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charts/style3.xml" ContentType="application/vnd.ms-office.chartstyl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tags/tag3.xml" ContentType="application/vnd.openxmlformats-officedocument.presentationml.tags+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tags/tag1.xml" ContentType="application/vnd.openxmlformats-officedocument.presentationml.tags+xml"/>
  <Override PartName="/docProps/app.xml" ContentType="application/vnd.openxmlformats-officedocument.extended-properties+xml"/>
  <Override PartName="/ppt/authors.xml" ContentType="application/vnd.ms-powerpoint.author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0" r:id="rId4"/>
    <p:sldMasterId id="2147483680" r:id="rId5"/>
    <p:sldMasterId id="2147483783" r:id="rId6"/>
    <p:sldMasterId id="2147483795" r:id="rId7"/>
  </p:sldMasterIdLst>
  <p:notesMasterIdLst>
    <p:notesMasterId r:id="rId39"/>
  </p:notesMasterIdLst>
  <p:sldIdLst>
    <p:sldId id="2367" r:id="rId8"/>
    <p:sldId id="2591" r:id="rId9"/>
    <p:sldId id="2428" r:id="rId10"/>
    <p:sldId id="2549" r:id="rId11"/>
    <p:sldId id="2468" r:id="rId12"/>
    <p:sldId id="2393" r:id="rId13"/>
    <p:sldId id="2391" r:id="rId14"/>
    <p:sldId id="2595" r:id="rId15"/>
    <p:sldId id="2471" r:id="rId16"/>
    <p:sldId id="2344" r:id="rId17"/>
    <p:sldId id="2345" r:id="rId18"/>
    <p:sldId id="2592" r:id="rId19"/>
    <p:sldId id="2334" r:id="rId20"/>
    <p:sldId id="2266" r:id="rId21"/>
    <p:sldId id="2335" r:id="rId22"/>
    <p:sldId id="2336" r:id="rId23"/>
    <p:sldId id="2308" r:id="rId24"/>
    <p:sldId id="2348" r:id="rId25"/>
    <p:sldId id="2349" r:id="rId26"/>
    <p:sldId id="2350" r:id="rId27"/>
    <p:sldId id="2444" r:id="rId28"/>
    <p:sldId id="2598" r:id="rId29"/>
    <p:sldId id="2583" r:id="rId30"/>
    <p:sldId id="2596" r:id="rId31"/>
    <p:sldId id="2597" r:id="rId32"/>
    <p:sldId id="2594" r:id="rId33"/>
    <p:sldId id="728" r:id="rId34"/>
    <p:sldId id="2593" r:id="rId35"/>
    <p:sldId id="2578" r:id="rId36"/>
    <p:sldId id="2580" r:id="rId37"/>
    <p:sldId id="258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A90112-2368-0003-C440-22FAD08F6674}" name="Linda Ntshanga" initials="LN" userId="S::LindaN@thehda.co.za::197ff421-8d26-4330-bc5b-f95db4cc9c9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0B74A"/>
    <a:srgbClr val="42A529"/>
    <a:srgbClr val="116DB7"/>
    <a:srgbClr val="E97428"/>
    <a:srgbClr val="0063AF"/>
    <a:srgbClr val="E9EDF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004" autoAdjust="0"/>
    <p:restoredTop sz="93792" autoAdjust="0"/>
  </p:normalViewPr>
  <p:slideViewPr>
    <p:cSldViewPr snapToGrid="0">
      <p:cViewPr varScale="1">
        <p:scale>
          <a:sx n="73" d="100"/>
          <a:sy n="73" d="100"/>
        </p:scale>
        <p:origin x="-126"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pieChart>
        <c:varyColors val="1"/>
        <c:ser>
          <c:idx val="0"/>
          <c:order val="0"/>
          <c:spPr>
            <a:ln>
              <a:noFill/>
            </a:ln>
            <a:effectLst/>
          </c:spPr>
          <c:dPt>
            <c:idx val="0"/>
            <c:spPr>
              <a:solidFill>
                <a:srgbClr val="42A529"/>
              </a:solidFill>
              <a:ln>
                <a:noFill/>
              </a:ln>
              <a:effectLst/>
            </c:spPr>
            <c:extLst xmlns:c16r2="http://schemas.microsoft.com/office/drawing/2015/06/chart">
              <c:ext xmlns:c16="http://schemas.microsoft.com/office/drawing/2014/chart" uri="{C3380CC4-5D6E-409C-BE32-E72D297353CC}">
                <c16:uniqueId val="{00000001-CBA9-4C5B-BB07-C43235E9DD8B}"/>
              </c:ext>
            </c:extLst>
          </c:dPt>
          <c:dPt>
            <c:idx val="1"/>
            <c:spPr>
              <a:solidFill>
                <a:srgbClr val="FF0000"/>
              </a:solidFill>
              <a:ln>
                <a:noFill/>
              </a:ln>
              <a:effectLst/>
            </c:spPr>
            <c:extLst xmlns:c16r2="http://schemas.microsoft.com/office/drawing/2015/06/chart">
              <c:ext xmlns:c16="http://schemas.microsoft.com/office/drawing/2014/chart" uri="{C3380CC4-5D6E-409C-BE32-E72D297353CC}">
                <c16:uniqueId val="{00000003-CBA9-4C5B-BB07-C43235E9DD8B}"/>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lt1"/>
                    </a:solidFill>
                    <a:latin typeface="Century Gothic" panose="020B0502020202020204" pitchFamily="34" charset="0"/>
                    <a:ea typeface="+mn-ea"/>
                    <a:cs typeface="Arial" panose="020B0604020202020204" pitchFamily="34" charset="0"/>
                  </a:defRPr>
                </a:pPr>
                <a:endParaRPr lang="en-US"/>
              </a:p>
            </c:txPr>
            <c:dLblPos val="ct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Sheet3!$D$52:$D$53</c:f>
              <c:strCache>
                <c:ptCount val="2"/>
                <c:pt idx="0">
                  <c:v>Total Targets Achieved </c:v>
                </c:pt>
                <c:pt idx="1">
                  <c:v>Total Targets Not Achieved </c:v>
                </c:pt>
              </c:strCache>
            </c:strRef>
          </c:cat>
          <c:val>
            <c:numRef>
              <c:f>Sheet3!$E$52:$E$53</c:f>
              <c:numCache>
                <c:formatCode>0%</c:formatCode>
                <c:ptCount val="2"/>
                <c:pt idx="0">
                  <c:v>0.29410000000000003</c:v>
                </c:pt>
                <c:pt idx="1">
                  <c:v>0.70590000000000008</c:v>
                </c:pt>
              </c:numCache>
            </c:numRef>
          </c:val>
          <c:extLst xmlns:c16r2="http://schemas.microsoft.com/office/drawing/2015/06/chart">
            <c:ext xmlns:c16="http://schemas.microsoft.com/office/drawing/2014/chart" uri="{C3380CC4-5D6E-409C-BE32-E72D297353CC}">
              <c16:uniqueId val="{00000004-CBA9-4C5B-BB07-C43235E9DD8B}"/>
            </c:ext>
          </c:extLst>
        </c:ser>
        <c:dLbls>
          <c:showPercent val="1"/>
        </c:dLbls>
        <c:firstSliceAng val="0"/>
      </c:pieChart>
      <c:spPr>
        <a:noFill/>
        <a:ln>
          <a:noFill/>
        </a:ln>
        <a:effectLst/>
      </c:spPr>
    </c:plotArea>
    <c:legend>
      <c:legendPos val="r"/>
      <c:layout>
        <c:manualLayout>
          <c:xMode val="edge"/>
          <c:yMode val="edge"/>
          <c:x val="0.64947819321665667"/>
          <c:y val="0.43549744338734764"/>
          <c:w val="0.31806877004957723"/>
          <c:h val="0.16167435840550823"/>
        </c:manualLayout>
      </c:layout>
      <c:spPr>
        <a:no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Century Gothic" panose="020B0502020202020204" pitchFamily="34" charset="0"/>
              <a:ea typeface="+mn-ea"/>
              <a:cs typeface="Arial" panose="020B0604020202020204" pitchFamily="34" charset="0"/>
            </a:defRPr>
          </a:pPr>
          <a:endParaRPr lang="en-US"/>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col"/>
        <c:grouping val="clustered"/>
        <c:ser>
          <c:idx val="0"/>
          <c:order val="0"/>
          <c:spPr>
            <a:solidFill>
              <a:schemeClr val="accent1">
                <a:alpha val="85000"/>
              </a:schemeClr>
            </a:solidFill>
            <a:ln w="9525" cap="flat" cmpd="sng" algn="ctr">
              <a:solidFill>
                <a:schemeClr val="lt1">
                  <a:alpha val="50000"/>
                </a:schemeClr>
              </a:solidFill>
              <a:round/>
            </a:ln>
            <a:effectLst/>
          </c:spPr>
          <c:dPt>
            <c:idx val="0"/>
            <c:spPr>
              <a:solidFill>
                <a:srgbClr val="42A529"/>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1-0568-D646-ADA7-C5B71C01EB53}"/>
              </c:ext>
            </c:extLst>
          </c:dPt>
          <c:dPt>
            <c:idx val="1"/>
            <c:spPr>
              <a:solidFill>
                <a:srgbClr val="FF0000"/>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3-0568-D646-ADA7-C5B71C01EB53}"/>
              </c:ext>
            </c:extLst>
          </c:dPt>
          <c:dPt>
            <c:idx val="3"/>
            <c:spPr>
              <a:solidFill>
                <a:srgbClr val="42A529"/>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5-0568-D646-ADA7-C5B71C01EB53}"/>
              </c:ext>
            </c:extLst>
          </c:dPt>
          <c:dPt>
            <c:idx val="4"/>
            <c:spPr>
              <a:solidFill>
                <a:srgbClr val="FF0000"/>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7-0568-D646-ADA7-C5B71C01EB53}"/>
              </c:ext>
            </c:extLst>
          </c:dPt>
          <c:dPt>
            <c:idx val="6"/>
            <c:spPr>
              <a:solidFill>
                <a:srgbClr val="42A529"/>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9-0568-D646-ADA7-C5B71C01EB53}"/>
              </c:ext>
            </c:extLst>
          </c:dPt>
          <c:dPt>
            <c:idx val="7"/>
            <c:spPr>
              <a:solidFill>
                <a:srgbClr val="FF0000"/>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B-0568-D646-ADA7-C5B71C01EB53}"/>
              </c:ext>
            </c:extLst>
          </c:dPt>
          <c:dPt>
            <c:idx val="9"/>
            <c:spPr>
              <a:solidFill>
                <a:srgbClr val="42A529"/>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D-0568-D646-ADA7-C5B71C01EB53}"/>
              </c:ext>
            </c:extLst>
          </c:dPt>
          <c:dPt>
            <c:idx val="10"/>
            <c:spPr>
              <a:solidFill>
                <a:srgbClr val="FF0000"/>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F-0568-D646-ADA7-C5B71C01EB53}"/>
              </c:ext>
            </c:extLst>
          </c:dPt>
          <c:dLbls>
            <c:dLbl>
              <c:idx val="0"/>
              <c:tx>
                <c:rich>
                  <a:bodyPr/>
                  <a:lstStyle/>
                  <a:p>
                    <a:fld id="{676AEDFA-4C66-4DB6-AD38-9D3941A34DFA}" type="VALUE">
                      <a:rPr lang="en-US"/>
                      <a:pPr/>
                      <a:t>[VALUE]</a:t>
                    </a:fld>
                    <a:r>
                      <a:rPr lang="en-US"/>
                      <a:t>%</a:t>
                    </a:r>
                  </a:p>
                </c:rich>
              </c:tx>
              <c:dLblPos val="inEnd"/>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0568-D646-ADA7-C5B71C01EB53}"/>
                </c:ext>
              </c:extLst>
            </c:dLbl>
            <c:dLbl>
              <c:idx val="1"/>
              <c:tx>
                <c:rich>
                  <a:bodyPr/>
                  <a:lstStyle/>
                  <a:p>
                    <a:r>
                      <a:rPr lang="en-US"/>
                      <a:t>77%</a:t>
                    </a:r>
                  </a:p>
                </c:rich>
              </c:tx>
              <c:dLblPos val="in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568-D646-ADA7-C5B71C01EB53}"/>
                </c:ext>
              </c:extLst>
            </c:dLbl>
            <c:dLbl>
              <c:idx val="3"/>
              <c:tx>
                <c:rich>
                  <a:bodyPr/>
                  <a:lstStyle/>
                  <a:p>
                    <a:r>
                      <a:rPr lang="en-US"/>
                      <a:t>19%</a:t>
                    </a:r>
                  </a:p>
                </c:rich>
              </c:tx>
              <c:dLblPos val="in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0568-D646-ADA7-C5B71C01EB53}"/>
                </c:ext>
              </c:extLst>
            </c:dLbl>
            <c:dLbl>
              <c:idx val="4"/>
              <c:tx>
                <c:rich>
                  <a:bodyPr/>
                  <a:lstStyle/>
                  <a:p>
                    <a:r>
                      <a:rPr lang="en-US"/>
                      <a:t>81%</a:t>
                    </a:r>
                  </a:p>
                </c:rich>
              </c:tx>
              <c:dLblPos val="in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0568-D646-ADA7-C5B71C01EB53}"/>
                </c:ext>
              </c:extLst>
            </c:dLbl>
            <c:dLbl>
              <c:idx val="6"/>
              <c:tx>
                <c:rich>
                  <a:bodyPr/>
                  <a:lstStyle/>
                  <a:p>
                    <a:r>
                      <a:rPr lang="en-US" dirty="0"/>
                      <a:t>31%</a:t>
                    </a:r>
                  </a:p>
                </c:rich>
              </c:tx>
              <c:dLblPos val="in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0568-D646-ADA7-C5B71C01EB53}"/>
                </c:ext>
              </c:extLst>
            </c:dLbl>
            <c:dLbl>
              <c:idx val="7"/>
              <c:tx>
                <c:rich>
                  <a:bodyPr/>
                  <a:lstStyle/>
                  <a:p>
                    <a:r>
                      <a:rPr lang="en-US"/>
                      <a:t>69%</a:t>
                    </a:r>
                  </a:p>
                </c:rich>
              </c:tx>
              <c:dLblPos val="in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0568-D646-ADA7-C5B71C01EB53}"/>
                </c:ext>
              </c:extLst>
            </c:dLbl>
            <c:dLbl>
              <c:idx val="9"/>
              <c:tx>
                <c:rich>
                  <a:bodyPr/>
                  <a:lstStyle/>
                  <a:p>
                    <a:r>
                      <a:rPr lang="en-US" dirty="0"/>
                      <a:t>38%</a:t>
                    </a:r>
                  </a:p>
                </c:rich>
              </c:tx>
              <c:dLblPos val="in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0568-D646-ADA7-C5B71C01EB53}"/>
                </c:ext>
              </c:extLst>
            </c:dLbl>
            <c:dLbl>
              <c:idx val="10"/>
              <c:tx>
                <c:rich>
                  <a:bodyPr/>
                  <a:lstStyle/>
                  <a:p>
                    <a:r>
                      <a:rPr lang="en-US"/>
                      <a:t>62%</a:t>
                    </a:r>
                  </a:p>
                </c:rich>
              </c:tx>
              <c:dLblPos val="in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0568-D646-ADA7-C5B71C01EB5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multiLvlStrRef>
              <c:f>Sheet1!$A$23:$B$33</c:f>
              <c:multiLvlStrCache>
                <c:ptCount val="11"/>
                <c:lvl>
                  <c:pt idx="0">
                    <c:v>Achieved</c:v>
                  </c:pt>
                  <c:pt idx="1">
                    <c:v>Not Achieved</c:v>
                  </c:pt>
                  <c:pt idx="3">
                    <c:v>Achieved</c:v>
                  </c:pt>
                  <c:pt idx="4">
                    <c:v>Not Achieved</c:v>
                  </c:pt>
                  <c:pt idx="6">
                    <c:v>Achieved</c:v>
                  </c:pt>
                  <c:pt idx="7">
                    <c:v>Not Achieved</c:v>
                  </c:pt>
                  <c:pt idx="9">
                    <c:v>Achieved </c:v>
                  </c:pt>
                  <c:pt idx="10">
                    <c:v>Not Achieved</c:v>
                  </c:pt>
                </c:lvl>
                <c:lvl>
                  <c:pt idx="0">
                    <c:v>Quarter 1</c:v>
                  </c:pt>
                  <c:pt idx="3">
                    <c:v>Quarter 2</c:v>
                  </c:pt>
                  <c:pt idx="6">
                    <c:v>Quarter 3</c:v>
                  </c:pt>
                  <c:pt idx="9">
                    <c:v>Quarter 4</c:v>
                  </c:pt>
                </c:lvl>
              </c:multiLvlStrCache>
            </c:multiLvlStrRef>
          </c:cat>
          <c:val>
            <c:numRef>
              <c:f>Sheet1!$C$23:$C$33</c:f>
              <c:numCache>
                <c:formatCode>General</c:formatCode>
                <c:ptCount val="11"/>
                <c:pt idx="0">
                  <c:v>23</c:v>
                </c:pt>
                <c:pt idx="1">
                  <c:v>77</c:v>
                </c:pt>
                <c:pt idx="3">
                  <c:v>19</c:v>
                </c:pt>
                <c:pt idx="4">
                  <c:v>81</c:v>
                </c:pt>
                <c:pt idx="6">
                  <c:v>31</c:v>
                </c:pt>
                <c:pt idx="7">
                  <c:v>69</c:v>
                </c:pt>
                <c:pt idx="9">
                  <c:v>38</c:v>
                </c:pt>
                <c:pt idx="10">
                  <c:v>62</c:v>
                </c:pt>
              </c:numCache>
            </c:numRef>
          </c:val>
          <c:extLst xmlns:c16r2="http://schemas.microsoft.com/office/drawing/2015/06/chart">
            <c:ext xmlns:c16="http://schemas.microsoft.com/office/drawing/2014/chart" uri="{C3380CC4-5D6E-409C-BE32-E72D297353CC}">
              <c16:uniqueId val="{00000010-0568-D646-ADA7-C5B71C01EB53}"/>
            </c:ext>
          </c:extLst>
        </c:ser>
        <c:dLbls>
          <c:showVal val="1"/>
        </c:dLbls>
        <c:gapWidth val="65"/>
        <c:axId val="108862848"/>
        <c:axId val="108868736"/>
      </c:barChart>
      <c:catAx>
        <c:axId val="108862848"/>
        <c:scaling>
          <c:orientation val="minMax"/>
        </c:scaling>
        <c:axPos val="b"/>
        <c:numFmt formatCode="General" sourceLinked="1"/>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08868736"/>
        <c:crosses val="autoZero"/>
        <c:auto val="1"/>
        <c:lblAlgn val="ctr"/>
        <c:lblOffset val="100"/>
      </c:catAx>
      <c:valAx>
        <c:axId val="10886873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tickLblPos val="none"/>
        <c:crossAx val="108862848"/>
        <c:crosses val="autoZero"/>
        <c:crossBetween val="between"/>
      </c:valAx>
      <c:spPr>
        <a:noFill/>
        <a:ln>
          <a:noFill/>
        </a:ln>
        <a:effectLst/>
      </c:spPr>
    </c:plotArea>
    <c:plotVisOnly val="1"/>
    <c:dispBlanksAs val="gap"/>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col"/>
        <c:grouping val="clustered"/>
        <c:ser>
          <c:idx val="0"/>
          <c:order val="0"/>
          <c:tx>
            <c:strRef>
              <c:f>Sheet3!$D$3</c:f>
              <c:strCache>
                <c:ptCount val="1"/>
                <c:pt idx="0">
                  <c:v>Total Annual Targets</c:v>
                </c:pt>
              </c:strCache>
            </c:strRef>
          </c:tx>
          <c:spPr>
            <a:solidFill>
              <a:srgbClr val="0063AF"/>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Sheet3!$E$2:$H$2</c:f>
              <c:strCache>
                <c:ptCount val="4"/>
                <c:pt idx="0">
                  <c:v>PROGRAMME 1</c:v>
                </c:pt>
                <c:pt idx="1">
                  <c:v>PROGRAMME 2</c:v>
                </c:pt>
                <c:pt idx="2">
                  <c:v>PROGRAMME 3</c:v>
                </c:pt>
                <c:pt idx="3">
                  <c:v>PROGRAMME 4</c:v>
                </c:pt>
              </c:strCache>
            </c:strRef>
          </c:cat>
          <c:val>
            <c:numRef>
              <c:f>Sheet3!$E$3:$H$3</c:f>
              <c:numCache>
                <c:formatCode>General</c:formatCode>
                <c:ptCount val="4"/>
                <c:pt idx="0">
                  <c:v>9</c:v>
                </c:pt>
                <c:pt idx="1">
                  <c:v>5</c:v>
                </c:pt>
                <c:pt idx="2">
                  <c:v>19</c:v>
                </c:pt>
                <c:pt idx="3">
                  <c:v>1</c:v>
                </c:pt>
              </c:numCache>
            </c:numRef>
          </c:val>
          <c:extLst xmlns:c16r2="http://schemas.microsoft.com/office/drawing/2015/06/chart">
            <c:ext xmlns:c16="http://schemas.microsoft.com/office/drawing/2014/chart" uri="{C3380CC4-5D6E-409C-BE32-E72D297353CC}">
              <c16:uniqueId val="{00000000-896C-44BE-AF92-D2CF294FD30D}"/>
            </c:ext>
          </c:extLst>
        </c:ser>
        <c:ser>
          <c:idx val="1"/>
          <c:order val="1"/>
          <c:tx>
            <c:strRef>
              <c:f>Sheet3!$D$4</c:f>
              <c:strCache>
                <c:ptCount val="1"/>
                <c:pt idx="0">
                  <c:v>Annual Targets Achieved </c:v>
                </c:pt>
              </c:strCache>
            </c:strRef>
          </c:tx>
          <c:spPr>
            <a:solidFill>
              <a:srgbClr val="42A529"/>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Sheet3!$E$2:$H$2</c:f>
              <c:strCache>
                <c:ptCount val="4"/>
                <c:pt idx="0">
                  <c:v>PROGRAMME 1</c:v>
                </c:pt>
                <c:pt idx="1">
                  <c:v>PROGRAMME 2</c:v>
                </c:pt>
                <c:pt idx="2">
                  <c:v>PROGRAMME 3</c:v>
                </c:pt>
                <c:pt idx="3">
                  <c:v>PROGRAMME 4</c:v>
                </c:pt>
              </c:strCache>
            </c:strRef>
          </c:cat>
          <c:val>
            <c:numRef>
              <c:f>Sheet3!$E$4:$H$4</c:f>
              <c:numCache>
                <c:formatCode>General</c:formatCode>
                <c:ptCount val="4"/>
                <c:pt idx="0">
                  <c:v>1</c:v>
                </c:pt>
                <c:pt idx="1">
                  <c:v>2</c:v>
                </c:pt>
                <c:pt idx="2">
                  <c:v>7</c:v>
                </c:pt>
                <c:pt idx="3">
                  <c:v>0</c:v>
                </c:pt>
              </c:numCache>
            </c:numRef>
          </c:val>
          <c:extLst xmlns:c16r2="http://schemas.microsoft.com/office/drawing/2015/06/chart">
            <c:ext xmlns:c16="http://schemas.microsoft.com/office/drawing/2014/chart" uri="{C3380CC4-5D6E-409C-BE32-E72D297353CC}">
              <c16:uniqueId val="{00000001-896C-44BE-AF92-D2CF294FD30D}"/>
            </c:ext>
          </c:extLst>
        </c:ser>
        <c:ser>
          <c:idx val="2"/>
          <c:order val="2"/>
          <c:tx>
            <c:strRef>
              <c:f>Sheet3!$D$5</c:f>
              <c:strCache>
                <c:ptCount val="1"/>
                <c:pt idx="0">
                  <c:v>Annual Targets Not Achieved </c:v>
                </c:pt>
              </c:strCache>
            </c:strRef>
          </c:tx>
          <c:spPr>
            <a:solidFill>
              <a:srgbClr val="FF0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Sheet3!$E$2:$H$2</c:f>
              <c:strCache>
                <c:ptCount val="4"/>
                <c:pt idx="0">
                  <c:v>PROGRAMME 1</c:v>
                </c:pt>
                <c:pt idx="1">
                  <c:v>PROGRAMME 2</c:v>
                </c:pt>
                <c:pt idx="2">
                  <c:v>PROGRAMME 3</c:v>
                </c:pt>
                <c:pt idx="3">
                  <c:v>PROGRAMME 4</c:v>
                </c:pt>
              </c:strCache>
            </c:strRef>
          </c:cat>
          <c:val>
            <c:numRef>
              <c:f>Sheet3!$E$5:$H$5</c:f>
              <c:numCache>
                <c:formatCode>General</c:formatCode>
                <c:ptCount val="4"/>
                <c:pt idx="0">
                  <c:v>8</c:v>
                </c:pt>
                <c:pt idx="1">
                  <c:v>3</c:v>
                </c:pt>
                <c:pt idx="2">
                  <c:v>12</c:v>
                </c:pt>
                <c:pt idx="3">
                  <c:v>1</c:v>
                </c:pt>
              </c:numCache>
            </c:numRef>
          </c:val>
          <c:extLst xmlns:c16r2="http://schemas.microsoft.com/office/drawing/2015/06/chart">
            <c:ext xmlns:c16="http://schemas.microsoft.com/office/drawing/2014/chart" uri="{C3380CC4-5D6E-409C-BE32-E72D297353CC}">
              <c16:uniqueId val="{00000002-896C-44BE-AF92-D2CF294FD30D}"/>
            </c:ext>
          </c:extLst>
        </c:ser>
        <c:dLbls>
          <c:showVal val="1"/>
        </c:dLbls>
        <c:gapWidth val="219"/>
        <c:overlap val="-27"/>
        <c:axId val="108826624"/>
        <c:axId val="108828160"/>
      </c:barChart>
      <c:catAx>
        <c:axId val="10882662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08828160"/>
        <c:crosses val="autoZero"/>
        <c:auto val="1"/>
        <c:lblAlgn val="ctr"/>
        <c:lblOffset val="100"/>
      </c:catAx>
      <c:valAx>
        <c:axId val="108828160"/>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08826624"/>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1B362-D68C-41DD-A412-C4BD868A1218}" type="datetimeFigureOut">
              <a:rPr lang="en-ZA" smtClean="0"/>
              <a:pPr/>
              <a:t>2022/10/19</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0B3481-F601-4FA9-9DE9-843CD3FDB200}" type="slidenum">
              <a:rPr lang="en-ZA" smtClean="0"/>
              <a:pPr/>
              <a:t>‹#›</a:t>
            </a:fld>
            <a:endParaRPr lang="en-ZA"/>
          </a:p>
        </p:txBody>
      </p:sp>
    </p:spTree>
    <p:extLst>
      <p:ext uri="{BB962C8B-B14F-4D97-AF65-F5344CB8AC3E}">
        <p14:creationId xmlns:p14="http://schemas.microsoft.com/office/powerpoint/2010/main" xmlns="" val="225807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806432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78087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765442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801837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046717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384208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242289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9297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dirty="0"/>
          </a:p>
        </p:txBody>
      </p:sp>
      <p:sp>
        <p:nvSpPr>
          <p:cNvPr id="5" name="Footer Placeholder 4">
            <a:extLst>
              <a:ext uri="{FF2B5EF4-FFF2-40B4-BE49-F238E27FC236}">
                <a16:creationId xmlns:a16="http://schemas.microsoft.com/office/drawing/2014/main" xmlns="" id="{9A57D628-7714-4FE6-838D-A5AC8623D9A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021518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dirty="0"/>
          </a:p>
        </p:txBody>
      </p:sp>
      <p:sp>
        <p:nvSpPr>
          <p:cNvPr id="5" name="Footer Placeholder 4">
            <a:extLst>
              <a:ext uri="{FF2B5EF4-FFF2-40B4-BE49-F238E27FC236}">
                <a16:creationId xmlns:a16="http://schemas.microsoft.com/office/drawing/2014/main" xmlns="" id="{9A57D628-7714-4FE6-838D-A5AC8623D9A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285360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dirty="0"/>
          </a:p>
        </p:txBody>
      </p:sp>
      <p:sp>
        <p:nvSpPr>
          <p:cNvPr id="5" name="Footer Placeholder 4">
            <a:extLst>
              <a:ext uri="{FF2B5EF4-FFF2-40B4-BE49-F238E27FC236}">
                <a16:creationId xmlns:a16="http://schemas.microsoft.com/office/drawing/2014/main" xmlns="" id="{9A57D628-7714-4FE6-838D-A5AC8623D9A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554759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9229891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dirty="0"/>
          </a:p>
        </p:txBody>
      </p:sp>
      <p:sp>
        <p:nvSpPr>
          <p:cNvPr id="5" name="Footer Placeholder 4">
            <a:extLst>
              <a:ext uri="{FF2B5EF4-FFF2-40B4-BE49-F238E27FC236}">
                <a16:creationId xmlns:a16="http://schemas.microsoft.com/office/drawing/2014/main" xmlns="" id="{9A57D628-7714-4FE6-838D-A5AC8623D9A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304823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4094359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382271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B80B3481-F601-4FA9-9DE9-843CD3FDB200}" type="slidenum">
              <a:rPr lang="en-ZA" smtClean="0"/>
              <a:pPr/>
              <a:t>9</a:t>
            </a:fld>
            <a:endParaRPr lang="en-ZA"/>
          </a:p>
        </p:txBody>
      </p:sp>
    </p:spTree>
    <p:extLst>
      <p:ext uri="{BB962C8B-B14F-4D97-AF65-F5344CB8AC3E}">
        <p14:creationId xmlns:p14="http://schemas.microsoft.com/office/powerpoint/2010/main" xmlns="" val="3322313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083236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480166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577694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4579981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8C19A75B-0A7F-EE4D-A8BF-3F005349338C}"/>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592626" y="276930"/>
            <a:ext cx="1123369" cy="780176"/>
          </a:xfrm>
          <a:prstGeom prst="rect">
            <a:avLst/>
          </a:prstGeom>
          <a:ln>
            <a:noFill/>
          </a:ln>
        </p:spPr>
      </p:pic>
      <p:sp>
        <p:nvSpPr>
          <p:cNvPr id="9" name="Title 1">
            <a:extLst>
              <a:ext uri="{FF2B5EF4-FFF2-40B4-BE49-F238E27FC236}">
                <a16:creationId xmlns:a16="http://schemas.microsoft.com/office/drawing/2014/main" xmlns="" id="{804A19B4-55D5-9049-89F2-C4E348252BB6}"/>
              </a:ext>
            </a:extLst>
          </p:cNvPr>
          <p:cNvSpPr>
            <a:spLocks noGrp="1"/>
          </p:cNvSpPr>
          <p:nvPr>
            <p:ph type="title" hasCustomPrompt="1"/>
          </p:nvPr>
        </p:nvSpPr>
        <p:spPr>
          <a:xfrm>
            <a:off x="476005" y="276930"/>
            <a:ext cx="5433665" cy="681038"/>
          </a:xfrm>
        </p:spPr>
        <p:txBody>
          <a:bodyPr anchor="t">
            <a:noAutofit/>
          </a:bodyPr>
          <a:lstStyle>
            <a:lvl1pPr algn="l" defTabSz="457211">
              <a:defRPr sz="3600" b="1" i="0" cap="none">
                <a:latin typeface="Franklin Gothic Demi Cond" panose="020B0603020102020204" pitchFamily="34" charset="0"/>
              </a:defRPr>
            </a:lvl1pPr>
          </a:lstStyle>
          <a:p>
            <a:pPr defTabSz="457211"/>
            <a:r>
              <a:rPr lang="en-ZW" sz="4000" b="1" dirty="0">
                <a:solidFill>
                  <a:srgbClr val="1F497D"/>
                </a:solidFill>
                <a:latin typeface="Gotham Bold" panose="02000504050000020004" pitchFamily="2" charset="0"/>
              </a:rPr>
              <a:t>TITLE</a:t>
            </a:r>
            <a:endParaRPr lang="en-ZA" sz="4000" b="1" dirty="0">
              <a:solidFill>
                <a:srgbClr val="1F497D"/>
              </a:solidFill>
              <a:latin typeface="Gotham Bold" panose="02000504050000020004" pitchFamily="2" charset="0"/>
            </a:endParaRPr>
          </a:p>
        </p:txBody>
      </p:sp>
      <p:pic>
        <p:nvPicPr>
          <p:cNvPr id="3" name="Picture 2">
            <a:extLst>
              <a:ext uri="{FF2B5EF4-FFF2-40B4-BE49-F238E27FC236}">
                <a16:creationId xmlns:a16="http://schemas.microsoft.com/office/drawing/2014/main" xmlns="" id="{942424DB-AEA8-EA45-BFC2-E2A2F6E29794}"/>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flipH="1">
            <a:off x="5309775" y="-2877016"/>
            <a:ext cx="6882223" cy="9735015"/>
          </a:xfrm>
          <a:prstGeom prst="rect">
            <a:avLst/>
          </a:prstGeom>
        </p:spPr>
      </p:pic>
    </p:spTree>
    <p:extLst>
      <p:ext uri="{BB962C8B-B14F-4D97-AF65-F5344CB8AC3E}">
        <p14:creationId xmlns:p14="http://schemas.microsoft.com/office/powerpoint/2010/main" xmlns="" val="346374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6B54CE1-9C7B-4D3A-86DC-E0B1CCEFD951}"/>
              </a:ext>
            </a:extLst>
          </p:cNvPr>
          <p:cNvPicPr>
            <a:picLocks noChangeAspect="1"/>
          </p:cNvPicPr>
          <p:nvPr userDrawn="1"/>
        </p:nvPicPr>
        <p:blipFill>
          <a:blip r:embed="rId2" cstate="print"/>
          <a:stretch>
            <a:fillRect/>
          </a:stretch>
        </p:blipFill>
        <p:spPr>
          <a:xfrm>
            <a:off x="0" y="4819"/>
            <a:ext cx="12192000" cy="5821680"/>
          </a:xfrm>
          <a:prstGeom prst="rect">
            <a:avLst/>
          </a:prstGeom>
        </p:spPr>
      </p:pic>
    </p:spTree>
    <p:extLst>
      <p:ext uri="{BB962C8B-B14F-4D97-AF65-F5344CB8AC3E}">
        <p14:creationId xmlns:p14="http://schemas.microsoft.com/office/powerpoint/2010/main" xmlns="" val="3301378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3AF4DEB-24BF-4A36-847C-A08A0CE6D492}"/>
              </a:ext>
            </a:extLst>
          </p:cNvPr>
          <p:cNvPicPr>
            <a:picLocks noChangeAspect="1"/>
          </p:cNvPicPr>
          <p:nvPr userDrawn="1"/>
        </p:nvPicPr>
        <p:blipFill>
          <a:blip r:embed="rId2" cstate="print"/>
          <a:stretch>
            <a:fillRect/>
          </a:stretch>
        </p:blipFill>
        <p:spPr>
          <a:xfrm>
            <a:off x="0" y="0"/>
            <a:ext cx="12192000" cy="1851660"/>
          </a:xfrm>
          <a:prstGeom prst="rect">
            <a:avLst/>
          </a:prstGeom>
        </p:spPr>
      </p:pic>
      <p:sp>
        <p:nvSpPr>
          <p:cNvPr id="4" name="Content Placeholder 2"/>
          <p:cNvSpPr>
            <a:spLocks noGrp="1"/>
          </p:cNvSpPr>
          <p:nvPr>
            <p:ph idx="1"/>
          </p:nvPr>
        </p:nvSpPr>
        <p:spPr>
          <a:xfrm>
            <a:off x="609600" y="1600200"/>
            <a:ext cx="10972800" cy="3989040"/>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xmlns="" val="3834896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313240"/>
            <a:ext cx="10363200" cy="1362075"/>
          </a:xfrm>
        </p:spPr>
        <p:txBody>
          <a:bodyPr anchor="t"/>
          <a:lstStyle>
            <a:lvl1pPr algn="l">
              <a:defRPr sz="4000" b="1" cap="all"/>
            </a:lvl1pPr>
          </a:lstStyle>
          <a:p>
            <a:r>
              <a:rPr lang="en-US" dirty="0"/>
              <a:t>Click to edit Master 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80E012-8BDA-E44A-AB95-2C3DF8F00A6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ECAB5A-9401-5442-B54D-9E441F4DE59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2747350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7"/>
          <p:cNvSpPr>
            <a:spLocks noGrp="1" noChangeArrowheads="1"/>
          </p:cNvSpPr>
          <p:nvPr>
            <p:ph type="ftr" sz="quarter" idx="10"/>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a:ln>
                  <a:noFill/>
                </a:ln>
                <a:solidFill>
                  <a:prstClr val="black">
                    <a:tint val="75000"/>
                  </a:prstClr>
                </a:solidFill>
                <a:effectLst/>
                <a:uLnTx/>
                <a:uFillTx/>
                <a:latin typeface="Calibri"/>
                <a:ea typeface="+mn-ea"/>
                <a:cs typeface="+mn-cs"/>
              </a:rPr>
              <a:t>HDA - Activating the Development Agency Role: Business Case - Board Presentation</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28"/>
          <p:cNvSpPr>
            <a:spLocks noGrp="1" noChangeArrowheads="1"/>
          </p:cNvSpPr>
          <p:nvPr>
            <p:ph type="sldNum" sz="quarter" idx="11"/>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 </a:t>
            </a:r>
            <a:fld id="{16EB158D-255F-459B-AA0A-EB83076B985A}"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Rectangle 31"/>
          <p:cNvSpPr>
            <a:spLocks noGrp="1" noChangeArrowheads="1"/>
          </p:cNvSpPr>
          <p:nvPr>
            <p:ph type="dt" sz="half" idx="12"/>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11 March 2016</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3334559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480E012-8BDA-E44A-AB95-2C3DF8F00A67}" type="datetimeFigureOut">
              <a:rPr lang="en-US" smtClean="0"/>
              <a:pPr/>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CAB5A-9401-5442-B54D-9E441F4DE593}" type="slidenum">
              <a:rPr lang="en-US" smtClean="0"/>
              <a:pPr/>
              <a:t>‹#›</a:t>
            </a:fld>
            <a:endParaRPr lang="en-US"/>
          </a:p>
        </p:txBody>
      </p:sp>
    </p:spTree>
    <p:extLst>
      <p:ext uri="{BB962C8B-B14F-4D97-AF65-F5344CB8AC3E}">
        <p14:creationId xmlns:p14="http://schemas.microsoft.com/office/powerpoint/2010/main" xmlns="" val="3740933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80E012-8BDA-E44A-AB95-2C3DF8F00A67}" type="datetimeFigureOut">
              <a:rPr lang="en-US" smtClean="0"/>
              <a:pPr/>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CAB5A-9401-5442-B54D-9E441F4DE593}" type="slidenum">
              <a:rPr lang="en-US" smtClean="0"/>
              <a:pPr/>
              <a:t>‹#›</a:t>
            </a:fld>
            <a:endParaRPr lang="en-US"/>
          </a:p>
        </p:txBody>
      </p:sp>
      <p:pic>
        <p:nvPicPr>
          <p:cNvPr id="1026" name="Picture 2" descr="Homepage | The Housing Development Agency">
            <a:extLst>
              <a:ext uri="{FF2B5EF4-FFF2-40B4-BE49-F238E27FC236}">
                <a16:creationId xmlns:a16="http://schemas.microsoft.com/office/drawing/2014/main" xmlns="" id="{3A505B49-19C3-41E3-A0D3-51A2B69F9667}"/>
              </a:ext>
            </a:extLst>
          </p:cNvPr>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0455647" y="92070"/>
            <a:ext cx="1597584" cy="84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51961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hda-thank-you-page-01.png"/>
          <p:cNvPicPr>
            <a:picLocks noChangeAspect="1"/>
          </p:cNvPicPr>
          <p:nvPr userDrawn="1"/>
        </p:nvPicPr>
        <p:blipFill>
          <a:blip r:embed="rId2" cstate="print"/>
          <a:stretch>
            <a:fillRect/>
          </a:stretch>
        </p:blipFill>
        <p:spPr>
          <a:xfrm>
            <a:off x="-118266" y="0"/>
            <a:ext cx="12428531" cy="5022364"/>
          </a:xfrm>
          <a:prstGeom prst="rect">
            <a:avLst/>
          </a:prstGeom>
        </p:spPr>
      </p:pic>
      <p:sp>
        <p:nvSpPr>
          <p:cNvPr id="2" name="Title 1"/>
          <p:cNvSpPr>
            <a:spLocks noGrp="1"/>
          </p:cNvSpPr>
          <p:nvPr>
            <p:ph type="title"/>
          </p:nvPr>
        </p:nvSpPr>
        <p:spPr>
          <a:xfrm>
            <a:off x="963084" y="4313244"/>
            <a:ext cx="10363200" cy="1362075"/>
          </a:xfrm>
        </p:spPr>
        <p:txBody>
          <a:bodyPr anchor="t"/>
          <a:lstStyle>
            <a:lvl1pPr algn="l">
              <a:defRPr sz="4000" b="1" cap="all"/>
            </a:lvl1pPr>
          </a:lstStyle>
          <a:p>
            <a:r>
              <a:rPr lang="en-US" dirty="0"/>
              <a:t>Click to edit Master title style</a:t>
            </a:r>
          </a:p>
        </p:txBody>
      </p:sp>
      <p:sp>
        <p:nvSpPr>
          <p:cNvPr id="4" name="Date Placeholder 3"/>
          <p:cNvSpPr>
            <a:spLocks noGrp="1"/>
          </p:cNvSpPr>
          <p:nvPr>
            <p:ph type="dt" sz="half" idx="10"/>
          </p:nvPr>
        </p:nvSpPr>
        <p:spPr/>
        <p:txBody>
          <a:bodyPr/>
          <a:lstStyle/>
          <a:p>
            <a:fld id="{5480E012-8BDA-E44A-AB95-2C3DF8F00A67}" type="datetimeFigureOut">
              <a:rPr lang="en-US" smtClean="0"/>
              <a:pPr/>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CAB5A-9401-5442-B54D-9E441F4DE593}" type="slidenum">
              <a:rPr lang="en-US" smtClean="0"/>
              <a:pPr/>
              <a:t>‹#›</a:t>
            </a:fld>
            <a:endParaRPr lang="en-US"/>
          </a:p>
        </p:txBody>
      </p:sp>
    </p:spTree>
    <p:extLst>
      <p:ext uri="{BB962C8B-B14F-4D97-AF65-F5344CB8AC3E}">
        <p14:creationId xmlns:p14="http://schemas.microsoft.com/office/powerpoint/2010/main" xmlns="" val="1351541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80E012-8BDA-E44A-AB95-2C3DF8F00A67}" type="datetimeFigureOut">
              <a:rPr lang="en-US" smtClean="0"/>
              <a:pPr/>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ECAB5A-9401-5442-B54D-9E441F4DE593}" type="slidenum">
              <a:rPr lang="en-US" smtClean="0"/>
              <a:pPr/>
              <a:t>‹#›</a:t>
            </a:fld>
            <a:endParaRPr lang="en-US"/>
          </a:p>
        </p:txBody>
      </p:sp>
    </p:spTree>
    <p:extLst>
      <p:ext uri="{BB962C8B-B14F-4D97-AF65-F5344CB8AC3E}">
        <p14:creationId xmlns:p14="http://schemas.microsoft.com/office/powerpoint/2010/main" xmlns="" val="39863015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80E012-8BDA-E44A-AB95-2C3DF8F00A67}" type="datetimeFigureOut">
              <a:rPr lang="en-US" smtClean="0"/>
              <a:pPr/>
              <a:t>10/19/2022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ECAB5A-9401-5442-B54D-9E441F4DE593}" type="slidenum">
              <a:rPr lang="en-US" smtClean="0"/>
              <a:pPr/>
              <a:t>‹#›</a:t>
            </a:fld>
            <a:endParaRPr lang="en-US"/>
          </a:p>
        </p:txBody>
      </p:sp>
    </p:spTree>
    <p:extLst>
      <p:ext uri="{BB962C8B-B14F-4D97-AF65-F5344CB8AC3E}">
        <p14:creationId xmlns:p14="http://schemas.microsoft.com/office/powerpoint/2010/main" xmlns="" val="2356077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80E012-8BDA-E44A-AB95-2C3DF8F00A67}" type="datetimeFigureOut">
              <a:rPr lang="en-US" smtClean="0"/>
              <a:pPr/>
              <a:t>10/19/2022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ECAB5A-9401-5442-B54D-9E441F4DE593}" type="slidenum">
              <a:rPr lang="en-US" smtClean="0"/>
              <a:pPr/>
              <a:t>‹#›</a:t>
            </a:fld>
            <a:endParaRPr lang="en-US"/>
          </a:p>
        </p:txBody>
      </p:sp>
    </p:spTree>
    <p:extLst>
      <p:ext uri="{BB962C8B-B14F-4D97-AF65-F5344CB8AC3E}">
        <p14:creationId xmlns:p14="http://schemas.microsoft.com/office/powerpoint/2010/main" xmlns="" val="2296869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80E012-8BDA-E44A-AB95-2C3DF8F00A67}" type="datetimeFigureOut">
              <a:rPr lang="en-US" smtClean="0"/>
              <a:pPr/>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CAB5A-9401-5442-B54D-9E441F4DE593}" type="slidenum">
              <a:rPr lang="en-US" smtClean="0"/>
              <a:pPr/>
              <a:t>‹#›</a:t>
            </a:fld>
            <a:endParaRPr lang="en-US"/>
          </a:p>
        </p:txBody>
      </p:sp>
    </p:spTree>
    <p:extLst>
      <p:ext uri="{BB962C8B-B14F-4D97-AF65-F5344CB8AC3E}">
        <p14:creationId xmlns:p14="http://schemas.microsoft.com/office/powerpoint/2010/main" xmlns="" val="2353143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80E012-8BDA-E44A-AB95-2C3DF8F00A67}" type="datetimeFigureOut">
              <a:rPr lang="en-US" smtClean="0"/>
              <a:pPr/>
              <a:t>10/19/2022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ECAB5A-9401-5442-B54D-9E441F4DE593}" type="slidenum">
              <a:rPr lang="en-US" smtClean="0"/>
              <a:pPr/>
              <a:t>‹#›</a:t>
            </a:fld>
            <a:endParaRPr lang="en-US"/>
          </a:p>
        </p:txBody>
      </p:sp>
    </p:spTree>
    <p:extLst>
      <p:ext uri="{BB962C8B-B14F-4D97-AF65-F5344CB8AC3E}">
        <p14:creationId xmlns:p14="http://schemas.microsoft.com/office/powerpoint/2010/main" xmlns="" val="37890184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80E012-8BDA-E44A-AB95-2C3DF8F00A67}" type="datetimeFigureOut">
              <a:rPr lang="en-US" smtClean="0"/>
              <a:pPr/>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ECAB5A-9401-5442-B54D-9E441F4DE593}" type="slidenum">
              <a:rPr lang="en-US" smtClean="0"/>
              <a:pPr/>
              <a:t>‹#›</a:t>
            </a:fld>
            <a:endParaRPr lang="en-US"/>
          </a:p>
        </p:txBody>
      </p:sp>
    </p:spTree>
    <p:extLst>
      <p:ext uri="{BB962C8B-B14F-4D97-AF65-F5344CB8AC3E}">
        <p14:creationId xmlns:p14="http://schemas.microsoft.com/office/powerpoint/2010/main" xmlns="" val="32954832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80E012-8BDA-E44A-AB95-2C3DF8F00A67}" type="datetimeFigureOut">
              <a:rPr lang="en-US" smtClean="0"/>
              <a:pPr/>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ECAB5A-9401-5442-B54D-9E441F4DE593}" type="slidenum">
              <a:rPr lang="en-US" smtClean="0"/>
              <a:pPr/>
              <a:t>‹#›</a:t>
            </a:fld>
            <a:endParaRPr lang="en-US"/>
          </a:p>
        </p:txBody>
      </p:sp>
    </p:spTree>
    <p:extLst>
      <p:ext uri="{BB962C8B-B14F-4D97-AF65-F5344CB8AC3E}">
        <p14:creationId xmlns:p14="http://schemas.microsoft.com/office/powerpoint/2010/main" xmlns="" val="33024857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80E012-8BDA-E44A-AB95-2C3DF8F00A67}" type="datetimeFigureOut">
              <a:rPr lang="en-US" smtClean="0"/>
              <a:pPr/>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CAB5A-9401-5442-B54D-9E441F4DE593}" type="slidenum">
              <a:rPr lang="en-US" smtClean="0"/>
              <a:pPr/>
              <a:t>‹#›</a:t>
            </a:fld>
            <a:endParaRPr lang="en-US"/>
          </a:p>
        </p:txBody>
      </p:sp>
    </p:spTree>
    <p:extLst>
      <p:ext uri="{BB962C8B-B14F-4D97-AF65-F5344CB8AC3E}">
        <p14:creationId xmlns:p14="http://schemas.microsoft.com/office/powerpoint/2010/main" xmlns="" val="14755823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80E012-8BDA-E44A-AB95-2C3DF8F00A67}" type="datetimeFigureOut">
              <a:rPr lang="en-US" smtClean="0"/>
              <a:pPr/>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CAB5A-9401-5442-B54D-9E441F4DE593}" type="slidenum">
              <a:rPr lang="en-US" smtClean="0"/>
              <a:pPr/>
              <a:t>‹#›</a:t>
            </a:fld>
            <a:endParaRPr lang="en-US"/>
          </a:p>
        </p:txBody>
      </p:sp>
    </p:spTree>
    <p:extLst>
      <p:ext uri="{BB962C8B-B14F-4D97-AF65-F5344CB8AC3E}">
        <p14:creationId xmlns:p14="http://schemas.microsoft.com/office/powerpoint/2010/main" xmlns="" val="12937230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11" indent="0" algn="ctr">
              <a:buNone/>
              <a:defRPr>
                <a:solidFill>
                  <a:schemeClr val="tx1">
                    <a:tint val="75000"/>
                  </a:schemeClr>
                </a:solidFill>
              </a:defRPr>
            </a:lvl2pPr>
            <a:lvl3pPr marL="914422" indent="0" algn="ctr">
              <a:buNone/>
              <a:defRPr>
                <a:solidFill>
                  <a:schemeClr val="tx1">
                    <a:tint val="75000"/>
                  </a:schemeClr>
                </a:solidFill>
              </a:defRPr>
            </a:lvl3pPr>
            <a:lvl4pPr marL="1371635"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8" indent="0" algn="ctr">
              <a:buNone/>
              <a:defRPr>
                <a:solidFill>
                  <a:schemeClr val="tx1">
                    <a:tint val="75000"/>
                  </a:schemeClr>
                </a:solidFill>
              </a:defRPr>
            </a:lvl7pPr>
            <a:lvl8pPr marL="3200481" indent="0" algn="ctr">
              <a:buNone/>
              <a:defRPr>
                <a:solidFill>
                  <a:schemeClr val="tx1">
                    <a:tint val="75000"/>
                  </a:schemeClr>
                </a:solidFill>
              </a:defRPr>
            </a:lvl8pPr>
            <a:lvl9pPr marL="365769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480E012-8BDA-E44A-AB95-2C3DF8F00A67}" type="datetimeFigureOut">
              <a:rPr lang="en-US" smtClean="0"/>
              <a:pPr/>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CAB5A-9401-5442-B54D-9E441F4DE593}" type="slidenum">
              <a:rPr lang="en-US" smtClean="0"/>
              <a:pPr/>
              <a:t>‹#›</a:t>
            </a:fld>
            <a:endParaRPr lang="en-US"/>
          </a:p>
        </p:txBody>
      </p:sp>
    </p:spTree>
    <p:extLst>
      <p:ext uri="{BB962C8B-B14F-4D97-AF65-F5344CB8AC3E}">
        <p14:creationId xmlns:p14="http://schemas.microsoft.com/office/powerpoint/2010/main" xmlns="" val="35733196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80E012-8BDA-E44A-AB95-2C3DF8F00A67}" type="datetimeFigureOut">
              <a:rPr lang="en-US" smtClean="0"/>
              <a:pPr/>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CAB5A-9401-5442-B54D-9E441F4DE593}" type="slidenum">
              <a:rPr lang="en-US" smtClean="0"/>
              <a:pPr/>
              <a:t>‹#›</a:t>
            </a:fld>
            <a:endParaRPr lang="en-US"/>
          </a:p>
        </p:txBody>
      </p:sp>
    </p:spTree>
    <p:extLst>
      <p:ext uri="{BB962C8B-B14F-4D97-AF65-F5344CB8AC3E}">
        <p14:creationId xmlns:p14="http://schemas.microsoft.com/office/powerpoint/2010/main" xmlns="" val="24376771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6B54CE1-9C7B-4D3A-86DC-E0B1CCEFD951}"/>
              </a:ext>
            </a:extLst>
          </p:cNvPr>
          <p:cNvPicPr>
            <a:picLocks noChangeAspect="1"/>
          </p:cNvPicPr>
          <p:nvPr userDrawn="1"/>
        </p:nvPicPr>
        <p:blipFill>
          <a:blip r:embed="rId2" cstate="print"/>
          <a:stretch>
            <a:fillRect/>
          </a:stretch>
        </p:blipFill>
        <p:spPr>
          <a:xfrm>
            <a:off x="0" y="4819"/>
            <a:ext cx="12192000" cy="5821680"/>
          </a:xfrm>
          <a:prstGeom prst="rect">
            <a:avLst/>
          </a:prstGeom>
        </p:spPr>
      </p:pic>
    </p:spTree>
    <p:extLst>
      <p:ext uri="{BB962C8B-B14F-4D97-AF65-F5344CB8AC3E}">
        <p14:creationId xmlns:p14="http://schemas.microsoft.com/office/powerpoint/2010/main" xmlns="" val="20431431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3AF4DEB-24BF-4A36-847C-A08A0CE6D492}"/>
              </a:ext>
            </a:extLst>
          </p:cNvPr>
          <p:cNvPicPr>
            <a:picLocks noChangeAspect="1"/>
          </p:cNvPicPr>
          <p:nvPr userDrawn="1"/>
        </p:nvPicPr>
        <p:blipFill>
          <a:blip r:embed="rId2" cstate="print"/>
          <a:stretch>
            <a:fillRect/>
          </a:stretch>
        </p:blipFill>
        <p:spPr>
          <a:xfrm>
            <a:off x="0" y="0"/>
            <a:ext cx="12192000" cy="1851660"/>
          </a:xfrm>
          <a:prstGeom prst="rect">
            <a:avLst/>
          </a:prstGeom>
        </p:spPr>
      </p:pic>
      <p:sp>
        <p:nvSpPr>
          <p:cNvPr id="4" name="Content Placeholder 2"/>
          <p:cNvSpPr>
            <a:spLocks noGrp="1"/>
          </p:cNvSpPr>
          <p:nvPr>
            <p:ph idx="1"/>
          </p:nvPr>
        </p:nvSpPr>
        <p:spPr>
          <a:xfrm>
            <a:off x="609600" y="1600200"/>
            <a:ext cx="10972800" cy="3989040"/>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xmlns="" val="24748427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313240"/>
            <a:ext cx="10363200" cy="1362075"/>
          </a:xfrm>
        </p:spPr>
        <p:txBody>
          <a:bodyPr anchor="t"/>
          <a:lstStyle>
            <a:lvl1pPr algn="l">
              <a:defRPr sz="4000" b="1" cap="all"/>
            </a:lvl1pPr>
          </a:lstStyle>
          <a:p>
            <a:r>
              <a:rPr lang="en-US" dirty="0"/>
              <a:t>Click to edit Master title style</a:t>
            </a:r>
          </a:p>
        </p:txBody>
      </p:sp>
      <p:sp>
        <p:nvSpPr>
          <p:cNvPr id="4" name="Date Placeholder 3"/>
          <p:cNvSpPr>
            <a:spLocks noGrp="1"/>
          </p:cNvSpPr>
          <p:nvPr>
            <p:ph type="dt" sz="half" idx="10"/>
          </p:nvPr>
        </p:nvSpPr>
        <p:spPr/>
        <p:txBody>
          <a:bodyPr/>
          <a:lstStyle/>
          <a:p>
            <a:fld id="{5480E012-8BDA-E44A-AB95-2C3DF8F00A67}" type="datetimeFigureOut">
              <a:rPr lang="en-US" smtClean="0"/>
              <a:pPr/>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CAB5A-9401-5442-B54D-9E441F4DE593}" type="slidenum">
              <a:rPr lang="en-US" smtClean="0"/>
              <a:pPr/>
              <a:t>‹#›</a:t>
            </a:fld>
            <a:endParaRPr lang="en-US"/>
          </a:p>
        </p:txBody>
      </p:sp>
    </p:spTree>
    <p:extLst>
      <p:ext uri="{BB962C8B-B14F-4D97-AF65-F5344CB8AC3E}">
        <p14:creationId xmlns:p14="http://schemas.microsoft.com/office/powerpoint/2010/main" xmlns="" val="1252006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6B54CE1-9C7B-4D3A-86DC-E0B1CCEFD951}"/>
              </a:ext>
            </a:extLst>
          </p:cNvPr>
          <p:cNvPicPr>
            <a:picLocks noChangeAspect="1"/>
          </p:cNvPicPr>
          <p:nvPr userDrawn="1"/>
        </p:nvPicPr>
        <p:blipFill>
          <a:blip r:embed="rId2" cstate="print"/>
          <a:stretch>
            <a:fillRect/>
          </a:stretch>
        </p:blipFill>
        <p:spPr>
          <a:xfrm>
            <a:off x="0" y="4819"/>
            <a:ext cx="12192000" cy="5821680"/>
          </a:xfrm>
          <a:prstGeom prst="rect">
            <a:avLst/>
          </a:prstGeom>
        </p:spPr>
      </p:pic>
    </p:spTree>
    <p:extLst>
      <p:ext uri="{BB962C8B-B14F-4D97-AF65-F5344CB8AC3E}">
        <p14:creationId xmlns:p14="http://schemas.microsoft.com/office/powerpoint/2010/main" xmlns="" val="36981946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135556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7"/>
          <p:cNvSpPr>
            <a:spLocks noGrp="1" noChangeArrowheads="1"/>
          </p:cNvSpPr>
          <p:nvPr>
            <p:ph type="ftr" sz="quarter" idx="10"/>
          </p:nvPr>
        </p:nvSpPr>
        <p:spPr>
          <a:ln/>
        </p:spPr>
        <p:txBody>
          <a:bodyPr/>
          <a:lstStyle>
            <a:lvl1pPr>
              <a:defRPr/>
            </a:lvl1pPr>
          </a:lstStyle>
          <a:p>
            <a:r>
              <a:rPr lang="en-ZA"/>
              <a:t>HDA - Activating the Development Agency Role: Business Case - Board Presentation</a:t>
            </a:r>
            <a:endParaRPr lang="en-US" dirty="0"/>
          </a:p>
        </p:txBody>
      </p:sp>
      <p:sp>
        <p:nvSpPr>
          <p:cNvPr id="4" name="Rectangle 28"/>
          <p:cNvSpPr>
            <a:spLocks noGrp="1" noChangeArrowheads="1"/>
          </p:cNvSpPr>
          <p:nvPr>
            <p:ph type="sldNum" sz="quarter" idx="11"/>
          </p:nvPr>
        </p:nvSpPr>
        <p:spPr>
          <a:ln/>
        </p:spPr>
        <p:txBody>
          <a:bodyPr/>
          <a:lstStyle>
            <a:lvl1pPr>
              <a:defRPr/>
            </a:lvl1pPr>
          </a:lstStyle>
          <a:p>
            <a:r>
              <a:rPr lang="en-US" dirty="0"/>
              <a:t> </a:t>
            </a:r>
            <a:fld id="{16EB158D-255F-459B-AA0A-EB83076B985A}" type="slidenum">
              <a:rPr lang="en-US"/>
              <a:pPr/>
              <a:t>‹#›</a:t>
            </a:fld>
            <a:endParaRPr lang="en-US" dirty="0"/>
          </a:p>
        </p:txBody>
      </p:sp>
      <p:sp>
        <p:nvSpPr>
          <p:cNvPr id="5" name="Rectangle 31"/>
          <p:cNvSpPr>
            <a:spLocks noGrp="1" noChangeArrowheads="1"/>
          </p:cNvSpPr>
          <p:nvPr>
            <p:ph type="dt" sz="half" idx="12"/>
          </p:nvPr>
        </p:nvSpPr>
        <p:spPr>
          <a:ln/>
        </p:spPr>
        <p:txBody>
          <a:bodyPr/>
          <a:lstStyle>
            <a:lvl1pPr>
              <a:defRPr/>
            </a:lvl1pPr>
          </a:lstStyle>
          <a:p>
            <a:r>
              <a:rPr lang="en-US"/>
              <a:t>11 March 2016</a:t>
            </a:r>
            <a:endParaRPr lang="en-US" dirty="0"/>
          </a:p>
        </p:txBody>
      </p:sp>
    </p:spTree>
    <p:extLst>
      <p:ext uri="{BB962C8B-B14F-4D97-AF65-F5344CB8AC3E}">
        <p14:creationId xmlns:p14="http://schemas.microsoft.com/office/powerpoint/2010/main" xmlns="" val="4044879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3AF4DEB-24BF-4A36-847C-A08A0CE6D492}"/>
              </a:ext>
            </a:extLst>
          </p:cNvPr>
          <p:cNvPicPr>
            <a:picLocks noChangeAspect="1"/>
          </p:cNvPicPr>
          <p:nvPr userDrawn="1"/>
        </p:nvPicPr>
        <p:blipFill>
          <a:blip r:embed="rId2" cstate="print"/>
          <a:stretch>
            <a:fillRect/>
          </a:stretch>
        </p:blipFill>
        <p:spPr>
          <a:xfrm>
            <a:off x="0" y="0"/>
            <a:ext cx="12192000" cy="1851660"/>
          </a:xfrm>
          <a:prstGeom prst="rect">
            <a:avLst/>
          </a:prstGeom>
        </p:spPr>
      </p:pic>
      <p:sp>
        <p:nvSpPr>
          <p:cNvPr id="4" name="Content Placeholder 2"/>
          <p:cNvSpPr>
            <a:spLocks noGrp="1"/>
          </p:cNvSpPr>
          <p:nvPr>
            <p:ph idx="1"/>
          </p:nvPr>
        </p:nvSpPr>
        <p:spPr>
          <a:xfrm>
            <a:off x="609600" y="1600200"/>
            <a:ext cx="10972800" cy="3989040"/>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xmlns="" val="3455802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313240"/>
            <a:ext cx="10363200" cy="1362075"/>
          </a:xfrm>
        </p:spPr>
        <p:txBody>
          <a:bodyPr anchor="t"/>
          <a:lstStyle>
            <a:lvl1pPr algn="l">
              <a:defRPr sz="4000" b="1" cap="all"/>
            </a:lvl1pPr>
          </a:lstStyle>
          <a:p>
            <a:r>
              <a:rPr lang="en-US" dirty="0"/>
              <a:t>Click to edit Master title style</a:t>
            </a:r>
          </a:p>
        </p:txBody>
      </p:sp>
      <p:sp>
        <p:nvSpPr>
          <p:cNvPr id="4" name="Date Placeholder 3"/>
          <p:cNvSpPr>
            <a:spLocks noGrp="1"/>
          </p:cNvSpPr>
          <p:nvPr>
            <p:ph type="dt" sz="half" idx="10"/>
          </p:nvPr>
        </p:nvSpPr>
        <p:spPr/>
        <p:txBody>
          <a:bodyPr/>
          <a:lstStyle/>
          <a:p>
            <a:fld id="{5480E012-8BDA-E44A-AB95-2C3DF8F00A67}" type="datetimeFigureOut">
              <a:rPr lang="en-US" smtClean="0"/>
              <a:pPr/>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CAB5A-9401-5442-B54D-9E441F4DE593}" type="slidenum">
              <a:rPr lang="en-US" smtClean="0"/>
              <a:pPr/>
              <a:t>‹#›</a:t>
            </a:fld>
            <a:endParaRPr lang="en-US"/>
          </a:p>
        </p:txBody>
      </p:sp>
    </p:spTree>
    <p:extLst>
      <p:ext uri="{BB962C8B-B14F-4D97-AF65-F5344CB8AC3E}">
        <p14:creationId xmlns:p14="http://schemas.microsoft.com/office/powerpoint/2010/main" xmlns="" val="1710664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8000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7"/>
          <p:cNvSpPr>
            <a:spLocks noGrp="1" noChangeArrowheads="1"/>
          </p:cNvSpPr>
          <p:nvPr>
            <p:ph type="ftr" sz="quarter" idx="10"/>
          </p:nvPr>
        </p:nvSpPr>
        <p:spPr>
          <a:ln/>
        </p:spPr>
        <p:txBody>
          <a:bodyPr/>
          <a:lstStyle>
            <a:lvl1pPr>
              <a:defRPr/>
            </a:lvl1pPr>
          </a:lstStyle>
          <a:p>
            <a:r>
              <a:rPr lang="en-ZA"/>
              <a:t>HDA - Activating the Development Agency Role: Business Case - Board Presentation</a:t>
            </a:r>
            <a:endParaRPr lang="en-US" dirty="0"/>
          </a:p>
        </p:txBody>
      </p:sp>
      <p:sp>
        <p:nvSpPr>
          <p:cNvPr id="4" name="Rectangle 28"/>
          <p:cNvSpPr>
            <a:spLocks noGrp="1" noChangeArrowheads="1"/>
          </p:cNvSpPr>
          <p:nvPr>
            <p:ph type="sldNum" sz="quarter" idx="11"/>
          </p:nvPr>
        </p:nvSpPr>
        <p:spPr>
          <a:ln/>
        </p:spPr>
        <p:txBody>
          <a:bodyPr/>
          <a:lstStyle>
            <a:lvl1pPr>
              <a:defRPr/>
            </a:lvl1pPr>
          </a:lstStyle>
          <a:p>
            <a:r>
              <a:rPr lang="en-US" dirty="0"/>
              <a:t> </a:t>
            </a:r>
            <a:fld id="{16EB158D-255F-459B-AA0A-EB83076B985A}" type="slidenum">
              <a:rPr lang="en-US"/>
              <a:pPr/>
              <a:t>‹#›</a:t>
            </a:fld>
            <a:endParaRPr lang="en-US" dirty="0"/>
          </a:p>
        </p:txBody>
      </p:sp>
      <p:sp>
        <p:nvSpPr>
          <p:cNvPr id="5" name="Rectangle 31"/>
          <p:cNvSpPr>
            <a:spLocks noGrp="1" noChangeArrowheads="1"/>
          </p:cNvSpPr>
          <p:nvPr>
            <p:ph type="dt" sz="half" idx="12"/>
          </p:nvPr>
        </p:nvSpPr>
        <p:spPr>
          <a:ln/>
        </p:spPr>
        <p:txBody>
          <a:bodyPr/>
          <a:lstStyle>
            <a:lvl1pPr>
              <a:defRPr/>
            </a:lvl1pPr>
          </a:lstStyle>
          <a:p>
            <a:r>
              <a:rPr lang="en-US"/>
              <a:t>11 March 2016</a:t>
            </a:r>
            <a:endParaRPr lang="en-US" dirty="0"/>
          </a:p>
        </p:txBody>
      </p:sp>
    </p:spTree>
    <p:extLst>
      <p:ext uri="{BB962C8B-B14F-4D97-AF65-F5344CB8AC3E}">
        <p14:creationId xmlns:p14="http://schemas.microsoft.com/office/powerpoint/2010/main" xmlns="" val="2294393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11" indent="0" algn="ctr">
              <a:buNone/>
              <a:defRPr>
                <a:solidFill>
                  <a:schemeClr val="tx1">
                    <a:tint val="75000"/>
                  </a:schemeClr>
                </a:solidFill>
              </a:defRPr>
            </a:lvl2pPr>
            <a:lvl3pPr marL="914422" indent="0" algn="ctr">
              <a:buNone/>
              <a:defRPr>
                <a:solidFill>
                  <a:schemeClr val="tx1">
                    <a:tint val="75000"/>
                  </a:schemeClr>
                </a:solidFill>
              </a:defRPr>
            </a:lvl3pPr>
            <a:lvl4pPr marL="1371635"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8" indent="0" algn="ctr">
              <a:buNone/>
              <a:defRPr>
                <a:solidFill>
                  <a:schemeClr val="tx1">
                    <a:tint val="75000"/>
                  </a:schemeClr>
                </a:solidFill>
              </a:defRPr>
            </a:lvl7pPr>
            <a:lvl8pPr marL="3200481" indent="0" algn="ctr">
              <a:buNone/>
              <a:defRPr>
                <a:solidFill>
                  <a:schemeClr val="tx1">
                    <a:tint val="75000"/>
                  </a:schemeClr>
                </a:solidFill>
              </a:defRPr>
            </a:lvl8pPr>
            <a:lvl9pPr marL="365769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80E012-8BDA-E44A-AB95-2C3DF8F00A6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ECAB5A-9401-5442-B54D-9E441F4DE59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960416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80E012-8BDA-E44A-AB95-2C3DF8F00A6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ECAB5A-9401-5442-B54D-9E441F4DE59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3498071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80E012-8BDA-E44A-AB95-2C3DF8F00A67}" type="datetimeFigureOut">
              <a:rPr lang="en-US" smtClean="0"/>
              <a:pPr/>
              <a:t>10/19/2022</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ECAB5A-9401-5442-B54D-9E441F4DE593}" type="slidenum">
              <a:rPr lang="en-US" smtClean="0"/>
              <a:pPr/>
              <a:t>‹#›</a:t>
            </a:fld>
            <a:endParaRPr lang="en-US"/>
          </a:p>
        </p:txBody>
      </p:sp>
    </p:spTree>
    <p:extLst>
      <p:ext uri="{BB962C8B-B14F-4D97-AF65-F5344CB8AC3E}">
        <p14:creationId xmlns:p14="http://schemas.microsoft.com/office/powerpoint/2010/main" xmlns="" val="27159609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ctr" defTabSz="457211" rtl="0" eaLnBrk="1" latinLnBrk="0" hangingPunct="1">
        <a:spcBef>
          <a:spcPct val="0"/>
        </a:spcBef>
        <a:buNone/>
        <a:defRPr sz="4400" kern="1200">
          <a:solidFill>
            <a:schemeClr val="tx1"/>
          </a:solidFill>
          <a:latin typeface="+mj-lt"/>
          <a:ea typeface="+mj-ea"/>
          <a:cs typeface="+mj-cs"/>
        </a:defRPr>
      </a:lvl1pPr>
    </p:titleStyle>
    <p:bodyStyle>
      <a:lvl1pPr marL="342909" indent="-342909" algn="l" defTabSz="457211" rtl="0" eaLnBrk="1" latinLnBrk="0" hangingPunct="1">
        <a:spcBef>
          <a:spcPct val="20000"/>
        </a:spcBef>
        <a:buFont typeface="Arial"/>
        <a:buChar char="•"/>
        <a:defRPr sz="3200" kern="1200">
          <a:solidFill>
            <a:schemeClr val="tx1"/>
          </a:solidFill>
          <a:latin typeface="+mn-lt"/>
          <a:ea typeface="+mn-ea"/>
          <a:cs typeface="+mn-cs"/>
        </a:defRPr>
      </a:lvl1pPr>
      <a:lvl2pPr marL="742968" indent="-285756" algn="l" defTabSz="457211" rtl="0" eaLnBrk="1" latinLnBrk="0" hangingPunct="1">
        <a:spcBef>
          <a:spcPct val="20000"/>
        </a:spcBef>
        <a:buFont typeface="Arial"/>
        <a:buChar char="–"/>
        <a:defRPr sz="2800" kern="1200">
          <a:solidFill>
            <a:schemeClr val="tx1"/>
          </a:solidFill>
          <a:latin typeface="+mn-lt"/>
          <a:ea typeface="+mn-ea"/>
          <a:cs typeface="+mn-cs"/>
        </a:defRPr>
      </a:lvl2pPr>
      <a:lvl3pPr marL="1143029" indent="-228607" algn="l" defTabSz="457211" rtl="0" eaLnBrk="1" latinLnBrk="0" hangingPunct="1">
        <a:spcBef>
          <a:spcPct val="20000"/>
        </a:spcBef>
        <a:buFont typeface="Arial"/>
        <a:buChar char="•"/>
        <a:defRPr sz="2400" kern="1200">
          <a:solidFill>
            <a:schemeClr val="tx1"/>
          </a:solidFill>
          <a:latin typeface="+mn-lt"/>
          <a:ea typeface="+mn-ea"/>
          <a:cs typeface="+mn-cs"/>
        </a:defRPr>
      </a:lvl3pPr>
      <a:lvl4pPr marL="1600240" indent="-228607" algn="l" defTabSz="457211" rtl="0" eaLnBrk="1" latinLnBrk="0" hangingPunct="1">
        <a:spcBef>
          <a:spcPct val="20000"/>
        </a:spcBef>
        <a:buFont typeface="Arial"/>
        <a:buChar char="–"/>
        <a:defRPr sz="2000" kern="1200">
          <a:solidFill>
            <a:schemeClr val="tx1"/>
          </a:solidFill>
          <a:latin typeface="+mn-lt"/>
          <a:ea typeface="+mn-ea"/>
          <a:cs typeface="+mn-cs"/>
        </a:defRPr>
      </a:lvl4pPr>
      <a:lvl5pPr marL="2057453" indent="-228607" algn="l" defTabSz="457211" rtl="0" eaLnBrk="1" latinLnBrk="0" hangingPunct="1">
        <a:spcBef>
          <a:spcPct val="20000"/>
        </a:spcBef>
        <a:buFont typeface="Arial"/>
        <a:buChar char="»"/>
        <a:defRPr sz="2000" kern="1200">
          <a:solidFill>
            <a:schemeClr val="tx1"/>
          </a:solidFill>
          <a:latin typeface="+mn-lt"/>
          <a:ea typeface="+mn-ea"/>
          <a:cs typeface="+mn-cs"/>
        </a:defRPr>
      </a:lvl5pPr>
      <a:lvl6pPr marL="2514664" indent="-228607" algn="l" defTabSz="457211" rtl="0" eaLnBrk="1" latinLnBrk="0" hangingPunct="1">
        <a:spcBef>
          <a:spcPct val="20000"/>
        </a:spcBef>
        <a:buFont typeface="Arial"/>
        <a:buChar char="•"/>
        <a:defRPr sz="2000" kern="1200">
          <a:solidFill>
            <a:schemeClr val="tx1"/>
          </a:solidFill>
          <a:latin typeface="+mn-lt"/>
          <a:ea typeface="+mn-ea"/>
          <a:cs typeface="+mn-cs"/>
        </a:defRPr>
      </a:lvl6pPr>
      <a:lvl7pPr marL="2971875" indent="-228607" algn="l" defTabSz="457211" rtl="0" eaLnBrk="1" latinLnBrk="0" hangingPunct="1">
        <a:spcBef>
          <a:spcPct val="20000"/>
        </a:spcBef>
        <a:buFont typeface="Arial"/>
        <a:buChar char="•"/>
        <a:defRPr sz="2000" kern="1200">
          <a:solidFill>
            <a:schemeClr val="tx1"/>
          </a:solidFill>
          <a:latin typeface="+mn-lt"/>
          <a:ea typeface="+mn-ea"/>
          <a:cs typeface="+mn-cs"/>
        </a:defRPr>
      </a:lvl7pPr>
      <a:lvl8pPr marL="3429086" indent="-228607" algn="l" defTabSz="457211" rtl="0" eaLnBrk="1" latinLnBrk="0" hangingPunct="1">
        <a:spcBef>
          <a:spcPct val="20000"/>
        </a:spcBef>
        <a:buFont typeface="Arial"/>
        <a:buChar char="•"/>
        <a:defRPr sz="2000" kern="1200">
          <a:solidFill>
            <a:schemeClr val="tx1"/>
          </a:solidFill>
          <a:latin typeface="+mn-lt"/>
          <a:ea typeface="+mn-ea"/>
          <a:cs typeface="+mn-cs"/>
        </a:defRPr>
      </a:lvl8pPr>
      <a:lvl9pPr marL="3886297" indent="-228607" algn="l" defTabSz="4572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1" rtl="0" eaLnBrk="1" latinLnBrk="0" hangingPunct="1">
        <a:defRPr sz="1801" kern="1200">
          <a:solidFill>
            <a:schemeClr val="tx1"/>
          </a:solidFill>
          <a:latin typeface="+mn-lt"/>
          <a:ea typeface="+mn-ea"/>
          <a:cs typeface="+mn-cs"/>
        </a:defRPr>
      </a:lvl1pPr>
      <a:lvl2pPr marL="457211" algn="l" defTabSz="457211" rtl="0" eaLnBrk="1" latinLnBrk="0" hangingPunct="1">
        <a:defRPr sz="1801" kern="1200">
          <a:solidFill>
            <a:schemeClr val="tx1"/>
          </a:solidFill>
          <a:latin typeface="+mn-lt"/>
          <a:ea typeface="+mn-ea"/>
          <a:cs typeface="+mn-cs"/>
        </a:defRPr>
      </a:lvl2pPr>
      <a:lvl3pPr marL="914422" algn="l" defTabSz="457211" rtl="0" eaLnBrk="1" latinLnBrk="0" hangingPunct="1">
        <a:defRPr sz="1801" kern="1200">
          <a:solidFill>
            <a:schemeClr val="tx1"/>
          </a:solidFill>
          <a:latin typeface="+mn-lt"/>
          <a:ea typeface="+mn-ea"/>
          <a:cs typeface="+mn-cs"/>
        </a:defRPr>
      </a:lvl3pPr>
      <a:lvl4pPr marL="1371635" algn="l" defTabSz="457211" rtl="0" eaLnBrk="1" latinLnBrk="0" hangingPunct="1">
        <a:defRPr sz="1801" kern="1200">
          <a:solidFill>
            <a:schemeClr val="tx1"/>
          </a:solidFill>
          <a:latin typeface="+mn-lt"/>
          <a:ea typeface="+mn-ea"/>
          <a:cs typeface="+mn-cs"/>
        </a:defRPr>
      </a:lvl4pPr>
      <a:lvl5pPr marL="1828846" algn="l" defTabSz="457211" rtl="0" eaLnBrk="1" latinLnBrk="0" hangingPunct="1">
        <a:defRPr sz="1801" kern="1200">
          <a:solidFill>
            <a:schemeClr val="tx1"/>
          </a:solidFill>
          <a:latin typeface="+mn-lt"/>
          <a:ea typeface="+mn-ea"/>
          <a:cs typeface="+mn-cs"/>
        </a:defRPr>
      </a:lvl5pPr>
      <a:lvl6pPr marL="2286057" algn="l" defTabSz="457211" rtl="0" eaLnBrk="1" latinLnBrk="0" hangingPunct="1">
        <a:defRPr sz="1801" kern="1200">
          <a:solidFill>
            <a:schemeClr val="tx1"/>
          </a:solidFill>
          <a:latin typeface="+mn-lt"/>
          <a:ea typeface="+mn-ea"/>
          <a:cs typeface="+mn-cs"/>
        </a:defRPr>
      </a:lvl6pPr>
      <a:lvl7pPr marL="2743268" algn="l" defTabSz="457211" rtl="0" eaLnBrk="1" latinLnBrk="0" hangingPunct="1">
        <a:defRPr sz="1801" kern="1200">
          <a:solidFill>
            <a:schemeClr val="tx1"/>
          </a:solidFill>
          <a:latin typeface="+mn-lt"/>
          <a:ea typeface="+mn-ea"/>
          <a:cs typeface="+mn-cs"/>
        </a:defRPr>
      </a:lvl7pPr>
      <a:lvl8pPr marL="3200481" algn="l" defTabSz="457211" rtl="0" eaLnBrk="1" latinLnBrk="0" hangingPunct="1">
        <a:defRPr sz="1801" kern="1200">
          <a:solidFill>
            <a:schemeClr val="tx1"/>
          </a:solidFill>
          <a:latin typeface="+mn-lt"/>
          <a:ea typeface="+mn-ea"/>
          <a:cs typeface="+mn-cs"/>
        </a:defRPr>
      </a:lvl8pPr>
      <a:lvl9pPr marL="3657692" algn="l" defTabSz="457211"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480E012-8BDA-E44A-AB95-2C3DF8F00A6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6ECAB5A-9401-5442-B54D-9E441F4DE59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315605803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Lst>
  <p:txStyles>
    <p:titleStyle>
      <a:lvl1pPr algn="ctr" defTabSz="457211" rtl="0" eaLnBrk="1" latinLnBrk="0" hangingPunct="1">
        <a:spcBef>
          <a:spcPct val="0"/>
        </a:spcBef>
        <a:buNone/>
        <a:defRPr sz="4400" kern="1200">
          <a:solidFill>
            <a:schemeClr val="tx1"/>
          </a:solidFill>
          <a:latin typeface="+mj-lt"/>
          <a:ea typeface="+mj-ea"/>
          <a:cs typeface="+mj-cs"/>
        </a:defRPr>
      </a:lvl1pPr>
    </p:titleStyle>
    <p:bodyStyle>
      <a:lvl1pPr marL="342909" indent="-342909" algn="l" defTabSz="457211" rtl="0" eaLnBrk="1" latinLnBrk="0" hangingPunct="1">
        <a:spcBef>
          <a:spcPct val="20000"/>
        </a:spcBef>
        <a:buFont typeface="Arial"/>
        <a:buChar char="•"/>
        <a:defRPr sz="3200" kern="1200">
          <a:solidFill>
            <a:schemeClr val="tx1"/>
          </a:solidFill>
          <a:latin typeface="+mn-lt"/>
          <a:ea typeface="+mn-ea"/>
          <a:cs typeface="+mn-cs"/>
        </a:defRPr>
      </a:lvl1pPr>
      <a:lvl2pPr marL="742968" indent="-285756" algn="l" defTabSz="457211" rtl="0" eaLnBrk="1" latinLnBrk="0" hangingPunct="1">
        <a:spcBef>
          <a:spcPct val="20000"/>
        </a:spcBef>
        <a:buFont typeface="Arial"/>
        <a:buChar char="–"/>
        <a:defRPr sz="2800" kern="1200">
          <a:solidFill>
            <a:schemeClr val="tx1"/>
          </a:solidFill>
          <a:latin typeface="+mn-lt"/>
          <a:ea typeface="+mn-ea"/>
          <a:cs typeface="+mn-cs"/>
        </a:defRPr>
      </a:lvl2pPr>
      <a:lvl3pPr marL="1143029" indent="-228607" algn="l" defTabSz="457211" rtl="0" eaLnBrk="1" latinLnBrk="0" hangingPunct="1">
        <a:spcBef>
          <a:spcPct val="20000"/>
        </a:spcBef>
        <a:buFont typeface="Arial"/>
        <a:buChar char="•"/>
        <a:defRPr sz="2400" kern="1200">
          <a:solidFill>
            <a:schemeClr val="tx1"/>
          </a:solidFill>
          <a:latin typeface="+mn-lt"/>
          <a:ea typeface="+mn-ea"/>
          <a:cs typeface="+mn-cs"/>
        </a:defRPr>
      </a:lvl3pPr>
      <a:lvl4pPr marL="1600240" indent="-228607" algn="l" defTabSz="457211" rtl="0" eaLnBrk="1" latinLnBrk="0" hangingPunct="1">
        <a:spcBef>
          <a:spcPct val="20000"/>
        </a:spcBef>
        <a:buFont typeface="Arial"/>
        <a:buChar char="–"/>
        <a:defRPr sz="2000" kern="1200">
          <a:solidFill>
            <a:schemeClr val="tx1"/>
          </a:solidFill>
          <a:latin typeface="+mn-lt"/>
          <a:ea typeface="+mn-ea"/>
          <a:cs typeface="+mn-cs"/>
        </a:defRPr>
      </a:lvl4pPr>
      <a:lvl5pPr marL="2057453" indent="-228607" algn="l" defTabSz="457211" rtl="0" eaLnBrk="1" latinLnBrk="0" hangingPunct="1">
        <a:spcBef>
          <a:spcPct val="20000"/>
        </a:spcBef>
        <a:buFont typeface="Arial"/>
        <a:buChar char="»"/>
        <a:defRPr sz="2000" kern="1200">
          <a:solidFill>
            <a:schemeClr val="tx1"/>
          </a:solidFill>
          <a:latin typeface="+mn-lt"/>
          <a:ea typeface="+mn-ea"/>
          <a:cs typeface="+mn-cs"/>
        </a:defRPr>
      </a:lvl5pPr>
      <a:lvl6pPr marL="2514664" indent="-228607" algn="l" defTabSz="457211" rtl="0" eaLnBrk="1" latinLnBrk="0" hangingPunct="1">
        <a:spcBef>
          <a:spcPct val="20000"/>
        </a:spcBef>
        <a:buFont typeface="Arial"/>
        <a:buChar char="•"/>
        <a:defRPr sz="2000" kern="1200">
          <a:solidFill>
            <a:schemeClr val="tx1"/>
          </a:solidFill>
          <a:latin typeface="+mn-lt"/>
          <a:ea typeface="+mn-ea"/>
          <a:cs typeface="+mn-cs"/>
        </a:defRPr>
      </a:lvl6pPr>
      <a:lvl7pPr marL="2971875" indent="-228607" algn="l" defTabSz="457211" rtl="0" eaLnBrk="1" latinLnBrk="0" hangingPunct="1">
        <a:spcBef>
          <a:spcPct val="20000"/>
        </a:spcBef>
        <a:buFont typeface="Arial"/>
        <a:buChar char="•"/>
        <a:defRPr sz="2000" kern="1200">
          <a:solidFill>
            <a:schemeClr val="tx1"/>
          </a:solidFill>
          <a:latin typeface="+mn-lt"/>
          <a:ea typeface="+mn-ea"/>
          <a:cs typeface="+mn-cs"/>
        </a:defRPr>
      </a:lvl7pPr>
      <a:lvl8pPr marL="3429086" indent="-228607" algn="l" defTabSz="457211" rtl="0" eaLnBrk="1" latinLnBrk="0" hangingPunct="1">
        <a:spcBef>
          <a:spcPct val="20000"/>
        </a:spcBef>
        <a:buFont typeface="Arial"/>
        <a:buChar char="•"/>
        <a:defRPr sz="2000" kern="1200">
          <a:solidFill>
            <a:schemeClr val="tx1"/>
          </a:solidFill>
          <a:latin typeface="+mn-lt"/>
          <a:ea typeface="+mn-ea"/>
          <a:cs typeface="+mn-cs"/>
        </a:defRPr>
      </a:lvl8pPr>
      <a:lvl9pPr marL="3886297" indent="-228607" algn="l" defTabSz="4572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1" rtl="0" eaLnBrk="1" latinLnBrk="0" hangingPunct="1">
        <a:defRPr sz="1801" kern="1200">
          <a:solidFill>
            <a:schemeClr val="tx1"/>
          </a:solidFill>
          <a:latin typeface="+mn-lt"/>
          <a:ea typeface="+mn-ea"/>
          <a:cs typeface="+mn-cs"/>
        </a:defRPr>
      </a:lvl1pPr>
      <a:lvl2pPr marL="457211" algn="l" defTabSz="457211" rtl="0" eaLnBrk="1" latinLnBrk="0" hangingPunct="1">
        <a:defRPr sz="1801" kern="1200">
          <a:solidFill>
            <a:schemeClr val="tx1"/>
          </a:solidFill>
          <a:latin typeface="+mn-lt"/>
          <a:ea typeface="+mn-ea"/>
          <a:cs typeface="+mn-cs"/>
        </a:defRPr>
      </a:lvl2pPr>
      <a:lvl3pPr marL="914422" algn="l" defTabSz="457211" rtl="0" eaLnBrk="1" latinLnBrk="0" hangingPunct="1">
        <a:defRPr sz="1801" kern="1200">
          <a:solidFill>
            <a:schemeClr val="tx1"/>
          </a:solidFill>
          <a:latin typeface="+mn-lt"/>
          <a:ea typeface="+mn-ea"/>
          <a:cs typeface="+mn-cs"/>
        </a:defRPr>
      </a:lvl3pPr>
      <a:lvl4pPr marL="1371635" algn="l" defTabSz="457211" rtl="0" eaLnBrk="1" latinLnBrk="0" hangingPunct="1">
        <a:defRPr sz="1801" kern="1200">
          <a:solidFill>
            <a:schemeClr val="tx1"/>
          </a:solidFill>
          <a:latin typeface="+mn-lt"/>
          <a:ea typeface="+mn-ea"/>
          <a:cs typeface="+mn-cs"/>
        </a:defRPr>
      </a:lvl4pPr>
      <a:lvl5pPr marL="1828846" algn="l" defTabSz="457211" rtl="0" eaLnBrk="1" latinLnBrk="0" hangingPunct="1">
        <a:defRPr sz="1801" kern="1200">
          <a:solidFill>
            <a:schemeClr val="tx1"/>
          </a:solidFill>
          <a:latin typeface="+mn-lt"/>
          <a:ea typeface="+mn-ea"/>
          <a:cs typeface="+mn-cs"/>
        </a:defRPr>
      </a:lvl5pPr>
      <a:lvl6pPr marL="2286057" algn="l" defTabSz="457211" rtl="0" eaLnBrk="1" latinLnBrk="0" hangingPunct="1">
        <a:defRPr sz="1801" kern="1200">
          <a:solidFill>
            <a:schemeClr val="tx1"/>
          </a:solidFill>
          <a:latin typeface="+mn-lt"/>
          <a:ea typeface="+mn-ea"/>
          <a:cs typeface="+mn-cs"/>
        </a:defRPr>
      </a:lvl6pPr>
      <a:lvl7pPr marL="2743268" algn="l" defTabSz="457211" rtl="0" eaLnBrk="1" latinLnBrk="0" hangingPunct="1">
        <a:defRPr sz="1801" kern="1200">
          <a:solidFill>
            <a:schemeClr val="tx1"/>
          </a:solidFill>
          <a:latin typeface="+mn-lt"/>
          <a:ea typeface="+mn-ea"/>
          <a:cs typeface="+mn-cs"/>
        </a:defRPr>
      </a:lvl7pPr>
      <a:lvl8pPr marL="3200481" algn="l" defTabSz="457211" rtl="0" eaLnBrk="1" latinLnBrk="0" hangingPunct="1">
        <a:defRPr sz="1801" kern="1200">
          <a:solidFill>
            <a:schemeClr val="tx1"/>
          </a:solidFill>
          <a:latin typeface="+mn-lt"/>
          <a:ea typeface="+mn-ea"/>
          <a:cs typeface="+mn-cs"/>
        </a:defRPr>
      </a:lvl8pPr>
      <a:lvl9pPr marL="3657692" algn="l" defTabSz="457211"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80E012-8BDA-E44A-AB95-2C3DF8F00A67}" type="datetimeFigureOut">
              <a:rPr lang="en-US" smtClean="0"/>
              <a:pPr/>
              <a:t>10/19/2022</a:t>
            </a:fld>
            <a:endParaRPr lang="en-US"/>
          </a:p>
        </p:txBody>
      </p:sp>
      <p:sp>
        <p:nvSpPr>
          <p:cNvPr id="5" name="Footer Placeholder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ECAB5A-9401-5442-B54D-9E441F4DE593}" type="slidenum">
              <a:rPr lang="en-US" smtClean="0"/>
              <a:pPr/>
              <a:t>‹#›</a:t>
            </a:fld>
            <a:endParaRPr lang="en-US"/>
          </a:p>
        </p:txBody>
      </p:sp>
    </p:spTree>
    <p:extLst>
      <p:ext uri="{BB962C8B-B14F-4D97-AF65-F5344CB8AC3E}">
        <p14:creationId xmlns:p14="http://schemas.microsoft.com/office/powerpoint/2010/main" xmlns="" val="2041207795"/>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80E012-8BDA-E44A-AB95-2C3DF8F00A67}" type="datetimeFigureOut">
              <a:rPr lang="en-US" smtClean="0"/>
              <a:pPr/>
              <a:t>10/19/2022</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ECAB5A-9401-5442-B54D-9E441F4DE593}" type="slidenum">
              <a:rPr lang="en-US" smtClean="0"/>
              <a:pPr/>
              <a:t>‹#›</a:t>
            </a:fld>
            <a:endParaRPr lang="en-US"/>
          </a:p>
        </p:txBody>
      </p:sp>
    </p:spTree>
    <p:extLst>
      <p:ext uri="{BB962C8B-B14F-4D97-AF65-F5344CB8AC3E}">
        <p14:creationId xmlns:p14="http://schemas.microsoft.com/office/powerpoint/2010/main" xmlns="" val="3963011835"/>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Lst>
  <p:txStyles>
    <p:titleStyle>
      <a:lvl1pPr algn="ctr" defTabSz="457211" rtl="0" eaLnBrk="1" latinLnBrk="0" hangingPunct="1">
        <a:spcBef>
          <a:spcPct val="0"/>
        </a:spcBef>
        <a:buNone/>
        <a:defRPr sz="4400" kern="1200">
          <a:solidFill>
            <a:schemeClr val="tx1"/>
          </a:solidFill>
          <a:latin typeface="+mj-lt"/>
          <a:ea typeface="+mj-ea"/>
          <a:cs typeface="+mj-cs"/>
        </a:defRPr>
      </a:lvl1pPr>
    </p:titleStyle>
    <p:bodyStyle>
      <a:lvl1pPr marL="342909" indent="-342909" algn="l" defTabSz="457211" rtl="0" eaLnBrk="1" latinLnBrk="0" hangingPunct="1">
        <a:spcBef>
          <a:spcPct val="20000"/>
        </a:spcBef>
        <a:buFont typeface="Arial"/>
        <a:buChar char="•"/>
        <a:defRPr sz="3200" kern="1200">
          <a:solidFill>
            <a:schemeClr val="tx1"/>
          </a:solidFill>
          <a:latin typeface="+mn-lt"/>
          <a:ea typeface="+mn-ea"/>
          <a:cs typeface="+mn-cs"/>
        </a:defRPr>
      </a:lvl1pPr>
      <a:lvl2pPr marL="742968" indent="-285756" algn="l" defTabSz="457211" rtl="0" eaLnBrk="1" latinLnBrk="0" hangingPunct="1">
        <a:spcBef>
          <a:spcPct val="20000"/>
        </a:spcBef>
        <a:buFont typeface="Arial"/>
        <a:buChar char="–"/>
        <a:defRPr sz="2800" kern="1200">
          <a:solidFill>
            <a:schemeClr val="tx1"/>
          </a:solidFill>
          <a:latin typeface="+mn-lt"/>
          <a:ea typeface="+mn-ea"/>
          <a:cs typeface="+mn-cs"/>
        </a:defRPr>
      </a:lvl2pPr>
      <a:lvl3pPr marL="1143029" indent="-228607" algn="l" defTabSz="457211" rtl="0" eaLnBrk="1" latinLnBrk="0" hangingPunct="1">
        <a:spcBef>
          <a:spcPct val="20000"/>
        </a:spcBef>
        <a:buFont typeface="Arial"/>
        <a:buChar char="•"/>
        <a:defRPr sz="2400" kern="1200">
          <a:solidFill>
            <a:schemeClr val="tx1"/>
          </a:solidFill>
          <a:latin typeface="+mn-lt"/>
          <a:ea typeface="+mn-ea"/>
          <a:cs typeface="+mn-cs"/>
        </a:defRPr>
      </a:lvl3pPr>
      <a:lvl4pPr marL="1600240" indent="-228607" algn="l" defTabSz="457211" rtl="0" eaLnBrk="1" latinLnBrk="0" hangingPunct="1">
        <a:spcBef>
          <a:spcPct val="20000"/>
        </a:spcBef>
        <a:buFont typeface="Arial"/>
        <a:buChar char="–"/>
        <a:defRPr sz="2000" kern="1200">
          <a:solidFill>
            <a:schemeClr val="tx1"/>
          </a:solidFill>
          <a:latin typeface="+mn-lt"/>
          <a:ea typeface="+mn-ea"/>
          <a:cs typeface="+mn-cs"/>
        </a:defRPr>
      </a:lvl4pPr>
      <a:lvl5pPr marL="2057453" indent="-228607" algn="l" defTabSz="457211" rtl="0" eaLnBrk="1" latinLnBrk="0" hangingPunct="1">
        <a:spcBef>
          <a:spcPct val="20000"/>
        </a:spcBef>
        <a:buFont typeface="Arial"/>
        <a:buChar char="»"/>
        <a:defRPr sz="2000" kern="1200">
          <a:solidFill>
            <a:schemeClr val="tx1"/>
          </a:solidFill>
          <a:latin typeface="+mn-lt"/>
          <a:ea typeface="+mn-ea"/>
          <a:cs typeface="+mn-cs"/>
        </a:defRPr>
      </a:lvl5pPr>
      <a:lvl6pPr marL="2514664" indent="-228607" algn="l" defTabSz="457211" rtl="0" eaLnBrk="1" latinLnBrk="0" hangingPunct="1">
        <a:spcBef>
          <a:spcPct val="20000"/>
        </a:spcBef>
        <a:buFont typeface="Arial"/>
        <a:buChar char="•"/>
        <a:defRPr sz="2000" kern="1200">
          <a:solidFill>
            <a:schemeClr val="tx1"/>
          </a:solidFill>
          <a:latin typeface="+mn-lt"/>
          <a:ea typeface="+mn-ea"/>
          <a:cs typeface="+mn-cs"/>
        </a:defRPr>
      </a:lvl6pPr>
      <a:lvl7pPr marL="2971875" indent="-228607" algn="l" defTabSz="457211" rtl="0" eaLnBrk="1" latinLnBrk="0" hangingPunct="1">
        <a:spcBef>
          <a:spcPct val="20000"/>
        </a:spcBef>
        <a:buFont typeface="Arial"/>
        <a:buChar char="•"/>
        <a:defRPr sz="2000" kern="1200">
          <a:solidFill>
            <a:schemeClr val="tx1"/>
          </a:solidFill>
          <a:latin typeface="+mn-lt"/>
          <a:ea typeface="+mn-ea"/>
          <a:cs typeface="+mn-cs"/>
        </a:defRPr>
      </a:lvl7pPr>
      <a:lvl8pPr marL="3429086" indent="-228607" algn="l" defTabSz="457211" rtl="0" eaLnBrk="1" latinLnBrk="0" hangingPunct="1">
        <a:spcBef>
          <a:spcPct val="20000"/>
        </a:spcBef>
        <a:buFont typeface="Arial"/>
        <a:buChar char="•"/>
        <a:defRPr sz="2000" kern="1200">
          <a:solidFill>
            <a:schemeClr val="tx1"/>
          </a:solidFill>
          <a:latin typeface="+mn-lt"/>
          <a:ea typeface="+mn-ea"/>
          <a:cs typeface="+mn-cs"/>
        </a:defRPr>
      </a:lvl8pPr>
      <a:lvl9pPr marL="3886297" indent="-228607" algn="l" defTabSz="4572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1" rtl="0" eaLnBrk="1" latinLnBrk="0" hangingPunct="1">
        <a:defRPr sz="1801" kern="1200">
          <a:solidFill>
            <a:schemeClr val="tx1"/>
          </a:solidFill>
          <a:latin typeface="+mn-lt"/>
          <a:ea typeface="+mn-ea"/>
          <a:cs typeface="+mn-cs"/>
        </a:defRPr>
      </a:lvl1pPr>
      <a:lvl2pPr marL="457211" algn="l" defTabSz="457211" rtl="0" eaLnBrk="1" latinLnBrk="0" hangingPunct="1">
        <a:defRPr sz="1801" kern="1200">
          <a:solidFill>
            <a:schemeClr val="tx1"/>
          </a:solidFill>
          <a:latin typeface="+mn-lt"/>
          <a:ea typeface="+mn-ea"/>
          <a:cs typeface="+mn-cs"/>
        </a:defRPr>
      </a:lvl2pPr>
      <a:lvl3pPr marL="914422" algn="l" defTabSz="457211" rtl="0" eaLnBrk="1" latinLnBrk="0" hangingPunct="1">
        <a:defRPr sz="1801" kern="1200">
          <a:solidFill>
            <a:schemeClr val="tx1"/>
          </a:solidFill>
          <a:latin typeface="+mn-lt"/>
          <a:ea typeface="+mn-ea"/>
          <a:cs typeface="+mn-cs"/>
        </a:defRPr>
      </a:lvl3pPr>
      <a:lvl4pPr marL="1371635" algn="l" defTabSz="457211" rtl="0" eaLnBrk="1" latinLnBrk="0" hangingPunct="1">
        <a:defRPr sz="1801" kern="1200">
          <a:solidFill>
            <a:schemeClr val="tx1"/>
          </a:solidFill>
          <a:latin typeface="+mn-lt"/>
          <a:ea typeface="+mn-ea"/>
          <a:cs typeface="+mn-cs"/>
        </a:defRPr>
      </a:lvl4pPr>
      <a:lvl5pPr marL="1828846" algn="l" defTabSz="457211" rtl="0" eaLnBrk="1" latinLnBrk="0" hangingPunct="1">
        <a:defRPr sz="1801" kern="1200">
          <a:solidFill>
            <a:schemeClr val="tx1"/>
          </a:solidFill>
          <a:latin typeface="+mn-lt"/>
          <a:ea typeface="+mn-ea"/>
          <a:cs typeface="+mn-cs"/>
        </a:defRPr>
      </a:lvl5pPr>
      <a:lvl6pPr marL="2286057" algn="l" defTabSz="457211" rtl="0" eaLnBrk="1" latinLnBrk="0" hangingPunct="1">
        <a:defRPr sz="1801" kern="1200">
          <a:solidFill>
            <a:schemeClr val="tx1"/>
          </a:solidFill>
          <a:latin typeface="+mn-lt"/>
          <a:ea typeface="+mn-ea"/>
          <a:cs typeface="+mn-cs"/>
        </a:defRPr>
      </a:lvl6pPr>
      <a:lvl7pPr marL="2743268" algn="l" defTabSz="457211" rtl="0" eaLnBrk="1" latinLnBrk="0" hangingPunct="1">
        <a:defRPr sz="1801" kern="1200">
          <a:solidFill>
            <a:schemeClr val="tx1"/>
          </a:solidFill>
          <a:latin typeface="+mn-lt"/>
          <a:ea typeface="+mn-ea"/>
          <a:cs typeface="+mn-cs"/>
        </a:defRPr>
      </a:lvl7pPr>
      <a:lvl8pPr marL="3200481" algn="l" defTabSz="457211" rtl="0" eaLnBrk="1" latinLnBrk="0" hangingPunct="1">
        <a:defRPr sz="1801" kern="1200">
          <a:solidFill>
            <a:schemeClr val="tx1"/>
          </a:solidFill>
          <a:latin typeface="+mn-lt"/>
          <a:ea typeface="+mn-ea"/>
          <a:cs typeface="+mn-cs"/>
        </a:defRPr>
      </a:lvl8pPr>
      <a:lvl9pPr marL="3657692" algn="l" defTabSz="4572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1.jpeg"/><Relationship Id="rId4"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Office_Excel_Worksheet4.xlsx"/><Relationship Id="rId2" Type="http://schemas.openxmlformats.org/officeDocument/2006/relationships/slideLayout" Target="../slideLayouts/slideLayout15.xml"/><Relationship Id="rId1" Type="http://schemas.openxmlformats.org/officeDocument/2006/relationships/vmlDrawing" Target="../drawings/vmlDrawing1.vml"/></Relationships>
</file>

<file path=ppt/slides/_rels/slide2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next to a body of water&#10;&#10;Description automatically generated with medium confidence">
            <a:extLst>
              <a:ext uri="{FF2B5EF4-FFF2-40B4-BE49-F238E27FC236}">
                <a16:creationId xmlns:a16="http://schemas.microsoft.com/office/drawing/2014/main" xmlns="" id="{76AFE493-796E-D842-A78C-F31F4065942F}"/>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t="37874"/>
          <a:stretch/>
        </p:blipFill>
        <p:spPr>
          <a:xfrm>
            <a:off x="0" y="0"/>
            <a:ext cx="12192000" cy="4260574"/>
          </a:xfrm>
          <a:prstGeom prst="rect">
            <a:avLst/>
          </a:prstGeom>
        </p:spPr>
      </p:pic>
      <p:sp>
        <p:nvSpPr>
          <p:cNvPr id="9" name="Rectangle 8">
            <a:extLst>
              <a:ext uri="{FF2B5EF4-FFF2-40B4-BE49-F238E27FC236}">
                <a16:creationId xmlns:a16="http://schemas.microsoft.com/office/drawing/2014/main" xmlns="" id="{2F31F8F9-03D5-434F-9B11-9399B1D36B36}"/>
              </a:ext>
            </a:extLst>
          </p:cNvPr>
          <p:cNvSpPr/>
          <p:nvPr/>
        </p:nvSpPr>
        <p:spPr>
          <a:xfrm>
            <a:off x="6175515" y="4749104"/>
            <a:ext cx="3816624" cy="1261884"/>
          </a:xfrm>
          <a:prstGeom prst="rect">
            <a:avLst/>
          </a:prstGeom>
        </p:spPr>
        <p:txBody>
          <a:bodyPr wrap="square">
            <a:spAutoFit/>
          </a:bodyPr>
          <a:lstStyle/>
          <a:p>
            <a:r>
              <a:rPr lang="en-US" sz="2800" b="1" dirty="0">
                <a:latin typeface="Franklin Gothic Medium" panose="020B0603020102020204" pitchFamily="34" charset="0"/>
              </a:rPr>
              <a:t>ANNUAL REPORT </a:t>
            </a:r>
          </a:p>
          <a:p>
            <a:r>
              <a:rPr lang="en-US" sz="2400" dirty="0">
                <a:latin typeface="Franklin Gothic Medium" panose="020B0603020102020204" pitchFamily="34" charset="0"/>
              </a:rPr>
              <a:t>Presentation </a:t>
            </a:r>
          </a:p>
          <a:p>
            <a:r>
              <a:rPr lang="en-US" sz="2400" dirty="0">
                <a:latin typeface="Franklin Gothic Medium" panose="020B0603020102020204" pitchFamily="34" charset="0"/>
              </a:rPr>
              <a:t>2021/22 FY</a:t>
            </a:r>
          </a:p>
        </p:txBody>
      </p:sp>
      <p:sp>
        <p:nvSpPr>
          <p:cNvPr id="10" name="Rectangle 9">
            <a:extLst>
              <a:ext uri="{FF2B5EF4-FFF2-40B4-BE49-F238E27FC236}">
                <a16:creationId xmlns:a16="http://schemas.microsoft.com/office/drawing/2014/main" xmlns="" id="{6208AEA6-0316-C24C-99E8-FA24BF4C5860}"/>
              </a:ext>
            </a:extLst>
          </p:cNvPr>
          <p:cNvSpPr/>
          <p:nvPr/>
        </p:nvSpPr>
        <p:spPr>
          <a:xfrm>
            <a:off x="4134678" y="4532243"/>
            <a:ext cx="6003235" cy="2080592"/>
          </a:xfrm>
          <a:prstGeom prst="rect">
            <a:avLst/>
          </a:prstGeom>
          <a:noFill/>
          <a:ln w="41275">
            <a:solidFill>
              <a:srgbClr val="E9742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FD54D596-293D-7D4F-A2F9-C600968E2C94}"/>
              </a:ext>
            </a:extLst>
          </p:cNvPr>
          <p:cNvSpPr/>
          <p:nvPr/>
        </p:nvSpPr>
        <p:spPr>
          <a:xfrm>
            <a:off x="3525078" y="2319130"/>
            <a:ext cx="1908314" cy="3949148"/>
          </a:xfrm>
          <a:prstGeom prst="rect">
            <a:avLst/>
          </a:prstGeom>
          <a:solidFill>
            <a:srgbClr val="116D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F41903D2-AD29-3A43-BCBE-66FC2E1FE6AE}"/>
              </a:ext>
            </a:extLst>
          </p:cNvPr>
          <p:cNvSpPr/>
          <p:nvPr/>
        </p:nvSpPr>
        <p:spPr>
          <a:xfrm>
            <a:off x="5585793" y="4788860"/>
            <a:ext cx="437322" cy="1479418"/>
          </a:xfrm>
          <a:prstGeom prst="rect">
            <a:avLst/>
          </a:prstGeom>
          <a:solidFill>
            <a:srgbClr val="40B7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xmlns="" id="{113D5B64-0F46-5A46-AC67-3B29BC052F6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33009" y="5008611"/>
            <a:ext cx="1813784" cy="1259667"/>
          </a:xfrm>
          <a:prstGeom prst="rect">
            <a:avLst/>
          </a:prstGeom>
          <a:ln>
            <a:noFill/>
          </a:ln>
        </p:spPr>
      </p:pic>
    </p:spTree>
    <p:extLst>
      <p:ext uri="{BB962C8B-B14F-4D97-AF65-F5344CB8AC3E}">
        <p14:creationId xmlns:p14="http://schemas.microsoft.com/office/powerpoint/2010/main" xmlns="" val="3003669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946295" y="-46635"/>
            <a:ext cx="1123369" cy="780176"/>
          </a:xfrm>
          <a:prstGeom prst="rect">
            <a:avLst/>
          </a:prstGeom>
          <a:ln>
            <a:noFill/>
          </a:ln>
        </p:spPr>
      </p:pic>
      <p:sp>
        <p:nvSpPr>
          <p:cNvPr id="2" name="Rectangle 1"/>
          <p:cNvSpPr/>
          <p:nvPr/>
        </p:nvSpPr>
        <p:spPr>
          <a:xfrm>
            <a:off x="1677245" y="112140"/>
            <a:ext cx="6624796" cy="58724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11" rtl="0" eaLnBrk="1" fontAlgn="auto" latinLnBrk="0" hangingPunct="1">
              <a:lnSpc>
                <a:spcPct val="100000"/>
              </a:lnSpc>
              <a:spcBef>
                <a:spcPts val="0"/>
              </a:spcBef>
              <a:spcAft>
                <a:spcPts val="0"/>
              </a:spcAft>
              <a:buClrTx/>
              <a:buSzTx/>
              <a:buFontTx/>
              <a:buNone/>
              <a:tabLst/>
              <a:defRPr/>
            </a:pPr>
            <a:endParaRPr kumimoji="0" lang="en-ZA" sz="2800" b="1" i="0" u="none" strike="noStrike" kern="1200" cap="none" spc="0" normalizeH="0" baseline="0" noProof="0" dirty="0">
              <a:ln>
                <a:noFill/>
              </a:ln>
              <a:solidFill>
                <a:srgbClr val="1F497D"/>
              </a:solidFill>
              <a:effectLst/>
              <a:uLnTx/>
              <a:uFillTx/>
              <a:latin typeface="Arial"/>
              <a:ea typeface="+mn-ea"/>
              <a:cs typeface="+mn-cs"/>
            </a:endParaRPr>
          </a:p>
        </p:txBody>
      </p:sp>
      <p:sp>
        <p:nvSpPr>
          <p:cNvPr id="6" name="Rectangle 5">
            <a:extLst>
              <a:ext uri="{FF2B5EF4-FFF2-40B4-BE49-F238E27FC236}">
                <a16:creationId xmlns:a16="http://schemas.microsoft.com/office/drawing/2014/main" xmlns="" id="{E05D773A-67FD-4BF5-B485-93D45C127A15}"/>
              </a:ext>
            </a:extLst>
          </p:cNvPr>
          <p:cNvSpPr/>
          <p:nvPr/>
        </p:nvSpPr>
        <p:spPr>
          <a:xfrm>
            <a:off x="119269" y="112139"/>
            <a:ext cx="10827026" cy="46262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r>
              <a:rPr kumimoji="0" lang="en-ZW" sz="2400" b="1" i="0" u="none" strike="noStrike" kern="1200" cap="none" spc="0" normalizeH="0" baseline="0" noProof="0" dirty="0">
                <a:ln>
                  <a:noFill/>
                </a:ln>
                <a:solidFill>
                  <a:srgbClr val="1F497D"/>
                </a:solidFill>
                <a:effectLst/>
                <a:uLnTx/>
                <a:uFillTx/>
                <a:latin typeface="Arial"/>
                <a:ea typeface="+mn-ea"/>
                <a:cs typeface="+mn-cs"/>
              </a:rPr>
              <a:t>Programme 1: Administration    </a:t>
            </a:r>
            <a:endParaRPr kumimoji="0" lang="en-ZA" sz="2400" b="1" i="0" u="none" strike="noStrike" kern="1200" cap="none" spc="0" normalizeH="0" baseline="0" noProof="0" dirty="0">
              <a:ln>
                <a:noFill/>
              </a:ln>
              <a:solidFill>
                <a:srgbClr val="1F497D"/>
              </a:solidFill>
              <a:effectLst/>
              <a:uLnTx/>
              <a:uFillTx/>
              <a:latin typeface="Arial"/>
              <a:ea typeface="+mn-ea"/>
              <a:cs typeface="+mn-cs"/>
            </a:endParaRPr>
          </a:p>
        </p:txBody>
      </p:sp>
      <p:graphicFrame>
        <p:nvGraphicFramePr>
          <p:cNvPr id="10" name="object 2">
            <a:extLst>
              <a:ext uri="{FF2B5EF4-FFF2-40B4-BE49-F238E27FC236}">
                <a16:creationId xmlns:a16="http://schemas.microsoft.com/office/drawing/2014/main" xmlns="" id="{ACC5DF46-C840-23A0-794A-E6A59936569A}"/>
              </a:ext>
            </a:extLst>
          </p:cNvPr>
          <p:cNvGraphicFramePr>
            <a:graphicFrameLocks noGrp="1"/>
          </p:cNvGraphicFramePr>
          <p:nvPr>
            <p:extLst>
              <p:ext uri="{D42A27DB-BD31-4B8C-83A1-F6EECF244321}">
                <p14:modId xmlns:p14="http://schemas.microsoft.com/office/powerpoint/2010/main" xmlns="" val="2761844067"/>
              </p:ext>
            </p:extLst>
          </p:nvPr>
        </p:nvGraphicFramePr>
        <p:xfrm>
          <a:off x="0" y="574767"/>
          <a:ext cx="12192000" cy="6171093"/>
        </p:xfrm>
        <a:graphic>
          <a:graphicData uri="http://schemas.openxmlformats.org/drawingml/2006/table">
            <a:tbl>
              <a:tblPr firstRow="1" bandRow="1"/>
              <a:tblGrid>
                <a:gridCol w="874372">
                  <a:extLst>
                    <a:ext uri="{9D8B030D-6E8A-4147-A177-3AD203B41FA5}">
                      <a16:colId xmlns:a16="http://schemas.microsoft.com/office/drawing/2014/main" xmlns="" val="20000"/>
                    </a:ext>
                  </a:extLst>
                </a:gridCol>
                <a:gridCol w="1027505">
                  <a:extLst>
                    <a:ext uri="{9D8B030D-6E8A-4147-A177-3AD203B41FA5}">
                      <a16:colId xmlns:a16="http://schemas.microsoft.com/office/drawing/2014/main" xmlns="" val="20001"/>
                    </a:ext>
                  </a:extLst>
                </a:gridCol>
                <a:gridCol w="1352816">
                  <a:extLst>
                    <a:ext uri="{9D8B030D-6E8A-4147-A177-3AD203B41FA5}">
                      <a16:colId xmlns:a16="http://schemas.microsoft.com/office/drawing/2014/main" xmlns="" val="20002"/>
                    </a:ext>
                  </a:extLst>
                </a:gridCol>
                <a:gridCol w="1158423">
                  <a:extLst>
                    <a:ext uri="{9D8B030D-6E8A-4147-A177-3AD203B41FA5}">
                      <a16:colId xmlns:a16="http://schemas.microsoft.com/office/drawing/2014/main" xmlns="" val="20003"/>
                    </a:ext>
                  </a:extLst>
                </a:gridCol>
                <a:gridCol w="1168736">
                  <a:extLst>
                    <a:ext uri="{9D8B030D-6E8A-4147-A177-3AD203B41FA5}">
                      <a16:colId xmlns:a16="http://schemas.microsoft.com/office/drawing/2014/main" xmlns="" val="20004"/>
                    </a:ext>
                  </a:extLst>
                </a:gridCol>
                <a:gridCol w="1218725">
                  <a:extLst>
                    <a:ext uri="{9D8B030D-6E8A-4147-A177-3AD203B41FA5}">
                      <a16:colId xmlns:a16="http://schemas.microsoft.com/office/drawing/2014/main" xmlns="" val="20005"/>
                    </a:ext>
                  </a:extLst>
                </a:gridCol>
                <a:gridCol w="1383759">
                  <a:extLst>
                    <a:ext uri="{9D8B030D-6E8A-4147-A177-3AD203B41FA5}">
                      <a16:colId xmlns:a16="http://schemas.microsoft.com/office/drawing/2014/main" xmlns="" val="20006"/>
                    </a:ext>
                  </a:extLst>
                </a:gridCol>
                <a:gridCol w="1130652">
                  <a:extLst>
                    <a:ext uri="{9D8B030D-6E8A-4147-A177-3AD203B41FA5}">
                      <a16:colId xmlns:a16="http://schemas.microsoft.com/office/drawing/2014/main" xmlns="" val="20007"/>
                    </a:ext>
                  </a:extLst>
                </a:gridCol>
                <a:gridCol w="1332979">
                  <a:extLst>
                    <a:ext uri="{9D8B030D-6E8A-4147-A177-3AD203B41FA5}">
                      <a16:colId xmlns:a16="http://schemas.microsoft.com/office/drawing/2014/main" xmlns="" val="20008"/>
                    </a:ext>
                  </a:extLst>
                </a:gridCol>
                <a:gridCol w="1544033">
                  <a:extLst>
                    <a:ext uri="{9D8B030D-6E8A-4147-A177-3AD203B41FA5}">
                      <a16:colId xmlns:a16="http://schemas.microsoft.com/office/drawing/2014/main" xmlns="" val="20009"/>
                    </a:ext>
                  </a:extLst>
                </a:gridCol>
              </a:tblGrid>
              <a:tr h="294320">
                <a:tc gridSpan="10">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a:lnSpc>
                          <a:spcPct val="100000"/>
                        </a:lnSpc>
                        <a:spcBef>
                          <a:spcPts val="630"/>
                        </a:spcBef>
                      </a:pPr>
                      <a:r>
                        <a:rPr sz="900" b="1" spc="55" dirty="0">
                          <a:solidFill>
                            <a:srgbClr val="FEFEFE"/>
                          </a:solidFill>
                          <a:latin typeface="Trebuchet MS"/>
                          <a:cs typeface="Trebuchet MS"/>
                        </a:rPr>
                        <a:t>PROGRAMME </a:t>
                      </a:r>
                      <a:r>
                        <a:rPr sz="900" b="1" spc="-45" dirty="0">
                          <a:solidFill>
                            <a:srgbClr val="FEFEFE"/>
                          </a:solidFill>
                          <a:latin typeface="Trebuchet MS"/>
                          <a:cs typeface="Trebuchet MS"/>
                        </a:rPr>
                        <a:t>1:</a:t>
                      </a:r>
                      <a:r>
                        <a:rPr sz="900" b="1" spc="-110" dirty="0">
                          <a:solidFill>
                            <a:srgbClr val="FEFEFE"/>
                          </a:solidFill>
                          <a:latin typeface="Trebuchet MS"/>
                          <a:cs typeface="Trebuchet MS"/>
                        </a:rPr>
                        <a:t> </a:t>
                      </a:r>
                      <a:r>
                        <a:rPr sz="900" b="1" spc="45" dirty="0">
                          <a:solidFill>
                            <a:srgbClr val="FEFEFE"/>
                          </a:solidFill>
                          <a:latin typeface="Trebuchet MS"/>
                          <a:cs typeface="Trebuchet MS"/>
                        </a:rPr>
                        <a:t>ADMINISTRATION</a:t>
                      </a:r>
                      <a:endParaRPr sz="900" dirty="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chemeClr val="tx2"/>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xmlns="" val="10000"/>
                  </a:ext>
                </a:extLst>
              </a:tr>
              <a:tr h="873462">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a:lnSpc>
                          <a:spcPct val="100000"/>
                        </a:lnSpc>
                        <a:spcBef>
                          <a:spcPts val="630"/>
                        </a:spcBef>
                      </a:pPr>
                      <a:r>
                        <a:rPr sz="900" b="1" spc="10" dirty="0">
                          <a:solidFill>
                            <a:srgbClr val="FFFFFF"/>
                          </a:solidFill>
                          <a:latin typeface="Trebuchet MS"/>
                          <a:cs typeface="Trebuchet MS"/>
                        </a:rPr>
                        <a:t>Outcome</a:t>
                      </a:r>
                      <a:endParaRPr sz="9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chemeClr val="tx2"/>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a:lnSpc>
                          <a:spcPct val="100000"/>
                        </a:lnSpc>
                        <a:spcBef>
                          <a:spcPts val="630"/>
                        </a:spcBef>
                      </a:pPr>
                      <a:r>
                        <a:rPr sz="900" b="1" spc="10" dirty="0">
                          <a:solidFill>
                            <a:srgbClr val="FFFFFF"/>
                          </a:solidFill>
                          <a:latin typeface="Trebuchet MS"/>
                          <a:cs typeface="Trebuchet MS"/>
                        </a:rPr>
                        <a:t>Output</a:t>
                      </a:r>
                      <a:endParaRPr sz="900" dirty="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chemeClr val="tx2"/>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a:lnSpc>
                          <a:spcPct val="100000"/>
                        </a:lnSpc>
                        <a:spcBef>
                          <a:spcPts val="630"/>
                        </a:spcBef>
                      </a:pPr>
                      <a:r>
                        <a:rPr sz="900" b="1" spc="10" dirty="0">
                          <a:solidFill>
                            <a:srgbClr val="FFFFFF"/>
                          </a:solidFill>
                          <a:latin typeface="Trebuchet MS"/>
                          <a:cs typeface="Trebuchet MS"/>
                        </a:rPr>
                        <a:t>Output</a:t>
                      </a:r>
                      <a:r>
                        <a:rPr sz="900" b="1" spc="-35" dirty="0">
                          <a:solidFill>
                            <a:srgbClr val="FFFFFF"/>
                          </a:solidFill>
                          <a:latin typeface="Trebuchet MS"/>
                          <a:cs typeface="Trebuchet MS"/>
                        </a:rPr>
                        <a:t> </a:t>
                      </a:r>
                      <a:r>
                        <a:rPr sz="900" b="1" spc="5" dirty="0">
                          <a:solidFill>
                            <a:srgbClr val="FFFFFF"/>
                          </a:solidFill>
                          <a:latin typeface="Trebuchet MS"/>
                          <a:cs typeface="Trebuchet MS"/>
                        </a:rPr>
                        <a:t>Indicators</a:t>
                      </a:r>
                      <a:endParaRPr sz="900" dirty="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chemeClr val="tx2"/>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marR="132715">
                        <a:lnSpc>
                          <a:spcPct val="110800"/>
                        </a:lnSpc>
                        <a:spcBef>
                          <a:spcPts val="525"/>
                        </a:spcBef>
                      </a:pPr>
                      <a:r>
                        <a:rPr sz="900" b="1" spc="10" dirty="0">
                          <a:solidFill>
                            <a:srgbClr val="FEFEFE"/>
                          </a:solidFill>
                          <a:latin typeface="Trebuchet MS"/>
                          <a:cs typeface="Trebuchet MS"/>
                        </a:rPr>
                        <a:t>Audited</a:t>
                      </a:r>
                      <a:r>
                        <a:rPr sz="900" b="1" spc="-105" dirty="0">
                          <a:solidFill>
                            <a:srgbClr val="FEFEFE"/>
                          </a:solidFill>
                          <a:latin typeface="Trebuchet MS"/>
                          <a:cs typeface="Trebuchet MS"/>
                        </a:rPr>
                        <a:t> </a:t>
                      </a:r>
                      <a:r>
                        <a:rPr sz="900" b="1" spc="5" dirty="0">
                          <a:solidFill>
                            <a:srgbClr val="FEFEFE"/>
                          </a:solidFill>
                          <a:latin typeface="Trebuchet MS"/>
                          <a:cs typeface="Trebuchet MS"/>
                        </a:rPr>
                        <a:t>Actual  </a:t>
                      </a:r>
                      <a:r>
                        <a:rPr sz="900" b="1" spc="-5" dirty="0">
                          <a:solidFill>
                            <a:srgbClr val="FEFEFE"/>
                          </a:solidFill>
                          <a:latin typeface="Trebuchet MS"/>
                          <a:cs typeface="Trebuchet MS"/>
                        </a:rPr>
                        <a:t>Performance  2019/20</a:t>
                      </a:r>
                      <a:endParaRPr sz="9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chemeClr val="tx2"/>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marR="140335">
                        <a:lnSpc>
                          <a:spcPct val="110800"/>
                        </a:lnSpc>
                        <a:spcBef>
                          <a:spcPts val="525"/>
                        </a:spcBef>
                      </a:pPr>
                      <a:r>
                        <a:rPr sz="900" b="1" spc="10" dirty="0">
                          <a:solidFill>
                            <a:srgbClr val="FEFEFE"/>
                          </a:solidFill>
                          <a:latin typeface="Trebuchet MS"/>
                          <a:cs typeface="Trebuchet MS"/>
                        </a:rPr>
                        <a:t>Audited</a:t>
                      </a:r>
                      <a:r>
                        <a:rPr sz="900" b="1" spc="-105" dirty="0">
                          <a:solidFill>
                            <a:srgbClr val="FEFEFE"/>
                          </a:solidFill>
                          <a:latin typeface="Trebuchet MS"/>
                          <a:cs typeface="Trebuchet MS"/>
                        </a:rPr>
                        <a:t> </a:t>
                      </a:r>
                      <a:r>
                        <a:rPr sz="900" b="1" spc="5" dirty="0">
                          <a:solidFill>
                            <a:srgbClr val="FEFEFE"/>
                          </a:solidFill>
                          <a:latin typeface="Trebuchet MS"/>
                          <a:cs typeface="Trebuchet MS"/>
                        </a:rPr>
                        <a:t>Actual  </a:t>
                      </a:r>
                      <a:r>
                        <a:rPr sz="900" b="1" spc="-5" dirty="0">
                          <a:solidFill>
                            <a:srgbClr val="FEFEFE"/>
                          </a:solidFill>
                          <a:latin typeface="Trebuchet MS"/>
                          <a:cs typeface="Trebuchet MS"/>
                        </a:rPr>
                        <a:t>Performance  2020/21</a:t>
                      </a:r>
                      <a:endParaRPr sz="9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chemeClr val="tx2"/>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marR="141605">
                        <a:lnSpc>
                          <a:spcPct val="110800"/>
                        </a:lnSpc>
                        <a:spcBef>
                          <a:spcPts val="525"/>
                        </a:spcBef>
                      </a:pPr>
                      <a:r>
                        <a:rPr sz="900" b="1" spc="5" dirty="0">
                          <a:solidFill>
                            <a:srgbClr val="FEFEFE"/>
                          </a:solidFill>
                          <a:latin typeface="Trebuchet MS"/>
                          <a:cs typeface="Trebuchet MS"/>
                        </a:rPr>
                        <a:t>Planned</a:t>
                      </a:r>
                      <a:r>
                        <a:rPr sz="900" b="1" spc="-85" dirty="0">
                          <a:solidFill>
                            <a:srgbClr val="FEFEFE"/>
                          </a:solidFill>
                          <a:latin typeface="Trebuchet MS"/>
                          <a:cs typeface="Trebuchet MS"/>
                        </a:rPr>
                        <a:t> </a:t>
                      </a:r>
                      <a:r>
                        <a:rPr sz="900" b="1" spc="10" dirty="0">
                          <a:solidFill>
                            <a:srgbClr val="FEFEFE"/>
                          </a:solidFill>
                          <a:latin typeface="Trebuchet MS"/>
                          <a:cs typeface="Trebuchet MS"/>
                        </a:rPr>
                        <a:t>Annual  </a:t>
                      </a:r>
                      <a:r>
                        <a:rPr sz="900" b="1" spc="-10" dirty="0">
                          <a:solidFill>
                            <a:srgbClr val="FEFEFE"/>
                          </a:solidFill>
                          <a:latin typeface="Trebuchet MS"/>
                          <a:cs typeface="Trebuchet MS"/>
                        </a:rPr>
                        <a:t>Target</a:t>
                      </a:r>
                      <a:r>
                        <a:rPr sz="900" b="1" spc="-60" dirty="0">
                          <a:solidFill>
                            <a:srgbClr val="FEFEFE"/>
                          </a:solidFill>
                          <a:latin typeface="Trebuchet MS"/>
                          <a:cs typeface="Trebuchet MS"/>
                        </a:rPr>
                        <a:t> </a:t>
                      </a:r>
                      <a:r>
                        <a:rPr sz="900" b="1" spc="-5" dirty="0">
                          <a:solidFill>
                            <a:srgbClr val="FEFEFE"/>
                          </a:solidFill>
                          <a:latin typeface="Trebuchet MS"/>
                          <a:cs typeface="Trebuchet MS"/>
                        </a:rPr>
                        <a:t>2021/22</a:t>
                      </a:r>
                      <a:endParaRPr sz="9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chemeClr val="tx2"/>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marR="404495">
                        <a:lnSpc>
                          <a:spcPct val="110800"/>
                        </a:lnSpc>
                        <a:spcBef>
                          <a:spcPts val="525"/>
                        </a:spcBef>
                      </a:pPr>
                      <a:r>
                        <a:rPr sz="900" b="1" dirty="0">
                          <a:solidFill>
                            <a:srgbClr val="FEFEFE"/>
                          </a:solidFill>
                          <a:latin typeface="Trebuchet MS"/>
                          <a:cs typeface="Trebuchet MS"/>
                        </a:rPr>
                        <a:t>**Actual  Achie</a:t>
                      </a:r>
                      <a:r>
                        <a:rPr sz="900" b="1" spc="-10" dirty="0">
                          <a:solidFill>
                            <a:srgbClr val="FEFEFE"/>
                          </a:solidFill>
                          <a:latin typeface="Trebuchet MS"/>
                          <a:cs typeface="Trebuchet MS"/>
                        </a:rPr>
                        <a:t>v</a:t>
                      </a:r>
                      <a:r>
                        <a:rPr sz="900" b="1" dirty="0">
                          <a:solidFill>
                            <a:srgbClr val="FEFEFE"/>
                          </a:solidFill>
                          <a:latin typeface="Trebuchet MS"/>
                          <a:cs typeface="Trebuchet MS"/>
                        </a:rPr>
                        <a:t>ement  </a:t>
                      </a:r>
                      <a:r>
                        <a:rPr sz="900" b="1" spc="-5" dirty="0">
                          <a:solidFill>
                            <a:srgbClr val="FEFEFE"/>
                          </a:solidFill>
                          <a:latin typeface="Trebuchet MS"/>
                          <a:cs typeface="Trebuchet MS"/>
                        </a:rPr>
                        <a:t>2021/22</a:t>
                      </a:r>
                      <a:endParaRPr sz="9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chemeClr val="tx2"/>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marR="102235">
                        <a:lnSpc>
                          <a:spcPct val="110800"/>
                        </a:lnSpc>
                        <a:spcBef>
                          <a:spcPts val="525"/>
                        </a:spcBef>
                      </a:pPr>
                      <a:r>
                        <a:rPr sz="900" b="1" spc="5" dirty="0">
                          <a:solidFill>
                            <a:srgbClr val="FEFEFE"/>
                          </a:solidFill>
                          <a:latin typeface="Trebuchet MS"/>
                          <a:cs typeface="Trebuchet MS"/>
                        </a:rPr>
                        <a:t>Deviation</a:t>
                      </a:r>
                      <a:r>
                        <a:rPr sz="900" b="1" spc="-75" dirty="0">
                          <a:solidFill>
                            <a:srgbClr val="FEFEFE"/>
                          </a:solidFill>
                          <a:latin typeface="Trebuchet MS"/>
                          <a:cs typeface="Trebuchet MS"/>
                        </a:rPr>
                        <a:t> </a:t>
                      </a:r>
                      <a:r>
                        <a:rPr sz="900" b="1" spc="15" dirty="0">
                          <a:solidFill>
                            <a:srgbClr val="FEFEFE"/>
                          </a:solidFill>
                          <a:latin typeface="Trebuchet MS"/>
                          <a:cs typeface="Trebuchet MS"/>
                        </a:rPr>
                        <a:t>from  </a:t>
                      </a:r>
                      <a:r>
                        <a:rPr sz="900" b="1" spc="5" dirty="0">
                          <a:solidFill>
                            <a:srgbClr val="FEFEFE"/>
                          </a:solidFill>
                          <a:latin typeface="Trebuchet MS"/>
                          <a:cs typeface="Trebuchet MS"/>
                        </a:rPr>
                        <a:t>Planned</a:t>
                      </a:r>
                      <a:r>
                        <a:rPr sz="900" b="1" spc="-90" dirty="0">
                          <a:solidFill>
                            <a:srgbClr val="FEFEFE"/>
                          </a:solidFill>
                          <a:latin typeface="Trebuchet MS"/>
                          <a:cs typeface="Trebuchet MS"/>
                        </a:rPr>
                        <a:t> </a:t>
                      </a:r>
                      <a:r>
                        <a:rPr sz="900" b="1" spc="-10" dirty="0">
                          <a:solidFill>
                            <a:srgbClr val="FEFEFE"/>
                          </a:solidFill>
                          <a:latin typeface="Trebuchet MS"/>
                          <a:cs typeface="Trebuchet MS"/>
                        </a:rPr>
                        <a:t>Target  </a:t>
                      </a:r>
                      <a:r>
                        <a:rPr sz="900" b="1" spc="15" dirty="0">
                          <a:solidFill>
                            <a:srgbClr val="FEFEFE"/>
                          </a:solidFill>
                          <a:latin typeface="Trebuchet MS"/>
                          <a:cs typeface="Trebuchet MS"/>
                        </a:rPr>
                        <a:t>to </a:t>
                      </a:r>
                      <a:r>
                        <a:rPr sz="900" b="1" spc="5" dirty="0">
                          <a:solidFill>
                            <a:srgbClr val="FEFEFE"/>
                          </a:solidFill>
                          <a:latin typeface="Trebuchet MS"/>
                          <a:cs typeface="Trebuchet MS"/>
                        </a:rPr>
                        <a:t>Actual  </a:t>
                      </a:r>
                      <a:r>
                        <a:rPr sz="900" b="1" spc="-5" dirty="0">
                          <a:solidFill>
                            <a:srgbClr val="FEFEFE"/>
                          </a:solidFill>
                          <a:latin typeface="Trebuchet MS"/>
                          <a:cs typeface="Trebuchet MS"/>
                        </a:rPr>
                        <a:t>Achievement  2021/22</a:t>
                      </a:r>
                      <a:endParaRPr sz="9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chemeClr val="tx2"/>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marR="431165">
                        <a:lnSpc>
                          <a:spcPct val="110800"/>
                        </a:lnSpc>
                        <a:spcBef>
                          <a:spcPts val="525"/>
                        </a:spcBef>
                      </a:pPr>
                      <a:r>
                        <a:rPr sz="900" b="1" spc="5" dirty="0">
                          <a:solidFill>
                            <a:srgbClr val="FEFEFE"/>
                          </a:solidFill>
                          <a:latin typeface="Trebuchet MS"/>
                          <a:cs typeface="Trebuchet MS"/>
                        </a:rPr>
                        <a:t>Reasons</a:t>
                      </a:r>
                      <a:r>
                        <a:rPr sz="900" b="1" spc="-95" dirty="0">
                          <a:solidFill>
                            <a:srgbClr val="FEFEFE"/>
                          </a:solidFill>
                          <a:latin typeface="Trebuchet MS"/>
                          <a:cs typeface="Trebuchet MS"/>
                        </a:rPr>
                        <a:t> </a:t>
                      </a:r>
                      <a:r>
                        <a:rPr sz="900" b="1" spc="5" dirty="0">
                          <a:solidFill>
                            <a:srgbClr val="FEFEFE"/>
                          </a:solidFill>
                          <a:latin typeface="Trebuchet MS"/>
                          <a:cs typeface="Trebuchet MS"/>
                        </a:rPr>
                        <a:t>for  Deviation</a:t>
                      </a:r>
                      <a:endParaRPr sz="9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chemeClr val="tx2"/>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a:lnSpc>
                          <a:spcPct val="100000"/>
                        </a:lnSpc>
                        <a:spcBef>
                          <a:spcPts val="630"/>
                        </a:spcBef>
                      </a:pPr>
                      <a:r>
                        <a:rPr sz="900" b="1" spc="10" dirty="0">
                          <a:solidFill>
                            <a:srgbClr val="FEFEFE"/>
                          </a:solidFill>
                          <a:latin typeface="Trebuchet MS"/>
                          <a:cs typeface="Trebuchet MS"/>
                        </a:rPr>
                        <a:t>POE</a:t>
                      </a:r>
                      <a:r>
                        <a:rPr sz="900" b="1" spc="-30" dirty="0">
                          <a:solidFill>
                            <a:srgbClr val="FEFEFE"/>
                          </a:solidFill>
                          <a:latin typeface="Trebuchet MS"/>
                          <a:cs typeface="Trebuchet MS"/>
                        </a:rPr>
                        <a:t> </a:t>
                      </a:r>
                      <a:r>
                        <a:rPr sz="900" b="1" spc="10" dirty="0">
                          <a:solidFill>
                            <a:srgbClr val="FEFEFE"/>
                          </a:solidFill>
                          <a:latin typeface="Trebuchet MS"/>
                          <a:cs typeface="Trebuchet MS"/>
                        </a:rPr>
                        <a:t>Submitted</a:t>
                      </a:r>
                      <a:endParaRPr sz="900" dirty="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1"/>
                  </a:ext>
                </a:extLst>
              </a:tr>
              <a:tr h="1170515">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marR="66675">
                        <a:lnSpc>
                          <a:spcPct val="110800"/>
                        </a:lnSpc>
                        <a:spcBef>
                          <a:spcPts val="525"/>
                        </a:spcBef>
                      </a:pPr>
                      <a:r>
                        <a:rPr sz="900" spc="-25" dirty="0">
                          <a:solidFill>
                            <a:srgbClr val="373435"/>
                          </a:solidFill>
                          <a:latin typeface="Trebuchet MS"/>
                          <a:cs typeface="Trebuchet MS"/>
                        </a:rPr>
                        <a:t>Functional,  Efﬁcient</a:t>
                      </a:r>
                      <a:r>
                        <a:rPr sz="900" spc="-105" dirty="0">
                          <a:solidFill>
                            <a:srgbClr val="373435"/>
                          </a:solidFill>
                          <a:latin typeface="Trebuchet MS"/>
                          <a:cs typeface="Trebuchet MS"/>
                        </a:rPr>
                        <a:t> </a:t>
                      </a:r>
                      <a:r>
                        <a:rPr sz="900" spc="5" dirty="0">
                          <a:solidFill>
                            <a:srgbClr val="373435"/>
                          </a:solidFill>
                          <a:latin typeface="Trebuchet MS"/>
                          <a:cs typeface="Trebuchet MS"/>
                        </a:rPr>
                        <a:t>and  </a:t>
                      </a:r>
                      <a:r>
                        <a:rPr sz="900" spc="-10" dirty="0">
                          <a:solidFill>
                            <a:srgbClr val="373435"/>
                          </a:solidFill>
                          <a:latin typeface="Trebuchet MS"/>
                          <a:cs typeface="Trebuchet MS"/>
                        </a:rPr>
                        <a:t>Integrated  </a:t>
                      </a:r>
                      <a:r>
                        <a:rPr sz="900" spc="-5" dirty="0">
                          <a:solidFill>
                            <a:srgbClr val="373435"/>
                          </a:solidFill>
                          <a:latin typeface="Trebuchet MS"/>
                          <a:cs typeface="Trebuchet MS"/>
                        </a:rPr>
                        <a:t>Governance</a:t>
                      </a:r>
                      <a:endParaRPr sz="9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a:noFill/>
                    </a:lnB>
                    <a:lnTlToBr w="12700" cmpd="sng">
                      <a:noFill/>
                      <a:prstDash val="solid"/>
                    </a:lnTlToBr>
                    <a:lnBlToTr w="12700" cmpd="sng">
                      <a:noFill/>
                      <a:prstDash val="solid"/>
                    </a:lnBlToTr>
                    <a:solidFill>
                      <a:srgbClr val="E6E7E8"/>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marR="227329">
                        <a:lnSpc>
                          <a:spcPct val="110800"/>
                        </a:lnSpc>
                        <a:spcBef>
                          <a:spcPts val="525"/>
                        </a:spcBef>
                      </a:pPr>
                      <a:r>
                        <a:rPr sz="900" dirty="0">
                          <a:solidFill>
                            <a:srgbClr val="373435"/>
                          </a:solidFill>
                          <a:latin typeface="Trebuchet MS"/>
                          <a:cs typeface="Trebuchet MS"/>
                        </a:rPr>
                        <a:t>Unqualiﬁed  </a:t>
                      </a:r>
                      <a:r>
                        <a:rPr sz="900" spc="-10" dirty="0">
                          <a:solidFill>
                            <a:srgbClr val="373435"/>
                          </a:solidFill>
                          <a:latin typeface="Trebuchet MS"/>
                          <a:cs typeface="Trebuchet MS"/>
                        </a:rPr>
                        <a:t>audits</a:t>
                      </a:r>
                      <a:endParaRPr sz="9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rgbClr val="E6E7E8"/>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marR="109220">
                        <a:lnSpc>
                          <a:spcPct val="110800"/>
                        </a:lnSpc>
                        <a:spcBef>
                          <a:spcPts val="525"/>
                        </a:spcBef>
                      </a:pPr>
                      <a:r>
                        <a:rPr sz="900" spc="-45" dirty="0">
                          <a:solidFill>
                            <a:srgbClr val="373435"/>
                          </a:solidFill>
                          <a:latin typeface="Trebuchet MS"/>
                          <a:cs typeface="Trebuchet MS"/>
                        </a:rPr>
                        <a:t>1.1.1 </a:t>
                      </a:r>
                      <a:r>
                        <a:rPr sz="900" spc="-5" dirty="0">
                          <a:solidFill>
                            <a:srgbClr val="373435"/>
                          </a:solidFill>
                          <a:latin typeface="Trebuchet MS"/>
                          <a:cs typeface="Trebuchet MS"/>
                        </a:rPr>
                        <a:t>Unqualiﬁed  </a:t>
                      </a:r>
                      <a:r>
                        <a:rPr sz="900" spc="-15" dirty="0">
                          <a:solidFill>
                            <a:srgbClr val="373435"/>
                          </a:solidFill>
                          <a:latin typeface="Trebuchet MS"/>
                          <a:cs typeface="Trebuchet MS"/>
                        </a:rPr>
                        <a:t>audit </a:t>
                      </a:r>
                      <a:r>
                        <a:rPr sz="900" dirty="0">
                          <a:solidFill>
                            <a:srgbClr val="373435"/>
                          </a:solidFill>
                          <a:latin typeface="Trebuchet MS"/>
                          <a:cs typeface="Trebuchet MS"/>
                        </a:rPr>
                        <a:t>outcome </a:t>
                      </a:r>
                      <a:r>
                        <a:rPr sz="900" spc="-25" dirty="0">
                          <a:solidFill>
                            <a:srgbClr val="373435"/>
                          </a:solidFill>
                          <a:latin typeface="Trebuchet MS"/>
                          <a:cs typeface="Trebuchet MS"/>
                        </a:rPr>
                        <a:t>with  </a:t>
                      </a:r>
                      <a:r>
                        <a:rPr sz="900" spc="25" dirty="0">
                          <a:solidFill>
                            <a:srgbClr val="373435"/>
                          </a:solidFill>
                          <a:latin typeface="Trebuchet MS"/>
                          <a:cs typeface="Trebuchet MS"/>
                        </a:rPr>
                        <a:t>no </a:t>
                      </a:r>
                      <a:r>
                        <a:rPr sz="900" spc="-25" dirty="0">
                          <a:solidFill>
                            <a:srgbClr val="373435"/>
                          </a:solidFill>
                          <a:latin typeface="Trebuchet MS"/>
                          <a:cs typeface="Trebuchet MS"/>
                        </a:rPr>
                        <a:t>material</a:t>
                      </a:r>
                      <a:r>
                        <a:rPr sz="900" spc="-135" dirty="0">
                          <a:solidFill>
                            <a:srgbClr val="373435"/>
                          </a:solidFill>
                          <a:latin typeface="Trebuchet MS"/>
                          <a:cs typeface="Trebuchet MS"/>
                        </a:rPr>
                        <a:t> </a:t>
                      </a:r>
                      <a:r>
                        <a:rPr sz="900" spc="10" dirty="0">
                          <a:solidFill>
                            <a:srgbClr val="373435"/>
                          </a:solidFill>
                          <a:latin typeface="Trebuchet MS"/>
                          <a:cs typeface="Trebuchet MS"/>
                        </a:rPr>
                        <a:t>ﬁndings</a:t>
                      </a:r>
                      <a:endParaRPr sz="9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rgbClr val="E6E7E8"/>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marR="176530" algn="just">
                        <a:lnSpc>
                          <a:spcPct val="110800"/>
                        </a:lnSpc>
                        <a:spcBef>
                          <a:spcPts val="525"/>
                        </a:spcBef>
                      </a:pPr>
                      <a:r>
                        <a:rPr sz="900" spc="-5" dirty="0">
                          <a:solidFill>
                            <a:srgbClr val="373435"/>
                          </a:solidFill>
                          <a:latin typeface="Trebuchet MS"/>
                          <a:cs typeface="Trebuchet MS"/>
                        </a:rPr>
                        <a:t>Qualiﬁed </a:t>
                      </a:r>
                      <a:r>
                        <a:rPr sz="900" spc="-15" dirty="0">
                          <a:solidFill>
                            <a:srgbClr val="373435"/>
                          </a:solidFill>
                          <a:latin typeface="Trebuchet MS"/>
                          <a:cs typeface="Trebuchet MS"/>
                        </a:rPr>
                        <a:t>audit  </a:t>
                      </a:r>
                      <a:r>
                        <a:rPr sz="900" spc="5" dirty="0">
                          <a:solidFill>
                            <a:srgbClr val="373435"/>
                          </a:solidFill>
                          <a:latin typeface="Trebuchet MS"/>
                          <a:cs typeface="Trebuchet MS"/>
                        </a:rPr>
                        <a:t>opinion </a:t>
                      </a:r>
                      <a:r>
                        <a:rPr sz="900" spc="-15" dirty="0">
                          <a:solidFill>
                            <a:srgbClr val="373435"/>
                          </a:solidFill>
                          <a:latin typeface="Trebuchet MS"/>
                          <a:cs typeface="Trebuchet MS"/>
                        </a:rPr>
                        <a:t>for</a:t>
                      </a:r>
                      <a:r>
                        <a:rPr sz="900" spc="-105" dirty="0">
                          <a:solidFill>
                            <a:srgbClr val="373435"/>
                          </a:solidFill>
                          <a:latin typeface="Trebuchet MS"/>
                          <a:cs typeface="Trebuchet MS"/>
                        </a:rPr>
                        <a:t> </a:t>
                      </a:r>
                      <a:r>
                        <a:rPr sz="900" spc="-20" dirty="0">
                          <a:solidFill>
                            <a:srgbClr val="373435"/>
                          </a:solidFill>
                          <a:latin typeface="Trebuchet MS"/>
                          <a:cs typeface="Trebuchet MS"/>
                        </a:rPr>
                        <a:t>the  </a:t>
                      </a:r>
                      <a:r>
                        <a:rPr sz="900" spc="-15" dirty="0">
                          <a:solidFill>
                            <a:srgbClr val="373435"/>
                          </a:solidFill>
                          <a:latin typeface="Trebuchet MS"/>
                          <a:cs typeface="Trebuchet MS"/>
                        </a:rPr>
                        <a:t>2018/</a:t>
                      </a:r>
                      <a:r>
                        <a:rPr sz="900" spc="-35" dirty="0">
                          <a:solidFill>
                            <a:srgbClr val="373435"/>
                          </a:solidFill>
                          <a:latin typeface="Trebuchet MS"/>
                          <a:cs typeface="Trebuchet MS"/>
                        </a:rPr>
                        <a:t> </a:t>
                      </a:r>
                      <a:r>
                        <a:rPr sz="900" spc="10" dirty="0">
                          <a:solidFill>
                            <a:srgbClr val="373435"/>
                          </a:solidFill>
                          <a:latin typeface="Trebuchet MS"/>
                          <a:cs typeface="Trebuchet MS"/>
                        </a:rPr>
                        <a:t>19</a:t>
                      </a:r>
                      <a:endParaRPr sz="900" dirty="0">
                        <a:latin typeface="Trebuchet MS"/>
                        <a:cs typeface="Trebuchet MS"/>
                      </a:endParaRPr>
                    </a:p>
                    <a:p>
                      <a:pPr marL="71755" algn="just">
                        <a:lnSpc>
                          <a:spcPct val="100000"/>
                        </a:lnSpc>
                        <a:spcBef>
                          <a:spcPts val="105"/>
                        </a:spcBef>
                      </a:pPr>
                      <a:r>
                        <a:rPr sz="900" spc="-15" dirty="0">
                          <a:solidFill>
                            <a:srgbClr val="373435"/>
                          </a:solidFill>
                          <a:latin typeface="Trebuchet MS"/>
                          <a:cs typeface="Trebuchet MS"/>
                        </a:rPr>
                        <a:t>ﬁnancial</a:t>
                      </a:r>
                      <a:r>
                        <a:rPr sz="900" spc="-35" dirty="0">
                          <a:solidFill>
                            <a:srgbClr val="373435"/>
                          </a:solidFill>
                          <a:latin typeface="Trebuchet MS"/>
                          <a:cs typeface="Trebuchet MS"/>
                        </a:rPr>
                        <a:t> </a:t>
                      </a:r>
                      <a:r>
                        <a:rPr sz="900" spc="-20" dirty="0">
                          <a:solidFill>
                            <a:srgbClr val="373435"/>
                          </a:solidFill>
                          <a:latin typeface="Trebuchet MS"/>
                          <a:cs typeface="Trebuchet MS"/>
                        </a:rPr>
                        <a:t>year</a:t>
                      </a:r>
                      <a:endParaRPr sz="9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rgbClr val="E6E7E8"/>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marR="84455">
                        <a:lnSpc>
                          <a:spcPct val="110800"/>
                        </a:lnSpc>
                        <a:spcBef>
                          <a:spcPts val="525"/>
                        </a:spcBef>
                      </a:pPr>
                      <a:r>
                        <a:rPr sz="900" spc="-5" dirty="0">
                          <a:solidFill>
                            <a:srgbClr val="373435"/>
                          </a:solidFill>
                          <a:latin typeface="Trebuchet MS"/>
                          <a:cs typeface="Trebuchet MS"/>
                        </a:rPr>
                        <a:t>Unqualiﬁed</a:t>
                      </a:r>
                      <a:r>
                        <a:rPr sz="900" spc="-65" dirty="0">
                          <a:solidFill>
                            <a:srgbClr val="373435"/>
                          </a:solidFill>
                          <a:latin typeface="Trebuchet MS"/>
                          <a:cs typeface="Trebuchet MS"/>
                        </a:rPr>
                        <a:t> </a:t>
                      </a:r>
                      <a:r>
                        <a:rPr sz="900" spc="-15" dirty="0">
                          <a:solidFill>
                            <a:srgbClr val="373435"/>
                          </a:solidFill>
                          <a:latin typeface="Trebuchet MS"/>
                          <a:cs typeface="Trebuchet MS"/>
                        </a:rPr>
                        <a:t>audit  </a:t>
                      </a:r>
                      <a:r>
                        <a:rPr sz="900" spc="-10" dirty="0">
                          <a:solidFill>
                            <a:srgbClr val="373435"/>
                          </a:solidFill>
                          <a:latin typeface="Trebuchet MS"/>
                          <a:cs typeface="Trebuchet MS"/>
                        </a:rPr>
                        <a:t>report </a:t>
                      </a:r>
                      <a:r>
                        <a:rPr sz="900" spc="-15" dirty="0">
                          <a:solidFill>
                            <a:srgbClr val="373435"/>
                          </a:solidFill>
                          <a:latin typeface="Trebuchet MS"/>
                          <a:cs typeface="Trebuchet MS"/>
                        </a:rPr>
                        <a:t>for  </a:t>
                      </a:r>
                      <a:r>
                        <a:rPr sz="900" spc="-10" dirty="0">
                          <a:solidFill>
                            <a:srgbClr val="373435"/>
                          </a:solidFill>
                          <a:latin typeface="Trebuchet MS"/>
                          <a:cs typeface="Trebuchet MS"/>
                        </a:rPr>
                        <a:t>2019/20</a:t>
                      </a:r>
                      <a:endParaRPr sz="9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rgbClr val="E6E7E8"/>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marR="124460" algn="just">
                        <a:lnSpc>
                          <a:spcPct val="110800"/>
                        </a:lnSpc>
                        <a:spcBef>
                          <a:spcPts val="525"/>
                        </a:spcBef>
                      </a:pPr>
                      <a:r>
                        <a:rPr sz="900" spc="-5" dirty="0">
                          <a:solidFill>
                            <a:srgbClr val="373435"/>
                          </a:solidFill>
                          <a:latin typeface="Trebuchet MS"/>
                          <a:cs typeface="Trebuchet MS"/>
                        </a:rPr>
                        <a:t>Unqualiﬁed</a:t>
                      </a:r>
                      <a:r>
                        <a:rPr sz="900" spc="-65" dirty="0">
                          <a:solidFill>
                            <a:srgbClr val="373435"/>
                          </a:solidFill>
                          <a:latin typeface="Trebuchet MS"/>
                          <a:cs typeface="Trebuchet MS"/>
                        </a:rPr>
                        <a:t> </a:t>
                      </a:r>
                      <a:r>
                        <a:rPr sz="900" spc="-15" dirty="0">
                          <a:solidFill>
                            <a:srgbClr val="373435"/>
                          </a:solidFill>
                          <a:latin typeface="Trebuchet MS"/>
                          <a:cs typeface="Trebuchet MS"/>
                        </a:rPr>
                        <a:t>audit  </a:t>
                      </a:r>
                      <a:r>
                        <a:rPr sz="900" dirty="0">
                          <a:solidFill>
                            <a:srgbClr val="373435"/>
                          </a:solidFill>
                          <a:latin typeface="Trebuchet MS"/>
                          <a:cs typeface="Trebuchet MS"/>
                        </a:rPr>
                        <a:t>outcome </a:t>
                      </a:r>
                      <a:r>
                        <a:rPr sz="900" spc="-25" dirty="0">
                          <a:solidFill>
                            <a:srgbClr val="373435"/>
                          </a:solidFill>
                          <a:latin typeface="Trebuchet MS"/>
                          <a:cs typeface="Trebuchet MS"/>
                        </a:rPr>
                        <a:t>with </a:t>
                      </a:r>
                      <a:r>
                        <a:rPr sz="900" spc="25" dirty="0">
                          <a:solidFill>
                            <a:srgbClr val="373435"/>
                          </a:solidFill>
                          <a:latin typeface="Trebuchet MS"/>
                          <a:cs typeface="Trebuchet MS"/>
                        </a:rPr>
                        <a:t>no  </a:t>
                      </a:r>
                      <a:r>
                        <a:rPr sz="900" spc="-25" dirty="0">
                          <a:solidFill>
                            <a:srgbClr val="373435"/>
                          </a:solidFill>
                          <a:latin typeface="Trebuchet MS"/>
                          <a:cs typeface="Trebuchet MS"/>
                        </a:rPr>
                        <a:t>material</a:t>
                      </a:r>
                      <a:r>
                        <a:rPr sz="900" spc="-65" dirty="0">
                          <a:solidFill>
                            <a:srgbClr val="373435"/>
                          </a:solidFill>
                          <a:latin typeface="Trebuchet MS"/>
                          <a:cs typeface="Trebuchet MS"/>
                        </a:rPr>
                        <a:t> </a:t>
                      </a:r>
                      <a:r>
                        <a:rPr sz="900" spc="10" dirty="0">
                          <a:solidFill>
                            <a:srgbClr val="373435"/>
                          </a:solidFill>
                          <a:latin typeface="Trebuchet MS"/>
                          <a:cs typeface="Trebuchet MS"/>
                        </a:rPr>
                        <a:t>ﬁndings</a:t>
                      </a:r>
                      <a:endParaRPr sz="9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rgbClr val="E6E7E8"/>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marR="260985">
                        <a:lnSpc>
                          <a:spcPct val="110800"/>
                        </a:lnSpc>
                        <a:spcBef>
                          <a:spcPts val="525"/>
                        </a:spcBef>
                      </a:pPr>
                      <a:r>
                        <a:rPr sz="900" spc="25" dirty="0">
                          <a:solidFill>
                            <a:srgbClr val="ED3237"/>
                          </a:solidFill>
                          <a:latin typeface="Trebuchet MS"/>
                          <a:cs typeface="Trebuchet MS"/>
                        </a:rPr>
                        <a:t>Not </a:t>
                      </a:r>
                      <a:r>
                        <a:rPr sz="900" spc="-5" dirty="0">
                          <a:solidFill>
                            <a:srgbClr val="ED3237"/>
                          </a:solidFill>
                          <a:latin typeface="Trebuchet MS"/>
                          <a:cs typeface="Trebuchet MS"/>
                        </a:rPr>
                        <a:t>Achieved  </a:t>
                      </a:r>
                      <a:r>
                        <a:rPr sz="900" spc="-5" dirty="0">
                          <a:solidFill>
                            <a:srgbClr val="373435"/>
                          </a:solidFill>
                          <a:latin typeface="Trebuchet MS"/>
                          <a:cs typeface="Trebuchet MS"/>
                        </a:rPr>
                        <a:t>Qualiﬁed </a:t>
                      </a:r>
                      <a:r>
                        <a:rPr sz="900" spc="-15" dirty="0">
                          <a:solidFill>
                            <a:srgbClr val="373435"/>
                          </a:solidFill>
                          <a:latin typeface="Trebuchet MS"/>
                          <a:cs typeface="Trebuchet MS"/>
                        </a:rPr>
                        <a:t>audit  </a:t>
                      </a:r>
                      <a:r>
                        <a:rPr sz="900" spc="5" dirty="0">
                          <a:solidFill>
                            <a:srgbClr val="373435"/>
                          </a:solidFill>
                          <a:latin typeface="Trebuchet MS"/>
                          <a:cs typeface="Trebuchet MS"/>
                        </a:rPr>
                        <a:t>opinion </a:t>
                      </a:r>
                      <a:r>
                        <a:rPr sz="900" spc="-15" dirty="0">
                          <a:solidFill>
                            <a:srgbClr val="373435"/>
                          </a:solidFill>
                          <a:latin typeface="Trebuchet MS"/>
                          <a:cs typeface="Trebuchet MS"/>
                        </a:rPr>
                        <a:t>for </a:t>
                      </a:r>
                      <a:r>
                        <a:rPr sz="900" spc="-20" dirty="0">
                          <a:solidFill>
                            <a:srgbClr val="373435"/>
                          </a:solidFill>
                          <a:latin typeface="Trebuchet MS"/>
                          <a:cs typeface="Trebuchet MS"/>
                        </a:rPr>
                        <a:t>the  </a:t>
                      </a:r>
                      <a:r>
                        <a:rPr sz="900" spc="-10" dirty="0">
                          <a:solidFill>
                            <a:srgbClr val="373435"/>
                          </a:solidFill>
                          <a:latin typeface="Trebuchet MS"/>
                          <a:cs typeface="Trebuchet MS"/>
                        </a:rPr>
                        <a:t>2020/21</a:t>
                      </a:r>
                      <a:r>
                        <a:rPr sz="900" spc="-90" dirty="0">
                          <a:solidFill>
                            <a:srgbClr val="373435"/>
                          </a:solidFill>
                          <a:latin typeface="Trebuchet MS"/>
                          <a:cs typeface="Trebuchet MS"/>
                        </a:rPr>
                        <a:t> </a:t>
                      </a:r>
                      <a:r>
                        <a:rPr sz="900" spc="-15" dirty="0">
                          <a:solidFill>
                            <a:srgbClr val="373435"/>
                          </a:solidFill>
                          <a:latin typeface="Trebuchet MS"/>
                          <a:cs typeface="Trebuchet MS"/>
                        </a:rPr>
                        <a:t>ﬁnancial  </a:t>
                      </a:r>
                      <a:r>
                        <a:rPr sz="900" spc="-20" dirty="0">
                          <a:solidFill>
                            <a:srgbClr val="373435"/>
                          </a:solidFill>
                          <a:latin typeface="Trebuchet MS"/>
                          <a:cs typeface="Trebuchet MS"/>
                        </a:rPr>
                        <a:t>year</a:t>
                      </a:r>
                      <a:endParaRPr sz="9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rgbClr val="FF0000"/>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marR="100330">
                        <a:lnSpc>
                          <a:spcPct val="110800"/>
                        </a:lnSpc>
                        <a:spcBef>
                          <a:spcPts val="525"/>
                        </a:spcBef>
                      </a:pPr>
                      <a:r>
                        <a:rPr sz="900" spc="-5" dirty="0">
                          <a:solidFill>
                            <a:srgbClr val="373435"/>
                          </a:solidFill>
                          <a:latin typeface="Trebuchet MS"/>
                          <a:cs typeface="Trebuchet MS"/>
                        </a:rPr>
                        <a:t>Unqualiﬁed  </a:t>
                      </a:r>
                      <a:r>
                        <a:rPr sz="900" spc="-15" dirty="0">
                          <a:solidFill>
                            <a:srgbClr val="373435"/>
                          </a:solidFill>
                          <a:latin typeface="Trebuchet MS"/>
                          <a:cs typeface="Trebuchet MS"/>
                        </a:rPr>
                        <a:t>audit </a:t>
                      </a:r>
                      <a:r>
                        <a:rPr sz="900" dirty="0">
                          <a:solidFill>
                            <a:srgbClr val="373435"/>
                          </a:solidFill>
                          <a:latin typeface="Trebuchet MS"/>
                          <a:cs typeface="Trebuchet MS"/>
                        </a:rPr>
                        <a:t>outcome  </a:t>
                      </a:r>
                      <a:r>
                        <a:rPr sz="900" spc="-25" dirty="0">
                          <a:solidFill>
                            <a:srgbClr val="373435"/>
                          </a:solidFill>
                          <a:latin typeface="Trebuchet MS"/>
                          <a:cs typeface="Trebuchet MS"/>
                        </a:rPr>
                        <a:t>with </a:t>
                      </a:r>
                      <a:r>
                        <a:rPr sz="900" spc="25" dirty="0">
                          <a:solidFill>
                            <a:srgbClr val="373435"/>
                          </a:solidFill>
                          <a:latin typeface="Trebuchet MS"/>
                          <a:cs typeface="Trebuchet MS"/>
                        </a:rPr>
                        <a:t>no</a:t>
                      </a:r>
                      <a:r>
                        <a:rPr sz="900" spc="-85" dirty="0">
                          <a:solidFill>
                            <a:srgbClr val="373435"/>
                          </a:solidFill>
                          <a:latin typeface="Trebuchet MS"/>
                          <a:cs typeface="Trebuchet MS"/>
                        </a:rPr>
                        <a:t> </a:t>
                      </a:r>
                      <a:r>
                        <a:rPr sz="900" spc="-25" dirty="0">
                          <a:solidFill>
                            <a:srgbClr val="373435"/>
                          </a:solidFill>
                          <a:latin typeface="Trebuchet MS"/>
                          <a:cs typeface="Trebuchet MS"/>
                        </a:rPr>
                        <a:t>material  </a:t>
                      </a:r>
                      <a:r>
                        <a:rPr sz="900" spc="10" dirty="0">
                          <a:solidFill>
                            <a:srgbClr val="373435"/>
                          </a:solidFill>
                          <a:latin typeface="Trebuchet MS"/>
                          <a:cs typeface="Trebuchet MS"/>
                        </a:rPr>
                        <a:t>ﬁndings</a:t>
                      </a:r>
                      <a:endParaRPr sz="9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rgbClr val="E6E7E8"/>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marR="118745">
                        <a:lnSpc>
                          <a:spcPct val="110800"/>
                        </a:lnSpc>
                        <a:spcBef>
                          <a:spcPts val="525"/>
                        </a:spcBef>
                      </a:pPr>
                      <a:r>
                        <a:rPr sz="900" spc="-20" dirty="0">
                          <a:solidFill>
                            <a:srgbClr val="373435"/>
                          </a:solidFill>
                          <a:latin typeface="Trebuchet MS"/>
                          <a:cs typeface="Trebuchet MS"/>
                        </a:rPr>
                        <a:t>The </a:t>
                      </a:r>
                      <a:r>
                        <a:rPr sz="900" spc="45" dirty="0">
                          <a:solidFill>
                            <a:srgbClr val="373435"/>
                          </a:solidFill>
                          <a:latin typeface="Trebuchet MS"/>
                          <a:cs typeface="Trebuchet MS"/>
                        </a:rPr>
                        <a:t>HDA </a:t>
                      </a:r>
                      <a:r>
                        <a:rPr sz="900" spc="5" dirty="0">
                          <a:solidFill>
                            <a:srgbClr val="373435"/>
                          </a:solidFill>
                          <a:latin typeface="Trebuchet MS"/>
                          <a:cs typeface="Trebuchet MS"/>
                        </a:rPr>
                        <a:t>has  </a:t>
                      </a:r>
                      <a:r>
                        <a:rPr sz="900" spc="-20" dirty="0">
                          <a:solidFill>
                            <a:srgbClr val="373435"/>
                          </a:solidFill>
                          <a:latin typeface="Trebuchet MS"/>
                          <a:cs typeface="Trebuchet MS"/>
                        </a:rPr>
                        <a:t>received </a:t>
                      </a:r>
                      <a:r>
                        <a:rPr sz="900" spc="-15" dirty="0">
                          <a:solidFill>
                            <a:srgbClr val="373435"/>
                          </a:solidFill>
                          <a:latin typeface="Trebuchet MS"/>
                          <a:cs typeface="Trebuchet MS"/>
                        </a:rPr>
                        <a:t>a</a:t>
                      </a:r>
                      <a:r>
                        <a:rPr sz="900" spc="-95" dirty="0">
                          <a:solidFill>
                            <a:srgbClr val="373435"/>
                          </a:solidFill>
                          <a:latin typeface="Trebuchet MS"/>
                          <a:cs typeface="Trebuchet MS"/>
                        </a:rPr>
                        <a:t> </a:t>
                      </a:r>
                      <a:r>
                        <a:rPr sz="900" spc="-10" dirty="0">
                          <a:solidFill>
                            <a:srgbClr val="373435"/>
                          </a:solidFill>
                          <a:latin typeface="Trebuchet MS"/>
                          <a:cs typeface="Trebuchet MS"/>
                        </a:rPr>
                        <a:t>qualiﬁed  </a:t>
                      </a:r>
                      <a:r>
                        <a:rPr sz="900" spc="-15" dirty="0">
                          <a:solidFill>
                            <a:srgbClr val="373435"/>
                          </a:solidFill>
                          <a:latin typeface="Trebuchet MS"/>
                          <a:cs typeface="Trebuchet MS"/>
                        </a:rPr>
                        <a:t>audit </a:t>
                      </a:r>
                      <a:r>
                        <a:rPr sz="900" spc="5" dirty="0">
                          <a:solidFill>
                            <a:srgbClr val="373435"/>
                          </a:solidFill>
                          <a:latin typeface="Trebuchet MS"/>
                          <a:cs typeface="Trebuchet MS"/>
                        </a:rPr>
                        <a:t>opinion </a:t>
                      </a:r>
                      <a:r>
                        <a:rPr sz="900" spc="-15" dirty="0">
                          <a:solidFill>
                            <a:srgbClr val="373435"/>
                          </a:solidFill>
                          <a:latin typeface="Trebuchet MS"/>
                          <a:cs typeface="Trebuchet MS"/>
                        </a:rPr>
                        <a:t>for  </a:t>
                      </a:r>
                      <a:r>
                        <a:rPr sz="900" spc="-20" dirty="0">
                          <a:solidFill>
                            <a:srgbClr val="373435"/>
                          </a:solidFill>
                          <a:latin typeface="Trebuchet MS"/>
                          <a:cs typeface="Trebuchet MS"/>
                        </a:rPr>
                        <a:t>the </a:t>
                      </a:r>
                      <a:r>
                        <a:rPr sz="900" spc="-10" dirty="0">
                          <a:solidFill>
                            <a:srgbClr val="373435"/>
                          </a:solidFill>
                          <a:latin typeface="Trebuchet MS"/>
                          <a:cs typeface="Trebuchet MS"/>
                        </a:rPr>
                        <a:t>2020/21 </a:t>
                      </a:r>
                      <a:r>
                        <a:rPr sz="900" spc="-85" dirty="0">
                          <a:solidFill>
                            <a:srgbClr val="373435"/>
                          </a:solidFill>
                          <a:latin typeface="Trebuchet MS"/>
                          <a:cs typeface="Trebuchet MS"/>
                        </a:rPr>
                        <a:t>FY.  </a:t>
                      </a:r>
                      <a:r>
                        <a:rPr sz="900" spc="15" dirty="0">
                          <a:solidFill>
                            <a:srgbClr val="373435"/>
                          </a:solidFill>
                          <a:latin typeface="Trebuchet MS"/>
                          <a:cs typeface="Trebuchet MS"/>
                        </a:rPr>
                        <a:t>Management </a:t>
                      </a:r>
                      <a:r>
                        <a:rPr sz="900" spc="-10" dirty="0">
                          <a:solidFill>
                            <a:srgbClr val="373435"/>
                          </a:solidFill>
                          <a:latin typeface="Trebuchet MS"/>
                          <a:cs typeface="Trebuchet MS"/>
                        </a:rPr>
                        <a:t>is  </a:t>
                      </a:r>
                      <a:r>
                        <a:rPr sz="900" spc="-5" dirty="0">
                          <a:solidFill>
                            <a:srgbClr val="373435"/>
                          </a:solidFill>
                          <a:latin typeface="Trebuchet MS"/>
                          <a:cs typeface="Trebuchet MS"/>
                        </a:rPr>
                        <a:t>implementing </a:t>
                      </a:r>
                      <a:r>
                        <a:rPr sz="900" spc="-20" dirty="0">
                          <a:solidFill>
                            <a:srgbClr val="373435"/>
                          </a:solidFill>
                          <a:latin typeface="Trebuchet MS"/>
                          <a:cs typeface="Trebuchet MS"/>
                        </a:rPr>
                        <a:t>the  </a:t>
                      </a:r>
                      <a:r>
                        <a:rPr sz="900" dirty="0">
                          <a:solidFill>
                            <a:srgbClr val="373435"/>
                          </a:solidFill>
                          <a:latin typeface="Trebuchet MS"/>
                          <a:cs typeface="Trebuchet MS"/>
                        </a:rPr>
                        <a:t>Audit </a:t>
                      </a:r>
                      <a:r>
                        <a:rPr sz="900" spc="-5" dirty="0">
                          <a:solidFill>
                            <a:srgbClr val="373435"/>
                          </a:solidFill>
                          <a:latin typeface="Trebuchet MS"/>
                          <a:cs typeface="Trebuchet MS"/>
                        </a:rPr>
                        <a:t>Action</a:t>
                      </a:r>
                      <a:r>
                        <a:rPr sz="900" spc="-75" dirty="0">
                          <a:solidFill>
                            <a:srgbClr val="373435"/>
                          </a:solidFill>
                          <a:latin typeface="Trebuchet MS"/>
                          <a:cs typeface="Trebuchet MS"/>
                        </a:rPr>
                        <a:t> </a:t>
                      </a:r>
                      <a:r>
                        <a:rPr sz="900" spc="-35" dirty="0">
                          <a:solidFill>
                            <a:srgbClr val="373435"/>
                          </a:solidFill>
                          <a:latin typeface="Trebuchet MS"/>
                          <a:cs typeface="Trebuchet MS"/>
                        </a:rPr>
                        <a:t>Plan.</a:t>
                      </a:r>
                      <a:endParaRPr sz="9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rgbClr val="E6E7E8"/>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marR="215265">
                        <a:lnSpc>
                          <a:spcPct val="110800"/>
                        </a:lnSpc>
                        <a:spcBef>
                          <a:spcPts val="525"/>
                        </a:spcBef>
                      </a:pPr>
                      <a:r>
                        <a:rPr sz="900" spc="-30" dirty="0">
                          <a:solidFill>
                            <a:srgbClr val="373435"/>
                          </a:solidFill>
                          <a:latin typeface="Trebuchet MS"/>
                          <a:cs typeface="Trebuchet MS"/>
                        </a:rPr>
                        <a:t>External </a:t>
                      </a:r>
                      <a:r>
                        <a:rPr sz="900" dirty="0">
                          <a:solidFill>
                            <a:srgbClr val="373435"/>
                          </a:solidFill>
                          <a:latin typeface="Trebuchet MS"/>
                          <a:cs typeface="Trebuchet MS"/>
                        </a:rPr>
                        <a:t>Audit</a:t>
                      </a:r>
                      <a:r>
                        <a:rPr sz="900" spc="-55" dirty="0">
                          <a:solidFill>
                            <a:srgbClr val="373435"/>
                          </a:solidFill>
                          <a:latin typeface="Trebuchet MS"/>
                          <a:cs typeface="Trebuchet MS"/>
                        </a:rPr>
                        <a:t> </a:t>
                      </a:r>
                      <a:r>
                        <a:rPr sz="900" spc="-5" dirty="0">
                          <a:solidFill>
                            <a:srgbClr val="373435"/>
                          </a:solidFill>
                          <a:latin typeface="Trebuchet MS"/>
                          <a:cs typeface="Trebuchet MS"/>
                        </a:rPr>
                        <a:t>Action  </a:t>
                      </a:r>
                      <a:r>
                        <a:rPr sz="900" spc="-10" dirty="0">
                          <a:solidFill>
                            <a:srgbClr val="373435"/>
                          </a:solidFill>
                          <a:latin typeface="Trebuchet MS"/>
                          <a:cs typeface="Trebuchet MS"/>
                        </a:rPr>
                        <a:t>Plan</a:t>
                      </a:r>
                      <a:r>
                        <a:rPr sz="900" spc="-30" dirty="0">
                          <a:solidFill>
                            <a:srgbClr val="373435"/>
                          </a:solidFill>
                          <a:latin typeface="Trebuchet MS"/>
                          <a:cs typeface="Trebuchet MS"/>
                        </a:rPr>
                        <a:t> </a:t>
                      </a:r>
                      <a:r>
                        <a:rPr sz="900" spc="-10" dirty="0">
                          <a:solidFill>
                            <a:srgbClr val="373435"/>
                          </a:solidFill>
                          <a:latin typeface="Trebuchet MS"/>
                          <a:cs typeface="Trebuchet MS"/>
                        </a:rPr>
                        <a:t>2020/21</a:t>
                      </a:r>
                      <a:endParaRPr sz="900">
                        <a:latin typeface="Trebuchet MS"/>
                        <a:cs typeface="Trebuchet MS"/>
                      </a:endParaRPr>
                    </a:p>
                    <a:p>
                      <a:pPr marL="71755" marR="227329">
                        <a:lnSpc>
                          <a:spcPct val="110800"/>
                        </a:lnSpc>
                        <a:spcBef>
                          <a:spcPts val="530"/>
                        </a:spcBef>
                      </a:pPr>
                      <a:r>
                        <a:rPr sz="900" spc="15" dirty="0">
                          <a:solidFill>
                            <a:srgbClr val="373435"/>
                          </a:solidFill>
                          <a:latin typeface="Trebuchet MS"/>
                          <a:cs typeface="Trebuchet MS"/>
                        </a:rPr>
                        <a:t>Management</a:t>
                      </a:r>
                      <a:r>
                        <a:rPr sz="900" spc="-95" dirty="0">
                          <a:solidFill>
                            <a:srgbClr val="373435"/>
                          </a:solidFill>
                          <a:latin typeface="Trebuchet MS"/>
                          <a:cs typeface="Trebuchet MS"/>
                        </a:rPr>
                        <a:t> </a:t>
                      </a:r>
                      <a:r>
                        <a:rPr sz="900" spc="-5" dirty="0">
                          <a:solidFill>
                            <a:srgbClr val="373435"/>
                          </a:solidFill>
                          <a:latin typeface="Trebuchet MS"/>
                          <a:cs typeface="Trebuchet MS"/>
                        </a:rPr>
                        <a:t>Report  </a:t>
                      </a:r>
                      <a:r>
                        <a:rPr sz="900" spc="-10" dirty="0">
                          <a:solidFill>
                            <a:srgbClr val="373435"/>
                          </a:solidFill>
                          <a:latin typeface="Trebuchet MS"/>
                          <a:cs typeface="Trebuchet MS"/>
                        </a:rPr>
                        <a:t>2020/21</a:t>
                      </a:r>
                      <a:endParaRPr sz="900">
                        <a:latin typeface="Trebuchet MS"/>
                        <a:cs typeface="Trebuchet MS"/>
                      </a:endParaRPr>
                    </a:p>
                    <a:p>
                      <a:pPr marL="71755" marR="379095">
                        <a:lnSpc>
                          <a:spcPct val="110800"/>
                        </a:lnSpc>
                        <a:spcBef>
                          <a:spcPts val="400"/>
                        </a:spcBef>
                      </a:pPr>
                      <a:r>
                        <a:rPr sz="900" dirty="0">
                          <a:solidFill>
                            <a:srgbClr val="373435"/>
                          </a:solidFill>
                          <a:latin typeface="Trebuchet MS"/>
                          <a:cs typeface="Trebuchet MS"/>
                        </a:rPr>
                        <a:t>Audit </a:t>
                      </a:r>
                      <a:r>
                        <a:rPr sz="900" spc="-5" dirty="0">
                          <a:solidFill>
                            <a:srgbClr val="373435"/>
                          </a:solidFill>
                          <a:latin typeface="Trebuchet MS"/>
                          <a:cs typeface="Trebuchet MS"/>
                        </a:rPr>
                        <a:t>Action</a:t>
                      </a:r>
                      <a:r>
                        <a:rPr sz="900" spc="-120" dirty="0">
                          <a:solidFill>
                            <a:srgbClr val="373435"/>
                          </a:solidFill>
                          <a:latin typeface="Trebuchet MS"/>
                          <a:cs typeface="Trebuchet MS"/>
                        </a:rPr>
                        <a:t> </a:t>
                      </a:r>
                      <a:r>
                        <a:rPr sz="900" spc="-10" dirty="0">
                          <a:solidFill>
                            <a:srgbClr val="373435"/>
                          </a:solidFill>
                          <a:latin typeface="Trebuchet MS"/>
                          <a:cs typeface="Trebuchet MS"/>
                        </a:rPr>
                        <a:t>Plan  2020/21</a:t>
                      </a:r>
                      <a:endParaRPr sz="9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rgbClr val="E6E7E8"/>
                    </a:solidFill>
                  </a:tcPr>
                </a:tc>
                <a:extLst>
                  <a:ext uri="{0D108BD9-81ED-4DB2-BD59-A6C34878D82A}">
                    <a16:rowId xmlns:a16="http://schemas.microsoft.com/office/drawing/2014/main" xmlns="" val="10002"/>
                  </a:ext>
                </a:extLst>
              </a:tr>
              <a:tr h="1170515">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a:lnSpc>
                          <a:spcPct val="100000"/>
                        </a:lnSpc>
                      </a:pPr>
                      <a:endParaRPr sz="900">
                        <a:latin typeface="Times New Roman"/>
                        <a:cs typeface="Times New Roman"/>
                      </a:endParaRPr>
                    </a:p>
                  </a:txBody>
                  <a:tcPr marL="0" marR="0" marT="0" marB="0">
                    <a:lnL w="19050">
                      <a:solidFill>
                        <a:srgbClr val="FEFEFE"/>
                      </a:solidFill>
                      <a:prstDash val="solid"/>
                    </a:lnL>
                    <a:lnR w="19050">
                      <a:solidFill>
                        <a:srgbClr val="FEFEFE"/>
                      </a:solidFill>
                      <a:prstDash val="solid"/>
                    </a:lnR>
                    <a:lnT>
                      <a:noFill/>
                    </a:lnT>
                    <a:lnB>
                      <a:noFill/>
                    </a:lnB>
                    <a:lnTlToBr w="12700" cmpd="sng">
                      <a:noFill/>
                      <a:prstDash val="solid"/>
                    </a:lnTlToBr>
                    <a:lnBlToTr w="12700" cmpd="sng">
                      <a:noFill/>
                      <a:prstDash val="solid"/>
                    </a:lnBlToTr>
                    <a:solidFill>
                      <a:srgbClr val="E6E7E8"/>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marR="68580">
                        <a:lnSpc>
                          <a:spcPct val="110800"/>
                        </a:lnSpc>
                        <a:spcBef>
                          <a:spcPts val="525"/>
                        </a:spcBef>
                      </a:pPr>
                      <a:r>
                        <a:rPr sz="900" spc="-70" dirty="0">
                          <a:solidFill>
                            <a:srgbClr val="373435"/>
                          </a:solidFill>
                          <a:latin typeface="Trebuchet MS"/>
                          <a:cs typeface="Trebuchet MS"/>
                        </a:rPr>
                        <a:t>T</a:t>
                      </a:r>
                      <a:r>
                        <a:rPr sz="900" dirty="0">
                          <a:solidFill>
                            <a:srgbClr val="373435"/>
                          </a:solidFill>
                          <a:latin typeface="Trebuchet MS"/>
                          <a:cs typeface="Trebuchet MS"/>
                        </a:rPr>
                        <a:t>ransformation  </a:t>
                      </a:r>
                      <a:r>
                        <a:rPr sz="900" spc="5" dirty="0">
                          <a:solidFill>
                            <a:srgbClr val="373435"/>
                          </a:solidFill>
                          <a:latin typeface="Trebuchet MS"/>
                          <a:cs typeface="Trebuchet MS"/>
                        </a:rPr>
                        <a:t>and  </a:t>
                      </a:r>
                      <a:r>
                        <a:rPr sz="900" spc="-5" dirty="0">
                          <a:solidFill>
                            <a:srgbClr val="373435"/>
                          </a:solidFill>
                          <a:latin typeface="Trebuchet MS"/>
                          <a:cs typeface="Trebuchet MS"/>
                        </a:rPr>
                        <a:t>Empowerment  </a:t>
                      </a:r>
                      <a:r>
                        <a:rPr sz="900" spc="-15" dirty="0">
                          <a:solidFill>
                            <a:srgbClr val="373435"/>
                          </a:solidFill>
                          <a:latin typeface="Trebuchet MS"/>
                          <a:cs typeface="Trebuchet MS"/>
                        </a:rPr>
                        <a:t>of </a:t>
                      </a:r>
                      <a:r>
                        <a:rPr sz="900" dirty="0">
                          <a:solidFill>
                            <a:srgbClr val="373435"/>
                          </a:solidFill>
                          <a:latin typeface="Trebuchet MS"/>
                          <a:cs typeface="Trebuchet MS"/>
                        </a:rPr>
                        <a:t>designated  </a:t>
                      </a:r>
                      <a:r>
                        <a:rPr sz="900" spc="15" dirty="0">
                          <a:solidFill>
                            <a:srgbClr val="373435"/>
                          </a:solidFill>
                          <a:latin typeface="Trebuchet MS"/>
                          <a:cs typeface="Trebuchet MS"/>
                        </a:rPr>
                        <a:t>groups</a:t>
                      </a:r>
                      <a:endParaRPr sz="9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a:noFill/>
                    </a:lnB>
                    <a:lnTlToBr w="12700" cmpd="sng">
                      <a:noFill/>
                      <a:prstDash val="solid"/>
                    </a:lnTlToBr>
                    <a:lnBlToTr w="12700" cmpd="sng">
                      <a:noFill/>
                      <a:prstDash val="solid"/>
                    </a:lnBlToTr>
                    <a:solidFill>
                      <a:srgbClr val="E6E7E8"/>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marR="102235">
                        <a:lnSpc>
                          <a:spcPct val="110800"/>
                        </a:lnSpc>
                        <a:spcBef>
                          <a:spcPts val="525"/>
                        </a:spcBef>
                      </a:pPr>
                      <a:r>
                        <a:rPr sz="900" spc="-45" dirty="0">
                          <a:solidFill>
                            <a:srgbClr val="373435"/>
                          </a:solidFill>
                          <a:latin typeface="Trebuchet MS"/>
                          <a:cs typeface="Trebuchet MS"/>
                        </a:rPr>
                        <a:t>1.1.2 </a:t>
                      </a:r>
                      <a:r>
                        <a:rPr sz="900" spc="-15" dirty="0">
                          <a:solidFill>
                            <a:srgbClr val="373435"/>
                          </a:solidFill>
                          <a:latin typeface="Trebuchet MS"/>
                          <a:cs typeface="Trebuchet MS"/>
                        </a:rPr>
                        <a:t>Percentage of  </a:t>
                      </a:r>
                      <a:r>
                        <a:rPr sz="900" spc="-5" dirty="0">
                          <a:solidFill>
                            <a:srgbClr val="373435"/>
                          </a:solidFill>
                          <a:latin typeface="Trebuchet MS"/>
                          <a:cs typeface="Trebuchet MS"/>
                        </a:rPr>
                        <a:t>annual </a:t>
                      </a:r>
                      <a:r>
                        <a:rPr sz="900" spc="45" dirty="0">
                          <a:solidFill>
                            <a:srgbClr val="373435"/>
                          </a:solidFill>
                          <a:latin typeface="Trebuchet MS"/>
                          <a:cs typeface="Trebuchet MS"/>
                        </a:rPr>
                        <a:t>HDA  </a:t>
                      </a:r>
                      <a:r>
                        <a:rPr sz="900" spc="-10" dirty="0">
                          <a:solidFill>
                            <a:srgbClr val="373435"/>
                          </a:solidFill>
                          <a:latin typeface="Trebuchet MS"/>
                          <a:cs typeface="Trebuchet MS"/>
                        </a:rPr>
                        <a:t>procurement</a:t>
                      </a:r>
                      <a:r>
                        <a:rPr sz="900" spc="-90" dirty="0">
                          <a:solidFill>
                            <a:srgbClr val="373435"/>
                          </a:solidFill>
                          <a:latin typeface="Trebuchet MS"/>
                          <a:cs typeface="Trebuchet MS"/>
                        </a:rPr>
                        <a:t> </a:t>
                      </a:r>
                      <a:r>
                        <a:rPr sz="900" spc="-10" dirty="0">
                          <a:solidFill>
                            <a:srgbClr val="373435"/>
                          </a:solidFill>
                          <a:latin typeface="Trebuchet MS"/>
                          <a:cs typeface="Trebuchet MS"/>
                        </a:rPr>
                        <a:t>spend,  </a:t>
                      </a:r>
                      <a:r>
                        <a:rPr sz="900" spc="-15" dirty="0">
                          <a:solidFill>
                            <a:srgbClr val="373435"/>
                          </a:solidFill>
                          <a:latin typeface="Trebuchet MS"/>
                          <a:cs typeface="Trebuchet MS"/>
                        </a:rPr>
                        <a:t>targeted </a:t>
                      </a:r>
                      <a:r>
                        <a:rPr sz="900" spc="-30" dirty="0">
                          <a:solidFill>
                            <a:srgbClr val="373435"/>
                          </a:solidFill>
                          <a:latin typeface="Trebuchet MS"/>
                          <a:cs typeface="Trebuchet MS"/>
                        </a:rPr>
                        <a:t>at  </a:t>
                      </a:r>
                      <a:r>
                        <a:rPr sz="900" dirty="0">
                          <a:solidFill>
                            <a:srgbClr val="373435"/>
                          </a:solidFill>
                          <a:latin typeface="Trebuchet MS"/>
                          <a:cs typeface="Trebuchet MS"/>
                        </a:rPr>
                        <a:t>businesses </a:t>
                      </a:r>
                      <a:r>
                        <a:rPr sz="900" spc="5" dirty="0">
                          <a:solidFill>
                            <a:srgbClr val="373435"/>
                          </a:solidFill>
                          <a:latin typeface="Trebuchet MS"/>
                          <a:cs typeface="Trebuchet MS"/>
                        </a:rPr>
                        <a:t>owned  by </a:t>
                      </a:r>
                      <a:r>
                        <a:rPr sz="900" spc="-10" dirty="0">
                          <a:solidFill>
                            <a:srgbClr val="373435"/>
                          </a:solidFill>
                          <a:latin typeface="Trebuchet MS"/>
                          <a:cs typeface="Trebuchet MS"/>
                        </a:rPr>
                        <a:t>BBBEE </a:t>
                      </a:r>
                      <a:r>
                        <a:rPr sz="900" spc="-20" dirty="0">
                          <a:solidFill>
                            <a:srgbClr val="373435"/>
                          </a:solidFill>
                          <a:latin typeface="Trebuchet MS"/>
                          <a:cs typeface="Trebuchet MS"/>
                        </a:rPr>
                        <a:t>Levels </a:t>
                      </a:r>
                      <a:r>
                        <a:rPr sz="900" spc="10" dirty="0">
                          <a:solidFill>
                            <a:srgbClr val="373435"/>
                          </a:solidFill>
                          <a:latin typeface="Trebuchet MS"/>
                          <a:cs typeface="Trebuchet MS"/>
                        </a:rPr>
                        <a:t>1 </a:t>
                      </a:r>
                      <a:r>
                        <a:rPr sz="900" spc="25" dirty="0">
                          <a:solidFill>
                            <a:srgbClr val="373435"/>
                          </a:solidFill>
                          <a:latin typeface="Trebuchet MS"/>
                          <a:cs typeface="Trebuchet MS"/>
                        </a:rPr>
                        <a:t>-  </a:t>
                      </a:r>
                      <a:r>
                        <a:rPr sz="900" spc="10" dirty="0">
                          <a:solidFill>
                            <a:srgbClr val="373435"/>
                          </a:solidFill>
                          <a:latin typeface="Trebuchet MS"/>
                          <a:cs typeface="Trebuchet MS"/>
                        </a:rPr>
                        <a:t>4</a:t>
                      </a:r>
                      <a:endParaRPr sz="9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rgbClr val="E6E7E8"/>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marR="208915">
                        <a:lnSpc>
                          <a:spcPct val="110800"/>
                        </a:lnSpc>
                        <a:spcBef>
                          <a:spcPts val="525"/>
                        </a:spcBef>
                      </a:pPr>
                      <a:r>
                        <a:rPr sz="900" spc="65" dirty="0">
                          <a:solidFill>
                            <a:srgbClr val="373435"/>
                          </a:solidFill>
                          <a:latin typeface="Trebuchet MS"/>
                          <a:cs typeface="Trebuchet MS"/>
                        </a:rPr>
                        <a:t>50%</a:t>
                      </a:r>
                      <a:r>
                        <a:rPr sz="900" spc="-114" dirty="0">
                          <a:solidFill>
                            <a:srgbClr val="373435"/>
                          </a:solidFill>
                          <a:latin typeface="Trebuchet MS"/>
                          <a:cs typeface="Trebuchet MS"/>
                        </a:rPr>
                        <a:t> </a:t>
                      </a:r>
                      <a:r>
                        <a:rPr sz="900" spc="-15" dirty="0">
                          <a:solidFill>
                            <a:srgbClr val="373435"/>
                          </a:solidFill>
                          <a:latin typeface="Trebuchet MS"/>
                          <a:cs typeface="Trebuchet MS"/>
                        </a:rPr>
                        <a:t>of </a:t>
                      </a:r>
                      <a:r>
                        <a:rPr sz="900" spc="-5" dirty="0">
                          <a:solidFill>
                            <a:srgbClr val="373435"/>
                          </a:solidFill>
                          <a:latin typeface="Trebuchet MS"/>
                          <a:cs typeface="Trebuchet MS"/>
                        </a:rPr>
                        <a:t>annual  </a:t>
                      </a:r>
                      <a:r>
                        <a:rPr sz="900" spc="45" dirty="0">
                          <a:solidFill>
                            <a:srgbClr val="373435"/>
                          </a:solidFill>
                          <a:latin typeface="Trebuchet MS"/>
                          <a:cs typeface="Trebuchet MS"/>
                        </a:rPr>
                        <a:t>HDA</a:t>
                      </a:r>
                      <a:endParaRPr sz="900">
                        <a:latin typeface="Trebuchet MS"/>
                        <a:cs typeface="Trebuchet MS"/>
                      </a:endParaRPr>
                    </a:p>
                    <a:p>
                      <a:pPr marL="71755" marR="101600">
                        <a:lnSpc>
                          <a:spcPct val="110800"/>
                        </a:lnSpc>
                      </a:pPr>
                      <a:r>
                        <a:rPr sz="900" spc="-10" dirty="0">
                          <a:solidFill>
                            <a:srgbClr val="373435"/>
                          </a:solidFill>
                          <a:latin typeface="Trebuchet MS"/>
                          <a:cs typeface="Trebuchet MS"/>
                        </a:rPr>
                        <a:t>procurement  spend, </a:t>
                      </a:r>
                      <a:r>
                        <a:rPr sz="900" spc="-15" dirty="0">
                          <a:solidFill>
                            <a:srgbClr val="373435"/>
                          </a:solidFill>
                          <a:latin typeface="Trebuchet MS"/>
                          <a:cs typeface="Trebuchet MS"/>
                        </a:rPr>
                        <a:t>targeted  </a:t>
                      </a:r>
                      <a:r>
                        <a:rPr sz="900" spc="-30" dirty="0">
                          <a:solidFill>
                            <a:srgbClr val="373435"/>
                          </a:solidFill>
                          <a:latin typeface="Trebuchet MS"/>
                          <a:cs typeface="Trebuchet MS"/>
                        </a:rPr>
                        <a:t>at </a:t>
                      </a:r>
                      <a:r>
                        <a:rPr sz="900" dirty="0">
                          <a:solidFill>
                            <a:srgbClr val="373435"/>
                          </a:solidFill>
                          <a:latin typeface="Trebuchet MS"/>
                          <a:cs typeface="Trebuchet MS"/>
                        </a:rPr>
                        <a:t>businesses  </a:t>
                      </a:r>
                      <a:r>
                        <a:rPr sz="900" spc="5" dirty="0">
                          <a:solidFill>
                            <a:srgbClr val="373435"/>
                          </a:solidFill>
                          <a:latin typeface="Trebuchet MS"/>
                          <a:cs typeface="Trebuchet MS"/>
                        </a:rPr>
                        <a:t>owned by</a:t>
                      </a:r>
                      <a:r>
                        <a:rPr sz="900" spc="-105" dirty="0">
                          <a:solidFill>
                            <a:srgbClr val="373435"/>
                          </a:solidFill>
                          <a:latin typeface="Trebuchet MS"/>
                          <a:cs typeface="Trebuchet MS"/>
                        </a:rPr>
                        <a:t> </a:t>
                      </a:r>
                      <a:r>
                        <a:rPr sz="900" spc="-10" dirty="0">
                          <a:solidFill>
                            <a:srgbClr val="373435"/>
                          </a:solidFill>
                          <a:latin typeface="Trebuchet MS"/>
                          <a:cs typeface="Trebuchet MS"/>
                        </a:rPr>
                        <a:t>BBBEE  </a:t>
                      </a:r>
                      <a:r>
                        <a:rPr sz="900" spc="-20" dirty="0">
                          <a:solidFill>
                            <a:srgbClr val="373435"/>
                          </a:solidFill>
                          <a:latin typeface="Trebuchet MS"/>
                          <a:cs typeface="Trebuchet MS"/>
                        </a:rPr>
                        <a:t>Levels </a:t>
                      </a:r>
                      <a:r>
                        <a:rPr sz="900" spc="10" dirty="0">
                          <a:solidFill>
                            <a:srgbClr val="373435"/>
                          </a:solidFill>
                          <a:latin typeface="Trebuchet MS"/>
                          <a:cs typeface="Trebuchet MS"/>
                        </a:rPr>
                        <a:t>1 </a:t>
                      </a:r>
                      <a:r>
                        <a:rPr sz="900" spc="25" dirty="0">
                          <a:solidFill>
                            <a:srgbClr val="373435"/>
                          </a:solidFill>
                          <a:latin typeface="Trebuchet MS"/>
                          <a:cs typeface="Trebuchet MS"/>
                        </a:rPr>
                        <a:t>-</a:t>
                      </a:r>
                      <a:r>
                        <a:rPr sz="900" spc="-85" dirty="0">
                          <a:solidFill>
                            <a:srgbClr val="373435"/>
                          </a:solidFill>
                          <a:latin typeface="Trebuchet MS"/>
                          <a:cs typeface="Trebuchet MS"/>
                        </a:rPr>
                        <a:t> </a:t>
                      </a:r>
                      <a:r>
                        <a:rPr sz="900" spc="10" dirty="0">
                          <a:solidFill>
                            <a:srgbClr val="373435"/>
                          </a:solidFill>
                          <a:latin typeface="Trebuchet MS"/>
                          <a:cs typeface="Trebuchet MS"/>
                        </a:rPr>
                        <a:t>4</a:t>
                      </a:r>
                      <a:endParaRPr sz="9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rgbClr val="E6E7E8"/>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marR="217170">
                        <a:lnSpc>
                          <a:spcPct val="110800"/>
                        </a:lnSpc>
                        <a:spcBef>
                          <a:spcPts val="525"/>
                        </a:spcBef>
                      </a:pPr>
                      <a:r>
                        <a:rPr sz="900" spc="65" dirty="0">
                          <a:solidFill>
                            <a:srgbClr val="373435"/>
                          </a:solidFill>
                          <a:latin typeface="Trebuchet MS"/>
                          <a:cs typeface="Trebuchet MS"/>
                        </a:rPr>
                        <a:t>50%</a:t>
                      </a:r>
                      <a:r>
                        <a:rPr sz="900" spc="-114" dirty="0">
                          <a:solidFill>
                            <a:srgbClr val="373435"/>
                          </a:solidFill>
                          <a:latin typeface="Trebuchet MS"/>
                          <a:cs typeface="Trebuchet MS"/>
                        </a:rPr>
                        <a:t> </a:t>
                      </a:r>
                      <a:r>
                        <a:rPr sz="900" spc="-15" dirty="0">
                          <a:solidFill>
                            <a:srgbClr val="373435"/>
                          </a:solidFill>
                          <a:latin typeface="Trebuchet MS"/>
                          <a:cs typeface="Trebuchet MS"/>
                        </a:rPr>
                        <a:t>of </a:t>
                      </a:r>
                      <a:r>
                        <a:rPr sz="900" spc="-5" dirty="0">
                          <a:solidFill>
                            <a:srgbClr val="373435"/>
                          </a:solidFill>
                          <a:latin typeface="Trebuchet MS"/>
                          <a:cs typeface="Trebuchet MS"/>
                        </a:rPr>
                        <a:t>annual  </a:t>
                      </a:r>
                      <a:r>
                        <a:rPr sz="900" spc="45" dirty="0">
                          <a:solidFill>
                            <a:srgbClr val="373435"/>
                          </a:solidFill>
                          <a:latin typeface="Trebuchet MS"/>
                          <a:cs typeface="Trebuchet MS"/>
                        </a:rPr>
                        <a:t>HDA</a:t>
                      </a:r>
                      <a:endParaRPr sz="900" dirty="0">
                        <a:latin typeface="Trebuchet MS"/>
                        <a:cs typeface="Trebuchet MS"/>
                      </a:endParaRPr>
                    </a:p>
                    <a:p>
                      <a:pPr marL="71755" marR="109855">
                        <a:lnSpc>
                          <a:spcPct val="110800"/>
                        </a:lnSpc>
                      </a:pPr>
                      <a:r>
                        <a:rPr sz="900" spc="-10" dirty="0">
                          <a:solidFill>
                            <a:srgbClr val="373435"/>
                          </a:solidFill>
                          <a:latin typeface="Trebuchet MS"/>
                          <a:cs typeface="Trebuchet MS"/>
                        </a:rPr>
                        <a:t>procurement  spend, </a:t>
                      </a:r>
                      <a:r>
                        <a:rPr sz="900" spc="-15" dirty="0">
                          <a:solidFill>
                            <a:srgbClr val="373435"/>
                          </a:solidFill>
                          <a:latin typeface="Trebuchet MS"/>
                          <a:cs typeface="Trebuchet MS"/>
                        </a:rPr>
                        <a:t>targeted  </a:t>
                      </a:r>
                      <a:r>
                        <a:rPr sz="900" spc="-30" dirty="0">
                          <a:solidFill>
                            <a:srgbClr val="373435"/>
                          </a:solidFill>
                          <a:latin typeface="Trebuchet MS"/>
                          <a:cs typeface="Trebuchet MS"/>
                        </a:rPr>
                        <a:t>at </a:t>
                      </a:r>
                      <a:r>
                        <a:rPr sz="900" dirty="0">
                          <a:solidFill>
                            <a:srgbClr val="373435"/>
                          </a:solidFill>
                          <a:latin typeface="Trebuchet MS"/>
                          <a:cs typeface="Trebuchet MS"/>
                        </a:rPr>
                        <a:t>businesses  </a:t>
                      </a:r>
                      <a:r>
                        <a:rPr sz="900" spc="5" dirty="0">
                          <a:solidFill>
                            <a:srgbClr val="373435"/>
                          </a:solidFill>
                          <a:latin typeface="Trebuchet MS"/>
                          <a:cs typeface="Trebuchet MS"/>
                        </a:rPr>
                        <a:t>owned by</a:t>
                      </a:r>
                      <a:r>
                        <a:rPr sz="900" spc="-105" dirty="0">
                          <a:solidFill>
                            <a:srgbClr val="373435"/>
                          </a:solidFill>
                          <a:latin typeface="Trebuchet MS"/>
                          <a:cs typeface="Trebuchet MS"/>
                        </a:rPr>
                        <a:t> </a:t>
                      </a:r>
                      <a:r>
                        <a:rPr sz="900" spc="-10" dirty="0">
                          <a:solidFill>
                            <a:srgbClr val="373435"/>
                          </a:solidFill>
                          <a:latin typeface="Trebuchet MS"/>
                          <a:cs typeface="Trebuchet MS"/>
                        </a:rPr>
                        <a:t>BBBEE  </a:t>
                      </a:r>
                      <a:r>
                        <a:rPr sz="900" spc="-20" dirty="0">
                          <a:solidFill>
                            <a:srgbClr val="373435"/>
                          </a:solidFill>
                          <a:latin typeface="Trebuchet MS"/>
                          <a:cs typeface="Trebuchet MS"/>
                        </a:rPr>
                        <a:t>Levels </a:t>
                      </a:r>
                      <a:r>
                        <a:rPr sz="900" spc="10" dirty="0">
                          <a:solidFill>
                            <a:srgbClr val="373435"/>
                          </a:solidFill>
                          <a:latin typeface="Trebuchet MS"/>
                          <a:cs typeface="Trebuchet MS"/>
                        </a:rPr>
                        <a:t>1 </a:t>
                      </a:r>
                      <a:r>
                        <a:rPr sz="900" spc="25" dirty="0">
                          <a:solidFill>
                            <a:srgbClr val="373435"/>
                          </a:solidFill>
                          <a:latin typeface="Trebuchet MS"/>
                          <a:cs typeface="Trebuchet MS"/>
                        </a:rPr>
                        <a:t>-</a:t>
                      </a:r>
                      <a:r>
                        <a:rPr sz="900" spc="-85" dirty="0">
                          <a:solidFill>
                            <a:srgbClr val="373435"/>
                          </a:solidFill>
                          <a:latin typeface="Trebuchet MS"/>
                          <a:cs typeface="Trebuchet MS"/>
                        </a:rPr>
                        <a:t> </a:t>
                      </a:r>
                      <a:r>
                        <a:rPr sz="900" spc="10" dirty="0">
                          <a:solidFill>
                            <a:srgbClr val="373435"/>
                          </a:solidFill>
                          <a:latin typeface="Trebuchet MS"/>
                          <a:cs typeface="Trebuchet MS"/>
                        </a:rPr>
                        <a:t>4</a:t>
                      </a:r>
                      <a:endParaRPr sz="9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rgbClr val="E6E7E8"/>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marR="72390">
                        <a:lnSpc>
                          <a:spcPct val="110800"/>
                        </a:lnSpc>
                        <a:spcBef>
                          <a:spcPts val="525"/>
                        </a:spcBef>
                      </a:pPr>
                      <a:r>
                        <a:rPr sz="900" spc="65" dirty="0">
                          <a:solidFill>
                            <a:srgbClr val="373435"/>
                          </a:solidFill>
                          <a:latin typeface="Trebuchet MS"/>
                          <a:cs typeface="Trebuchet MS"/>
                        </a:rPr>
                        <a:t>60% </a:t>
                      </a:r>
                      <a:r>
                        <a:rPr sz="900" spc="-15" dirty="0">
                          <a:solidFill>
                            <a:srgbClr val="373435"/>
                          </a:solidFill>
                          <a:latin typeface="Trebuchet MS"/>
                          <a:cs typeface="Trebuchet MS"/>
                        </a:rPr>
                        <a:t>of </a:t>
                      </a:r>
                      <a:r>
                        <a:rPr sz="900" spc="-5" dirty="0">
                          <a:solidFill>
                            <a:srgbClr val="373435"/>
                          </a:solidFill>
                          <a:latin typeface="Trebuchet MS"/>
                          <a:cs typeface="Trebuchet MS"/>
                        </a:rPr>
                        <a:t>annual  </a:t>
                      </a:r>
                      <a:r>
                        <a:rPr sz="900" spc="45" dirty="0">
                          <a:solidFill>
                            <a:srgbClr val="373435"/>
                          </a:solidFill>
                          <a:latin typeface="Trebuchet MS"/>
                          <a:cs typeface="Trebuchet MS"/>
                        </a:rPr>
                        <a:t>HDA</a:t>
                      </a:r>
                      <a:r>
                        <a:rPr sz="900" spc="-70" dirty="0">
                          <a:solidFill>
                            <a:srgbClr val="373435"/>
                          </a:solidFill>
                          <a:latin typeface="Trebuchet MS"/>
                          <a:cs typeface="Trebuchet MS"/>
                        </a:rPr>
                        <a:t> </a:t>
                      </a:r>
                      <a:r>
                        <a:rPr sz="900" spc="-10" dirty="0">
                          <a:solidFill>
                            <a:srgbClr val="373435"/>
                          </a:solidFill>
                          <a:latin typeface="Trebuchet MS"/>
                          <a:cs typeface="Trebuchet MS"/>
                        </a:rPr>
                        <a:t>procurement  spend, </a:t>
                      </a:r>
                      <a:r>
                        <a:rPr sz="900" spc="-15" dirty="0">
                          <a:solidFill>
                            <a:srgbClr val="373435"/>
                          </a:solidFill>
                          <a:latin typeface="Trebuchet MS"/>
                          <a:cs typeface="Trebuchet MS"/>
                        </a:rPr>
                        <a:t>targeted</a:t>
                      </a:r>
                      <a:r>
                        <a:rPr sz="900" spc="-110" dirty="0">
                          <a:solidFill>
                            <a:srgbClr val="373435"/>
                          </a:solidFill>
                          <a:latin typeface="Trebuchet MS"/>
                          <a:cs typeface="Trebuchet MS"/>
                        </a:rPr>
                        <a:t> </a:t>
                      </a:r>
                      <a:r>
                        <a:rPr sz="900" spc="-30" dirty="0">
                          <a:solidFill>
                            <a:srgbClr val="373435"/>
                          </a:solidFill>
                          <a:latin typeface="Trebuchet MS"/>
                          <a:cs typeface="Trebuchet MS"/>
                        </a:rPr>
                        <a:t>at  </a:t>
                      </a:r>
                      <a:r>
                        <a:rPr sz="900" dirty="0">
                          <a:solidFill>
                            <a:srgbClr val="373435"/>
                          </a:solidFill>
                          <a:latin typeface="Trebuchet MS"/>
                          <a:cs typeface="Trebuchet MS"/>
                        </a:rPr>
                        <a:t>businesses </a:t>
                      </a:r>
                      <a:r>
                        <a:rPr sz="900" spc="5" dirty="0">
                          <a:solidFill>
                            <a:srgbClr val="373435"/>
                          </a:solidFill>
                          <a:latin typeface="Trebuchet MS"/>
                          <a:cs typeface="Trebuchet MS"/>
                        </a:rPr>
                        <a:t>owned  by </a:t>
                      </a:r>
                      <a:r>
                        <a:rPr sz="900" spc="-10" dirty="0">
                          <a:solidFill>
                            <a:srgbClr val="373435"/>
                          </a:solidFill>
                          <a:latin typeface="Trebuchet MS"/>
                          <a:cs typeface="Trebuchet MS"/>
                        </a:rPr>
                        <a:t>BBBEE </a:t>
                      </a:r>
                      <a:r>
                        <a:rPr sz="900" spc="-20" dirty="0">
                          <a:solidFill>
                            <a:srgbClr val="373435"/>
                          </a:solidFill>
                          <a:latin typeface="Trebuchet MS"/>
                          <a:cs typeface="Trebuchet MS"/>
                        </a:rPr>
                        <a:t>Levels</a:t>
                      </a:r>
                      <a:r>
                        <a:rPr sz="900" spc="-130" dirty="0">
                          <a:solidFill>
                            <a:srgbClr val="373435"/>
                          </a:solidFill>
                          <a:latin typeface="Trebuchet MS"/>
                          <a:cs typeface="Trebuchet MS"/>
                        </a:rPr>
                        <a:t> </a:t>
                      </a:r>
                      <a:r>
                        <a:rPr sz="900" spc="10" dirty="0">
                          <a:solidFill>
                            <a:srgbClr val="373435"/>
                          </a:solidFill>
                          <a:latin typeface="Trebuchet MS"/>
                          <a:cs typeface="Trebuchet MS"/>
                        </a:rPr>
                        <a:t>1</a:t>
                      </a:r>
                      <a:endParaRPr sz="900" dirty="0">
                        <a:latin typeface="Trebuchet MS"/>
                        <a:cs typeface="Trebuchet MS"/>
                      </a:endParaRPr>
                    </a:p>
                    <a:p>
                      <a:pPr marL="71755">
                        <a:lnSpc>
                          <a:spcPct val="100000"/>
                        </a:lnSpc>
                        <a:spcBef>
                          <a:spcPts val="105"/>
                        </a:spcBef>
                      </a:pPr>
                      <a:r>
                        <a:rPr sz="900" spc="25" dirty="0">
                          <a:solidFill>
                            <a:srgbClr val="373435"/>
                          </a:solidFill>
                          <a:latin typeface="Trebuchet MS"/>
                          <a:cs typeface="Trebuchet MS"/>
                        </a:rPr>
                        <a:t>-</a:t>
                      </a:r>
                      <a:r>
                        <a:rPr sz="900" spc="-30" dirty="0">
                          <a:solidFill>
                            <a:srgbClr val="373435"/>
                          </a:solidFill>
                          <a:latin typeface="Trebuchet MS"/>
                          <a:cs typeface="Trebuchet MS"/>
                        </a:rPr>
                        <a:t> </a:t>
                      </a:r>
                      <a:r>
                        <a:rPr sz="900" spc="10" dirty="0">
                          <a:solidFill>
                            <a:srgbClr val="373435"/>
                          </a:solidFill>
                          <a:latin typeface="Trebuchet MS"/>
                          <a:cs typeface="Trebuchet MS"/>
                        </a:rPr>
                        <a:t>4</a:t>
                      </a:r>
                      <a:endParaRPr sz="9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rgbClr val="E6E7E8"/>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marR="210820">
                        <a:lnSpc>
                          <a:spcPct val="110800"/>
                        </a:lnSpc>
                        <a:spcBef>
                          <a:spcPts val="525"/>
                        </a:spcBef>
                      </a:pPr>
                      <a:r>
                        <a:rPr sz="900" spc="-5" dirty="0">
                          <a:solidFill>
                            <a:srgbClr val="6CC24A"/>
                          </a:solidFill>
                          <a:latin typeface="Trebuchet MS"/>
                          <a:cs typeface="Trebuchet MS"/>
                        </a:rPr>
                        <a:t>Achieved  </a:t>
                      </a:r>
                      <a:r>
                        <a:rPr sz="900" spc="10" dirty="0">
                          <a:solidFill>
                            <a:srgbClr val="373435"/>
                          </a:solidFill>
                          <a:latin typeface="Trebuchet MS"/>
                          <a:cs typeface="Trebuchet MS"/>
                        </a:rPr>
                        <a:t>70,07%of </a:t>
                      </a:r>
                      <a:r>
                        <a:rPr sz="900" spc="-5" dirty="0">
                          <a:solidFill>
                            <a:srgbClr val="373435"/>
                          </a:solidFill>
                          <a:latin typeface="Trebuchet MS"/>
                          <a:cs typeface="Trebuchet MS"/>
                        </a:rPr>
                        <a:t>annual  </a:t>
                      </a:r>
                      <a:r>
                        <a:rPr sz="900" spc="45" dirty="0">
                          <a:solidFill>
                            <a:srgbClr val="373435"/>
                          </a:solidFill>
                          <a:latin typeface="Trebuchet MS"/>
                          <a:cs typeface="Trebuchet MS"/>
                        </a:rPr>
                        <a:t>HDA</a:t>
                      </a:r>
                      <a:r>
                        <a:rPr sz="900" spc="-80" dirty="0">
                          <a:solidFill>
                            <a:srgbClr val="373435"/>
                          </a:solidFill>
                          <a:latin typeface="Trebuchet MS"/>
                          <a:cs typeface="Trebuchet MS"/>
                        </a:rPr>
                        <a:t> </a:t>
                      </a:r>
                      <a:r>
                        <a:rPr sz="900" spc="-10" dirty="0">
                          <a:solidFill>
                            <a:srgbClr val="373435"/>
                          </a:solidFill>
                          <a:latin typeface="Trebuchet MS"/>
                          <a:cs typeface="Trebuchet MS"/>
                        </a:rPr>
                        <a:t>procurement  spend, </a:t>
                      </a:r>
                      <a:r>
                        <a:rPr sz="900" spc="-15" dirty="0">
                          <a:solidFill>
                            <a:srgbClr val="373435"/>
                          </a:solidFill>
                          <a:latin typeface="Trebuchet MS"/>
                          <a:cs typeface="Trebuchet MS"/>
                        </a:rPr>
                        <a:t>targeted</a:t>
                      </a:r>
                      <a:r>
                        <a:rPr sz="900" spc="-120" dirty="0">
                          <a:solidFill>
                            <a:srgbClr val="373435"/>
                          </a:solidFill>
                          <a:latin typeface="Trebuchet MS"/>
                          <a:cs typeface="Trebuchet MS"/>
                        </a:rPr>
                        <a:t> </a:t>
                      </a:r>
                      <a:r>
                        <a:rPr sz="900" spc="-30" dirty="0">
                          <a:solidFill>
                            <a:srgbClr val="373435"/>
                          </a:solidFill>
                          <a:latin typeface="Trebuchet MS"/>
                          <a:cs typeface="Trebuchet MS"/>
                        </a:rPr>
                        <a:t>at</a:t>
                      </a:r>
                      <a:endParaRPr sz="900" dirty="0">
                        <a:latin typeface="Trebuchet MS"/>
                        <a:cs typeface="Trebuchet MS"/>
                      </a:endParaRPr>
                    </a:p>
                    <a:p>
                      <a:pPr marL="71755" marR="81915">
                        <a:lnSpc>
                          <a:spcPct val="110800"/>
                        </a:lnSpc>
                      </a:pPr>
                      <a:r>
                        <a:rPr sz="900" dirty="0">
                          <a:solidFill>
                            <a:srgbClr val="373435"/>
                          </a:solidFill>
                          <a:latin typeface="Trebuchet MS"/>
                          <a:cs typeface="Trebuchet MS"/>
                        </a:rPr>
                        <a:t>businesses </a:t>
                      </a:r>
                      <a:r>
                        <a:rPr sz="900" spc="5" dirty="0">
                          <a:solidFill>
                            <a:srgbClr val="373435"/>
                          </a:solidFill>
                          <a:latin typeface="Trebuchet MS"/>
                          <a:cs typeface="Trebuchet MS"/>
                        </a:rPr>
                        <a:t>owned</a:t>
                      </a:r>
                      <a:r>
                        <a:rPr sz="900" spc="-75" dirty="0">
                          <a:solidFill>
                            <a:srgbClr val="373435"/>
                          </a:solidFill>
                          <a:latin typeface="Trebuchet MS"/>
                          <a:cs typeface="Trebuchet MS"/>
                        </a:rPr>
                        <a:t> </a:t>
                      </a:r>
                      <a:r>
                        <a:rPr sz="900" spc="5" dirty="0">
                          <a:solidFill>
                            <a:srgbClr val="373435"/>
                          </a:solidFill>
                          <a:latin typeface="Trebuchet MS"/>
                          <a:cs typeface="Trebuchet MS"/>
                        </a:rPr>
                        <a:t>by  </a:t>
                      </a:r>
                      <a:r>
                        <a:rPr sz="900" spc="-10" dirty="0">
                          <a:solidFill>
                            <a:srgbClr val="373435"/>
                          </a:solidFill>
                          <a:latin typeface="Trebuchet MS"/>
                          <a:cs typeface="Trebuchet MS"/>
                        </a:rPr>
                        <a:t>BBBEE </a:t>
                      </a:r>
                      <a:r>
                        <a:rPr sz="900" spc="-20" dirty="0">
                          <a:solidFill>
                            <a:srgbClr val="373435"/>
                          </a:solidFill>
                          <a:latin typeface="Trebuchet MS"/>
                          <a:cs typeface="Trebuchet MS"/>
                        </a:rPr>
                        <a:t>Levels </a:t>
                      </a:r>
                      <a:r>
                        <a:rPr sz="900" spc="10" dirty="0">
                          <a:solidFill>
                            <a:srgbClr val="373435"/>
                          </a:solidFill>
                          <a:latin typeface="Trebuchet MS"/>
                          <a:cs typeface="Trebuchet MS"/>
                        </a:rPr>
                        <a:t>1 </a:t>
                      </a:r>
                      <a:r>
                        <a:rPr sz="900" spc="25" dirty="0">
                          <a:solidFill>
                            <a:srgbClr val="373435"/>
                          </a:solidFill>
                          <a:latin typeface="Trebuchet MS"/>
                          <a:cs typeface="Trebuchet MS"/>
                        </a:rPr>
                        <a:t>-</a:t>
                      </a:r>
                      <a:r>
                        <a:rPr sz="900" spc="-125" dirty="0">
                          <a:solidFill>
                            <a:srgbClr val="373435"/>
                          </a:solidFill>
                          <a:latin typeface="Trebuchet MS"/>
                          <a:cs typeface="Trebuchet MS"/>
                        </a:rPr>
                        <a:t> </a:t>
                      </a:r>
                      <a:r>
                        <a:rPr sz="900" spc="10" dirty="0">
                          <a:solidFill>
                            <a:srgbClr val="373435"/>
                          </a:solidFill>
                          <a:latin typeface="Trebuchet MS"/>
                          <a:cs typeface="Trebuchet MS"/>
                        </a:rPr>
                        <a:t>4</a:t>
                      </a:r>
                      <a:endParaRPr sz="9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rgbClr val="42A529"/>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a:lnSpc>
                          <a:spcPct val="100000"/>
                        </a:lnSpc>
                        <a:spcBef>
                          <a:spcPts val="630"/>
                        </a:spcBef>
                      </a:pPr>
                      <a:r>
                        <a:rPr sz="900" spc="30" dirty="0">
                          <a:solidFill>
                            <a:srgbClr val="373435"/>
                          </a:solidFill>
                          <a:latin typeface="Trebuchet MS"/>
                          <a:cs typeface="Trebuchet MS"/>
                        </a:rPr>
                        <a:t>+10,07%</a:t>
                      </a:r>
                      <a:r>
                        <a:rPr sz="900" spc="-100" dirty="0">
                          <a:solidFill>
                            <a:srgbClr val="373435"/>
                          </a:solidFill>
                          <a:latin typeface="Trebuchet MS"/>
                          <a:cs typeface="Trebuchet MS"/>
                        </a:rPr>
                        <a:t> </a:t>
                      </a:r>
                      <a:r>
                        <a:rPr sz="900" spc="-15" dirty="0">
                          <a:solidFill>
                            <a:srgbClr val="373435"/>
                          </a:solidFill>
                          <a:latin typeface="Trebuchet MS"/>
                          <a:cs typeface="Trebuchet MS"/>
                        </a:rPr>
                        <a:t>of</a:t>
                      </a:r>
                      <a:endParaRPr sz="900">
                        <a:latin typeface="Trebuchet MS"/>
                        <a:cs typeface="Trebuchet MS"/>
                      </a:endParaRPr>
                    </a:p>
                    <a:p>
                      <a:pPr marL="71755" marR="79375">
                        <a:lnSpc>
                          <a:spcPct val="110800"/>
                        </a:lnSpc>
                      </a:pPr>
                      <a:r>
                        <a:rPr sz="900" spc="-5" dirty="0">
                          <a:solidFill>
                            <a:srgbClr val="373435"/>
                          </a:solidFill>
                          <a:latin typeface="Trebuchet MS"/>
                          <a:cs typeface="Trebuchet MS"/>
                        </a:rPr>
                        <a:t>annual </a:t>
                      </a:r>
                      <a:r>
                        <a:rPr sz="900" spc="45" dirty="0">
                          <a:solidFill>
                            <a:srgbClr val="373435"/>
                          </a:solidFill>
                          <a:latin typeface="Trebuchet MS"/>
                          <a:cs typeface="Trebuchet MS"/>
                        </a:rPr>
                        <a:t>HDA  </a:t>
                      </a:r>
                      <a:r>
                        <a:rPr sz="900" spc="-10" dirty="0">
                          <a:solidFill>
                            <a:srgbClr val="373435"/>
                          </a:solidFill>
                          <a:latin typeface="Trebuchet MS"/>
                          <a:cs typeface="Trebuchet MS"/>
                        </a:rPr>
                        <a:t>procurement  spend, </a:t>
                      </a:r>
                      <a:r>
                        <a:rPr sz="900" spc="-15" dirty="0">
                          <a:solidFill>
                            <a:srgbClr val="373435"/>
                          </a:solidFill>
                          <a:latin typeface="Trebuchet MS"/>
                          <a:cs typeface="Trebuchet MS"/>
                        </a:rPr>
                        <a:t>targeted  </a:t>
                      </a:r>
                      <a:r>
                        <a:rPr sz="900" spc="-30" dirty="0">
                          <a:solidFill>
                            <a:srgbClr val="373435"/>
                          </a:solidFill>
                          <a:latin typeface="Trebuchet MS"/>
                          <a:cs typeface="Trebuchet MS"/>
                        </a:rPr>
                        <a:t>at </a:t>
                      </a:r>
                      <a:r>
                        <a:rPr sz="900" dirty="0">
                          <a:solidFill>
                            <a:srgbClr val="373435"/>
                          </a:solidFill>
                          <a:latin typeface="Trebuchet MS"/>
                          <a:cs typeface="Trebuchet MS"/>
                        </a:rPr>
                        <a:t>businesses  </a:t>
                      </a:r>
                      <a:r>
                        <a:rPr sz="900" spc="5" dirty="0">
                          <a:solidFill>
                            <a:srgbClr val="373435"/>
                          </a:solidFill>
                          <a:latin typeface="Trebuchet MS"/>
                          <a:cs typeface="Trebuchet MS"/>
                        </a:rPr>
                        <a:t>owned by</a:t>
                      </a:r>
                      <a:r>
                        <a:rPr sz="900" spc="-105" dirty="0">
                          <a:solidFill>
                            <a:srgbClr val="373435"/>
                          </a:solidFill>
                          <a:latin typeface="Trebuchet MS"/>
                          <a:cs typeface="Trebuchet MS"/>
                        </a:rPr>
                        <a:t> </a:t>
                      </a:r>
                      <a:r>
                        <a:rPr sz="900" spc="-10" dirty="0">
                          <a:solidFill>
                            <a:srgbClr val="373435"/>
                          </a:solidFill>
                          <a:latin typeface="Trebuchet MS"/>
                          <a:cs typeface="Trebuchet MS"/>
                        </a:rPr>
                        <a:t>BBBEE  </a:t>
                      </a:r>
                      <a:r>
                        <a:rPr sz="900" spc="-20" dirty="0">
                          <a:solidFill>
                            <a:srgbClr val="373435"/>
                          </a:solidFill>
                          <a:latin typeface="Trebuchet MS"/>
                          <a:cs typeface="Trebuchet MS"/>
                        </a:rPr>
                        <a:t>Levels </a:t>
                      </a:r>
                      <a:r>
                        <a:rPr sz="900" spc="10" dirty="0">
                          <a:solidFill>
                            <a:srgbClr val="373435"/>
                          </a:solidFill>
                          <a:latin typeface="Trebuchet MS"/>
                          <a:cs typeface="Trebuchet MS"/>
                        </a:rPr>
                        <a:t>1 </a:t>
                      </a:r>
                      <a:r>
                        <a:rPr sz="900" spc="25" dirty="0">
                          <a:solidFill>
                            <a:srgbClr val="373435"/>
                          </a:solidFill>
                          <a:latin typeface="Trebuchet MS"/>
                          <a:cs typeface="Trebuchet MS"/>
                        </a:rPr>
                        <a:t>-</a:t>
                      </a:r>
                      <a:r>
                        <a:rPr sz="900" spc="-85" dirty="0">
                          <a:solidFill>
                            <a:srgbClr val="373435"/>
                          </a:solidFill>
                          <a:latin typeface="Trebuchet MS"/>
                          <a:cs typeface="Trebuchet MS"/>
                        </a:rPr>
                        <a:t> </a:t>
                      </a:r>
                      <a:r>
                        <a:rPr sz="900" spc="10" dirty="0">
                          <a:solidFill>
                            <a:srgbClr val="373435"/>
                          </a:solidFill>
                          <a:latin typeface="Trebuchet MS"/>
                          <a:cs typeface="Trebuchet MS"/>
                        </a:rPr>
                        <a:t>4</a:t>
                      </a:r>
                      <a:endParaRPr sz="9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rgbClr val="E6E7E8"/>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marR="76835">
                        <a:lnSpc>
                          <a:spcPct val="110800"/>
                        </a:lnSpc>
                        <a:spcBef>
                          <a:spcPts val="525"/>
                        </a:spcBef>
                      </a:pPr>
                      <a:r>
                        <a:rPr sz="900" spc="-15" dirty="0">
                          <a:solidFill>
                            <a:srgbClr val="373435"/>
                          </a:solidFill>
                          <a:latin typeface="Trebuchet MS"/>
                          <a:cs typeface="Trebuchet MS"/>
                        </a:rPr>
                        <a:t>Positive </a:t>
                      </a:r>
                      <a:r>
                        <a:rPr sz="900" spc="-20" dirty="0">
                          <a:solidFill>
                            <a:srgbClr val="373435"/>
                          </a:solidFill>
                          <a:latin typeface="Trebuchet MS"/>
                          <a:cs typeface="Trebuchet MS"/>
                        </a:rPr>
                        <a:t>variance </a:t>
                      </a:r>
                      <a:r>
                        <a:rPr sz="900" spc="-10" dirty="0">
                          <a:solidFill>
                            <a:srgbClr val="373435"/>
                          </a:solidFill>
                          <a:latin typeface="Trebuchet MS"/>
                          <a:cs typeface="Trebuchet MS"/>
                        </a:rPr>
                        <a:t>is  </a:t>
                      </a:r>
                      <a:r>
                        <a:rPr sz="900" spc="5" dirty="0">
                          <a:solidFill>
                            <a:srgbClr val="373435"/>
                          </a:solidFill>
                          <a:latin typeface="Trebuchet MS"/>
                          <a:cs typeface="Trebuchet MS"/>
                        </a:rPr>
                        <a:t>due </a:t>
                      </a:r>
                      <a:r>
                        <a:rPr sz="900" spc="-10" dirty="0">
                          <a:solidFill>
                            <a:srgbClr val="373435"/>
                          </a:solidFill>
                          <a:latin typeface="Trebuchet MS"/>
                          <a:cs typeface="Trebuchet MS"/>
                        </a:rPr>
                        <a:t>to </a:t>
                      </a:r>
                      <a:r>
                        <a:rPr sz="900" spc="-20" dirty="0">
                          <a:solidFill>
                            <a:srgbClr val="373435"/>
                          </a:solidFill>
                          <a:latin typeface="Trebuchet MS"/>
                          <a:cs typeface="Trebuchet MS"/>
                        </a:rPr>
                        <a:t>the  </a:t>
                      </a:r>
                      <a:r>
                        <a:rPr sz="900" spc="-10" dirty="0">
                          <a:solidFill>
                            <a:srgbClr val="373435"/>
                          </a:solidFill>
                          <a:latin typeface="Trebuchet MS"/>
                          <a:cs typeface="Trebuchet MS"/>
                        </a:rPr>
                        <a:t>implementation </a:t>
                      </a:r>
                      <a:r>
                        <a:rPr sz="900" spc="-15" dirty="0">
                          <a:solidFill>
                            <a:srgbClr val="373435"/>
                          </a:solidFill>
                          <a:latin typeface="Trebuchet MS"/>
                          <a:cs typeface="Trebuchet MS"/>
                        </a:rPr>
                        <a:t>of  </a:t>
                      </a:r>
                      <a:r>
                        <a:rPr sz="900" spc="-20" dirty="0">
                          <a:solidFill>
                            <a:srgbClr val="373435"/>
                          </a:solidFill>
                          <a:latin typeface="Trebuchet MS"/>
                          <a:cs typeface="Trebuchet MS"/>
                        </a:rPr>
                        <a:t>the</a:t>
                      </a:r>
                      <a:r>
                        <a:rPr sz="900" spc="-95" dirty="0">
                          <a:solidFill>
                            <a:srgbClr val="373435"/>
                          </a:solidFill>
                          <a:latin typeface="Trebuchet MS"/>
                          <a:cs typeface="Trebuchet MS"/>
                        </a:rPr>
                        <a:t> </a:t>
                      </a:r>
                      <a:r>
                        <a:rPr sz="900" spc="-10" dirty="0">
                          <a:solidFill>
                            <a:srgbClr val="373435"/>
                          </a:solidFill>
                          <a:latin typeface="Trebuchet MS"/>
                          <a:cs typeface="Trebuchet MS"/>
                        </a:rPr>
                        <a:t>pre-qualiﬁcation  in </a:t>
                      </a:r>
                      <a:r>
                        <a:rPr sz="900" spc="-20" dirty="0">
                          <a:solidFill>
                            <a:srgbClr val="373435"/>
                          </a:solidFill>
                          <a:latin typeface="Trebuchet MS"/>
                          <a:cs typeface="Trebuchet MS"/>
                        </a:rPr>
                        <a:t>line </a:t>
                      </a:r>
                      <a:r>
                        <a:rPr sz="900" spc="-25" dirty="0">
                          <a:solidFill>
                            <a:srgbClr val="373435"/>
                          </a:solidFill>
                          <a:latin typeface="Trebuchet MS"/>
                          <a:cs typeface="Trebuchet MS"/>
                        </a:rPr>
                        <a:t>with </a:t>
                      </a:r>
                      <a:r>
                        <a:rPr sz="900" spc="-20" dirty="0">
                          <a:solidFill>
                            <a:srgbClr val="373435"/>
                          </a:solidFill>
                          <a:latin typeface="Trebuchet MS"/>
                          <a:cs typeface="Trebuchet MS"/>
                        </a:rPr>
                        <a:t>the  </a:t>
                      </a:r>
                      <a:r>
                        <a:rPr sz="900" dirty="0">
                          <a:solidFill>
                            <a:srgbClr val="373435"/>
                          </a:solidFill>
                          <a:latin typeface="Trebuchet MS"/>
                          <a:cs typeface="Trebuchet MS"/>
                        </a:rPr>
                        <a:t>approved T&amp;E  </a:t>
                      </a:r>
                      <a:r>
                        <a:rPr sz="900" spc="-20" dirty="0">
                          <a:solidFill>
                            <a:srgbClr val="373435"/>
                          </a:solidFill>
                          <a:latin typeface="Trebuchet MS"/>
                          <a:cs typeface="Trebuchet MS"/>
                        </a:rPr>
                        <a:t>Policy</a:t>
                      </a:r>
                      <a:endParaRPr sz="9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rgbClr val="E6E7E8"/>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marR="365125">
                        <a:lnSpc>
                          <a:spcPct val="110800"/>
                        </a:lnSpc>
                        <a:spcBef>
                          <a:spcPts val="525"/>
                        </a:spcBef>
                      </a:pPr>
                      <a:r>
                        <a:rPr sz="900" spc="40" dirty="0">
                          <a:solidFill>
                            <a:srgbClr val="373435"/>
                          </a:solidFill>
                          <a:latin typeface="Trebuchet MS"/>
                          <a:cs typeface="Trebuchet MS"/>
                        </a:rPr>
                        <a:t>CSD </a:t>
                      </a:r>
                      <a:r>
                        <a:rPr sz="900" spc="-15" dirty="0">
                          <a:solidFill>
                            <a:srgbClr val="373435"/>
                          </a:solidFill>
                          <a:latin typeface="Trebuchet MS"/>
                          <a:cs typeface="Trebuchet MS"/>
                        </a:rPr>
                        <a:t>Reports/</a:t>
                      </a:r>
                      <a:r>
                        <a:rPr sz="900" spc="-175" dirty="0">
                          <a:solidFill>
                            <a:srgbClr val="373435"/>
                          </a:solidFill>
                          <a:latin typeface="Trebuchet MS"/>
                          <a:cs typeface="Trebuchet MS"/>
                        </a:rPr>
                        <a:t> </a:t>
                      </a:r>
                      <a:r>
                        <a:rPr sz="900" spc="-15" dirty="0">
                          <a:solidFill>
                            <a:srgbClr val="373435"/>
                          </a:solidFill>
                          <a:latin typeface="Trebuchet MS"/>
                          <a:cs typeface="Trebuchet MS"/>
                        </a:rPr>
                        <a:t>BEE  </a:t>
                      </a:r>
                      <a:r>
                        <a:rPr sz="900" spc="-20" dirty="0">
                          <a:solidFill>
                            <a:srgbClr val="373435"/>
                          </a:solidFill>
                          <a:latin typeface="Trebuchet MS"/>
                          <a:cs typeface="Trebuchet MS"/>
                        </a:rPr>
                        <a:t>Certiﬁcates</a:t>
                      </a:r>
                      <a:endParaRPr sz="9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rgbClr val="E6E7E8"/>
                    </a:solidFill>
                  </a:tcPr>
                </a:tc>
                <a:extLst>
                  <a:ext uri="{0D108BD9-81ED-4DB2-BD59-A6C34878D82A}">
                    <a16:rowId xmlns:a16="http://schemas.microsoft.com/office/drawing/2014/main" xmlns="" val="10003"/>
                  </a:ext>
                </a:extLst>
              </a:tr>
              <a:tr h="1647608">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a:lnSpc>
                          <a:spcPct val="100000"/>
                        </a:lnSpc>
                      </a:pPr>
                      <a:endParaRPr sz="900">
                        <a:latin typeface="Times New Roman"/>
                        <a:cs typeface="Times New Roman"/>
                      </a:endParaRPr>
                    </a:p>
                  </a:txBody>
                  <a:tcPr marL="0" marR="0" marT="0" marB="0">
                    <a:lnL w="19050">
                      <a:solidFill>
                        <a:srgbClr val="FEFEFE"/>
                      </a:solidFill>
                      <a:prstDash val="solid"/>
                    </a:lnL>
                    <a:lnR w="19050">
                      <a:solidFill>
                        <a:srgbClr val="FEFEFE"/>
                      </a:solidFill>
                      <a:prstDash val="solid"/>
                    </a:lnR>
                    <a:lnT>
                      <a:noFill/>
                    </a:lnT>
                    <a:lnB>
                      <a:noFill/>
                    </a:lnB>
                    <a:lnTlToBr w="12700" cmpd="sng">
                      <a:noFill/>
                      <a:prstDash val="solid"/>
                    </a:lnTlToBr>
                    <a:lnBlToTr w="12700" cmpd="sng">
                      <a:noFill/>
                      <a:prstDash val="solid"/>
                    </a:lnBlToTr>
                    <a:solidFill>
                      <a:srgbClr val="E6E7E8"/>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a:lnSpc>
                          <a:spcPct val="100000"/>
                        </a:lnSpc>
                      </a:pPr>
                      <a:endParaRPr sz="900" dirty="0">
                        <a:latin typeface="Times New Roman"/>
                        <a:cs typeface="Times New Roman"/>
                      </a:endParaRPr>
                    </a:p>
                  </a:txBody>
                  <a:tcPr marL="0" marR="0" marT="0" marB="0">
                    <a:lnL w="19050">
                      <a:solidFill>
                        <a:srgbClr val="FEFEFE"/>
                      </a:solidFill>
                      <a:prstDash val="solid"/>
                    </a:lnL>
                    <a:lnR w="19050">
                      <a:solidFill>
                        <a:srgbClr val="FEFEFE"/>
                      </a:solidFill>
                      <a:prstDash val="solid"/>
                    </a:lnR>
                    <a:lnT>
                      <a:noFill/>
                    </a:lnT>
                    <a:lnB>
                      <a:noFill/>
                    </a:lnB>
                    <a:lnTlToBr w="12700" cmpd="sng">
                      <a:noFill/>
                      <a:prstDash val="solid"/>
                    </a:lnTlToBr>
                    <a:lnBlToTr w="12700" cmpd="sng">
                      <a:noFill/>
                      <a:prstDash val="solid"/>
                    </a:lnBlToTr>
                    <a:solidFill>
                      <a:srgbClr val="E6E7E8"/>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marR="124460">
                        <a:lnSpc>
                          <a:spcPct val="110800"/>
                        </a:lnSpc>
                        <a:spcBef>
                          <a:spcPts val="525"/>
                        </a:spcBef>
                      </a:pPr>
                      <a:r>
                        <a:rPr sz="900" spc="-45" dirty="0">
                          <a:solidFill>
                            <a:srgbClr val="373435"/>
                          </a:solidFill>
                          <a:latin typeface="Trebuchet MS"/>
                          <a:cs typeface="Trebuchet MS"/>
                        </a:rPr>
                        <a:t>1.1.3 </a:t>
                      </a:r>
                      <a:r>
                        <a:rPr sz="900" spc="-15" dirty="0">
                          <a:solidFill>
                            <a:srgbClr val="373435"/>
                          </a:solidFill>
                          <a:latin typeface="Trebuchet MS"/>
                          <a:cs typeface="Trebuchet MS"/>
                        </a:rPr>
                        <a:t>Percentage of  </a:t>
                      </a:r>
                      <a:r>
                        <a:rPr sz="900" spc="-5" dirty="0">
                          <a:solidFill>
                            <a:srgbClr val="373435"/>
                          </a:solidFill>
                          <a:latin typeface="Trebuchet MS"/>
                          <a:cs typeface="Trebuchet MS"/>
                        </a:rPr>
                        <a:t>annual </a:t>
                      </a:r>
                      <a:r>
                        <a:rPr sz="900" spc="45" dirty="0">
                          <a:solidFill>
                            <a:srgbClr val="373435"/>
                          </a:solidFill>
                          <a:latin typeface="Trebuchet MS"/>
                          <a:cs typeface="Trebuchet MS"/>
                        </a:rPr>
                        <a:t>HDA  </a:t>
                      </a:r>
                      <a:r>
                        <a:rPr sz="900" spc="-10" dirty="0">
                          <a:solidFill>
                            <a:srgbClr val="373435"/>
                          </a:solidFill>
                          <a:latin typeface="Trebuchet MS"/>
                          <a:cs typeface="Trebuchet MS"/>
                        </a:rPr>
                        <a:t>procurement</a:t>
                      </a:r>
                      <a:r>
                        <a:rPr sz="900" spc="-80" dirty="0">
                          <a:solidFill>
                            <a:srgbClr val="373435"/>
                          </a:solidFill>
                          <a:latin typeface="Trebuchet MS"/>
                          <a:cs typeface="Trebuchet MS"/>
                        </a:rPr>
                        <a:t> </a:t>
                      </a:r>
                      <a:r>
                        <a:rPr sz="900" spc="10" dirty="0">
                          <a:solidFill>
                            <a:srgbClr val="373435"/>
                          </a:solidFill>
                          <a:latin typeface="Trebuchet MS"/>
                          <a:cs typeface="Trebuchet MS"/>
                        </a:rPr>
                        <a:t>spend  </a:t>
                      </a:r>
                      <a:r>
                        <a:rPr sz="900" spc="-15" dirty="0">
                          <a:solidFill>
                            <a:srgbClr val="373435"/>
                          </a:solidFill>
                          <a:latin typeface="Trebuchet MS"/>
                          <a:cs typeface="Trebuchet MS"/>
                        </a:rPr>
                        <a:t>targeted </a:t>
                      </a:r>
                      <a:r>
                        <a:rPr sz="900" spc="-30" dirty="0">
                          <a:solidFill>
                            <a:srgbClr val="373435"/>
                          </a:solidFill>
                          <a:latin typeface="Trebuchet MS"/>
                          <a:cs typeface="Trebuchet MS"/>
                        </a:rPr>
                        <a:t>at  </a:t>
                      </a:r>
                      <a:r>
                        <a:rPr sz="900" dirty="0">
                          <a:solidFill>
                            <a:srgbClr val="373435"/>
                          </a:solidFill>
                          <a:latin typeface="Trebuchet MS"/>
                          <a:cs typeface="Trebuchet MS"/>
                        </a:rPr>
                        <a:t>businesses </a:t>
                      </a:r>
                      <a:r>
                        <a:rPr sz="900" spc="5" dirty="0">
                          <a:solidFill>
                            <a:srgbClr val="373435"/>
                          </a:solidFill>
                          <a:latin typeface="Trebuchet MS"/>
                          <a:cs typeface="Trebuchet MS"/>
                        </a:rPr>
                        <a:t>owned  by</a:t>
                      </a:r>
                      <a:r>
                        <a:rPr sz="900" spc="-35" dirty="0">
                          <a:solidFill>
                            <a:srgbClr val="373435"/>
                          </a:solidFill>
                          <a:latin typeface="Trebuchet MS"/>
                          <a:cs typeface="Trebuchet MS"/>
                        </a:rPr>
                        <a:t> </a:t>
                      </a:r>
                      <a:r>
                        <a:rPr sz="900" spc="20" dirty="0">
                          <a:solidFill>
                            <a:srgbClr val="373435"/>
                          </a:solidFill>
                          <a:latin typeface="Trebuchet MS"/>
                          <a:cs typeface="Trebuchet MS"/>
                        </a:rPr>
                        <a:t>Women</a:t>
                      </a:r>
                      <a:endParaRPr sz="9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rgbClr val="E6E7E8"/>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marR="132080">
                        <a:lnSpc>
                          <a:spcPct val="110800"/>
                        </a:lnSpc>
                        <a:spcBef>
                          <a:spcPts val="525"/>
                        </a:spcBef>
                      </a:pPr>
                      <a:r>
                        <a:rPr sz="900" spc="15" dirty="0">
                          <a:solidFill>
                            <a:srgbClr val="373435"/>
                          </a:solidFill>
                          <a:latin typeface="Trebuchet MS"/>
                          <a:cs typeface="Trebuchet MS"/>
                        </a:rPr>
                        <a:t>33.5% </a:t>
                      </a:r>
                      <a:r>
                        <a:rPr sz="900" spc="-15" dirty="0">
                          <a:solidFill>
                            <a:srgbClr val="373435"/>
                          </a:solidFill>
                          <a:latin typeface="Trebuchet MS"/>
                          <a:cs typeface="Trebuchet MS"/>
                        </a:rPr>
                        <a:t>of</a:t>
                      </a:r>
                      <a:r>
                        <a:rPr sz="900" spc="-130" dirty="0">
                          <a:solidFill>
                            <a:srgbClr val="373435"/>
                          </a:solidFill>
                          <a:latin typeface="Trebuchet MS"/>
                          <a:cs typeface="Trebuchet MS"/>
                        </a:rPr>
                        <a:t> </a:t>
                      </a:r>
                      <a:r>
                        <a:rPr sz="900" spc="-5" dirty="0">
                          <a:solidFill>
                            <a:srgbClr val="373435"/>
                          </a:solidFill>
                          <a:latin typeface="Trebuchet MS"/>
                          <a:cs typeface="Trebuchet MS"/>
                        </a:rPr>
                        <a:t>annual  </a:t>
                      </a:r>
                      <a:r>
                        <a:rPr sz="900" spc="45" dirty="0">
                          <a:solidFill>
                            <a:srgbClr val="373435"/>
                          </a:solidFill>
                          <a:latin typeface="Trebuchet MS"/>
                          <a:cs typeface="Trebuchet MS"/>
                        </a:rPr>
                        <a:t>HDA</a:t>
                      </a:r>
                      <a:endParaRPr sz="900">
                        <a:latin typeface="Trebuchet MS"/>
                        <a:cs typeface="Trebuchet MS"/>
                      </a:endParaRPr>
                    </a:p>
                    <a:p>
                      <a:pPr marL="71755" marR="144145">
                        <a:lnSpc>
                          <a:spcPct val="110800"/>
                        </a:lnSpc>
                      </a:pPr>
                      <a:r>
                        <a:rPr sz="900" spc="-10" dirty="0">
                          <a:solidFill>
                            <a:srgbClr val="373435"/>
                          </a:solidFill>
                          <a:latin typeface="Trebuchet MS"/>
                          <a:cs typeface="Trebuchet MS"/>
                        </a:rPr>
                        <a:t>procurement  spend,</a:t>
                      </a:r>
                      <a:r>
                        <a:rPr sz="900" spc="-100" dirty="0">
                          <a:solidFill>
                            <a:srgbClr val="373435"/>
                          </a:solidFill>
                          <a:latin typeface="Trebuchet MS"/>
                          <a:cs typeface="Trebuchet MS"/>
                        </a:rPr>
                        <a:t> </a:t>
                      </a:r>
                      <a:r>
                        <a:rPr sz="900" spc="-15" dirty="0">
                          <a:solidFill>
                            <a:srgbClr val="373435"/>
                          </a:solidFill>
                          <a:latin typeface="Trebuchet MS"/>
                          <a:cs typeface="Trebuchet MS"/>
                        </a:rPr>
                        <a:t>targeted  </a:t>
                      </a:r>
                      <a:r>
                        <a:rPr sz="900" spc="-30" dirty="0">
                          <a:solidFill>
                            <a:srgbClr val="373435"/>
                          </a:solidFill>
                          <a:latin typeface="Trebuchet MS"/>
                          <a:cs typeface="Trebuchet MS"/>
                        </a:rPr>
                        <a:t>at </a:t>
                      </a:r>
                      <a:r>
                        <a:rPr sz="900" dirty="0">
                          <a:solidFill>
                            <a:srgbClr val="373435"/>
                          </a:solidFill>
                          <a:latin typeface="Trebuchet MS"/>
                          <a:cs typeface="Trebuchet MS"/>
                        </a:rPr>
                        <a:t>businesses  </a:t>
                      </a:r>
                      <a:r>
                        <a:rPr sz="900" spc="5" dirty="0">
                          <a:solidFill>
                            <a:srgbClr val="373435"/>
                          </a:solidFill>
                          <a:latin typeface="Trebuchet MS"/>
                          <a:cs typeface="Trebuchet MS"/>
                        </a:rPr>
                        <a:t>owned by  </a:t>
                      </a:r>
                      <a:r>
                        <a:rPr sz="900" spc="20" dirty="0">
                          <a:solidFill>
                            <a:srgbClr val="373435"/>
                          </a:solidFill>
                          <a:latin typeface="Trebuchet MS"/>
                          <a:cs typeface="Trebuchet MS"/>
                        </a:rPr>
                        <a:t>Women</a:t>
                      </a:r>
                      <a:endParaRPr sz="9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rgbClr val="E6E7E8"/>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marR="217170">
                        <a:lnSpc>
                          <a:spcPct val="110800"/>
                        </a:lnSpc>
                        <a:spcBef>
                          <a:spcPts val="525"/>
                        </a:spcBef>
                      </a:pPr>
                      <a:r>
                        <a:rPr sz="900" spc="65" dirty="0">
                          <a:solidFill>
                            <a:srgbClr val="373435"/>
                          </a:solidFill>
                          <a:latin typeface="Trebuchet MS"/>
                          <a:cs typeface="Trebuchet MS"/>
                        </a:rPr>
                        <a:t>35%</a:t>
                      </a:r>
                      <a:r>
                        <a:rPr sz="900" spc="-114" dirty="0">
                          <a:solidFill>
                            <a:srgbClr val="373435"/>
                          </a:solidFill>
                          <a:latin typeface="Trebuchet MS"/>
                          <a:cs typeface="Trebuchet MS"/>
                        </a:rPr>
                        <a:t> </a:t>
                      </a:r>
                      <a:r>
                        <a:rPr sz="900" spc="-15" dirty="0">
                          <a:solidFill>
                            <a:srgbClr val="373435"/>
                          </a:solidFill>
                          <a:latin typeface="Trebuchet MS"/>
                          <a:cs typeface="Trebuchet MS"/>
                        </a:rPr>
                        <a:t>of </a:t>
                      </a:r>
                      <a:r>
                        <a:rPr sz="900" spc="-5" dirty="0">
                          <a:solidFill>
                            <a:srgbClr val="373435"/>
                          </a:solidFill>
                          <a:latin typeface="Trebuchet MS"/>
                          <a:cs typeface="Trebuchet MS"/>
                        </a:rPr>
                        <a:t>annual  </a:t>
                      </a:r>
                      <a:r>
                        <a:rPr sz="900" spc="45" dirty="0">
                          <a:solidFill>
                            <a:srgbClr val="373435"/>
                          </a:solidFill>
                          <a:latin typeface="Trebuchet MS"/>
                          <a:cs typeface="Trebuchet MS"/>
                        </a:rPr>
                        <a:t>HDA</a:t>
                      </a:r>
                      <a:endParaRPr sz="900">
                        <a:latin typeface="Trebuchet MS"/>
                        <a:cs typeface="Trebuchet MS"/>
                      </a:endParaRPr>
                    </a:p>
                    <a:p>
                      <a:pPr marL="71755" marR="152400">
                        <a:lnSpc>
                          <a:spcPct val="110800"/>
                        </a:lnSpc>
                      </a:pPr>
                      <a:r>
                        <a:rPr sz="900" spc="-10" dirty="0">
                          <a:solidFill>
                            <a:srgbClr val="373435"/>
                          </a:solidFill>
                          <a:latin typeface="Trebuchet MS"/>
                          <a:cs typeface="Trebuchet MS"/>
                        </a:rPr>
                        <a:t>procurement  spend,</a:t>
                      </a:r>
                      <a:r>
                        <a:rPr sz="900" spc="-100" dirty="0">
                          <a:solidFill>
                            <a:srgbClr val="373435"/>
                          </a:solidFill>
                          <a:latin typeface="Trebuchet MS"/>
                          <a:cs typeface="Trebuchet MS"/>
                        </a:rPr>
                        <a:t> </a:t>
                      </a:r>
                      <a:r>
                        <a:rPr sz="900" spc="-15" dirty="0">
                          <a:solidFill>
                            <a:srgbClr val="373435"/>
                          </a:solidFill>
                          <a:latin typeface="Trebuchet MS"/>
                          <a:cs typeface="Trebuchet MS"/>
                        </a:rPr>
                        <a:t>targeted  </a:t>
                      </a:r>
                      <a:r>
                        <a:rPr sz="900" spc="-30" dirty="0">
                          <a:solidFill>
                            <a:srgbClr val="373435"/>
                          </a:solidFill>
                          <a:latin typeface="Trebuchet MS"/>
                          <a:cs typeface="Trebuchet MS"/>
                        </a:rPr>
                        <a:t>at </a:t>
                      </a:r>
                      <a:r>
                        <a:rPr sz="900" dirty="0">
                          <a:solidFill>
                            <a:srgbClr val="373435"/>
                          </a:solidFill>
                          <a:latin typeface="Trebuchet MS"/>
                          <a:cs typeface="Trebuchet MS"/>
                        </a:rPr>
                        <a:t>businesses  </a:t>
                      </a:r>
                      <a:r>
                        <a:rPr sz="900" spc="5" dirty="0">
                          <a:solidFill>
                            <a:srgbClr val="373435"/>
                          </a:solidFill>
                          <a:latin typeface="Trebuchet MS"/>
                          <a:cs typeface="Trebuchet MS"/>
                        </a:rPr>
                        <a:t>owned by  </a:t>
                      </a:r>
                      <a:r>
                        <a:rPr sz="900" spc="20" dirty="0">
                          <a:solidFill>
                            <a:srgbClr val="373435"/>
                          </a:solidFill>
                          <a:latin typeface="Trebuchet MS"/>
                          <a:cs typeface="Trebuchet MS"/>
                        </a:rPr>
                        <a:t>Women</a:t>
                      </a:r>
                      <a:endParaRPr sz="9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rgbClr val="E6E7E8"/>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marR="78740">
                        <a:lnSpc>
                          <a:spcPct val="110800"/>
                        </a:lnSpc>
                        <a:spcBef>
                          <a:spcPts val="525"/>
                        </a:spcBef>
                      </a:pPr>
                      <a:r>
                        <a:rPr sz="900" spc="65" dirty="0">
                          <a:solidFill>
                            <a:srgbClr val="373435"/>
                          </a:solidFill>
                          <a:latin typeface="Trebuchet MS"/>
                          <a:cs typeface="Trebuchet MS"/>
                        </a:rPr>
                        <a:t>35% </a:t>
                      </a:r>
                      <a:r>
                        <a:rPr sz="900" spc="-15" dirty="0">
                          <a:solidFill>
                            <a:srgbClr val="373435"/>
                          </a:solidFill>
                          <a:latin typeface="Trebuchet MS"/>
                          <a:cs typeface="Trebuchet MS"/>
                        </a:rPr>
                        <a:t>of </a:t>
                      </a:r>
                      <a:r>
                        <a:rPr sz="900" spc="-5" dirty="0">
                          <a:solidFill>
                            <a:srgbClr val="373435"/>
                          </a:solidFill>
                          <a:latin typeface="Trebuchet MS"/>
                          <a:cs typeface="Trebuchet MS"/>
                        </a:rPr>
                        <a:t>annual  </a:t>
                      </a:r>
                      <a:r>
                        <a:rPr sz="900" spc="45" dirty="0">
                          <a:solidFill>
                            <a:srgbClr val="373435"/>
                          </a:solidFill>
                          <a:latin typeface="Trebuchet MS"/>
                          <a:cs typeface="Trebuchet MS"/>
                        </a:rPr>
                        <a:t>HDA</a:t>
                      </a:r>
                      <a:r>
                        <a:rPr sz="900" spc="-80" dirty="0">
                          <a:solidFill>
                            <a:srgbClr val="373435"/>
                          </a:solidFill>
                          <a:latin typeface="Trebuchet MS"/>
                          <a:cs typeface="Trebuchet MS"/>
                        </a:rPr>
                        <a:t> </a:t>
                      </a:r>
                      <a:r>
                        <a:rPr sz="900" spc="-10" dirty="0">
                          <a:solidFill>
                            <a:srgbClr val="373435"/>
                          </a:solidFill>
                          <a:latin typeface="Trebuchet MS"/>
                          <a:cs typeface="Trebuchet MS"/>
                        </a:rPr>
                        <a:t>procurement  spend, </a:t>
                      </a:r>
                      <a:r>
                        <a:rPr sz="900" spc="-15" dirty="0">
                          <a:solidFill>
                            <a:srgbClr val="373435"/>
                          </a:solidFill>
                          <a:latin typeface="Trebuchet MS"/>
                          <a:cs typeface="Trebuchet MS"/>
                        </a:rPr>
                        <a:t>targeted</a:t>
                      </a:r>
                      <a:r>
                        <a:rPr sz="900" spc="-114" dirty="0">
                          <a:solidFill>
                            <a:srgbClr val="373435"/>
                          </a:solidFill>
                          <a:latin typeface="Trebuchet MS"/>
                          <a:cs typeface="Trebuchet MS"/>
                        </a:rPr>
                        <a:t> </a:t>
                      </a:r>
                      <a:r>
                        <a:rPr sz="900" spc="-30" dirty="0">
                          <a:solidFill>
                            <a:srgbClr val="373435"/>
                          </a:solidFill>
                          <a:latin typeface="Trebuchet MS"/>
                          <a:cs typeface="Trebuchet MS"/>
                        </a:rPr>
                        <a:t>at  </a:t>
                      </a:r>
                      <a:r>
                        <a:rPr sz="900" dirty="0">
                          <a:solidFill>
                            <a:srgbClr val="373435"/>
                          </a:solidFill>
                          <a:latin typeface="Trebuchet MS"/>
                          <a:cs typeface="Trebuchet MS"/>
                        </a:rPr>
                        <a:t>businesses </a:t>
                      </a:r>
                      <a:r>
                        <a:rPr sz="900" spc="5" dirty="0">
                          <a:solidFill>
                            <a:srgbClr val="373435"/>
                          </a:solidFill>
                          <a:latin typeface="Trebuchet MS"/>
                          <a:cs typeface="Trebuchet MS"/>
                        </a:rPr>
                        <a:t>owned  by</a:t>
                      </a:r>
                      <a:r>
                        <a:rPr sz="900" spc="-35" dirty="0">
                          <a:solidFill>
                            <a:srgbClr val="373435"/>
                          </a:solidFill>
                          <a:latin typeface="Trebuchet MS"/>
                          <a:cs typeface="Trebuchet MS"/>
                        </a:rPr>
                        <a:t> </a:t>
                      </a:r>
                      <a:r>
                        <a:rPr sz="900" spc="20" dirty="0">
                          <a:solidFill>
                            <a:srgbClr val="373435"/>
                          </a:solidFill>
                          <a:latin typeface="Trebuchet MS"/>
                          <a:cs typeface="Trebuchet MS"/>
                        </a:rPr>
                        <a:t>Women</a:t>
                      </a:r>
                      <a:endParaRPr sz="9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rgbClr val="E6E7E8"/>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a:lnSpc>
                          <a:spcPct val="100000"/>
                        </a:lnSpc>
                        <a:spcBef>
                          <a:spcPts val="630"/>
                        </a:spcBef>
                      </a:pPr>
                      <a:r>
                        <a:rPr sz="900" spc="25" dirty="0">
                          <a:solidFill>
                            <a:srgbClr val="ED3237"/>
                          </a:solidFill>
                          <a:latin typeface="Trebuchet MS"/>
                          <a:cs typeface="Trebuchet MS"/>
                        </a:rPr>
                        <a:t>Not</a:t>
                      </a:r>
                      <a:r>
                        <a:rPr sz="900" spc="-30" dirty="0">
                          <a:solidFill>
                            <a:srgbClr val="ED3237"/>
                          </a:solidFill>
                          <a:latin typeface="Trebuchet MS"/>
                          <a:cs typeface="Trebuchet MS"/>
                        </a:rPr>
                        <a:t> </a:t>
                      </a:r>
                      <a:r>
                        <a:rPr sz="900" spc="-5" dirty="0">
                          <a:solidFill>
                            <a:srgbClr val="ED3237"/>
                          </a:solidFill>
                          <a:latin typeface="Trebuchet MS"/>
                          <a:cs typeface="Trebuchet MS"/>
                        </a:rPr>
                        <a:t>Achieved</a:t>
                      </a:r>
                      <a:endParaRPr sz="900" dirty="0">
                        <a:latin typeface="Trebuchet MS"/>
                        <a:cs typeface="Trebuchet MS"/>
                      </a:endParaRPr>
                    </a:p>
                    <a:p>
                      <a:pPr marL="71755" marR="77470">
                        <a:lnSpc>
                          <a:spcPct val="110800"/>
                        </a:lnSpc>
                      </a:pPr>
                      <a:r>
                        <a:rPr sz="900" spc="15" dirty="0">
                          <a:solidFill>
                            <a:srgbClr val="373435"/>
                          </a:solidFill>
                          <a:latin typeface="Trebuchet MS"/>
                          <a:cs typeface="Trebuchet MS"/>
                        </a:rPr>
                        <a:t>8,12% </a:t>
                      </a:r>
                      <a:r>
                        <a:rPr sz="900" spc="-15" dirty="0">
                          <a:solidFill>
                            <a:srgbClr val="373435"/>
                          </a:solidFill>
                          <a:latin typeface="Trebuchet MS"/>
                          <a:cs typeface="Trebuchet MS"/>
                        </a:rPr>
                        <a:t>of </a:t>
                      </a:r>
                      <a:r>
                        <a:rPr sz="900" spc="-5" dirty="0">
                          <a:solidFill>
                            <a:srgbClr val="373435"/>
                          </a:solidFill>
                          <a:latin typeface="Trebuchet MS"/>
                          <a:cs typeface="Trebuchet MS"/>
                        </a:rPr>
                        <a:t>annual</a:t>
                      </a:r>
                      <a:r>
                        <a:rPr sz="900" spc="-135" dirty="0">
                          <a:solidFill>
                            <a:srgbClr val="373435"/>
                          </a:solidFill>
                          <a:latin typeface="Trebuchet MS"/>
                          <a:cs typeface="Trebuchet MS"/>
                        </a:rPr>
                        <a:t> </a:t>
                      </a:r>
                      <a:r>
                        <a:rPr sz="900" spc="45" dirty="0">
                          <a:solidFill>
                            <a:srgbClr val="373435"/>
                          </a:solidFill>
                          <a:latin typeface="Trebuchet MS"/>
                          <a:cs typeface="Trebuchet MS"/>
                        </a:rPr>
                        <a:t>HDA  </a:t>
                      </a:r>
                      <a:r>
                        <a:rPr sz="900" spc="-10" dirty="0">
                          <a:solidFill>
                            <a:srgbClr val="373435"/>
                          </a:solidFill>
                          <a:latin typeface="Trebuchet MS"/>
                          <a:cs typeface="Trebuchet MS"/>
                        </a:rPr>
                        <a:t>procurement spend,  </a:t>
                      </a:r>
                      <a:r>
                        <a:rPr sz="900" spc="-15" dirty="0">
                          <a:solidFill>
                            <a:srgbClr val="373435"/>
                          </a:solidFill>
                          <a:latin typeface="Trebuchet MS"/>
                          <a:cs typeface="Trebuchet MS"/>
                        </a:rPr>
                        <a:t>targeted </a:t>
                      </a:r>
                      <a:r>
                        <a:rPr sz="900" spc="-30" dirty="0">
                          <a:solidFill>
                            <a:srgbClr val="373435"/>
                          </a:solidFill>
                          <a:latin typeface="Trebuchet MS"/>
                          <a:cs typeface="Trebuchet MS"/>
                        </a:rPr>
                        <a:t>at  </a:t>
                      </a:r>
                      <a:r>
                        <a:rPr sz="900" dirty="0">
                          <a:solidFill>
                            <a:srgbClr val="373435"/>
                          </a:solidFill>
                          <a:latin typeface="Trebuchet MS"/>
                          <a:cs typeface="Trebuchet MS"/>
                        </a:rPr>
                        <a:t>businesses </a:t>
                      </a:r>
                      <a:r>
                        <a:rPr sz="900" spc="5" dirty="0">
                          <a:solidFill>
                            <a:srgbClr val="373435"/>
                          </a:solidFill>
                          <a:latin typeface="Trebuchet MS"/>
                          <a:cs typeface="Trebuchet MS"/>
                        </a:rPr>
                        <a:t>owned</a:t>
                      </a:r>
                      <a:r>
                        <a:rPr sz="900" spc="-75" dirty="0">
                          <a:solidFill>
                            <a:srgbClr val="373435"/>
                          </a:solidFill>
                          <a:latin typeface="Trebuchet MS"/>
                          <a:cs typeface="Trebuchet MS"/>
                        </a:rPr>
                        <a:t> </a:t>
                      </a:r>
                      <a:r>
                        <a:rPr sz="900" spc="5" dirty="0">
                          <a:solidFill>
                            <a:srgbClr val="373435"/>
                          </a:solidFill>
                          <a:latin typeface="Trebuchet MS"/>
                          <a:cs typeface="Trebuchet MS"/>
                        </a:rPr>
                        <a:t>by  </a:t>
                      </a:r>
                      <a:r>
                        <a:rPr sz="900" spc="20" dirty="0">
                          <a:solidFill>
                            <a:srgbClr val="373435"/>
                          </a:solidFill>
                          <a:latin typeface="Trebuchet MS"/>
                          <a:cs typeface="Trebuchet MS"/>
                        </a:rPr>
                        <a:t>Women</a:t>
                      </a:r>
                      <a:endParaRPr sz="900" dirty="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rgbClr val="FF0000"/>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a:lnSpc>
                          <a:spcPct val="100000"/>
                        </a:lnSpc>
                        <a:spcBef>
                          <a:spcPts val="630"/>
                        </a:spcBef>
                      </a:pPr>
                      <a:r>
                        <a:rPr sz="900" spc="15" dirty="0">
                          <a:solidFill>
                            <a:srgbClr val="373435"/>
                          </a:solidFill>
                          <a:latin typeface="Trebuchet MS"/>
                          <a:cs typeface="Trebuchet MS"/>
                        </a:rPr>
                        <a:t>-26,88%</a:t>
                      </a:r>
                      <a:r>
                        <a:rPr sz="900" spc="-30" dirty="0">
                          <a:solidFill>
                            <a:srgbClr val="373435"/>
                          </a:solidFill>
                          <a:latin typeface="Trebuchet MS"/>
                          <a:cs typeface="Trebuchet MS"/>
                        </a:rPr>
                        <a:t> </a:t>
                      </a:r>
                      <a:r>
                        <a:rPr sz="900" spc="-15" dirty="0">
                          <a:solidFill>
                            <a:srgbClr val="373435"/>
                          </a:solidFill>
                          <a:latin typeface="Trebuchet MS"/>
                          <a:cs typeface="Trebuchet MS"/>
                        </a:rPr>
                        <a:t>of</a:t>
                      </a:r>
                      <a:endParaRPr sz="900" dirty="0">
                        <a:latin typeface="Trebuchet MS"/>
                        <a:cs typeface="Trebuchet MS"/>
                      </a:endParaRPr>
                    </a:p>
                    <a:p>
                      <a:pPr marL="71755" marR="121920">
                        <a:lnSpc>
                          <a:spcPct val="110800"/>
                        </a:lnSpc>
                      </a:pPr>
                      <a:r>
                        <a:rPr sz="900" spc="-5" dirty="0">
                          <a:solidFill>
                            <a:srgbClr val="373435"/>
                          </a:solidFill>
                          <a:latin typeface="Trebuchet MS"/>
                          <a:cs typeface="Trebuchet MS"/>
                        </a:rPr>
                        <a:t>annual </a:t>
                      </a:r>
                      <a:r>
                        <a:rPr sz="900" spc="45" dirty="0">
                          <a:solidFill>
                            <a:srgbClr val="373435"/>
                          </a:solidFill>
                          <a:latin typeface="Trebuchet MS"/>
                          <a:cs typeface="Trebuchet MS"/>
                        </a:rPr>
                        <a:t>HDA  </a:t>
                      </a:r>
                      <a:r>
                        <a:rPr sz="900" spc="-10" dirty="0">
                          <a:solidFill>
                            <a:srgbClr val="373435"/>
                          </a:solidFill>
                          <a:latin typeface="Trebuchet MS"/>
                          <a:cs typeface="Trebuchet MS"/>
                        </a:rPr>
                        <a:t>procurement  spend,</a:t>
                      </a:r>
                      <a:r>
                        <a:rPr sz="900" spc="-100" dirty="0">
                          <a:solidFill>
                            <a:srgbClr val="373435"/>
                          </a:solidFill>
                          <a:latin typeface="Trebuchet MS"/>
                          <a:cs typeface="Trebuchet MS"/>
                        </a:rPr>
                        <a:t> </a:t>
                      </a:r>
                      <a:r>
                        <a:rPr sz="900" spc="-15" dirty="0">
                          <a:solidFill>
                            <a:srgbClr val="373435"/>
                          </a:solidFill>
                          <a:latin typeface="Trebuchet MS"/>
                          <a:cs typeface="Trebuchet MS"/>
                        </a:rPr>
                        <a:t>targeted  </a:t>
                      </a:r>
                      <a:r>
                        <a:rPr sz="900" spc="-30" dirty="0">
                          <a:solidFill>
                            <a:srgbClr val="373435"/>
                          </a:solidFill>
                          <a:latin typeface="Trebuchet MS"/>
                          <a:cs typeface="Trebuchet MS"/>
                        </a:rPr>
                        <a:t>at </a:t>
                      </a:r>
                      <a:r>
                        <a:rPr sz="900" dirty="0">
                          <a:solidFill>
                            <a:srgbClr val="373435"/>
                          </a:solidFill>
                          <a:latin typeface="Trebuchet MS"/>
                          <a:cs typeface="Trebuchet MS"/>
                        </a:rPr>
                        <a:t>businesses  </a:t>
                      </a:r>
                      <a:r>
                        <a:rPr sz="900" spc="5" dirty="0">
                          <a:solidFill>
                            <a:srgbClr val="373435"/>
                          </a:solidFill>
                          <a:latin typeface="Trebuchet MS"/>
                          <a:cs typeface="Trebuchet MS"/>
                        </a:rPr>
                        <a:t>owned by  </a:t>
                      </a:r>
                      <a:r>
                        <a:rPr sz="900" spc="20" dirty="0">
                          <a:solidFill>
                            <a:srgbClr val="373435"/>
                          </a:solidFill>
                          <a:latin typeface="Trebuchet MS"/>
                          <a:cs typeface="Trebuchet MS"/>
                        </a:rPr>
                        <a:t>Women</a:t>
                      </a:r>
                      <a:endParaRPr sz="900" dirty="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rgbClr val="E6E7E8"/>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marR="85090">
                        <a:lnSpc>
                          <a:spcPct val="110800"/>
                        </a:lnSpc>
                        <a:spcBef>
                          <a:spcPts val="525"/>
                        </a:spcBef>
                      </a:pPr>
                      <a:r>
                        <a:rPr sz="900" dirty="0">
                          <a:solidFill>
                            <a:srgbClr val="373435"/>
                          </a:solidFill>
                          <a:latin typeface="Trebuchet MS"/>
                          <a:cs typeface="Trebuchet MS"/>
                        </a:rPr>
                        <a:t>Negative </a:t>
                      </a:r>
                      <a:r>
                        <a:rPr sz="900" spc="-20" dirty="0">
                          <a:solidFill>
                            <a:srgbClr val="373435"/>
                          </a:solidFill>
                          <a:latin typeface="Trebuchet MS"/>
                          <a:cs typeface="Trebuchet MS"/>
                        </a:rPr>
                        <a:t>variance </a:t>
                      </a:r>
                      <a:r>
                        <a:rPr sz="900" spc="25" dirty="0">
                          <a:solidFill>
                            <a:srgbClr val="373435"/>
                          </a:solidFill>
                          <a:latin typeface="Trebuchet MS"/>
                          <a:cs typeface="Trebuchet MS"/>
                        </a:rPr>
                        <a:t>-  </a:t>
                      </a:r>
                      <a:r>
                        <a:rPr sz="900" spc="5" dirty="0">
                          <a:solidFill>
                            <a:srgbClr val="373435"/>
                          </a:solidFill>
                          <a:latin typeface="Trebuchet MS"/>
                          <a:cs typeface="Trebuchet MS"/>
                        </a:rPr>
                        <a:t>due </a:t>
                      </a:r>
                      <a:r>
                        <a:rPr sz="900" spc="-10" dirty="0">
                          <a:solidFill>
                            <a:srgbClr val="373435"/>
                          </a:solidFill>
                          <a:latin typeface="Trebuchet MS"/>
                          <a:cs typeface="Trebuchet MS"/>
                        </a:rPr>
                        <a:t>to </a:t>
                      </a:r>
                      <a:r>
                        <a:rPr sz="900" spc="20" dirty="0">
                          <a:solidFill>
                            <a:srgbClr val="373435"/>
                          </a:solidFill>
                          <a:latin typeface="Trebuchet MS"/>
                          <a:cs typeface="Trebuchet MS"/>
                        </a:rPr>
                        <a:t>non-  </a:t>
                      </a:r>
                      <a:r>
                        <a:rPr sz="900" spc="-10" dirty="0">
                          <a:solidFill>
                            <a:srgbClr val="373435"/>
                          </a:solidFill>
                          <a:latin typeface="Trebuchet MS"/>
                          <a:cs typeface="Trebuchet MS"/>
                        </a:rPr>
                        <a:t>implementation </a:t>
                      </a:r>
                      <a:r>
                        <a:rPr sz="900" spc="-15" dirty="0">
                          <a:solidFill>
                            <a:srgbClr val="373435"/>
                          </a:solidFill>
                          <a:latin typeface="Trebuchet MS"/>
                          <a:cs typeface="Trebuchet MS"/>
                        </a:rPr>
                        <a:t>of  </a:t>
                      </a:r>
                      <a:r>
                        <a:rPr sz="900" spc="-20" dirty="0">
                          <a:solidFill>
                            <a:srgbClr val="373435"/>
                          </a:solidFill>
                          <a:latin typeface="Trebuchet MS"/>
                          <a:cs typeface="Trebuchet MS"/>
                        </a:rPr>
                        <a:t>projects </a:t>
                      </a:r>
                      <a:r>
                        <a:rPr sz="900" spc="-15" dirty="0">
                          <a:solidFill>
                            <a:srgbClr val="373435"/>
                          </a:solidFill>
                          <a:latin typeface="Trebuchet MS"/>
                          <a:cs typeface="Trebuchet MS"/>
                        </a:rPr>
                        <a:t>earmarked  for </a:t>
                      </a:r>
                      <a:r>
                        <a:rPr sz="900" dirty="0">
                          <a:solidFill>
                            <a:srgbClr val="373435"/>
                          </a:solidFill>
                          <a:latin typeface="Trebuchet MS"/>
                          <a:cs typeface="Trebuchet MS"/>
                        </a:rPr>
                        <a:t>designated  </a:t>
                      </a:r>
                      <a:r>
                        <a:rPr sz="900" spc="-5" dirty="0">
                          <a:solidFill>
                            <a:srgbClr val="373435"/>
                          </a:solidFill>
                          <a:latin typeface="Trebuchet MS"/>
                          <a:cs typeface="Trebuchet MS"/>
                        </a:rPr>
                        <a:t>groups. </a:t>
                      </a:r>
                      <a:r>
                        <a:rPr sz="900" spc="40" dirty="0">
                          <a:solidFill>
                            <a:srgbClr val="373435"/>
                          </a:solidFill>
                          <a:latin typeface="Trebuchet MS"/>
                          <a:cs typeface="Trebuchet MS"/>
                        </a:rPr>
                        <a:t>A </a:t>
                      </a:r>
                      <a:r>
                        <a:rPr sz="900" spc="-10" dirty="0">
                          <a:solidFill>
                            <a:srgbClr val="373435"/>
                          </a:solidFill>
                          <a:latin typeface="Trebuchet MS"/>
                          <a:cs typeface="Trebuchet MS"/>
                        </a:rPr>
                        <a:t>policy</a:t>
                      </a:r>
                      <a:r>
                        <a:rPr sz="900" spc="-160" dirty="0">
                          <a:solidFill>
                            <a:srgbClr val="373435"/>
                          </a:solidFill>
                          <a:latin typeface="Trebuchet MS"/>
                          <a:cs typeface="Trebuchet MS"/>
                        </a:rPr>
                        <a:t> </a:t>
                      </a:r>
                      <a:r>
                        <a:rPr sz="900" spc="5" dirty="0">
                          <a:solidFill>
                            <a:srgbClr val="373435"/>
                          </a:solidFill>
                          <a:latin typeface="Trebuchet MS"/>
                          <a:cs typeface="Trebuchet MS"/>
                        </a:rPr>
                        <a:t>has  </a:t>
                      </a:r>
                      <a:r>
                        <a:rPr sz="900" dirty="0">
                          <a:solidFill>
                            <a:srgbClr val="373435"/>
                          </a:solidFill>
                          <a:latin typeface="Trebuchet MS"/>
                          <a:cs typeface="Trebuchet MS"/>
                        </a:rPr>
                        <a:t>been approved </a:t>
                      </a:r>
                      <a:r>
                        <a:rPr sz="900" spc="-15" dirty="0">
                          <a:solidFill>
                            <a:srgbClr val="373435"/>
                          </a:solidFill>
                          <a:latin typeface="Trebuchet MS"/>
                          <a:cs typeface="Trebuchet MS"/>
                        </a:rPr>
                        <a:t>to  </a:t>
                      </a:r>
                      <a:r>
                        <a:rPr sz="900" spc="-10" dirty="0">
                          <a:solidFill>
                            <a:srgbClr val="373435"/>
                          </a:solidFill>
                          <a:latin typeface="Trebuchet MS"/>
                          <a:cs typeface="Trebuchet MS"/>
                        </a:rPr>
                        <a:t>enable </a:t>
                      </a:r>
                      <a:r>
                        <a:rPr sz="900" spc="-5" dirty="0">
                          <a:solidFill>
                            <a:srgbClr val="373435"/>
                          </a:solidFill>
                          <a:latin typeface="Trebuchet MS"/>
                          <a:cs typeface="Trebuchet MS"/>
                        </a:rPr>
                        <a:t>focus  </a:t>
                      </a:r>
                      <a:r>
                        <a:rPr sz="900" spc="-15" dirty="0">
                          <a:solidFill>
                            <a:srgbClr val="373435"/>
                          </a:solidFill>
                          <a:latin typeface="Trebuchet MS"/>
                          <a:cs typeface="Trebuchet MS"/>
                        </a:rPr>
                        <a:t>targeted </a:t>
                      </a:r>
                      <a:r>
                        <a:rPr sz="900" spc="-5" dirty="0">
                          <a:solidFill>
                            <a:srgbClr val="373435"/>
                          </a:solidFill>
                          <a:latin typeface="Trebuchet MS"/>
                          <a:cs typeface="Trebuchet MS"/>
                        </a:rPr>
                        <a:t>focus </a:t>
                      </a:r>
                      <a:r>
                        <a:rPr sz="900" spc="25" dirty="0">
                          <a:solidFill>
                            <a:srgbClr val="373435"/>
                          </a:solidFill>
                          <a:latin typeface="Trebuchet MS"/>
                          <a:cs typeface="Trebuchet MS"/>
                        </a:rPr>
                        <a:t>on  </a:t>
                      </a:r>
                      <a:r>
                        <a:rPr sz="900" dirty="0">
                          <a:solidFill>
                            <a:srgbClr val="373435"/>
                          </a:solidFill>
                          <a:latin typeface="Trebuchet MS"/>
                          <a:cs typeface="Trebuchet MS"/>
                        </a:rPr>
                        <a:t>designated</a:t>
                      </a:r>
                      <a:r>
                        <a:rPr sz="900" spc="-45" dirty="0">
                          <a:solidFill>
                            <a:srgbClr val="373435"/>
                          </a:solidFill>
                          <a:latin typeface="Trebuchet MS"/>
                          <a:cs typeface="Trebuchet MS"/>
                        </a:rPr>
                        <a:t> </a:t>
                      </a:r>
                      <a:r>
                        <a:rPr sz="900" spc="15" dirty="0">
                          <a:solidFill>
                            <a:srgbClr val="373435"/>
                          </a:solidFill>
                          <a:latin typeface="Trebuchet MS"/>
                          <a:cs typeface="Trebuchet MS"/>
                        </a:rPr>
                        <a:t>groups</a:t>
                      </a:r>
                      <a:endParaRPr sz="9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rgbClr val="E6E7E8"/>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marR="365125">
                        <a:lnSpc>
                          <a:spcPct val="110800"/>
                        </a:lnSpc>
                        <a:spcBef>
                          <a:spcPts val="525"/>
                        </a:spcBef>
                      </a:pPr>
                      <a:r>
                        <a:rPr sz="900" spc="40" dirty="0">
                          <a:solidFill>
                            <a:srgbClr val="373435"/>
                          </a:solidFill>
                          <a:latin typeface="Trebuchet MS"/>
                          <a:cs typeface="Trebuchet MS"/>
                        </a:rPr>
                        <a:t>CSD </a:t>
                      </a:r>
                      <a:r>
                        <a:rPr sz="900" spc="-15" dirty="0">
                          <a:solidFill>
                            <a:srgbClr val="373435"/>
                          </a:solidFill>
                          <a:latin typeface="Trebuchet MS"/>
                          <a:cs typeface="Trebuchet MS"/>
                        </a:rPr>
                        <a:t>Reports/</a:t>
                      </a:r>
                      <a:r>
                        <a:rPr sz="900" spc="-175" dirty="0">
                          <a:solidFill>
                            <a:srgbClr val="373435"/>
                          </a:solidFill>
                          <a:latin typeface="Trebuchet MS"/>
                          <a:cs typeface="Trebuchet MS"/>
                        </a:rPr>
                        <a:t> </a:t>
                      </a:r>
                      <a:r>
                        <a:rPr sz="900" spc="-15" dirty="0">
                          <a:solidFill>
                            <a:srgbClr val="373435"/>
                          </a:solidFill>
                          <a:latin typeface="Trebuchet MS"/>
                          <a:cs typeface="Trebuchet MS"/>
                        </a:rPr>
                        <a:t>BEE  </a:t>
                      </a:r>
                      <a:r>
                        <a:rPr sz="900" spc="-20" dirty="0">
                          <a:solidFill>
                            <a:srgbClr val="373435"/>
                          </a:solidFill>
                          <a:latin typeface="Trebuchet MS"/>
                          <a:cs typeface="Trebuchet MS"/>
                        </a:rPr>
                        <a:t>Certiﬁcates</a:t>
                      </a:r>
                      <a:endParaRPr sz="9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rgbClr val="E6E7E8"/>
                    </a:solidFill>
                  </a:tcPr>
                </a:tc>
                <a:extLst>
                  <a:ext uri="{0D108BD9-81ED-4DB2-BD59-A6C34878D82A}">
                    <a16:rowId xmlns:a16="http://schemas.microsoft.com/office/drawing/2014/main" xmlns="" val="10004"/>
                  </a:ext>
                </a:extLst>
              </a:tr>
              <a:tr h="1014673">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a:lnSpc>
                          <a:spcPct val="100000"/>
                        </a:lnSpc>
                      </a:pPr>
                      <a:endParaRPr sz="900">
                        <a:latin typeface="Times New Roman"/>
                        <a:cs typeface="Times New Roman"/>
                      </a:endParaRPr>
                    </a:p>
                  </a:txBody>
                  <a:tcPr marL="0" marR="0" marT="0" marB="0">
                    <a:lnL w="19050">
                      <a:solidFill>
                        <a:srgbClr val="FEFEFE"/>
                      </a:solidFill>
                      <a:prstDash val="solid"/>
                    </a:lnL>
                    <a:lnR w="19050">
                      <a:solidFill>
                        <a:srgbClr val="FEFEFE"/>
                      </a:solidFill>
                      <a:prstDash val="solid"/>
                    </a:lnR>
                    <a:lnT>
                      <a:noFill/>
                    </a:lnT>
                    <a:lnB w="19050">
                      <a:solidFill>
                        <a:srgbClr val="FEFEFE"/>
                      </a:solidFill>
                      <a:prstDash val="solid"/>
                    </a:lnB>
                    <a:lnTlToBr w="12700" cmpd="sng">
                      <a:noFill/>
                      <a:prstDash val="solid"/>
                    </a:lnTlToBr>
                    <a:lnBlToTr w="12700" cmpd="sng">
                      <a:noFill/>
                      <a:prstDash val="solid"/>
                    </a:lnBlToTr>
                    <a:solidFill>
                      <a:srgbClr val="E6E7E8"/>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a:lnSpc>
                          <a:spcPct val="100000"/>
                        </a:lnSpc>
                      </a:pPr>
                      <a:endParaRPr sz="900">
                        <a:latin typeface="Times New Roman"/>
                        <a:cs typeface="Times New Roman"/>
                      </a:endParaRPr>
                    </a:p>
                  </a:txBody>
                  <a:tcPr marL="0" marR="0" marT="0" marB="0">
                    <a:lnL w="19050">
                      <a:solidFill>
                        <a:srgbClr val="FEFEFE"/>
                      </a:solidFill>
                      <a:prstDash val="solid"/>
                    </a:lnL>
                    <a:lnR w="19050">
                      <a:solidFill>
                        <a:srgbClr val="FEFEFE"/>
                      </a:solidFill>
                      <a:prstDash val="solid"/>
                    </a:lnR>
                    <a:lnT>
                      <a:noFill/>
                    </a:lnT>
                    <a:lnB w="19050">
                      <a:solidFill>
                        <a:srgbClr val="FEFEFE"/>
                      </a:solidFill>
                      <a:prstDash val="solid"/>
                    </a:lnB>
                    <a:lnTlToBr w="12700" cmpd="sng">
                      <a:noFill/>
                      <a:prstDash val="solid"/>
                    </a:lnTlToBr>
                    <a:lnBlToTr w="12700" cmpd="sng">
                      <a:noFill/>
                      <a:prstDash val="solid"/>
                    </a:lnBlToTr>
                    <a:solidFill>
                      <a:srgbClr val="E6E7E8"/>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marR="102235">
                        <a:lnSpc>
                          <a:spcPct val="110800"/>
                        </a:lnSpc>
                        <a:spcBef>
                          <a:spcPts val="525"/>
                        </a:spcBef>
                      </a:pPr>
                      <a:r>
                        <a:rPr sz="900" spc="-45" dirty="0">
                          <a:solidFill>
                            <a:srgbClr val="373435"/>
                          </a:solidFill>
                          <a:latin typeface="Trebuchet MS"/>
                          <a:cs typeface="Trebuchet MS"/>
                        </a:rPr>
                        <a:t>1.1.4 </a:t>
                      </a:r>
                      <a:r>
                        <a:rPr sz="900" spc="-15" dirty="0">
                          <a:solidFill>
                            <a:srgbClr val="373435"/>
                          </a:solidFill>
                          <a:latin typeface="Trebuchet MS"/>
                          <a:cs typeface="Trebuchet MS"/>
                        </a:rPr>
                        <a:t>Percentage of  </a:t>
                      </a:r>
                      <a:r>
                        <a:rPr sz="900" spc="-5" dirty="0">
                          <a:solidFill>
                            <a:srgbClr val="373435"/>
                          </a:solidFill>
                          <a:latin typeface="Trebuchet MS"/>
                          <a:cs typeface="Trebuchet MS"/>
                        </a:rPr>
                        <a:t>annual </a:t>
                      </a:r>
                      <a:r>
                        <a:rPr sz="900" spc="45" dirty="0">
                          <a:solidFill>
                            <a:srgbClr val="373435"/>
                          </a:solidFill>
                          <a:latin typeface="Trebuchet MS"/>
                          <a:cs typeface="Trebuchet MS"/>
                        </a:rPr>
                        <a:t>HDA  </a:t>
                      </a:r>
                      <a:r>
                        <a:rPr sz="900" spc="-10" dirty="0">
                          <a:solidFill>
                            <a:srgbClr val="373435"/>
                          </a:solidFill>
                          <a:latin typeface="Trebuchet MS"/>
                          <a:cs typeface="Trebuchet MS"/>
                        </a:rPr>
                        <a:t>procurement</a:t>
                      </a:r>
                      <a:r>
                        <a:rPr sz="900" spc="-90" dirty="0">
                          <a:solidFill>
                            <a:srgbClr val="373435"/>
                          </a:solidFill>
                          <a:latin typeface="Trebuchet MS"/>
                          <a:cs typeface="Trebuchet MS"/>
                        </a:rPr>
                        <a:t> </a:t>
                      </a:r>
                      <a:r>
                        <a:rPr sz="900" spc="-10" dirty="0">
                          <a:solidFill>
                            <a:srgbClr val="373435"/>
                          </a:solidFill>
                          <a:latin typeface="Trebuchet MS"/>
                          <a:cs typeface="Trebuchet MS"/>
                        </a:rPr>
                        <a:t>spend,  </a:t>
                      </a:r>
                      <a:r>
                        <a:rPr sz="900" spc="-15" dirty="0">
                          <a:solidFill>
                            <a:srgbClr val="373435"/>
                          </a:solidFill>
                          <a:latin typeface="Trebuchet MS"/>
                          <a:cs typeface="Trebuchet MS"/>
                        </a:rPr>
                        <a:t>targeted </a:t>
                      </a:r>
                      <a:r>
                        <a:rPr sz="900" spc="-30" dirty="0">
                          <a:solidFill>
                            <a:srgbClr val="373435"/>
                          </a:solidFill>
                          <a:latin typeface="Trebuchet MS"/>
                          <a:cs typeface="Trebuchet MS"/>
                        </a:rPr>
                        <a:t>at  </a:t>
                      </a:r>
                      <a:r>
                        <a:rPr sz="900" dirty="0">
                          <a:solidFill>
                            <a:srgbClr val="373435"/>
                          </a:solidFill>
                          <a:latin typeface="Trebuchet MS"/>
                          <a:cs typeface="Trebuchet MS"/>
                        </a:rPr>
                        <a:t>businesses </a:t>
                      </a:r>
                      <a:r>
                        <a:rPr sz="900" spc="5" dirty="0">
                          <a:solidFill>
                            <a:srgbClr val="373435"/>
                          </a:solidFill>
                          <a:latin typeface="Trebuchet MS"/>
                          <a:cs typeface="Trebuchet MS"/>
                        </a:rPr>
                        <a:t>owned  by</a:t>
                      </a:r>
                      <a:r>
                        <a:rPr sz="900" spc="-30" dirty="0">
                          <a:solidFill>
                            <a:srgbClr val="373435"/>
                          </a:solidFill>
                          <a:latin typeface="Trebuchet MS"/>
                          <a:cs typeface="Trebuchet MS"/>
                        </a:rPr>
                        <a:t> </a:t>
                      </a:r>
                      <a:r>
                        <a:rPr sz="900" spc="-15" dirty="0">
                          <a:solidFill>
                            <a:srgbClr val="373435"/>
                          </a:solidFill>
                          <a:latin typeface="Trebuchet MS"/>
                          <a:cs typeface="Trebuchet MS"/>
                        </a:rPr>
                        <a:t>Youth</a:t>
                      </a:r>
                      <a:endParaRPr sz="9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rgbClr val="E6E7E8"/>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marR="208915">
                        <a:lnSpc>
                          <a:spcPct val="110800"/>
                        </a:lnSpc>
                        <a:spcBef>
                          <a:spcPts val="525"/>
                        </a:spcBef>
                      </a:pPr>
                      <a:r>
                        <a:rPr sz="900" spc="65" dirty="0">
                          <a:solidFill>
                            <a:srgbClr val="373435"/>
                          </a:solidFill>
                          <a:latin typeface="Trebuchet MS"/>
                          <a:cs typeface="Trebuchet MS"/>
                        </a:rPr>
                        <a:t>46%</a:t>
                      </a:r>
                      <a:r>
                        <a:rPr sz="900" spc="-114" dirty="0">
                          <a:solidFill>
                            <a:srgbClr val="373435"/>
                          </a:solidFill>
                          <a:latin typeface="Trebuchet MS"/>
                          <a:cs typeface="Trebuchet MS"/>
                        </a:rPr>
                        <a:t> </a:t>
                      </a:r>
                      <a:r>
                        <a:rPr sz="900" spc="-15" dirty="0">
                          <a:solidFill>
                            <a:srgbClr val="373435"/>
                          </a:solidFill>
                          <a:latin typeface="Trebuchet MS"/>
                          <a:cs typeface="Trebuchet MS"/>
                        </a:rPr>
                        <a:t>of </a:t>
                      </a:r>
                      <a:r>
                        <a:rPr sz="900" spc="-5" dirty="0">
                          <a:solidFill>
                            <a:srgbClr val="373435"/>
                          </a:solidFill>
                          <a:latin typeface="Trebuchet MS"/>
                          <a:cs typeface="Trebuchet MS"/>
                        </a:rPr>
                        <a:t>annual  </a:t>
                      </a:r>
                      <a:r>
                        <a:rPr sz="900" spc="45" dirty="0">
                          <a:solidFill>
                            <a:srgbClr val="373435"/>
                          </a:solidFill>
                          <a:latin typeface="Trebuchet MS"/>
                          <a:cs typeface="Trebuchet MS"/>
                        </a:rPr>
                        <a:t>HDA</a:t>
                      </a:r>
                      <a:endParaRPr sz="900">
                        <a:latin typeface="Trebuchet MS"/>
                        <a:cs typeface="Trebuchet MS"/>
                      </a:endParaRPr>
                    </a:p>
                    <a:p>
                      <a:pPr marL="71755" marR="123189">
                        <a:lnSpc>
                          <a:spcPct val="110800"/>
                        </a:lnSpc>
                      </a:pPr>
                      <a:r>
                        <a:rPr sz="900" spc="-10" dirty="0">
                          <a:solidFill>
                            <a:srgbClr val="373435"/>
                          </a:solidFill>
                          <a:latin typeface="Trebuchet MS"/>
                          <a:cs typeface="Trebuchet MS"/>
                        </a:rPr>
                        <a:t>procurement  spend, </a:t>
                      </a:r>
                      <a:r>
                        <a:rPr sz="900" spc="-15" dirty="0">
                          <a:solidFill>
                            <a:srgbClr val="373435"/>
                          </a:solidFill>
                          <a:latin typeface="Trebuchet MS"/>
                          <a:cs typeface="Trebuchet MS"/>
                        </a:rPr>
                        <a:t>targeted  </a:t>
                      </a:r>
                      <a:r>
                        <a:rPr sz="900" spc="-30" dirty="0">
                          <a:solidFill>
                            <a:srgbClr val="373435"/>
                          </a:solidFill>
                          <a:latin typeface="Trebuchet MS"/>
                          <a:cs typeface="Trebuchet MS"/>
                        </a:rPr>
                        <a:t>at </a:t>
                      </a:r>
                      <a:r>
                        <a:rPr sz="900" dirty="0">
                          <a:solidFill>
                            <a:srgbClr val="373435"/>
                          </a:solidFill>
                          <a:latin typeface="Trebuchet MS"/>
                          <a:cs typeface="Trebuchet MS"/>
                        </a:rPr>
                        <a:t>businesses  </a:t>
                      </a:r>
                      <a:r>
                        <a:rPr sz="900" spc="5" dirty="0">
                          <a:solidFill>
                            <a:srgbClr val="373435"/>
                          </a:solidFill>
                          <a:latin typeface="Trebuchet MS"/>
                          <a:cs typeface="Trebuchet MS"/>
                        </a:rPr>
                        <a:t>owned by</a:t>
                      </a:r>
                      <a:r>
                        <a:rPr sz="900" spc="-114" dirty="0">
                          <a:solidFill>
                            <a:srgbClr val="373435"/>
                          </a:solidFill>
                          <a:latin typeface="Trebuchet MS"/>
                          <a:cs typeface="Trebuchet MS"/>
                        </a:rPr>
                        <a:t> </a:t>
                      </a:r>
                      <a:r>
                        <a:rPr sz="900" spc="-15" dirty="0">
                          <a:solidFill>
                            <a:srgbClr val="373435"/>
                          </a:solidFill>
                          <a:latin typeface="Trebuchet MS"/>
                          <a:cs typeface="Trebuchet MS"/>
                        </a:rPr>
                        <a:t>Youth</a:t>
                      </a:r>
                      <a:endParaRPr sz="9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rgbClr val="E6E7E8"/>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marR="217170">
                        <a:lnSpc>
                          <a:spcPct val="110800"/>
                        </a:lnSpc>
                        <a:spcBef>
                          <a:spcPts val="525"/>
                        </a:spcBef>
                      </a:pPr>
                      <a:r>
                        <a:rPr sz="900" spc="65" dirty="0">
                          <a:solidFill>
                            <a:srgbClr val="373435"/>
                          </a:solidFill>
                          <a:latin typeface="Trebuchet MS"/>
                          <a:cs typeface="Trebuchet MS"/>
                        </a:rPr>
                        <a:t>15%</a:t>
                      </a:r>
                      <a:r>
                        <a:rPr sz="900" spc="-114" dirty="0">
                          <a:solidFill>
                            <a:srgbClr val="373435"/>
                          </a:solidFill>
                          <a:latin typeface="Trebuchet MS"/>
                          <a:cs typeface="Trebuchet MS"/>
                        </a:rPr>
                        <a:t> </a:t>
                      </a:r>
                      <a:r>
                        <a:rPr sz="900" spc="-15" dirty="0">
                          <a:solidFill>
                            <a:srgbClr val="373435"/>
                          </a:solidFill>
                          <a:latin typeface="Trebuchet MS"/>
                          <a:cs typeface="Trebuchet MS"/>
                        </a:rPr>
                        <a:t>of </a:t>
                      </a:r>
                      <a:r>
                        <a:rPr sz="900" spc="-5" dirty="0">
                          <a:solidFill>
                            <a:srgbClr val="373435"/>
                          </a:solidFill>
                          <a:latin typeface="Trebuchet MS"/>
                          <a:cs typeface="Trebuchet MS"/>
                        </a:rPr>
                        <a:t>annual  </a:t>
                      </a:r>
                      <a:r>
                        <a:rPr sz="900" spc="45" dirty="0">
                          <a:solidFill>
                            <a:srgbClr val="373435"/>
                          </a:solidFill>
                          <a:latin typeface="Trebuchet MS"/>
                          <a:cs typeface="Trebuchet MS"/>
                        </a:rPr>
                        <a:t>HDA</a:t>
                      </a:r>
                      <a:endParaRPr sz="900">
                        <a:latin typeface="Trebuchet MS"/>
                        <a:cs typeface="Trebuchet MS"/>
                      </a:endParaRPr>
                    </a:p>
                    <a:p>
                      <a:pPr marL="71755" marR="130810">
                        <a:lnSpc>
                          <a:spcPct val="110800"/>
                        </a:lnSpc>
                      </a:pPr>
                      <a:r>
                        <a:rPr sz="900" spc="-10" dirty="0">
                          <a:solidFill>
                            <a:srgbClr val="373435"/>
                          </a:solidFill>
                          <a:latin typeface="Trebuchet MS"/>
                          <a:cs typeface="Trebuchet MS"/>
                        </a:rPr>
                        <a:t>procurement  spend, </a:t>
                      </a:r>
                      <a:r>
                        <a:rPr sz="900" spc="-15" dirty="0">
                          <a:solidFill>
                            <a:srgbClr val="373435"/>
                          </a:solidFill>
                          <a:latin typeface="Trebuchet MS"/>
                          <a:cs typeface="Trebuchet MS"/>
                        </a:rPr>
                        <a:t>targeted  </a:t>
                      </a:r>
                      <a:r>
                        <a:rPr sz="900" spc="-30" dirty="0">
                          <a:solidFill>
                            <a:srgbClr val="373435"/>
                          </a:solidFill>
                          <a:latin typeface="Trebuchet MS"/>
                          <a:cs typeface="Trebuchet MS"/>
                        </a:rPr>
                        <a:t>at </a:t>
                      </a:r>
                      <a:r>
                        <a:rPr sz="900" dirty="0">
                          <a:solidFill>
                            <a:srgbClr val="373435"/>
                          </a:solidFill>
                          <a:latin typeface="Trebuchet MS"/>
                          <a:cs typeface="Trebuchet MS"/>
                        </a:rPr>
                        <a:t>businesses  </a:t>
                      </a:r>
                      <a:r>
                        <a:rPr sz="900" spc="5" dirty="0">
                          <a:solidFill>
                            <a:srgbClr val="373435"/>
                          </a:solidFill>
                          <a:latin typeface="Trebuchet MS"/>
                          <a:cs typeface="Trebuchet MS"/>
                        </a:rPr>
                        <a:t>owned by</a:t>
                      </a:r>
                      <a:r>
                        <a:rPr sz="900" spc="-114" dirty="0">
                          <a:solidFill>
                            <a:srgbClr val="373435"/>
                          </a:solidFill>
                          <a:latin typeface="Trebuchet MS"/>
                          <a:cs typeface="Trebuchet MS"/>
                        </a:rPr>
                        <a:t> </a:t>
                      </a:r>
                      <a:r>
                        <a:rPr sz="900" spc="-15" dirty="0">
                          <a:solidFill>
                            <a:srgbClr val="373435"/>
                          </a:solidFill>
                          <a:latin typeface="Trebuchet MS"/>
                          <a:cs typeface="Trebuchet MS"/>
                        </a:rPr>
                        <a:t>Youth</a:t>
                      </a:r>
                      <a:endParaRPr sz="9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rgbClr val="E6E7E8"/>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marR="78740">
                        <a:lnSpc>
                          <a:spcPct val="110800"/>
                        </a:lnSpc>
                        <a:spcBef>
                          <a:spcPts val="525"/>
                        </a:spcBef>
                      </a:pPr>
                      <a:r>
                        <a:rPr sz="900" spc="65" dirty="0">
                          <a:solidFill>
                            <a:srgbClr val="373435"/>
                          </a:solidFill>
                          <a:latin typeface="Trebuchet MS"/>
                          <a:cs typeface="Trebuchet MS"/>
                        </a:rPr>
                        <a:t>15% </a:t>
                      </a:r>
                      <a:r>
                        <a:rPr sz="900" spc="-15" dirty="0">
                          <a:solidFill>
                            <a:srgbClr val="373435"/>
                          </a:solidFill>
                          <a:latin typeface="Trebuchet MS"/>
                          <a:cs typeface="Trebuchet MS"/>
                        </a:rPr>
                        <a:t>of </a:t>
                      </a:r>
                      <a:r>
                        <a:rPr sz="900" spc="-5" dirty="0">
                          <a:solidFill>
                            <a:srgbClr val="373435"/>
                          </a:solidFill>
                          <a:latin typeface="Trebuchet MS"/>
                          <a:cs typeface="Trebuchet MS"/>
                        </a:rPr>
                        <a:t>annual  </a:t>
                      </a:r>
                      <a:r>
                        <a:rPr sz="900" spc="45" dirty="0">
                          <a:solidFill>
                            <a:srgbClr val="373435"/>
                          </a:solidFill>
                          <a:latin typeface="Trebuchet MS"/>
                          <a:cs typeface="Trebuchet MS"/>
                        </a:rPr>
                        <a:t>HDA</a:t>
                      </a:r>
                      <a:r>
                        <a:rPr sz="900" spc="-80" dirty="0">
                          <a:solidFill>
                            <a:srgbClr val="373435"/>
                          </a:solidFill>
                          <a:latin typeface="Trebuchet MS"/>
                          <a:cs typeface="Trebuchet MS"/>
                        </a:rPr>
                        <a:t> </a:t>
                      </a:r>
                      <a:r>
                        <a:rPr sz="900" spc="-10" dirty="0">
                          <a:solidFill>
                            <a:srgbClr val="373435"/>
                          </a:solidFill>
                          <a:latin typeface="Trebuchet MS"/>
                          <a:cs typeface="Trebuchet MS"/>
                        </a:rPr>
                        <a:t>procurement  spend, </a:t>
                      </a:r>
                      <a:r>
                        <a:rPr sz="900" spc="-15" dirty="0">
                          <a:solidFill>
                            <a:srgbClr val="373435"/>
                          </a:solidFill>
                          <a:latin typeface="Trebuchet MS"/>
                          <a:cs typeface="Trebuchet MS"/>
                        </a:rPr>
                        <a:t>targeted</a:t>
                      </a:r>
                      <a:r>
                        <a:rPr sz="900" spc="-114" dirty="0">
                          <a:solidFill>
                            <a:srgbClr val="373435"/>
                          </a:solidFill>
                          <a:latin typeface="Trebuchet MS"/>
                          <a:cs typeface="Trebuchet MS"/>
                        </a:rPr>
                        <a:t> </a:t>
                      </a:r>
                      <a:r>
                        <a:rPr sz="900" spc="-30" dirty="0">
                          <a:solidFill>
                            <a:srgbClr val="373435"/>
                          </a:solidFill>
                          <a:latin typeface="Trebuchet MS"/>
                          <a:cs typeface="Trebuchet MS"/>
                        </a:rPr>
                        <a:t>at  </a:t>
                      </a:r>
                      <a:r>
                        <a:rPr sz="900" dirty="0">
                          <a:solidFill>
                            <a:srgbClr val="373435"/>
                          </a:solidFill>
                          <a:latin typeface="Trebuchet MS"/>
                          <a:cs typeface="Trebuchet MS"/>
                        </a:rPr>
                        <a:t>businesses </a:t>
                      </a:r>
                      <a:r>
                        <a:rPr sz="900" spc="5" dirty="0">
                          <a:solidFill>
                            <a:srgbClr val="373435"/>
                          </a:solidFill>
                          <a:latin typeface="Trebuchet MS"/>
                          <a:cs typeface="Trebuchet MS"/>
                        </a:rPr>
                        <a:t>owned  by</a:t>
                      </a:r>
                      <a:r>
                        <a:rPr sz="900" spc="-30" dirty="0">
                          <a:solidFill>
                            <a:srgbClr val="373435"/>
                          </a:solidFill>
                          <a:latin typeface="Trebuchet MS"/>
                          <a:cs typeface="Trebuchet MS"/>
                        </a:rPr>
                        <a:t> </a:t>
                      </a:r>
                      <a:r>
                        <a:rPr sz="900" spc="-15" dirty="0">
                          <a:solidFill>
                            <a:srgbClr val="373435"/>
                          </a:solidFill>
                          <a:latin typeface="Trebuchet MS"/>
                          <a:cs typeface="Trebuchet MS"/>
                        </a:rPr>
                        <a:t>Youth</a:t>
                      </a:r>
                      <a:endParaRPr sz="9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rgbClr val="E6E7E8"/>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a:lnSpc>
                          <a:spcPct val="100000"/>
                        </a:lnSpc>
                        <a:spcBef>
                          <a:spcPts val="630"/>
                        </a:spcBef>
                      </a:pPr>
                      <a:r>
                        <a:rPr sz="900" spc="25" dirty="0">
                          <a:solidFill>
                            <a:srgbClr val="ED3237"/>
                          </a:solidFill>
                          <a:latin typeface="Trebuchet MS"/>
                          <a:cs typeface="Trebuchet MS"/>
                        </a:rPr>
                        <a:t>Not</a:t>
                      </a:r>
                      <a:r>
                        <a:rPr sz="900" spc="-30" dirty="0">
                          <a:solidFill>
                            <a:srgbClr val="ED3237"/>
                          </a:solidFill>
                          <a:latin typeface="Trebuchet MS"/>
                          <a:cs typeface="Trebuchet MS"/>
                        </a:rPr>
                        <a:t> </a:t>
                      </a:r>
                      <a:r>
                        <a:rPr sz="900" spc="-5" dirty="0">
                          <a:solidFill>
                            <a:srgbClr val="ED3237"/>
                          </a:solidFill>
                          <a:latin typeface="Trebuchet MS"/>
                          <a:cs typeface="Trebuchet MS"/>
                        </a:rPr>
                        <a:t>Achieved</a:t>
                      </a:r>
                      <a:endParaRPr sz="900" dirty="0">
                        <a:latin typeface="Trebuchet MS"/>
                        <a:cs typeface="Trebuchet MS"/>
                      </a:endParaRPr>
                    </a:p>
                    <a:p>
                      <a:pPr marL="71755" marR="77470">
                        <a:lnSpc>
                          <a:spcPct val="110800"/>
                        </a:lnSpc>
                      </a:pPr>
                      <a:r>
                        <a:rPr sz="900" spc="15" dirty="0">
                          <a:solidFill>
                            <a:srgbClr val="373435"/>
                          </a:solidFill>
                          <a:latin typeface="Trebuchet MS"/>
                          <a:cs typeface="Trebuchet MS"/>
                        </a:rPr>
                        <a:t>2,92% </a:t>
                      </a:r>
                      <a:r>
                        <a:rPr sz="900" spc="-15" dirty="0">
                          <a:solidFill>
                            <a:srgbClr val="373435"/>
                          </a:solidFill>
                          <a:latin typeface="Trebuchet MS"/>
                          <a:cs typeface="Trebuchet MS"/>
                        </a:rPr>
                        <a:t>of </a:t>
                      </a:r>
                      <a:r>
                        <a:rPr sz="900" spc="-5" dirty="0">
                          <a:solidFill>
                            <a:srgbClr val="373435"/>
                          </a:solidFill>
                          <a:latin typeface="Trebuchet MS"/>
                          <a:cs typeface="Trebuchet MS"/>
                        </a:rPr>
                        <a:t>annual</a:t>
                      </a:r>
                      <a:r>
                        <a:rPr sz="900" spc="-135" dirty="0">
                          <a:solidFill>
                            <a:srgbClr val="373435"/>
                          </a:solidFill>
                          <a:latin typeface="Trebuchet MS"/>
                          <a:cs typeface="Trebuchet MS"/>
                        </a:rPr>
                        <a:t> </a:t>
                      </a:r>
                      <a:r>
                        <a:rPr sz="900" spc="45" dirty="0">
                          <a:solidFill>
                            <a:srgbClr val="373435"/>
                          </a:solidFill>
                          <a:latin typeface="Trebuchet MS"/>
                          <a:cs typeface="Trebuchet MS"/>
                        </a:rPr>
                        <a:t>HDA  </a:t>
                      </a:r>
                      <a:r>
                        <a:rPr sz="900" spc="-10" dirty="0">
                          <a:solidFill>
                            <a:srgbClr val="373435"/>
                          </a:solidFill>
                          <a:latin typeface="Trebuchet MS"/>
                          <a:cs typeface="Trebuchet MS"/>
                        </a:rPr>
                        <a:t>procurement spend,  </a:t>
                      </a:r>
                      <a:r>
                        <a:rPr sz="900" spc="-15" dirty="0">
                          <a:solidFill>
                            <a:srgbClr val="373435"/>
                          </a:solidFill>
                          <a:latin typeface="Trebuchet MS"/>
                          <a:cs typeface="Trebuchet MS"/>
                        </a:rPr>
                        <a:t>targeted </a:t>
                      </a:r>
                      <a:r>
                        <a:rPr sz="900" spc="-30" dirty="0">
                          <a:solidFill>
                            <a:srgbClr val="373435"/>
                          </a:solidFill>
                          <a:latin typeface="Trebuchet MS"/>
                          <a:cs typeface="Trebuchet MS"/>
                        </a:rPr>
                        <a:t>at  </a:t>
                      </a:r>
                      <a:r>
                        <a:rPr sz="900" dirty="0">
                          <a:solidFill>
                            <a:srgbClr val="373435"/>
                          </a:solidFill>
                          <a:latin typeface="Trebuchet MS"/>
                          <a:cs typeface="Trebuchet MS"/>
                        </a:rPr>
                        <a:t>businesses </a:t>
                      </a:r>
                      <a:r>
                        <a:rPr sz="900" spc="5" dirty="0">
                          <a:solidFill>
                            <a:srgbClr val="373435"/>
                          </a:solidFill>
                          <a:latin typeface="Trebuchet MS"/>
                          <a:cs typeface="Trebuchet MS"/>
                        </a:rPr>
                        <a:t>owned</a:t>
                      </a:r>
                      <a:r>
                        <a:rPr sz="900" spc="-75" dirty="0">
                          <a:solidFill>
                            <a:srgbClr val="373435"/>
                          </a:solidFill>
                          <a:latin typeface="Trebuchet MS"/>
                          <a:cs typeface="Trebuchet MS"/>
                        </a:rPr>
                        <a:t> </a:t>
                      </a:r>
                      <a:r>
                        <a:rPr sz="900" spc="5" dirty="0">
                          <a:solidFill>
                            <a:srgbClr val="373435"/>
                          </a:solidFill>
                          <a:latin typeface="Trebuchet MS"/>
                          <a:cs typeface="Trebuchet MS"/>
                        </a:rPr>
                        <a:t>by  </a:t>
                      </a:r>
                      <a:r>
                        <a:rPr sz="900" spc="-15" dirty="0">
                          <a:solidFill>
                            <a:srgbClr val="373435"/>
                          </a:solidFill>
                          <a:latin typeface="Trebuchet MS"/>
                          <a:cs typeface="Trebuchet MS"/>
                        </a:rPr>
                        <a:t>Youth</a:t>
                      </a:r>
                      <a:endParaRPr sz="900" dirty="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rgbClr val="FF0000"/>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a:lnSpc>
                          <a:spcPct val="100000"/>
                        </a:lnSpc>
                        <a:spcBef>
                          <a:spcPts val="630"/>
                        </a:spcBef>
                      </a:pPr>
                      <a:r>
                        <a:rPr sz="900" spc="15" dirty="0">
                          <a:solidFill>
                            <a:srgbClr val="373435"/>
                          </a:solidFill>
                          <a:latin typeface="Trebuchet MS"/>
                          <a:cs typeface="Trebuchet MS"/>
                        </a:rPr>
                        <a:t>-12,08%</a:t>
                      </a:r>
                      <a:r>
                        <a:rPr sz="900" spc="-30" dirty="0">
                          <a:solidFill>
                            <a:srgbClr val="373435"/>
                          </a:solidFill>
                          <a:latin typeface="Trebuchet MS"/>
                          <a:cs typeface="Trebuchet MS"/>
                        </a:rPr>
                        <a:t> </a:t>
                      </a:r>
                      <a:r>
                        <a:rPr sz="900" spc="-15" dirty="0">
                          <a:solidFill>
                            <a:srgbClr val="373435"/>
                          </a:solidFill>
                          <a:latin typeface="Trebuchet MS"/>
                          <a:cs typeface="Trebuchet MS"/>
                        </a:rPr>
                        <a:t>of</a:t>
                      </a:r>
                      <a:endParaRPr sz="900">
                        <a:latin typeface="Trebuchet MS"/>
                        <a:cs typeface="Trebuchet MS"/>
                      </a:endParaRPr>
                    </a:p>
                    <a:p>
                      <a:pPr marL="71755" marR="100965">
                        <a:lnSpc>
                          <a:spcPct val="110800"/>
                        </a:lnSpc>
                      </a:pPr>
                      <a:r>
                        <a:rPr sz="900" spc="-5" dirty="0">
                          <a:solidFill>
                            <a:srgbClr val="373435"/>
                          </a:solidFill>
                          <a:latin typeface="Trebuchet MS"/>
                          <a:cs typeface="Trebuchet MS"/>
                        </a:rPr>
                        <a:t>annual </a:t>
                      </a:r>
                      <a:r>
                        <a:rPr sz="900" spc="45" dirty="0">
                          <a:solidFill>
                            <a:srgbClr val="373435"/>
                          </a:solidFill>
                          <a:latin typeface="Trebuchet MS"/>
                          <a:cs typeface="Trebuchet MS"/>
                        </a:rPr>
                        <a:t>HDA  </a:t>
                      </a:r>
                      <a:r>
                        <a:rPr sz="900" spc="-10" dirty="0">
                          <a:solidFill>
                            <a:srgbClr val="373435"/>
                          </a:solidFill>
                          <a:latin typeface="Trebuchet MS"/>
                          <a:cs typeface="Trebuchet MS"/>
                        </a:rPr>
                        <a:t>procurement  spend, </a:t>
                      </a:r>
                      <a:r>
                        <a:rPr sz="900" spc="-15" dirty="0">
                          <a:solidFill>
                            <a:srgbClr val="373435"/>
                          </a:solidFill>
                          <a:latin typeface="Trebuchet MS"/>
                          <a:cs typeface="Trebuchet MS"/>
                        </a:rPr>
                        <a:t>targeted  </a:t>
                      </a:r>
                      <a:r>
                        <a:rPr sz="900" spc="-30" dirty="0">
                          <a:solidFill>
                            <a:srgbClr val="373435"/>
                          </a:solidFill>
                          <a:latin typeface="Trebuchet MS"/>
                          <a:cs typeface="Trebuchet MS"/>
                        </a:rPr>
                        <a:t>at </a:t>
                      </a:r>
                      <a:r>
                        <a:rPr sz="900" dirty="0">
                          <a:solidFill>
                            <a:srgbClr val="373435"/>
                          </a:solidFill>
                          <a:latin typeface="Trebuchet MS"/>
                          <a:cs typeface="Trebuchet MS"/>
                        </a:rPr>
                        <a:t>businesses  </a:t>
                      </a:r>
                      <a:r>
                        <a:rPr sz="900" spc="5" dirty="0">
                          <a:solidFill>
                            <a:srgbClr val="373435"/>
                          </a:solidFill>
                          <a:latin typeface="Trebuchet MS"/>
                          <a:cs typeface="Trebuchet MS"/>
                        </a:rPr>
                        <a:t>owned by</a:t>
                      </a:r>
                      <a:r>
                        <a:rPr sz="900" spc="-114" dirty="0">
                          <a:solidFill>
                            <a:srgbClr val="373435"/>
                          </a:solidFill>
                          <a:latin typeface="Trebuchet MS"/>
                          <a:cs typeface="Trebuchet MS"/>
                        </a:rPr>
                        <a:t> </a:t>
                      </a:r>
                      <a:r>
                        <a:rPr sz="900" spc="-15" dirty="0">
                          <a:solidFill>
                            <a:srgbClr val="373435"/>
                          </a:solidFill>
                          <a:latin typeface="Trebuchet MS"/>
                          <a:cs typeface="Trebuchet MS"/>
                        </a:rPr>
                        <a:t>Youth</a:t>
                      </a:r>
                      <a:endParaRPr sz="9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rgbClr val="E6E7E8"/>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marR="121920">
                        <a:lnSpc>
                          <a:spcPct val="110800"/>
                        </a:lnSpc>
                        <a:spcBef>
                          <a:spcPts val="525"/>
                        </a:spcBef>
                      </a:pPr>
                      <a:r>
                        <a:rPr sz="900" dirty="0">
                          <a:solidFill>
                            <a:srgbClr val="373435"/>
                          </a:solidFill>
                          <a:latin typeface="Trebuchet MS"/>
                          <a:cs typeface="Trebuchet MS"/>
                        </a:rPr>
                        <a:t>Negative </a:t>
                      </a:r>
                      <a:r>
                        <a:rPr sz="900" spc="-20" dirty="0">
                          <a:solidFill>
                            <a:srgbClr val="373435"/>
                          </a:solidFill>
                          <a:latin typeface="Trebuchet MS"/>
                          <a:cs typeface="Trebuchet MS"/>
                        </a:rPr>
                        <a:t>variance</a:t>
                      </a:r>
                      <a:r>
                        <a:rPr sz="900" spc="-120" dirty="0">
                          <a:solidFill>
                            <a:srgbClr val="373435"/>
                          </a:solidFill>
                          <a:latin typeface="Trebuchet MS"/>
                          <a:cs typeface="Trebuchet MS"/>
                        </a:rPr>
                        <a:t> </a:t>
                      </a:r>
                      <a:r>
                        <a:rPr sz="900" spc="25" dirty="0">
                          <a:solidFill>
                            <a:srgbClr val="373435"/>
                          </a:solidFill>
                          <a:latin typeface="Trebuchet MS"/>
                          <a:cs typeface="Trebuchet MS"/>
                        </a:rPr>
                        <a:t>-  </a:t>
                      </a:r>
                      <a:r>
                        <a:rPr sz="900" spc="5" dirty="0">
                          <a:solidFill>
                            <a:srgbClr val="373435"/>
                          </a:solidFill>
                          <a:latin typeface="Trebuchet MS"/>
                          <a:cs typeface="Trebuchet MS"/>
                        </a:rPr>
                        <a:t>due </a:t>
                      </a:r>
                      <a:r>
                        <a:rPr sz="900" spc="-10" dirty="0">
                          <a:solidFill>
                            <a:srgbClr val="373435"/>
                          </a:solidFill>
                          <a:latin typeface="Trebuchet MS"/>
                          <a:cs typeface="Trebuchet MS"/>
                        </a:rPr>
                        <a:t>to </a:t>
                      </a:r>
                      <a:r>
                        <a:rPr sz="900" spc="20" dirty="0">
                          <a:solidFill>
                            <a:srgbClr val="373435"/>
                          </a:solidFill>
                          <a:latin typeface="Trebuchet MS"/>
                          <a:cs typeface="Trebuchet MS"/>
                        </a:rPr>
                        <a:t>non-  </a:t>
                      </a:r>
                      <a:r>
                        <a:rPr sz="900" spc="-10" dirty="0">
                          <a:solidFill>
                            <a:srgbClr val="373435"/>
                          </a:solidFill>
                          <a:latin typeface="Trebuchet MS"/>
                          <a:cs typeface="Trebuchet MS"/>
                        </a:rPr>
                        <a:t>implementation </a:t>
                      </a:r>
                      <a:r>
                        <a:rPr sz="900" spc="-15" dirty="0">
                          <a:solidFill>
                            <a:srgbClr val="373435"/>
                          </a:solidFill>
                          <a:latin typeface="Trebuchet MS"/>
                          <a:cs typeface="Trebuchet MS"/>
                        </a:rPr>
                        <a:t>of  </a:t>
                      </a:r>
                      <a:r>
                        <a:rPr sz="900" spc="-20" dirty="0">
                          <a:solidFill>
                            <a:srgbClr val="373435"/>
                          </a:solidFill>
                          <a:latin typeface="Trebuchet MS"/>
                          <a:cs typeface="Trebuchet MS"/>
                        </a:rPr>
                        <a:t>projects</a:t>
                      </a:r>
                      <a:r>
                        <a:rPr sz="900" spc="-75" dirty="0">
                          <a:solidFill>
                            <a:srgbClr val="373435"/>
                          </a:solidFill>
                          <a:latin typeface="Trebuchet MS"/>
                          <a:cs typeface="Trebuchet MS"/>
                        </a:rPr>
                        <a:t> </a:t>
                      </a:r>
                      <a:r>
                        <a:rPr sz="900" spc="-15" dirty="0">
                          <a:solidFill>
                            <a:srgbClr val="373435"/>
                          </a:solidFill>
                          <a:latin typeface="Trebuchet MS"/>
                          <a:cs typeface="Trebuchet MS"/>
                        </a:rPr>
                        <a:t>earmarked  for </a:t>
                      </a:r>
                      <a:r>
                        <a:rPr sz="900" dirty="0">
                          <a:solidFill>
                            <a:srgbClr val="373435"/>
                          </a:solidFill>
                          <a:latin typeface="Trebuchet MS"/>
                          <a:cs typeface="Trebuchet MS"/>
                        </a:rPr>
                        <a:t>designated  </a:t>
                      </a:r>
                      <a:r>
                        <a:rPr sz="900" spc="15" dirty="0">
                          <a:solidFill>
                            <a:srgbClr val="373435"/>
                          </a:solidFill>
                          <a:latin typeface="Trebuchet MS"/>
                          <a:cs typeface="Trebuchet MS"/>
                        </a:rPr>
                        <a:t>groups</a:t>
                      </a:r>
                      <a:endParaRPr sz="9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rgbClr val="E6E7E8"/>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marR="365125">
                        <a:lnSpc>
                          <a:spcPct val="110800"/>
                        </a:lnSpc>
                        <a:spcBef>
                          <a:spcPts val="525"/>
                        </a:spcBef>
                      </a:pPr>
                      <a:r>
                        <a:rPr sz="900" spc="40" dirty="0">
                          <a:solidFill>
                            <a:srgbClr val="373435"/>
                          </a:solidFill>
                          <a:latin typeface="Trebuchet MS"/>
                          <a:cs typeface="Trebuchet MS"/>
                        </a:rPr>
                        <a:t>CSD </a:t>
                      </a:r>
                      <a:r>
                        <a:rPr sz="900" spc="-15" dirty="0">
                          <a:solidFill>
                            <a:srgbClr val="373435"/>
                          </a:solidFill>
                          <a:latin typeface="Trebuchet MS"/>
                          <a:cs typeface="Trebuchet MS"/>
                        </a:rPr>
                        <a:t>Reports/</a:t>
                      </a:r>
                      <a:r>
                        <a:rPr sz="900" spc="-175" dirty="0">
                          <a:solidFill>
                            <a:srgbClr val="373435"/>
                          </a:solidFill>
                          <a:latin typeface="Trebuchet MS"/>
                          <a:cs typeface="Trebuchet MS"/>
                        </a:rPr>
                        <a:t> </a:t>
                      </a:r>
                      <a:r>
                        <a:rPr sz="900" spc="-15" dirty="0">
                          <a:solidFill>
                            <a:srgbClr val="373435"/>
                          </a:solidFill>
                          <a:latin typeface="Trebuchet MS"/>
                          <a:cs typeface="Trebuchet MS"/>
                        </a:rPr>
                        <a:t>BEE  </a:t>
                      </a:r>
                      <a:r>
                        <a:rPr sz="900" spc="-20" dirty="0">
                          <a:solidFill>
                            <a:srgbClr val="373435"/>
                          </a:solidFill>
                          <a:latin typeface="Trebuchet MS"/>
                          <a:cs typeface="Trebuchet MS"/>
                        </a:rPr>
                        <a:t>Certiﬁcates</a:t>
                      </a:r>
                      <a:endParaRPr sz="9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rgbClr val="E6E7E8"/>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3464838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946295" y="-46635"/>
            <a:ext cx="1123369" cy="780176"/>
          </a:xfrm>
          <a:prstGeom prst="rect">
            <a:avLst/>
          </a:prstGeom>
          <a:ln>
            <a:noFill/>
          </a:ln>
        </p:spPr>
      </p:pic>
      <p:sp>
        <p:nvSpPr>
          <p:cNvPr id="2" name="Rectangle 1"/>
          <p:cNvSpPr/>
          <p:nvPr/>
        </p:nvSpPr>
        <p:spPr>
          <a:xfrm>
            <a:off x="1677245" y="112140"/>
            <a:ext cx="6624796" cy="58724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11" rtl="0" eaLnBrk="1" fontAlgn="auto" latinLnBrk="0" hangingPunct="1">
              <a:lnSpc>
                <a:spcPct val="100000"/>
              </a:lnSpc>
              <a:spcBef>
                <a:spcPts val="0"/>
              </a:spcBef>
              <a:spcAft>
                <a:spcPts val="0"/>
              </a:spcAft>
              <a:buClrTx/>
              <a:buSzTx/>
              <a:buFontTx/>
              <a:buNone/>
              <a:tabLst/>
              <a:defRPr/>
            </a:pPr>
            <a:endParaRPr kumimoji="0" lang="en-ZA" sz="2800" b="1" i="0" u="none" strike="noStrike" kern="1200" cap="none" spc="0" normalizeH="0" baseline="0" noProof="0" dirty="0">
              <a:ln>
                <a:noFill/>
              </a:ln>
              <a:solidFill>
                <a:srgbClr val="1F497D"/>
              </a:solidFill>
              <a:effectLst/>
              <a:uLnTx/>
              <a:uFillTx/>
              <a:latin typeface="Arial"/>
              <a:ea typeface="+mn-ea"/>
              <a:cs typeface="+mn-cs"/>
            </a:endParaRPr>
          </a:p>
        </p:txBody>
      </p:sp>
      <p:sp>
        <p:nvSpPr>
          <p:cNvPr id="6" name="Rectangle 5">
            <a:extLst>
              <a:ext uri="{FF2B5EF4-FFF2-40B4-BE49-F238E27FC236}">
                <a16:creationId xmlns:a16="http://schemas.microsoft.com/office/drawing/2014/main" xmlns="" id="{E05D773A-67FD-4BF5-B485-93D45C127A15}"/>
              </a:ext>
            </a:extLst>
          </p:cNvPr>
          <p:cNvSpPr/>
          <p:nvPr/>
        </p:nvSpPr>
        <p:spPr>
          <a:xfrm>
            <a:off x="119269" y="112139"/>
            <a:ext cx="10827026" cy="46262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r>
              <a:rPr kumimoji="0" lang="en-ZW" sz="2400" b="1" i="0" u="none" strike="noStrike" kern="1200" cap="none" spc="0" normalizeH="0" baseline="0" noProof="0" dirty="0">
                <a:ln>
                  <a:noFill/>
                </a:ln>
                <a:solidFill>
                  <a:srgbClr val="1F497D"/>
                </a:solidFill>
                <a:effectLst/>
                <a:uLnTx/>
                <a:uFillTx/>
                <a:latin typeface="Arial"/>
                <a:ea typeface="+mn-ea"/>
                <a:cs typeface="+mn-cs"/>
              </a:rPr>
              <a:t>Programme 1: Administration    </a:t>
            </a:r>
            <a:endParaRPr kumimoji="0" lang="en-ZA" sz="2400" b="1" i="0" u="none" strike="noStrike" kern="1200" cap="none" spc="0" normalizeH="0" baseline="0" noProof="0" dirty="0">
              <a:ln>
                <a:noFill/>
              </a:ln>
              <a:solidFill>
                <a:srgbClr val="1F497D"/>
              </a:solidFill>
              <a:effectLst/>
              <a:uLnTx/>
              <a:uFillTx/>
              <a:latin typeface="Arial"/>
              <a:ea typeface="+mn-ea"/>
              <a:cs typeface="+mn-cs"/>
            </a:endParaRPr>
          </a:p>
        </p:txBody>
      </p:sp>
      <p:graphicFrame>
        <p:nvGraphicFramePr>
          <p:cNvPr id="3" name="object 2">
            <a:extLst>
              <a:ext uri="{FF2B5EF4-FFF2-40B4-BE49-F238E27FC236}">
                <a16:creationId xmlns:a16="http://schemas.microsoft.com/office/drawing/2014/main" xmlns="" id="{0D29B6A6-1D6B-B9EE-0E22-17955070DB16}"/>
              </a:ext>
            </a:extLst>
          </p:cNvPr>
          <p:cNvGraphicFramePr>
            <a:graphicFrameLocks noGrp="1"/>
          </p:cNvGraphicFramePr>
          <p:nvPr>
            <p:extLst>
              <p:ext uri="{D42A27DB-BD31-4B8C-83A1-F6EECF244321}">
                <p14:modId xmlns:p14="http://schemas.microsoft.com/office/powerpoint/2010/main" xmlns="" val="428126680"/>
              </p:ext>
            </p:extLst>
          </p:nvPr>
        </p:nvGraphicFramePr>
        <p:xfrm>
          <a:off x="119268" y="574766"/>
          <a:ext cx="11950394" cy="6547271"/>
        </p:xfrm>
        <a:graphic>
          <a:graphicData uri="http://schemas.openxmlformats.org/drawingml/2006/table">
            <a:tbl>
              <a:tblPr firstRow="1" bandRow="1"/>
              <a:tblGrid>
                <a:gridCol w="785545">
                  <a:extLst>
                    <a:ext uri="{9D8B030D-6E8A-4147-A177-3AD203B41FA5}">
                      <a16:colId xmlns:a16="http://schemas.microsoft.com/office/drawing/2014/main" xmlns="" val="20000"/>
                    </a:ext>
                  </a:extLst>
                </a:gridCol>
                <a:gridCol w="914655">
                  <a:extLst>
                    <a:ext uri="{9D8B030D-6E8A-4147-A177-3AD203B41FA5}">
                      <a16:colId xmlns:a16="http://schemas.microsoft.com/office/drawing/2014/main" xmlns="" val="20001"/>
                    </a:ext>
                  </a:extLst>
                </a:gridCol>
                <a:gridCol w="1175983">
                  <a:extLst>
                    <a:ext uri="{9D8B030D-6E8A-4147-A177-3AD203B41FA5}">
                      <a16:colId xmlns:a16="http://schemas.microsoft.com/office/drawing/2014/main" xmlns="" val="20002"/>
                    </a:ext>
                  </a:extLst>
                </a:gridCol>
                <a:gridCol w="1119985">
                  <a:extLst>
                    <a:ext uri="{9D8B030D-6E8A-4147-A177-3AD203B41FA5}">
                      <a16:colId xmlns:a16="http://schemas.microsoft.com/office/drawing/2014/main" xmlns="" val="20003"/>
                    </a:ext>
                  </a:extLst>
                </a:gridCol>
                <a:gridCol w="1138650">
                  <a:extLst>
                    <a:ext uri="{9D8B030D-6E8A-4147-A177-3AD203B41FA5}">
                      <a16:colId xmlns:a16="http://schemas.microsoft.com/office/drawing/2014/main" xmlns="" val="20004"/>
                    </a:ext>
                  </a:extLst>
                </a:gridCol>
                <a:gridCol w="1157318">
                  <a:extLst>
                    <a:ext uri="{9D8B030D-6E8A-4147-A177-3AD203B41FA5}">
                      <a16:colId xmlns:a16="http://schemas.microsoft.com/office/drawing/2014/main" xmlns="" val="20005"/>
                    </a:ext>
                  </a:extLst>
                </a:gridCol>
                <a:gridCol w="1175985">
                  <a:extLst>
                    <a:ext uri="{9D8B030D-6E8A-4147-A177-3AD203B41FA5}">
                      <a16:colId xmlns:a16="http://schemas.microsoft.com/office/drawing/2014/main" xmlns="" val="20006"/>
                    </a:ext>
                  </a:extLst>
                </a:gridCol>
                <a:gridCol w="1402314">
                  <a:extLst>
                    <a:ext uri="{9D8B030D-6E8A-4147-A177-3AD203B41FA5}">
                      <a16:colId xmlns:a16="http://schemas.microsoft.com/office/drawing/2014/main" xmlns="" val="20007"/>
                    </a:ext>
                  </a:extLst>
                </a:gridCol>
                <a:gridCol w="1819976">
                  <a:extLst>
                    <a:ext uri="{9D8B030D-6E8A-4147-A177-3AD203B41FA5}">
                      <a16:colId xmlns:a16="http://schemas.microsoft.com/office/drawing/2014/main" xmlns="" val="20008"/>
                    </a:ext>
                  </a:extLst>
                </a:gridCol>
                <a:gridCol w="1259983">
                  <a:extLst>
                    <a:ext uri="{9D8B030D-6E8A-4147-A177-3AD203B41FA5}">
                      <a16:colId xmlns:a16="http://schemas.microsoft.com/office/drawing/2014/main" xmlns="" val="20009"/>
                    </a:ext>
                  </a:extLst>
                </a:gridCol>
              </a:tblGrid>
              <a:tr h="312390">
                <a:tc gridSpan="10">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a:lnSpc>
                          <a:spcPct val="100000"/>
                        </a:lnSpc>
                        <a:spcBef>
                          <a:spcPts val="630"/>
                        </a:spcBef>
                      </a:pPr>
                      <a:r>
                        <a:rPr sz="900" b="1" spc="55" dirty="0">
                          <a:solidFill>
                            <a:srgbClr val="FEFEFE"/>
                          </a:solidFill>
                          <a:latin typeface="Trebuchet MS"/>
                          <a:cs typeface="Trebuchet MS"/>
                        </a:rPr>
                        <a:t>PROGRAMME </a:t>
                      </a:r>
                      <a:r>
                        <a:rPr sz="900" b="1" spc="-45" dirty="0">
                          <a:solidFill>
                            <a:srgbClr val="FEFEFE"/>
                          </a:solidFill>
                          <a:latin typeface="Trebuchet MS"/>
                          <a:cs typeface="Trebuchet MS"/>
                        </a:rPr>
                        <a:t>1:</a:t>
                      </a:r>
                      <a:r>
                        <a:rPr sz="900" b="1" spc="-110" dirty="0">
                          <a:solidFill>
                            <a:srgbClr val="FEFEFE"/>
                          </a:solidFill>
                          <a:latin typeface="Trebuchet MS"/>
                          <a:cs typeface="Trebuchet MS"/>
                        </a:rPr>
                        <a:t> </a:t>
                      </a:r>
                      <a:r>
                        <a:rPr sz="900" b="1" spc="45" dirty="0">
                          <a:solidFill>
                            <a:srgbClr val="FEFEFE"/>
                          </a:solidFill>
                          <a:latin typeface="Trebuchet MS"/>
                          <a:cs typeface="Trebuchet MS"/>
                        </a:rPr>
                        <a:t>ADMINISTRATION</a:t>
                      </a:r>
                      <a:endParaRPr sz="900" dirty="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chemeClr val="tx2"/>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xmlns="" val="10000"/>
                  </a:ext>
                </a:extLst>
              </a:tr>
              <a:tr h="927090">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a:lnSpc>
                          <a:spcPct val="100000"/>
                        </a:lnSpc>
                        <a:spcBef>
                          <a:spcPts val="630"/>
                        </a:spcBef>
                      </a:pPr>
                      <a:r>
                        <a:rPr sz="900" b="1" spc="10" dirty="0">
                          <a:solidFill>
                            <a:srgbClr val="FFFFFF"/>
                          </a:solidFill>
                          <a:latin typeface="Trebuchet MS"/>
                          <a:cs typeface="Trebuchet MS"/>
                        </a:rPr>
                        <a:t>Outcome</a:t>
                      </a:r>
                      <a:endParaRPr sz="9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chemeClr val="tx2"/>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a:lnSpc>
                          <a:spcPct val="100000"/>
                        </a:lnSpc>
                        <a:spcBef>
                          <a:spcPts val="630"/>
                        </a:spcBef>
                      </a:pPr>
                      <a:r>
                        <a:rPr sz="900" b="1" spc="10" dirty="0">
                          <a:solidFill>
                            <a:srgbClr val="FFFFFF"/>
                          </a:solidFill>
                          <a:latin typeface="Trebuchet MS"/>
                          <a:cs typeface="Trebuchet MS"/>
                        </a:rPr>
                        <a:t>Output</a:t>
                      </a:r>
                      <a:endParaRPr sz="9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chemeClr val="tx2"/>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marR="404495">
                        <a:lnSpc>
                          <a:spcPct val="110800"/>
                        </a:lnSpc>
                        <a:spcBef>
                          <a:spcPts val="525"/>
                        </a:spcBef>
                      </a:pPr>
                      <a:r>
                        <a:rPr sz="900" b="1" spc="10" dirty="0">
                          <a:solidFill>
                            <a:srgbClr val="FFFFFF"/>
                          </a:solidFill>
                          <a:latin typeface="Trebuchet MS"/>
                          <a:cs typeface="Trebuchet MS"/>
                        </a:rPr>
                        <a:t>Output  </a:t>
                      </a:r>
                      <a:r>
                        <a:rPr sz="900" b="1" dirty="0">
                          <a:solidFill>
                            <a:srgbClr val="FFFFFF"/>
                          </a:solidFill>
                          <a:latin typeface="Trebuchet MS"/>
                          <a:cs typeface="Trebuchet MS"/>
                        </a:rPr>
                        <a:t>Indicators</a:t>
                      </a:r>
                      <a:endParaRPr sz="9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chemeClr val="tx2"/>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marR="120014">
                        <a:lnSpc>
                          <a:spcPct val="110800"/>
                        </a:lnSpc>
                        <a:spcBef>
                          <a:spcPts val="525"/>
                        </a:spcBef>
                      </a:pPr>
                      <a:r>
                        <a:rPr sz="900" b="1" spc="10" dirty="0">
                          <a:solidFill>
                            <a:srgbClr val="FEFEFE"/>
                          </a:solidFill>
                          <a:latin typeface="Trebuchet MS"/>
                          <a:cs typeface="Trebuchet MS"/>
                        </a:rPr>
                        <a:t>Audited</a:t>
                      </a:r>
                      <a:r>
                        <a:rPr sz="900" b="1" spc="-105" dirty="0">
                          <a:solidFill>
                            <a:srgbClr val="FEFEFE"/>
                          </a:solidFill>
                          <a:latin typeface="Trebuchet MS"/>
                          <a:cs typeface="Trebuchet MS"/>
                        </a:rPr>
                        <a:t> </a:t>
                      </a:r>
                      <a:r>
                        <a:rPr sz="900" b="1" spc="5" dirty="0">
                          <a:solidFill>
                            <a:srgbClr val="FEFEFE"/>
                          </a:solidFill>
                          <a:latin typeface="Trebuchet MS"/>
                          <a:cs typeface="Trebuchet MS"/>
                        </a:rPr>
                        <a:t>Actual  </a:t>
                      </a:r>
                      <a:r>
                        <a:rPr sz="900" b="1" spc="-5" dirty="0">
                          <a:solidFill>
                            <a:srgbClr val="FEFEFE"/>
                          </a:solidFill>
                          <a:latin typeface="Trebuchet MS"/>
                          <a:cs typeface="Trebuchet MS"/>
                        </a:rPr>
                        <a:t>Performance  2019/20</a:t>
                      </a:r>
                      <a:endParaRPr sz="9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chemeClr val="tx2"/>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marR="135890">
                        <a:lnSpc>
                          <a:spcPct val="110800"/>
                        </a:lnSpc>
                        <a:spcBef>
                          <a:spcPts val="525"/>
                        </a:spcBef>
                      </a:pPr>
                      <a:r>
                        <a:rPr sz="900" b="1" spc="10" dirty="0">
                          <a:solidFill>
                            <a:srgbClr val="FEFEFE"/>
                          </a:solidFill>
                          <a:latin typeface="Trebuchet MS"/>
                          <a:cs typeface="Trebuchet MS"/>
                        </a:rPr>
                        <a:t>Audited</a:t>
                      </a:r>
                      <a:r>
                        <a:rPr sz="900" b="1" spc="-110" dirty="0">
                          <a:solidFill>
                            <a:srgbClr val="FEFEFE"/>
                          </a:solidFill>
                          <a:latin typeface="Trebuchet MS"/>
                          <a:cs typeface="Trebuchet MS"/>
                        </a:rPr>
                        <a:t> </a:t>
                      </a:r>
                      <a:r>
                        <a:rPr sz="900" b="1" spc="5" dirty="0">
                          <a:solidFill>
                            <a:srgbClr val="FEFEFE"/>
                          </a:solidFill>
                          <a:latin typeface="Trebuchet MS"/>
                          <a:cs typeface="Trebuchet MS"/>
                        </a:rPr>
                        <a:t>Actual </a:t>
                      </a:r>
                      <a:r>
                        <a:rPr sz="900" b="1" dirty="0">
                          <a:solidFill>
                            <a:srgbClr val="FEFEFE"/>
                          </a:solidFill>
                          <a:latin typeface="Trebuchet MS"/>
                          <a:cs typeface="Trebuchet MS"/>
                        </a:rPr>
                        <a:t> </a:t>
                      </a:r>
                      <a:r>
                        <a:rPr sz="900" b="1" spc="-5" dirty="0">
                          <a:solidFill>
                            <a:srgbClr val="FEFEFE"/>
                          </a:solidFill>
                          <a:latin typeface="Trebuchet MS"/>
                          <a:cs typeface="Trebuchet MS"/>
                        </a:rPr>
                        <a:t>Performance  2020/21</a:t>
                      </a:r>
                      <a:endParaRPr sz="9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chemeClr val="tx2"/>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marR="111125">
                        <a:lnSpc>
                          <a:spcPct val="110800"/>
                        </a:lnSpc>
                        <a:spcBef>
                          <a:spcPts val="525"/>
                        </a:spcBef>
                      </a:pPr>
                      <a:r>
                        <a:rPr sz="900" b="1" spc="5" dirty="0">
                          <a:solidFill>
                            <a:srgbClr val="FEFEFE"/>
                          </a:solidFill>
                          <a:latin typeface="Trebuchet MS"/>
                          <a:cs typeface="Trebuchet MS"/>
                        </a:rPr>
                        <a:t>Planned</a:t>
                      </a:r>
                      <a:r>
                        <a:rPr sz="900" b="1" spc="-85" dirty="0">
                          <a:solidFill>
                            <a:srgbClr val="FEFEFE"/>
                          </a:solidFill>
                          <a:latin typeface="Trebuchet MS"/>
                          <a:cs typeface="Trebuchet MS"/>
                        </a:rPr>
                        <a:t> </a:t>
                      </a:r>
                      <a:r>
                        <a:rPr sz="900" b="1" spc="10" dirty="0">
                          <a:solidFill>
                            <a:srgbClr val="FEFEFE"/>
                          </a:solidFill>
                          <a:latin typeface="Trebuchet MS"/>
                          <a:cs typeface="Trebuchet MS"/>
                        </a:rPr>
                        <a:t>Annual  </a:t>
                      </a:r>
                      <a:r>
                        <a:rPr sz="900" b="1" spc="-10" dirty="0">
                          <a:solidFill>
                            <a:srgbClr val="FEFEFE"/>
                          </a:solidFill>
                          <a:latin typeface="Trebuchet MS"/>
                          <a:cs typeface="Trebuchet MS"/>
                        </a:rPr>
                        <a:t>Target</a:t>
                      </a:r>
                      <a:r>
                        <a:rPr sz="900" b="1" spc="-60" dirty="0">
                          <a:solidFill>
                            <a:srgbClr val="FEFEFE"/>
                          </a:solidFill>
                          <a:latin typeface="Trebuchet MS"/>
                          <a:cs typeface="Trebuchet MS"/>
                        </a:rPr>
                        <a:t> </a:t>
                      </a:r>
                      <a:r>
                        <a:rPr sz="900" b="1" spc="-5" dirty="0">
                          <a:solidFill>
                            <a:srgbClr val="FEFEFE"/>
                          </a:solidFill>
                          <a:latin typeface="Trebuchet MS"/>
                          <a:cs typeface="Trebuchet MS"/>
                        </a:rPr>
                        <a:t>2021/22</a:t>
                      </a:r>
                      <a:endParaRPr sz="9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chemeClr val="tx2"/>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marR="257175">
                        <a:lnSpc>
                          <a:spcPct val="110800"/>
                        </a:lnSpc>
                        <a:spcBef>
                          <a:spcPts val="525"/>
                        </a:spcBef>
                      </a:pPr>
                      <a:r>
                        <a:rPr sz="900" b="1" dirty="0">
                          <a:solidFill>
                            <a:srgbClr val="FEFEFE"/>
                          </a:solidFill>
                          <a:latin typeface="Trebuchet MS"/>
                          <a:cs typeface="Trebuchet MS"/>
                        </a:rPr>
                        <a:t>**Actual  Achie</a:t>
                      </a:r>
                      <a:r>
                        <a:rPr sz="900" b="1" spc="-10" dirty="0">
                          <a:solidFill>
                            <a:srgbClr val="FEFEFE"/>
                          </a:solidFill>
                          <a:latin typeface="Trebuchet MS"/>
                          <a:cs typeface="Trebuchet MS"/>
                        </a:rPr>
                        <a:t>v</a:t>
                      </a:r>
                      <a:r>
                        <a:rPr sz="900" b="1" dirty="0">
                          <a:solidFill>
                            <a:srgbClr val="FEFEFE"/>
                          </a:solidFill>
                          <a:latin typeface="Trebuchet MS"/>
                          <a:cs typeface="Trebuchet MS"/>
                        </a:rPr>
                        <a:t>ement  </a:t>
                      </a:r>
                      <a:r>
                        <a:rPr sz="900" b="1" spc="-5" dirty="0">
                          <a:solidFill>
                            <a:srgbClr val="FEFEFE"/>
                          </a:solidFill>
                          <a:latin typeface="Trebuchet MS"/>
                          <a:cs typeface="Trebuchet MS"/>
                        </a:rPr>
                        <a:t>2021/22</a:t>
                      </a:r>
                      <a:endParaRPr sz="9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chemeClr val="tx2"/>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marR="109220">
                        <a:lnSpc>
                          <a:spcPct val="110800"/>
                        </a:lnSpc>
                        <a:spcBef>
                          <a:spcPts val="525"/>
                        </a:spcBef>
                      </a:pPr>
                      <a:r>
                        <a:rPr sz="900" b="1" spc="5" dirty="0">
                          <a:solidFill>
                            <a:srgbClr val="FEFEFE"/>
                          </a:solidFill>
                          <a:latin typeface="Trebuchet MS"/>
                          <a:cs typeface="Trebuchet MS"/>
                        </a:rPr>
                        <a:t>Deviation </a:t>
                      </a:r>
                      <a:r>
                        <a:rPr sz="900" b="1" spc="15" dirty="0">
                          <a:solidFill>
                            <a:srgbClr val="FEFEFE"/>
                          </a:solidFill>
                          <a:latin typeface="Trebuchet MS"/>
                          <a:cs typeface="Trebuchet MS"/>
                        </a:rPr>
                        <a:t>from  </a:t>
                      </a:r>
                      <a:r>
                        <a:rPr sz="900" b="1" spc="5" dirty="0">
                          <a:solidFill>
                            <a:srgbClr val="FEFEFE"/>
                          </a:solidFill>
                          <a:latin typeface="Trebuchet MS"/>
                          <a:cs typeface="Trebuchet MS"/>
                        </a:rPr>
                        <a:t>Planned </a:t>
                      </a:r>
                      <a:r>
                        <a:rPr sz="900" b="1" spc="-10" dirty="0">
                          <a:solidFill>
                            <a:srgbClr val="FEFEFE"/>
                          </a:solidFill>
                          <a:latin typeface="Trebuchet MS"/>
                          <a:cs typeface="Trebuchet MS"/>
                        </a:rPr>
                        <a:t>Target </a:t>
                      </a:r>
                      <a:r>
                        <a:rPr sz="900" b="1" spc="15" dirty="0">
                          <a:solidFill>
                            <a:srgbClr val="FEFEFE"/>
                          </a:solidFill>
                          <a:latin typeface="Trebuchet MS"/>
                          <a:cs typeface="Trebuchet MS"/>
                        </a:rPr>
                        <a:t>to  </a:t>
                      </a:r>
                      <a:r>
                        <a:rPr sz="900" b="1" spc="5" dirty="0">
                          <a:solidFill>
                            <a:srgbClr val="FEFEFE"/>
                          </a:solidFill>
                          <a:latin typeface="Trebuchet MS"/>
                          <a:cs typeface="Trebuchet MS"/>
                        </a:rPr>
                        <a:t>Actual</a:t>
                      </a:r>
                      <a:r>
                        <a:rPr sz="900" b="1" spc="-70" dirty="0">
                          <a:solidFill>
                            <a:srgbClr val="FEFEFE"/>
                          </a:solidFill>
                          <a:latin typeface="Trebuchet MS"/>
                          <a:cs typeface="Trebuchet MS"/>
                        </a:rPr>
                        <a:t> </a:t>
                      </a:r>
                      <a:r>
                        <a:rPr sz="900" b="1" spc="-5" dirty="0">
                          <a:solidFill>
                            <a:srgbClr val="FEFEFE"/>
                          </a:solidFill>
                          <a:latin typeface="Trebuchet MS"/>
                          <a:cs typeface="Trebuchet MS"/>
                        </a:rPr>
                        <a:t>Achievement  2021/22</a:t>
                      </a:r>
                      <a:endParaRPr sz="9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chemeClr val="tx2"/>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a:lnSpc>
                          <a:spcPct val="100000"/>
                        </a:lnSpc>
                        <a:spcBef>
                          <a:spcPts val="630"/>
                        </a:spcBef>
                      </a:pPr>
                      <a:r>
                        <a:rPr sz="900" b="1" spc="5" dirty="0">
                          <a:solidFill>
                            <a:srgbClr val="FEFEFE"/>
                          </a:solidFill>
                          <a:latin typeface="Trebuchet MS"/>
                          <a:cs typeface="Trebuchet MS"/>
                        </a:rPr>
                        <a:t>Reasons for</a:t>
                      </a:r>
                      <a:r>
                        <a:rPr sz="900" b="1" spc="-60" dirty="0">
                          <a:solidFill>
                            <a:srgbClr val="FEFEFE"/>
                          </a:solidFill>
                          <a:latin typeface="Trebuchet MS"/>
                          <a:cs typeface="Trebuchet MS"/>
                        </a:rPr>
                        <a:t> </a:t>
                      </a:r>
                      <a:r>
                        <a:rPr sz="900" b="1" spc="5" dirty="0">
                          <a:solidFill>
                            <a:srgbClr val="FEFEFE"/>
                          </a:solidFill>
                          <a:latin typeface="Trebuchet MS"/>
                          <a:cs typeface="Trebuchet MS"/>
                        </a:rPr>
                        <a:t>Deviation</a:t>
                      </a:r>
                      <a:endParaRPr sz="9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chemeClr val="tx2"/>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a:lnSpc>
                          <a:spcPct val="100000"/>
                        </a:lnSpc>
                        <a:spcBef>
                          <a:spcPts val="630"/>
                        </a:spcBef>
                      </a:pPr>
                      <a:r>
                        <a:rPr sz="900" b="1" spc="10" dirty="0">
                          <a:solidFill>
                            <a:srgbClr val="FEFEFE"/>
                          </a:solidFill>
                          <a:latin typeface="Trebuchet MS"/>
                          <a:cs typeface="Trebuchet MS"/>
                        </a:rPr>
                        <a:t>POE</a:t>
                      </a:r>
                      <a:r>
                        <a:rPr sz="900" b="1" spc="-35" dirty="0">
                          <a:solidFill>
                            <a:srgbClr val="FEFEFE"/>
                          </a:solidFill>
                          <a:latin typeface="Trebuchet MS"/>
                          <a:cs typeface="Trebuchet MS"/>
                        </a:rPr>
                        <a:t> </a:t>
                      </a:r>
                      <a:r>
                        <a:rPr sz="900" b="1" spc="10" dirty="0">
                          <a:solidFill>
                            <a:srgbClr val="FEFEFE"/>
                          </a:solidFill>
                          <a:latin typeface="Trebuchet MS"/>
                          <a:cs typeface="Trebuchet MS"/>
                        </a:rPr>
                        <a:t>Submitted</a:t>
                      </a:r>
                      <a:endParaRPr sz="900" dirty="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1"/>
                  </a:ext>
                </a:extLst>
              </a:tr>
              <a:tr h="1387961">
                <a:tc rowSpan="4">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a:lnSpc>
                          <a:spcPct val="100000"/>
                        </a:lnSpc>
                      </a:pPr>
                      <a:endParaRPr sz="900">
                        <a:latin typeface="Times New Roman"/>
                        <a:cs typeface="Times New Roman"/>
                      </a:endParaRPr>
                    </a:p>
                  </a:txBody>
                  <a:tcPr marL="0" marR="0" marT="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rgbClr val="E6E7E8"/>
                    </a:solidFill>
                  </a:tcPr>
                </a:tc>
                <a:tc rowSpan="4">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a:lnSpc>
                          <a:spcPct val="100000"/>
                        </a:lnSpc>
                      </a:pPr>
                      <a:endParaRPr sz="900" dirty="0">
                        <a:latin typeface="Times New Roman"/>
                        <a:cs typeface="Times New Roman"/>
                      </a:endParaRPr>
                    </a:p>
                  </a:txBody>
                  <a:tcPr marL="0" marR="0" marT="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rgbClr val="E6E7E8"/>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marR="147320">
                        <a:lnSpc>
                          <a:spcPct val="110800"/>
                        </a:lnSpc>
                        <a:spcBef>
                          <a:spcPts val="525"/>
                        </a:spcBef>
                      </a:pPr>
                      <a:r>
                        <a:rPr sz="900" spc="-45" dirty="0">
                          <a:solidFill>
                            <a:srgbClr val="373435"/>
                          </a:solidFill>
                          <a:latin typeface="Trebuchet MS"/>
                          <a:cs typeface="Trebuchet MS"/>
                        </a:rPr>
                        <a:t>1.1.5</a:t>
                      </a:r>
                      <a:r>
                        <a:rPr sz="900" spc="-85" dirty="0">
                          <a:solidFill>
                            <a:srgbClr val="373435"/>
                          </a:solidFill>
                          <a:latin typeface="Trebuchet MS"/>
                          <a:cs typeface="Trebuchet MS"/>
                        </a:rPr>
                        <a:t> </a:t>
                      </a:r>
                      <a:r>
                        <a:rPr sz="900" spc="-15" dirty="0">
                          <a:solidFill>
                            <a:srgbClr val="373435"/>
                          </a:solidFill>
                          <a:latin typeface="Trebuchet MS"/>
                          <a:cs typeface="Trebuchet MS"/>
                        </a:rPr>
                        <a:t>Percentage  of </a:t>
                      </a:r>
                      <a:r>
                        <a:rPr sz="900" spc="-5" dirty="0">
                          <a:solidFill>
                            <a:srgbClr val="373435"/>
                          </a:solidFill>
                          <a:latin typeface="Trebuchet MS"/>
                          <a:cs typeface="Trebuchet MS"/>
                        </a:rPr>
                        <a:t>annual </a:t>
                      </a:r>
                      <a:r>
                        <a:rPr sz="900" spc="45" dirty="0">
                          <a:solidFill>
                            <a:srgbClr val="373435"/>
                          </a:solidFill>
                          <a:latin typeface="Trebuchet MS"/>
                          <a:cs typeface="Trebuchet MS"/>
                        </a:rPr>
                        <a:t>HDA  </a:t>
                      </a:r>
                      <a:r>
                        <a:rPr sz="900" spc="-10" dirty="0">
                          <a:solidFill>
                            <a:srgbClr val="373435"/>
                          </a:solidFill>
                          <a:latin typeface="Trebuchet MS"/>
                          <a:cs typeface="Trebuchet MS"/>
                        </a:rPr>
                        <a:t>procurement  </a:t>
                      </a:r>
                      <a:r>
                        <a:rPr sz="900" spc="10" dirty="0">
                          <a:solidFill>
                            <a:srgbClr val="373435"/>
                          </a:solidFill>
                          <a:latin typeface="Trebuchet MS"/>
                          <a:cs typeface="Trebuchet MS"/>
                        </a:rPr>
                        <a:t>spend </a:t>
                      </a:r>
                      <a:r>
                        <a:rPr sz="900" spc="-15" dirty="0">
                          <a:solidFill>
                            <a:srgbClr val="373435"/>
                          </a:solidFill>
                          <a:latin typeface="Trebuchet MS"/>
                          <a:cs typeface="Trebuchet MS"/>
                        </a:rPr>
                        <a:t>targeted  </a:t>
                      </a:r>
                      <a:r>
                        <a:rPr sz="900" spc="-30" dirty="0">
                          <a:solidFill>
                            <a:srgbClr val="373435"/>
                          </a:solidFill>
                          <a:latin typeface="Trebuchet MS"/>
                          <a:cs typeface="Trebuchet MS"/>
                        </a:rPr>
                        <a:t>at </a:t>
                      </a:r>
                      <a:r>
                        <a:rPr sz="900" dirty="0">
                          <a:solidFill>
                            <a:srgbClr val="373435"/>
                          </a:solidFill>
                          <a:latin typeface="Trebuchet MS"/>
                          <a:cs typeface="Trebuchet MS"/>
                        </a:rPr>
                        <a:t>businesses  </a:t>
                      </a:r>
                      <a:r>
                        <a:rPr sz="900" spc="5" dirty="0">
                          <a:solidFill>
                            <a:srgbClr val="373435"/>
                          </a:solidFill>
                          <a:latin typeface="Trebuchet MS"/>
                          <a:cs typeface="Trebuchet MS"/>
                        </a:rPr>
                        <a:t>owned by  </a:t>
                      </a:r>
                      <a:r>
                        <a:rPr sz="900" dirty="0">
                          <a:solidFill>
                            <a:srgbClr val="373435"/>
                          </a:solidFill>
                          <a:latin typeface="Trebuchet MS"/>
                          <a:cs typeface="Trebuchet MS"/>
                        </a:rPr>
                        <a:t>Persons </a:t>
                      </a:r>
                      <a:r>
                        <a:rPr sz="900" spc="-25" dirty="0">
                          <a:solidFill>
                            <a:srgbClr val="373435"/>
                          </a:solidFill>
                          <a:latin typeface="Trebuchet MS"/>
                          <a:cs typeface="Trebuchet MS"/>
                        </a:rPr>
                        <a:t>with  </a:t>
                      </a:r>
                      <a:r>
                        <a:rPr sz="900" spc="-15" dirty="0">
                          <a:solidFill>
                            <a:srgbClr val="373435"/>
                          </a:solidFill>
                          <a:latin typeface="Trebuchet MS"/>
                          <a:cs typeface="Trebuchet MS"/>
                        </a:rPr>
                        <a:t>disabilities</a:t>
                      </a:r>
                      <a:endParaRPr sz="9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rgbClr val="E6E7E8"/>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marR="250825">
                        <a:lnSpc>
                          <a:spcPct val="110800"/>
                        </a:lnSpc>
                        <a:spcBef>
                          <a:spcPts val="525"/>
                        </a:spcBef>
                      </a:pPr>
                      <a:r>
                        <a:rPr sz="900" spc="90" dirty="0">
                          <a:solidFill>
                            <a:srgbClr val="373435"/>
                          </a:solidFill>
                          <a:latin typeface="Trebuchet MS"/>
                          <a:cs typeface="Trebuchet MS"/>
                        </a:rPr>
                        <a:t>0%</a:t>
                      </a:r>
                      <a:r>
                        <a:rPr sz="900" spc="-110" dirty="0">
                          <a:solidFill>
                            <a:srgbClr val="373435"/>
                          </a:solidFill>
                          <a:latin typeface="Trebuchet MS"/>
                          <a:cs typeface="Trebuchet MS"/>
                        </a:rPr>
                        <a:t> </a:t>
                      </a:r>
                      <a:r>
                        <a:rPr sz="900" spc="-15" dirty="0">
                          <a:solidFill>
                            <a:srgbClr val="373435"/>
                          </a:solidFill>
                          <a:latin typeface="Trebuchet MS"/>
                          <a:cs typeface="Trebuchet MS"/>
                        </a:rPr>
                        <a:t>of </a:t>
                      </a:r>
                      <a:r>
                        <a:rPr sz="900" spc="-5" dirty="0">
                          <a:solidFill>
                            <a:srgbClr val="373435"/>
                          </a:solidFill>
                          <a:latin typeface="Trebuchet MS"/>
                          <a:cs typeface="Trebuchet MS"/>
                        </a:rPr>
                        <a:t>annual  </a:t>
                      </a:r>
                      <a:r>
                        <a:rPr sz="900" spc="45" dirty="0">
                          <a:solidFill>
                            <a:srgbClr val="373435"/>
                          </a:solidFill>
                          <a:latin typeface="Trebuchet MS"/>
                          <a:cs typeface="Trebuchet MS"/>
                        </a:rPr>
                        <a:t>HDA</a:t>
                      </a:r>
                      <a:endParaRPr sz="900" dirty="0">
                        <a:latin typeface="Trebuchet MS"/>
                        <a:cs typeface="Trebuchet MS"/>
                      </a:endParaRPr>
                    </a:p>
                    <a:p>
                      <a:pPr marL="71755" marR="131445">
                        <a:lnSpc>
                          <a:spcPct val="110800"/>
                        </a:lnSpc>
                      </a:pPr>
                      <a:r>
                        <a:rPr sz="900" spc="-10" dirty="0">
                          <a:solidFill>
                            <a:srgbClr val="373435"/>
                          </a:solidFill>
                          <a:latin typeface="Trebuchet MS"/>
                          <a:cs typeface="Trebuchet MS"/>
                        </a:rPr>
                        <a:t>procurement  spend,</a:t>
                      </a:r>
                      <a:r>
                        <a:rPr sz="900" spc="-100" dirty="0">
                          <a:solidFill>
                            <a:srgbClr val="373435"/>
                          </a:solidFill>
                          <a:latin typeface="Trebuchet MS"/>
                          <a:cs typeface="Trebuchet MS"/>
                        </a:rPr>
                        <a:t> </a:t>
                      </a:r>
                      <a:r>
                        <a:rPr sz="900" spc="-15" dirty="0">
                          <a:solidFill>
                            <a:srgbClr val="373435"/>
                          </a:solidFill>
                          <a:latin typeface="Trebuchet MS"/>
                          <a:cs typeface="Trebuchet MS"/>
                        </a:rPr>
                        <a:t>targeted  </a:t>
                      </a:r>
                      <a:r>
                        <a:rPr sz="900" spc="-30" dirty="0">
                          <a:solidFill>
                            <a:srgbClr val="373435"/>
                          </a:solidFill>
                          <a:latin typeface="Trebuchet MS"/>
                          <a:cs typeface="Trebuchet MS"/>
                        </a:rPr>
                        <a:t>at </a:t>
                      </a:r>
                      <a:r>
                        <a:rPr sz="900" dirty="0">
                          <a:solidFill>
                            <a:srgbClr val="373435"/>
                          </a:solidFill>
                          <a:latin typeface="Trebuchet MS"/>
                          <a:cs typeface="Trebuchet MS"/>
                        </a:rPr>
                        <a:t>businesses  </a:t>
                      </a:r>
                      <a:r>
                        <a:rPr sz="900" spc="5" dirty="0">
                          <a:solidFill>
                            <a:srgbClr val="373435"/>
                          </a:solidFill>
                          <a:latin typeface="Trebuchet MS"/>
                          <a:cs typeface="Trebuchet MS"/>
                        </a:rPr>
                        <a:t>owned by  </a:t>
                      </a:r>
                      <a:r>
                        <a:rPr sz="900" dirty="0">
                          <a:solidFill>
                            <a:srgbClr val="373435"/>
                          </a:solidFill>
                          <a:latin typeface="Trebuchet MS"/>
                          <a:cs typeface="Trebuchet MS"/>
                        </a:rPr>
                        <a:t>Persons </a:t>
                      </a:r>
                      <a:r>
                        <a:rPr sz="900" spc="-25" dirty="0">
                          <a:solidFill>
                            <a:srgbClr val="373435"/>
                          </a:solidFill>
                          <a:latin typeface="Trebuchet MS"/>
                          <a:cs typeface="Trebuchet MS"/>
                        </a:rPr>
                        <a:t>with  </a:t>
                      </a:r>
                      <a:r>
                        <a:rPr sz="900" spc="-15" dirty="0">
                          <a:solidFill>
                            <a:srgbClr val="373435"/>
                          </a:solidFill>
                          <a:latin typeface="Trebuchet MS"/>
                          <a:cs typeface="Trebuchet MS"/>
                        </a:rPr>
                        <a:t>disabilities</a:t>
                      </a:r>
                      <a:endParaRPr sz="9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rgbClr val="E6E7E8"/>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marR="266065">
                        <a:lnSpc>
                          <a:spcPct val="110800"/>
                        </a:lnSpc>
                        <a:spcBef>
                          <a:spcPts val="525"/>
                        </a:spcBef>
                      </a:pPr>
                      <a:r>
                        <a:rPr sz="900" spc="90" dirty="0">
                          <a:solidFill>
                            <a:srgbClr val="373435"/>
                          </a:solidFill>
                          <a:latin typeface="Trebuchet MS"/>
                          <a:cs typeface="Trebuchet MS"/>
                        </a:rPr>
                        <a:t>5%</a:t>
                      </a:r>
                      <a:r>
                        <a:rPr sz="900" spc="-110" dirty="0">
                          <a:solidFill>
                            <a:srgbClr val="373435"/>
                          </a:solidFill>
                          <a:latin typeface="Trebuchet MS"/>
                          <a:cs typeface="Trebuchet MS"/>
                        </a:rPr>
                        <a:t> </a:t>
                      </a:r>
                      <a:r>
                        <a:rPr sz="900" spc="-15" dirty="0">
                          <a:solidFill>
                            <a:srgbClr val="373435"/>
                          </a:solidFill>
                          <a:latin typeface="Trebuchet MS"/>
                          <a:cs typeface="Trebuchet MS"/>
                        </a:rPr>
                        <a:t>of </a:t>
                      </a:r>
                      <a:r>
                        <a:rPr sz="900" spc="-5" dirty="0">
                          <a:solidFill>
                            <a:srgbClr val="373435"/>
                          </a:solidFill>
                          <a:latin typeface="Trebuchet MS"/>
                          <a:cs typeface="Trebuchet MS"/>
                        </a:rPr>
                        <a:t>annual  </a:t>
                      </a:r>
                      <a:r>
                        <a:rPr sz="900" spc="45" dirty="0">
                          <a:solidFill>
                            <a:srgbClr val="373435"/>
                          </a:solidFill>
                          <a:latin typeface="Trebuchet MS"/>
                          <a:cs typeface="Trebuchet MS"/>
                        </a:rPr>
                        <a:t>HDA</a:t>
                      </a:r>
                      <a:endParaRPr sz="900">
                        <a:latin typeface="Trebuchet MS"/>
                        <a:cs typeface="Trebuchet MS"/>
                      </a:endParaRPr>
                    </a:p>
                    <a:p>
                      <a:pPr marL="71755" marR="146685">
                        <a:lnSpc>
                          <a:spcPct val="110800"/>
                        </a:lnSpc>
                      </a:pPr>
                      <a:r>
                        <a:rPr sz="900" spc="-10" dirty="0">
                          <a:solidFill>
                            <a:srgbClr val="373435"/>
                          </a:solidFill>
                          <a:latin typeface="Trebuchet MS"/>
                          <a:cs typeface="Trebuchet MS"/>
                        </a:rPr>
                        <a:t>procurement  spend,</a:t>
                      </a:r>
                      <a:r>
                        <a:rPr sz="900" spc="-100" dirty="0">
                          <a:solidFill>
                            <a:srgbClr val="373435"/>
                          </a:solidFill>
                          <a:latin typeface="Trebuchet MS"/>
                          <a:cs typeface="Trebuchet MS"/>
                        </a:rPr>
                        <a:t> </a:t>
                      </a:r>
                      <a:r>
                        <a:rPr sz="900" spc="-15" dirty="0">
                          <a:solidFill>
                            <a:srgbClr val="373435"/>
                          </a:solidFill>
                          <a:latin typeface="Trebuchet MS"/>
                          <a:cs typeface="Trebuchet MS"/>
                        </a:rPr>
                        <a:t>targeted  </a:t>
                      </a:r>
                      <a:r>
                        <a:rPr sz="900" spc="-30" dirty="0">
                          <a:solidFill>
                            <a:srgbClr val="373435"/>
                          </a:solidFill>
                          <a:latin typeface="Trebuchet MS"/>
                          <a:cs typeface="Trebuchet MS"/>
                        </a:rPr>
                        <a:t>at </a:t>
                      </a:r>
                      <a:r>
                        <a:rPr sz="900" dirty="0">
                          <a:solidFill>
                            <a:srgbClr val="373435"/>
                          </a:solidFill>
                          <a:latin typeface="Trebuchet MS"/>
                          <a:cs typeface="Trebuchet MS"/>
                        </a:rPr>
                        <a:t>businesses  </a:t>
                      </a:r>
                      <a:r>
                        <a:rPr sz="900" spc="5" dirty="0">
                          <a:solidFill>
                            <a:srgbClr val="373435"/>
                          </a:solidFill>
                          <a:latin typeface="Trebuchet MS"/>
                          <a:cs typeface="Trebuchet MS"/>
                        </a:rPr>
                        <a:t>owned by  </a:t>
                      </a:r>
                      <a:r>
                        <a:rPr sz="900" dirty="0">
                          <a:solidFill>
                            <a:srgbClr val="373435"/>
                          </a:solidFill>
                          <a:latin typeface="Trebuchet MS"/>
                          <a:cs typeface="Trebuchet MS"/>
                        </a:rPr>
                        <a:t>Persons </a:t>
                      </a:r>
                      <a:r>
                        <a:rPr sz="900" spc="-25" dirty="0">
                          <a:solidFill>
                            <a:srgbClr val="373435"/>
                          </a:solidFill>
                          <a:latin typeface="Trebuchet MS"/>
                          <a:cs typeface="Trebuchet MS"/>
                        </a:rPr>
                        <a:t>with  </a:t>
                      </a:r>
                      <a:r>
                        <a:rPr sz="900" spc="-15" dirty="0">
                          <a:solidFill>
                            <a:srgbClr val="373435"/>
                          </a:solidFill>
                          <a:latin typeface="Trebuchet MS"/>
                          <a:cs typeface="Trebuchet MS"/>
                        </a:rPr>
                        <a:t>disabilities</a:t>
                      </a:r>
                      <a:endParaRPr sz="9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rgbClr val="E6E7E8"/>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marR="281305">
                        <a:lnSpc>
                          <a:spcPct val="110800"/>
                        </a:lnSpc>
                        <a:spcBef>
                          <a:spcPts val="525"/>
                        </a:spcBef>
                      </a:pPr>
                      <a:r>
                        <a:rPr sz="900" spc="90" dirty="0">
                          <a:solidFill>
                            <a:srgbClr val="373435"/>
                          </a:solidFill>
                          <a:latin typeface="Trebuchet MS"/>
                          <a:cs typeface="Trebuchet MS"/>
                        </a:rPr>
                        <a:t>5%</a:t>
                      </a:r>
                      <a:r>
                        <a:rPr sz="900" spc="-110" dirty="0">
                          <a:solidFill>
                            <a:srgbClr val="373435"/>
                          </a:solidFill>
                          <a:latin typeface="Trebuchet MS"/>
                          <a:cs typeface="Trebuchet MS"/>
                        </a:rPr>
                        <a:t> </a:t>
                      </a:r>
                      <a:r>
                        <a:rPr sz="900" spc="-15" dirty="0">
                          <a:solidFill>
                            <a:srgbClr val="373435"/>
                          </a:solidFill>
                          <a:latin typeface="Trebuchet MS"/>
                          <a:cs typeface="Trebuchet MS"/>
                        </a:rPr>
                        <a:t>of </a:t>
                      </a:r>
                      <a:r>
                        <a:rPr sz="900" spc="-5" dirty="0">
                          <a:solidFill>
                            <a:srgbClr val="373435"/>
                          </a:solidFill>
                          <a:latin typeface="Trebuchet MS"/>
                          <a:cs typeface="Trebuchet MS"/>
                        </a:rPr>
                        <a:t>annual  </a:t>
                      </a:r>
                      <a:r>
                        <a:rPr sz="900" spc="45" dirty="0">
                          <a:solidFill>
                            <a:srgbClr val="373435"/>
                          </a:solidFill>
                          <a:latin typeface="Trebuchet MS"/>
                          <a:cs typeface="Trebuchet MS"/>
                        </a:rPr>
                        <a:t>HDA</a:t>
                      </a:r>
                      <a:endParaRPr sz="900">
                        <a:latin typeface="Trebuchet MS"/>
                        <a:cs typeface="Trebuchet MS"/>
                      </a:endParaRPr>
                    </a:p>
                    <a:p>
                      <a:pPr marL="71755" marR="161925">
                        <a:lnSpc>
                          <a:spcPct val="110800"/>
                        </a:lnSpc>
                      </a:pPr>
                      <a:r>
                        <a:rPr sz="900" spc="-10" dirty="0">
                          <a:solidFill>
                            <a:srgbClr val="373435"/>
                          </a:solidFill>
                          <a:latin typeface="Trebuchet MS"/>
                          <a:cs typeface="Trebuchet MS"/>
                        </a:rPr>
                        <a:t>procurement  spend,</a:t>
                      </a:r>
                      <a:r>
                        <a:rPr sz="900" spc="-100" dirty="0">
                          <a:solidFill>
                            <a:srgbClr val="373435"/>
                          </a:solidFill>
                          <a:latin typeface="Trebuchet MS"/>
                          <a:cs typeface="Trebuchet MS"/>
                        </a:rPr>
                        <a:t> </a:t>
                      </a:r>
                      <a:r>
                        <a:rPr sz="900" spc="-15" dirty="0">
                          <a:solidFill>
                            <a:srgbClr val="373435"/>
                          </a:solidFill>
                          <a:latin typeface="Trebuchet MS"/>
                          <a:cs typeface="Trebuchet MS"/>
                        </a:rPr>
                        <a:t>targeted  </a:t>
                      </a:r>
                      <a:r>
                        <a:rPr sz="900" spc="-30" dirty="0">
                          <a:solidFill>
                            <a:srgbClr val="373435"/>
                          </a:solidFill>
                          <a:latin typeface="Trebuchet MS"/>
                          <a:cs typeface="Trebuchet MS"/>
                        </a:rPr>
                        <a:t>at </a:t>
                      </a:r>
                      <a:r>
                        <a:rPr sz="900" dirty="0">
                          <a:solidFill>
                            <a:srgbClr val="373435"/>
                          </a:solidFill>
                          <a:latin typeface="Trebuchet MS"/>
                          <a:cs typeface="Trebuchet MS"/>
                        </a:rPr>
                        <a:t>businesses  </a:t>
                      </a:r>
                      <a:r>
                        <a:rPr sz="900" spc="5" dirty="0">
                          <a:solidFill>
                            <a:srgbClr val="373435"/>
                          </a:solidFill>
                          <a:latin typeface="Trebuchet MS"/>
                          <a:cs typeface="Trebuchet MS"/>
                        </a:rPr>
                        <a:t>owned by  </a:t>
                      </a:r>
                      <a:r>
                        <a:rPr sz="900" dirty="0">
                          <a:solidFill>
                            <a:srgbClr val="373435"/>
                          </a:solidFill>
                          <a:latin typeface="Trebuchet MS"/>
                          <a:cs typeface="Trebuchet MS"/>
                        </a:rPr>
                        <a:t>Persons </a:t>
                      </a:r>
                      <a:r>
                        <a:rPr sz="900" spc="-25" dirty="0">
                          <a:solidFill>
                            <a:srgbClr val="373435"/>
                          </a:solidFill>
                          <a:latin typeface="Trebuchet MS"/>
                          <a:cs typeface="Trebuchet MS"/>
                        </a:rPr>
                        <a:t>with  </a:t>
                      </a:r>
                      <a:r>
                        <a:rPr sz="900" spc="-15" dirty="0">
                          <a:solidFill>
                            <a:srgbClr val="373435"/>
                          </a:solidFill>
                          <a:latin typeface="Trebuchet MS"/>
                          <a:cs typeface="Trebuchet MS"/>
                        </a:rPr>
                        <a:t>disabilities</a:t>
                      </a:r>
                      <a:endParaRPr sz="9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rgbClr val="E6E7E8"/>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marR="66675">
                        <a:lnSpc>
                          <a:spcPct val="110800"/>
                        </a:lnSpc>
                        <a:spcBef>
                          <a:spcPts val="525"/>
                        </a:spcBef>
                      </a:pPr>
                      <a:r>
                        <a:rPr sz="900" spc="25" dirty="0">
                          <a:solidFill>
                            <a:srgbClr val="ED3237"/>
                          </a:solidFill>
                          <a:latin typeface="Trebuchet MS"/>
                          <a:cs typeface="Trebuchet MS"/>
                        </a:rPr>
                        <a:t>Not </a:t>
                      </a:r>
                      <a:r>
                        <a:rPr sz="900" spc="-5" dirty="0">
                          <a:solidFill>
                            <a:srgbClr val="ED3237"/>
                          </a:solidFill>
                          <a:latin typeface="Trebuchet MS"/>
                          <a:cs typeface="Trebuchet MS"/>
                        </a:rPr>
                        <a:t>Achieved  </a:t>
                      </a:r>
                      <a:r>
                        <a:rPr sz="900" spc="15" dirty="0">
                          <a:solidFill>
                            <a:srgbClr val="373435"/>
                          </a:solidFill>
                          <a:latin typeface="Trebuchet MS"/>
                          <a:cs typeface="Trebuchet MS"/>
                        </a:rPr>
                        <a:t>0,53% </a:t>
                      </a:r>
                      <a:r>
                        <a:rPr sz="900" spc="-15" dirty="0">
                          <a:solidFill>
                            <a:srgbClr val="373435"/>
                          </a:solidFill>
                          <a:latin typeface="Trebuchet MS"/>
                          <a:cs typeface="Trebuchet MS"/>
                        </a:rPr>
                        <a:t>of </a:t>
                      </a:r>
                      <a:r>
                        <a:rPr sz="900" spc="-5" dirty="0">
                          <a:solidFill>
                            <a:srgbClr val="373435"/>
                          </a:solidFill>
                          <a:latin typeface="Trebuchet MS"/>
                          <a:cs typeface="Trebuchet MS"/>
                        </a:rPr>
                        <a:t>annual  </a:t>
                      </a:r>
                      <a:r>
                        <a:rPr sz="900" spc="45" dirty="0">
                          <a:solidFill>
                            <a:srgbClr val="373435"/>
                          </a:solidFill>
                          <a:latin typeface="Trebuchet MS"/>
                          <a:cs typeface="Trebuchet MS"/>
                        </a:rPr>
                        <a:t>HDA</a:t>
                      </a:r>
                      <a:r>
                        <a:rPr sz="900" spc="-80" dirty="0">
                          <a:solidFill>
                            <a:srgbClr val="373435"/>
                          </a:solidFill>
                          <a:latin typeface="Trebuchet MS"/>
                          <a:cs typeface="Trebuchet MS"/>
                        </a:rPr>
                        <a:t> </a:t>
                      </a:r>
                      <a:r>
                        <a:rPr sz="900" spc="-10" dirty="0">
                          <a:solidFill>
                            <a:srgbClr val="373435"/>
                          </a:solidFill>
                          <a:latin typeface="Trebuchet MS"/>
                          <a:cs typeface="Trebuchet MS"/>
                        </a:rPr>
                        <a:t>procurement  spend, </a:t>
                      </a:r>
                      <a:r>
                        <a:rPr sz="900" spc="-15" dirty="0">
                          <a:solidFill>
                            <a:srgbClr val="373435"/>
                          </a:solidFill>
                          <a:latin typeface="Trebuchet MS"/>
                          <a:cs typeface="Trebuchet MS"/>
                        </a:rPr>
                        <a:t>targeted  </a:t>
                      </a:r>
                      <a:r>
                        <a:rPr sz="900" spc="-30" dirty="0">
                          <a:solidFill>
                            <a:srgbClr val="373435"/>
                          </a:solidFill>
                          <a:latin typeface="Trebuchet MS"/>
                          <a:cs typeface="Trebuchet MS"/>
                        </a:rPr>
                        <a:t>at </a:t>
                      </a:r>
                      <a:r>
                        <a:rPr sz="900" dirty="0">
                          <a:solidFill>
                            <a:srgbClr val="373435"/>
                          </a:solidFill>
                          <a:latin typeface="Trebuchet MS"/>
                          <a:cs typeface="Trebuchet MS"/>
                        </a:rPr>
                        <a:t>businesses  </a:t>
                      </a:r>
                      <a:r>
                        <a:rPr sz="900" spc="5" dirty="0">
                          <a:solidFill>
                            <a:srgbClr val="373435"/>
                          </a:solidFill>
                          <a:latin typeface="Trebuchet MS"/>
                          <a:cs typeface="Trebuchet MS"/>
                        </a:rPr>
                        <a:t>owned by</a:t>
                      </a:r>
                      <a:r>
                        <a:rPr sz="900" spc="-120" dirty="0">
                          <a:solidFill>
                            <a:srgbClr val="373435"/>
                          </a:solidFill>
                          <a:latin typeface="Trebuchet MS"/>
                          <a:cs typeface="Trebuchet MS"/>
                        </a:rPr>
                        <a:t> </a:t>
                      </a:r>
                      <a:r>
                        <a:rPr sz="900" dirty="0">
                          <a:solidFill>
                            <a:srgbClr val="373435"/>
                          </a:solidFill>
                          <a:latin typeface="Trebuchet MS"/>
                          <a:cs typeface="Trebuchet MS"/>
                        </a:rPr>
                        <a:t>Persons  </a:t>
                      </a:r>
                      <a:r>
                        <a:rPr sz="900" spc="-25" dirty="0">
                          <a:solidFill>
                            <a:srgbClr val="373435"/>
                          </a:solidFill>
                          <a:latin typeface="Trebuchet MS"/>
                          <a:cs typeface="Trebuchet MS"/>
                        </a:rPr>
                        <a:t>with</a:t>
                      </a:r>
                      <a:r>
                        <a:rPr sz="900" spc="-40" dirty="0">
                          <a:solidFill>
                            <a:srgbClr val="373435"/>
                          </a:solidFill>
                          <a:latin typeface="Trebuchet MS"/>
                          <a:cs typeface="Trebuchet MS"/>
                        </a:rPr>
                        <a:t> </a:t>
                      </a:r>
                      <a:r>
                        <a:rPr sz="900" spc="-15" dirty="0">
                          <a:solidFill>
                            <a:srgbClr val="373435"/>
                          </a:solidFill>
                          <a:latin typeface="Trebuchet MS"/>
                          <a:cs typeface="Trebuchet MS"/>
                        </a:rPr>
                        <a:t>disabilities</a:t>
                      </a:r>
                      <a:endParaRPr sz="9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rgbClr val="FF0000"/>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marR="74295">
                        <a:lnSpc>
                          <a:spcPct val="110800"/>
                        </a:lnSpc>
                        <a:spcBef>
                          <a:spcPts val="525"/>
                        </a:spcBef>
                      </a:pPr>
                      <a:r>
                        <a:rPr sz="900" spc="15" dirty="0">
                          <a:solidFill>
                            <a:srgbClr val="373435"/>
                          </a:solidFill>
                          <a:latin typeface="Trebuchet MS"/>
                          <a:cs typeface="Trebuchet MS"/>
                        </a:rPr>
                        <a:t>-4,47% </a:t>
                      </a:r>
                      <a:r>
                        <a:rPr sz="900" spc="-15" dirty="0">
                          <a:solidFill>
                            <a:srgbClr val="373435"/>
                          </a:solidFill>
                          <a:latin typeface="Trebuchet MS"/>
                          <a:cs typeface="Trebuchet MS"/>
                        </a:rPr>
                        <a:t>of </a:t>
                      </a:r>
                      <a:r>
                        <a:rPr sz="900" spc="-5" dirty="0">
                          <a:solidFill>
                            <a:srgbClr val="373435"/>
                          </a:solidFill>
                          <a:latin typeface="Trebuchet MS"/>
                          <a:cs typeface="Trebuchet MS"/>
                        </a:rPr>
                        <a:t>annual</a:t>
                      </a:r>
                      <a:r>
                        <a:rPr sz="900" spc="-125" dirty="0">
                          <a:solidFill>
                            <a:srgbClr val="373435"/>
                          </a:solidFill>
                          <a:latin typeface="Trebuchet MS"/>
                          <a:cs typeface="Trebuchet MS"/>
                        </a:rPr>
                        <a:t> </a:t>
                      </a:r>
                      <a:r>
                        <a:rPr sz="900" spc="45" dirty="0">
                          <a:solidFill>
                            <a:srgbClr val="373435"/>
                          </a:solidFill>
                          <a:latin typeface="Trebuchet MS"/>
                          <a:cs typeface="Trebuchet MS"/>
                        </a:rPr>
                        <a:t>HDA  </a:t>
                      </a:r>
                      <a:r>
                        <a:rPr sz="900" spc="-10" dirty="0">
                          <a:solidFill>
                            <a:srgbClr val="373435"/>
                          </a:solidFill>
                          <a:latin typeface="Trebuchet MS"/>
                          <a:cs typeface="Trebuchet MS"/>
                        </a:rPr>
                        <a:t>procurement</a:t>
                      </a:r>
                      <a:endParaRPr sz="900" dirty="0">
                        <a:latin typeface="Trebuchet MS"/>
                        <a:cs typeface="Trebuchet MS"/>
                      </a:endParaRPr>
                    </a:p>
                    <a:p>
                      <a:pPr marL="71755" marR="362585">
                        <a:lnSpc>
                          <a:spcPct val="110800"/>
                        </a:lnSpc>
                      </a:pPr>
                      <a:r>
                        <a:rPr sz="900" spc="-10" dirty="0">
                          <a:solidFill>
                            <a:srgbClr val="373435"/>
                          </a:solidFill>
                          <a:latin typeface="Trebuchet MS"/>
                          <a:cs typeface="Trebuchet MS"/>
                        </a:rPr>
                        <a:t>spend,</a:t>
                      </a:r>
                      <a:r>
                        <a:rPr sz="900" spc="-100" dirty="0">
                          <a:solidFill>
                            <a:srgbClr val="373435"/>
                          </a:solidFill>
                          <a:latin typeface="Trebuchet MS"/>
                          <a:cs typeface="Trebuchet MS"/>
                        </a:rPr>
                        <a:t> </a:t>
                      </a:r>
                      <a:r>
                        <a:rPr sz="900" spc="-15" dirty="0">
                          <a:solidFill>
                            <a:srgbClr val="373435"/>
                          </a:solidFill>
                          <a:latin typeface="Trebuchet MS"/>
                          <a:cs typeface="Trebuchet MS"/>
                        </a:rPr>
                        <a:t>targeted  </a:t>
                      </a:r>
                      <a:r>
                        <a:rPr sz="900" spc="-30" dirty="0">
                          <a:solidFill>
                            <a:srgbClr val="373435"/>
                          </a:solidFill>
                          <a:latin typeface="Trebuchet MS"/>
                          <a:cs typeface="Trebuchet MS"/>
                        </a:rPr>
                        <a:t>at </a:t>
                      </a:r>
                      <a:r>
                        <a:rPr sz="900" dirty="0">
                          <a:solidFill>
                            <a:srgbClr val="373435"/>
                          </a:solidFill>
                          <a:latin typeface="Trebuchet MS"/>
                          <a:cs typeface="Trebuchet MS"/>
                        </a:rPr>
                        <a:t>businesses  </a:t>
                      </a:r>
                      <a:r>
                        <a:rPr sz="900" spc="5" dirty="0">
                          <a:solidFill>
                            <a:srgbClr val="373435"/>
                          </a:solidFill>
                          <a:latin typeface="Trebuchet MS"/>
                          <a:cs typeface="Trebuchet MS"/>
                        </a:rPr>
                        <a:t>owned by  </a:t>
                      </a:r>
                      <a:r>
                        <a:rPr sz="900" dirty="0">
                          <a:solidFill>
                            <a:srgbClr val="373435"/>
                          </a:solidFill>
                          <a:latin typeface="Trebuchet MS"/>
                          <a:cs typeface="Trebuchet MS"/>
                        </a:rPr>
                        <a:t>Persons </a:t>
                      </a:r>
                      <a:r>
                        <a:rPr sz="900" spc="-25" dirty="0">
                          <a:solidFill>
                            <a:srgbClr val="373435"/>
                          </a:solidFill>
                          <a:latin typeface="Trebuchet MS"/>
                          <a:cs typeface="Trebuchet MS"/>
                        </a:rPr>
                        <a:t>with  </a:t>
                      </a:r>
                      <a:r>
                        <a:rPr sz="900" spc="-15" dirty="0">
                          <a:solidFill>
                            <a:srgbClr val="373435"/>
                          </a:solidFill>
                          <a:latin typeface="Trebuchet MS"/>
                          <a:cs typeface="Trebuchet MS"/>
                        </a:rPr>
                        <a:t>disabilities</a:t>
                      </a:r>
                      <a:endParaRPr sz="9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rgbClr val="E6E7E8"/>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marR="100330">
                        <a:lnSpc>
                          <a:spcPct val="110800"/>
                        </a:lnSpc>
                        <a:spcBef>
                          <a:spcPts val="525"/>
                        </a:spcBef>
                      </a:pPr>
                      <a:r>
                        <a:rPr sz="900" dirty="0">
                          <a:solidFill>
                            <a:srgbClr val="373435"/>
                          </a:solidFill>
                          <a:latin typeface="Trebuchet MS"/>
                          <a:cs typeface="Trebuchet MS"/>
                        </a:rPr>
                        <a:t>Negative </a:t>
                      </a:r>
                      <a:r>
                        <a:rPr sz="900" spc="-20" dirty="0">
                          <a:solidFill>
                            <a:srgbClr val="373435"/>
                          </a:solidFill>
                          <a:latin typeface="Trebuchet MS"/>
                          <a:cs typeface="Trebuchet MS"/>
                        </a:rPr>
                        <a:t>variance </a:t>
                      </a:r>
                      <a:r>
                        <a:rPr sz="900" spc="25" dirty="0">
                          <a:solidFill>
                            <a:srgbClr val="373435"/>
                          </a:solidFill>
                          <a:latin typeface="Trebuchet MS"/>
                          <a:cs typeface="Trebuchet MS"/>
                        </a:rPr>
                        <a:t>- </a:t>
                      </a:r>
                      <a:r>
                        <a:rPr sz="900" spc="5" dirty="0">
                          <a:solidFill>
                            <a:srgbClr val="373435"/>
                          </a:solidFill>
                          <a:latin typeface="Trebuchet MS"/>
                          <a:cs typeface="Trebuchet MS"/>
                        </a:rPr>
                        <a:t>due </a:t>
                      </a:r>
                      <a:r>
                        <a:rPr sz="900" spc="-10" dirty="0">
                          <a:solidFill>
                            <a:srgbClr val="373435"/>
                          </a:solidFill>
                          <a:latin typeface="Trebuchet MS"/>
                          <a:cs typeface="Trebuchet MS"/>
                        </a:rPr>
                        <a:t>to  </a:t>
                      </a:r>
                      <a:r>
                        <a:rPr sz="900" spc="-5" dirty="0">
                          <a:solidFill>
                            <a:srgbClr val="373435"/>
                          </a:solidFill>
                          <a:latin typeface="Trebuchet MS"/>
                          <a:cs typeface="Trebuchet MS"/>
                        </a:rPr>
                        <a:t>non-implementation </a:t>
                      </a:r>
                      <a:r>
                        <a:rPr sz="900" spc="-15" dirty="0">
                          <a:solidFill>
                            <a:srgbClr val="373435"/>
                          </a:solidFill>
                          <a:latin typeface="Trebuchet MS"/>
                          <a:cs typeface="Trebuchet MS"/>
                        </a:rPr>
                        <a:t>of  </a:t>
                      </a:r>
                      <a:r>
                        <a:rPr sz="900" spc="-20" dirty="0">
                          <a:solidFill>
                            <a:srgbClr val="373435"/>
                          </a:solidFill>
                          <a:latin typeface="Trebuchet MS"/>
                          <a:cs typeface="Trebuchet MS"/>
                        </a:rPr>
                        <a:t>projects </a:t>
                      </a:r>
                      <a:r>
                        <a:rPr sz="900" spc="-15" dirty="0">
                          <a:solidFill>
                            <a:srgbClr val="373435"/>
                          </a:solidFill>
                          <a:latin typeface="Trebuchet MS"/>
                          <a:cs typeface="Trebuchet MS"/>
                        </a:rPr>
                        <a:t>earmarked for  </a:t>
                      </a:r>
                      <a:r>
                        <a:rPr sz="900" dirty="0">
                          <a:solidFill>
                            <a:srgbClr val="373435"/>
                          </a:solidFill>
                          <a:latin typeface="Trebuchet MS"/>
                          <a:cs typeface="Trebuchet MS"/>
                        </a:rPr>
                        <a:t>designated </a:t>
                      </a:r>
                      <a:r>
                        <a:rPr sz="900" spc="-5" dirty="0">
                          <a:solidFill>
                            <a:srgbClr val="373435"/>
                          </a:solidFill>
                          <a:latin typeface="Trebuchet MS"/>
                          <a:cs typeface="Trebuchet MS"/>
                        </a:rPr>
                        <a:t>groups. </a:t>
                      </a:r>
                      <a:r>
                        <a:rPr sz="900" spc="40" dirty="0">
                          <a:solidFill>
                            <a:srgbClr val="373435"/>
                          </a:solidFill>
                          <a:latin typeface="Trebuchet MS"/>
                          <a:cs typeface="Trebuchet MS"/>
                        </a:rPr>
                        <a:t>A </a:t>
                      </a:r>
                      <a:r>
                        <a:rPr sz="900" spc="-10" dirty="0">
                          <a:solidFill>
                            <a:srgbClr val="373435"/>
                          </a:solidFill>
                          <a:latin typeface="Trebuchet MS"/>
                          <a:cs typeface="Trebuchet MS"/>
                        </a:rPr>
                        <a:t>policy  </a:t>
                      </a:r>
                      <a:r>
                        <a:rPr sz="900" spc="5" dirty="0">
                          <a:solidFill>
                            <a:srgbClr val="373435"/>
                          </a:solidFill>
                          <a:latin typeface="Trebuchet MS"/>
                          <a:cs typeface="Trebuchet MS"/>
                        </a:rPr>
                        <a:t>has </a:t>
                      </a:r>
                      <a:r>
                        <a:rPr sz="900" dirty="0">
                          <a:solidFill>
                            <a:srgbClr val="373435"/>
                          </a:solidFill>
                          <a:latin typeface="Trebuchet MS"/>
                          <a:cs typeface="Trebuchet MS"/>
                        </a:rPr>
                        <a:t>been approved </a:t>
                      </a:r>
                      <a:r>
                        <a:rPr sz="900" spc="-15" dirty="0">
                          <a:solidFill>
                            <a:srgbClr val="373435"/>
                          </a:solidFill>
                          <a:latin typeface="Trebuchet MS"/>
                          <a:cs typeface="Trebuchet MS"/>
                        </a:rPr>
                        <a:t>to</a:t>
                      </a:r>
                      <a:r>
                        <a:rPr sz="900" spc="-155" dirty="0">
                          <a:solidFill>
                            <a:srgbClr val="373435"/>
                          </a:solidFill>
                          <a:latin typeface="Trebuchet MS"/>
                          <a:cs typeface="Trebuchet MS"/>
                        </a:rPr>
                        <a:t> </a:t>
                      </a:r>
                      <a:r>
                        <a:rPr sz="900" spc="-10" dirty="0">
                          <a:solidFill>
                            <a:srgbClr val="373435"/>
                          </a:solidFill>
                          <a:latin typeface="Trebuchet MS"/>
                          <a:cs typeface="Trebuchet MS"/>
                        </a:rPr>
                        <a:t>enable  </a:t>
                      </a:r>
                      <a:r>
                        <a:rPr sz="900" spc="-5" dirty="0">
                          <a:solidFill>
                            <a:srgbClr val="373435"/>
                          </a:solidFill>
                          <a:latin typeface="Trebuchet MS"/>
                          <a:cs typeface="Trebuchet MS"/>
                        </a:rPr>
                        <a:t>focus </a:t>
                      </a:r>
                      <a:r>
                        <a:rPr sz="900" spc="-15" dirty="0">
                          <a:solidFill>
                            <a:srgbClr val="373435"/>
                          </a:solidFill>
                          <a:latin typeface="Trebuchet MS"/>
                          <a:cs typeface="Trebuchet MS"/>
                        </a:rPr>
                        <a:t>targeted </a:t>
                      </a:r>
                      <a:r>
                        <a:rPr sz="900" spc="-5" dirty="0">
                          <a:solidFill>
                            <a:srgbClr val="373435"/>
                          </a:solidFill>
                          <a:latin typeface="Trebuchet MS"/>
                          <a:cs typeface="Trebuchet MS"/>
                        </a:rPr>
                        <a:t>focus </a:t>
                      </a:r>
                      <a:r>
                        <a:rPr sz="900" spc="25" dirty="0">
                          <a:solidFill>
                            <a:srgbClr val="373435"/>
                          </a:solidFill>
                          <a:latin typeface="Trebuchet MS"/>
                          <a:cs typeface="Trebuchet MS"/>
                        </a:rPr>
                        <a:t>on  </a:t>
                      </a:r>
                      <a:r>
                        <a:rPr sz="900" dirty="0">
                          <a:solidFill>
                            <a:srgbClr val="373435"/>
                          </a:solidFill>
                          <a:latin typeface="Trebuchet MS"/>
                          <a:cs typeface="Trebuchet MS"/>
                        </a:rPr>
                        <a:t>designated</a:t>
                      </a:r>
                      <a:r>
                        <a:rPr sz="900" spc="-30" dirty="0">
                          <a:solidFill>
                            <a:srgbClr val="373435"/>
                          </a:solidFill>
                          <a:latin typeface="Trebuchet MS"/>
                          <a:cs typeface="Trebuchet MS"/>
                        </a:rPr>
                        <a:t> </a:t>
                      </a:r>
                      <a:r>
                        <a:rPr sz="900" spc="-5" dirty="0">
                          <a:solidFill>
                            <a:srgbClr val="373435"/>
                          </a:solidFill>
                          <a:latin typeface="Trebuchet MS"/>
                          <a:cs typeface="Trebuchet MS"/>
                        </a:rPr>
                        <a:t>groups.</a:t>
                      </a:r>
                      <a:endParaRPr sz="9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rgbClr val="E6E7E8"/>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marR="158115">
                        <a:lnSpc>
                          <a:spcPct val="110800"/>
                        </a:lnSpc>
                        <a:spcBef>
                          <a:spcPts val="525"/>
                        </a:spcBef>
                      </a:pPr>
                      <a:r>
                        <a:rPr sz="900" spc="40" dirty="0">
                          <a:solidFill>
                            <a:srgbClr val="373435"/>
                          </a:solidFill>
                          <a:latin typeface="Trebuchet MS"/>
                          <a:cs typeface="Trebuchet MS"/>
                        </a:rPr>
                        <a:t>CSD </a:t>
                      </a:r>
                      <a:r>
                        <a:rPr sz="900" spc="-15" dirty="0">
                          <a:solidFill>
                            <a:srgbClr val="373435"/>
                          </a:solidFill>
                          <a:latin typeface="Trebuchet MS"/>
                          <a:cs typeface="Trebuchet MS"/>
                        </a:rPr>
                        <a:t>Reports/</a:t>
                      </a:r>
                      <a:r>
                        <a:rPr sz="900" spc="-175" dirty="0">
                          <a:solidFill>
                            <a:srgbClr val="373435"/>
                          </a:solidFill>
                          <a:latin typeface="Trebuchet MS"/>
                          <a:cs typeface="Trebuchet MS"/>
                        </a:rPr>
                        <a:t> </a:t>
                      </a:r>
                      <a:r>
                        <a:rPr sz="900" spc="-15" dirty="0">
                          <a:solidFill>
                            <a:srgbClr val="373435"/>
                          </a:solidFill>
                          <a:latin typeface="Trebuchet MS"/>
                          <a:cs typeface="Trebuchet MS"/>
                        </a:rPr>
                        <a:t>BEE  </a:t>
                      </a:r>
                      <a:r>
                        <a:rPr sz="900" spc="-20" dirty="0">
                          <a:solidFill>
                            <a:srgbClr val="373435"/>
                          </a:solidFill>
                          <a:latin typeface="Trebuchet MS"/>
                          <a:cs typeface="Trebuchet MS"/>
                        </a:rPr>
                        <a:t>Certiﬁcates</a:t>
                      </a:r>
                      <a:endParaRPr sz="9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rgbClr val="E6E7E8"/>
                    </a:solidFill>
                  </a:tcPr>
                </a:tc>
                <a:extLst>
                  <a:ext uri="{0D108BD9-81ED-4DB2-BD59-A6C34878D82A}">
                    <a16:rowId xmlns:a16="http://schemas.microsoft.com/office/drawing/2014/main" xmlns="" val="10002"/>
                  </a:ext>
                </a:extLst>
              </a:tr>
              <a:tr h="1224783">
                <a:tc vMerge="1">
                  <a:txBody>
                    <a:bodyPr/>
                    <a:lstStyle/>
                    <a:p>
                      <a:endParaRPr/>
                    </a:p>
                  </a:txBody>
                  <a:tcPr marL="0" marR="0" marT="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vMerge="1">
                  <a:txBody>
                    <a:bodyPr/>
                    <a:lstStyle/>
                    <a:p>
                      <a:endParaRPr/>
                    </a:p>
                  </a:txBody>
                  <a:tcPr marL="0" marR="0" marT="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marR="128270">
                        <a:lnSpc>
                          <a:spcPct val="110800"/>
                        </a:lnSpc>
                        <a:spcBef>
                          <a:spcPts val="525"/>
                        </a:spcBef>
                      </a:pPr>
                      <a:r>
                        <a:rPr sz="900" spc="-45" dirty="0">
                          <a:solidFill>
                            <a:srgbClr val="373435"/>
                          </a:solidFill>
                          <a:latin typeface="Trebuchet MS"/>
                          <a:cs typeface="Trebuchet MS"/>
                        </a:rPr>
                        <a:t>1.1.6 </a:t>
                      </a:r>
                      <a:r>
                        <a:rPr sz="900" spc="-15" dirty="0">
                          <a:solidFill>
                            <a:srgbClr val="373435"/>
                          </a:solidFill>
                          <a:latin typeface="Trebuchet MS"/>
                          <a:cs typeface="Trebuchet MS"/>
                        </a:rPr>
                        <a:t>Percentage  of </a:t>
                      </a:r>
                      <a:r>
                        <a:rPr sz="900" spc="-5" dirty="0">
                          <a:solidFill>
                            <a:srgbClr val="373435"/>
                          </a:solidFill>
                          <a:latin typeface="Trebuchet MS"/>
                          <a:cs typeface="Trebuchet MS"/>
                        </a:rPr>
                        <a:t>annual </a:t>
                      </a:r>
                      <a:r>
                        <a:rPr sz="900" spc="45" dirty="0">
                          <a:solidFill>
                            <a:srgbClr val="373435"/>
                          </a:solidFill>
                          <a:latin typeface="Trebuchet MS"/>
                          <a:cs typeface="Trebuchet MS"/>
                        </a:rPr>
                        <a:t>HDA  </a:t>
                      </a:r>
                      <a:r>
                        <a:rPr sz="900" spc="-10" dirty="0">
                          <a:solidFill>
                            <a:srgbClr val="373435"/>
                          </a:solidFill>
                          <a:latin typeface="Trebuchet MS"/>
                          <a:cs typeface="Trebuchet MS"/>
                        </a:rPr>
                        <a:t>procurement  </a:t>
                      </a:r>
                      <a:r>
                        <a:rPr sz="900" spc="10" dirty="0">
                          <a:solidFill>
                            <a:srgbClr val="373435"/>
                          </a:solidFill>
                          <a:latin typeface="Trebuchet MS"/>
                          <a:cs typeface="Trebuchet MS"/>
                        </a:rPr>
                        <a:t>spend </a:t>
                      </a:r>
                      <a:r>
                        <a:rPr sz="900" spc="-15" dirty="0">
                          <a:solidFill>
                            <a:srgbClr val="373435"/>
                          </a:solidFill>
                          <a:latin typeface="Trebuchet MS"/>
                          <a:cs typeface="Trebuchet MS"/>
                        </a:rPr>
                        <a:t>targeted  </a:t>
                      </a:r>
                      <a:r>
                        <a:rPr sz="900" spc="-30" dirty="0">
                          <a:solidFill>
                            <a:srgbClr val="373435"/>
                          </a:solidFill>
                          <a:latin typeface="Trebuchet MS"/>
                          <a:cs typeface="Trebuchet MS"/>
                        </a:rPr>
                        <a:t>at </a:t>
                      </a:r>
                      <a:r>
                        <a:rPr sz="900" dirty="0">
                          <a:solidFill>
                            <a:srgbClr val="373435"/>
                          </a:solidFill>
                          <a:latin typeface="Trebuchet MS"/>
                          <a:cs typeface="Trebuchet MS"/>
                        </a:rPr>
                        <a:t>businesses  </a:t>
                      </a:r>
                      <a:r>
                        <a:rPr sz="900" spc="5" dirty="0">
                          <a:solidFill>
                            <a:srgbClr val="373435"/>
                          </a:solidFill>
                          <a:latin typeface="Trebuchet MS"/>
                          <a:cs typeface="Trebuchet MS"/>
                        </a:rPr>
                        <a:t>owned by  </a:t>
                      </a:r>
                      <a:r>
                        <a:rPr sz="900" spc="-5" dirty="0">
                          <a:solidFill>
                            <a:srgbClr val="373435"/>
                          </a:solidFill>
                          <a:latin typeface="Trebuchet MS"/>
                          <a:cs typeface="Trebuchet MS"/>
                        </a:rPr>
                        <a:t>Military</a:t>
                      </a:r>
                      <a:r>
                        <a:rPr sz="900" spc="-85" dirty="0">
                          <a:solidFill>
                            <a:srgbClr val="373435"/>
                          </a:solidFill>
                          <a:latin typeface="Trebuchet MS"/>
                          <a:cs typeface="Trebuchet MS"/>
                        </a:rPr>
                        <a:t> </a:t>
                      </a:r>
                      <a:r>
                        <a:rPr sz="900" spc="-20" dirty="0">
                          <a:solidFill>
                            <a:srgbClr val="373435"/>
                          </a:solidFill>
                          <a:latin typeface="Trebuchet MS"/>
                          <a:cs typeface="Trebuchet MS"/>
                        </a:rPr>
                        <a:t>Veterans</a:t>
                      </a:r>
                      <a:endParaRPr sz="9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rgbClr val="E6E7E8"/>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marR="119380">
                        <a:lnSpc>
                          <a:spcPct val="110800"/>
                        </a:lnSpc>
                        <a:spcBef>
                          <a:spcPts val="525"/>
                        </a:spcBef>
                      </a:pPr>
                      <a:r>
                        <a:rPr sz="900" spc="15" dirty="0">
                          <a:solidFill>
                            <a:srgbClr val="373435"/>
                          </a:solidFill>
                          <a:latin typeface="Trebuchet MS"/>
                          <a:cs typeface="Trebuchet MS"/>
                        </a:rPr>
                        <a:t>0.56% </a:t>
                      </a:r>
                      <a:r>
                        <a:rPr sz="900" spc="-15" dirty="0">
                          <a:solidFill>
                            <a:srgbClr val="373435"/>
                          </a:solidFill>
                          <a:latin typeface="Trebuchet MS"/>
                          <a:cs typeface="Trebuchet MS"/>
                        </a:rPr>
                        <a:t>of</a:t>
                      </a:r>
                      <a:r>
                        <a:rPr sz="900" spc="-130" dirty="0">
                          <a:solidFill>
                            <a:srgbClr val="373435"/>
                          </a:solidFill>
                          <a:latin typeface="Trebuchet MS"/>
                          <a:cs typeface="Trebuchet MS"/>
                        </a:rPr>
                        <a:t> </a:t>
                      </a:r>
                      <a:r>
                        <a:rPr sz="900" spc="-5" dirty="0">
                          <a:solidFill>
                            <a:srgbClr val="373435"/>
                          </a:solidFill>
                          <a:latin typeface="Trebuchet MS"/>
                          <a:cs typeface="Trebuchet MS"/>
                        </a:rPr>
                        <a:t>annual  </a:t>
                      </a:r>
                      <a:r>
                        <a:rPr sz="900" spc="45" dirty="0">
                          <a:solidFill>
                            <a:srgbClr val="373435"/>
                          </a:solidFill>
                          <a:latin typeface="Trebuchet MS"/>
                          <a:cs typeface="Trebuchet MS"/>
                        </a:rPr>
                        <a:t>HDA</a:t>
                      </a:r>
                      <a:endParaRPr sz="900">
                        <a:latin typeface="Trebuchet MS"/>
                        <a:cs typeface="Trebuchet MS"/>
                      </a:endParaRPr>
                    </a:p>
                    <a:p>
                      <a:pPr marL="71755" marR="82550">
                        <a:lnSpc>
                          <a:spcPct val="110800"/>
                        </a:lnSpc>
                      </a:pPr>
                      <a:r>
                        <a:rPr sz="900" spc="-10" dirty="0">
                          <a:solidFill>
                            <a:srgbClr val="373435"/>
                          </a:solidFill>
                          <a:latin typeface="Trebuchet MS"/>
                          <a:cs typeface="Trebuchet MS"/>
                        </a:rPr>
                        <a:t>procurement  spend, </a:t>
                      </a:r>
                      <a:r>
                        <a:rPr sz="900" spc="-15" dirty="0">
                          <a:solidFill>
                            <a:srgbClr val="373435"/>
                          </a:solidFill>
                          <a:latin typeface="Trebuchet MS"/>
                          <a:cs typeface="Trebuchet MS"/>
                        </a:rPr>
                        <a:t>targeted  </a:t>
                      </a:r>
                      <a:r>
                        <a:rPr sz="900" spc="-30" dirty="0">
                          <a:solidFill>
                            <a:srgbClr val="373435"/>
                          </a:solidFill>
                          <a:latin typeface="Trebuchet MS"/>
                          <a:cs typeface="Trebuchet MS"/>
                        </a:rPr>
                        <a:t>at </a:t>
                      </a:r>
                      <a:r>
                        <a:rPr sz="900" dirty="0">
                          <a:solidFill>
                            <a:srgbClr val="373435"/>
                          </a:solidFill>
                          <a:latin typeface="Trebuchet MS"/>
                          <a:cs typeface="Trebuchet MS"/>
                        </a:rPr>
                        <a:t>businesses  </a:t>
                      </a:r>
                      <a:r>
                        <a:rPr sz="900" spc="5" dirty="0">
                          <a:solidFill>
                            <a:srgbClr val="373435"/>
                          </a:solidFill>
                          <a:latin typeface="Trebuchet MS"/>
                          <a:cs typeface="Trebuchet MS"/>
                        </a:rPr>
                        <a:t>owned by  </a:t>
                      </a:r>
                      <a:r>
                        <a:rPr sz="900" spc="-5" dirty="0">
                          <a:solidFill>
                            <a:srgbClr val="373435"/>
                          </a:solidFill>
                          <a:latin typeface="Trebuchet MS"/>
                          <a:cs typeface="Trebuchet MS"/>
                        </a:rPr>
                        <a:t>Military</a:t>
                      </a:r>
                      <a:r>
                        <a:rPr sz="900" spc="-85" dirty="0">
                          <a:solidFill>
                            <a:srgbClr val="373435"/>
                          </a:solidFill>
                          <a:latin typeface="Trebuchet MS"/>
                          <a:cs typeface="Trebuchet MS"/>
                        </a:rPr>
                        <a:t> </a:t>
                      </a:r>
                      <a:r>
                        <a:rPr sz="900" spc="-20" dirty="0">
                          <a:solidFill>
                            <a:srgbClr val="373435"/>
                          </a:solidFill>
                          <a:latin typeface="Trebuchet MS"/>
                          <a:cs typeface="Trebuchet MS"/>
                        </a:rPr>
                        <a:t>Veterans</a:t>
                      </a:r>
                      <a:endParaRPr sz="9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rgbClr val="E6E7E8"/>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marR="266065">
                        <a:lnSpc>
                          <a:spcPct val="110800"/>
                        </a:lnSpc>
                        <a:spcBef>
                          <a:spcPts val="525"/>
                        </a:spcBef>
                      </a:pPr>
                      <a:r>
                        <a:rPr sz="900" spc="90" dirty="0">
                          <a:solidFill>
                            <a:srgbClr val="373435"/>
                          </a:solidFill>
                          <a:latin typeface="Trebuchet MS"/>
                          <a:cs typeface="Trebuchet MS"/>
                        </a:rPr>
                        <a:t>5%</a:t>
                      </a:r>
                      <a:r>
                        <a:rPr sz="900" spc="-110" dirty="0">
                          <a:solidFill>
                            <a:srgbClr val="373435"/>
                          </a:solidFill>
                          <a:latin typeface="Trebuchet MS"/>
                          <a:cs typeface="Trebuchet MS"/>
                        </a:rPr>
                        <a:t> </a:t>
                      </a:r>
                      <a:r>
                        <a:rPr sz="900" spc="-15" dirty="0">
                          <a:solidFill>
                            <a:srgbClr val="373435"/>
                          </a:solidFill>
                          <a:latin typeface="Trebuchet MS"/>
                          <a:cs typeface="Trebuchet MS"/>
                        </a:rPr>
                        <a:t>of </a:t>
                      </a:r>
                      <a:r>
                        <a:rPr sz="900" spc="-5" dirty="0">
                          <a:solidFill>
                            <a:srgbClr val="373435"/>
                          </a:solidFill>
                          <a:latin typeface="Trebuchet MS"/>
                          <a:cs typeface="Trebuchet MS"/>
                        </a:rPr>
                        <a:t>annual  </a:t>
                      </a:r>
                      <a:r>
                        <a:rPr sz="900" spc="45" dirty="0">
                          <a:solidFill>
                            <a:srgbClr val="373435"/>
                          </a:solidFill>
                          <a:latin typeface="Trebuchet MS"/>
                          <a:cs typeface="Trebuchet MS"/>
                        </a:rPr>
                        <a:t>HDA</a:t>
                      </a:r>
                      <a:endParaRPr sz="900" dirty="0">
                        <a:latin typeface="Trebuchet MS"/>
                        <a:cs typeface="Trebuchet MS"/>
                      </a:endParaRPr>
                    </a:p>
                    <a:p>
                      <a:pPr marL="71755" marR="97790">
                        <a:lnSpc>
                          <a:spcPct val="110800"/>
                        </a:lnSpc>
                      </a:pPr>
                      <a:r>
                        <a:rPr sz="900" spc="-10" dirty="0">
                          <a:solidFill>
                            <a:srgbClr val="373435"/>
                          </a:solidFill>
                          <a:latin typeface="Trebuchet MS"/>
                          <a:cs typeface="Trebuchet MS"/>
                        </a:rPr>
                        <a:t>procurement  spend, </a:t>
                      </a:r>
                      <a:r>
                        <a:rPr sz="900" spc="-15" dirty="0">
                          <a:solidFill>
                            <a:srgbClr val="373435"/>
                          </a:solidFill>
                          <a:latin typeface="Trebuchet MS"/>
                          <a:cs typeface="Trebuchet MS"/>
                        </a:rPr>
                        <a:t>targeted  </a:t>
                      </a:r>
                      <a:r>
                        <a:rPr sz="900" spc="-30" dirty="0">
                          <a:solidFill>
                            <a:srgbClr val="373435"/>
                          </a:solidFill>
                          <a:latin typeface="Trebuchet MS"/>
                          <a:cs typeface="Trebuchet MS"/>
                        </a:rPr>
                        <a:t>at </a:t>
                      </a:r>
                      <a:r>
                        <a:rPr sz="900" dirty="0">
                          <a:solidFill>
                            <a:srgbClr val="373435"/>
                          </a:solidFill>
                          <a:latin typeface="Trebuchet MS"/>
                          <a:cs typeface="Trebuchet MS"/>
                        </a:rPr>
                        <a:t>businesses  </a:t>
                      </a:r>
                      <a:r>
                        <a:rPr sz="900" spc="5" dirty="0">
                          <a:solidFill>
                            <a:srgbClr val="373435"/>
                          </a:solidFill>
                          <a:latin typeface="Trebuchet MS"/>
                          <a:cs typeface="Trebuchet MS"/>
                        </a:rPr>
                        <a:t>owned by  </a:t>
                      </a:r>
                      <a:r>
                        <a:rPr sz="900" spc="-5" dirty="0">
                          <a:solidFill>
                            <a:srgbClr val="373435"/>
                          </a:solidFill>
                          <a:latin typeface="Trebuchet MS"/>
                          <a:cs typeface="Trebuchet MS"/>
                        </a:rPr>
                        <a:t>Military</a:t>
                      </a:r>
                      <a:r>
                        <a:rPr sz="900" spc="-85" dirty="0">
                          <a:solidFill>
                            <a:srgbClr val="373435"/>
                          </a:solidFill>
                          <a:latin typeface="Trebuchet MS"/>
                          <a:cs typeface="Trebuchet MS"/>
                        </a:rPr>
                        <a:t> </a:t>
                      </a:r>
                      <a:r>
                        <a:rPr sz="900" spc="-20" dirty="0">
                          <a:solidFill>
                            <a:srgbClr val="373435"/>
                          </a:solidFill>
                          <a:latin typeface="Trebuchet MS"/>
                          <a:cs typeface="Trebuchet MS"/>
                        </a:rPr>
                        <a:t>Veterans</a:t>
                      </a:r>
                      <a:endParaRPr sz="9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rgbClr val="E6E7E8"/>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marR="281305">
                        <a:lnSpc>
                          <a:spcPct val="110800"/>
                        </a:lnSpc>
                        <a:spcBef>
                          <a:spcPts val="525"/>
                        </a:spcBef>
                      </a:pPr>
                      <a:r>
                        <a:rPr sz="900" spc="90" dirty="0">
                          <a:solidFill>
                            <a:srgbClr val="373435"/>
                          </a:solidFill>
                          <a:latin typeface="Trebuchet MS"/>
                          <a:cs typeface="Trebuchet MS"/>
                        </a:rPr>
                        <a:t>5%</a:t>
                      </a:r>
                      <a:r>
                        <a:rPr sz="900" spc="-110" dirty="0">
                          <a:solidFill>
                            <a:srgbClr val="373435"/>
                          </a:solidFill>
                          <a:latin typeface="Trebuchet MS"/>
                          <a:cs typeface="Trebuchet MS"/>
                        </a:rPr>
                        <a:t> </a:t>
                      </a:r>
                      <a:r>
                        <a:rPr sz="900" spc="-15" dirty="0">
                          <a:solidFill>
                            <a:srgbClr val="373435"/>
                          </a:solidFill>
                          <a:latin typeface="Trebuchet MS"/>
                          <a:cs typeface="Trebuchet MS"/>
                        </a:rPr>
                        <a:t>of </a:t>
                      </a:r>
                      <a:r>
                        <a:rPr sz="900" spc="-5" dirty="0">
                          <a:solidFill>
                            <a:srgbClr val="373435"/>
                          </a:solidFill>
                          <a:latin typeface="Trebuchet MS"/>
                          <a:cs typeface="Trebuchet MS"/>
                        </a:rPr>
                        <a:t>annual  </a:t>
                      </a:r>
                      <a:r>
                        <a:rPr sz="900" spc="45" dirty="0">
                          <a:solidFill>
                            <a:srgbClr val="373435"/>
                          </a:solidFill>
                          <a:latin typeface="Trebuchet MS"/>
                          <a:cs typeface="Trebuchet MS"/>
                        </a:rPr>
                        <a:t>HDA</a:t>
                      </a:r>
                      <a:endParaRPr sz="900" dirty="0">
                        <a:latin typeface="Trebuchet MS"/>
                        <a:cs typeface="Trebuchet MS"/>
                      </a:endParaRPr>
                    </a:p>
                    <a:p>
                      <a:pPr marL="71755" marR="113030">
                        <a:lnSpc>
                          <a:spcPct val="110800"/>
                        </a:lnSpc>
                      </a:pPr>
                      <a:r>
                        <a:rPr sz="900" spc="-10" dirty="0">
                          <a:solidFill>
                            <a:srgbClr val="373435"/>
                          </a:solidFill>
                          <a:latin typeface="Trebuchet MS"/>
                          <a:cs typeface="Trebuchet MS"/>
                        </a:rPr>
                        <a:t>procurement  spend, </a:t>
                      </a:r>
                      <a:r>
                        <a:rPr sz="900" spc="-15" dirty="0">
                          <a:solidFill>
                            <a:srgbClr val="373435"/>
                          </a:solidFill>
                          <a:latin typeface="Trebuchet MS"/>
                          <a:cs typeface="Trebuchet MS"/>
                        </a:rPr>
                        <a:t>targeted  </a:t>
                      </a:r>
                      <a:r>
                        <a:rPr sz="900" spc="-30" dirty="0">
                          <a:solidFill>
                            <a:srgbClr val="373435"/>
                          </a:solidFill>
                          <a:latin typeface="Trebuchet MS"/>
                          <a:cs typeface="Trebuchet MS"/>
                        </a:rPr>
                        <a:t>at </a:t>
                      </a:r>
                      <a:r>
                        <a:rPr sz="900" dirty="0">
                          <a:solidFill>
                            <a:srgbClr val="373435"/>
                          </a:solidFill>
                          <a:latin typeface="Trebuchet MS"/>
                          <a:cs typeface="Trebuchet MS"/>
                        </a:rPr>
                        <a:t>businesses  </a:t>
                      </a:r>
                      <a:r>
                        <a:rPr sz="900" spc="5" dirty="0">
                          <a:solidFill>
                            <a:srgbClr val="373435"/>
                          </a:solidFill>
                          <a:latin typeface="Trebuchet MS"/>
                          <a:cs typeface="Trebuchet MS"/>
                        </a:rPr>
                        <a:t>owned by  </a:t>
                      </a:r>
                      <a:r>
                        <a:rPr sz="900" spc="-5" dirty="0">
                          <a:solidFill>
                            <a:srgbClr val="373435"/>
                          </a:solidFill>
                          <a:latin typeface="Trebuchet MS"/>
                          <a:cs typeface="Trebuchet MS"/>
                        </a:rPr>
                        <a:t>Military</a:t>
                      </a:r>
                      <a:r>
                        <a:rPr sz="900" spc="-85" dirty="0">
                          <a:solidFill>
                            <a:srgbClr val="373435"/>
                          </a:solidFill>
                          <a:latin typeface="Trebuchet MS"/>
                          <a:cs typeface="Trebuchet MS"/>
                        </a:rPr>
                        <a:t> </a:t>
                      </a:r>
                      <a:r>
                        <a:rPr sz="900" spc="-20" dirty="0">
                          <a:solidFill>
                            <a:srgbClr val="373435"/>
                          </a:solidFill>
                          <a:latin typeface="Trebuchet MS"/>
                          <a:cs typeface="Trebuchet MS"/>
                        </a:rPr>
                        <a:t>Veterans</a:t>
                      </a:r>
                      <a:endParaRPr sz="9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rgbClr val="E6E7E8"/>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marR="273050">
                        <a:lnSpc>
                          <a:spcPct val="110800"/>
                        </a:lnSpc>
                        <a:spcBef>
                          <a:spcPts val="525"/>
                        </a:spcBef>
                      </a:pPr>
                      <a:r>
                        <a:rPr sz="900" spc="25" dirty="0">
                          <a:solidFill>
                            <a:srgbClr val="ED3237"/>
                          </a:solidFill>
                          <a:latin typeface="Trebuchet MS"/>
                          <a:cs typeface="Trebuchet MS"/>
                        </a:rPr>
                        <a:t>Not</a:t>
                      </a:r>
                      <a:r>
                        <a:rPr sz="900" spc="-95" dirty="0">
                          <a:solidFill>
                            <a:srgbClr val="ED3237"/>
                          </a:solidFill>
                          <a:latin typeface="Trebuchet MS"/>
                          <a:cs typeface="Trebuchet MS"/>
                        </a:rPr>
                        <a:t> </a:t>
                      </a:r>
                      <a:r>
                        <a:rPr sz="900" spc="-5" dirty="0">
                          <a:solidFill>
                            <a:srgbClr val="ED3237"/>
                          </a:solidFill>
                          <a:latin typeface="Trebuchet MS"/>
                          <a:cs typeface="Trebuchet MS"/>
                        </a:rPr>
                        <a:t>Achieved</a:t>
                      </a:r>
                      <a:endParaRPr lang="en-ZA" sz="900" spc="-5" dirty="0">
                        <a:solidFill>
                          <a:srgbClr val="ED3237"/>
                        </a:solidFill>
                        <a:latin typeface="Trebuchet MS"/>
                        <a:cs typeface="Trebuchet MS"/>
                      </a:endParaRPr>
                    </a:p>
                    <a:p>
                      <a:pPr marL="71755" marR="273050">
                        <a:lnSpc>
                          <a:spcPct val="110800"/>
                        </a:lnSpc>
                        <a:spcBef>
                          <a:spcPts val="525"/>
                        </a:spcBef>
                      </a:pPr>
                      <a:r>
                        <a:rPr lang="en-US" sz="900" dirty="0">
                          <a:latin typeface="Trebuchet MS"/>
                          <a:cs typeface="Trebuchet MS"/>
                        </a:rPr>
                        <a:t>0,27% of annual  HDA procurement  spend, targeted  at businesses  owned by Military Veterans </a:t>
                      </a:r>
                      <a:endParaRPr sz="9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rgbClr val="FF0000"/>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marR="74295">
                        <a:lnSpc>
                          <a:spcPct val="110800"/>
                        </a:lnSpc>
                        <a:spcBef>
                          <a:spcPts val="525"/>
                        </a:spcBef>
                      </a:pPr>
                      <a:r>
                        <a:rPr sz="900" spc="15" dirty="0">
                          <a:solidFill>
                            <a:srgbClr val="373435"/>
                          </a:solidFill>
                          <a:latin typeface="Trebuchet MS"/>
                          <a:cs typeface="Trebuchet MS"/>
                        </a:rPr>
                        <a:t>-4,73% </a:t>
                      </a:r>
                      <a:r>
                        <a:rPr sz="900" spc="-15" dirty="0">
                          <a:solidFill>
                            <a:srgbClr val="373435"/>
                          </a:solidFill>
                          <a:latin typeface="Trebuchet MS"/>
                          <a:cs typeface="Trebuchet MS"/>
                        </a:rPr>
                        <a:t>of </a:t>
                      </a:r>
                      <a:r>
                        <a:rPr sz="900" spc="-5" dirty="0">
                          <a:solidFill>
                            <a:srgbClr val="373435"/>
                          </a:solidFill>
                          <a:latin typeface="Trebuchet MS"/>
                          <a:cs typeface="Trebuchet MS"/>
                        </a:rPr>
                        <a:t>annual</a:t>
                      </a:r>
                      <a:r>
                        <a:rPr sz="900" spc="-125" dirty="0">
                          <a:solidFill>
                            <a:srgbClr val="373435"/>
                          </a:solidFill>
                          <a:latin typeface="Trebuchet MS"/>
                          <a:cs typeface="Trebuchet MS"/>
                        </a:rPr>
                        <a:t> </a:t>
                      </a:r>
                      <a:r>
                        <a:rPr sz="900" spc="45" dirty="0">
                          <a:solidFill>
                            <a:srgbClr val="373435"/>
                          </a:solidFill>
                          <a:latin typeface="Trebuchet MS"/>
                          <a:cs typeface="Trebuchet MS"/>
                        </a:rPr>
                        <a:t>HDA  </a:t>
                      </a:r>
                      <a:r>
                        <a:rPr sz="900" spc="-10" dirty="0">
                          <a:solidFill>
                            <a:srgbClr val="373435"/>
                          </a:solidFill>
                          <a:latin typeface="Trebuchet MS"/>
                          <a:cs typeface="Trebuchet MS"/>
                        </a:rPr>
                        <a:t>procurement</a:t>
                      </a:r>
                      <a:endParaRPr sz="900" dirty="0">
                        <a:latin typeface="Trebuchet MS"/>
                        <a:cs typeface="Trebuchet MS"/>
                      </a:endParaRPr>
                    </a:p>
                    <a:p>
                      <a:pPr marL="71755" marR="119380">
                        <a:lnSpc>
                          <a:spcPct val="110800"/>
                        </a:lnSpc>
                      </a:pPr>
                      <a:r>
                        <a:rPr sz="900" spc="-10" dirty="0">
                          <a:solidFill>
                            <a:srgbClr val="373435"/>
                          </a:solidFill>
                          <a:latin typeface="Trebuchet MS"/>
                          <a:cs typeface="Trebuchet MS"/>
                        </a:rPr>
                        <a:t>spend, </a:t>
                      </a:r>
                      <a:r>
                        <a:rPr sz="900" spc="-15" dirty="0">
                          <a:solidFill>
                            <a:srgbClr val="373435"/>
                          </a:solidFill>
                          <a:latin typeface="Trebuchet MS"/>
                          <a:cs typeface="Trebuchet MS"/>
                        </a:rPr>
                        <a:t>targeted </a:t>
                      </a:r>
                      <a:r>
                        <a:rPr sz="900" spc="-30" dirty="0">
                          <a:solidFill>
                            <a:srgbClr val="373435"/>
                          </a:solidFill>
                          <a:latin typeface="Trebuchet MS"/>
                          <a:cs typeface="Trebuchet MS"/>
                        </a:rPr>
                        <a:t>at  </a:t>
                      </a:r>
                      <a:r>
                        <a:rPr sz="900" dirty="0">
                          <a:solidFill>
                            <a:srgbClr val="373435"/>
                          </a:solidFill>
                          <a:latin typeface="Trebuchet MS"/>
                          <a:cs typeface="Trebuchet MS"/>
                        </a:rPr>
                        <a:t>businesses </a:t>
                      </a:r>
                      <a:r>
                        <a:rPr sz="900" spc="5" dirty="0">
                          <a:solidFill>
                            <a:srgbClr val="373435"/>
                          </a:solidFill>
                          <a:latin typeface="Trebuchet MS"/>
                          <a:cs typeface="Trebuchet MS"/>
                        </a:rPr>
                        <a:t>owned</a:t>
                      </a:r>
                      <a:r>
                        <a:rPr sz="900" spc="-75" dirty="0">
                          <a:solidFill>
                            <a:srgbClr val="373435"/>
                          </a:solidFill>
                          <a:latin typeface="Trebuchet MS"/>
                          <a:cs typeface="Trebuchet MS"/>
                        </a:rPr>
                        <a:t> </a:t>
                      </a:r>
                      <a:r>
                        <a:rPr sz="900" spc="5" dirty="0">
                          <a:solidFill>
                            <a:srgbClr val="373435"/>
                          </a:solidFill>
                          <a:latin typeface="Trebuchet MS"/>
                          <a:cs typeface="Trebuchet MS"/>
                        </a:rPr>
                        <a:t>by  </a:t>
                      </a:r>
                      <a:r>
                        <a:rPr sz="900" spc="-5" dirty="0">
                          <a:solidFill>
                            <a:srgbClr val="373435"/>
                          </a:solidFill>
                          <a:latin typeface="Trebuchet MS"/>
                          <a:cs typeface="Trebuchet MS"/>
                        </a:rPr>
                        <a:t>Military</a:t>
                      </a:r>
                      <a:r>
                        <a:rPr sz="900" spc="-35" dirty="0">
                          <a:solidFill>
                            <a:srgbClr val="373435"/>
                          </a:solidFill>
                          <a:latin typeface="Trebuchet MS"/>
                          <a:cs typeface="Trebuchet MS"/>
                        </a:rPr>
                        <a:t> </a:t>
                      </a:r>
                      <a:r>
                        <a:rPr sz="900" spc="-20" dirty="0">
                          <a:solidFill>
                            <a:srgbClr val="373435"/>
                          </a:solidFill>
                          <a:latin typeface="Trebuchet MS"/>
                          <a:cs typeface="Trebuchet MS"/>
                        </a:rPr>
                        <a:t>Veterans</a:t>
                      </a:r>
                      <a:endParaRPr sz="9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rgbClr val="E6E7E8"/>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marR="100330">
                        <a:lnSpc>
                          <a:spcPct val="110800"/>
                        </a:lnSpc>
                        <a:spcBef>
                          <a:spcPts val="525"/>
                        </a:spcBef>
                      </a:pPr>
                      <a:r>
                        <a:rPr sz="900" dirty="0">
                          <a:solidFill>
                            <a:srgbClr val="373435"/>
                          </a:solidFill>
                          <a:latin typeface="Trebuchet MS"/>
                          <a:cs typeface="Trebuchet MS"/>
                        </a:rPr>
                        <a:t>Negative </a:t>
                      </a:r>
                      <a:r>
                        <a:rPr sz="900" spc="-20" dirty="0">
                          <a:solidFill>
                            <a:srgbClr val="373435"/>
                          </a:solidFill>
                          <a:latin typeface="Trebuchet MS"/>
                          <a:cs typeface="Trebuchet MS"/>
                        </a:rPr>
                        <a:t>variance </a:t>
                      </a:r>
                      <a:r>
                        <a:rPr sz="900" spc="25" dirty="0">
                          <a:solidFill>
                            <a:srgbClr val="373435"/>
                          </a:solidFill>
                          <a:latin typeface="Trebuchet MS"/>
                          <a:cs typeface="Trebuchet MS"/>
                        </a:rPr>
                        <a:t>- </a:t>
                      </a:r>
                      <a:r>
                        <a:rPr sz="900" spc="5" dirty="0">
                          <a:solidFill>
                            <a:srgbClr val="373435"/>
                          </a:solidFill>
                          <a:latin typeface="Trebuchet MS"/>
                          <a:cs typeface="Trebuchet MS"/>
                        </a:rPr>
                        <a:t>due </a:t>
                      </a:r>
                      <a:r>
                        <a:rPr sz="900" spc="-10" dirty="0">
                          <a:solidFill>
                            <a:srgbClr val="373435"/>
                          </a:solidFill>
                          <a:latin typeface="Trebuchet MS"/>
                          <a:cs typeface="Trebuchet MS"/>
                        </a:rPr>
                        <a:t>to  </a:t>
                      </a:r>
                      <a:r>
                        <a:rPr sz="900" spc="-5" dirty="0">
                          <a:solidFill>
                            <a:srgbClr val="373435"/>
                          </a:solidFill>
                          <a:latin typeface="Trebuchet MS"/>
                          <a:cs typeface="Trebuchet MS"/>
                        </a:rPr>
                        <a:t>non-implementation </a:t>
                      </a:r>
                      <a:r>
                        <a:rPr sz="900" spc="-15" dirty="0">
                          <a:solidFill>
                            <a:srgbClr val="373435"/>
                          </a:solidFill>
                          <a:latin typeface="Trebuchet MS"/>
                          <a:cs typeface="Trebuchet MS"/>
                        </a:rPr>
                        <a:t>of  </a:t>
                      </a:r>
                      <a:r>
                        <a:rPr sz="900" spc="-20" dirty="0">
                          <a:solidFill>
                            <a:srgbClr val="373435"/>
                          </a:solidFill>
                          <a:latin typeface="Trebuchet MS"/>
                          <a:cs typeface="Trebuchet MS"/>
                        </a:rPr>
                        <a:t>projects </a:t>
                      </a:r>
                      <a:r>
                        <a:rPr sz="900" spc="-15" dirty="0">
                          <a:solidFill>
                            <a:srgbClr val="373435"/>
                          </a:solidFill>
                          <a:latin typeface="Trebuchet MS"/>
                          <a:cs typeface="Trebuchet MS"/>
                        </a:rPr>
                        <a:t>earmarked for  </a:t>
                      </a:r>
                      <a:r>
                        <a:rPr sz="900" dirty="0">
                          <a:solidFill>
                            <a:srgbClr val="373435"/>
                          </a:solidFill>
                          <a:latin typeface="Trebuchet MS"/>
                          <a:cs typeface="Trebuchet MS"/>
                        </a:rPr>
                        <a:t>designated </a:t>
                      </a:r>
                      <a:r>
                        <a:rPr sz="900" spc="-5" dirty="0">
                          <a:solidFill>
                            <a:srgbClr val="373435"/>
                          </a:solidFill>
                          <a:latin typeface="Trebuchet MS"/>
                          <a:cs typeface="Trebuchet MS"/>
                        </a:rPr>
                        <a:t>groups. </a:t>
                      </a:r>
                      <a:r>
                        <a:rPr sz="900" spc="40" dirty="0">
                          <a:solidFill>
                            <a:srgbClr val="373435"/>
                          </a:solidFill>
                          <a:latin typeface="Trebuchet MS"/>
                          <a:cs typeface="Trebuchet MS"/>
                        </a:rPr>
                        <a:t>A </a:t>
                      </a:r>
                      <a:r>
                        <a:rPr sz="900" spc="-10" dirty="0">
                          <a:solidFill>
                            <a:srgbClr val="373435"/>
                          </a:solidFill>
                          <a:latin typeface="Trebuchet MS"/>
                          <a:cs typeface="Trebuchet MS"/>
                        </a:rPr>
                        <a:t>policy  </a:t>
                      </a:r>
                      <a:r>
                        <a:rPr sz="900" spc="5" dirty="0">
                          <a:solidFill>
                            <a:srgbClr val="373435"/>
                          </a:solidFill>
                          <a:latin typeface="Trebuchet MS"/>
                          <a:cs typeface="Trebuchet MS"/>
                        </a:rPr>
                        <a:t>has </a:t>
                      </a:r>
                      <a:r>
                        <a:rPr sz="900" dirty="0">
                          <a:solidFill>
                            <a:srgbClr val="373435"/>
                          </a:solidFill>
                          <a:latin typeface="Trebuchet MS"/>
                          <a:cs typeface="Trebuchet MS"/>
                        </a:rPr>
                        <a:t>been approved </a:t>
                      </a:r>
                      <a:r>
                        <a:rPr sz="900" spc="-15" dirty="0">
                          <a:solidFill>
                            <a:srgbClr val="373435"/>
                          </a:solidFill>
                          <a:latin typeface="Trebuchet MS"/>
                          <a:cs typeface="Trebuchet MS"/>
                        </a:rPr>
                        <a:t>to</a:t>
                      </a:r>
                      <a:r>
                        <a:rPr sz="900" spc="-155" dirty="0">
                          <a:solidFill>
                            <a:srgbClr val="373435"/>
                          </a:solidFill>
                          <a:latin typeface="Trebuchet MS"/>
                          <a:cs typeface="Trebuchet MS"/>
                        </a:rPr>
                        <a:t> </a:t>
                      </a:r>
                      <a:r>
                        <a:rPr sz="900" spc="-10" dirty="0">
                          <a:solidFill>
                            <a:srgbClr val="373435"/>
                          </a:solidFill>
                          <a:latin typeface="Trebuchet MS"/>
                          <a:cs typeface="Trebuchet MS"/>
                        </a:rPr>
                        <a:t>enable  </a:t>
                      </a:r>
                      <a:r>
                        <a:rPr sz="900" spc="-5" dirty="0">
                          <a:solidFill>
                            <a:srgbClr val="373435"/>
                          </a:solidFill>
                          <a:latin typeface="Trebuchet MS"/>
                          <a:cs typeface="Trebuchet MS"/>
                        </a:rPr>
                        <a:t>focus </a:t>
                      </a:r>
                      <a:r>
                        <a:rPr sz="900" spc="-15" dirty="0">
                          <a:solidFill>
                            <a:srgbClr val="373435"/>
                          </a:solidFill>
                          <a:latin typeface="Trebuchet MS"/>
                          <a:cs typeface="Trebuchet MS"/>
                        </a:rPr>
                        <a:t>targeted </a:t>
                      </a:r>
                      <a:r>
                        <a:rPr sz="900" spc="-5" dirty="0">
                          <a:solidFill>
                            <a:srgbClr val="373435"/>
                          </a:solidFill>
                          <a:latin typeface="Trebuchet MS"/>
                          <a:cs typeface="Trebuchet MS"/>
                        </a:rPr>
                        <a:t>focus </a:t>
                      </a:r>
                      <a:r>
                        <a:rPr sz="900" spc="25" dirty="0">
                          <a:solidFill>
                            <a:srgbClr val="373435"/>
                          </a:solidFill>
                          <a:latin typeface="Trebuchet MS"/>
                          <a:cs typeface="Trebuchet MS"/>
                        </a:rPr>
                        <a:t>on  </a:t>
                      </a:r>
                      <a:r>
                        <a:rPr sz="900" dirty="0">
                          <a:solidFill>
                            <a:srgbClr val="373435"/>
                          </a:solidFill>
                          <a:latin typeface="Trebuchet MS"/>
                          <a:cs typeface="Trebuchet MS"/>
                        </a:rPr>
                        <a:t>designated</a:t>
                      </a:r>
                      <a:r>
                        <a:rPr sz="900" spc="-30" dirty="0">
                          <a:solidFill>
                            <a:srgbClr val="373435"/>
                          </a:solidFill>
                          <a:latin typeface="Trebuchet MS"/>
                          <a:cs typeface="Trebuchet MS"/>
                        </a:rPr>
                        <a:t> </a:t>
                      </a:r>
                      <a:r>
                        <a:rPr sz="900" spc="-5" dirty="0">
                          <a:solidFill>
                            <a:srgbClr val="373435"/>
                          </a:solidFill>
                          <a:latin typeface="Trebuchet MS"/>
                          <a:cs typeface="Trebuchet MS"/>
                        </a:rPr>
                        <a:t>groups.</a:t>
                      </a:r>
                      <a:endParaRPr sz="9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rgbClr val="E6E7E8"/>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marR="158115">
                        <a:lnSpc>
                          <a:spcPct val="110800"/>
                        </a:lnSpc>
                        <a:spcBef>
                          <a:spcPts val="525"/>
                        </a:spcBef>
                      </a:pPr>
                      <a:r>
                        <a:rPr sz="900" spc="40" dirty="0">
                          <a:solidFill>
                            <a:srgbClr val="373435"/>
                          </a:solidFill>
                          <a:latin typeface="Trebuchet MS"/>
                          <a:cs typeface="Trebuchet MS"/>
                        </a:rPr>
                        <a:t>CSD </a:t>
                      </a:r>
                      <a:r>
                        <a:rPr sz="900" spc="-15" dirty="0">
                          <a:solidFill>
                            <a:srgbClr val="373435"/>
                          </a:solidFill>
                          <a:latin typeface="Trebuchet MS"/>
                          <a:cs typeface="Trebuchet MS"/>
                        </a:rPr>
                        <a:t>Reports/</a:t>
                      </a:r>
                      <a:r>
                        <a:rPr sz="900" spc="-175" dirty="0">
                          <a:solidFill>
                            <a:srgbClr val="373435"/>
                          </a:solidFill>
                          <a:latin typeface="Trebuchet MS"/>
                          <a:cs typeface="Trebuchet MS"/>
                        </a:rPr>
                        <a:t> </a:t>
                      </a:r>
                      <a:r>
                        <a:rPr sz="900" spc="-15" dirty="0">
                          <a:solidFill>
                            <a:srgbClr val="373435"/>
                          </a:solidFill>
                          <a:latin typeface="Trebuchet MS"/>
                          <a:cs typeface="Trebuchet MS"/>
                        </a:rPr>
                        <a:t>BEE  </a:t>
                      </a:r>
                      <a:r>
                        <a:rPr sz="900" spc="-20" dirty="0">
                          <a:solidFill>
                            <a:srgbClr val="373435"/>
                          </a:solidFill>
                          <a:latin typeface="Trebuchet MS"/>
                          <a:cs typeface="Trebuchet MS"/>
                        </a:rPr>
                        <a:t>Certiﬁcates</a:t>
                      </a:r>
                      <a:endParaRPr sz="9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rgbClr val="E6E7E8"/>
                    </a:solidFill>
                  </a:tcPr>
                </a:tc>
                <a:extLst>
                  <a:ext uri="{0D108BD9-81ED-4DB2-BD59-A6C34878D82A}">
                    <a16:rowId xmlns:a16="http://schemas.microsoft.com/office/drawing/2014/main" xmlns="" val="10003"/>
                  </a:ext>
                </a:extLst>
              </a:tr>
              <a:tr h="1062633">
                <a:tc vMerge="1">
                  <a:txBody>
                    <a:bodyPr/>
                    <a:lstStyle/>
                    <a:p>
                      <a:endParaRPr/>
                    </a:p>
                  </a:txBody>
                  <a:tcPr marL="0" marR="0" marT="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vMerge="1">
                  <a:txBody>
                    <a:bodyPr/>
                    <a:lstStyle/>
                    <a:p>
                      <a:endParaRPr/>
                    </a:p>
                  </a:txBody>
                  <a:tcPr marL="0" marR="0" marT="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marR="147320">
                        <a:lnSpc>
                          <a:spcPct val="110800"/>
                        </a:lnSpc>
                        <a:spcBef>
                          <a:spcPts val="525"/>
                        </a:spcBef>
                      </a:pPr>
                      <a:r>
                        <a:rPr sz="900" spc="-45" dirty="0">
                          <a:solidFill>
                            <a:srgbClr val="373435"/>
                          </a:solidFill>
                          <a:latin typeface="Trebuchet MS"/>
                          <a:cs typeface="Trebuchet MS"/>
                        </a:rPr>
                        <a:t>1.1.7</a:t>
                      </a:r>
                      <a:r>
                        <a:rPr sz="900" spc="-85" dirty="0">
                          <a:solidFill>
                            <a:srgbClr val="373435"/>
                          </a:solidFill>
                          <a:latin typeface="Trebuchet MS"/>
                          <a:cs typeface="Trebuchet MS"/>
                        </a:rPr>
                        <a:t> </a:t>
                      </a:r>
                      <a:r>
                        <a:rPr sz="900" spc="-15" dirty="0">
                          <a:solidFill>
                            <a:srgbClr val="373435"/>
                          </a:solidFill>
                          <a:latin typeface="Trebuchet MS"/>
                          <a:cs typeface="Trebuchet MS"/>
                        </a:rPr>
                        <a:t>Percentage  </a:t>
                      </a:r>
                      <a:r>
                        <a:rPr sz="900" spc="-10" dirty="0">
                          <a:solidFill>
                            <a:srgbClr val="373435"/>
                          </a:solidFill>
                          <a:latin typeface="Trebuchet MS"/>
                          <a:cs typeface="Trebuchet MS"/>
                        </a:rPr>
                        <a:t>implementation  </a:t>
                      </a:r>
                      <a:r>
                        <a:rPr sz="900" spc="-15" dirty="0">
                          <a:solidFill>
                            <a:srgbClr val="373435"/>
                          </a:solidFill>
                          <a:latin typeface="Trebuchet MS"/>
                          <a:cs typeface="Trebuchet MS"/>
                        </a:rPr>
                        <a:t>of </a:t>
                      </a:r>
                      <a:r>
                        <a:rPr sz="900" spc="-20" dirty="0">
                          <a:solidFill>
                            <a:srgbClr val="373435"/>
                          </a:solidFill>
                          <a:latin typeface="Trebuchet MS"/>
                          <a:cs typeface="Trebuchet MS"/>
                        </a:rPr>
                        <a:t>the </a:t>
                      </a:r>
                      <a:r>
                        <a:rPr sz="900" dirty="0">
                          <a:solidFill>
                            <a:srgbClr val="373435"/>
                          </a:solidFill>
                          <a:latin typeface="Trebuchet MS"/>
                          <a:cs typeface="Trebuchet MS"/>
                        </a:rPr>
                        <a:t>approved  </a:t>
                      </a:r>
                      <a:r>
                        <a:rPr sz="900" spc="-25" dirty="0">
                          <a:solidFill>
                            <a:srgbClr val="373435"/>
                          </a:solidFill>
                          <a:latin typeface="Trebuchet MS"/>
                          <a:cs typeface="Trebuchet MS"/>
                        </a:rPr>
                        <a:t>internal </a:t>
                      </a:r>
                      <a:r>
                        <a:rPr sz="900" spc="-15" dirty="0">
                          <a:solidFill>
                            <a:srgbClr val="373435"/>
                          </a:solidFill>
                          <a:latin typeface="Trebuchet MS"/>
                          <a:cs typeface="Trebuchet MS"/>
                        </a:rPr>
                        <a:t>audit  </a:t>
                      </a:r>
                      <a:r>
                        <a:rPr sz="900" spc="-5" dirty="0">
                          <a:solidFill>
                            <a:srgbClr val="373435"/>
                          </a:solidFill>
                          <a:latin typeface="Trebuchet MS"/>
                          <a:cs typeface="Trebuchet MS"/>
                        </a:rPr>
                        <a:t>plan</a:t>
                      </a:r>
                      <a:endParaRPr sz="9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rgbClr val="E6E7E8"/>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a:lnSpc>
                          <a:spcPct val="100000"/>
                        </a:lnSpc>
                        <a:spcBef>
                          <a:spcPts val="630"/>
                        </a:spcBef>
                      </a:pPr>
                      <a:r>
                        <a:rPr sz="900" spc="15" dirty="0">
                          <a:solidFill>
                            <a:srgbClr val="373435"/>
                          </a:solidFill>
                          <a:latin typeface="Trebuchet MS"/>
                          <a:cs typeface="Trebuchet MS"/>
                        </a:rPr>
                        <a:t>New</a:t>
                      </a:r>
                      <a:r>
                        <a:rPr sz="900" spc="-35" dirty="0">
                          <a:solidFill>
                            <a:srgbClr val="373435"/>
                          </a:solidFill>
                          <a:latin typeface="Trebuchet MS"/>
                          <a:cs typeface="Trebuchet MS"/>
                        </a:rPr>
                        <a:t> </a:t>
                      </a:r>
                      <a:r>
                        <a:rPr sz="900" spc="-15" dirty="0">
                          <a:solidFill>
                            <a:srgbClr val="373435"/>
                          </a:solidFill>
                          <a:latin typeface="Trebuchet MS"/>
                          <a:cs typeface="Trebuchet MS"/>
                        </a:rPr>
                        <a:t>Indicator</a:t>
                      </a:r>
                      <a:endParaRPr sz="9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rgbClr val="E6E7E8"/>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a:lnSpc>
                          <a:spcPct val="100000"/>
                        </a:lnSpc>
                        <a:spcBef>
                          <a:spcPts val="630"/>
                        </a:spcBef>
                      </a:pPr>
                      <a:r>
                        <a:rPr sz="900" spc="50" dirty="0">
                          <a:solidFill>
                            <a:srgbClr val="373435"/>
                          </a:solidFill>
                          <a:latin typeface="Trebuchet MS"/>
                          <a:cs typeface="Trebuchet MS"/>
                        </a:rPr>
                        <a:t>100%</a:t>
                      </a:r>
                      <a:endParaRPr sz="900">
                        <a:latin typeface="Trebuchet MS"/>
                        <a:cs typeface="Trebuchet MS"/>
                      </a:endParaRPr>
                    </a:p>
                    <a:p>
                      <a:pPr marL="71755" marR="113030" algn="just">
                        <a:lnSpc>
                          <a:spcPct val="110800"/>
                        </a:lnSpc>
                      </a:pPr>
                      <a:r>
                        <a:rPr sz="900" spc="-10" dirty="0">
                          <a:solidFill>
                            <a:srgbClr val="373435"/>
                          </a:solidFill>
                          <a:latin typeface="Trebuchet MS"/>
                          <a:cs typeface="Trebuchet MS"/>
                        </a:rPr>
                        <a:t>implementation  </a:t>
                      </a:r>
                      <a:r>
                        <a:rPr sz="900" spc="-15" dirty="0">
                          <a:solidFill>
                            <a:srgbClr val="373435"/>
                          </a:solidFill>
                          <a:latin typeface="Trebuchet MS"/>
                          <a:cs typeface="Trebuchet MS"/>
                        </a:rPr>
                        <a:t>of </a:t>
                      </a:r>
                      <a:r>
                        <a:rPr sz="900" spc="-20" dirty="0">
                          <a:solidFill>
                            <a:srgbClr val="373435"/>
                          </a:solidFill>
                          <a:latin typeface="Trebuchet MS"/>
                          <a:cs typeface="Trebuchet MS"/>
                        </a:rPr>
                        <a:t>Internal </a:t>
                      </a:r>
                      <a:r>
                        <a:rPr sz="900" dirty="0">
                          <a:solidFill>
                            <a:srgbClr val="373435"/>
                          </a:solidFill>
                          <a:latin typeface="Trebuchet MS"/>
                          <a:cs typeface="Trebuchet MS"/>
                        </a:rPr>
                        <a:t>Audit  </a:t>
                      </a:r>
                      <a:r>
                        <a:rPr sz="900" spc="-5" dirty="0">
                          <a:solidFill>
                            <a:srgbClr val="373435"/>
                          </a:solidFill>
                          <a:latin typeface="Trebuchet MS"/>
                          <a:cs typeface="Trebuchet MS"/>
                        </a:rPr>
                        <a:t>plan against </a:t>
                      </a:r>
                      <a:r>
                        <a:rPr sz="900" spc="-20" dirty="0">
                          <a:solidFill>
                            <a:srgbClr val="373435"/>
                          </a:solidFill>
                          <a:latin typeface="Trebuchet MS"/>
                          <a:cs typeface="Trebuchet MS"/>
                        </a:rPr>
                        <a:t>the  </a:t>
                      </a:r>
                      <a:r>
                        <a:rPr sz="900" spc="-5" dirty="0">
                          <a:solidFill>
                            <a:srgbClr val="373435"/>
                          </a:solidFill>
                          <a:latin typeface="Trebuchet MS"/>
                          <a:cs typeface="Trebuchet MS"/>
                        </a:rPr>
                        <a:t>annual</a:t>
                      </a:r>
                      <a:r>
                        <a:rPr sz="900" spc="-80" dirty="0">
                          <a:solidFill>
                            <a:srgbClr val="373435"/>
                          </a:solidFill>
                          <a:latin typeface="Trebuchet MS"/>
                          <a:cs typeface="Trebuchet MS"/>
                        </a:rPr>
                        <a:t> </a:t>
                      </a:r>
                      <a:r>
                        <a:rPr sz="900" spc="-5" dirty="0">
                          <a:solidFill>
                            <a:srgbClr val="373435"/>
                          </a:solidFill>
                          <a:latin typeface="Trebuchet MS"/>
                          <a:cs typeface="Trebuchet MS"/>
                        </a:rPr>
                        <a:t>coverage  plan</a:t>
                      </a:r>
                      <a:r>
                        <a:rPr sz="900" spc="-55" dirty="0">
                          <a:solidFill>
                            <a:srgbClr val="373435"/>
                          </a:solidFill>
                          <a:latin typeface="Trebuchet MS"/>
                          <a:cs typeface="Trebuchet MS"/>
                        </a:rPr>
                        <a:t> </a:t>
                      </a:r>
                      <a:r>
                        <a:rPr sz="900" spc="-5" dirty="0">
                          <a:solidFill>
                            <a:srgbClr val="373435"/>
                          </a:solidFill>
                          <a:latin typeface="Trebuchet MS"/>
                          <a:cs typeface="Trebuchet MS"/>
                        </a:rPr>
                        <a:t>2020/2021</a:t>
                      </a:r>
                      <a:endParaRPr sz="9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rgbClr val="E6E7E8"/>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a:lnSpc>
                          <a:spcPct val="100000"/>
                        </a:lnSpc>
                        <a:spcBef>
                          <a:spcPts val="630"/>
                        </a:spcBef>
                      </a:pPr>
                      <a:r>
                        <a:rPr sz="900" spc="50" dirty="0">
                          <a:solidFill>
                            <a:srgbClr val="373435"/>
                          </a:solidFill>
                          <a:latin typeface="Trebuchet MS"/>
                          <a:cs typeface="Trebuchet MS"/>
                        </a:rPr>
                        <a:t>100%</a:t>
                      </a:r>
                      <a:endParaRPr sz="900">
                        <a:latin typeface="Trebuchet MS"/>
                        <a:cs typeface="Trebuchet MS"/>
                      </a:endParaRPr>
                    </a:p>
                    <a:p>
                      <a:pPr marL="71755" marR="148590">
                        <a:lnSpc>
                          <a:spcPct val="110800"/>
                        </a:lnSpc>
                      </a:pPr>
                      <a:r>
                        <a:rPr sz="900" dirty="0">
                          <a:solidFill>
                            <a:srgbClr val="373435"/>
                          </a:solidFill>
                          <a:latin typeface="Trebuchet MS"/>
                          <a:cs typeface="Trebuchet MS"/>
                        </a:rPr>
                        <a:t>implementation  </a:t>
                      </a:r>
                      <a:r>
                        <a:rPr sz="900" spc="-15" dirty="0">
                          <a:solidFill>
                            <a:srgbClr val="373435"/>
                          </a:solidFill>
                          <a:latin typeface="Trebuchet MS"/>
                          <a:cs typeface="Trebuchet MS"/>
                        </a:rPr>
                        <a:t>of </a:t>
                      </a:r>
                      <a:r>
                        <a:rPr sz="900" spc="-20" dirty="0">
                          <a:solidFill>
                            <a:srgbClr val="373435"/>
                          </a:solidFill>
                          <a:latin typeface="Trebuchet MS"/>
                          <a:cs typeface="Trebuchet MS"/>
                        </a:rPr>
                        <a:t>the</a:t>
                      </a:r>
                      <a:r>
                        <a:rPr sz="900" spc="-85" dirty="0">
                          <a:solidFill>
                            <a:srgbClr val="373435"/>
                          </a:solidFill>
                          <a:latin typeface="Trebuchet MS"/>
                          <a:cs typeface="Trebuchet MS"/>
                        </a:rPr>
                        <a:t> </a:t>
                      </a:r>
                      <a:r>
                        <a:rPr sz="900" dirty="0">
                          <a:solidFill>
                            <a:srgbClr val="373435"/>
                          </a:solidFill>
                          <a:latin typeface="Trebuchet MS"/>
                          <a:cs typeface="Trebuchet MS"/>
                        </a:rPr>
                        <a:t>approved  </a:t>
                      </a:r>
                      <a:r>
                        <a:rPr sz="900" spc="-25" dirty="0">
                          <a:solidFill>
                            <a:srgbClr val="373435"/>
                          </a:solidFill>
                          <a:latin typeface="Trebuchet MS"/>
                          <a:cs typeface="Trebuchet MS"/>
                        </a:rPr>
                        <a:t>internal </a:t>
                      </a:r>
                      <a:r>
                        <a:rPr sz="900" spc="-15" dirty="0">
                          <a:solidFill>
                            <a:srgbClr val="373435"/>
                          </a:solidFill>
                          <a:latin typeface="Trebuchet MS"/>
                          <a:cs typeface="Trebuchet MS"/>
                        </a:rPr>
                        <a:t>audit  </a:t>
                      </a:r>
                      <a:r>
                        <a:rPr sz="900" spc="-5" dirty="0">
                          <a:solidFill>
                            <a:srgbClr val="373435"/>
                          </a:solidFill>
                          <a:latin typeface="Trebuchet MS"/>
                          <a:cs typeface="Trebuchet MS"/>
                        </a:rPr>
                        <a:t>plan</a:t>
                      </a:r>
                      <a:endParaRPr sz="9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rgbClr val="E6E7E8"/>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marR="273050">
                        <a:lnSpc>
                          <a:spcPct val="110800"/>
                        </a:lnSpc>
                        <a:spcBef>
                          <a:spcPts val="525"/>
                        </a:spcBef>
                      </a:pPr>
                      <a:r>
                        <a:rPr sz="900" spc="25" dirty="0">
                          <a:solidFill>
                            <a:srgbClr val="ED3237"/>
                          </a:solidFill>
                          <a:latin typeface="Trebuchet MS"/>
                          <a:cs typeface="Trebuchet MS"/>
                        </a:rPr>
                        <a:t>Not</a:t>
                      </a:r>
                      <a:r>
                        <a:rPr sz="900" spc="-95" dirty="0">
                          <a:solidFill>
                            <a:srgbClr val="ED3237"/>
                          </a:solidFill>
                          <a:latin typeface="Trebuchet MS"/>
                          <a:cs typeface="Trebuchet MS"/>
                        </a:rPr>
                        <a:t> </a:t>
                      </a:r>
                      <a:r>
                        <a:rPr sz="900" spc="-5" dirty="0">
                          <a:solidFill>
                            <a:srgbClr val="ED3237"/>
                          </a:solidFill>
                          <a:latin typeface="Trebuchet MS"/>
                          <a:cs typeface="Trebuchet MS"/>
                        </a:rPr>
                        <a:t>Achieved  </a:t>
                      </a:r>
                      <a:r>
                        <a:rPr sz="900" spc="65" dirty="0">
                          <a:solidFill>
                            <a:srgbClr val="373435"/>
                          </a:solidFill>
                          <a:latin typeface="Trebuchet MS"/>
                          <a:cs typeface="Trebuchet MS"/>
                        </a:rPr>
                        <a:t>75%</a:t>
                      </a:r>
                      <a:endParaRPr sz="900" dirty="0">
                        <a:latin typeface="Trebuchet MS"/>
                        <a:cs typeface="Trebuchet MS"/>
                      </a:endParaRPr>
                    </a:p>
                    <a:p>
                      <a:pPr marL="71755" marR="64769">
                        <a:lnSpc>
                          <a:spcPct val="110800"/>
                        </a:lnSpc>
                      </a:pPr>
                      <a:r>
                        <a:rPr sz="900" spc="-10" dirty="0">
                          <a:solidFill>
                            <a:srgbClr val="373435"/>
                          </a:solidFill>
                          <a:latin typeface="Trebuchet MS"/>
                          <a:cs typeface="Trebuchet MS"/>
                        </a:rPr>
                        <a:t>Implementation  </a:t>
                      </a:r>
                      <a:r>
                        <a:rPr sz="900" spc="-15" dirty="0">
                          <a:solidFill>
                            <a:srgbClr val="373435"/>
                          </a:solidFill>
                          <a:latin typeface="Trebuchet MS"/>
                          <a:cs typeface="Trebuchet MS"/>
                        </a:rPr>
                        <a:t>of </a:t>
                      </a:r>
                      <a:r>
                        <a:rPr sz="900" spc="-20" dirty="0">
                          <a:solidFill>
                            <a:srgbClr val="373435"/>
                          </a:solidFill>
                          <a:latin typeface="Trebuchet MS"/>
                          <a:cs typeface="Trebuchet MS"/>
                        </a:rPr>
                        <a:t>the </a:t>
                      </a:r>
                      <a:r>
                        <a:rPr sz="900" dirty="0">
                          <a:solidFill>
                            <a:srgbClr val="373435"/>
                          </a:solidFill>
                          <a:latin typeface="Trebuchet MS"/>
                          <a:cs typeface="Trebuchet MS"/>
                        </a:rPr>
                        <a:t>approved  </a:t>
                      </a:r>
                      <a:r>
                        <a:rPr sz="900" spc="-25" dirty="0">
                          <a:solidFill>
                            <a:srgbClr val="373435"/>
                          </a:solidFill>
                          <a:latin typeface="Trebuchet MS"/>
                          <a:cs typeface="Trebuchet MS"/>
                        </a:rPr>
                        <a:t>internal </a:t>
                      </a:r>
                      <a:r>
                        <a:rPr sz="900" spc="-15" dirty="0">
                          <a:solidFill>
                            <a:srgbClr val="373435"/>
                          </a:solidFill>
                          <a:latin typeface="Trebuchet MS"/>
                          <a:cs typeface="Trebuchet MS"/>
                        </a:rPr>
                        <a:t>audit</a:t>
                      </a:r>
                      <a:r>
                        <a:rPr sz="900" spc="-65" dirty="0">
                          <a:solidFill>
                            <a:srgbClr val="373435"/>
                          </a:solidFill>
                          <a:latin typeface="Trebuchet MS"/>
                          <a:cs typeface="Trebuchet MS"/>
                        </a:rPr>
                        <a:t> </a:t>
                      </a:r>
                      <a:r>
                        <a:rPr sz="900" spc="-5" dirty="0">
                          <a:solidFill>
                            <a:srgbClr val="373435"/>
                          </a:solidFill>
                          <a:latin typeface="Trebuchet MS"/>
                          <a:cs typeface="Trebuchet MS"/>
                        </a:rPr>
                        <a:t>plan</a:t>
                      </a:r>
                      <a:endParaRPr sz="9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rgbClr val="FF0000"/>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marR="93980">
                        <a:lnSpc>
                          <a:spcPct val="110800"/>
                        </a:lnSpc>
                        <a:spcBef>
                          <a:spcPts val="525"/>
                        </a:spcBef>
                      </a:pPr>
                      <a:r>
                        <a:rPr sz="900" spc="55" dirty="0">
                          <a:solidFill>
                            <a:srgbClr val="373435"/>
                          </a:solidFill>
                          <a:latin typeface="Trebuchet MS"/>
                          <a:cs typeface="Trebuchet MS"/>
                        </a:rPr>
                        <a:t>-25%</a:t>
                      </a:r>
                      <a:r>
                        <a:rPr sz="900" spc="-85" dirty="0">
                          <a:solidFill>
                            <a:srgbClr val="373435"/>
                          </a:solidFill>
                          <a:latin typeface="Trebuchet MS"/>
                          <a:cs typeface="Trebuchet MS"/>
                        </a:rPr>
                        <a:t> </a:t>
                      </a:r>
                      <a:r>
                        <a:rPr sz="900" spc="-10" dirty="0">
                          <a:solidFill>
                            <a:srgbClr val="373435"/>
                          </a:solidFill>
                          <a:latin typeface="Trebuchet MS"/>
                          <a:cs typeface="Trebuchet MS"/>
                        </a:rPr>
                        <a:t>implementation  </a:t>
                      </a:r>
                      <a:r>
                        <a:rPr sz="900" spc="-15" dirty="0">
                          <a:solidFill>
                            <a:srgbClr val="373435"/>
                          </a:solidFill>
                          <a:latin typeface="Trebuchet MS"/>
                          <a:cs typeface="Trebuchet MS"/>
                        </a:rPr>
                        <a:t>of </a:t>
                      </a:r>
                      <a:r>
                        <a:rPr sz="900" spc="-20" dirty="0">
                          <a:solidFill>
                            <a:srgbClr val="373435"/>
                          </a:solidFill>
                          <a:latin typeface="Trebuchet MS"/>
                          <a:cs typeface="Trebuchet MS"/>
                        </a:rPr>
                        <a:t>the </a:t>
                      </a:r>
                      <a:r>
                        <a:rPr sz="900" dirty="0">
                          <a:solidFill>
                            <a:srgbClr val="373435"/>
                          </a:solidFill>
                          <a:latin typeface="Trebuchet MS"/>
                          <a:cs typeface="Trebuchet MS"/>
                        </a:rPr>
                        <a:t>approved  </a:t>
                      </a:r>
                      <a:r>
                        <a:rPr sz="900" spc="-25" dirty="0">
                          <a:solidFill>
                            <a:srgbClr val="373435"/>
                          </a:solidFill>
                          <a:latin typeface="Trebuchet MS"/>
                          <a:cs typeface="Trebuchet MS"/>
                        </a:rPr>
                        <a:t>internal </a:t>
                      </a:r>
                      <a:r>
                        <a:rPr sz="900" spc="-15" dirty="0">
                          <a:solidFill>
                            <a:srgbClr val="373435"/>
                          </a:solidFill>
                          <a:latin typeface="Trebuchet MS"/>
                          <a:cs typeface="Trebuchet MS"/>
                        </a:rPr>
                        <a:t>audit</a:t>
                      </a:r>
                      <a:r>
                        <a:rPr sz="900" spc="-35" dirty="0">
                          <a:solidFill>
                            <a:srgbClr val="373435"/>
                          </a:solidFill>
                          <a:latin typeface="Trebuchet MS"/>
                          <a:cs typeface="Trebuchet MS"/>
                        </a:rPr>
                        <a:t> </a:t>
                      </a:r>
                      <a:r>
                        <a:rPr sz="900" spc="-5" dirty="0">
                          <a:solidFill>
                            <a:srgbClr val="373435"/>
                          </a:solidFill>
                          <a:latin typeface="Trebuchet MS"/>
                          <a:cs typeface="Trebuchet MS"/>
                        </a:rPr>
                        <a:t>plan</a:t>
                      </a:r>
                      <a:endParaRPr sz="9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rgbClr val="E6E7E8"/>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marR="96520">
                        <a:lnSpc>
                          <a:spcPct val="110800"/>
                        </a:lnSpc>
                        <a:spcBef>
                          <a:spcPts val="525"/>
                        </a:spcBef>
                      </a:pPr>
                      <a:r>
                        <a:rPr sz="900" spc="-30" dirty="0">
                          <a:solidFill>
                            <a:srgbClr val="373435"/>
                          </a:solidFill>
                          <a:latin typeface="Trebuchet MS"/>
                          <a:cs typeface="Trebuchet MS"/>
                        </a:rPr>
                        <a:t>Partial </a:t>
                      </a:r>
                      <a:r>
                        <a:rPr sz="900" spc="-10" dirty="0">
                          <a:solidFill>
                            <a:srgbClr val="373435"/>
                          </a:solidFill>
                          <a:latin typeface="Trebuchet MS"/>
                          <a:cs typeface="Trebuchet MS"/>
                        </a:rPr>
                        <a:t>Implementation </a:t>
                      </a:r>
                      <a:r>
                        <a:rPr sz="900" spc="-15" dirty="0">
                          <a:solidFill>
                            <a:srgbClr val="373435"/>
                          </a:solidFill>
                          <a:latin typeface="Trebuchet MS"/>
                          <a:cs typeface="Trebuchet MS"/>
                        </a:rPr>
                        <a:t>of </a:t>
                      </a:r>
                      <a:r>
                        <a:rPr sz="900" spc="-20" dirty="0">
                          <a:solidFill>
                            <a:srgbClr val="373435"/>
                          </a:solidFill>
                          <a:latin typeface="Trebuchet MS"/>
                          <a:cs typeface="Trebuchet MS"/>
                        </a:rPr>
                        <a:t>the </a:t>
                      </a:r>
                      <a:r>
                        <a:rPr sz="900" dirty="0">
                          <a:solidFill>
                            <a:srgbClr val="373435"/>
                          </a:solidFill>
                          <a:latin typeface="Trebuchet MS"/>
                          <a:cs typeface="Trebuchet MS"/>
                        </a:rPr>
                        <a:t>approved </a:t>
                      </a:r>
                      <a:r>
                        <a:rPr sz="900" spc="-25" dirty="0">
                          <a:solidFill>
                            <a:srgbClr val="373435"/>
                          </a:solidFill>
                          <a:latin typeface="Trebuchet MS"/>
                          <a:cs typeface="Trebuchet MS"/>
                        </a:rPr>
                        <a:t>internal</a:t>
                      </a:r>
                      <a:r>
                        <a:rPr sz="900" spc="-60" dirty="0">
                          <a:solidFill>
                            <a:srgbClr val="373435"/>
                          </a:solidFill>
                          <a:latin typeface="Trebuchet MS"/>
                          <a:cs typeface="Trebuchet MS"/>
                        </a:rPr>
                        <a:t> </a:t>
                      </a:r>
                      <a:r>
                        <a:rPr sz="900" spc="-30" dirty="0">
                          <a:solidFill>
                            <a:srgbClr val="373435"/>
                          </a:solidFill>
                          <a:latin typeface="Trebuchet MS"/>
                          <a:cs typeface="Trebuchet MS"/>
                        </a:rPr>
                        <a:t>audit.</a:t>
                      </a:r>
                      <a:endParaRPr sz="9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rgbClr val="E6E7E8"/>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marR="81280">
                        <a:lnSpc>
                          <a:spcPct val="110800"/>
                        </a:lnSpc>
                        <a:spcBef>
                          <a:spcPts val="525"/>
                        </a:spcBef>
                      </a:pPr>
                      <a:r>
                        <a:rPr sz="900" spc="15" dirty="0">
                          <a:solidFill>
                            <a:srgbClr val="373435"/>
                          </a:solidFill>
                          <a:latin typeface="Trebuchet MS"/>
                          <a:cs typeface="Trebuchet MS"/>
                        </a:rPr>
                        <a:t>Signed </a:t>
                      </a:r>
                      <a:r>
                        <a:rPr sz="900" spc="-25" dirty="0">
                          <a:solidFill>
                            <a:srgbClr val="373435"/>
                          </a:solidFill>
                          <a:latin typeface="Trebuchet MS"/>
                          <a:cs typeface="Trebuchet MS"/>
                        </a:rPr>
                        <a:t>off </a:t>
                      </a:r>
                      <a:r>
                        <a:rPr sz="900" spc="-5" dirty="0">
                          <a:solidFill>
                            <a:srgbClr val="373435"/>
                          </a:solidFill>
                          <a:latin typeface="Trebuchet MS"/>
                          <a:cs typeface="Trebuchet MS"/>
                        </a:rPr>
                        <a:t>Report  </a:t>
                      </a:r>
                      <a:r>
                        <a:rPr sz="900" spc="5" dirty="0">
                          <a:solidFill>
                            <a:srgbClr val="373435"/>
                          </a:solidFill>
                          <a:latin typeface="Trebuchet MS"/>
                          <a:cs typeface="Trebuchet MS"/>
                        </a:rPr>
                        <a:t>by </a:t>
                      </a:r>
                      <a:r>
                        <a:rPr sz="900" spc="-20" dirty="0">
                          <a:solidFill>
                            <a:srgbClr val="373435"/>
                          </a:solidFill>
                          <a:latin typeface="Trebuchet MS"/>
                          <a:cs typeface="Trebuchet MS"/>
                        </a:rPr>
                        <a:t>the </a:t>
                      </a:r>
                      <a:r>
                        <a:rPr sz="900" dirty="0">
                          <a:solidFill>
                            <a:srgbClr val="373435"/>
                          </a:solidFill>
                          <a:latin typeface="Trebuchet MS"/>
                          <a:cs typeface="Trebuchet MS"/>
                        </a:rPr>
                        <a:t>Audit </a:t>
                      </a:r>
                      <a:r>
                        <a:rPr sz="900" spc="75" dirty="0">
                          <a:solidFill>
                            <a:srgbClr val="373435"/>
                          </a:solidFill>
                          <a:latin typeface="Trebuchet MS"/>
                          <a:cs typeface="Trebuchet MS"/>
                        </a:rPr>
                        <a:t>&amp;</a:t>
                      </a:r>
                      <a:r>
                        <a:rPr sz="900" spc="-155" dirty="0">
                          <a:solidFill>
                            <a:srgbClr val="373435"/>
                          </a:solidFill>
                          <a:latin typeface="Trebuchet MS"/>
                          <a:cs typeface="Trebuchet MS"/>
                        </a:rPr>
                        <a:t> </a:t>
                      </a:r>
                      <a:r>
                        <a:rPr sz="900" spc="-5" dirty="0">
                          <a:solidFill>
                            <a:srgbClr val="373435"/>
                          </a:solidFill>
                          <a:latin typeface="Trebuchet MS"/>
                          <a:cs typeface="Trebuchet MS"/>
                        </a:rPr>
                        <a:t>Risk  </a:t>
                      </a:r>
                      <a:r>
                        <a:rPr sz="900" spc="20" dirty="0">
                          <a:solidFill>
                            <a:srgbClr val="373435"/>
                          </a:solidFill>
                          <a:latin typeface="Trebuchet MS"/>
                          <a:cs typeface="Trebuchet MS"/>
                        </a:rPr>
                        <a:t>Manager</a:t>
                      </a:r>
                      <a:endParaRPr sz="900">
                        <a:latin typeface="Trebuchet MS"/>
                        <a:cs typeface="Trebuchet MS"/>
                      </a:endParaRPr>
                    </a:p>
                    <a:p>
                      <a:pPr>
                        <a:lnSpc>
                          <a:spcPct val="100000"/>
                        </a:lnSpc>
                        <a:spcBef>
                          <a:spcPts val="15"/>
                        </a:spcBef>
                      </a:pPr>
                      <a:endParaRPr sz="900">
                        <a:latin typeface="Times New Roman"/>
                        <a:cs typeface="Times New Roman"/>
                      </a:endParaRPr>
                    </a:p>
                    <a:p>
                      <a:pPr marL="71755">
                        <a:lnSpc>
                          <a:spcPct val="100000"/>
                        </a:lnSpc>
                        <a:spcBef>
                          <a:spcPts val="5"/>
                        </a:spcBef>
                      </a:pPr>
                      <a:r>
                        <a:rPr sz="900" spc="-20" dirty="0">
                          <a:solidFill>
                            <a:srgbClr val="373435"/>
                          </a:solidFill>
                          <a:latin typeface="Trebuchet MS"/>
                          <a:cs typeface="Trebuchet MS"/>
                        </a:rPr>
                        <a:t>Internal </a:t>
                      </a:r>
                      <a:r>
                        <a:rPr sz="900" dirty="0">
                          <a:solidFill>
                            <a:srgbClr val="373435"/>
                          </a:solidFill>
                          <a:latin typeface="Trebuchet MS"/>
                          <a:cs typeface="Trebuchet MS"/>
                        </a:rPr>
                        <a:t>Audit</a:t>
                      </a:r>
                      <a:r>
                        <a:rPr sz="900" spc="-55" dirty="0">
                          <a:solidFill>
                            <a:srgbClr val="373435"/>
                          </a:solidFill>
                          <a:latin typeface="Trebuchet MS"/>
                          <a:cs typeface="Trebuchet MS"/>
                        </a:rPr>
                        <a:t> </a:t>
                      </a:r>
                      <a:r>
                        <a:rPr sz="900" spc="-10" dirty="0">
                          <a:solidFill>
                            <a:srgbClr val="373435"/>
                          </a:solidFill>
                          <a:latin typeface="Trebuchet MS"/>
                          <a:cs typeface="Trebuchet MS"/>
                        </a:rPr>
                        <a:t>Plan</a:t>
                      </a:r>
                      <a:endParaRPr sz="9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rgbClr val="E6E7E8"/>
                    </a:solidFill>
                  </a:tcPr>
                </a:tc>
                <a:extLst>
                  <a:ext uri="{0D108BD9-81ED-4DB2-BD59-A6C34878D82A}">
                    <a16:rowId xmlns:a16="http://schemas.microsoft.com/office/drawing/2014/main" xmlns="" val="10004"/>
                  </a:ext>
                </a:extLst>
              </a:tr>
              <a:tr h="1368376">
                <a:tc vMerge="1">
                  <a:txBody>
                    <a:bodyPr/>
                    <a:lstStyle/>
                    <a:p>
                      <a:endParaRPr/>
                    </a:p>
                  </a:txBody>
                  <a:tcPr marL="0" marR="0" marT="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vMerge="1">
                  <a:txBody>
                    <a:bodyPr/>
                    <a:lstStyle/>
                    <a:p>
                      <a:endParaRPr/>
                    </a:p>
                  </a:txBody>
                  <a:tcPr marL="0" marR="0" marT="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marR="120650" algn="just">
                        <a:lnSpc>
                          <a:spcPct val="110800"/>
                        </a:lnSpc>
                        <a:spcBef>
                          <a:spcPts val="525"/>
                        </a:spcBef>
                      </a:pPr>
                      <a:r>
                        <a:rPr sz="900" spc="-45" dirty="0">
                          <a:solidFill>
                            <a:srgbClr val="373435"/>
                          </a:solidFill>
                          <a:latin typeface="Trebuchet MS"/>
                          <a:cs typeface="Trebuchet MS"/>
                        </a:rPr>
                        <a:t>1.1.8 </a:t>
                      </a:r>
                      <a:r>
                        <a:rPr sz="900" spc="-15" dirty="0">
                          <a:solidFill>
                            <a:srgbClr val="373435"/>
                          </a:solidFill>
                          <a:latin typeface="Trebuchet MS"/>
                          <a:cs typeface="Trebuchet MS"/>
                        </a:rPr>
                        <a:t>Percentage  </a:t>
                      </a:r>
                      <a:r>
                        <a:rPr sz="900" spc="-10" dirty="0">
                          <a:solidFill>
                            <a:srgbClr val="373435"/>
                          </a:solidFill>
                          <a:latin typeface="Trebuchet MS"/>
                          <a:cs typeface="Trebuchet MS"/>
                        </a:rPr>
                        <a:t>implementation  </a:t>
                      </a:r>
                      <a:r>
                        <a:rPr sz="900" spc="-15" dirty="0">
                          <a:solidFill>
                            <a:srgbClr val="373435"/>
                          </a:solidFill>
                          <a:latin typeface="Trebuchet MS"/>
                          <a:cs typeface="Trebuchet MS"/>
                        </a:rPr>
                        <a:t>of anti-fraud</a:t>
                      </a:r>
                      <a:r>
                        <a:rPr sz="900" spc="-65" dirty="0">
                          <a:solidFill>
                            <a:srgbClr val="373435"/>
                          </a:solidFill>
                          <a:latin typeface="Trebuchet MS"/>
                          <a:cs typeface="Trebuchet MS"/>
                        </a:rPr>
                        <a:t> </a:t>
                      </a:r>
                      <a:r>
                        <a:rPr sz="900" spc="5" dirty="0">
                          <a:solidFill>
                            <a:srgbClr val="373435"/>
                          </a:solidFill>
                          <a:latin typeface="Trebuchet MS"/>
                          <a:cs typeface="Trebuchet MS"/>
                        </a:rPr>
                        <a:t>and  </a:t>
                      </a:r>
                      <a:r>
                        <a:rPr sz="900" spc="-5" dirty="0">
                          <a:solidFill>
                            <a:srgbClr val="373435"/>
                          </a:solidFill>
                          <a:latin typeface="Trebuchet MS"/>
                          <a:cs typeface="Trebuchet MS"/>
                        </a:rPr>
                        <a:t>corruption</a:t>
                      </a:r>
                      <a:r>
                        <a:rPr sz="900" spc="-50" dirty="0">
                          <a:solidFill>
                            <a:srgbClr val="373435"/>
                          </a:solidFill>
                          <a:latin typeface="Trebuchet MS"/>
                          <a:cs typeface="Trebuchet MS"/>
                        </a:rPr>
                        <a:t> </a:t>
                      </a:r>
                      <a:r>
                        <a:rPr sz="900" spc="-5" dirty="0">
                          <a:solidFill>
                            <a:srgbClr val="373435"/>
                          </a:solidFill>
                          <a:latin typeface="Trebuchet MS"/>
                          <a:cs typeface="Trebuchet MS"/>
                        </a:rPr>
                        <a:t>plan</a:t>
                      </a:r>
                      <a:endParaRPr sz="9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rgbClr val="E6E7E8"/>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a:lnSpc>
                          <a:spcPct val="100000"/>
                        </a:lnSpc>
                        <a:spcBef>
                          <a:spcPts val="630"/>
                        </a:spcBef>
                      </a:pPr>
                      <a:r>
                        <a:rPr sz="900" spc="15" dirty="0">
                          <a:solidFill>
                            <a:srgbClr val="373435"/>
                          </a:solidFill>
                          <a:latin typeface="Trebuchet MS"/>
                          <a:cs typeface="Trebuchet MS"/>
                        </a:rPr>
                        <a:t>New</a:t>
                      </a:r>
                      <a:r>
                        <a:rPr sz="900" spc="-35" dirty="0">
                          <a:solidFill>
                            <a:srgbClr val="373435"/>
                          </a:solidFill>
                          <a:latin typeface="Trebuchet MS"/>
                          <a:cs typeface="Trebuchet MS"/>
                        </a:rPr>
                        <a:t> </a:t>
                      </a:r>
                      <a:r>
                        <a:rPr sz="900" spc="-15" dirty="0">
                          <a:solidFill>
                            <a:srgbClr val="373435"/>
                          </a:solidFill>
                          <a:latin typeface="Trebuchet MS"/>
                          <a:cs typeface="Trebuchet MS"/>
                        </a:rPr>
                        <a:t>Indicator</a:t>
                      </a:r>
                      <a:endParaRPr sz="9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rgbClr val="E6E7E8"/>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a:lnSpc>
                          <a:spcPct val="100000"/>
                        </a:lnSpc>
                        <a:spcBef>
                          <a:spcPts val="630"/>
                        </a:spcBef>
                      </a:pPr>
                      <a:r>
                        <a:rPr sz="900" spc="50" dirty="0">
                          <a:solidFill>
                            <a:srgbClr val="373435"/>
                          </a:solidFill>
                          <a:latin typeface="Trebuchet MS"/>
                          <a:cs typeface="Trebuchet MS"/>
                        </a:rPr>
                        <a:t>100%</a:t>
                      </a:r>
                      <a:endParaRPr sz="900">
                        <a:latin typeface="Trebuchet MS"/>
                        <a:cs typeface="Trebuchet MS"/>
                      </a:endParaRPr>
                    </a:p>
                    <a:p>
                      <a:pPr marL="71755" marR="90170">
                        <a:lnSpc>
                          <a:spcPct val="110800"/>
                        </a:lnSpc>
                      </a:pPr>
                      <a:r>
                        <a:rPr sz="900" spc="-10" dirty="0">
                          <a:solidFill>
                            <a:srgbClr val="373435"/>
                          </a:solidFill>
                          <a:latin typeface="Trebuchet MS"/>
                          <a:cs typeface="Trebuchet MS"/>
                        </a:rPr>
                        <a:t>implementation  </a:t>
                      </a:r>
                      <a:r>
                        <a:rPr sz="900" spc="-15" dirty="0">
                          <a:solidFill>
                            <a:srgbClr val="373435"/>
                          </a:solidFill>
                          <a:latin typeface="Trebuchet MS"/>
                          <a:cs typeface="Trebuchet MS"/>
                        </a:rPr>
                        <a:t>of anti-fraud</a:t>
                      </a:r>
                      <a:r>
                        <a:rPr sz="900" spc="-65" dirty="0">
                          <a:solidFill>
                            <a:srgbClr val="373435"/>
                          </a:solidFill>
                          <a:latin typeface="Trebuchet MS"/>
                          <a:cs typeface="Trebuchet MS"/>
                        </a:rPr>
                        <a:t> </a:t>
                      </a:r>
                      <a:r>
                        <a:rPr sz="900" spc="5" dirty="0">
                          <a:solidFill>
                            <a:srgbClr val="373435"/>
                          </a:solidFill>
                          <a:latin typeface="Trebuchet MS"/>
                          <a:cs typeface="Trebuchet MS"/>
                        </a:rPr>
                        <a:t>and  </a:t>
                      </a:r>
                      <a:r>
                        <a:rPr sz="900" spc="-5" dirty="0">
                          <a:solidFill>
                            <a:srgbClr val="373435"/>
                          </a:solidFill>
                          <a:latin typeface="Trebuchet MS"/>
                          <a:cs typeface="Trebuchet MS"/>
                        </a:rPr>
                        <a:t>corruption</a:t>
                      </a:r>
                      <a:r>
                        <a:rPr sz="900" spc="-50" dirty="0">
                          <a:solidFill>
                            <a:srgbClr val="373435"/>
                          </a:solidFill>
                          <a:latin typeface="Trebuchet MS"/>
                          <a:cs typeface="Trebuchet MS"/>
                        </a:rPr>
                        <a:t> </a:t>
                      </a:r>
                      <a:r>
                        <a:rPr sz="900" spc="-5" dirty="0">
                          <a:solidFill>
                            <a:srgbClr val="373435"/>
                          </a:solidFill>
                          <a:latin typeface="Trebuchet MS"/>
                          <a:cs typeface="Trebuchet MS"/>
                        </a:rPr>
                        <a:t>plan</a:t>
                      </a:r>
                      <a:endParaRPr sz="9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rgbClr val="E6E7E8"/>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a:lnSpc>
                          <a:spcPct val="100000"/>
                        </a:lnSpc>
                        <a:spcBef>
                          <a:spcPts val="630"/>
                        </a:spcBef>
                      </a:pPr>
                      <a:r>
                        <a:rPr sz="900" spc="50" dirty="0">
                          <a:solidFill>
                            <a:srgbClr val="373435"/>
                          </a:solidFill>
                          <a:latin typeface="Trebuchet MS"/>
                          <a:cs typeface="Trebuchet MS"/>
                        </a:rPr>
                        <a:t>100%</a:t>
                      </a:r>
                      <a:endParaRPr sz="900">
                        <a:latin typeface="Trebuchet MS"/>
                        <a:cs typeface="Trebuchet MS"/>
                      </a:endParaRPr>
                    </a:p>
                    <a:p>
                      <a:pPr marL="71755" marR="105410">
                        <a:lnSpc>
                          <a:spcPct val="110800"/>
                        </a:lnSpc>
                      </a:pPr>
                      <a:r>
                        <a:rPr sz="900" spc="-10" dirty="0">
                          <a:solidFill>
                            <a:srgbClr val="373435"/>
                          </a:solidFill>
                          <a:latin typeface="Trebuchet MS"/>
                          <a:cs typeface="Trebuchet MS"/>
                        </a:rPr>
                        <a:t>implementation  </a:t>
                      </a:r>
                      <a:r>
                        <a:rPr sz="900" spc="-15" dirty="0">
                          <a:solidFill>
                            <a:srgbClr val="373435"/>
                          </a:solidFill>
                          <a:latin typeface="Trebuchet MS"/>
                          <a:cs typeface="Trebuchet MS"/>
                        </a:rPr>
                        <a:t>of anti-fraud</a:t>
                      </a:r>
                      <a:r>
                        <a:rPr sz="900" spc="-65" dirty="0">
                          <a:solidFill>
                            <a:srgbClr val="373435"/>
                          </a:solidFill>
                          <a:latin typeface="Trebuchet MS"/>
                          <a:cs typeface="Trebuchet MS"/>
                        </a:rPr>
                        <a:t> </a:t>
                      </a:r>
                      <a:r>
                        <a:rPr sz="900" spc="5" dirty="0">
                          <a:solidFill>
                            <a:srgbClr val="373435"/>
                          </a:solidFill>
                          <a:latin typeface="Trebuchet MS"/>
                          <a:cs typeface="Trebuchet MS"/>
                        </a:rPr>
                        <a:t>and  </a:t>
                      </a:r>
                      <a:r>
                        <a:rPr sz="900" spc="-5" dirty="0">
                          <a:solidFill>
                            <a:srgbClr val="373435"/>
                          </a:solidFill>
                          <a:latin typeface="Trebuchet MS"/>
                          <a:cs typeface="Trebuchet MS"/>
                        </a:rPr>
                        <a:t>corruption</a:t>
                      </a:r>
                      <a:r>
                        <a:rPr sz="900" spc="-50" dirty="0">
                          <a:solidFill>
                            <a:srgbClr val="373435"/>
                          </a:solidFill>
                          <a:latin typeface="Trebuchet MS"/>
                          <a:cs typeface="Trebuchet MS"/>
                        </a:rPr>
                        <a:t> </a:t>
                      </a:r>
                      <a:r>
                        <a:rPr sz="900" spc="-5" dirty="0">
                          <a:solidFill>
                            <a:srgbClr val="373435"/>
                          </a:solidFill>
                          <a:latin typeface="Trebuchet MS"/>
                          <a:cs typeface="Trebuchet MS"/>
                        </a:rPr>
                        <a:t>plan</a:t>
                      </a:r>
                      <a:endParaRPr sz="9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rgbClr val="E6E7E8"/>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marR="273050">
                        <a:lnSpc>
                          <a:spcPct val="110800"/>
                        </a:lnSpc>
                        <a:spcBef>
                          <a:spcPts val="525"/>
                        </a:spcBef>
                      </a:pPr>
                      <a:r>
                        <a:rPr sz="900" spc="25" dirty="0">
                          <a:solidFill>
                            <a:srgbClr val="ED3237"/>
                          </a:solidFill>
                          <a:latin typeface="Trebuchet MS"/>
                          <a:cs typeface="Trebuchet MS"/>
                        </a:rPr>
                        <a:t>Not</a:t>
                      </a:r>
                      <a:r>
                        <a:rPr sz="900" spc="-95" dirty="0">
                          <a:solidFill>
                            <a:srgbClr val="ED3237"/>
                          </a:solidFill>
                          <a:latin typeface="Trebuchet MS"/>
                          <a:cs typeface="Trebuchet MS"/>
                        </a:rPr>
                        <a:t> </a:t>
                      </a:r>
                      <a:r>
                        <a:rPr sz="900" spc="-5" dirty="0">
                          <a:solidFill>
                            <a:srgbClr val="ED3237"/>
                          </a:solidFill>
                          <a:latin typeface="Trebuchet MS"/>
                          <a:cs typeface="Trebuchet MS"/>
                        </a:rPr>
                        <a:t>Achieved  </a:t>
                      </a:r>
                      <a:r>
                        <a:rPr sz="900" spc="90" dirty="0">
                          <a:solidFill>
                            <a:srgbClr val="373435"/>
                          </a:solidFill>
                          <a:latin typeface="Trebuchet MS"/>
                          <a:cs typeface="Trebuchet MS"/>
                        </a:rPr>
                        <a:t>0%</a:t>
                      </a:r>
                      <a:endParaRPr sz="900" dirty="0">
                        <a:latin typeface="Trebuchet MS"/>
                        <a:cs typeface="Trebuchet MS"/>
                      </a:endParaRPr>
                    </a:p>
                    <a:p>
                      <a:pPr marL="71755" marR="120650">
                        <a:lnSpc>
                          <a:spcPct val="110800"/>
                        </a:lnSpc>
                      </a:pPr>
                      <a:r>
                        <a:rPr sz="900" spc="-10" dirty="0">
                          <a:solidFill>
                            <a:srgbClr val="373435"/>
                          </a:solidFill>
                          <a:latin typeface="Trebuchet MS"/>
                          <a:cs typeface="Trebuchet MS"/>
                        </a:rPr>
                        <a:t>implementation  </a:t>
                      </a:r>
                      <a:r>
                        <a:rPr sz="900" spc="-15" dirty="0">
                          <a:solidFill>
                            <a:srgbClr val="373435"/>
                          </a:solidFill>
                          <a:latin typeface="Trebuchet MS"/>
                          <a:cs typeface="Trebuchet MS"/>
                        </a:rPr>
                        <a:t>of anti-fraud</a:t>
                      </a:r>
                      <a:r>
                        <a:rPr sz="900" spc="-65" dirty="0">
                          <a:solidFill>
                            <a:srgbClr val="373435"/>
                          </a:solidFill>
                          <a:latin typeface="Trebuchet MS"/>
                          <a:cs typeface="Trebuchet MS"/>
                        </a:rPr>
                        <a:t> </a:t>
                      </a:r>
                      <a:r>
                        <a:rPr sz="900" spc="5" dirty="0">
                          <a:solidFill>
                            <a:srgbClr val="373435"/>
                          </a:solidFill>
                          <a:latin typeface="Trebuchet MS"/>
                          <a:cs typeface="Trebuchet MS"/>
                        </a:rPr>
                        <a:t>and  </a:t>
                      </a:r>
                      <a:r>
                        <a:rPr sz="900" spc="-5" dirty="0">
                          <a:solidFill>
                            <a:srgbClr val="373435"/>
                          </a:solidFill>
                          <a:latin typeface="Trebuchet MS"/>
                          <a:cs typeface="Trebuchet MS"/>
                        </a:rPr>
                        <a:t>corruption</a:t>
                      </a:r>
                      <a:r>
                        <a:rPr sz="900" spc="-50" dirty="0">
                          <a:solidFill>
                            <a:srgbClr val="373435"/>
                          </a:solidFill>
                          <a:latin typeface="Trebuchet MS"/>
                          <a:cs typeface="Trebuchet MS"/>
                        </a:rPr>
                        <a:t> </a:t>
                      </a:r>
                      <a:r>
                        <a:rPr sz="900" spc="-5" dirty="0">
                          <a:solidFill>
                            <a:srgbClr val="373435"/>
                          </a:solidFill>
                          <a:latin typeface="Trebuchet MS"/>
                          <a:cs typeface="Trebuchet MS"/>
                        </a:rPr>
                        <a:t>plan</a:t>
                      </a:r>
                      <a:endParaRPr sz="9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rgbClr val="FF0000"/>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a:lnSpc>
                          <a:spcPct val="100000"/>
                        </a:lnSpc>
                        <a:spcBef>
                          <a:spcPts val="630"/>
                        </a:spcBef>
                      </a:pPr>
                      <a:r>
                        <a:rPr sz="900" spc="45" dirty="0">
                          <a:solidFill>
                            <a:srgbClr val="373435"/>
                          </a:solidFill>
                          <a:latin typeface="Trebuchet MS"/>
                          <a:cs typeface="Trebuchet MS"/>
                        </a:rPr>
                        <a:t>-100%</a:t>
                      </a:r>
                      <a:endParaRPr sz="900">
                        <a:latin typeface="Trebuchet MS"/>
                        <a:cs typeface="Trebuchet MS"/>
                      </a:endParaRPr>
                    </a:p>
                    <a:p>
                      <a:pPr marL="71755" marR="238125">
                        <a:lnSpc>
                          <a:spcPct val="110800"/>
                        </a:lnSpc>
                      </a:pPr>
                      <a:r>
                        <a:rPr sz="900" spc="-10" dirty="0">
                          <a:solidFill>
                            <a:srgbClr val="373435"/>
                          </a:solidFill>
                          <a:latin typeface="Trebuchet MS"/>
                          <a:cs typeface="Trebuchet MS"/>
                        </a:rPr>
                        <a:t>implementation</a:t>
                      </a:r>
                      <a:r>
                        <a:rPr sz="900" spc="-80" dirty="0">
                          <a:solidFill>
                            <a:srgbClr val="373435"/>
                          </a:solidFill>
                          <a:latin typeface="Trebuchet MS"/>
                          <a:cs typeface="Trebuchet MS"/>
                        </a:rPr>
                        <a:t> </a:t>
                      </a:r>
                      <a:r>
                        <a:rPr sz="900" spc="-15" dirty="0">
                          <a:solidFill>
                            <a:srgbClr val="373435"/>
                          </a:solidFill>
                          <a:latin typeface="Trebuchet MS"/>
                          <a:cs typeface="Trebuchet MS"/>
                        </a:rPr>
                        <a:t>of  anti-fraud </a:t>
                      </a:r>
                      <a:r>
                        <a:rPr sz="900" spc="5" dirty="0">
                          <a:solidFill>
                            <a:srgbClr val="373435"/>
                          </a:solidFill>
                          <a:latin typeface="Trebuchet MS"/>
                          <a:cs typeface="Trebuchet MS"/>
                        </a:rPr>
                        <a:t>and  </a:t>
                      </a:r>
                      <a:r>
                        <a:rPr sz="900" spc="-5" dirty="0">
                          <a:solidFill>
                            <a:srgbClr val="373435"/>
                          </a:solidFill>
                          <a:latin typeface="Trebuchet MS"/>
                          <a:cs typeface="Trebuchet MS"/>
                        </a:rPr>
                        <a:t>corruption</a:t>
                      </a:r>
                      <a:r>
                        <a:rPr sz="900" spc="-40" dirty="0">
                          <a:solidFill>
                            <a:srgbClr val="373435"/>
                          </a:solidFill>
                          <a:latin typeface="Trebuchet MS"/>
                          <a:cs typeface="Trebuchet MS"/>
                        </a:rPr>
                        <a:t> </a:t>
                      </a:r>
                      <a:r>
                        <a:rPr sz="900" spc="-5" dirty="0">
                          <a:solidFill>
                            <a:srgbClr val="373435"/>
                          </a:solidFill>
                          <a:latin typeface="Trebuchet MS"/>
                          <a:cs typeface="Trebuchet MS"/>
                        </a:rPr>
                        <a:t>plan</a:t>
                      </a:r>
                      <a:endParaRPr sz="9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rgbClr val="E6E7E8"/>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marR="74930">
                        <a:lnSpc>
                          <a:spcPct val="110800"/>
                        </a:lnSpc>
                        <a:spcBef>
                          <a:spcPts val="525"/>
                        </a:spcBef>
                      </a:pPr>
                      <a:r>
                        <a:rPr sz="900" spc="-5" dirty="0">
                          <a:solidFill>
                            <a:srgbClr val="373435"/>
                          </a:solidFill>
                          <a:latin typeface="Trebuchet MS"/>
                          <a:cs typeface="Trebuchet MS"/>
                        </a:rPr>
                        <a:t>Anti-Fraud </a:t>
                      </a:r>
                      <a:r>
                        <a:rPr sz="900" spc="75" dirty="0">
                          <a:solidFill>
                            <a:srgbClr val="373435"/>
                          </a:solidFill>
                          <a:latin typeface="Trebuchet MS"/>
                          <a:cs typeface="Trebuchet MS"/>
                        </a:rPr>
                        <a:t>&amp;</a:t>
                      </a:r>
                      <a:r>
                        <a:rPr sz="900" spc="-130" dirty="0">
                          <a:solidFill>
                            <a:srgbClr val="373435"/>
                          </a:solidFill>
                          <a:latin typeface="Trebuchet MS"/>
                          <a:cs typeface="Trebuchet MS"/>
                        </a:rPr>
                        <a:t> </a:t>
                      </a:r>
                      <a:r>
                        <a:rPr sz="900" dirty="0">
                          <a:solidFill>
                            <a:srgbClr val="373435"/>
                          </a:solidFill>
                          <a:latin typeface="Trebuchet MS"/>
                          <a:cs typeface="Trebuchet MS"/>
                        </a:rPr>
                        <a:t>Corruption </a:t>
                      </a:r>
                      <a:r>
                        <a:rPr sz="900" spc="-10" dirty="0">
                          <a:solidFill>
                            <a:srgbClr val="373435"/>
                          </a:solidFill>
                          <a:latin typeface="Trebuchet MS"/>
                          <a:cs typeface="Trebuchet MS"/>
                        </a:rPr>
                        <a:t>Plan  </a:t>
                      </a:r>
                      <a:r>
                        <a:rPr sz="900" spc="-5" dirty="0">
                          <a:solidFill>
                            <a:srgbClr val="373435"/>
                          </a:solidFill>
                          <a:latin typeface="Trebuchet MS"/>
                          <a:cs typeface="Trebuchet MS"/>
                        </a:rPr>
                        <a:t>was </a:t>
                      </a:r>
                      <a:r>
                        <a:rPr sz="900" dirty="0">
                          <a:solidFill>
                            <a:srgbClr val="373435"/>
                          </a:solidFill>
                          <a:latin typeface="Trebuchet MS"/>
                          <a:cs typeface="Trebuchet MS"/>
                        </a:rPr>
                        <a:t>approved </a:t>
                      </a:r>
                      <a:r>
                        <a:rPr sz="900" spc="5" dirty="0">
                          <a:solidFill>
                            <a:srgbClr val="373435"/>
                          </a:solidFill>
                          <a:latin typeface="Trebuchet MS"/>
                          <a:cs typeface="Trebuchet MS"/>
                        </a:rPr>
                        <a:t>and </a:t>
                      </a:r>
                      <a:r>
                        <a:rPr sz="900" spc="-25" dirty="0">
                          <a:solidFill>
                            <a:srgbClr val="373435"/>
                          </a:solidFill>
                          <a:latin typeface="Trebuchet MS"/>
                          <a:cs typeface="Trebuchet MS"/>
                        </a:rPr>
                        <a:t>partially  </a:t>
                      </a:r>
                      <a:r>
                        <a:rPr sz="900" spc="-10" dirty="0">
                          <a:solidFill>
                            <a:srgbClr val="373435"/>
                          </a:solidFill>
                          <a:latin typeface="Trebuchet MS"/>
                          <a:cs typeface="Trebuchet MS"/>
                        </a:rPr>
                        <a:t>implemented </a:t>
                      </a:r>
                      <a:r>
                        <a:rPr sz="900" dirty="0">
                          <a:solidFill>
                            <a:srgbClr val="373435"/>
                          </a:solidFill>
                          <a:latin typeface="Trebuchet MS"/>
                          <a:cs typeface="Trebuchet MS"/>
                        </a:rPr>
                        <a:t>as </a:t>
                      </a:r>
                      <a:r>
                        <a:rPr sz="900" spc="-20" dirty="0">
                          <a:solidFill>
                            <a:srgbClr val="373435"/>
                          </a:solidFill>
                          <a:latin typeface="Trebuchet MS"/>
                          <a:cs typeface="Trebuchet MS"/>
                        </a:rPr>
                        <a:t>the </a:t>
                      </a:r>
                      <a:r>
                        <a:rPr sz="900" spc="-5" dirty="0">
                          <a:solidFill>
                            <a:srgbClr val="373435"/>
                          </a:solidFill>
                          <a:latin typeface="Trebuchet MS"/>
                          <a:cs typeface="Trebuchet MS"/>
                        </a:rPr>
                        <a:t>plan  </a:t>
                      </a:r>
                      <a:r>
                        <a:rPr sz="900" spc="-10" dirty="0">
                          <a:solidFill>
                            <a:srgbClr val="373435"/>
                          </a:solidFill>
                          <a:latin typeface="Trebuchet MS"/>
                          <a:cs typeface="Trebuchet MS"/>
                        </a:rPr>
                        <a:t>speciﬁed </a:t>
                      </a:r>
                      <a:r>
                        <a:rPr sz="900" dirty="0">
                          <a:solidFill>
                            <a:srgbClr val="373435"/>
                          </a:solidFill>
                          <a:latin typeface="Trebuchet MS"/>
                          <a:cs typeface="Trebuchet MS"/>
                        </a:rPr>
                        <a:t>as </a:t>
                      </a:r>
                      <a:r>
                        <a:rPr sz="900" spc="-20" dirty="0">
                          <a:solidFill>
                            <a:srgbClr val="373435"/>
                          </a:solidFill>
                          <a:latin typeface="Trebuchet MS"/>
                          <a:cs typeface="Trebuchet MS"/>
                        </a:rPr>
                        <a:t>whistle </a:t>
                      </a:r>
                      <a:r>
                        <a:rPr sz="900" spc="-10" dirty="0">
                          <a:solidFill>
                            <a:srgbClr val="373435"/>
                          </a:solidFill>
                          <a:latin typeface="Trebuchet MS"/>
                          <a:cs typeface="Trebuchet MS"/>
                        </a:rPr>
                        <a:t>blower  report </a:t>
                      </a:r>
                      <a:r>
                        <a:rPr sz="900" dirty="0">
                          <a:solidFill>
                            <a:srgbClr val="373435"/>
                          </a:solidFill>
                          <a:latin typeface="Trebuchet MS"/>
                          <a:cs typeface="Trebuchet MS"/>
                        </a:rPr>
                        <a:t>as </a:t>
                      </a:r>
                      <a:r>
                        <a:rPr sz="900" spc="-15" dirty="0">
                          <a:solidFill>
                            <a:srgbClr val="373435"/>
                          </a:solidFill>
                          <a:latin typeface="Trebuchet MS"/>
                          <a:cs typeface="Trebuchet MS"/>
                        </a:rPr>
                        <a:t>evidence of  </a:t>
                      </a:r>
                      <a:r>
                        <a:rPr sz="900" spc="-20" dirty="0">
                          <a:solidFill>
                            <a:srgbClr val="373435"/>
                          </a:solidFill>
                          <a:latin typeface="Trebuchet MS"/>
                          <a:cs typeface="Trebuchet MS"/>
                        </a:rPr>
                        <a:t>implementation. </a:t>
                      </a:r>
                      <a:r>
                        <a:rPr sz="900" spc="-30" dirty="0">
                          <a:solidFill>
                            <a:srgbClr val="373435"/>
                          </a:solidFill>
                          <a:latin typeface="Trebuchet MS"/>
                          <a:cs typeface="Trebuchet MS"/>
                        </a:rPr>
                        <a:t>However, </a:t>
                      </a:r>
                      <a:r>
                        <a:rPr sz="900" spc="-10" dirty="0">
                          <a:solidFill>
                            <a:srgbClr val="373435"/>
                          </a:solidFill>
                          <a:latin typeface="Trebuchet MS"/>
                          <a:cs typeface="Trebuchet MS"/>
                        </a:rPr>
                        <a:t>in  </a:t>
                      </a:r>
                      <a:r>
                        <a:rPr sz="900" spc="-20" dirty="0">
                          <a:solidFill>
                            <a:srgbClr val="373435"/>
                          </a:solidFill>
                          <a:latin typeface="Trebuchet MS"/>
                          <a:cs typeface="Trebuchet MS"/>
                        </a:rPr>
                        <a:t>the </a:t>
                      </a:r>
                      <a:r>
                        <a:rPr sz="900" dirty="0">
                          <a:solidFill>
                            <a:srgbClr val="373435"/>
                          </a:solidFill>
                          <a:latin typeface="Trebuchet MS"/>
                          <a:cs typeface="Trebuchet MS"/>
                        </a:rPr>
                        <a:t>period under </a:t>
                      </a:r>
                      <a:r>
                        <a:rPr sz="900" spc="-25" dirty="0">
                          <a:solidFill>
                            <a:srgbClr val="373435"/>
                          </a:solidFill>
                          <a:latin typeface="Trebuchet MS"/>
                          <a:cs typeface="Trebuchet MS"/>
                        </a:rPr>
                        <a:t>review</a:t>
                      </a:r>
                      <a:r>
                        <a:rPr sz="900" spc="-140" dirty="0">
                          <a:solidFill>
                            <a:srgbClr val="373435"/>
                          </a:solidFill>
                          <a:latin typeface="Trebuchet MS"/>
                          <a:cs typeface="Trebuchet MS"/>
                        </a:rPr>
                        <a:t> </a:t>
                      </a:r>
                      <a:r>
                        <a:rPr sz="900" spc="-25" dirty="0">
                          <a:solidFill>
                            <a:srgbClr val="373435"/>
                          </a:solidFill>
                          <a:latin typeface="Trebuchet MS"/>
                          <a:cs typeface="Trebuchet MS"/>
                        </a:rPr>
                        <a:t>there  </a:t>
                      </a:r>
                      <a:r>
                        <a:rPr sz="900" spc="-5" dirty="0">
                          <a:solidFill>
                            <a:srgbClr val="373435"/>
                          </a:solidFill>
                          <a:latin typeface="Trebuchet MS"/>
                          <a:cs typeface="Trebuchet MS"/>
                        </a:rPr>
                        <a:t>was </a:t>
                      </a:r>
                      <a:r>
                        <a:rPr sz="900" spc="25" dirty="0">
                          <a:solidFill>
                            <a:srgbClr val="373435"/>
                          </a:solidFill>
                          <a:latin typeface="Trebuchet MS"/>
                          <a:cs typeface="Trebuchet MS"/>
                        </a:rPr>
                        <a:t>no </a:t>
                      </a:r>
                      <a:r>
                        <a:rPr sz="900" spc="-15" dirty="0">
                          <a:solidFill>
                            <a:srgbClr val="373435"/>
                          </a:solidFill>
                          <a:latin typeface="Trebuchet MS"/>
                          <a:cs typeface="Trebuchet MS"/>
                        </a:rPr>
                        <a:t>whistleblower</a:t>
                      </a:r>
                      <a:r>
                        <a:rPr sz="900" spc="-125" dirty="0">
                          <a:solidFill>
                            <a:srgbClr val="373435"/>
                          </a:solidFill>
                          <a:latin typeface="Trebuchet MS"/>
                          <a:cs typeface="Trebuchet MS"/>
                        </a:rPr>
                        <a:t> </a:t>
                      </a:r>
                      <a:r>
                        <a:rPr sz="900" spc="-30" dirty="0">
                          <a:solidFill>
                            <a:srgbClr val="373435"/>
                          </a:solidFill>
                          <a:latin typeface="Trebuchet MS"/>
                          <a:cs typeface="Trebuchet MS"/>
                        </a:rPr>
                        <a:t>report.</a:t>
                      </a:r>
                      <a:endParaRPr sz="9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rgbClr val="E6E7E8"/>
                    </a:solidFill>
                  </a:tcPr>
                </a:tc>
                <a:tc>
                  <a:txBody>
                    <a:bodyPr/>
                    <a:lstStyle>
                      <a:lvl1pPr marL="0" algn="l" defTabSz="457211" rtl="0" eaLnBrk="1" latinLnBrk="0" hangingPunct="1">
                        <a:defRPr sz="1801" kern="1200">
                          <a:solidFill>
                            <a:schemeClr val="tx1"/>
                          </a:solidFill>
                          <a:latin typeface="Calibri"/>
                        </a:defRPr>
                      </a:lvl1pPr>
                      <a:lvl2pPr marL="457211" algn="l" defTabSz="457211" rtl="0" eaLnBrk="1" latinLnBrk="0" hangingPunct="1">
                        <a:defRPr sz="1801" kern="1200">
                          <a:solidFill>
                            <a:schemeClr val="tx1"/>
                          </a:solidFill>
                          <a:latin typeface="Calibri"/>
                        </a:defRPr>
                      </a:lvl2pPr>
                      <a:lvl3pPr marL="914422" algn="l" defTabSz="457211" rtl="0" eaLnBrk="1" latinLnBrk="0" hangingPunct="1">
                        <a:defRPr sz="1801" kern="1200">
                          <a:solidFill>
                            <a:schemeClr val="tx1"/>
                          </a:solidFill>
                          <a:latin typeface="Calibri"/>
                        </a:defRPr>
                      </a:lvl3pPr>
                      <a:lvl4pPr marL="1371635" algn="l" defTabSz="457211" rtl="0" eaLnBrk="1" latinLnBrk="0" hangingPunct="1">
                        <a:defRPr sz="1801" kern="1200">
                          <a:solidFill>
                            <a:schemeClr val="tx1"/>
                          </a:solidFill>
                          <a:latin typeface="Calibri"/>
                        </a:defRPr>
                      </a:lvl4pPr>
                      <a:lvl5pPr marL="1828846" algn="l" defTabSz="457211" rtl="0" eaLnBrk="1" latinLnBrk="0" hangingPunct="1">
                        <a:defRPr sz="1801" kern="1200">
                          <a:solidFill>
                            <a:schemeClr val="tx1"/>
                          </a:solidFill>
                          <a:latin typeface="Calibri"/>
                        </a:defRPr>
                      </a:lvl5pPr>
                      <a:lvl6pPr marL="2286057" algn="l" defTabSz="457211" rtl="0" eaLnBrk="1" latinLnBrk="0" hangingPunct="1">
                        <a:defRPr sz="1801" kern="1200">
                          <a:solidFill>
                            <a:schemeClr val="tx1"/>
                          </a:solidFill>
                          <a:latin typeface="Calibri"/>
                        </a:defRPr>
                      </a:lvl6pPr>
                      <a:lvl7pPr marL="2743268" algn="l" defTabSz="457211" rtl="0" eaLnBrk="1" latinLnBrk="0" hangingPunct="1">
                        <a:defRPr sz="1801" kern="1200">
                          <a:solidFill>
                            <a:schemeClr val="tx1"/>
                          </a:solidFill>
                          <a:latin typeface="Calibri"/>
                        </a:defRPr>
                      </a:lvl7pPr>
                      <a:lvl8pPr marL="3200481" algn="l" defTabSz="457211" rtl="0" eaLnBrk="1" latinLnBrk="0" hangingPunct="1">
                        <a:defRPr sz="1801" kern="1200">
                          <a:solidFill>
                            <a:schemeClr val="tx1"/>
                          </a:solidFill>
                          <a:latin typeface="Calibri"/>
                        </a:defRPr>
                      </a:lvl8pPr>
                      <a:lvl9pPr marL="3657692" algn="l" defTabSz="457211" rtl="0" eaLnBrk="1" latinLnBrk="0" hangingPunct="1">
                        <a:defRPr sz="1801" kern="1200">
                          <a:solidFill>
                            <a:schemeClr val="tx1"/>
                          </a:solidFill>
                          <a:latin typeface="Calibri"/>
                        </a:defRPr>
                      </a:lvl9pPr>
                    </a:lstStyle>
                    <a:p>
                      <a:pPr marL="71755" marR="122555">
                        <a:lnSpc>
                          <a:spcPct val="110800"/>
                        </a:lnSpc>
                        <a:spcBef>
                          <a:spcPts val="525"/>
                        </a:spcBef>
                      </a:pPr>
                      <a:r>
                        <a:rPr sz="900" spc="10" dirty="0">
                          <a:solidFill>
                            <a:srgbClr val="373435"/>
                          </a:solidFill>
                          <a:latin typeface="Trebuchet MS"/>
                          <a:cs typeface="Trebuchet MS"/>
                        </a:rPr>
                        <a:t>Minutes </a:t>
                      </a:r>
                      <a:r>
                        <a:rPr sz="900" spc="-35" dirty="0">
                          <a:solidFill>
                            <a:srgbClr val="373435"/>
                          </a:solidFill>
                          <a:latin typeface="Trebuchet MS"/>
                          <a:cs typeface="Trebuchet MS"/>
                        </a:rPr>
                        <a:t>extract  </a:t>
                      </a:r>
                      <a:r>
                        <a:rPr sz="900" spc="-10" dirty="0">
                          <a:solidFill>
                            <a:srgbClr val="373435"/>
                          </a:solidFill>
                          <a:latin typeface="Trebuchet MS"/>
                          <a:cs typeface="Trebuchet MS"/>
                        </a:rPr>
                        <a:t>from </a:t>
                      </a:r>
                      <a:r>
                        <a:rPr sz="900" spc="15" dirty="0">
                          <a:solidFill>
                            <a:srgbClr val="373435"/>
                          </a:solidFill>
                          <a:latin typeface="Trebuchet MS"/>
                          <a:cs typeface="Trebuchet MS"/>
                        </a:rPr>
                        <a:t>ARC</a:t>
                      </a:r>
                      <a:r>
                        <a:rPr sz="900" spc="-85" dirty="0">
                          <a:solidFill>
                            <a:srgbClr val="373435"/>
                          </a:solidFill>
                          <a:latin typeface="Trebuchet MS"/>
                          <a:cs typeface="Trebuchet MS"/>
                        </a:rPr>
                        <a:t> </a:t>
                      </a:r>
                      <a:r>
                        <a:rPr sz="900" spc="-5" dirty="0">
                          <a:solidFill>
                            <a:srgbClr val="373435"/>
                          </a:solidFill>
                          <a:latin typeface="Trebuchet MS"/>
                          <a:cs typeface="Trebuchet MS"/>
                        </a:rPr>
                        <a:t>meeting</a:t>
                      </a:r>
                      <a:endParaRPr sz="900" dirty="0">
                        <a:latin typeface="Trebuchet MS"/>
                        <a:cs typeface="Trebuchet MS"/>
                      </a:endParaRPr>
                    </a:p>
                    <a:p>
                      <a:pPr>
                        <a:lnSpc>
                          <a:spcPct val="100000"/>
                        </a:lnSpc>
                        <a:spcBef>
                          <a:spcPts val="30"/>
                        </a:spcBef>
                      </a:pPr>
                      <a:endParaRPr sz="900" dirty="0">
                        <a:latin typeface="Times New Roman"/>
                        <a:cs typeface="Times New Roman"/>
                      </a:endParaRPr>
                    </a:p>
                    <a:p>
                      <a:pPr marL="71755" marR="187325">
                        <a:lnSpc>
                          <a:spcPct val="110800"/>
                        </a:lnSpc>
                      </a:pPr>
                      <a:r>
                        <a:rPr sz="900" spc="-10" dirty="0">
                          <a:solidFill>
                            <a:srgbClr val="373435"/>
                          </a:solidFill>
                          <a:latin typeface="Trebuchet MS"/>
                          <a:cs typeface="Trebuchet MS"/>
                        </a:rPr>
                        <a:t>Fraud</a:t>
                      </a:r>
                      <a:r>
                        <a:rPr sz="900" spc="-105" dirty="0">
                          <a:solidFill>
                            <a:srgbClr val="373435"/>
                          </a:solidFill>
                          <a:latin typeface="Trebuchet MS"/>
                          <a:cs typeface="Trebuchet MS"/>
                        </a:rPr>
                        <a:t> </a:t>
                      </a:r>
                      <a:r>
                        <a:rPr sz="900" spc="-10" dirty="0">
                          <a:solidFill>
                            <a:srgbClr val="373435"/>
                          </a:solidFill>
                          <a:latin typeface="Trebuchet MS"/>
                          <a:cs typeface="Trebuchet MS"/>
                        </a:rPr>
                        <a:t>Prevention  Plan</a:t>
                      </a:r>
                      <a:endParaRPr sz="900" dirty="0">
                        <a:latin typeface="Trebuchet MS"/>
                        <a:cs typeface="Trebuchet MS"/>
                      </a:endParaRPr>
                    </a:p>
                    <a:p>
                      <a:pPr>
                        <a:lnSpc>
                          <a:spcPct val="100000"/>
                        </a:lnSpc>
                        <a:spcBef>
                          <a:spcPts val="30"/>
                        </a:spcBef>
                      </a:pPr>
                      <a:endParaRPr sz="900" dirty="0">
                        <a:latin typeface="Times New Roman"/>
                        <a:cs typeface="Times New Roman"/>
                      </a:endParaRPr>
                    </a:p>
                    <a:p>
                      <a:pPr marL="71755" marR="257175">
                        <a:lnSpc>
                          <a:spcPct val="110800"/>
                        </a:lnSpc>
                      </a:pPr>
                      <a:r>
                        <a:rPr sz="900" dirty="0">
                          <a:solidFill>
                            <a:srgbClr val="373435"/>
                          </a:solidFill>
                          <a:latin typeface="Trebuchet MS"/>
                          <a:cs typeface="Trebuchet MS"/>
                        </a:rPr>
                        <a:t>Whistleblowing  </a:t>
                      </a:r>
                      <a:r>
                        <a:rPr sz="900" spc="-5" dirty="0">
                          <a:solidFill>
                            <a:srgbClr val="373435"/>
                          </a:solidFill>
                          <a:latin typeface="Trebuchet MS"/>
                          <a:cs typeface="Trebuchet MS"/>
                        </a:rPr>
                        <a:t>Report</a:t>
                      </a:r>
                      <a:endParaRPr sz="9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lnTlToBr w="12700" cmpd="sng">
                      <a:noFill/>
                      <a:prstDash val="solid"/>
                    </a:lnTlToBr>
                    <a:lnBlToTr w="12700" cmpd="sng">
                      <a:noFill/>
                      <a:prstDash val="solid"/>
                    </a:lnBlToTr>
                    <a:solidFill>
                      <a:srgbClr val="E6E7E8"/>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2003213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946295" y="-46635"/>
            <a:ext cx="1123369" cy="780176"/>
          </a:xfrm>
          <a:prstGeom prst="rect">
            <a:avLst/>
          </a:prstGeom>
          <a:ln>
            <a:noFill/>
          </a:ln>
        </p:spPr>
      </p:pic>
      <p:sp>
        <p:nvSpPr>
          <p:cNvPr id="2" name="Rectangle 1"/>
          <p:cNvSpPr/>
          <p:nvPr/>
        </p:nvSpPr>
        <p:spPr>
          <a:xfrm>
            <a:off x="1677245" y="112140"/>
            <a:ext cx="6624796" cy="58724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11" rtl="0" eaLnBrk="1" fontAlgn="auto" latinLnBrk="0" hangingPunct="1">
              <a:lnSpc>
                <a:spcPct val="100000"/>
              </a:lnSpc>
              <a:spcBef>
                <a:spcPts val="0"/>
              </a:spcBef>
              <a:spcAft>
                <a:spcPts val="0"/>
              </a:spcAft>
              <a:buClrTx/>
              <a:buSzTx/>
              <a:buFontTx/>
              <a:buNone/>
              <a:tabLst/>
              <a:defRPr/>
            </a:pPr>
            <a:endParaRPr kumimoji="0" lang="en-ZA" sz="2800" b="1" i="0" u="none" strike="noStrike" kern="1200" cap="none" spc="0" normalizeH="0" baseline="0" noProof="0" dirty="0">
              <a:ln>
                <a:noFill/>
              </a:ln>
              <a:solidFill>
                <a:srgbClr val="1F497D"/>
              </a:solidFill>
              <a:effectLst/>
              <a:uLnTx/>
              <a:uFillTx/>
              <a:latin typeface="Arial"/>
              <a:ea typeface="+mn-ea"/>
              <a:cs typeface="+mn-cs"/>
            </a:endParaRPr>
          </a:p>
        </p:txBody>
      </p:sp>
      <p:sp>
        <p:nvSpPr>
          <p:cNvPr id="6" name="Rectangle 5">
            <a:extLst>
              <a:ext uri="{FF2B5EF4-FFF2-40B4-BE49-F238E27FC236}">
                <a16:creationId xmlns:a16="http://schemas.microsoft.com/office/drawing/2014/main" xmlns="" id="{E05D773A-67FD-4BF5-B485-93D45C127A15}"/>
              </a:ext>
            </a:extLst>
          </p:cNvPr>
          <p:cNvSpPr/>
          <p:nvPr/>
        </p:nvSpPr>
        <p:spPr>
          <a:xfrm>
            <a:off x="119269" y="89490"/>
            <a:ext cx="10827026" cy="46262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r>
              <a:rPr kumimoji="0" lang="en-ZW" sz="2400" b="1" i="0" u="none" strike="noStrike" kern="1200" cap="none" spc="0" normalizeH="0" baseline="0" noProof="0" dirty="0">
                <a:ln>
                  <a:noFill/>
                </a:ln>
                <a:solidFill>
                  <a:srgbClr val="1F497D"/>
                </a:solidFill>
                <a:effectLst/>
                <a:uLnTx/>
                <a:uFillTx/>
                <a:latin typeface="Arial"/>
                <a:ea typeface="+mn-ea"/>
                <a:cs typeface="+mn-cs"/>
              </a:rPr>
              <a:t>Programme 1: Administration    </a:t>
            </a:r>
            <a:endParaRPr kumimoji="0" lang="en-ZA" sz="2400" b="1" i="0" u="none" strike="noStrike" kern="1200" cap="none" spc="0" normalizeH="0" baseline="0" noProof="0" dirty="0">
              <a:ln>
                <a:noFill/>
              </a:ln>
              <a:solidFill>
                <a:srgbClr val="1F497D"/>
              </a:solidFill>
              <a:effectLst/>
              <a:uLnTx/>
              <a:uFillTx/>
              <a:latin typeface="Arial"/>
              <a:ea typeface="+mn-ea"/>
              <a:cs typeface="+mn-cs"/>
            </a:endParaRPr>
          </a:p>
        </p:txBody>
      </p:sp>
      <p:graphicFrame>
        <p:nvGraphicFramePr>
          <p:cNvPr id="5" name="object 9">
            <a:extLst>
              <a:ext uri="{FF2B5EF4-FFF2-40B4-BE49-F238E27FC236}">
                <a16:creationId xmlns:a16="http://schemas.microsoft.com/office/drawing/2014/main" xmlns="" id="{86080730-220F-41EF-B214-2DAE8398843E}"/>
              </a:ext>
            </a:extLst>
          </p:cNvPr>
          <p:cNvGraphicFramePr>
            <a:graphicFrameLocks noGrp="1"/>
          </p:cNvGraphicFramePr>
          <p:nvPr>
            <p:extLst>
              <p:ext uri="{D42A27DB-BD31-4B8C-83A1-F6EECF244321}">
                <p14:modId xmlns:p14="http://schemas.microsoft.com/office/powerpoint/2010/main" xmlns="" val="1379845792"/>
              </p:ext>
            </p:extLst>
          </p:nvPr>
        </p:nvGraphicFramePr>
        <p:xfrm>
          <a:off x="233677" y="583940"/>
          <a:ext cx="11835985" cy="3826357"/>
        </p:xfrm>
        <a:graphic>
          <a:graphicData uri="http://schemas.openxmlformats.org/drawingml/2006/table">
            <a:tbl>
              <a:tblPr firstRow="1" bandRow="1">
                <a:tableStyleId>{2D5ABB26-0587-4C30-8999-92F81FD0307C}</a:tableStyleId>
              </a:tblPr>
              <a:tblGrid>
                <a:gridCol w="768781">
                  <a:extLst>
                    <a:ext uri="{9D8B030D-6E8A-4147-A177-3AD203B41FA5}">
                      <a16:colId xmlns:a16="http://schemas.microsoft.com/office/drawing/2014/main" xmlns="" val="20000"/>
                    </a:ext>
                  </a:extLst>
                </a:gridCol>
                <a:gridCol w="665558">
                  <a:extLst>
                    <a:ext uri="{9D8B030D-6E8A-4147-A177-3AD203B41FA5}">
                      <a16:colId xmlns:a16="http://schemas.microsoft.com/office/drawing/2014/main" xmlns="" val="20001"/>
                    </a:ext>
                  </a:extLst>
                </a:gridCol>
                <a:gridCol w="1210944">
                  <a:extLst>
                    <a:ext uri="{9D8B030D-6E8A-4147-A177-3AD203B41FA5}">
                      <a16:colId xmlns:a16="http://schemas.microsoft.com/office/drawing/2014/main" xmlns="" val="20002"/>
                    </a:ext>
                  </a:extLst>
                </a:gridCol>
                <a:gridCol w="1053800">
                  <a:extLst>
                    <a:ext uri="{9D8B030D-6E8A-4147-A177-3AD203B41FA5}">
                      <a16:colId xmlns:a16="http://schemas.microsoft.com/office/drawing/2014/main" xmlns="" val="20003"/>
                    </a:ext>
                  </a:extLst>
                </a:gridCol>
                <a:gridCol w="2276319">
                  <a:extLst>
                    <a:ext uri="{9D8B030D-6E8A-4147-A177-3AD203B41FA5}">
                      <a16:colId xmlns:a16="http://schemas.microsoft.com/office/drawing/2014/main" xmlns="" val="20004"/>
                    </a:ext>
                  </a:extLst>
                </a:gridCol>
                <a:gridCol w="25400">
                  <a:extLst>
                    <a:ext uri="{9D8B030D-6E8A-4147-A177-3AD203B41FA5}">
                      <a16:colId xmlns:a16="http://schemas.microsoft.com/office/drawing/2014/main" xmlns="" val="20005"/>
                    </a:ext>
                  </a:extLst>
                </a:gridCol>
                <a:gridCol w="1247920">
                  <a:extLst>
                    <a:ext uri="{9D8B030D-6E8A-4147-A177-3AD203B41FA5}">
                      <a16:colId xmlns:a16="http://schemas.microsoft.com/office/drawing/2014/main" xmlns="" val="20006"/>
                    </a:ext>
                  </a:extLst>
                </a:gridCol>
                <a:gridCol w="1414310">
                  <a:extLst>
                    <a:ext uri="{9D8B030D-6E8A-4147-A177-3AD203B41FA5}">
                      <a16:colId xmlns:a16="http://schemas.microsoft.com/office/drawing/2014/main" xmlns="" val="20007"/>
                    </a:ext>
                  </a:extLst>
                </a:gridCol>
                <a:gridCol w="1925033">
                  <a:extLst>
                    <a:ext uri="{9D8B030D-6E8A-4147-A177-3AD203B41FA5}">
                      <a16:colId xmlns:a16="http://schemas.microsoft.com/office/drawing/2014/main" xmlns="" val="20008"/>
                    </a:ext>
                  </a:extLst>
                </a:gridCol>
                <a:gridCol w="1247920">
                  <a:extLst>
                    <a:ext uri="{9D8B030D-6E8A-4147-A177-3AD203B41FA5}">
                      <a16:colId xmlns:a16="http://schemas.microsoft.com/office/drawing/2014/main" xmlns="" val="20009"/>
                    </a:ext>
                  </a:extLst>
                </a:gridCol>
              </a:tblGrid>
              <a:tr h="251878">
                <a:tc gridSpan="10">
                  <a:txBody>
                    <a:bodyPr/>
                    <a:lstStyle/>
                    <a:p>
                      <a:pPr marL="71755">
                        <a:lnSpc>
                          <a:spcPct val="100000"/>
                        </a:lnSpc>
                        <a:spcBef>
                          <a:spcPts val="630"/>
                        </a:spcBef>
                      </a:pPr>
                      <a:r>
                        <a:rPr sz="800" b="1" spc="55" dirty="0">
                          <a:solidFill>
                            <a:srgbClr val="FEFEFE"/>
                          </a:solidFill>
                          <a:latin typeface="Trebuchet MS"/>
                          <a:cs typeface="Trebuchet MS"/>
                        </a:rPr>
                        <a:t>PROGRAMME </a:t>
                      </a:r>
                      <a:r>
                        <a:rPr sz="800" b="1" spc="-45" dirty="0">
                          <a:solidFill>
                            <a:srgbClr val="FEFEFE"/>
                          </a:solidFill>
                          <a:latin typeface="Trebuchet MS"/>
                          <a:cs typeface="Trebuchet MS"/>
                        </a:rPr>
                        <a:t>1:</a:t>
                      </a:r>
                      <a:r>
                        <a:rPr sz="800" b="1" spc="-110" dirty="0">
                          <a:solidFill>
                            <a:srgbClr val="FEFEFE"/>
                          </a:solidFill>
                          <a:latin typeface="Trebuchet MS"/>
                          <a:cs typeface="Trebuchet MS"/>
                        </a:rPr>
                        <a:t> </a:t>
                      </a:r>
                      <a:r>
                        <a:rPr sz="800" b="1" spc="45" dirty="0">
                          <a:solidFill>
                            <a:srgbClr val="FEFEFE"/>
                          </a:solidFill>
                          <a:latin typeface="Trebuchet MS"/>
                          <a:cs typeface="Trebuchet MS"/>
                        </a:rPr>
                        <a:t>ADMINISTRATION</a:t>
                      </a:r>
                      <a:endParaRPr sz="800" dirty="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xmlns="" val="10000"/>
                  </a:ext>
                </a:extLst>
              </a:tr>
              <a:tr h="624137">
                <a:tc>
                  <a:txBody>
                    <a:bodyPr/>
                    <a:lstStyle/>
                    <a:p>
                      <a:pPr marL="71755">
                        <a:lnSpc>
                          <a:spcPct val="100000"/>
                        </a:lnSpc>
                        <a:spcBef>
                          <a:spcPts val="630"/>
                        </a:spcBef>
                      </a:pPr>
                      <a:r>
                        <a:rPr sz="800" b="1" spc="10" dirty="0">
                          <a:solidFill>
                            <a:srgbClr val="FFFFFF"/>
                          </a:solidFill>
                          <a:latin typeface="Trebuchet MS"/>
                          <a:cs typeface="Trebuchet MS"/>
                        </a:rPr>
                        <a:t>Outcome</a:t>
                      </a:r>
                      <a:endParaRPr sz="8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a:lnSpc>
                          <a:spcPct val="100000"/>
                        </a:lnSpc>
                        <a:spcBef>
                          <a:spcPts val="630"/>
                        </a:spcBef>
                      </a:pPr>
                      <a:r>
                        <a:rPr sz="800" b="1" spc="10" dirty="0">
                          <a:solidFill>
                            <a:srgbClr val="FFFFFF"/>
                          </a:solidFill>
                          <a:latin typeface="Trebuchet MS"/>
                          <a:cs typeface="Trebuchet MS"/>
                        </a:rPr>
                        <a:t>Output</a:t>
                      </a:r>
                      <a:endParaRPr sz="8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a:lnSpc>
                          <a:spcPct val="100000"/>
                        </a:lnSpc>
                        <a:spcBef>
                          <a:spcPts val="630"/>
                        </a:spcBef>
                      </a:pPr>
                      <a:r>
                        <a:rPr sz="800" b="1" spc="10" dirty="0">
                          <a:solidFill>
                            <a:srgbClr val="FFFFFF"/>
                          </a:solidFill>
                          <a:latin typeface="Trebuchet MS"/>
                          <a:cs typeface="Trebuchet MS"/>
                        </a:rPr>
                        <a:t>Output</a:t>
                      </a:r>
                      <a:r>
                        <a:rPr sz="800" b="1" spc="-45" dirty="0">
                          <a:solidFill>
                            <a:srgbClr val="FFFFFF"/>
                          </a:solidFill>
                          <a:latin typeface="Trebuchet MS"/>
                          <a:cs typeface="Trebuchet MS"/>
                        </a:rPr>
                        <a:t> </a:t>
                      </a:r>
                      <a:r>
                        <a:rPr sz="800" b="1" spc="5" dirty="0">
                          <a:solidFill>
                            <a:srgbClr val="FFFFFF"/>
                          </a:solidFill>
                          <a:latin typeface="Trebuchet MS"/>
                          <a:cs typeface="Trebuchet MS"/>
                        </a:rPr>
                        <a:t>Indicators</a:t>
                      </a:r>
                      <a:endParaRPr sz="800" dirty="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marR="74930">
                        <a:lnSpc>
                          <a:spcPct val="110800"/>
                        </a:lnSpc>
                        <a:spcBef>
                          <a:spcPts val="525"/>
                        </a:spcBef>
                      </a:pPr>
                      <a:r>
                        <a:rPr sz="800" b="1" spc="10" dirty="0">
                          <a:solidFill>
                            <a:srgbClr val="FEFEFE"/>
                          </a:solidFill>
                          <a:latin typeface="Trebuchet MS"/>
                          <a:cs typeface="Trebuchet MS"/>
                        </a:rPr>
                        <a:t>Audited</a:t>
                      </a:r>
                      <a:r>
                        <a:rPr sz="800" b="1" spc="-110" dirty="0">
                          <a:solidFill>
                            <a:srgbClr val="FEFEFE"/>
                          </a:solidFill>
                          <a:latin typeface="Trebuchet MS"/>
                          <a:cs typeface="Trebuchet MS"/>
                        </a:rPr>
                        <a:t> </a:t>
                      </a:r>
                      <a:r>
                        <a:rPr sz="800" b="1" spc="5" dirty="0">
                          <a:solidFill>
                            <a:srgbClr val="FEFEFE"/>
                          </a:solidFill>
                          <a:latin typeface="Trebuchet MS"/>
                          <a:cs typeface="Trebuchet MS"/>
                        </a:rPr>
                        <a:t>Actual </a:t>
                      </a:r>
                      <a:r>
                        <a:rPr sz="800" b="1" dirty="0">
                          <a:solidFill>
                            <a:srgbClr val="FEFEFE"/>
                          </a:solidFill>
                          <a:latin typeface="Trebuchet MS"/>
                          <a:cs typeface="Trebuchet MS"/>
                        </a:rPr>
                        <a:t> </a:t>
                      </a:r>
                      <a:r>
                        <a:rPr sz="800" b="1" spc="-5" dirty="0">
                          <a:solidFill>
                            <a:srgbClr val="FEFEFE"/>
                          </a:solidFill>
                          <a:latin typeface="Trebuchet MS"/>
                          <a:cs typeface="Trebuchet MS"/>
                        </a:rPr>
                        <a:t>Performance  2019/20</a:t>
                      </a:r>
                      <a:endParaRPr sz="8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marR="151130">
                        <a:lnSpc>
                          <a:spcPct val="110800"/>
                        </a:lnSpc>
                        <a:spcBef>
                          <a:spcPts val="525"/>
                        </a:spcBef>
                      </a:pPr>
                      <a:r>
                        <a:rPr sz="800" b="1" spc="10" dirty="0">
                          <a:solidFill>
                            <a:srgbClr val="FEFEFE"/>
                          </a:solidFill>
                          <a:latin typeface="Trebuchet MS"/>
                          <a:cs typeface="Trebuchet MS"/>
                        </a:rPr>
                        <a:t>Audited</a:t>
                      </a:r>
                      <a:r>
                        <a:rPr sz="800" b="1" spc="-110" dirty="0">
                          <a:solidFill>
                            <a:srgbClr val="FEFEFE"/>
                          </a:solidFill>
                          <a:latin typeface="Trebuchet MS"/>
                          <a:cs typeface="Trebuchet MS"/>
                        </a:rPr>
                        <a:t> </a:t>
                      </a:r>
                      <a:r>
                        <a:rPr sz="800" b="1" spc="5" dirty="0">
                          <a:solidFill>
                            <a:srgbClr val="FEFEFE"/>
                          </a:solidFill>
                          <a:latin typeface="Trebuchet MS"/>
                          <a:cs typeface="Trebuchet MS"/>
                        </a:rPr>
                        <a:t>Actual </a:t>
                      </a:r>
                      <a:r>
                        <a:rPr sz="800" b="1" dirty="0">
                          <a:solidFill>
                            <a:srgbClr val="FEFEFE"/>
                          </a:solidFill>
                          <a:latin typeface="Trebuchet MS"/>
                          <a:cs typeface="Trebuchet MS"/>
                        </a:rPr>
                        <a:t> </a:t>
                      </a:r>
                      <a:r>
                        <a:rPr sz="800" b="1" spc="-5" dirty="0">
                          <a:solidFill>
                            <a:srgbClr val="FEFEFE"/>
                          </a:solidFill>
                          <a:latin typeface="Trebuchet MS"/>
                          <a:cs typeface="Trebuchet MS"/>
                        </a:rPr>
                        <a:t>Performance  2020/21</a:t>
                      </a:r>
                      <a:endParaRPr sz="8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marR="118745">
                        <a:lnSpc>
                          <a:spcPct val="110800"/>
                        </a:lnSpc>
                        <a:spcBef>
                          <a:spcPts val="525"/>
                        </a:spcBef>
                      </a:pPr>
                      <a:r>
                        <a:rPr sz="800" b="1" spc="5" dirty="0">
                          <a:solidFill>
                            <a:srgbClr val="FEFEFE"/>
                          </a:solidFill>
                          <a:latin typeface="Trebuchet MS"/>
                          <a:cs typeface="Trebuchet MS"/>
                        </a:rPr>
                        <a:t>Planned</a:t>
                      </a:r>
                      <a:r>
                        <a:rPr sz="800" b="1" spc="-85" dirty="0">
                          <a:solidFill>
                            <a:srgbClr val="FEFEFE"/>
                          </a:solidFill>
                          <a:latin typeface="Trebuchet MS"/>
                          <a:cs typeface="Trebuchet MS"/>
                        </a:rPr>
                        <a:t> </a:t>
                      </a:r>
                      <a:r>
                        <a:rPr sz="800" b="1" spc="10" dirty="0">
                          <a:solidFill>
                            <a:srgbClr val="FEFEFE"/>
                          </a:solidFill>
                          <a:latin typeface="Trebuchet MS"/>
                          <a:cs typeface="Trebuchet MS"/>
                        </a:rPr>
                        <a:t>Annual  </a:t>
                      </a:r>
                      <a:r>
                        <a:rPr sz="800" b="1" spc="-10" dirty="0">
                          <a:solidFill>
                            <a:srgbClr val="FEFEFE"/>
                          </a:solidFill>
                          <a:latin typeface="Trebuchet MS"/>
                          <a:cs typeface="Trebuchet MS"/>
                        </a:rPr>
                        <a:t>Target</a:t>
                      </a:r>
                      <a:r>
                        <a:rPr sz="800" b="1" spc="-60" dirty="0">
                          <a:solidFill>
                            <a:srgbClr val="FEFEFE"/>
                          </a:solidFill>
                          <a:latin typeface="Trebuchet MS"/>
                          <a:cs typeface="Trebuchet MS"/>
                        </a:rPr>
                        <a:t> </a:t>
                      </a:r>
                      <a:r>
                        <a:rPr sz="800" b="1" spc="-5" dirty="0">
                          <a:solidFill>
                            <a:srgbClr val="FEFEFE"/>
                          </a:solidFill>
                          <a:latin typeface="Trebuchet MS"/>
                          <a:cs typeface="Trebuchet MS"/>
                        </a:rPr>
                        <a:t>2021/22</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marR="325755">
                        <a:lnSpc>
                          <a:spcPct val="110800"/>
                        </a:lnSpc>
                        <a:spcBef>
                          <a:spcPts val="525"/>
                        </a:spcBef>
                      </a:pPr>
                      <a:r>
                        <a:rPr sz="800" b="1" dirty="0">
                          <a:solidFill>
                            <a:srgbClr val="FEFEFE"/>
                          </a:solidFill>
                          <a:latin typeface="Trebuchet MS"/>
                          <a:cs typeface="Trebuchet MS"/>
                        </a:rPr>
                        <a:t>**Actual  Achie</a:t>
                      </a:r>
                      <a:r>
                        <a:rPr sz="800" b="1" spc="-10" dirty="0">
                          <a:solidFill>
                            <a:srgbClr val="FEFEFE"/>
                          </a:solidFill>
                          <a:latin typeface="Trebuchet MS"/>
                          <a:cs typeface="Trebuchet MS"/>
                        </a:rPr>
                        <a:t>v</a:t>
                      </a:r>
                      <a:r>
                        <a:rPr sz="800" b="1" dirty="0">
                          <a:solidFill>
                            <a:srgbClr val="FEFEFE"/>
                          </a:solidFill>
                          <a:latin typeface="Trebuchet MS"/>
                          <a:cs typeface="Trebuchet MS"/>
                        </a:rPr>
                        <a:t>ement  </a:t>
                      </a:r>
                      <a:r>
                        <a:rPr sz="800" b="1" spc="-5" dirty="0">
                          <a:solidFill>
                            <a:srgbClr val="FEFEFE"/>
                          </a:solidFill>
                          <a:latin typeface="Trebuchet MS"/>
                          <a:cs typeface="Trebuchet MS"/>
                        </a:rPr>
                        <a:t>2021/22</a:t>
                      </a:r>
                      <a:endParaRPr sz="8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marR="130175">
                        <a:lnSpc>
                          <a:spcPct val="110800"/>
                        </a:lnSpc>
                        <a:spcBef>
                          <a:spcPts val="525"/>
                        </a:spcBef>
                      </a:pPr>
                      <a:r>
                        <a:rPr sz="800" b="1" spc="5" dirty="0">
                          <a:solidFill>
                            <a:srgbClr val="FEFEFE"/>
                          </a:solidFill>
                          <a:latin typeface="Trebuchet MS"/>
                          <a:cs typeface="Trebuchet MS"/>
                        </a:rPr>
                        <a:t>Deviation </a:t>
                      </a:r>
                      <a:r>
                        <a:rPr sz="800" b="1" spc="15" dirty="0">
                          <a:solidFill>
                            <a:srgbClr val="FEFEFE"/>
                          </a:solidFill>
                          <a:latin typeface="Trebuchet MS"/>
                          <a:cs typeface="Trebuchet MS"/>
                        </a:rPr>
                        <a:t>from  </a:t>
                      </a:r>
                      <a:r>
                        <a:rPr sz="800" b="1" spc="5" dirty="0">
                          <a:solidFill>
                            <a:srgbClr val="FEFEFE"/>
                          </a:solidFill>
                          <a:latin typeface="Trebuchet MS"/>
                          <a:cs typeface="Trebuchet MS"/>
                        </a:rPr>
                        <a:t>Planned </a:t>
                      </a:r>
                      <a:r>
                        <a:rPr sz="800" b="1" spc="-10" dirty="0">
                          <a:solidFill>
                            <a:srgbClr val="FEFEFE"/>
                          </a:solidFill>
                          <a:latin typeface="Trebuchet MS"/>
                          <a:cs typeface="Trebuchet MS"/>
                        </a:rPr>
                        <a:t>Target </a:t>
                      </a:r>
                      <a:r>
                        <a:rPr sz="800" b="1" spc="15" dirty="0">
                          <a:solidFill>
                            <a:srgbClr val="FEFEFE"/>
                          </a:solidFill>
                          <a:latin typeface="Trebuchet MS"/>
                          <a:cs typeface="Trebuchet MS"/>
                        </a:rPr>
                        <a:t>to  </a:t>
                      </a:r>
                      <a:r>
                        <a:rPr sz="800" b="1" spc="5" dirty="0">
                          <a:solidFill>
                            <a:srgbClr val="FEFEFE"/>
                          </a:solidFill>
                          <a:latin typeface="Trebuchet MS"/>
                          <a:cs typeface="Trebuchet MS"/>
                        </a:rPr>
                        <a:t>Actual</a:t>
                      </a:r>
                      <a:r>
                        <a:rPr sz="800" b="1" spc="-70" dirty="0">
                          <a:solidFill>
                            <a:srgbClr val="FEFEFE"/>
                          </a:solidFill>
                          <a:latin typeface="Trebuchet MS"/>
                          <a:cs typeface="Trebuchet MS"/>
                        </a:rPr>
                        <a:t> </a:t>
                      </a:r>
                      <a:r>
                        <a:rPr sz="800" b="1" spc="-5" dirty="0">
                          <a:solidFill>
                            <a:srgbClr val="FEFEFE"/>
                          </a:solidFill>
                          <a:latin typeface="Trebuchet MS"/>
                          <a:cs typeface="Trebuchet MS"/>
                        </a:rPr>
                        <a:t>Achievement  2021/22</a:t>
                      </a:r>
                      <a:endParaRPr sz="8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a:lnSpc>
                          <a:spcPct val="100000"/>
                        </a:lnSpc>
                        <a:spcBef>
                          <a:spcPts val="630"/>
                        </a:spcBef>
                      </a:pPr>
                      <a:r>
                        <a:rPr sz="800" b="1" spc="5" dirty="0">
                          <a:solidFill>
                            <a:srgbClr val="FEFEFE"/>
                          </a:solidFill>
                          <a:latin typeface="Trebuchet MS"/>
                          <a:cs typeface="Trebuchet MS"/>
                        </a:rPr>
                        <a:t>Reasons for</a:t>
                      </a:r>
                      <a:r>
                        <a:rPr sz="800" b="1" spc="-60" dirty="0">
                          <a:solidFill>
                            <a:srgbClr val="FEFEFE"/>
                          </a:solidFill>
                          <a:latin typeface="Trebuchet MS"/>
                          <a:cs typeface="Trebuchet MS"/>
                        </a:rPr>
                        <a:t> </a:t>
                      </a:r>
                      <a:r>
                        <a:rPr sz="800" b="1" spc="5" dirty="0">
                          <a:solidFill>
                            <a:srgbClr val="FEFEFE"/>
                          </a:solidFill>
                          <a:latin typeface="Trebuchet MS"/>
                          <a:cs typeface="Trebuchet MS"/>
                        </a:rPr>
                        <a:t>Deviation</a:t>
                      </a:r>
                      <a:endParaRPr sz="800" dirty="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a:lnSpc>
                          <a:spcPct val="100000"/>
                        </a:lnSpc>
                        <a:spcBef>
                          <a:spcPts val="630"/>
                        </a:spcBef>
                      </a:pPr>
                      <a:r>
                        <a:rPr sz="800" b="1" spc="10" dirty="0">
                          <a:solidFill>
                            <a:srgbClr val="FEFEFE"/>
                          </a:solidFill>
                          <a:latin typeface="Trebuchet MS"/>
                          <a:cs typeface="Trebuchet MS"/>
                        </a:rPr>
                        <a:t>POE</a:t>
                      </a:r>
                      <a:r>
                        <a:rPr sz="800" b="1" spc="-35" dirty="0">
                          <a:solidFill>
                            <a:srgbClr val="FEFEFE"/>
                          </a:solidFill>
                          <a:latin typeface="Trebuchet MS"/>
                          <a:cs typeface="Trebuchet MS"/>
                        </a:rPr>
                        <a:t> </a:t>
                      </a:r>
                      <a:r>
                        <a:rPr sz="800" b="1" spc="10" dirty="0">
                          <a:solidFill>
                            <a:srgbClr val="FEFEFE"/>
                          </a:solidFill>
                          <a:latin typeface="Trebuchet MS"/>
                          <a:cs typeface="Trebuchet MS"/>
                        </a:rPr>
                        <a:t>Submitted</a:t>
                      </a:r>
                      <a:endParaRPr sz="800" dirty="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extLst>
                  <a:ext uri="{0D108BD9-81ED-4DB2-BD59-A6C34878D82A}">
                    <a16:rowId xmlns:a16="http://schemas.microsoft.com/office/drawing/2014/main" xmlns="" val="10001"/>
                  </a:ext>
                </a:extLst>
              </a:tr>
            </a:tbl>
          </a:graphicData>
        </a:graphic>
      </p:graphicFrame>
      <p:sp>
        <p:nvSpPr>
          <p:cNvPr id="3" name="Rectangle 2">
            <a:extLst>
              <a:ext uri="{FF2B5EF4-FFF2-40B4-BE49-F238E27FC236}">
                <a16:creationId xmlns:a16="http://schemas.microsoft.com/office/drawing/2014/main" xmlns="" id="{E1948840-4921-7C66-1EC5-A87CF3CC8188}"/>
              </a:ext>
            </a:extLst>
          </p:cNvPr>
          <p:cNvSpPr/>
          <p:nvPr/>
        </p:nvSpPr>
        <p:spPr>
          <a:xfrm>
            <a:off x="644496" y="2436378"/>
            <a:ext cx="11313827" cy="58724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r>
              <a:rPr kumimoji="0" lang="en-ZW" sz="2000" b="1" i="0" u="none" strike="noStrike" kern="1200" cap="none" spc="0" normalizeH="0" baseline="0" noProof="0" dirty="0">
                <a:ln>
                  <a:noFill/>
                </a:ln>
                <a:solidFill>
                  <a:srgbClr val="1F497D"/>
                </a:solidFill>
                <a:effectLst/>
                <a:uLnTx/>
                <a:uFillTx/>
                <a:latin typeface="Arial"/>
                <a:ea typeface="+mn-ea"/>
                <a:cs typeface="+mn-cs"/>
              </a:rPr>
              <a:t>Programme 2: Land Management </a:t>
            </a:r>
            <a:r>
              <a:rPr kumimoji="0" lang="en-GB" sz="2000" b="1" i="0" u="none" strike="noStrike" kern="1200" cap="none" spc="0" normalizeH="0" baseline="0" noProof="0" dirty="0">
                <a:ln>
                  <a:noFill/>
                </a:ln>
                <a:solidFill>
                  <a:srgbClr val="1F497D"/>
                </a:solidFill>
                <a:effectLst/>
                <a:uLnTx/>
                <a:uFillTx/>
                <a:latin typeface="Arial"/>
                <a:ea typeface="+mn-ea"/>
                <a:cs typeface="+mn-cs"/>
              </a:rPr>
              <a:t>Priority Human Settlements Housing Development Areas</a:t>
            </a:r>
            <a:r>
              <a:rPr kumimoji="0" lang="en-ZW" sz="2000" b="1" i="0" u="none" strike="noStrike" kern="1200" cap="none" spc="0" normalizeH="0" baseline="0" noProof="0" dirty="0">
                <a:ln>
                  <a:noFill/>
                </a:ln>
                <a:solidFill>
                  <a:srgbClr val="1F497D"/>
                </a:solidFill>
                <a:effectLst/>
                <a:uLnTx/>
                <a:uFillTx/>
                <a:latin typeface="Arial"/>
                <a:ea typeface="+mn-ea"/>
                <a:cs typeface="+mn-cs"/>
              </a:rPr>
              <a:t> </a:t>
            </a:r>
            <a:endParaRPr kumimoji="0" lang="en-ZA" sz="2000" b="1" i="0" u="none" strike="noStrike" kern="1200" cap="none" spc="0" normalizeH="0" baseline="0" noProof="0" dirty="0">
              <a:ln>
                <a:noFill/>
              </a:ln>
              <a:solidFill>
                <a:srgbClr val="1F497D"/>
              </a:solidFill>
              <a:effectLst/>
              <a:uLnTx/>
              <a:uFillTx/>
              <a:latin typeface="Arial"/>
              <a:ea typeface="+mn-ea"/>
              <a:cs typeface="+mn-cs"/>
            </a:endParaRPr>
          </a:p>
        </p:txBody>
      </p:sp>
      <p:graphicFrame>
        <p:nvGraphicFramePr>
          <p:cNvPr id="4" name="object 9">
            <a:extLst>
              <a:ext uri="{FF2B5EF4-FFF2-40B4-BE49-F238E27FC236}">
                <a16:creationId xmlns:a16="http://schemas.microsoft.com/office/drawing/2014/main" xmlns="" id="{CACCC761-246E-ED48-0283-6E7D0AD6C8BE}"/>
              </a:ext>
            </a:extLst>
          </p:cNvPr>
          <p:cNvGraphicFramePr>
            <a:graphicFrameLocks noGrp="1"/>
          </p:cNvGraphicFramePr>
          <p:nvPr>
            <p:extLst>
              <p:ext uri="{D42A27DB-BD31-4B8C-83A1-F6EECF244321}">
                <p14:modId xmlns:p14="http://schemas.microsoft.com/office/powerpoint/2010/main" xmlns="" val="1597516072"/>
              </p:ext>
            </p:extLst>
          </p:nvPr>
        </p:nvGraphicFramePr>
        <p:xfrm>
          <a:off x="233677" y="1412240"/>
          <a:ext cx="11835985" cy="4229197"/>
        </p:xfrm>
        <a:graphic>
          <a:graphicData uri="http://schemas.openxmlformats.org/drawingml/2006/table">
            <a:tbl>
              <a:tblPr firstRow="1" bandRow="1">
                <a:tableStyleId>{2D5ABB26-0587-4C30-8999-92F81FD0307C}</a:tableStyleId>
              </a:tblPr>
              <a:tblGrid>
                <a:gridCol w="875196">
                  <a:extLst>
                    <a:ext uri="{9D8B030D-6E8A-4147-A177-3AD203B41FA5}">
                      <a16:colId xmlns:a16="http://schemas.microsoft.com/office/drawing/2014/main" xmlns="" val="20000"/>
                    </a:ext>
                  </a:extLst>
                </a:gridCol>
                <a:gridCol w="1055792">
                  <a:extLst>
                    <a:ext uri="{9D8B030D-6E8A-4147-A177-3AD203B41FA5}">
                      <a16:colId xmlns:a16="http://schemas.microsoft.com/office/drawing/2014/main" xmlns="" val="20001"/>
                    </a:ext>
                  </a:extLst>
                </a:gridCol>
                <a:gridCol w="1399233">
                  <a:extLst>
                    <a:ext uri="{9D8B030D-6E8A-4147-A177-3AD203B41FA5}">
                      <a16:colId xmlns:a16="http://schemas.microsoft.com/office/drawing/2014/main" xmlns="" val="20002"/>
                    </a:ext>
                  </a:extLst>
                </a:gridCol>
                <a:gridCol w="1094380">
                  <a:extLst>
                    <a:ext uri="{9D8B030D-6E8A-4147-A177-3AD203B41FA5}">
                      <a16:colId xmlns:a16="http://schemas.microsoft.com/office/drawing/2014/main" xmlns="" val="20003"/>
                    </a:ext>
                  </a:extLst>
                </a:gridCol>
                <a:gridCol w="1180820">
                  <a:extLst>
                    <a:ext uri="{9D8B030D-6E8A-4147-A177-3AD203B41FA5}">
                      <a16:colId xmlns:a16="http://schemas.microsoft.com/office/drawing/2014/main" xmlns="" val="20004"/>
                    </a:ext>
                  </a:extLst>
                </a:gridCol>
                <a:gridCol w="1088207">
                  <a:extLst>
                    <a:ext uri="{9D8B030D-6E8A-4147-A177-3AD203B41FA5}">
                      <a16:colId xmlns:a16="http://schemas.microsoft.com/office/drawing/2014/main" xmlns="" val="20005"/>
                    </a:ext>
                  </a:extLst>
                </a:gridCol>
                <a:gridCol w="1080489">
                  <a:extLst>
                    <a:ext uri="{9D8B030D-6E8A-4147-A177-3AD203B41FA5}">
                      <a16:colId xmlns:a16="http://schemas.microsoft.com/office/drawing/2014/main" xmlns="" val="20006"/>
                    </a:ext>
                  </a:extLst>
                </a:gridCol>
                <a:gridCol w="1358330">
                  <a:extLst>
                    <a:ext uri="{9D8B030D-6E8A-4147-A177-3AD203B41FA5}">
                      <a16:colId xmlns:a16="http://schemas.microsoft.com/office/drawing/2014/main" xmlns="" val="20007"/>
                    </a:ext>
                  </a:extLst>
                </a:gridCol>
                <a:gridCol w="1628452">
                  <a:extLst>
                    <a:ext uri="{9D8B030D-6E8A-4147-A177-3AD203B41FA5}">
                      <a16:colId xmlns:a16="http://schemas.microsoft.com/office/drawing/2014/main" xmlns="" val="20008"/>
                    </a:ext>
                  </a:extLst>
                </a:gridCol>
                <a:gridCol w="1075086">
                  <a:extLst>
                    <a:ext uri="{9D8B030D-6E8A-4147-A177-3AD203B41FA5}">
                      <a16:colId xmlns:a16="http://schemas.microsoft.com/office/drawing/2014/main" xmlns="" val="20009"/>
                    </a:ext>
                  </a:extLst>
                </a:gridCol>
              </a:tblGrid>
              <a:tr h="711200">
                <a:tc gridSpan="10">
                  <a:txBody>
                    <a:bodyPr/>
                    <a:lstStyle/>
                    <a:p>
                      <a:pPr marL="71755">
                        <a:lnSpc>
                          <a:spcPct val="100000"/>
                        </a:lnSpc>
                        <a:spcBef>
                          <a:spcPts val="630"/>
                        </a:spcBef>
                      </a:pPr>
                      <a:r>
                        <a:rPr sz="800" b="1" spc="55" dirty="0">
                          <a:solidFill>
                            <a:srgbClr val="FEFEFE"/>
                          </a:solidFill>
                          <a:latin typeface="Trebuchet MS"/>
                          <a:cs typeface="Trebuchet MS"/>
                        </a:rPr>
                        <a:t>PROGRAMME</a:t>
                      </a:r>
                      <a:r>
                        <a:rPr sz="800" b="1" spc="-25" dirty="0">
                          <a:solidFill>
                            <a:srgbClr val="FEFEFE"/>
                          </a:solidFill>
                          <a:latin typeface="Trebuchet MS"/>
                          <a:cs typeface="Trebuchet MS"/>
                        </a:rPr>
                        <a:t> </a:t>
                      </a:r>
                      <a:r>
                        <a:rPr sz="800" b="1" spc="-45" dirty="0">
                          <a:solidFill>
                            <a:srgbClr val="FEFEFE"/>
                          </a:solidFill>
                          <a:latin typeface="Trebuchet MS"/>
                          <a:cs typeface="Trebuchet MS"/>
                        </a:rPr>
                        <a:t>2:</a:t>
                      </a:r>
                      <a:r>
                        <a:rPr sz="800" b="1" spc="-25" dirty="0">
                          <a:solidFill>
                            <a:srgbClr val="FEFEFE"/>
                          </a:solidFill>
                          <a:latin typeface="Trebuchet MS"/>
                          <a:cs typeface="Trebuchet MS"/>
                        </a:rPr>
                        <a:t> </a:t>
                      </a:r>
                      <a:r>
                        <a:rPr sz="800" b="1" spc="50" dirty="0">
                          <a:solidFill>
                            <a:srgbClr val="FEFEFE"/>
                          </a:solidFill>
                          <a:latin typeface="Trebuchet MS"/>
                          <a:cs typeface="Trebuchet MS"/>
                        </a:rPr>
                        <a:t>LAND</a:t>
                      </a:r>
                      <a:r>
                        <a:rPr sz="800" b="1" spc="-25" dirty="0">
                          <a:solidFill>
                            <a:srgbClr val="FEFEFE"/>
                          </a:solidFill>
                          <a:latin typeface="Trebuchet MS"/>
                          <a:cs typeface="Trebuchet MS"/>
                        </a:rPr>
                        <a:t> </a:t>
                      </a:r>
                      <a:r>
                        <a:rPr sz="800" b="1" spc="55" dirty="0">
                          <a:solidFill>
                            <a:srgbClr val="FEFEFE"/>
                          </a:solidFill>
                          <a:latin typeface="Trebuchet MS"/>
                          <a:cs typeface="Trebuchet MS"/>
                        </a:rPr>
                        <a:t>MANAGEMENT</a:t>
                      </a:r>
                      <a:r>
                        <a:rPr sz="800" b="1" spc="-25" dirty="0">
                          <a:solidFill>
                            <a:srgbClr val="FEFEFE"/>
                          </a:solidFill>
                          <a:latin typeface="Trebuchet MS"/>
                          <a:cs typeface="Trebuchet MS"/>
                        </a:rPr>
                        <a:t> </a:t>
                      </a:r>
                      <a:r>
                        <a:rPr sz="800" b="1" spc="75" dirty="0">
                          <a:solidFill>
                            <a:srgbClr val="FEFEFE"/>
                          </a:solidFill>
                          <a:latin typeface="Trebuchet MS"/>
                          <a:cs typeface="Trebuchet MS"/>
                        </a:rPr>
                        <a:t>AND</a:t>
                      </a:r>
                      <a:r>
                        <a:rPr sz="800" b="1" spc="-25" dirty="0">
                          <a:solidFill>
                            <a:srgbClr val="FEFEFE"/>
                          </a:solidFill>
                          <a:latin typeface="Trebuchet MS"/>
                          <a:cs typeface="Trebuchet MS"/>
                        </a:rPr>
                        <a:t> </a:t>
                      </a:r>
                      <a:r>
                        <a:rPr sz="800" b="1" spc="20" dirty="0">
                          <a:solidFill>
                            <a:srgbClr val="FEFEFE"/>
                          </a:solidFill>
                          <a:latin typeface="Trebuchet MS"/>
                          <a:cs typeface="Trebuchet MS"/>
                        </a:rPr>
                        <a:t>PRIORITY</a:t>
                      </a:r>
                      <a:r>
                        <a:rPr sz="800" b="1" spc="-25" dirty="0">
                          <a:solidFill>
                            <a:srgbClr val="FEFEFE"/>
                          </a:solidFill>
                          <a:latin typeface="Trebuchet MS"/>
                          <a:cs typeface="Trebuchet MS"/>
                        </a:rPr>
                        <a:t> </a:t>
                      </a:r>
                      <a:r>
                        <a:rPr sz="800" b="1" spc="85" dirty="0">
                          <a:solidFill>
                            <a:srgbClr val="FEFEFE"/>
                          </a:solidFill>
                          <a:latin typeface="Trebuchet MS"/>
                          <a:cs typeface="Trebuchet MS"/>
                        </a:rPr>
                        <a:t>HUMAN</a:t>
                      </a:r>
                      <a:r>
                        <a:rPr sz="800" b="1" spc="-25" dirty="0">
                          <a:solidFill>
                            <a:srgbClr val="FEFEFE"/>
                          </a:solidFill>
                          <a:latin typeface="Trebuchet MS"/>
                          <a:cs typeface="Trebuchet MS"/>
                        </a:rPr>
                        <a:t> </a:t>
                      </a:r>
                      <a:r>
                        <a:rPr sz="800" b="1" spc="15" dirty="0">
                          <a:solidFill>
                            <a:srgbClr val="FEFEFE"/>
                          </a:solidFill>
                          <a:latin typeface="Trebuchet MS"/>
                          <a:cs typeface="Trebuchet MS"/>
                        </a:rPr>
                        <a:t>SETTLEMENTS</a:t>
                      </a:r>
                      <a:r>
                        <a:rPr sz="800" b="1" spc="-25" dirty="0">
                          <a:solidFill>
                            <a:srgbClr val="FEFEFE"/>
                          </a:solidFill>
                          <a:latin typeface="Trebuchet MS"/>
                          <a:cs typeface="Trebuchet MS"/>
                        </a:rPr>
                        <a:t> </a:t>
                      </a:r>
                      <a:r>
                        <a:rPr sz="800" b="1" spc="45" dirty="0">
                          <a:solidFill>
                            <a:srgbClr val="FEFEFE"/>
                          </a:solidFill>
                          <a:latin typeface="Trebuchet MS"/>
                          <a:cs typeface="Trebuchet MS"/>
                        </a:rPr>
                        <a:t>HOUSING</a:t>
                      </a:r>
                      <a:r>
                        <a:rPr sz="800" b="1" spc="-25" dirty="0">
                          <a:solidFill>
                            <a:srgbClr val="FEFEFE"/>
                          </a:solidFill>
                          <a:latin typeface="Trebuchet MS"/>
                          <a:cs typeface="Trebuchet MS"/>
                        </a:rPr>
                        <a:t> </a:t>
                      </a:r>
                      <a:r>
                        <a:rPr sz="800" b="1" spc="25" dirty="0">
                          <a:solidFill>
                            <a:srgbClr val="FEFEFE"/>
                          </a:solidFill>
                          <a:latin typeface="Trebuchet MS"/>
                          <a:cs typeface="Trebuchet MS"/>
                        </a:rPr>
                        <a:t>DEVELOPMENT</a:t>
                      </a:r>
                      <a:r>
                        <a:rPr sz="800" b="1" spc="-25" dirty="0">
                          <a:solidFill>
                            <a:srgbClr val="FEFEFE"/>
                          </a:solidFill>
                          <a:latin typeface="Trebuchet MS"/>
                          <a:cs typeface="Trebuchet MS"/>
                        </a:rPr>
                        <a:t> </a:t>
                      </a:r>
                      <a:r>
                        <a:rPr sz="800" b="1" spc="30" dirty="0">
                          <a:solidFill>
                            <a:srgbClr val="FEFEFE"/>
                          </a:solidFill>
                          <a:latin typeface="Trebuchet MS"/>
                          <a:cs typeface="Trebuchet MS"/>
                        </a:rPr>
                        <a:t>AREAS</a:t>
                      </a:r>
                      <a:r>
                        <a:rPr lang="en-ZA" sz="800" b="1" spc="30" dirty="0">
                          <a:solidFill>
                            <a:srgbClr val="FEFEFE"/>
                          </a:solidFill>
                          <a:latin typeface="Trebuchet MS"/>
                          <a:cs typeface="Trebuchet MS"/>
                        </a:rPr>
                        <a:t>c</a:t>
                      </a:r>
                      <a:endParaRPr sz="800" dirty="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xmlns="" val="10000"/>
                  </a:ext>
                </a:extLst>
              </a:tr>
              <a:tr h="590583">
                <a:tc>
                  <a:txBody>
                    <a:bodyPr/>
                    <a:lstStyle/>
                    <a:p>
                      <a:pPr marL="71755">
                        <a:lnSpc>
                          <a:spcPct val="100000"/>
                        </a:lnSpc>
                        <a:spcBef>
                          <a:spcPts val="630"/>
                        </a:spcBef>
                      </a:pPr>
                      <a:r>
                        <a:rPr sz="800" b="1" spc="10" dirty="0">
                          <a:solidFill>
                            <a:srgbClr val="FFFFFF"/>
                          </a:solidFill>
                          <a:latin typeface="Trebuchet MS"/>
                          <a:cs typeface="Trebuchet MS"/>
                        </a:rPr>
                        <a:t>Outcome</a:t>
                      </a:r>
                      <a:endParaRPr sz="8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a:lnSpc>
                          <a:spcPct val="100000"/>
                        </a:lnSpc>
                        <a:spcBef>
                          <a:spcPts val="630"/>
                        </a:spcBef>
                      </a:pPr>
                      <a:r>
                        <a:rPr sz="800" b="1" spc="10" dirty="0">
                          <a:solidFill>
                            <a:srgbClr val="FFFFFF"/>
                          </a:solidFill>
                          <a:latin typeface="Trebuchet MS"/>
                          <a:cs typeface="Trebuchet MS"/>
                        </a:rPr>
                        <a:t>Output</a:t>
                      </a:r>
                      <a:endParaRPr sz="8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a:lnSpc>
                          <a:spcPct val="100000"/>
                        </a:lnSpc>
                        <a:spcBef>
                          <a:spcPts val="630"/>
                        </a:spcBef>
                      </a:pPr>
                      <a:r>
                        <a:rPr sz="800" b="1" spc="10" dirty="0">
                          <a:solidFill>
                            <a:srgbClr val="FFFFFF"/>
                          </a:solidFill>
                          <a:latin typeface="Trebuchet MS"/>
                          <a:cs typeface="Trebuchet MS"/>
                        </a:rPr>
                        <a:t>Output</a:t>
                      </a:r>
                      <a:r>
                        <a:rPr sz="800" b="1" spc="-35" dirty="0">
                          <a:solidFill>
                            <a:srgbClr val="FFFFFF"/>
                          </a:solidFill>
                          <a:latin typeface="Trebuchet MS"/>
                          <a:cs typeface="Trebuchet MS"/>
                        </a:rPr>
                        <a:t> </a:t>
                      </a:r>
                      <a:r>
                        <a:rPr sz="800" b="1" spc="5" dirty="0">
                          <a:solidFill>
                            <a:srgbClr val="FFFFFF"/>
                          </a:solidFill>
                          <a:latin typeface="Trebuchet MS"/>
                          <a:cs typeface="Trebuchet MS"/>
                        </a:rPr>
                        <a:t>Indicators</a:t>
                      </a:r>
                      <a:endParaRPr sz="8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marR="106045">
                        <a:lnSpc>
                          <a:spcPct val="110800"/>
                        </a:lnSpc>
                        <a:spcBef>
                          <a:spcPts val="525"/>
                        </a:spcBef>
                      </a:pPr>
                      <a:r>
                        <a:rPr sz="800" b="1" spc="10" dirty="0">
                          <a:solidFill>
                            <a:srgbClr val="FEFEFE"/>
                          </a:solidFill>
                          <a:latin typeface="Trebuchet MS"/>
                          <a:cs typeface="Trebuchet MS"/>
                        </a:rPr>
                        <a:t>Audited</a:t>
                      </a:r>
                      <a:r>
                        <a:rPr sz="800" b="1" spc="-105" dirty="0">
                          <a:solidFill>
                            <a:srgbClr val="FEFEFE"/>
                          </a:solidFill>
                          <a:latin typeface="Trebuchet MS"/>
                          <a:cs typeface="Trebuchet MS"/>
                        </a:rPr>
                        <a:t> </a:t>
                      </a:r>
                      <a:r>
                        <a:rPr sz="800" b="1" spc="5" dirty="0">
                          <a:solidFill>
                            <a:srgbClr val="FEFEFE"/>
                          </a:solidFill>
                          <a:latin typeface="Trebuchet MS"/>
                          <a:cs typeface="Trebuchet MS"/>
                        </a:rPr>
                        <a:t>Actual  </a:t>
                      </a:r>
                      <a:r>
                        <a:rPr sz="800" b="1" spc="-5" dirty="0">
                          <a:solidFill>
                            <a:srgbClr val="FEFEFE"/>
                          </a:solidFill>
                          <a:latin typeface="Trebuchet MS"/>
                          <a:cs typeface="Trebuchet MS"/>
                        </a:rPr>
                        <a:t>Performance  2019/20</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marR="177165">
                        <a:lnSpc>
                          <a:spcPct val="110800"/>
                        </a:lnSpc>
                        <a:spcBef>
                          <a:spcPts val="525"/>
                        </a:spcBef>
                      </a:pPr>
                      <a:r>
                        <a:rPr sz="800" b="1" spc="10" dirty="0">
                          <a:solidFill>
                            <a:srgbClr val="FEFEFE"/>
                          </a:solidFill>
                          <a:latin typeface="Trebuchet MS"/>
                          <a:cs typeface="Trebuchet MS"/>
                        </a:rPr>
                        <a:t>Audited</a:t>
                      </a:r>
                      <a:r>
                        <a:rPr sz="800" b="1" spc="-105" dirty="0">
                          <a:solidFill>
                            <a:srgbClr val="FEFEFE"/>
                          </a:solidFill>
                          <a:latin typeface="Trebuchet MS"/>
                          <a:cs typeface="Trebuchet MS"/>
                        </a:rPr>
                        <a:t> </a:t>
                      </a:r>
                      <a:r>
                        <a:rPr sz="800" b="1" spc="5" dirty="0">
                          <a:solidFill>
                            <a:srgbClr val="FEFEFE"/>
                          </a:solidFill>
                          <a:latin typeface="Trebuchet MS"/>
                          <a:cs typeface="Trebuchet MS"/>
                        </a:rPr>
                        <a:t>Actual  </a:t>
                      </a:r>
                      <a:r>
                        <a:rPr sz="800" b="1" spc="-5" dirty="0">
                          <a:solidFill>
                            <a:srgbClr val="FEFEFE"/>
                          </a:solidFill>
                          <a:latin typeface="Trebuchet MS"/>
                          <a:cs typeface="Trebuchet MS"/>
                        </a:rPr>
                        <a:t>Performance  2020/21</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marR="144780">
                        <a:lnSpc>
                          <a:spcPct val="110800"/>
                        </a:lnSpc>
                        <a:spcBef>
                          <a:spcPts val="525"/>
                        </a:spcBef>
                      </a:pPr>
                      <a:r>
                        <a:rPr sz="800" b="1" spc="5" dirty="0">
                          <a:solidFill>
                            <a:srgbClr val="FEFEFE"/>
                          </a:solidFill>
                          <a:latin typeface="Trebuchet MS"/>
                          <a:cs typeface="Trebuchet MS"/>
                        </a:rPr>
                        <a:t>Planned  </a:t>
                      </a:r>
                      <a:r>
                        <a:rPr sz="800" b="1" spc="10" dirty="0">
                          <a:solidFill>
                            <a:srgbClr val="FEFEFE"/>
                          </a:solidFill>
                          <a:latin typeface="Trebuchet MS"/>
                          <a:cs typeface="Trebuchet MS"/>
                        </a:rPr>
                        <a:t>Annual</a:t>
                      </a:r>
                      <a:r>
                        <a:rPr sz="800" b="1" spc="-85" dirty="0">
                          <a:solidFill>
                            <a:srgbClr val="FEFEFE"/>
                          </a:solidFill>
                          <a:latin typeface="Trebuchet MS"/>
                          <a:cs typeface="Trebuchet MS"/>
                        </a:rPr>
                        <a:t> </a:t>
                      </a:r>
                      <a:r>
                        <a:rPr sz="800" b="1" spc="-10" dirty="0">
                          <a:solidFill>
                            <a:srgbClr val="FEFEFE"/>
                          </a:solidFill>
                          <a:latin typeface="Trebuchet MS"/>
                          <a:cs typeface="Trebuchet MS"/>
                        </a:rPr>
                        <a:t>Target  </a:t>
                      </a:r>
                      <a:r>
                        <a:rPr sz="800" b="1" spc="-5" dirty="0">
                          <a:solidFill>
                            <a:srgbClr val="FEFEFE"/>
                          </a:solidFill>
                          <a:latin typeface="Trebuchet MS"/>
                          <a:cs typeface="Trebuchet MS"/>
                        </a:rPr>
                        <a:t>2021/22</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marR="186055">
                        <a:lnSpc>
                          <a:spcPct val="110800"/>
                        </a:lnSpc>
                        <a:spcBef>
                          <a:spcPts val="525"/>
                        </a:spcBef>
                      </a:pPr>
                      <a:r>
                        <a:rPr sz="800" b="1" dirty="0">
                          <a:solidFill>
                            <a:srgbClr val="FEFEFE"/>
                          </a:solidFill>
                          <a:latin typeface="Trebuchet MS"/>
                          <a:cs typeface="Trebuchet MS"/>
                        </a:rPr>
                        <a:t>**Actual  Achie</a:t>
                      </a:r>
                      <a:r>
                        <a:rPr sz="800" b="1" spc="-10" dirty="0">
                          <a:solidFill>
                            <a:srgbClr val="FEFEFE"/>
                          </a:solidFill>
                          <a:latin typeface="Trebuchet MS"/>
                          <a:cs typeface="Trebuchet MS"/>
                        </a:rPr>
                        <a:t>v</a:t>
                      </a:r>
                      <a:r>
                        <a:rPr sz="800" b="1" dirty="0">
                          <a:solidFill>
                            <a:srgbClr val="FEFEFE"/>
                          </a:solidFill>
                          <a:latin typeface="Trebuchet MS"/>
                          <a:cs typeface="Trebuchet MS"/>
                        </a:rPr>
                        <a:t>ement  </a:t>
                      </a:r>
                      <a:r>
                        <a:rPr sz="800" b="1" spc="-5" dirty="0">
                          <a:solidFill>
                            <a:srgbClr val="FEFEFE"/>
                          </a:solidFill>
                          <a:latin typeface="Trebuchet MS"/>
                          <a:cs typeface="Trebuchet MS"/>
                        </a:rPr>
                        <a:t>2021/22</a:t>
                      </a:r>
                      <a:endParaRPr sz="8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marR="81915">
                        <a:lnSpc>
                          <a:spcPct val="110800"/>
                        </a:lnSpc>
                        <a:spcBef>
                          <a:spcPts val="525"/>
                        </a:spcBef>
                      </a:pPr>
                      <a:r>
                        <a:rPr sz="800" b="1" spc="5" dirty="0">
                          <a:solidFill>
                            <a:srgbClr val="FEFEFE"/>
                          </a:solidFill>
                          <a:latin typeface="Trebuchet MS"/>
                          <a:cs typeface="Trebuchet MS"/>
                        </a:rPr>
                        <a:t>Deviation </a:t>
                      </a:r>
                      <a:r>
                        <a:rPr sz="800" b="1" spc="15" dirty="0">
                          <a:solidFill>
                            <a:srgbClr val="FEFEFE"/>
                          </a:solidFill>
                          <a:latin typeface="Trebuchet MS"/>
                          <a:cs typeface="Trebuchet MS"/>
                        </a:rPr>
                        <a:t>from  </a:t>
                      </a:r>
                      <a:r>
                        <a:rPr sz="800" b="1" spc="5" dirty="0">
                          <a:solidFill>
                            <a:srgbClr val="FEFEFE"/>
                          </a:solidFill>
                          <a:latin typeface="Trebuchet MS"/>
                          <a:cs typeface="Trebuchet MS"/>
                        </a:rPr>
                        <a:t>Planned </a:t>
                      </a:r>
                      <a:r>
                        <a:rPr sz="800" b="1" spc="-10" dirty="0">
                          <a:solidFill>
                            <a:srgbClr val="FEFEFE"/>
                          </a:solidFill>
                          <a:latin typeface="Trebuchet MS"/>
                          <a:cs typeface="Trebuchet MS"/>
                        </a:rPr>
                        <a:t>Target </a:t>
                      </a:r>
                      <a:r>
                        <a:rPr sz="800" b="1" spc="15" dirty="0">
                          <a:solidFill>
                            <a:srgbClr val="FEFEFE"/>
                          </a:solidFill>
                          <a:latin typeface="Trebuchet MS"/>
                          <a:cs typeface="Trebuchet MS"/>
                        </a:rPr>
                        <a:t>to  </a:t>
                      </a:r>
                      <a:r>
                        <a:rPr sz="800" b="1" spc="5" dirty="0">
                          <a:solidFill>
                            <a:srgbClr val="FEFEFE"/>
                          </a:solidFill>
                          <a:latin typeface="Trebuchet MS"/>
                          <a:cs typeface="Trebuchet MS"/>
                        </a:rPr>
                        <a:t>Actual</a:t>
                      </a:r>
                      <a:r>
                        <a:rPr sz="800" b="1" spc="-70" dirty="0">
                          <a:solidFill>
                            <a:srgbClr val="FEFEFE"/>
                          </a:solidFill>
                          <a:latin typeface="Trebuchet MS"/>
                          <a:cs typeface="Trebuchet MS"/>
                        </a:rPr>
                        <a:t> </a:t>
                      </a:r>
                      <a:r>
                        <a:rPr sz="800" b="1" spc="-5" dirty="0">
                          <a:solidFill>
                            <a:srgbClr val="FEFEFE"/>
                          </a:solidFill>
                          <a:latin typeface="Trebuchet MS"/>
                          <a:cs typeface="Trebuchet MS"/>
                        </a:rPr>
                        <a:t>Achievement  2021/22</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a:lnSpc>
                          <a:spcPct val="100000"/>
                        </a:lnSpc>
                        <a:spcBef>
                          <a:spcPts val="630"/>
                        </a:spcBef>
                      </a:pPr>
                      <a:r>
                        <a:rPr sz="800" b="1" spc="5" dirty="0">
                          <a:solidFill>
                            <a:srgbClr val="FEFEFE"/>
                          </a:solidFill>
                          <a:latin typeface="Trebuchet MS"/>
                          <a:cs typeface="Trebuchet MS"/>
                        </a:rPr>
                        <a:t>Reasons for</a:t>
                      </a:r>
                      <a:r>
                        <a:rPr sz="800" b="1" spc="-65" dirty="0">
                          <a:solidFill>
                            <a:srgbClr val="FEFEFE"/>
                          </a:solidFill>
                          <a:latin typeface="Trebuchet MS"/>
                          <a:cs typeface="Trebuchet MS"/>
                        </a:rPr>
                        <a:t> </a:t>
                      </a:r>
                      <a:r>
                        <a:rPr sz="800" b="1" spc="5" dirty="0">
                          <a:solidFill>
                            <a:srgbClr val="FEFEFE"/>
                          </a:solidFill>
                          <a:latin typeface="Trebuchet MS"/>
                          <a:cs typeface="Trebuchet MS"/>
                        </a:rPr>
                        <a:t>Deviation</a:t>
                      </a:r>
                      <a:endParaRPr sz="8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R="10795" algn="ctr">
                        <a:lnSpc>
                          <a:spcPct val="100000"/>
                        </a:lnSpc>
                        <a:spcBef>
                          <a:spcPts val="630"/>
                        </a:spcBef>
                      </a:pPr>
                      <a:r>
                        <a:rPr sz="800" b="1" spc="10" dirty="0">
                          <a:solidFill>
                            <a:srgbClr val="FEFEFE"/>
                          </a:solidFill>
                          <a:latin typeface="Trebuchet MS"/>
                          <a:cs typeface="Trebuchet MS"/>
                        </a:rPr>
                        <a:t>POE</a:t>
                      </a:r>
                      <a:r>
                        <a:rPr sz="800" b="1" spc="-50" dirty="0">
                          <a:solidFill>
                            <a:srgbClr val="FEFEFE"/>
                          </a:solidFill>
                          <a:latin typeface="Trebuchet MS"/>
                          <a:cs typeface="Trebuchet MS"/>
                        </a:rPr>
                        <a:t> </a:t>
                      </a:r>
                      <a:r>
                        <a:rPr sz="800" b="1" spc="10" dirty="0">
                          <a:solidFill>
                            <a:srgbClr val="FEFEFE"/>
                          </a:solidFill>
                          <a:latin typeface="Trebuchet MS"/>
                          <a:cs typeface="Trebuchet MS"/>
                        </a:rPr>
                        <a:t>Submitted</a:t>
                      </a:r>
                      <a:endParaRPr sz="800" dirty="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extLst>
                  <a:ext uri="{0D108BD9-81ED-4DB2-BD59-A6C34878D82A}">
                    <a16:rowId xmlns:a16="http://schemas.microsoft.com/office/drawing/2014/main" xmlns="" val="10001"/>
                  </a:ext>
                </a:extLst>
              </a:tr>
              <a:tr h="627650">
                <a:tc rowSpan="3">
                  <a:txBody>
                    <a:bodyPr/>
                    <a:lstStyle/>
                    <a:p>
                      <a:pPr>
                        <a:lnSpc>
                          <a:spcPct val="100000"/>
                        </a:lnSpc>
                      </a:pPr>
                      <a:endParaRPr sz="800" dirty="0">
                        <a:latin typeface="Times New Roman"/>
                        <a:cs typeface="Times New Roman"/>
                      </a:endParaRPr>
                    </a:p>
                  </a:txBody>
                  <a:tcPr marL="0" marR="0" marT="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78740">
                        <a:lnSpc>
                          <a:spcPct val="110800"/>
                        </a:lnSpc>
                        <a:spcBef>
                          <a:spcPts val="525"/>
                        </a:spcBef>
                      </a:pPr>
                      <a:r>
                        <a:rPr sz="800" spc="-10" dirty="0">
                          <a:solidFill>
                            <a:srgbClr val="373435"/>
                          </a:solidFill>
                          <a:latin typeface="Trebuchet MS"/>
                          <a:cs typeface="Trebuchet MS"/>
                        </a:rPr>
                        <a:t>Integrated  </a:t>
                      </a:r>
                      <a:r>
                        <a:rPr sz="800" dirty="0">
                          <a:solidFill>
                            <a:srgbClr val="373435"/>
                          </a:solidFill>
                          <a:latin typeface="Trebuchet MS"/>
                          <a:cs typeface="Trebuchet MS"/>
                        </a:rPr>
                        <a:t>implementation  </a:t>
                      </a:r>
                      <a:r>
                        <a:rPr sz="800" spc="5" dirty="0">
                          <a:solidFill>
                            <a:srgbClr val="373435"/>
                          </a:solidFill>
                          <a:latin typeface="Trebuchet MS"/>
                          <a:cs typeface="Trebuchet MS"/>
                        </a:rPr>
                        <a:t>programmes  </a:t>
                      </a:r>
                      <a:r>
                        <a:rPr sz="800" spc="25" dirty="0">
                          <a:solidFill>
                            <a:srgbClr val="373435"/>
                          </a:solidFill>
                          <a:latin typeface="Trebuchet MS"/>
                          <a:cs typeface="Trebuchet MS"/>
                        </a:rPr>
                        <a:t>PDAs</a:t>
                      </a:r>
                      <a:r>
                        <a:rPr sz="800" spc="-45" dirty="0">
                          <a:solidFill>
                            <a:srgbClr val="373435"/>
                          </a:solidFill>
                          <a:latin typeface="Trebuchet MS"/>
                          <a:cs typeface="Trebuchet MS"/>
                        </a:rPr>
                        <a:t> </a:t>
                      </a:r>
                      <a:r>
                        <a:rPr sz="800" spc="-15" dirty="0">
                          <a:solidFill>
                            <a:srgbClr val="373435"/>
                          </a:solidFill>
                          <a:latin typeface="Trebuchet MS"/>
                          <a:cs typeface="Trebuchet MS"/>
                        </a:rPr>
                        <a:t>prepared</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82550">
                        <a:lnSpc>
                          <a:spcPct val="110800"/>
                        </a:lnSpc>
                        <a:spcBef>
                          <a:spcPts val="525"/>
                        </a:spcBef>
                      </a:pPr>
                      <a:r>
                        <a:rPr sz="800" spc="-55" dirty="0">
                          <a:solidFill>
                            <a:srgbClr val="373435"/>
                          </a:solidFill>
                          <a:latin typeface="Trebuchet MS"/>
                          <a:cs typeface="Trebuchet MS"/>
                        </a:rPr>
                        <a:t>2.1.1. </a:t>
                      </a:r>
                      <a:r>
                        <a:rPr sz="800" spc="15" dirty="0">
                          <a:solidFill>
                            <a:srgbClr val="373435"/>
                          </a:solidFill>
                          <a:latin typeface="Trebuchet MS"/>
                          <a:cs typeface="Trebuchet MS"/>
                        </a:rPr>
                        <a:t>Number </a:t>
                      </a:r>
                      <a:r>
                        <a:rPr sz="800" spc="-15" dirty="0">
                          <a:solidFill>
                            <a:srgbClr val="373435"/>
                          </a:solidFill>
                          <a:latin typeface="Trebuchet MS"/>
                          <a:cs typeface="Trebuchet MS"/>
                        </a:rPr>
                        <a:t>of  integrated  </a:t>
                      </a:r>
                      <a:r>
                        <a:rPr sz="800" spc="-10" dirty="0">
                          <a:solidFill>
                            <a:srgbClr val="373435"/>
                          </a:solidFill>
                          <a:latin typeface="Trebuchet MS"/>
                          <a:cs typeface="Trebuchet MS"/>
                        </a:rPr>
                        <a:t>implementation  </a:t>
                      </a:r>
                      <a:r>
                        <a:rPr sz="800" spc="5" dirty="0">
                          <a:solidFill>
                            <a:srgbClr val="373435"/>
                          </a:solidFill>
                          <a:latin typeface="Trebuchet MS"/>
                          <a:cs typeface="Trebuchet MS"/>
                        </a:rPr>
                        <a:t>programmes </a:t>
                      </a:r>
                      <a:r>
                        <a:rPr sz="800" spc="-15" dirty="0">
                          <a:solidFill>
                            <a:srgbClr val="373435"/>
                          </a:solidFill>
                          <a:latin typeface="Trebuchet MS"/>
                          <a:cs typeface="Trebuchet MS"/>
                        </a:rPr>
                        <a:t>for</a:t>
                      </a:r>
                      <a:r>
                        <a:rPr sz="800" spc="-95" dirty="0">
                          <a:solidFill>
                            <a:srgbClr val="373435"/>
                          </a:solidFill>
                          <a:latin typeface="Trebuchet MS"/>
                          <a:cs typeface="Trebuchet MS"/>
                        </a:rPr>
                        <a:t> </a:t>
                      </a:r>
                      <a:r>
                        <a:rPr sz="800" spc="25" dirty="0">
                          <a:solidFill>
                            <a:srgbClr val="373435"/>
                          </a:solidFill>
                          <a:latin typeface="Trebuchet MS"/>
                          <a:cs typeface="Trebuchet MS"/>
                        </a:rPr>
                        <a:t>PDAs  </a:t>
                      </a:r>
                      <a:r>
                        <a:rPr sz="800" spc="-15" dirty="0">
                          <a:solidFill>
                            <a:srgbClr val="373435"/>
                          </a:solidFill>
                          <a:latin typeface="Trebuchet MS"/>
                          <a:cs typeface="Trebuchet MS"/>
                        </a:rPr>
                        <a:t>prepared</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a:lnSpc>
                          <a:spcPct val="100000"/>
                        </a:lnSpc>
                        <a:spcBef>
                          <a:spcPts val="630"/>
                        </a:spcBef>
                      </a:pPr>
                      <a:r>
                        <a:rPr sz="800" spc="15" dirty="0">
                          <a:solidFill>
                            <a:srgbClr val="373435"/>
                          </a:solidFill>
                          <a:latin typeface="Trebuchet MS"/>
                          <a:cs typeface="Trebuchet MS"/>
                        </a:rPr>
                        <a:t>New</a:t>
                      </a:r>
                      <a:r>
                        <a:rPr sz="800" spc="-35" dirty="0">
                          <a:solidFill>
                            <a:srgbClr val="373435"/>
                          </a:solidFill>
                          <a:latin typeface="Trebuchet MS"/>
                          <a:cs typeface="Trebuchet MS"/>
                        </a:rPr>
                        <a:t> </a:t>
                      </a:r>
                      <a:r>
                        <a:rPr sz="800" spc="-15" dirty="0">
                          <a:solidFill>
                            <a:srgbClr val="373435"/>
                          </a:solidFill>
                          <a:latin typeface="Trebuchet MS"/>
                          <a:cs typeface="Trebuchet MS"/>
                        </a:rPr>
                        <a:t>Indicator</a:t>
                      </a:r>
                      <a:endParaRPr sz="8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a:lnSpc>
                          <a:spcPct val="100000"/>
                        </a:lnSpc>
                        <a:spcBef>
                          <a:spcPts val="630"/>
                        </a:spcBef>
                      </a:pPr>
                      <a:r>
                        <a:rPr sz="800" spc="15" dirty="0">
                          <a:solidFill>
                            <a:srgbClr val="373435"/>
                          </a:solidFill>
                          <a:latin typeface="Trebuchet MS"/>
                          <a:cs typeface="Trebuchet MS"/>
                        </a:rPr>
                        <a:t>New</a:t>
                      </a:r>
                      <a:r>
                        <a:rPr sz="800" spc="-30" dirty="0">
                          <a:solidFill>
                            <a:srgbClr val="373435"/>
                          </a:solidFill>
                          <a:latin typeface="Trebuchet MS"/>
                          <a:cs typeface="Trebuchet MS"/>
                        </a:rPr>
                        <a:t> </a:t>
                      </a:r>
                      <a:r>
                        <a:rPr sz="800" spc="-15" dirty="0">
                          <a:solidFill>
                            <a:srgbClr val="373435"/>
                          </a:solidFill>
                          <a:latin typeface="Trebuchet MS"/>
                          <a:cs typeface="Trebuchet MS"/>
                        </a:rPr>
                        <a:t>Indicator</a:t>
                      </a:r>
                      <a:endParaRPr sz="800" dirty="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89535">
                        <a:lnSpc>
                          <a:spcPct val="110800"/>
                        </a:lnSpc>
                        <a:spcBef>
                          <a:spcPts val="525"/>
                        </a:spcBef>
                      </a:pPr>
                      <a:r>
                        <a:rPr sz="800" spc="10" dirty="0">
                          <a:solidFill>
                            <a:srgbClr val="373435"/>
                          </a:solidFill>
                          <a:latin typeface="Trebuchet MS"/>
                          <a:cs typeface="Trebuchet MS"/>
                        </a:rPr>
                        <a:t>47 </a:t>
                      </a:r>
                      <a:r>
                        <a:rPr sz="800" spc="-10" dirty="0">
                          <a:solidFill>
                            <a:srgbClr val="373435"/>
                          </a:solidFill>
                          <a:latin typeface="Trebuchet MS"/>
                          <a:cs typeface="Trebuchet MS"/>
                        </a:rPr>
                        <a:t>Integrated  implementation  </a:t>
                      </a:r>
                      <a:r>
                        <a:rPr sz="800" spc="5" dirty="0">
                          <a:solidFill>
                            <a:srgbClr val="373435"/>
                          </a:solidFill>
                          <a:latin typeface="Trebuchet MS"/>
                          <a:cs typeface="Trebuchet MS"/>
                        </a:rPr>
                        <a:t>programmes</a:t>
                      </a:r>
                      <a:r>
                        <a:rPr sz="800" spc="-80" dirty="0">
                          <a:solidFill>
                            <a:srgbClr val="373435"/>
                          </a:solidFill>
                          <a:latin typeface="Trebuchet MS"/>
                          <a:cs typeface="Trebuchet MS"/>
                        </a:rPr>
                        <a:t> </a:t>
                      </a:r>
                      <a:r>
                        <a:rPr sz="800" spc="-15" dirty="0">
                          <a:solidFill>
                            <a:srgbClr val="373435"/>
                          </a:solidFill>
                          <a:latin typeface="Trebuchet MS"/>
                          <a:cs typeface="Trebuchet MS"/>
                        </a:rPr>
                        <a:t>for  </a:t>
                      </a:r>
                      <a:r>
                        <a:rPr sz="800" spc="25" dirty="0">
                          <a:solidFill>
                            <a:srgbClr val="373435"/>
                          </a:solidFill>
                          <a:latin typeface="Trebuchet MS"/>
                          <a:cs typeface="Trebuchet MS"/>
                        </a:rPr>
                        <a:t>PDAs</a:t>
                      </a:r>
                      <a:r>
                        <a:rPr sz="800" spc="-40" dirty="0">
                          <a:solidFill>
                            <a:srgbClr val="373435"/>
                          </a:solidFill>
                          <a:latin typeface="Trebuchet MS"/>
                          <a:cs typeface="Trebuchet MS"/>
                        </a:rPr>
                        <a:t> </a:t>
                      </a:r>
                      <a:r>
                        <a:rPr sz="800" spc="-15" dirty="0">
                          <a:solidFill>
                            <a:srgbClr val="373435"/>
                          </a:solidFill>
                          <a:latin typeface="Trebuchet MS"/>
                          <a:cs typeface="Trebuchet MS"/>
                        </a:rPr>
                        <a:t>prepared</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83185">
                        <a:lnSpc>
                          <a:spcPct val="110800"/>
                        </a:lnSpc>
                        <a:spcBef>
                          <a:spcPts val="525"/>
                        </a:spcBef>
                      </a:pPr>
                      <a:r>
                        <a:rPr sz="800" spc="25" dirty="0">
                          <a:solidFill>
                            <a:srgbClr val="ED3237"/>
                          </a:solidFill>
                          <a:latin typeface="Trebuchet MS"/>
                          <a:cs typeface="Trebuchet MS"/>
                        </a:rPr>
                        <a:t>Not </a:t>
                      </a:r>
                      <a:r>
                        <a:rPr sz="800" spc="-5" dirty="0">
                          <a:solidFill>
                            <a:srgbClr val="ED3237"/>
                          </a:solidFill>
                          <a:latin typeface="Trebuchet MS"/>
                          <a:cs typeface="Trebuchet MS"/>
                        </a:rPr>
                        <a:t>Achieved  </a:t>
                      </a:r>
                      <a:r>
                        <a:rPr sz="800" spc="10" dirty="0">
                          <a:solidFill>
                            <a:srgbClr val="373435"/>
                          </a:solidFill>
                          <a:latin typeface="Trebuchet MS"/>
                          <a:cs typeface="Trebuchet MS"/>
                        </a:rPr>
                        <a:t>40 </a:t>
                      </a:r>
                      <a:r>
                        <a:rPr sz="800" spc="-15" dirty="0">
                          <a:solidFill>
                            <a:srgbClr val="373435"/>
                          </a:solidFill>
                          <a:latin typeface="Trebuchet MS"/>
                          <a:cs typeface="Trebuchet MS"/>
                        </a:rPr>
                        <a:t>integrated  </a:t>
                      </a:r>
                      <a:r>
                        <a:rPr sz="800" spc="-10" dirty="0">
                          <a:solidFill>
                            <a:srgbClr val="373435"/>
                          </a:solidFill>
                          <a:latin typeface="Trebuchet MS"/>
                          <a:cs typeface="Trebuchet MS"/>
                        </a:rPr>
                        <a:t>implementation  </a:t>
                      </a:r>
                      <a:r>
                        <a:rPr sz="800" spc="5" dirty="0">
                          <a:solidFill>
                            <a:srgbClr val="373435"/>
                          </a:solidFill>
                          <a:latin typeface="Trebuchet MS"/>
                          <a:cs typeface="Trebuchet MS"/>
                        </a:rPr>
                        <a:t>programmes</a:t>
                      </a:r>
                      <a:r>
                        <a:rPr sz="800" spc="-80" dirty="0">
                          <a:solidFill>
                            <a:srgbClr val="373435"/>
                          </a:solidFill>
                          <a:latin typeface="Trebuchet MS"/>
                          <a:cs typeface="Trebuchet MS"/>
                        </a:rPr>
                        <a:t> </a:t>
                      </a:r>
                      <a:r>
                        <a:rPr sz="800" spc="-15" dirty="0">
                          <a:solidFill>
                            <a:srgbClr val="373435"/>
                          </a:solidFill>
                          <a:latin typeface="Trebuchet MS"/>
                          <a:cs typeface="Trebuchet MS"/>
                        </a:rPr>
                        <a:t>for  </a:t>
                      </a:r>
                      <a:r>
                        <a:rPr sz="800" spc="25" dirty="0">
                          <a:solidFill>
                            <a:srgbClr val="373435"/>
                          </a:solidFill>
                          <a:latin typeface="Trebuchet MS"/>
                          <a:cs typeface="Trebuchet MS"/>
                        </a:rPr>
                        <a:t>PDAs</a:t>
                      </a:r>
                      <a:r>
                        <a:rPr sz="800" spc="-40" dirty="0">
                          <a:solidFill>
                            <a:srgbClr val="373435"/>
                          </a:solidFill>
                          <a:latin typeface="Trebuchet MS"/>
                          <a:cs typeface="Trebuchet MS"/>
                        </a:rPr>
                        <a:t> </a:t>
                      </a:r>
                      <a:r>
                        <a:rPr sz="800" spc="-15" dirty="0">
                          <a:solidFill>
                            <a:srgbClr val="373435"/>
                          </a:solidFill>
                          <a:latin typeface="Trebuchet MS"/>
                          <a:cs typeface="Trebuchet MS"/>
                        </a:rPr>
                        <a:t>prepared</a:t>
                      </a:r>
                      <a:endParaRPr sz="8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FF0000"/>
                    </a:solidFill>
                  </a:tcPr>
                </a:tc>
                <a:tc>
                  <a:txBody>
                    <a:bodyPr/>
                    <a:lstStyle/>
                    <a:p>
                      <a:pPr marL="71755" marR="311785">
                        <a:lnSpc>
                          <a:spcPct val="110800"/>
                        </a:lnSpc>
                        <a:spcBef>
                          <a:spcPts val="525"/>
                        </a:spcBef>
                      </a:pPr>
                      <a:r>
                        <a:rPr sz="800" spc="15" dirty="0">
                          <a:solidFill>
                            <a:srgbClr val="373435"/>
                          </a:solidFill>
                          <a:latin typeface="Trebuchet MS"/>
                          <a:cs typeface="Trebuchet MS"/>
                        </a:rPr>
                        <a:t>-7 </a:t>
                      </a:r>
                      <a:r>
                        <a:rPr sz="800" spc="-15" dirty="0">
                          <a:solidFill>
                            <a:srgbClr val="373435"/>
                          </a:solidFill>
                          <a:latin typeface="Trebuchet MS"/>
                          <a:cs typeface="Trebuchet MS"/>
                        </a:rPr>
                        <a:t>integrated  </a:t>
                      </a:r>
                      <a:r>
                        <a:rPr sz="800" spc="-10" dirty="0">
                          <a:solidFill>
                            <a:srgbClr val="373435"/>
                          </a:solidFill>
                          <a:latin typeface="Trebuchet MS"/>
                          <a:cs typeface="Trebuchet MS"/>
                        </a:rPr>
                        <a:t>implementation  </a:t>
                      </a:r>
                      <a:r>
                        <a:rPr sz="800" spc="5" dirty="0">
                          <a:solidFill>
                            <a:srgbClr val="373435"/>
                          </a:solidFill>
                          <a:latin typeface="Trebuchet MS"/>
                          <a:cs typeface="Trebuchet MS"/>
                        </a:rPr>
                        <a:t>programmes</a:t>
                      </a:r>
                      <a:r>
                        <a:rPr sz="800" spc="-80" dirty="0">
                          <a:solidFill>
                            <a:srgbClr val="373435"/>
                          </a:solidFill>
                          <a:latin typeface="Trebuchet MS"/>
                          <a:cs typeface="Trebuchet MS"/>
                        </a:rPr>
                        <a:t> </a:t>
                      </a:r>
                      <a:r>
                        <a:rPr sz="800" spc="-15" dirty="0">
                          <a:solidFill>
                            <a:srgbClr val="373435"/>
                          </a:solidFill>
                          <a:latin typeface="Trebuchet MS"/>
                          <a:cs typeface="Trebuchet MS"/>
                        </a:rPr>
                        <a:t>for  </a:t>
                      </a:r>
                      <a:r>
                        <a:rPr sz="800" spc="25" dirty="0">
                          <a:solidFill>
                            <a:srgbClr val="373435"/>
                          </a:solidFill>
                          <a:latin typeface="Trebuchet MS"/>
                          <a:cs typeface="Trebuchet MS"/>
                        </a:rPr>
                        <a:t>PDAs</a:t>
                      </a:r>
                      <a:r>
                        <a:rPr sz="800" spc="-40" dirty="0">
                          <a:solidFill>
                            <a:srgbClr val="373435"/>
                          </a:solidFill>
                          <a:latin typeface="Trebuchet MS"/>
                          <a:cs typeface="Trebuchet MS"/>
                        </a:rPr>
                        <a:t> </a:t>
                      </a:r>
                      <a:r>
                        <a:rPr sz="800" spc="-15" dirty="0">
                          <a:solidFill>
                            <a:srgbClr val="373435"/>
                          </a:solidFill>
                          <a:latin typeface="Trebuchet MS"/>
                          <a:cs typeface="Trebuchet MS"/>
                        </a:rPr>
                        <a:t>prepared</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101600">
                        <a:lnSpc>
                          <a:spcPct val="110800"/>
                        </a:lnSpc>
                        <a:spcBef>
                          <a:spcPts val="525"/>
                        </a:spcBef>
                      </a:pPr>
                      <a:r>
                        <a:rPr sz="800" spc="-10" dirty="0">
                          <a:solidFill>
                            <a:srgbClr val="373435"/>
                          </a:solidFill>
                          <a:latin typeface="Trebuchet MS"/>
                          <a:cs typeface="Trebuchet MS"/>
                        </a:rPr>
                        <a:t>Procurement delays </a:t>
                      </a:r>
                      <a:r>
                        <a:rPr sz="800" spc="5" dirty="0">
                          <a:solidFill>
                            <a:srgbClr val="373435"/>
                          </a:solidFill>
                          <a:latin typeface="Trebuchet MS"/>
                          <a:cs typeface="Trebuchet MS"/>
                        </a:rPr>
                        <a:t>and  Budget </a:t>
                      </a:r>
                      <a:r>
                        <a:rPr sz="800" spc="-15" dirty="0">
                          <a:solidFill>
                            <a:srgbClr val="373435"/>
                          </a:solidFill>
                          <a:latin typeface="Trebuchet MS"/>
                          <a:cs typeface="Trebuchet MS"/>
                        </a:rPr>
                        <a:t>constraint  </a:t>
                      </a:r>
                      <a:r>
                        <a:rPr sz="800" spc="-20" dirty="0">
                          <a:solidFill>
                            <a:srgbClr val="373435"/>
                          </a:solidFill>
                          <a:latin typeface="Trebuchet MS"/>
                          <a:cs typeface="Trebuchet MS"/>
                        </a:rPr>
                        <a:t>(insufﬁcient </a:t>
                      </a:r>
                      <a:r>
                        <a:rPr sz="800" spc="-25" dirty="0">
                          <a:solidFill>
                            <a:srgbClr val="373435"/>
                          </a:solidFill>
                          <a:latin typeface="Trebuchet MS"/>
                          <a:cs typeface="Trebuchet MS"/>
                        </a:rPr>
                        <a:t>funds), </a:t>
                      </a:r>
                      <a:r>
                        <a:rPr sz="800" spc="5" dirty="0">
                          <a:solidFill>
                            <a:srgbClr val="373435"/>
                          </a:solidFill>
                          <a:latin typeface="Trebuchet MS"/>
                          <a:cs typeface="Trebuchet MS"/>
                        </a:rPr>
                        <a:t>and  </a:t>
                      </a:r>
                      <a:r>
                        <a:rPr sz="800" spc="-25" dirty="0">
                          <a:solidFill>
                            <a:srgbClr val="373435"/>
                          </a:solidFill>
                          <a:latin typeface="Trebuchet MS"/>
                          <a:cs typeface="Trebuchet MS"/>
                        </a:rPr>
                        <a:t>lack </a:t>
                      </a:r>
                      <a:r>
                        <a:rPr sz="800" spc="-15" dirty="0">
                          <a:solidFill>
                            <a:srgbClr val="373435"/>
                          </a:solidFill>
                          <a:latin typeface="Trebuchet MS"/>
                          <a:cs typeface="Trebuchet MS"/>
                        </a:rPr>
                        <a:t>of </a:t>
                      </a:r>
                      <a:r>
                        <a:rPr sz="800" spc="-25" dirty="0">
                          <a:solidFill>
                            <a:srgbClr val="373435"/>
                          </a:solidFill>
                          <a:latin typeface="Trebuchet MS"/>
                          <a:cs typeface="Trebuchet MS"/>
                        </a:rPr>
                        <a:t>joint </a:t>
                      </a:r>
                      <a:r>
                        <a:rPr sz="800" spc="5" dirty="0">
                          <a:solidFill>
                            <a:srgbClr val="373435"/>
                          </a:solidFill>
                          <a:latin typeface="Trebuchet MS"/>
                          <a:cs typeface="Trebuchet MS"/>
                        </a:rPr>
                        <a:t>planning</a:t>
                      </a:r>
                      <a:r>
                        <a:rPr sz="800" spc="-85" dirty="0">
                          <a:solidFill>
                            <a:srgbClr val="373435"/>
                          </a:solidFill>
                          <a:latin typeface="Trebuchet MS"/>
                          <a:cs typeface="Trebuchet MS"/>
                        </a:rPr>
                        <a:t> </a:t>
                      </a:r>
                      <a:r>
                        <a:rPr sz="800" spc="-25" dirty="0">
                          <a:solidFill>
                            <a:srgbClr val="373435"/>
                          </a:solidFill>
                          <a:latin typeface="Trebuchet MS"/>
                          <a:cs typeface="Trebuchet MS"/>
                        </a:rPr>
                        <a:t>with  </a:t>
                      </a:r>
                      <a:r>
                        <a:rPr sz="800" spc="-20" dirty="0">
                          <a:solidFill>
                            <a:srgbClr val="373435"/>
                          </a:solidFill>
                          <a:latin typeface="Trebuchet MS"/>
                          <a:cs typeface="Trebuchet MS"/>
                        </a:rPr>
                        <a:t>the </a:t>
                      </a:r>
                      <a:r>
                        <a:rPr sz="800" spc="-15" dirty="0">
                          <a:solidFill>
                            <a:srgbClr val="373435"/>
                          </a:solidFill>
                          <a:latin typeface="Trebuchet MS"/>
                          <a:cs typeface="Trebuchet MS"/>
                        </a:rPr>
                        <a:t>municipalities </a:t>
                      </a:r>
                      <a:r>
                        <a:rPr sz="800" spc="-20" dirty="0">
                          <a:solidFill>
                            <a:srgbClr val="373435"/>
                          </a:solidFill>
                          <a:latin typeface="Trebuchet MS"/>
                          <a:cs typeface="Trebuchet MS"/>
                        </a:rPr>
                        <a:t>where  </a:t>
                      </a:r>
                      <a:r>
                        <a:rPr sz="800" spc="25" dirty="0">
                          <a:solidFill>
                            <a:srgbClr val="373435"/>
                          </a:solidFill>
                          <a:latin typeface="Trebuchet MS"/>
                          <a:cs typeface="Trebuchet MS"/>
                        </a:rPr>
                        <a:t>PDA's </a:t>
                      </a:r>
                      <a:r>
                        <a:rPr sz="800" spc="-30" dirty="0">
                          <a:solidFill>
                            <a:srgbClr val="373435"/>
                          </a:solidFill>
                          <a:latin typeface="Trebuchet MS"/>
                          <a:cs typeface="Trebuchet MS"/>
                        </a:rPr>
                        <a:t>are</a:t>
                      </a:r>
                      <a:r>
                        <a:rPr sz="800" spc="-85" dirty="0">
                          <a:solidFill>
                            <a:srgbClr val="373435"/>
                          </a:solidFill>
                          <a:latin typeface="Trebuchet MS"/>
                          <a:cs typeface="Trebuchet MS"/>
                        </a:rPr>
                        <a:t> </a:t>
                      </a:r>
                      <a:r>
                        <a:rPr sz="800" spc="-15" dirty="0">
                          <a:solidFill>
                            <a:srgbClr val="373435"/>
                          </a:solidFill>
                          <a:latin typeface="Trebuchet MS"/>
                          <a:cs typeface="Trebuchet MS"/>
                        </a:rPr>
                        <a:t>located</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92075">
                        <a:lnSpc>
                          <a:spcPct val="110800"/>
                        </a:lnSpc>
                        <a:spcBef>
                          <a:spcPts val="525"/>
                        </a:spcBef>
                      </a:pPr>
                      <a:r>
                        <a:rPr sz="800" dirty="0">
                          <a:solidFill>
                            <a:srgbClr val="373435"/>
                          </a:solidFill>
                          <a:latin typeface="Trebuchet MS"/>
                          <a:cs typeface="Trebuchet MS"/>
                        </a:rPr>
                        <a:t>Implementation  </a:t>
                      </a:r>
                      <a:r>
                        <a:rPr sz="800" spc="5" dirty="0">
                          <a:solidFill>
                            <a:srgbClr val="373435"/>
                          </a:solidFill>
                          <a:latin typeface="Trebuchet MS"/>
                          <a:cs typeface="Trebuchet MS"/>
                        </a:rPr>
                        <a:t>Programmes</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extLst>
                  <a:ext uri="{0D108BD9-81ED-4DB2-BD59-A6C34878D82A}">
                    <a16:rowId xmlns:a16="http://schemas.microsoft.com/office/drawing/2014/main" xmlns="" val="10002"/>
                  </a:ext>
                </a:extLst>
              </a:tr>
              <a:tr h="1046798">
                <a:tc vMerge="1">
                  <a:txBody>
                    <a:bodyPr/>
                    <a:lstStyle/>
                    <a:p>
                      <a:endParaRPr/>
                    </a:p>
                  </a:txBody>
                  <a:tcPr marL="0" marR="0" marT="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179705">
                        <a:lnSpc>
                          <a:spcPct val="110800"/>
                        </a:lnSpc>
                        <a:spcBef>
                          <a:spcPts val="525"/>
                        </a:spcBef>
                      </a:pPr>
                      <a:r>
                        <a:rPr sz="800" spc="-15" dirty="0">
                          <a:solidFill>
                            <a:srgbClr val="373435"/>
                          </a:solidFill>
                          <a:latin typeface="Trebuchet MS"/>
                          <a:cs typeface="Trebuchet MS"/>
                        </a:rPr>
                        <a:t>Well-located  </a:t>
                      </a:r>
                      <a:r>
                        <a:rPr sz="800" spc="-5" dirty="0">
                          <a:solidFill>
                            <a:srgbClr val="373435"/>
                          </a:solidFill>
                          <a:latin typeface="Trebuchet MS"/>
                          <a:cs typeface="Trebuchet MS"/>
                        </a:rPr>
                        <a:t>land</a:t>
                      </a:r>
                      <a:r>
                        <a:rPr sz="800" spc="-105" dirty="0">
                          <a:solidFill>
                            <a:srgbClr val="373435"/>
                          </a:solidFill>
                          <a:latin typeface="Trebuchet MS"/>
                          <a:cs typeface="Trebuchet MS"/>
                        </a:rPr>
                        <a:t> </a:t>
                      </a:r>
                      <a:r>
                        <a:rPr sz="800" spc="-10" dirty="0">
                          <a:solidFill>
                            <a:srgbClr val="373435"/>
                          </a:solidFill>
                          <a:latin typeface="Trebuchet MS"/>
                          <a:cs typeface="Trebuchet MS"/>
                        </a:rPr>
                        <a:t>acquired  </a:t>
                      </a:r>
                      <a:r>
                        <a:rPr sz="800" spc="-20" dirty="0">
                          <a:solidFill>
                            <a:srgbClr val="373435"/>
                          </a:solidFill>
                          <a:latin typeface="Trebuchet MS"/>
                          <a:cs typeface="Trebuchet MS"/>
                        </a:rPr>
                        <a:t>within  </a:t>
                      </a:r>
                      <a:r>
                        <a:rPr sz="800" spc="35" dirty="0">
                          <a:solidFill>
                            <a:srgbClr val="373435"/>
                          </a:solidFill>
                          <a:latin typeface="Trebuchet MS"/>
                          <a:cs typeface="Trebuchet MS"/>
                        </a:rPr>
                        <a:t>PHSHDAs</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105410">
                        <a:lnSpc>
                          <a:spcPct val="110800"/>
                        </a:lnSpc>
                        <a:spcBef>
                          <a:spcPts val="525"/>
                        </a:spcBef>
                      </a:pPr>
                      <a:r>
                        <a:rPr sz="800" spc="-45" dirty="0">
                          <a:solidFill>
                            <a:srgbClr val="373435"/>
                          </a:solidFill>
                          <a:latin typeface="Trebuchet MS"/>
                          <a:cs typeface="Trebuchet MS"/>
                        </a:rPr>
                        <a:t>2.1.2 </a:t>
                      </a:r>
                      <a:r>
                        <a:rPr sz="800" spc="15" dirty="0">
                          <a:solidFill>
                            <a:srgbClr val="373435"/>
                          </a:solidFill>
                          <a:latin typeface="Trebuchet MS"/>
                          <a:cs typeface="Trebuchet MS"/>
                        </a:rPr>
                        <a:t>Number </a:t>
                      </a:r>
                      <a:r>
                        <a:rPr sz="800" spc="-15" dirty="0">
                          <a:solidFill>
                            <a:srgbClr val="373435"/>
                          </a:solidFill>
                          <a:latin typeface="Trebuchet MS"/>
                          <a:cs typeface="Trebuchet MS"/>
                        </a:rPr>
                        <a:t>of  </a:t>
                      </a:r>
                      <a:r>
                        <a:rPr sz="800" spc="-20" dirty="0">
                          <a:solidFill>
                            <a:srgbClr val="373435"/>
                          </a:solidFill>
                          <a:latin typeface="Trebuchet MS"/>
                          <a:cs typeface="Trebuchet MS"/>
                        </a:rPr>
                        <a:t>hectares </a:t>
                      </a:r>
                      <a:r>
                        <a:rPr sz="800" spc="-15" dirty="0">
                          <a:solidFill>
                            <a:srgbClr val="373435"/>
                          </a:solidFill>
                          <a:latin typeface="Trebuchet MS"/>
                          <a:cs typeface="Trebuchet MS"/>
                        </a:rPr>
                        <a:t>of </a:t>
                      </a:r>
                      <a:r>
                        <a:rPr sz="800" spc="-20" dirty="0">
                          <a:solidFill>
                            <a:srgbClr val="373435"/>
                          </a:solidFill>
                          <a:latin typeface="Trebuchet MS"/>
                          <a:cs typeface="Trebuchet MS"/>
                        </a:rPr>
                        <a:t>well-  </a:t>
                      </a:r>
                      <a:r>
                        <a:rPr sz="800" spc="-15" dirty="0">
                          <a:solidFill>
                            <a:srgbClr val="373435"/>
                          </a:solidFill>
                          <a:latin typeface="Trebuchet MS"/>
                          <a:cs typeface="Trebuchet MS"/>
                        </a:rPr>
                        <a:t>located </a:t>
                      </a:r>
                      <a:r>
                        <a:rPr sz="800" spc="-5" dirty="0">
                          <a:solidFill>
                            <a:srgbClr val="373435"/>
                          </a:solidFill>
                          <a:latin typeface="Trebuchet MS"/>
                          <a:cs typeface="Trebuchet MS"/>
                        </a:rPr>
                        <a:t>land</a:t>
                      </a:r>
                      <a:r>
                        <a:rPr sz="800" spc="-105" dirty="0">
                          <a:solidFill>
                            <a:srgbClr val="373435"/>
                          </a:solidFill>
                          <a:latin typeface="Trebuchet MS"/>
                          <a:cs typeface="Trebuchet MS"/>
                        </a:rPr>
                        <a:t> </a:t>
                      </a:r>
                      <a:r>
                        <a:rPr sz="800" spc="-10" dirty="0">
                          <a:solidFill>
                            <a:srgbClr val="373435"/>
                          </a:solidFill>
                          <a:latin typeface="Trebuchet MS"/>
                          <a:cs typeface="Trebuchet MS"/>
                        </a:rPr>
                        <a:t>acquired  </a:t>
                      </a:r>
                      <a:r>
                        <a:rPr sz="800" spc="-20" dirty="0">
                          <a:solidFill>
                            <a:srgbClr val="373435"/>
                          </a:solidFill>
                          <a:latin typeface="Trebuchet MS"/>
                          <a:cs typeface="Trebuchet MS"/>
                        </a:rPr>
                        <a:t>within</a:t>
                      </a:r>
                      <a:r>
                        <a:rPr sz="800" spc="-35" dirty="0">
                          <a:solidFill>
                            <a:srgbClr val="373435"/>
                          </a:solidFill>
                          <a:latin typeface="Trebuchet MS"/>
                          <a:cs typeface="Trebuchet MS"/>
                        </a:rPr>
                        <a:t> </a:t>
                      </a:r>
                      <a:r>
                        <a:rPr sz="800" spc="35" dirty="0">
                          <a:solidFill>
                            <a:srgbClr val="373435"/>
                          </a:solidFill>
                          <a:latin typeface="Trebuchet MS"/>
                          <a:cs typeface="Trebuchet MS"/>
                        </a:rPr>
                        <a:t>PHSHDAs</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a:lnSpc>
                          <a:spcPct val="100000"/>
                        </a:lnSpc>
                        <a:spcBef>
                          <a:spcPts val="630"/>
                        </a:spcBef>
                      </a:pPr>
                      <a:r>
                        <a:rPr sz="800" spc="15" dirty="0">
                          <a:solidFill>
                            <a:srgbClr val="373435"/>
                          </a:solidFill>
                          <a:latin typeface="Trebuchet MS"/>
                          <a:cs typeface="Trebuchet MS"/>
                        </a:rPr>
                        <a:t>New</a:t>
                      </a:r>
                      <a:r>
                        <a:rPr sz="800" spc="-35" dirty="0">
                          <a:solidFill>
                            <a:srgbClr val="373435"/>
                          </a:solidFill>
                          <a:latin typeface="Trebuchet MS"/>
                          <a:cs typeface="Trebuchet MS"/>
                        </a:rPr>
                        <a:t> </a:t>
                      </a:r>
                      <a:r>
                        <a:rPr sz="800" spc="-15" dirty="0">
                          <a:solidFill>
                            <a:srgbClr val="373435"/>
                          </a:solidFill>
                          <a:latin typeface="Trebuchet MS"/>
                          <a:cs typeface="Trebuchet MS"/>
                        </a:rPr>
                        <a:t>Indicator</a:t>
                      </a:r>
                      <a:endParaRPr sz="8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153670">
                        <a:lnSpc>
                          <a:spcPct val="110800"/>
                        </a:lnSpc>
                        <a:spcBef>
                          <a:spcPts val="525"/>
                        </a:spcBef>
                      </a:pPr>
                      <a:r>
                        <a:rPr sz="800" spc="10" dirty="0">
                          <a:solidFill>
                            <a:srgbClr val="373435"/>
                          </a:solidFill>
                          <a:latin typeface="Trebuchet MS"/>
                          <a:cs typeface="Trebuchet MS"/>
                        </a:rPr>
                        <a:t>1500 </a:t>
                      </a:r>
                      <a:r>
                        <a:rPr sz="800" spc="-20" dirty="0">
                          <a:solidFill>
                            <a:srgbClr val="373435"/>
                          </a:solidFill>
                          <a:latin typeface="Trebuchet MS"/>
                          <a:cs typeface="Trebuchet MS"/>
                        </a:rPr>
                        <a:t>hectares</a:t>
                      </a:r>
                      <a:r>
                        <a:rPr sz="800" spc="-120" dirty="0">
                          <a:solidFill>
                            <a:srgbClr val="373435"/>
                          </a:solidFill>
                          <a:latin typeface="Trebuchet MS"/>
                          <a:cs typeface="Trebuchet MS"/>
                        </a:rPr>
                        <a:t> </a:t>
                      </a:r>
                      <a:r>
                        <a:rPr sz="800" spc="-15" dirty="0">
                          <a:solidFill>
                            <a:srgbClr val="373435"/>
                          </a:solidFill>
                          <a:latin typeface="Trebuchet MS"/>
                          <a:cs typeface="Trebuchet MS"/>
                        </a:rPr>
                        <a:t>of  </a:t>
                      </a:r>
                      <a:r>
                        <a:rPr sz="800" spc="-20" dirty="0">
                          <a:solidFill>
                            <a:srgbClr val="373435"/>
                          </a:solidFill>
                          <a:latin typeface="Trebuchet MS"/>
                          <a:cs typeface="Trebuchet MS"/>
                        </a:rPr>
                        <a:t>well-located  </a:t>
                      </a:r>
                      <a:r>
                        <a:rPr sz="800" spc="-10" dirty="0">
                          <a:solidFill>
                            <a:srgbClr val="373435"/>
                          </a:solidFill>
                          <a:latin typeface="Trebuchet MS"/>
                          <a:cs typeface="Trebuchet MS"/>
                        </a:rPr>
                        <a:t>acquired </a:t>
                      </a:r>
                      <a:r>
                        <a:rPr sz="800" spc="-20" dirty="0">
                          <a:solidFill>
                            <a:srgbClr val="373435"/>
                          </a:solidFill>
                          <a:latin typeface="Trebuchet MS"/>
                          <a:cs typeface="Trebuchet MS"/>
                        </a:rPr>
                        <a:t>within  </a:t>
                      </a:r>
                      <a:r>
                        <a:rPr sz="800" spc="35" dirty="0">
                          <a:solidFill>
                            <a:srgbClr val="373435"/>
                          </a:solidFill>
                          <a:latin typeface="Trebuchet MS"/>
                          <a:cs typeface="Trebuchet MS"/>
                        </a:rPr>
                        <a:t>PHSHDAs</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77470">
                        <a:lnSpc>
                          <a:spcPct val="110800"/>
                        </a:lnSpc>
                        <a:spcBef>
                          <a:spcPts val="525"/>
                        </a:spcBef>
                      </a:pPr>
                      <a:r>
                        <a:rPr sz="800" spc="10" dirty="0">
                          <a:solidFill>
                            <a:srgbClr val="373435"/>
                          </a:solidFill>
                          <a:latin typeface="Trebuchet MS"/>
                          <a:cs typeface="Trebuchet MS"/>
                        </a:rPr>
                        <a:t>1500 </a:t>
                      </a:r>
                      <a:r>
                        <a:rPr sz="800" spc="-20" dirty="0">
                          <a:solidFill>
                            <a:srgbClr val="373435"/>
                          </a:solidFill>
                          <a:latin typeface="Trebuchet MS"/>
                          <a:cs typeface="Trebuchet MS"/>
                        </a:rPr>
                        <a:t>hectares</a:t>
                      </a:r>
                      <a:r>
                        <a:rPr sz="800" spc="-120" dirty="0">
                          <a:solidFill>
                            <a:srgbClr val="373435"/>
                          </a:solidFill>
                          <a:latin typeface="Trebuchet MS"/>
                          <a:cs typeface="Trebuchet MS"/>
                        </a:rPr>
                        <a:t> </a:t>
                      </a:r>
                      <a:r>
                        <a:rPr sz="800" spc="-15" dirty="0">
                          <a:solidFill>
                            <a:srgbClr val="373435"/>
                          </a:solidFill>
                          <a:latin typeface="Trebuchet MS"/>
                          <a:cs typeface="Trebuchet MS"/>
                        </a:rPr>
                        <a:t>of  </a:t>
                      </a:r>
                      <a:r>
                        <a:rPr sz="800" spc="-20" dirty="0">
                          <a:solidFill>
                            <a:srgbClr val="373435"/>
                          </a:solidFill>
                          <a:latin typeface="Trebuchet MS"/>
                          <a:cs typeface="Trebuchet MS"/>
                        </a:rPr>
                        <a:t>well-located  </a:t>
                      </a:r>
                      <a:r>
                        <a:rPr sz="800" spc="-10" dirty="0">
                          <a:solidFill>
                            <a:srgbClr val="373435"/>
                          </a:solidFill>
                          <a:latin typeface="Trebuchet MS"/>
                          <a:cs typeface="Trebuchet MS"/>
                        </a:rPr>
                        <a:t>acquired </a:t>
                      </a:r>
                      <a:r>
                        <a:rPr sz="800" spc="-20" dirty="0">
                          <a:solidFill>
                            <a:srgbClr val="373435"/>
                          </a:solidFill>
                          <a:latin typeface="Trebuchet MS"/>
                          <a:cs typeface="Trebuchet MS"/>
                        </a:rPr>
                        <a:t>within  </a:t>
                      </a:r>
                      <a:r>
                        <a:rPr sz="800" spc="35" dirty="0">
                          <a:solidFill>
                            <a:srgbClr val="373435"/>
                          </a:solidFill>
                          <a:latin typeface="Trebuchet MS"/>
                          <a:cs typeface="Trebuchet MS"/>
                        </a:rPr>
                        <a:t>PHSHDAs</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75565">
                        <a:lnSpc>
                          <a:spcPct val="110800"/>
                        </a:lnSpc>
                        <a:spcBef>
                          <a:spcPts val="525"/>
                        </a:spcBef>
                      </a:pPr>
                      <a:r>
                        <a:rPr sz="800" spc="-5" dirty="0">
                          <a:solidFill>
                            <a:srgbClr val="6CC24A"/>
                          </a:solidFill>
                          <a:latin typeface="Trebuchet MS"/>
                          <a:cs typeface="Trebuchet MS"/>
                        </a:rPr>
                        <a:t>Achieved  </a:t>
                      </a:r>
                      <a:r>
                        <a:rPr sz="800" spc="-5" dirty="0">
                          <a:solidFill>
                            <a:srgbClr val="373435"/>
                          </a:solidFill>
                          <a:latin typeface="Trebuchet MS"/>
                          <a:cs typeface="Trebuchet MS"/>
                        </a:rPr>
                        <a:t>1765,5591 </a:t>
                      </a:r>
                      <a:r>
                        <a:rPr sz="800" dirty="0">
                          <a:solidFill>
                            <a:srgbClr val="373435"/>
                          </a:solidFill>
                          <a:latin typeface="Trebuchet MS"/>
                          <a:cs typeface="Trebuchet MS"/>
                        </a:rPr>
                        <a:t>ha </a:t>
                      </a:r>
                      <a:r>
                        <a:rPr sz="800" spc="-15" dirty="0">
                          <a:solidFill>
                            <a:srgbClr val="373435"/>
                          </a:solidFill>
                          <a:latin typeface="Trebuchet MS"/>
                          <a:cs typeface="Trebuchet MS"/>
                        </a:rPr>
                        <a:t>of  </a:t>
                      </a:r>
                      <a:r>
                        <a:rPr sz="800" spc="-20" dirty="0">
                          <a:solidFill>
                            <a:srgbClr val="373435"/>
                          </a:solidFill>
                          <a:latin typeface="Trebuchet MS"/>
                          <a:cs typeface="Trebuchet MS"/>
                        </a:rPr>
                        <a:t>well-located  </a:t>
                      </a:r>
                      <a:r>
                        <a:rPr sz="800" spc="-5" dirty="0">
                          <a:solidFill>
                            <a:srgbClr val="373435"/>
                          </a:solidFill>
                          <a:latin typeface="Trebuchet MS"/>
                          <a:cs typeface="Trebuchet MS"/>
                        </a:rPr>
                        <a:t>land </a:t>
                      </a:r>
                      <a:r>
                        <a:rPr sz="800" spc="-10" dirty="0">
                          <a:solidFill>
                            <a:srgbClr val="373435"/>
                          </a:solidFill>
                          <a:latin typeface="Trebuchet MS"/>
                          <a:cs typeface="Trebuchet MS"/>
                        </a:rPr>
                        <a:t>acquired  </a:t>
                      </a:r>
                      <a:r>
                        <a:rPr sz="800" spc="-20" dirty="0">
                          <a:solidFill>
                            <a:srgbClr val="373435"/>
                          </a:solidFill>
                          <a:latin typeface="Trebuchet MS"/>
                          <a:cs typeface="Trebuchet MS"/>
                        </a:rPr>
                        <a:t>within</a:t>
                      </a:r>
                      <a:r>
                        <a:rPr sz="800" spc="-100" dirty="0">
                          <a:solidFill>
                            <a:srgbClr val="373435"/>
                          </a:solidFill>
                          <a:latin typeface="Trebuchet MS"/>
                          <a:cs typeface="Trebuchet MS"/>
                        </a:rPr>
                        <a:t> </a:t>
                      </a:r>
                      <a:r>
                        <a:rPr sz="800" spc="35" dirty="0">
                          <a:solidFill>
                            <a:srgbClr val="373435"/>
                          </a:solidFill>
                          <a:latin typeface="Trebuchet MS"/>
                          <a:cs typeface="Trebuchet MS"/>
                        </a:rPr>
                        <a:t>PHSHDAs</a:t>
                      </a:r>
                      <a:endParaRPr sz="8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40B74A"/>
                    </a:solidFill>
                  </a:tcPr>
                </a:tc>
                <a:tc>
                  <a:txBody>
                    <a:bodyPr/>
                    <a:lstStyle/>
                    <a:p>
                      <a:pPr marL="71755" marR="64135">
                        <a:lnSpc>
                          <a:spcPct val="110800"/>
                        </a:lnSpc>
                        <a:spcBef>
                          <a:spcPts val="525"/>
                        </a:spcBef>
                      </a:pPr>
                      <a:r>
                        <a:rPr sz="800" spc="5" dirty="0">
                          <a:solidFill>
                            <a:srgbClr val="373435"/>
                          </a:solidFill>
                          <a:latin typeface="Trebuchet MS"/>
                          <a:cs typeface="Trebuchet MS"/>
                        </a:rPr>
                        <a:t>+265,5591 </a:t>
                      </a:r>
                      <a:r>
                        <a:rPr sz="800" dirty="0">
                          <a:solidFill>
                            <a:srgbClr val="373435"/>
                          </a:solidFill>
                          <a:latin typeface="Trebuchet MS"/>
                          <a:cs typeface="Trebuchet MS"/>
                        </a:rPr>
                        <a:t>ha </a:t>
                      </a:r>
                      <a:r>
                        <a:rPr sz="800" spc="-15" dirty="0">
                          <a:solidFill>
                            <a:srgbClr val="373435"/>
                          </a:solidFill>
                          <a:latin typeface="Trebuchet MS"/>
                          <a:cs typeface="Trebuchet MS"/>
                        </a:rPr>
                        <a:t>of</a:t>
                      </a:r>
                      <a:r>
                        <a:rPr sz="800" spc="-120" dirty="0">
                          <a:solidFill>
                            <a:srgbClr val="373435"/>
                          </a:solidFill>
                          <a:latin typeface="Trebuchet MS"/>
                          <a:cs typeface="Trebuchet MS"/>
                        </a:rPr>
                        <a:t> </a:t>
                      </a:r>
                      <a:r>
                        <a:rPr sz="800" spc="-20" dirty="0">
                          <a:solidFill>
                            <a:srgbClr val="373435"/>
                          </a:solidFill>
                          <a:latin typeface="Trebuchet MS"/>
                          <a:cs typeface="Trebuchet MS"/>
                        </a:rPr>
                        <a:t>well-  </a:t>
                      </a:r>
                      <a:r>
                        <a:rPr sz="800" spc="-15" dirty="0">
                          <a:solidFill>
                            <a:srgbClr val="373435"/>
                          </a:solidFill>
                          <a:latin typeface="Trebuchet MS"/>
                          <a:cs typeface="Trebuchet MS"/>
                        </a:rPr>
                        <a:t>located</a:t>
                      </a:r>
                      <a:r>
                        <a:rPr sz="800" spc="-30" dirty="0">
                          <a:solidFill>
                            <a:srgbClr val="373435"/>
                          </a:solidFill>
                          <a:latin typeface="Trebuchet MS"/>
                          <a:cs typeface="Trebuchet MS"/>
                        </a:rPr>
                        <a:t> </a:t>
                      </a:r>
                      <a:r>
                        <a:rPr sz="800" spc="-5" dirty="0">
                          <a:solidFill>
                            <a:srgbClr val="373435"/>
                          </a:solidFill>
                          <a:latin typeface="Trebuchet MS"/>
                          <a:cs typeface="Trebuchet MS"/>
                        </a:rPr>
                        <a:t>land</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74295">
                        <a:lnSpc>
                          <a:spcPct val="110800"/>
                        </a:lnSpc>
                        <a:spcBef>
                          <a:spcPts val="525"/>
                        </a:spcBef>
                      </a:pPr>
                      <a:r>
                        <a:rPr sz="800" spc="-5" dirty="0">
                          <a:solidFill>
                            <a:srgbClr val="373435"/>
                          </a:solidFill>
                          <a:latin typeface="Trebuchet MS"/>
                          <a:cs typeface="Trebuchet MS"/>
                        </a:rPr>
                        <a:t>Land </a:t>
                      </a:r>
                      <a:r>
                        <a:rPr sz="800" spc="5" dirty="0">
                          <a:solidFill>
                            <a:srgbClr val="373435"/>
                          </a:solidFill>
                          <a:latin typeface="Trebuchet MS"/>
                          <a:cs typeface="Trebuchet MS"/>
                        </a:rPr>
                        <a:t>has </a:t>
                      </a:r>
                      <a:r>
                        <a:rPr sz="800" dirty="0">
                          <a:solidFill>
                            <a:srgbClr val="373435"/>
                          </a:solidFill>
                          <a:latin typeface="Trebuchet MS"/>
                          <a:cs typeface="Trebuchet MS"/>
                        </a:rPr>
                        <a:t>been </a:t>
                      </a:r>
                      <a:r>
                        <a:rPr sz="800" spc="-15" dirty="0">
                          <a:solidFill>
                            <a:srgbClr val="373435"/>
                          </a:solidFill>
                          <a:latin typeface="Trebuchet MS"/>
                          <a:cs typeface="Trebuchet MS"/>
                        </a:rPr>
                        <a:t>released</a:t>
                      </a:r>
                      <a:r>
                        <a:rPr sz="800" spc="-160" dirty="0">
                          <a:solidFill>
                            <a:srgbClr val="373435"/>
                          </a:solidFill>
                          <a:latin typeface="Trebuchet MS"/>
                          <a:cs typeface="Trebuchet MS"/>
                        </a:rPr>
                        <a:t> </a:t>
                      </a:r>
                      <a:r>
                        <a:rPr sz="800" spc="5" dirty="0">
                          <a:solidFill>
                            <a:srgbClr val="373435"/>
                          </a:solidFill>
                          <a:latin typeface="Trebuchet MS"/>
                          <a:cs typeface="Trebuchet MS"/>
                        </a:rPr>
                        <a:t>by  </a:t>
                      </a:r>
                      <a:r>
                        <a:rPr sz="800" spc="-20" dirty="0">
                          <a:solidFill>
                            <a:srgbClr val="373435"/>
                          </a:solidFill>
                          <a:latin typeface="Trebuchet MS"/>
                          <a:cs typeface="Trebuchet MS"/>
                        </a:rPr>
                        <a:t>the </a:t>
                      </a:r>
                      <a:r>
                        <a:rPr sz="800" spc="-5" dirty="0">
                          <a:solidFill>
                            <a:srgbClr val="373435"/>
                          </a:solidFill>
                          <a:latin typeface="Trebuchet MS"/>
                          <a:cs typeface="Trebuchet MS"/>
                        </a:rPr>
                        <a:t>Department </a:t>
                      </a:r>
                      <a:r>
                        <a:rPr sz="800" spc="-15" dirty="0">
                          <a:solidFill>
                            <a:srgbClr val="373435"/>
                          </a:solidFill>
                          <a:latin typeface="Trebuchet MS"/>
                          <a:cs typeface="Trebuchet MS"/>
                        </a:rPr>
                        <a:t>of Public  </a:t>
                      </a:r>
                      <a:r>
                        <a:rPr sz="800" spc="10" dirty="0">
                          <a:solidFill>
                            <a:srgbClr val="373435"/>
                          </a:solidFill>
                          <a:latin typeface="Trebuchet MS"/>
                          <a:cs typeface="Trebuchet MS"/>
                        </a:rPr>
                        <a:t>Works </a:t>
                      </a:r>
                      <a:r>
                        <a:rPr sz="800" spc="5" dirty="0">
                          <a:solidFill>
                            <a:srgbClr val="373435"/>
                          </a:solidFill>
                          <a:latin typeface="Trebuchet MS"/>
                          <a:cs typeface="Trebuchet MS"/>
                        </a:rPr>
                        <a:t>through </a:t>
                      </a:r>
                      <a:r>
                        <a:rPr sz="800" spc="-20" dirty="0">
                          <a:solidFill>
                            <a:srgbClr val="373435"/>
                          </a:solidFill>
                          <a:latin typeface="Trebuchet MS"/>
                          <a:cs typeface="Trebuchet MS"/>
                        </a:rPr>
                        <a:t>the </a:t>
                      </a:r>
                      <a:r>
                        <a:rPr sz="800" spc="-10" dirty="0">
                          <a:solidFill>
                            <a:srgbClr val="373435"/>
                          </a:solidFill>
                          <a:latin typeface="Trebuchet MS"/>
                          <a:cs typeface="Trebuchet MS"/>
                        </a:rPr>
                        <a:t>rapid  </a:t>
                      </a:r>
                      <a:r>
                        <a:rPr sz="800" spc="-25" dirty="0">
                          <a:solidFill>
                            <a:srgbClr val="373435"/>
                          </a:solidFill>
                          <a:latin typeface="Trebuchet MS"/>
                          <a:cs typeface="Trebuchet MS"/>
                        </a:rPr>
                        <a:t>release </a:t>
                      </a:r>
                      <a:r>
                        <a:rPr sz="800" spc="5" dirty="0">
                          <a:solidFill>
                            <a:srgbClr val="373435"/>
                          </a:solidFill>
                          <a:latin typeface="Trebuchet MS"/>
                          <a:cs typeface="Trebuchet MS"/>
                        </a:rPr>
                        <a:t>programme </a:t>
                      </a:r>
                      <a:r>
                        <a:rPr sz="800" spc="-10" dirty="0">
                          <a:solidFill>
                            <a:srgbClr val="373435"/>
                          </a:solidFill>
                          <a:latin typeface="Trebuchet MS"/>
                          <a:cs typeface="Trebuchet MS"/>
                        </a:rPr>
                        <a:t>which  </a:t>
                      </a:r>
                      <a:r>
                        <a:rPr sz="800" spc="5" dirty="0">
                          <a:solidFill>
                            <a:srgbClr val="373435"/>
                          </a:solidFill>
                          <a:latin typeface="Trebuchet MS"/>
                          <a:cs typeface="Trebuchet MS"/>
                        </a:rPr>
                        <a:t>has </a:t>
                      </a:r>
                      <a:r>
                        <a:rPr sz="800" spc="-10" dirty="0">
                          <a:solidFill>
                            <a:srgbClr val="373435"/>
                          </a:solidFill>
                          <a:latin typeface="Trebuchet MS"/>
                          <a:cs typeface="Trebuchet MS"/>
                        </a:rPr>
                        <a:t>assisted in </a:t>
                      </a:r>
                      <a:r>
                        <a:rPr sz="800" spc="-20" dirty="0">
                          <a:solidFill>
                            <a:srgbClr val="373435"/>
                          </a:solidFill>
                          <a:latin typeface="Trebuchet MS"/>
                          <a:cs typeface="Trebuchet MS"/>
                        </a:rPr>
                        <a:t>the  </a:t>
                      </a:r>
                      <a:r>
                        <a:rPr sz="800" spc="-15" dirty="0">
                          <a:solidFill>
                            <a:srgbClr val="373435"/>
                          </a:solidFill>
                          <a:latin typeface="Trebuchet MS"/>
                          <a:cs typeface="Trebuchet MS"/>
                        </a:rPr>
                        <a:t>achievement of </a:t>
                      </a:r>
                      <a:r>
                        <a:rPr sz="800" spc="-20" dirty="0">
                          <a:solidFill>
                            <a:srgbClr val="373435"/>
                          </a:solidFill>
                          <a:latin typeface="Trebuchet MS"/>
                          <a:cs typeface="Trebuchet MS"/>
                        </a:rPr>
                        <a:t>the</a:t>
                      </a:r>
                      <a:r>
                        <a:rPr sz="800" spc="-65" dirty="0">
                          <a:solidFill>
                            <a:srgbClr val="373435"/>
                          </a:solidFill>
                          <a:latin typeface="Trebuchet MS"/>
                          <a:cs typeface="Trebuchet MS"/>
                        </a:rPr>
                        <a:t> </a:t>
                      </a:r>
                      <a:r>
                        <a:rPr sz="800" spc="-35" dirty="0">
                          <a:solidFill>
                            <a:srgbClr val="373435"/>
                          </a:solidFill>
                          <a:latin typeface="Trebuchet MS"/>
                          <a:cs typeface="Trebuchet MS"/>
                        </a:rPr>
                        <a:t>target.</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146050">
                        <a:lnSpc>
                          <a:spcPct val="110800"/>
                        </a:lnSpc>
                        <a:spcBef>
                          <a:spcPts val="525"/>
                        </a:spcBef>
                      </a:pPr>
                      <a:r>
                        <a:rPr sz="800" dirty="0">
                          <a:solidFill>
                            <a:srgbClr val="373435"/>
                          </a:solidFill>
                          <a:latin typeface="Trebuchet MS"/>
                          <a:cs typeface="Trebuchet MS"/>
                        </a:rPr>
                        <a:t>Agreements</a:t>
                      </a:r>
                      <a:r>
                        <a:rPr sz="800" spc="-90" dirty="0">
                          <a:solidFill>
                            <a:srgbClr val="373435"/>
                          </a:solidFill>
                          <a:latin typeface="Trebuchet MS"/>
                          <a:cs typeface="Trebuchet MS"/>
                        </a:rPr>
                        <a:t> </a:t>
                      </a:r>
                      <a:r>
                        <a:rPr sz="800" spc="-15" dirty="0">
                          <a:solidFill>
                            <a:srgbClr val="373435"/>
                          </a:solidFill>
                          <a:latin typeface="Trebuchet MS"/>
                          <a:cs typeface="Trebuchet MS"/>
                        </a:rPr>
                        <a:t>of  </a:t>
                      </a:r>
                      <a:r>
                        <a:rPr sz="800" spc="-10" dirty="0">
                          <a:solidFill>
                            <a:srgbClr val="373435"/>
                          </a:solidFill>
                          <a:latin typeface="Trebuchet MS"/>
                          <a:cs typeface="Trebuchet MS"/>
                        </a:rPr>
                        <a:t>Sale</a:t>
                      </a:r>
                      <a:endParaRPr sz="800">
                        <a:latin typeface="Trebuchet MS"/>
                        <a:cs typeface="Trebuchet MS"/>
                      </a:endParaRPr>
                    </a:p>
                    <a:p>
                      <a:pPr marL="71755" marR="412750">
                        <a:lnSpc>
                          <a:spcPct val="110800"/>
                        </a:lnSpc>
                      </a:pPr>
                      <a:r>
                        <a:rPr sz="800" spc="-15" dirty="0">
                          <a:solidFill>
                            <a:srgbClr val="373435"/>
                          </a:solidFill>
                          <a:latin typeface="Trebuchet MS"/>
                          <a:cs typeface="Trebuchet MS"/>
                        </a:rPr>
                        <a:t>Power</a:t>
                      </a:r>
                      <a:r>
                        <a:rPr sz="800" spc="-95" dirty="0">
                          <a:solidFill>
                            <a:srgbClr val="373435"/>
                          </a:solidFill>
                          <a:latin typeface="Trebuchet MS"/>
                          <a:cs typeface="Trebuchet MS"/>
                        </a:rPr>
                        <a:t> </a:t>
                      </a:r>
                      <a:r>
                        <a:rPr sz="800" spc="-15" dirty="0">
                          <a:solidFill>
                            <a:srgbClr val="373435"/>
                          </a:solidFill>
                          <a:latin typeface="Trebuchet MS"/>
                          <a:cs typeface="Trebuchet MS"/>
                        </a:rPr>
                        <a:t>of  A</a:t>
                      </a:r>
                      <a:r>
                        <a:rPr sz="800" dirty="0">
                          <a:solidFill>
                            <a:srgbClr val="373435"/>
                          </a:solidFill>
                          <a:latin typeface="Trebuchet MS"/>
                          <a:cs typeface="Trebuchet MS"/>
                        </a:rPr>
                        <a:t>t</a:t>
                      </a:r>
                      <a:r>
                        <a:rPr sz="800" spc="-10" dirty="0">
                          <a:solidFill>
                            <a:srgbClr val="373435"/>
                          </a:solidFill>
                          <a:latin typeface="Trebuchet MS"/>
                          <a:cs typeface="Trebuchet MS"/>
                        </a:rPr>
                        <a:t>t</a:t>
                      </a:r>
                      <a:r>
                        <a:rPr sz="800" dirty="0">
                          <a:solidFill>
                            <a:srgbClr val="373435"/>
                          </a:solidFill>
                          <a:latin typeface="Trebuchet MS"/>
                          <a:cs typeface="Trebuchet MS"/>
                        </a:rPr>
                        <a:t>orney</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extLst>
                  <a:ext uri="{0D108BD9-81ED-4DB2-BD59-A6C34878D82A}">
                    <a16:rowId xmlns:a16="http://schemas.microsoft.com/office/drawing/2014/main" xmlns="" val="10003"/>
                  </a:ext>
                </a:extLst>
              </a:tr>
              <a:tr h="1127276">
                <a:tc vMerge="1">
                  <a:txBody>
                    <a:bodyPr/>
                    <a:lstStyle/>
                    <a:p>
                      <a:endParaRPr/>
                    </a:p>
                  </a:txBody>
                  <a:tcPr marL="0" marR="0" marT="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64769">
                        <a:lnSpc>
                          <a:spcPct val="110800"/>
                        </a:lnSpc>
                        <a:spcBef>
                          <a:spcPts val="525"/>
                        </a:spcBef>
                      </a:pPr>
                      <a:r>
                        <a:rPr sz="800" spc="-5" dirty="0">
                          <a:solidFill>
                            <a:srgbClr val="373435"/>
                          </a:solidFill>
                          <a:latin typeface="Trebuchet MS"/>
                          <a:cs typeface="Trebuchet MS"/>
                        </a:rPr>
                        <a:t>Land </a:t>
                      </a:r>
                      <a:r>
                        <a:rPr sz="800" spc="-20" dirty="0">
                          <a:solidFill>
                            <a:srgbClr val="373435"/>
                          </a:solidFill>
                          <a:latin typeface="Trebuchet MS"/>
                          <a:cs typeface="Trebuchet MS"/>
                        </a:rPr>
                        <a:t>rezoned,  </a:t>
                      </a:r>
                      <a:r>
                        <a:rPr sz="800" dirty="0">
                          <a:solidFill>
                            <a:srgbClr val="373435"/>
                          </a:solidFill>
                          <a:latin typeface="Trebuchet MS"/>
                          <a:cs typeface="Trebuchet MS"/>
                        </a:rPr>
                        <a:t>townships  </a:t>
                      </a:r>
                      <a:r>
                        <a:rPr sz="800" spc="-20" dirty="0">
                          <a:solidFill>
                            <a:srgbClr val="373435"/>
                          </a:solidFill>
                          <a:latin typeface="Trebuchet MS"/>
                          <a:cs typeface="Trebuchet MS"/>
                        </a:rPr>
                        <a:t>established,</a:t>
                      </a:r>
                      <a:r>
                        <a:rPr sz="800" spc="-65" dirty="0">
                          <a:solidFill>
                            <a:srgbClr val="373435"/>
                          </a:solidFill>
                          <a:latin typeface="Trebuchet MS"/>
                          <a:cs typeface="Trebuchet MS"/>
                        </a:rPr>
                        <a:t> </a:t>
                      </a:r>
                      <a:r>
                        <a:rPr sz="800" spc="5" dirty="0">
                          <a:solidFill>
                            <a:srgbClr val="373435"/>
                          </a:solidFill>
                          <a:latin typeface="Trebuchet MS"/>
                          <a:cs typeface="Trebuchet MS"/>
                        </a:rPr>
                        <a:t>and  </a:t>
                      </a:r>
                      <a:r>
                        <a:rPr sz="800" spc="-35" dirty="0">
                          <a:solidFill>
                            <a:srgbClr val="373435"/>
                          </a:solidFill>
                          <a:latin typeface="Trebuchet MS"/>
                          <a:cs typeface="Trebuchet MS"/>
                        </a:rPr>
                        <a:t>all </a:t>
                      </a:r>
                      <a:r>
                        <a:rPr sz="800" spc="-25" dirty="0">
                          <a:solidFill>
                            <a:srgbClr val="373435"/>
                          </a:solidFill>
                          <a:latin typeface="Trebuchet MS"/>
                          <a:cs typeface="Trebuchet MS"/>
                        </a:rPr>
                        <a:t>related  </a:t>
                      </a:r>
                      <a:r>
                        <a:rPr sz="800" spc="-5" dirty="0">
                          <a:solidFill>
                            <a:srgbClr val="373435"/>
                          </a:solidFill>
                          <a:latin typeface="Trebuchet MS"/>
                          <a:cs typeface="Trebuchet MS"/>
                        </a:rPr>
                        <a:t>development  approvals  </a:t>
                      </a:r>
                      <a:r>
                        <a:rPr sz="800" spc="-10" dirty="0">
                          <a:solidFill>
                            <a:srgbClr val="373435"/>
                          </a:solidFill>
                          <a:latin typeface="Trebuchet MS"/>
                          <a:cs typeface="Trebuchet MS"/>
                        </a:rPr>
                        <a:t>acquired</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140335">
                        <a:lnSpc>
                          <a:spcPct val="110800"/>
                        </a:lnSpc>
                        <a:spcBef>
                          <a:spcPts val="525"/>
                        </a:spcBef>
                      </a:pPr>
                      <a:r>
                        <a:rPr sz="800" spc="-45" dirty="0">
                          <a:solidFill>
                            <a:srgbClr val="373435"/>
                          </a:solidFill>
                          <a:latin typeface="Trebuchet MS"/>
                          <a:cs typeface="Trebuchet MS"/>
                        </a:rPr>
                        <a:t>2.1.3 </a:t>
                      </a:r>
                      <a:r>
                        <a:rPr sz="800" spc="-15" dirty="0">
                          <a:solidFill>
                            <a:srgbClr val="373435"/>
                          </a:solidFill>
                          <a:latin typeface="Trebuchet MS"/>
                          <a:cs typeface="Trebuchet MS"/>
                        </a:rPr>
                        <a:t>Percentage of  </a:t>
                      </a:r>
                      <a:r>
                        <a:rPr sz="800" spc="-20" dirty="0">
                          <a:solidFill>
                            <a:srgbClr val="373435"/>
                          </a:solidFill>
                          <a:latin typeface="Trebuchet MS"/>
                          <a:cs typeface="Trebuchet MS"/>
                        </a:rPr>
                        <a:t>the </a:t>
                      </a:r>
                      <a:r>
                        <a:rPr sz="800" spc="-5" dirty="0">
                          <a:solidFill>
                            <a:srgbClr val="373435"/>
                          </a:solidFill>
                          <a:latin typeface="Trebuchet MS"/>
                          <a:cs typeface="Trebuchet MS"/>
                        </a:rPr>
                        <a:t>1884.6870ha </a:t>
                      </a:r>
                      <a:r>
                        <a:rPr sz="800" spc="-15" dirty="0">
                          <a:solidFill>
                            <a:srgbClr val="373435"/>
                          </a:solidFill>
                          <a:latin typeface="Trebuchet MS"/>
                          <a:cs typeface="Trebuchet MS"/>
                        </a:rPr>
                        <a:t>of  </a:t>
                      </a:r>
                      <a:r>
                        <a:rPr sz="800" spc="-5" dirty="0">
                          <a:solidFill>
                            <a:srgbClr val="373435"/>
                          </a:solidFill>
                          <a:latin typeface="Trebuchet MS"/>
                          <a:cs typeface="Trebuchet MS"/>
                        </a:rPr>
                        <a:t>land </a:t>
                      </a:r>
                      <a:r>
                        <a:rPr sz="800" spc="-10" dirty="0">
                          <a:solidFill>
                            <a:srgbClr val="373435"/>
                          </a:solidFill>
                          <a:latin typeface="Trebuchet MS"/>
                          <a:cs typeface="Trebuchet MS"/>
                        </a:rPr>
                        <a:t>acquired</a:t>
                      </a:r>
                      <a:r>
                        <a:rPr sz="800" spc="-105" dirty="0">
                          <a:solidFill>
                            <a:srgbClr val="373435"/>
                          </a:solidFill>
                          <a:latin typeface="Trebuchet MS"/>
                          <a:cs typeface="Trebuchet MS"/>
                        </a:rPr>
                        <a:t> </a:t>
                      </a:r>
                      <a:r>
                        <a:rPr sz="800" spc="5" dirty="0">
                          <a:solidFill>
                            <a:srgbClr val="373435"/>
                          </a:solidFill>
                          <a:latin typeface="Trebuchet MS"/>
                          <a:cs typeface="Trebuchet MS"/>
                        </a:rPr>
                        <a:t>during  </a:t>
                      </a:r>
                      <a:r>
                        <a:rPr sz="800" spc="10" dirty="0">
                          <a:solidFill>
                            <a:srgbClr val="373435"/>
                          </a:solidFill>
                          <a:latin typeface="Trebuchet MS"/>
                          <a:cs typeface="Trebuchet MS"/>
                        </a:rPr>
                        <a:t>2014 </a:t>
                      </a:r>
                      <a:r>
                        <a:rPr sz="800" spc="105" dirty="0">
                          <a:solidFill>
                            <a:srgbClr val="373435"/>
                          </a:solidFill>
                          <a:latin typeface="Trebuchet MS"/>
                          <a:cs typeface="Trebuchet MS"/>
                        </a:rPr>
                        <a:t>– </a:t>
                      </a:r>
                      <a:r>
                        <a:rPr sz="800" spc="10" dirty="0">
                          <a:solidFill>
                            <a:srgbClr val="373435"/>
                          </a:solidFill>
                          <a:latin typeface="Trebuchet MS"/>
                          <a:cs typeface="Trebuchet MS"/>
                        </a:rPr>
                        <a:t>2019 </a:t>
                      </a:r>
                      <a:r>
                        <a:rPr sz="800" spc="-15" dirty="0">
                          <a:solidFill>
                            <a:srgbClr val="373435"/>
                          </a:solidFill>
                          <a:latin typeface="Trebuchet MS"/>
                          <a:cs typeface="Trebuchet MS"/>
                        </a:rPr>
                        <a:t>falling  </a:t>
                      </a:r>
                      <a:r>
                        <a:rPr sz="800" spc="-20" dirty="0">
                          <a:solidFill>
                            <a:srgbClr val="373435"/>
                          </a:solidFill>
                          <a:latin typeface="Trebuchet MS"/>
                          <a:cs typeface="Trebuchet MS"/>
                        </a:rPr>
                        <a:t>within </a:t>
                      </a:r>
                      <a:r>
                        <a:rPr sz="800" spc="35" dirty="0">
                          <a:solidFill>
                            <a:srgbClr val="373435"/>
                          </a:solidFill>
                          <a:latin typeface="Trebuchet MS"/>
                          <a:cs typeface="Trebuchet MS"/>
                        </a:rPr>
                        <a:t>PHSHDAs  </a:t>
                      </a:r>
                      <a:r>
                        <a:rPr sz="800" spc="-5" dirty="0">
                          <a:solidFill>
                            <a:srgbClr val="373435"/>
                          </a:solidFill>
                          <a:latin typeface="Trebuchet MS"/>
                          <a:cs typeface="Trebuchet MS"/>
                        </a:rPr>
                        <a:t>rezoned</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a:lnSpc>
                          <a:spcPct val="100000"/>
                        </a:lnSpc>
                        <a:spcBef>
                          <a:spcPts val="630"/>
                        </a:spcBef>
                      </a:pPr>
                      <a:r>
                        <a:rPr sz="800" spc="15" dirty="0">
                          <a:solidFill>
                            <a:srgbClr val="373435"/>
                          </a:solidFill>
                          <a:latin typeface="Trebuchet MS"/>
                          <a:cs typeface="Trebuchet MS"/>
                        </a:rPr>
                        <a:t>New</a:t>
                      </a:r>
                      <a:r>
                        <a:rPr sz="800" spc="-35" dirty="0">
                          <a:solidFill>
                            <a:srgbClr val="373435"/>
                          </a:solidFill>
                          <a:latin typeface="Trebuchet MS"/>
                          <a:cs typeface="Trebuchet MS"/>
                        </a:rPr>
                        <a:t> </a:t>
                      </a:r>
                      <a:r>
                        <a:rPr sz="800" spc="-15" dirty="0">
                          <a:solidFill>
                            <a:srgbClr val="373435"/>
                          </a:solidFill>
                          <a:latin typeface="Trebuchet MS"/>
                          <a:cs typeface="Trebuchet MS"/>
                        </a:rPr>
                        <a:t>Indicator</a:t>
                      </a:r>
                      <a:endParaRPr sz="800" dirty="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181610" algn="just">
                        <a:lnSpc>
                          <a:spcPct val="110800"/>
                        </a:lnSpc>
                        <a:spcBef>
                          <a:spcPts val="525"/>
                        </a:spcBef>
                      </a:pPr>
                      <a:r>
                        <a:rPr sz="800" spc="65" dirty="0">
                          <a:solidFill>
                            <a:srgbClr val="373435"/>
                          </a:solidFill>
                          <a:latin typeface="Trebuchet MS"/>
                          <a:cs typeface="Trebuchet MS"/>
                        </a:rPr>
                        <a:t>10%</a:t>
                      </a:r>
                      <a:r>
                        <a:rPr sz="800" spc="-105" dirty="0">
                          <a:solidFill>
                            <a:srgbClr val="373435"/>
                          </a:solidFill>
                          <a:latin typeface="Trebuchet MS"/>
                          <a:cs typeface="Trebuchet MS"/>
                        </a:rPr>
                        <a:t> </a:t>
                      </a:r>
                      <a:r>
                        <a:rPr sz="800" spc="-15" dirty="0">
                          <a:solidFill>
                            <a:srgbClr val="373435"/>
                          </a:solidFill>
                          <a:latin typeface="Trebuchet MS"/>
                          <a:cs typeface="Trebuchet MS"/>
                        </a:rPr>
                        <a:t>of </a:t>
                      </a:r>
                      <a:r>
                        <a:rPr sz="800" spc="-20" dirty="0">
                          <a:solidFill>
                            <a:srgbClr val="373435"/>
                          </a:solidFill>
                          <a:latin typeface="Trebuchet MS"/>
                          <a:cs typeface="Trebuchet MS"/>
                        </a:rPr>
                        <a:t>the </a:t>
                      </a:r>
                      <a:r>
                        <a:rPr sz="800" spc="-5" dirty="0">
                          <a:solidFill>
                            <a:srgbClr val="373435"/>
                          </a:solidFill>
                          <a:latin typeface="Trebuchet MS"/>
                          <a:cs typeface="Trebuchet MS"/>
                        </a:rPr>
                        <a:t>land  </a:t>
                      </a:r>
                      <a:r>
                        <a:rPr sz="800" spc="-10" dirty="0">
                          <a:solidFill>
                            <a:srgbClr val="373435"/>
                          </a:solidFill>
                          <a:latin typeface="Trebuchet MS"/>
                          <a:cs typeface="Trebuchet MS"/>
                        </a:rPr>
                        <a:t>acquired</a:t>
                      </a:r>
                      <a:r>
                        <a:rPr sz="800" spc="-85" dirty="0">
                          <a:solidFill>
                            <a:srgbClr val="373435"/>
                          </a:solidFill>
                          <a:latin typeface="Trebuchet MS"/>
                          <a:cs typeface="Trebuchet MS"/>
                        </a:rPr>
                        <a:t> </a:t>
                      </a:r>
                      <a:r>
                        <a:rPr sz="800" spc="5" dirty="0">
                          <a:solidFill>
                            <a:srgbClr val="373435"/>
                          </a:solidFill>
                          <a:latin typeface="Trebuchet MS"/>
                          <a:cs typeface="Trebuchet MS"/>
                        </a:rPr>
                        <a:t>during  </a:t>
                      </a:r>
                      <a:r>
                        <a:rPr sz="800" spc="10" dirty="0">
                          <a:solidFill>
                            <a:srgbClr val="373435"/>
                          </a:solidFill>
                          <a:latin typeface="Trebuchet MS"/>
                          <a:cs typeface="Trebuchet MS"/>
                        </a:rPr>
                        <a:t>2014 </a:t>
                      </a:r>
                      <a:r>
                        <a:rPr sz="800" spc="105" dirty="0">
                          <a:solidFill>
                            <a:srgbClr val="373435"/>
                          </a:solidFill>
                          <a:latin typeface="Trebuchet MS"/>
                          <a:cs typeface="Trebuchet MS"/>
                        </a:rPr>
                        <a:t>–</a:t>
                      </a:r>
                      <a:r>
                        <a:rPr sz="800" spc="-85" dirty="0">
                          <a:solidFill>
                            <a:srgbClr val="373435"/>
                          </a:solidFill>
                          <a:latin typeface="Trebuchet MS"/>
                          <a:cs typeface="Trebuchet MS"/>
                        </a:rPr>
                        <a:t> </a:t>
                      </a:r>
                      <a:r>
                        <a:rPr sz="800" spc="10" dirty="0">
                          <a:solidFill>
                            <a:srgbClr val="373435"/>
                          </a:solidFill>
                          <a:latin typeface="Trebuchet MS"/>
                          <a:cs typeface="Trebuchet MS"/>
                        </a:rPr>
                        <a:t>2019</a:t>
                      </a:r>
                      <a:endParaRPr sz="800">
                        <a:latin typeface="Trebuchet MS"/>
                        <a:cs typeface="Trebuchet MS"/>
                      </a:endParaRPr>
                    </a:p>
                    <a:p>
                      <a:pPr marL="71755" marR="316865" algn="just">
                        <a:lnSpc>
                          <a:spcPct val="110800"/>
                        </a:lnSpc>
                      </a:pPr>
                      <a:r>
                        <a:rPr sz="800" spc="-15" dirty="0">
                          <a:solidFill>
                            <a:srgbClr val="373435"/>
                          </a:solidFill>
                          <a:latin typeface="Trebuchet MS"/>
                          <a:cs typeface="Trebuchet MS"/>
                        </a:rPr>
                        <a:t>falling</a:t>
                      </a:r>
                      <a:r>
                        <a:rPr sz="800" spc="-90" dirty="0">
                          <a:solidFill>
                            <a:srgbClr val="373435"/>
                          </a:solidFill>
                          <a:latin typeface="Trebuchet MS"/>
                          <a:cs typeface="Trebuchet MS"/>
                        </a:rPr>
                        <a:t> </a:t>
                      </a:r>
                      <a:r>
                        <a:rPr sz="800" spc="-20" dirty="0">
                          <a:solidFill>
                            <a:srgbClr val="373435"/>
                          </a:solidFill>
                          <a:latin typeface="Trebuchet MS"/>
                          <a:cs typeface="Trebuchet MS"/>
                        </a:rPr>
                        <a:t>within  </a:t>
                      </a:r>
                      <a:r>
                        <a:rPr sz="800" spc="35" dirty="0">
                          <a:solidFill>
                            <a:srgbClr val="373435"/>
                          </a:solidFill>
                          <a:latin typeface="Trebuchet MS"/>
                          <a:cs typeface="Trebuchet MS"/>
                        </a:rPr>
                        <a:t>PHSHDAs</a:t>
                      </a:r>
                      <a:endParaRPr sz="800">
                        <a:latin typeface="Trebuchet MS"/>
                        <a:cs typeface="Trebuchet MS"/>
                      </a:endParaRPr>
                    </a:p>
                    <a:p>
                      <a:pPr marL="71755">
                        <a:lnSpc>
                          <a:spcPct val="100000"/>
                        </a:lnSpc>
                        <a:spcBef>
                          <a:spcPts val="105"/>
                        </a:spcBef>
                      </a:pPr>
                      <a:r>
                        <a:rPr sz="800" spc="-5" dirty="0">
                          <a:solidFill>
                            <a:srgbClr val="373435"/>
                          </a:solidFill>
                          <a:latin typeface="Trebuchet MS"/>
                          <a:cs typeface="Trebuchet MS"/>
                        </a:rPr>
                        <a:t>rezoned</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128905">
                        <a:lnSpc>
                          <a:spcPct val="110800"/>
                        </a:lnSpc>
                        <a:spcBef>
                          <a:spcPts val="525"/>
                        </a:spcBef>
                      </a:pPr>
                      <a:r>
                        <a:rPr sz="800" spc="65" dirty="0">
                          <a:solidFill>
                            <a:srgbClr val="373435"/>
                          </a:solidFill>
                          <a:latin typeface="Trebuchet MS"/>
                          <a:cs typeface="Trebuchet MS"/>
                        </a:rPr>
                        <a:t>30% </a:t>
                      </a:r>
                      <a:r>
                        <a:rPr sz="800" spc="-15" dirty="0">
                          <a:solidFill>
                            <a:srgbClr val="373435"/>
                          </a:solidFill>
                          <a:latin typeface="Trebuchet MS"/>
                          <a:cs typeface="Trebuchet MS"/>
                        </a:rPr>
                        <a:t>of </a:t>
                      </a:r>
                      <a:r>
                        <a:rPr sz="800" spc="-20" dirty="0">
                          <a:solidFill>
                            <a:srgbClr val="373435"/>
                          </a:solidFill>
                          <a:latin typeface="Trebuchet MS"/>
                          <a:cs typeface="Trebuchet MS"/>
                        </a:rPr>
                        <a:t>the  </a:t>
                      </a:r>
                      <a:r>
                        <a:rPr sz="800" spc="-5" dirty="0">
                          <a:solidFill>
                            <a:srgbClr val="373435"/>
                          </a:solidFill>
                          <a:latin typeface="Trebuchet MS"/>
                          <a:cs typeface="Trebuchet MS"/>
                        </a:rPr>
                        <a:t>1884.6870ha</a:t>
                      </a:r>
                      <a:r>
                        <a:rPr sz="800" spc="-85" dirty="0">
                          <a:solidFill>
                            <a:srgbClr val="373435"/>
                          </a:solidFill>
                          <a:latin typeface="Trebuchet MS"/>
                          <a:cs typeface="Trebuchet MS"/>
                        </a:rPr>
                        <a:t> </a:t>
                      </a:r>
                      <a:r>
                        <a:rPr sz="800" spc="-15" dirty="0">
                          <a:solidFill>
                            <a:srgbClr val="373435"/>
                          </a:solidFill>
                          <a:latin typeface="Trebuchet MS"/>
                          <a:cs typeface="Trebuchet MS"/>
                        </a:rPr>
                        <a:t>of  </a:t>
                      </a:r>
                      <a:r>
                        <a:rPr sz="800" spc="-5" dirty="0">
                          <a:solidFill>
                            <a:srgbClr val="373435"/>
                          </a:solidFill>
                          <a:latin typeface="Trebuchet MS"/>
                          <a:cs typeface="Trebuchet MS"/>
                        </a:rPr>
                        <a:t>land </a:t>
                      </a:r>
                      <a:r>
                        <a:rPr sz="800" spc="-10" dirty="0">
                          <a:solidFill>
                            <a:srgbClr val="373435"/>
                          </a:solidFill>
                          <a:latin typeface="Trebuchet MS"/>
                          <a:cs typeface="Trebuchet MS"/>
                        </a:rPr>
                        <a:t>acquired  </a:t>
                      </a:r>
                      <a:r>
                        <a:rPr sz="800" spc="5" dirty="0">
                          <a:solidFill>
                            <a:srgbClr val="373435"/>
                          </a:solidFill>
                          <a:latin typeface="Trebuchet MS"/>
                          <a:cs typeface="Trebuchet MS"/>
                        </a:rPr>
                        <a:t>during</a:t>
                      </a:r>
                      <a:endParaRPr sz="800">
                        <a:latin typeface="Trebuchet MS"/>
                        <a:cs typeface="Trebuchet MS"/>
                      </a:endParaRPr>
                    </a:p>
                    <a:p>
                      <a:pPr marL="71755">
                        <a:lnSpc>
                          <a:spcPct val="100000"/>
                        </a:lnSpc>
                        <a:spcBef>
                          <a:spcPts val="105"/>
                        </a:spcBef>
                      </a:pPr>
                      <a:r>
                        <a:rPr sz="800" spc="10" dirty="0">
                          <a:solidFill>
                            <a:srgbClr val="373435"/>
                          </a:solidFill>
                          <a:latin typeface="Trebuchet MS"/>
                          <a:cs typeface="Trebuchet MS"/>
                        </a:rPr>
                        <a:t>2014 </a:t>
                      </a:r>
                      <a:r>
                        <a:rPr sz="800" spc="105" dirty="0">
                          <a:solidFill>
                            <a:srgbClr val="373435"/>
                          </a:solidFill>
                          <a:latin typeface="Trebuchet MS"/>
                          <a:cs typeface="Trebuchet MS"/>
                        </a:rPr>
                        <a:t>–</a:t>
                      </a:r>
                      <a:r>
                        <a:rPr sz="800" spc="-75" dirty="0">
                          <a:solidFill>
                            <a:srgbClr val="373435"/>
                          </a:solidFill>
                          <a:latin typeface="Trebuchet MS"/>
                          <a:cs typeface="Trebuchet MS"/>
                        </a:rPr>
                        <a:t> </a:t>
                      </a:r>
                      <a:r>
                        <a:rPr sz="800" spc="10" dirty="0">
                          <a:solidFill>
                            <a:srgbClr val="373435"/>
                          </a:solidFill>
                          <a:latin typeface="Trebuchet MS"/>
                          <a:cs typeface="Trebuchet MS"/>
                        </a:rPr>
                        <a:t>2019</a:t>
                      </a:r>
                      <a:endParaRPr sz="800">
                        <a:latin typeface="Trebuchet MS"/>
                        <a:cs typeface="Trebuchet MS"/>
                      </a:endParaRPr>
                    </a:p>
                    <a:p>
                      <a:pPr marL="71755" marR="240665">
                        <a:lnSpc>
                          <a:spcPct val="110800"/>
                        </a:lnSpc>
                      </a:pPr>
                      <a:r>
                        <a:rPr sz="800" spc="-15" dirty="0">
                          <a:solidFill>
                            <a:srgbClr val="373435"/>
                          </a:solidFill>
                          <a:latin typeface="Trebuchet MS"/>
                          <a:cs typeface="Trebuchet MS"/>
                        </a:rPr>
                        <a:t>falling</a:t>
                      </a:r>
                      <a:r>
                        <a:rPr sz="800" spc="-90" dirty="0">
                          <a:solidFill>
                            <a:srgbClr val="373435"/>
                          </a:solidFill>
                          <a:latin typeface="Trebuchet MS"/>
                          <a:cs typeface="Trebuchet MS"/>
                        </a:rPr>
                        <a:t> </a:t>
                      </a:r>
                      <a:r>
                        <a:rPr sz="800" spc="-20" dirty="0">
                          <a:solidFill>
                            <a:srgbClr val="373435"/>
                          </a:solidFill>
                          <a:latin typeface="Trebuchet MS"/>
                          <a:cs typeface="Trebuchet MS"/>
                        </a:rPr>
                        <a:t>within  </a:t>
                      </a:r>
                      <a:r>
                        <a:rPr sz="800" spc="35" dirty="0">
                          <a:solidFill>
                            <a:srgbClr val="373435"/>
                          </a:solidFill>
                          <a:latin typeface="Trebuchet MS"/>
                          <a:cs typeface="Trebuchet MS"/>
                        </a:rPr>
                        <a:t>PHSHDAs</a:t>
                      </a:r>
                      <a:endParaRPr sz="800">
                        <a:latin typeface="Trebuchet MS"/>
                        <a:cs typeface="Trebuchet MS"/>
                      </a:endParaRPr>
                    </a:p>
                    <a:p>
                      <a:pPr marL="71755">
                        <a:lnSpc>
                          <a:spcPct val="100000"/>
                        </a:lnSpc>
                        <a:spcBef>
                          <a:spcPts val="105"/>
                        </a:spcBef>
                      </a:pPr>
                      <a:r>
                        <a:rPr sz="800" spc="-5" dirty="0">
                          <a:solidFill>
                            <a:srgbClr val="373435"/>
                          </a:solidFill>
                          <a:latin typeface="Trebuchet MS"/>
                          <a:cs typeface="Trebuchet MS"/>
                        </a:rPr>
                        <a:t>rezoned</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122555">
                        <a:lnSpc>
                          <a:spcPct val="110800"/>
                        </a:lnSpc>
                        <a:spcBef>
                          <a:spcPts val="525"/>
                        </a:spcBef>
                      </a:pPr>
                      <a:r>
                        <a:rPr sz="800" spc="25" dirty="0">
                          <a:solidFill>
                            <a:srgbClr val="ED3237"/>
                          </a:solidFill>
                          <a:latin typeface="Trebuchet MS"/>
                          <a:cs typeface="Trebuchet MS"/>
                        </a:rPr>
                        <a:t>Not </a:t>
                      </a:r>
                      <a:r>
                        <a:rPr sz="800" spc="-5" dirty="0">
                          <a:solidFill>
                            <a:srgbClr val="ED3237"/>
                          </a:solidFill>
                          <a:latin typeface="Trebuchet MS"/>
                          <a:cs typeface="Trebuchet MS"/>
                        </a:rPr>
                        <a:t>Achieved  </a:t>
                      </a:r>
                      <a:r>
                        <a:rPr sz="800" spc="90" dirty="0">
                          <a:solidFill>
                            <a:srgbClr val="373435"/>
                          </a:solidFill>
                          <a:latin typeface="Trebuchet MS"/>
                          <a:cs typeface="Trebuchet MS"/>
                        </a:rPr>
                        <a:t>0% </a:t>
                      </a:r>
                      <a:r>
                        <a:rPr sz="800" spc="-15" dirty="0">
                          <a:solidFill>
                            <a:srgbClr val="373435"/>
                          </a:solidFill>
                          <a:latin typeface="Trebuchet MS"/>
                          <a:cs typeface="Trebuchet MS"/>
                        </a:rPr>
                        <a:t>of </a:t>
                      </a:r>
                      <a:r>
                        <a:rPr sz="800" spc="-20" dirty="0">
                          <a:solidFill>
                            <a:srgbClr val="373435"/>
                          </a:solidFill>
                          <a:latin typeface="Trebuchet MS"/>
                          <a:cs typeface="Trebuchet MS"/>
                        </a:rPr>
                        <a:t>the  </a:t>
                      </a:r>
                      <a:r>
                        <a:rPr sz="800" spc="-5" dirty="0">
                          <a:solidFill>
                            <a:srgbClr val="373435"/>
                          </a:solidFill>
                          <a:latin typeface="Trebuchet MS"/>
                          <a:cs typeface="Trebuchet MS"/>
                        </a:rPr>
                        <a:t>1884.6870ha</a:t>
                      </a:r>
                      <a:r>
                        <a:rPr sz="800" spc="-85" dirty="0">
                          <a:solidFill>
                            <a:srgbClr val="373435"/>
                          </a:solidFill>
                          <a:latin typeface="Trebuchet MS"/>
                          <a:cs typeface="Trebuchet MS"/>
                        </a:rPr>
                        <a:t> </a:t>
                      </a:r>
                      <a:r>
                        <a:rPr sz="800" spc="-15" dirty="0">
                          <a:solidFill>
                            <a:srgbClr val="373435"/>
                          </a:solidFill>
                          <a:latin typeface="Trebuchet MS"/>
                          <a:cs typeface="Trebuchet MS"/>
                        </a:rPr>
                        <a:t>of  </a:t>
                      </a:r>
                      <a:r>
                        <a:rPr sz="800" spc="-5" dirty="0">
                          <a:solidFill>
                            <a:srgbClr val="373435"/>
                          </a:solidFill>
                          <a:latin typeface="Trebuchet MS"/>
                          <a:cs typeface="Trebuchet MS"/>
                        </a:rPr>
                        <a:t>land </a:t>
                      </a:r>
                      <a:r>
                        <a:rPr sz="800" spc="-10" dirty="0">
                          <a:solidFill>
                            <a:srgbClr val="373435"/>
                          </a:solidFill>
                          <a:latin typeface="Trebuchet MS"/>
                          <a:cs typeface="Trebuchet MS"/>
                        </a:rPr>
                        <a:t>acquired  </a:t>
                      </a:r>
                      <a:r>
                        <a:rPr sz="800" spc="5" dirty="0">
                          <a:solidFill>
                            <a:srgbClr val="373435"/>
                          </a:solidFill>
                          <a:latin typeface="Trebuchet MS"/>
                          <a:cs typeface="Trebuchet MS"/>
                        </a:rPr>
                        <a:t>during </a:t>
                      </a:r>
                      <a:r>
                        <a:rPr sz="800" spc="10" dirty="0">
                          <a:solidFill>
                            <a:srgbClr val="373435"/>
                          </a:solidFill>
                          <a:latin typeface="Trebuchet MS"/>
                          <a:cs typeface="Trebuchet MS"/>
                        </a:rPr>
                        <a:t>2014</a:t>
                      </a:r>
                      <a:r>
                        <a:rPr sz="800" spc="-85" dirty="0">
                          <a:solidFill>
                            <a:srgbClr val="373435"/>
                          </a:solidFill>
                          <a:latin typeface="Trebuchet MS"/>
                          <a:cs typeface="Trebuchet MS"/>
                        </a:rPr>
                        <a:t> </a:t>
                      </a:r>
                      <a:r>
                        <a:rPr sz="800" spc="105" dirty="0">
                          <a:solidFill>
                            <a:srgbClr val="373435"/>
                          </a:solidFill>
                          <a:latin typeface="Trebuchet MS"/>
                          <a:cs typeface="Trebuchet MS"/>
                        </a:rPr>
                        <a:t>–</a:t>
                      </a:r>
                      <a:endParaRPr sz="800" dirty="0">
                        <a:latin typeface="Trebuchet MS"/>
                        <a:cs typeface="Trebuchet MS"/>
                      </a:endParaRPr>
                    </a:p>
                    <a:p>
                      <a:pPr marL="71755" marR="75565">
                        <a:lnSpc>
                          <a:spcPct val="110800"/>
                        </a:lnSpc>
                      </a:pPr>
                      <a:r>
                        <a:rPr sz="800" spc="10" dirty="0">
                          <a:solidFill>
                            <a:srgbClr val="373435"/>
                          </a:solidFill>
                          <a:latin typeface="Trebuchet MS"/>
                          <a:cs typeface="Trebuchet MS"/>
                        </a:rPr>
                        <a:t>2019 </a:t>
                      </a:r>
                      <a:r>
                        <a:rPr sz="800" spc="-15" dirty="0">
                          <a:solidFill>
                            <a:srgbClr val="373435"/>
                          </a:solidFill>
                          <a:latin typeface="Trebuchet MS"/>
                          <a:cs typeface="Trebuchet MS"/>
                        </a:rPr>
                        <a:t>falling  </a:t>
                      </a:r>
                      <a:r>
                        <a:rPr sz="800" spc="-20" dirty="0">
                          <a:solidFill>
                            <a:srgbClr val="373435"/>
                          </a:solidFill>
                          <a:latin typeface="Trebuchet MS"/>
                          <a:cs typeface="Trebuchet MS"/>
                        </a:rPr>
                        <a:t>within</a:t>
                      </a:r>
                      <a:r>
                        <a:rPr sz="800" spc="-100" dirty="0">
                          <a:solidFill>
                            <a:srgbClr val="373435"/>
                          </a:solidFill>
                          <a:latin typeface="Trebuchet MS"/>
                          <a:cs typeface="Trebuchet MS"/>
                        </a:rPr>
                        <a:t> </a:t>
                      </a:r>
                      <a:r>
                        <a:rPr sz="800" spc="35" dirty="0">
                          <a:solidFill>
                            <a:srgbClr val="373435"/>
                          </a:solidFill>
                          <a:latin typeface="Trebuchet MS"/>
                          <a:cs typeface="Trebuchet MS"/>
                        </a:rPr>
                        <a:t>PHSHDAs  </a:t>
                      </a:r>
                      <a:r>
                        <a:rPr sz="800" spc="-5" dirty="0">
                          <a:solidFill>
                            <a:srgbClr val="373435"/>
                          </a:solidFill>
                          <a:latin typeface="Trebuchet MS"/>
                          <a:cs typeface="Trebuchet MS"/>
                        </a:rPr>
                        <a:t>rezoned</a:t>
                      </a:r>
                      <a:endParaRPr sz="8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FF0000"/>
                    </a:solidFill>
                  </a:tcPr>
                </a:tc>
                <a:tc>
                  <a:txBody>
                    <a:bodyPr/>
                    <a:lstStyle/>
                    <a:p>
                      <a:pPr marL="71755">
                        <a:lnSpc>
                          <a:spcPct val="100000"/>
                        </a:lnSpc>
                        <a:spcBef>
                          <a:spcPts val="630"/>
                        </a:spcBef>
                      </a:pPr>
                      <a:r>
                        <a:rPr sz="800" spc="55" dirty="0">
                          <a:solidFill>
                            <a:srgbClr val="373435"/>
                          </a:solidFill>
                          <a:latin typeface="Trebuchet MS"/>
                          <a:cs typeface="Trebuchet MS"/>
                        </a:rPr>
                        <a:t>-30%</a:t>
                      </a:r>
                      <a:endParaRPr sz="800" dirty="0">
                        <a:latin typeface="Trebuchet MS"/>
                        <a:cs typeface="Trebuchet MS"/>
                      </a:endParaRPr>
                    </a:p>
                    <a:p>
                      <a:pPr marL="71755" marR="177800">
                        <a:lnSpc>
                          <a:spcPct val="110800"/>
                        </a:lnSpc>
                      </a:pPr>
                      <a:r>
                        <a:rPr sz="800" spc="-15" dirty="0">
                          <a:solidFill>
                            <a:srgbClr val="373435"/>
                          </a:solidFill>
                          <a:latin typeface="Trebuchet MS"/>
                          <a:cs typeface="Trebuchet MS"/>
                        </a:rPr>
                        <a:t>of </a:t>
                      </a:r>
                      <a:r>
                        <a:rPr sz="800" spc="-20" dirty="0">
                          <a:solidFill>
                            <a:srgbClr val="373435"/>
                          </a:solidFill>
                          <a:latin typeface="Trebuchet MS"/>
                          <a:cs typeface="Trebuchet MS"/>
                        </a:rPr>
                        <a:t>the</a:t>
                      </a:r>
                      <a:r>
                        <a:rPr sz="800" spc="-85" dirty="0">
                          <a:solidFill>
                            <a:srgbClr val="373435"/>
                          </a:solidFill>
                          <a:latin typeface="Trebuchet MS"/>
                          <a:cs typeface="Trebuchet MS"/>
                        </a:rPr>
                        <a:t> </a:t>
                      </a:r>
                      <a:r>
                        <a:rPr sz="800" spc="-5" dirty="0">
                          <a:solidFill>
                            <a:srgbClr val="373435"/>
                          </a:solidFill>
                          <a:latin typeface="Trebuchet MS"/>
                          <a:cs typeface="Trebuchet MS"/>
                        </a:rPr>
                        <a:t>1884.6870ha  </a:t>
                      </a:r>
                      <a:r>
                        <a:rPr sz="800" spc="-15" dirty="0">
                          <a:solidFill>
                            <a:srgbClr val="373435"/>
                          </a:solidFill>
                          <a:latin typeface="Trebuchet MS"/>
                          <a:cs typeface="Trebuchet MS"/>
                        </a:rPr>
                        <a:t>of</a:t>
                      </a:r>
                      <a:endParaRPr sz="800" dirty="0">
                        <a:latin typeface="Trebuchet MS"/>
                        <a:cs typeface="Trebuchet MS"/>
                      </a:endParaRPr>
                    </a:p>
                    <a:p>
                      <a:pPr marL="71755" marR="106045">
                        <a:lnSpc>
                          <a:spcPct val="110800"/>
                        </a:lnSpc>
                      </a:pPr>
                      <a:r>
                        <a:rPr sz="800" spc="-5" dirty="0">
                          <a:solidFill>
                            <a:srgbClr val="373435"/>
                          </a:solidFill>
                          <a:latin typeface="Trebuchet MS"/>
                          <a:cs typeface="Trebuchet MS"/>
                        </a:rPr>
                        <a:t>land </a:t>
                      </a:r>
                      <a:r>
                        <a:rPr sz="800" spc="-10" dirty="0">
                          <a:solidFill>
                            <a:srgbClr val="373435"/>
                          </a:solidFill>
                          <a:latin typeface="Trebuchet MS"/>
                          <a:cs typeface="Trebuchet MS"/>
                        </a:rPr>
                        <a:t>acquired</a:t>
                      </a:r>
                      <a:r>
                        <a:rPr sz="800" spc="-100" dirty="0">
                          <a:solidFill>
                            <a:srgbClr val="373435"/>
                          </a:solidFill>
                          <a:latin typeface="Trebuchet MS"/>
                          <a:cs typeface="Trebuchet MS"/>
                        </a:rPr>
                        <a:t> </a:t>
                      </a:r>
                      <a:r>
                        <a:rPr sz="800" spc="5" dirty="0">
                          <a:solidFill>
                            <a:srgbClr val="373435"/>
                          </a:solidFill>
                          <a:latin typeface="Trebuchet MS"/>
                          <a:cs typeface="Trebuchet MS"/>
                        </a:rPr>
                        <a:t>during  </a:t>
                      </a:r>
                      <a:r>
                        <a:rPr sz="800" spc="10" dirty="0">
                          <a:solidFill>
                            <a:srgbClr val="373435"/>
                          </a:solidFill>
                          <a:latin typeface="Trebuchet MS"/>
                          <a:cs typeface="Trebuchet MS"/>
                        </a:rPr>
                        <a:t>2014 </a:t>
                      </a:r>
                      <a:r>
                        <a:rPr sz="800" spc="105" dirty="0">
                          <a:solidFill>
                            <a:srgbClr val="373435"/>
                          </a:solidFill>
                          <a:latin typeface="Trebuchet MS"/>
                          <a:cs typeface="Trebuchet MS"/>
                        </a:rPr>
                        <a:t>–</a:t>
                      </a:r>
                      <a:r>
                        <a:rPr sz="800" spc="-135" dirty="0">
                          <a:solidFill>
                            <a:srgbClr val="373435"/>
                          </a:solidFill>
                          <a:latin typeface="Trebuchet MS"/>
                          <a:cs typeface="Trebuchet MS"/>
                        </a:rPr>
                        <a:t> </a:t>
                      </a:r>
                      <a:r>
                        <a:rPr sz="800" spc="10" dirty="0">
                          <a:solidFill>
                            <a:srgbClr val="373435"/>
                          </a:solidFill>
                          <a:latin typeface="Trebuchet MS"/>
                          <a:cs typeface="Trebuchet MS"/>
                        </a:rPr>
                        <a:t>2019 </a:t>
                      </a:r>
                      <a:r>
                        <a:rPr sz="800" spc="-15" dirty="0">
                          <a:solidFill>
                            <a:srgbClr val="373435"/>
                          </a:solidFill>
                          <a:latin typeface="Trebuchet MS"/>
                          <a:cs typeface="Trebuchet MS"/>
                        </a:rPr>
                        <a:t>falling</a:t>
                      </a:r>
                      <a:endParaRPr sz="800" dirty="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80645">
                        <a:lnSpc>
                          <a:spcPct val="110800"/>
                        </a:lnSpc>
                        <a:spcBef>
                          <a:spcPts val="525"/>
                        </a:spcBef>
                      </a:pPr>
                      <a:r>
                        <a:rPr sz="800" dirty="0">
                          <a:solidFill>
                            <a:srgbClr val="373435"/>
                          </a:solidFill>
                          <a:latin typeface="Trebuchet MS"/>
                          <a:cs typeface="Trebuchet MS"/>
                        </a:rPr>
                        <a:t>Delays </a:t>
                      </a:r>
                      <a:r>
                        <a:rPr sz="800" spc="-10" dirty="0">
                          <a:solidFill>
                            <a:srgbClr val="373435"/>
                          </a:solidFill>
                          <a:latin typeface="Trebuchet MS"/>
                          <a:cs typeface="Trebuchet MS"/>
                        </a:rPr>
                        <a:t>in </a:t>
                      </a:r>
                      <a:r>
                        <a:rPr sz="800" spc="-20" dirty="0">
                          <a:solidFill>
                            <a:srgbClr val="373435"/>
                          </a:solidFill>
                          <a:latin typeface="Trebuchet MS"/>
                          <a:cs typeface="Trebuchet MS"/>
                        </a:rPr>
                        <a:t>the </a:t>
                      </a:r>
                      <a:r>
                        <a:rPr sz="800" spc="-10" dirty="0">
                          <a:solidFill>
                            <a:srgbClr val="373435"/>
                          </a:solidFill>
                          <a:latin typeface="Trebuchet MS"/>
                          <a:cs typeface="Trebuchet MS"/>
                        </a:rPr>
                        <a:t>approval </a:t>
                      </a:r>
                      <a:r>
                        <a:rPr sz="800" spc="-15" dirty="0">
                          <a:solidFill>
                            <a:srgbClr val="373435"/>
                          </a:solidFill>
                          <a:latin typeface="Trebuchet MS"/>
                          <a:cs typeface="Trebuchet MS"/>
                        </a:rPr>
                        <a:t>of  </a:t>
                      </a:r>
                      <a:r>
                        <a:rPr sz="800" spc="-5" dirty="0">
                          <a:solidFill>
                            <a:srgbClr val="373435"/>
                          </a:solidFill>
                          <a:latin typeface="Trebuchet MS"/>
                          <a:cs typeface="Trebuchet MS"/>
                        </a:rPr>
                        <a:t>land </a:t>
                      </a:r>
                      <a:r>
                        <a:rPr sz="800" dirty="0">
                          <a:solidFill>
                            <a:srgbClr val="373435"/>
                          </a:solidFill>
                          <a:latin typeface="Trebuchet MS"/>
                          <a:cs typeface="Trebuchet MS"/>
                        </a:rPr>
                        <a:t>rezoning</a:t>
                      </a:r>
                      <a:r>
                        <a:rPr sz="800" spc="-85" dirty="0">
                          <a:solidFill>
                            <a:srgbClr val="373435"/>
                          </a:solidFill>
                          <a:latin typeface="Trebuchet MS"/>
                          <a:cs typeface="Trebuchet MS"/>
                        </a:rPr>
                        <a:t> </a:t>
                      </a:r>
                      <a:r>
                        <a:rPr sz="800" spc="-10" dirty="0">
                          <a:solidFill>
                            <a:srgbClr val="373435"/>
                          </a:solidFill>
                          <a:latin typeface="Trebuchet MS"/>
                          <a:cs typeface="Trebuchet MS"/>
                        </a:rPr>
                        <a:t>applications  </a:t>
                      </a:r>
                      <a:r>
                        <a:rPr sz="800" spc="5" dirty="0">
                          <a:solidFill>
                            <a:srgbClr val="373435"/>
                          </a:solidFill>
                          <a:latin typeface="Trebuchet MS"/>
                          <a:cs typeface="Trebuchet MS"/>
                        </a:rPr>
                        <a:t>by </a:t>
                      </a:r>
                      <a:r>
                        <a:rPr sz="800" dirty="0">
                          <a:solidFill>
                            <a:srgbClr val="373435"/>
                          </a:solidFill>
                          <a:latin typeface="Trebuchet MS"/>
                          <a:cs typeface="Trebuchet MS"/>
                        </a:rPr>
                        <a:t>Municipal </a:t>
                      </a:r>
                      <a:r>
                        <a:rPr sz="800" spc="5" dirty="0">
                          <a:solidFill>
                            <a:srgbClr val="373435"/>
                          </a:solidFill>
                          <a:latin typeface="Trebuchet MS"/>
                          <a:cs typeface="Trebuchet MS"/>
                        </a:rPr>
                        <a:t>planning  </a:t>
                      </a:r>
                      <a:r>
                        <a:rPr sz="800" spc="-25" dirty="0">
                          <a:solidFill>
                            <a:srgbClr val="373435"/>
                          </a:solidFill>
                          <a:latin typeface="Trebuchet MS"/>
                          <a:cs typeface="Trebuchet MS"/>
                        </a:rPr>
                        <a:t>tribunals.</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R="64135" algn="ctr">
                        <a:lnSpc>
                          <a:spcPct val="100000"/>
                        </a:lnSpc>
                        <a:spcBef>
                          <a:spcPts val="630"/>
                        </a:spcBef>
                      </a:pPr>
                      <a:r>
                        <a:rPr sz="800" spc="25" dirty="0">
                          <a:solidFill>
                            <a:srgbClr val="373435"/>
                          </a:solidFill>
                          <a:latin typeface="Trebuchet MS"/>
                          <a:cs typeface="Trebuchet MS"/>
                        </a:rPr>
                        <a:t>Not</a:t>
                      </a:r>
                      <a:r>
                        <a:rPr sz="800" spc="-40" dirty="0">
                          <a:solidFill>
                            <a:srgbClr val="373435"/>
                          </a:solidFill>
                          <a:latin typeface="Trebuchet MS"/>
                          <a:cs typeface="Trebuchet MS"/>
                        </a:rPr>
                        <a:t> </a:t>
                      </a:r>
                      <a:r>
                        <a:rPr sz="800" spc="-10" dirty="0">
                          <a:solidFill>
                            <a:srgbClr val="373435"/>
                          </a:solidFill>
                          <a:latin typeface="Trebuchet MS"/>
                          <a:cs typeface="Trebuchet MS"/>
                        </a:rPr>
                        <a:t>Applicable</a:t>
                      </a:r>
                      <a:endParaRPr sz="800" dirty="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2650402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962618" y="28231"/>
            <a:ext cx="1123369" cy="780176"/>
          </a:xfrm>
          <a:prstGeom prst="rect">
            <a:avLst/>
          </a:prstGeom>
          <a:ln>
            <a:noFill/>
          </a:ln>
        </p:spPr>
      </p:pic>
      <p:sp>
        <p:nvSpPr>
          <p:cNvPr id="2" name="Rectangle 1"/>
          <p:cNvSpPr/>
          <p:nvPr/>
        </p:nvSpPr>
        <p:spPr>
          <a:xfrm>
            <a:off x="106016" y="112140"/>
            <a:ext cx="10575236" cy="58724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r>
              <a:rPr kumimoji="0" lang="en-ZW" sz="2800" b="1" i="0" u="none" strike="noStrike" kern="1200" cap="none" spc="0" normalizeH="0" baseline="0" noProof="0" dirty="0">
                <a:ln>
                  <a:noFill/>
                </a:ln>
                <a:solidFill>
                  <a:srgbClr val="1F497D"/>
                </a:solidFill>
                <a:effectLst/>
                <a:uLnTx/>
                <a:uFillTx/>
                <a:latin typeface="Arial"/>
                <a:ea typeface="+mn-ea"/>
                <a:cs typeface="+mn-cs"/>
              </a:rPr>
              <a:t>Programme 2: Land Management </a:t>
            </a:r>
            <a:r>
              <a:rPr kumimoji="0" lang="en-GB" sz="2800" b="1" i="0" u="none" strike="noStrike" kern="1200" cap="none" spc="0" normalizeH="0" baseline="0" noProof="0" dirty="0">
                <a:ln>
                  <a:noFill/>
                </a:ln>
                <a:solidFill>
                  <a:srgbClr val="1F497D"/>
                </a:solidFill>
                <a:effectLst/>
                <a:uLnTx/>
                <a:uFillTx/>
                <a:latin typeface="Arial"/>
                <a:ea typeface="+mn-ea"/>
                <a:cs typeface="+mn-cs"/>
              </a:rPr>
              <a:t>Priority Human Settlements Housing Development Areas</a:t>
            </a:r>
            <a:r>
              <a:rPr kumimoji="0" lang="en-ZW" sz="2800" b="1" i="0" u="none" strike="noStrike" kern="1200" cap="none" spc="0" normalizeH="0" baseline="0" noProof="0" dirty="0">
                <a:ln>
                  <a:noFill/>
                </a:ln>
                <a:solidFill>
                  <a:srgbClr val="1F497D"/>
                </a:solidFill>
                <a:effectLst/>
                <a:uLnTx/>
                <a:uFillTx/>
                <a:latin typeface="Arial"/>
                <a:ea typeface="+mn-ea"/>
                <a:cs typeface="+mn-cs"/>
              </a:rPr>
              <a:t> </a:t>
            </a:r>
            <a:endParaRPr kumimoji="0" lang="en-ZA" sz="2800" b="1" i="0" u="none" strike="noStrike" kern="1200" cap="none" spc="0" normalizeH="0" baseline="0" noProof="0" dirty="0">
              <a:ln>
                <a:noFill/>
              </a:ln>
              <a:solidFill>
                <a:srgbClr val="1F497D"/>
              </a:solidFill>
              <a:effectLst/>
              <a:uLnTx/>
              <a:uFillTx/>
              <a:latin typeface="Arial"/>
              <a:ea typeface="+mn-ea"/>
              <a:cs typeface="+mn-cs"/>
            </a:endParaRPr>
          </a:p>
        </p:txBody>
      </p:sp>
      <p:graphicFrame>
        <p:nvGraphicFramePr>
          <p:cNvPr id="5" name="object 9">
            <a:extLst>
              <a:ext uri="{FF2B5EF4-FFF2-40B4-BE49-F238E27FC236}">
                <a16:creationId xmlns:a16="http://schemas.microsoft.com/office/drawing/2014/main" xmlns="" id="{29016884-F8E2-FD9B-0FE2-3654222B51B0}"/>
              </a:ext>
            </a:extLst>
          </p:cNvPr>
          <p:cNvGraphicFramePr>
            <a:graphicFrameLocks noGrp="1"/>
          </p:cNvGraphicFramePr>
          <p:nvPr>
            <p:extLst>
              <p:ext uri="{D42A27DB-BD31-4B8C-83A1-F6EECF244321}">
                <p14:modId xmlns:p14="http://schemas.microsoft.com/office/powerpoint/2010/main" xmlns="" val="619086380"/>
              </p:ext>
            </p:extLst>
          </p:nvPr>
        </p:nvGraphicFramePr>
        <p:xfrm>
          <a:off x="106016" y="916812"/>
          <a:ext cx="11979971" cy="5829047"/>
        </p:xfrm>
        <a:graphic>
          <a:graphicData uri="http://schemas.openxmlformats.org/drawingml/2006/table">
            <a:tbl>
              <a:tblPr firstRow="1" bandRow="1">
                <a:tableStyleId>{2D5ABB26-0587-4C30-8999-92F81FD0307C}</a:tableStyleId>
              </a:tblPr>
              <a:tblGrid>
                <a:gridCol w="885959">
                  <a:extLst>
                    <a:ext uri="{9D8B030D-6E8A-4147-A177-3AD203B41FA5}">
                      <a16:colId xmlns:a16="http://schemas.microsoft.com/office/drawing/2014/main" xmlns="" val="20000"/>
                    </a:ext>
                  </a:extLst>
                </a:gridCol>
                <a:gridCol w="1068775">
                  <a:extLst>
                    <a:ext uri="{9D8B030D-6E8A-4147-A177-3AD203B41FA5}">
                      <a16:colId xmlns:a16="http://schemas.microsoft.com/office/drawing/2014/main" xmlns="" val="20001"/>
                    </a:ext>
                  </a:extLst>
                </a:gridCol>
                <a:gridCol w="1416440">
                  <a:extLst>
                    <a:ext uri="{9D8B030D-6E8A-4147-A177-3AD203B41FA5}">
                      <a16:colId xmlns:a16="http://schemas.microsoft.com/office/drawing/2014/main" xmlns="" val="20002"/>
                    </a:ext>
                  </a:extLst>
                </a:gridCol>
                <a:gridCol w="1421126">
                  <a:extLst>
                    <a:ext uri="{9D8B030D-6E8A-4147-A177-3AD203B41FA5}">
                      <a16:colId xmlns:a16="http://schemas.microsoft.com/office/drawing/2014/main" xmlns="" val="20003"/>
                    </a:ext>
                  </a:extLst>
                </a:gridCol>
                <a:gridCol w="1197685">
                  <a:extLst>
                    <a:ext uri="{9D8B030D-6E8A-4147-A177-3AD203B41FA5}">
                      <a16:colId xmlns:a16="http://schemas.microsoft.com/office/drawing/2014/main" xmlns="" val="20004"/>
                    </a:ext>
                  </a:extLst>
                </a:gridCol>
                <a:gridCol w="1160184">
                  <a:extLst>
                    <a:ext uri="{9D8B030D-6E8A-4147-A177-3AD203B41FA5}">
                      <a16:colId xmlns:a16="http://schemas.microsoft.com/office/drawing/2014/main" xmlns="" val="20005"/>
                    </a:ext>
                  </a:extLst>
                </a:gridCol>
                <a:gridCol w="953148">
                  <a:extLst>
                    <a:ext uri="{9D8B030D-6E8A-4147-A177-3AD203B41FA5}">
                      <a16:colId xmlns:a16="http://schemas.microsoft.com/office/drawing/2014/main" xmlns="" val="20006"/>
                    </a:ext>
                  </a:extLst>
                </a:gridCol>
                <a:gridCol w="1367220">
                  <a:extLst>
                    <a:ext uri="{9D8B030D-6E8A-4147-A177-3AD203B41FA5}">
                      <a16:colId xmlns:a16="http://schemas.microsoft.com/office/drawing/2014/main" xmlns="" val="20007"/>
                    </a:ext>
                  </a:extLst>
                </a:gridCol>
                <a:gridCol w="1548474">
                  <a:extLst>
                    <a:ext uri="{9D8B030D-6E8A-4147-A177-3AD203B41FA5}">
                      <a16:colId xmlns:a16="http://schemas.microsoft.com/office/drawing/2014/main" xmlns="" val="20008"/>
                    </a:ext>
                  </a:extLst>
                </a:gridCol>
                <a:gridCol w="960960">
                  <a:extLst>
                    <a:ext uri="{9D8B030D-6E8A-4147-A177-3AD203B41FA5}">
                      <a16:colId xmlns:a16="http://schemas.microsoft.com/office/drawing/2014/main" xmlns="" val="20009"/>
                    </a:ext>
                  </a:extLst>
                </a:gridCol>
              </a:tblGrid>
              <a:tr h="406017">
                <a:tc gridSpan="10">
                  <a:txBody>
                    <a:bodyPr/>
                    <a:lstStyle/>
                    <a:p>
                      <a:pPr marL="71755" algn="l" defTabSz="457211" rtl="0" eaLnBrk="1" latinLnBrk="0" hangingPunct="1">
                        <a:lnSpc>
                          <a:spcPct val="100000"/>
                        </a:lnSpc>
                        <a:spcBef>
                          <a:spcPts val="630"/>
                        </a:spcBef>
                      </a:pPr>
                      <a:r>
                        <a:rPr sz="800" b="1" kern="1200" spc="55" dirty="0">
                          <a:solidFill>
                            <a:srgbClr val="FEFEFE"/>
                          </a:solidFill>
                          <a:latin typeface="Trebuchet MS"/>
                          <a:ea typeface="+mn-ea"/>
                          <a:cs typeface="Trebuchet MS"/>
                        </a:rPr>
                        <a:t>PROGRAMME 2: LAND MANAGEMENT AND PRIORITY HUMAN SETTLEMENTS HOUSING DEVELOPMENT AREAS</a:t>
                      </a: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xmlns="" val="10000"/>
                  </a:ext>
                </a:extLst>
              </a:tr>
              <a:tr h="1018025">
                <a:tc>
                  <a:txBody>
                    <a:bodyPr/>
                    <a:lstStyle/>
                    <a:p>
                      <a:pPr marL="71755" algn="l" defTabSz="457211" rtl="0" eaLnBrk="1" latinLnBrk="0" hangingPunct="1">
                        <a:lnSpc>
                          <a:spcPct val="100000"/>
                        </a:lnSpc>
                        <a:spcBef>
                          <a:spcPts val="630"/>
                        </a:spcBef>
                      </a:pPr>
                      <a:r>
                        <a:rPr sz="800" b="1" kern="1200" spc="55" dirty="0">
                          <a:solidFill>
                            <a:srgbClr val="FEFEFE"/>
                          </a:solidFill>
                          <a:latin typeface="Trebuchet MS"/>
                          <a:ea typeface="+mn-ea"/>
                          <a:cs typeface="Trebuchet MS"/>
                        </a:rPr>
                        <a:t>Outcome</a:t>
                      </a: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algn="l" defTabSz="457211" rtl="0" eaLnBrk="1" latinLnBrk="0" hangingPunct="1">
                        <a:lnSpc>
                          <a:spcPct val="100000"/>
                        </a:lnSpc>
                        <a:spcBef>
                          <a:spcPts val="630"/>
                        </a:spcBef>
                      </a:pPr>
                      <a:r>
                        <a:rPr sz="800" b="1" kern="1200" spc="55" dirty="0">
                          <a:solidFill>
                            <a:srgbClr val="FEFEFE"/>
                          </a:solidFill>
                          <a:latin typeface="Trebuchet MS"/>
                          <a:ea typeface="+mn-ea"/>
                          <a:cs typeface="Trebuchet MS"/>
                        </a:rPr>
                        <a:t>Output</a:t>
                      </a: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algn="l" defTabSz="457211" rtl="0" eaLnBrk="1" latinLnBrk="0" hangingPunct="1">
                        <a:lnSpc>
                          <a:spcPct val="100000"/>
                        </a:lnSpc>
                        <a:spcBef>
                          <a:spcPts val="630"/>
                        </a:spcBef>
                      </a:pPr>
                      <a:r>
                        <a:rPr sz="800" b="1" kern="1200" spc="55" dirty="0">
                          <a:solidFill>
                            <a:srgbClr val="FEFEFE"/>
                          </a:solidFill>
                          <a:latin typeface="Trebuchet MS"/>
                          <a:ea typeface="+mn-ea"/>
                          <a:cs typeface="Trebuchet MS"/>
                        </a:rPr>
                        <a:t>Output Indicators</a:t>
                      </a: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marR="360680" algn="l" defTabSz="457211" rtl="0" eaLnBrk="1" latinLnBrk="0" hangingPunct="1">
                        <a:lnSpc>
                          <a:spcPct val="100000"/>
                        </a:lnSpc>
                        <a:spcBef>
                          <a:spcPts val="630"/>
                        </a:spcBef>
                      </a:pPr>
                      <a:r>
                        <a:rPr sz="800" b="1" kern="1200" spc="55" dirty="0">
                          <a:solidFill>
                            <a:srgbClr val="FEFEFE"/>
                          </a:solidFill>
                          <a:latin typeface="Trebuchet MS"/>
                          <a:ea typeface="+mn-ea"/>
                          <a:cs typeface="Trebuchet MS"/>
                        </a:rPr>
                        <a:t>Audited Actual  Performance  2019/20</a:t>
                      </a: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marR="179070" algn="l" defTabSz="457211" rtl="0" eaLnBrk="1" latinLnBrk="0" hangingPunct="1">
                        <a:lnSpc>
                          <a:spcPct val="100000"/>
                        </a:lnSpc>
                        <a:spcBef>
                          <a:spcPts val="630"/>
                        </a:spcBef>
                      </a:pPr>
                      <a:r>
                        <a:rPr sz="800" b="1" kern="1200" spc="55" dirty="0">
                          <a:solidFill>
                            <a:srgbClr val="FEFEFE"/>
                          </a:solidFill>
                          <a:latin typeface="Trebuchet MS"/>
                          <a:ea typeface="+mn-ea"/>
                          <a:cs typeface="Trebuchet MS"/>
                        </a:rPr>
                        <a:t>Audited Actual  Performance  2020/21</a:t>
                      </a: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marR="109220" algn="l" defTabSz="457211" rtl="0" eaLnBrk="1" latinLnBrk="0" hangingPunct="1">
                        <a:lnSpc>
                          <a:spcPct val="100000"/>
                        </a:lnSpc>
                        <a:spcBef>
                          <a:spcPts val="630"/>
                        </a:spcBef>
                      </a:pPr>
                      <a:r>
                        <a:rPr sz="800" b="1" kern="1200" spc="55" dirty="0">
                          <a:solidFill>
                            <a:srgbClr val="FEFEFE"/>
                          </a:solidFill>
                          <a:latin typeface="Trebuchet MS"/>
                          <a:ea typeface="+mn-ea"/>
                          <a:cs typeface="Trebuchet MS"/>
                        </a:rPr>
                        <a:t>Planned Annual  Target 2021/22</a:t>
                      </a: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marR="71755" algn="l" defTabSz="457211" rtl="0" eaLnBrk="1" latinLnBrk="0" hangingPunct="1">
                        <a:lnSpc>
                          <a:spcPct val="100000"/>
                        </a:lnSpc>
                        <a:spcBef>
                          <a:spcPts val="630"/>
                        </a:spcBef>
                      </a:pPr>
                      <a:r>
                        <a:rPr sz="800" b="1" kern="1200" spc="55" dirty="0">
                          <a:solidFill>
                            <a:srgbClr val="FEFEFE"/>
                          </a:solidFill>
                          <a:latin typeface="Trebuchet MS"/>
                          <a:ea typeface="+mn-ea"/>
                          <a:cs typeface="Trebuchet MS"/>
                        </a:rPr>
                        <a:t>**Actual  Achievement  2021/22</a:t>
                      </a: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marR="75565" algn="l" defTabSz="457211" rtl="0" eaLnBrk="1" latinLnBrk="0" hangingPunct="1">
                        <a:lnSpc>
                          <a:spcPct val="100000"/>
                        </a:lnSpc>
                        <a:spcBef>
                          <a:spcPts val="630"/>
                        </a:spcBef>
                      </a:pPr>
                      <a:r>
                        <a:rPr sz="800" b="1" kern="1200" spc="55" dirty="0">
                          <a:solidFill>
                            <a:srgbClr val="FEFEFE"/>
                          </a:solidFill>
                          <a:latin typeface="Trebuchet MS"/>
                          <a:ea typeface="+mn-ea"/>
                          <a:cs typeface="Trebuchet MS"/>
                        </a:rPr>
                        <a:t>Deviation from  Planned Target to  Actual Achievement  2021/22</a:t>
                      </a: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algn="l" defTabSz="457211" rtl="0" eaLnBrk="1" latinLnBrk="0" hangingPunct="1">
                        <a:lnSpc>
                          <a:spcPct val="100000"/>
                        </a:lnSpc>
                        <a:spcBef>
                          <a:spcPts val="630"/>
                        </a:spcBef>
                      </a:pPr>
                      <a:r>
                        <a:rPr sz="800" b="1" kern="1200" spc="55" dirty="0">
                          <a:solidFill>
                            <a:srgbClr val="FEFEFE"/>
                          </a:solidFill>
                          <a:latin typeface="Trebuchet MS"/>
                          <a:ea typeface="+mn-ea"/>
                          <a:cs typeface="Trebuchet MS"/>
                        </a:rPr>
                        <a:t>Reasons for Deviation</a:t>
                      </a: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algn="l" defTabSz="457211" rtl="0" eaLnBrk="1" latinLnBrk="0" hangingPunct="1">
                        <a:lnSpc>
                          <a:spcPct val="100000"/>
                        </a:lnSpc>
                        <a:spcBef>
                          <a:spcPts val="630"/>
                        </a:spcBef>
                      </a:pPr>
                      <a:r>
                        <a:rPr sz="800" b="1" kern="1200" spc="55" dirty="0">
                          <a:solidFill>
                            <a:srgbClr val="FEFEFE"/>
                          </a:solidFill>
                          <a:latin typeface="Trebuchet MS"/>
                          <a:ea typeface="+mn-ea"/>
                          <a:cs typeface="Trebuchet MS"/>
                        </a:rPr>
                        <a:t>POE</a:t>
                      </a:r>
                    </a:p>
                    <a:p>
                      <a:pPr marL="71755" algn="l" defTabSz="457211" rtl="0" eaLnBrk="1" latinLnBrk="0" hangingPunct="1">
                        <a:lnSpc>
                          <a:spcPct val="100000"/>
                        </a:lnSpc>
                        <a:spcBef>
                          <a:spcPts val="630"/>
                        </a:spcBef>
                      </a:pPr>
                      <a:r>
                        <a:rPr sz="800" b="1" kern="1200" spc="55" dirty="0">
                          <a:solidFill>
                            <a:srgbClr val="FEFEFE"/>
                          </a:solidFill>
                          <a:latin typeface="Trebuchet MS"/>
                          <a:ea typeface="+mn-ea"/>
                          <a:cs typeface="Trebuchet MS"/>
                        </a:rPr>
                        <a:t>Submitted</a:t>
                      </a: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extLst>
                  <a:ext uri="{0D108BD9-81ED-4DB2-BD59-A6C34878D82A}">
                    <a16:rowId xmlns:a16="http://schemas.microsoft.com/office/drawing/2014/main" xmlns="" val="10001"/>
                  </a:ext>
                </a:extLst>
              </a:tr>
              <a:tr h="2011716">
                <a:tc rowSpan="2">
                  <a:txBody>
                    <a:bodyPr/>
                    <a:lstStyle/>
                    <a:p>
                      <a:pPr>
                        <a:lnSpc>
                          <a:spcPct val="100000"/>
                        </a:lnSpc>
                      </a:pPr>
                      <a:endParaRPr sz="900">
                        <a:latin typeface="Times New Roman"/>
                        <a:cs typeface="Times New Roman"/>
                      </a:endParaRPr>
                    </a:p>
                  </a:txBody>
                  <a:tcPr marL="0" marR="0" marT="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a:lnSpc>
                          <a:spcPct val="100000"/>
                        </a:lnSpc>
                      </a:pPr>
                      <a:endParaRPr sz="900">
                        <a:latin typeface="Times New Roman"/>
                        <a:cs typeface="Times New Roman"/>
                      </a:endParaRPr>
                    </a:p>
                  </a:txBody>
                  <a:tcPr marL="0" marR="0" marT="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200025">
                        <a:lnSpc>
                          <a:spcPct val="110800"/>
                        </a:lnSpc>
                        <a:spcBef>
                          <a:spcPts val="525"/>
                        </a:spcBef>
                      </a:pPr>
                      <a:r>
                        <a:rPr sz="900" spc="-45" dirty="0">
                          <a:solidFill>
                            <a:srgbClr val="373435"/>
                          </a:solidFill>
                          <a:latin typeface="Trebuchet MS"/>
                          <a:cs typeface="Trebuchet MS"/>
                        </a:rPr>
                        <a:t>2.1.4 </a:t>
                      </a:r>
                      <a:r>
                        <a:rPr sz="900" spc="15" dirty="0">
                          <a:solidFill>
                            <a:srgbClr val="373435"/>
                          </a:solidFill>
                          <a:latin typeface="Trebuchet MS"/>
                          <a:cs typeface="Trebuchet MS"/>
                        </a:rPr>
                        <a:t>Number </a:t>
                      </a:r>
                      <a:r>
                        <a:rPr sz="900" spc="-15" dirty="0">
                          <a:solidFill>
                            <a:srgbClr val="373435"/>
                          </a:solidFill>
                          <a:latin typeface="Trebuchet MS"/>
                          <a:cs typeface="Trebuchet MS"/>
                        </a:rPr>
                        <a:t>of  </a:t>
                      </a:r>
                      <a:r>
                        <a:rPr sz="900" spc="-20" dirty="0">
                          <a:solidFill>
                            <a:srgbClr val="373435"/>
                          </a:solidFill>
                          <a:latin typeface="Trebuchet MS"/>
                          <a:cs typeface="Trebuchet MS"/>
                        </a:rPr>
                        <a:t>hectares </a:t>
                      </a:r>
                      <a:r>
                        <a:rPr sz="900" spc="-15" dirty="0">
                          <a:solidFill>
                            <a:srgbClr val="373435"/>
                          </a:solidFill>
                          <a:latin typeface="Trebuchet MS"/>
                          <a:cs typeface="Trebuchet MS"/>
                        </a:rPr>
                        <a:t>of </a:t>
                      </a:r>
                      <a:r>
                        <a:rPr sz="900" spc="-5" dirty="0">
                          <a:solidFill>
                            <a:srgbClr val="373435"/>
                          </a:solidFill>
                          <a:latin typeface="Trebuchet MS"/>
                          <a:cs typeface="Trebuchet MS"/>
                        </a:rPr>
                        <a:t>land  rezoned </a:t>
                      </a:r>
                      <a:r>
                        <a:rPr sz="900" spc="-15" dirty="0">
                          <a:solidFill>
                            <a:srgbClr val="373435"/>
                          </a:solidFill>
                          <a:latin typeface="Trebuchet MS"/>
                          <a:cs typeface="Trebuchet MS"/>
                        </a:rPr>
                        <a:t>for</a:t>
                      </a:r>
                      <a:r>
                        <a:rPr sz="900" spc="-110" dirty="0">
                          <a:solidFill>
                            <a:srgbClr val="373435"/>
                          </a:solidFill>
                          <a:latin typeface="Trebuchet MS"/>
                          <a:cs typeface="Trebuchet MS"/>
                        </a:rPr>
                        <a:t> </a:t>
                      </a:r>
                      <a:r>
                        <a:rPr sz="900" spc="15" dirty="0">
                          <a:solidFill>
                            <a:srgbClr val="373435"/>
                          </a:solidFill>
                          <a:latin typeface="Trebuchet MS"/>
                          <a:cs typeface="Trebuchet MS"/>
                        </a:rPr>
                        <a:t>Human  </a:t>
                      </a:r>
                      <a:r>
                        <a:rPr sz="900" spc="-15" dirty="0">
                          <a:solidFill>
                            <a:srgbClr val="373435"/>
                          </a:solidFill>
                          <a:latin typeface="Trebuchet MS"/>
                          <a:cs typeface="Trebuchet MS"/>
                        </a:rPr>
                        <a:t>Settlements  </a:t>
                      </a:r>
                      <a:r>
                        <a:rPr sz="900" spc="-5" dirty="0">
                          <a:solidFill>
                            <a:srgbClr val="373435"/>
                          </a:solidFill>
                          <a:latin typeface="Trebuchet MS"/>
                          <a:cs typeface="Trebuchet MS"/>
                        </a:rPr>
                        <a:t>development</a:t>
                      </a:r>
                      <a:endParaRPr sz="9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342265">
                        <a:lnSpc>
                          <a:spcPct val="110800"/>
                        </a:lnSpc>
                        <a:spcBef>
                          <a:spcPts val="525"/>
                        </a:spcBef>
                      </a:pPr>
                      <a:r>
                        <a:rPr sz="900" spc="10" dirty="0">
                          <a:solidFill>
                            <a:srgbClr val="373435"/>
                          </a:solidFill>
                          <a:latin typeface="Trebuchet MS"/>
                          <a:cs typeface="Trebuchet MS"/>
                        </a:rPr>
                        <a:t>5 </a:t>
                      </a:r>
                      <a:r>
                        <a:rPr sz="900" spc="-20" dirty="0">
                          <a:solidFill>
                            <a:srgbClr val="373435"/>
                          </a:solidFill>
                          <a:latin typeface="Trebuchet MS"/>
                          <a:cs typeface="Trebuchet MS"/>
                        </a:rPr>
                        <a:t>parcels </a:t>
                      </a:r>
                      <a:r>
                        <a:rPr sz="900" spc="-15" dirty="0">
                          <a:solidFill>
                            <a:srgbClr val="373435"/>
                          </a:solidFill>
                          <a:latin typeface="Trebuchet MS"/>
                          <a:cs typeface="Trebuchet MS"/>
                        </a:rPr>
                        <a:t>of</a:t>
                      </a:r>
                      <a:r>
                        <a:rPr sz="900" spc="-130" dirty="0">
                          <a:solidFill>
                            <a:srgbClr val="373435"/>
                          </a:solidFill>
                          <a:latin typeface="Trebuchet MS"/>
                          <a:cs typeface="Trebuchet MS"/>
                        </a:rPr>
                        <a:t> </a:t>
                      </a:r>
                      <a:r>
                        <a:rPr sz="900" spc="-5" dirty="0">
                          <a:solidFill>
                            <a:srgbClr val="373435"/>
                          </a:solidFill>
                          <a:latin typeface="Trebuchet MS"/>
                          <a:cs typeface="Trebuchet MS"/>
                        </a:rPr>
                        <a:t>land  </a:t>
                      </a:r>
                      <a:r>
                        <a:rPr sz="900" spc="-30" dirty="0">
                          <a:solidFill>
                            <a:srgbClr val="373435"/>
                          </a:solidFill>
                          <a:latin typeface="Trebuchet MS"/>
                          <a:cs typeface="Trebuchet MS"/>
                        </a:rPr>
                        <a:t>facilitated </a:t>
                      </a:r>
                      <a:r>
                        <a:rPr sz="900" spc="-15" dirty="0">
                          <a:solidFill>
                            <a:srgbClr val="373435"/>
                          </a:solidFill>
                          <a:latin typeface="Trebuchet MS"/>
                          <a:cs typeface="Trebuchet MS"/>
                        </a:rPr>
                        <a:t>for  </a:t>
                      </a:r>
                      <a:r>
                        <a:rPr sz="900" dirty="0">
                          <a:solidFill>
                            <a:srgbClr val="373435"/>
                          </a:solidFill>
                          <a:latin typeface="Trebuchet MS"/>
                          <a:cs typeface="Trebuchet MS"/>
                        </a:rPr>
                        <a:t>rezoning</a:t>
                      </a:r>
                      <a:endParaRPr sz="9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154940">
                        <a:lnSpc>
                          <a:spcPct val="110800"/>
                        </a:lnSpc>
                        <a:spcBef>
                          <a:spcPts val="525"/>
                        </a:spcBef>
                      </a:pPr>
                      <a:r>
                        <a:rPr sz="900" spc="10" dirty="0">
                          <a:solidFill>
                            <a:srgbClr val="373435"/>
                          </a:solidFill>
                          <a:latin typeface="Trebuchet MS"/>
                          <a:cs typeface="Trebuchet MS"/>
                        </a:rPr>
                        <a:t>1000 </a:t>
                      </a:r>
                      <a:r>
                        <a:rPr sz="900" spc="-20" dirty="0">
                          <a:solidFill>
                            <a:srgbClr val="373435"/>
                          </a:solidFill>
                          <a:latin typeface="Trebuchet MS"/>
                          <a:cs typeface="Trebuchet MS"/>
                        </a:rPr>
                        <a:t>hectares</a:t>
                      </a:r>
                      <a:r>
                        <a:rPr sz="900" spc="-120" dirty="0">
                          <a:solidFill>
                            <a:srgbClr val="373435"/>
                          </a:solidFill>
                          <a:latin typeface="Trebuchet MS"/>
                          <a:cs typeface="Trebuchet MS"/>
                        </a:rPr>
                        <a:t> </a:t>
                      </a:r>
                      <a:r>
                        <a:rPr sz="900" spc="-15" dirty="0">
                          <a:solidFill>
                            <a:srgbClr val="373435"/>
                          </a:solidFill>
                          <a:latin typeface="Trebuchet MS"/>
                          <a:cs typeface="Trebuchet MS"/>
                        </a:rPr>
                        <a:t>of  </a:t>
                      </a:r>
                      <a:r>
                        <a:rPr sz="900" spc="-5" dirty="0">
                          <a:solidFill>
                            <a:srgbClr val="373435"/>
                          </a:solidFill>
                          <a:latin typeface="Trebuchet MS"/>
                          <a:cs typeface="Trebuchet MS"/>
                        </a:rPr>
                        <a:t>land rezoned</a:t>
                      </a:r>
                      <a:r>
                        <a:rPr sz="900" spc="-114" dirty="0">
                          <a:solidFill>
                            <a:srgbClr val="373435"/>
                          </a:solidFill>
                          <a:latin typeface="Trebuchet MS"/>
                          <a:cs typeface="Trebuchet MS"/>
                        </a:rPr>
                        <a:t> </a:t>
                      </a:r>
                      <a:r>
                        <a:rPr sz="900" spc="-15" dirty="0">
                          <a:solidFill>
                            <a:srgbClr val="373435"/>
                          </a:solidFill>
                          <a:latin typeface="Trebuchet MS"/>
                          <a:cs typeface="Trebuchet MS"/>
                        </a:rPr>
                        <a:t>for  </a:t>
                      </a:r>
                      <a:r>
                        <a:rPr sz="900" spc="15" dirty="0">
                          <a:solidFill>
                            <a:srgbClr val="373435"/>
                          </a:solidFill>
                          <a:latin typeface="Trebuchet MS"/>
                          <a:cs typeface="Trebuchet MS"/>
                        </a:rPr>
                        <a:t>Human  </a:t>
                      </a:r>
                      <a:r>
                        <a:rPr sz="900" spc="-15" dirty="0">
                          <a:solidFill>
                            <a:srgbClr val="373435"/>
                          </a:solidFill>
                          <a:latin typeface="Trebuchet MS"/>
                          <a:cs typeface="Trebuchet MS"/>
                        </a:rPr>
                        <a:t>Settlements  </a:t>
                      </a:r>
                      <a:r>
                        <a:rPr sz="900" spc="-5" dirty="0">
                          <a:solidFill>
                            <a:srgbClr val="373435"/>
                          </a:solidFill>
                          <a:latin typeface="Trebuchet MS"/>
                          <a:cs typeface="Trebuchet MS"/>
                        </a:rPr>
                        <a:t>development</a:t>
                      </a:r>
                      <a:endParaRPr sz="9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124460">
                        <a:lnSpc>
                          <a:spcPct val="110800"/>
                        </a:lnSpc>
                        <a:spcBef>
                          <a:spcPts val="525"/>
                        </a:spcBef>
                      </a:pPr>
                      <a:r>
                        <a:rPr sz="900" spc="10" dirty="0">
                          <a:solidFill>
                            <a:srgbClr val="373435"/>
                          </a:solidFill>
                          <a:latin typeface="Trebuchet MS"/>
                          <a:cs typeface="Trebuchet MS"/>
                        </a:rPr>
                        <a:t>1000 </a:t>
                      </a:r>
                      <a:r>
                        <a:rPr sz="900" spc="-20" dirty="0">
                          <a:solidFill>
                            <a:srgbClr val="373435"/>
                          </a:solidFill>
                          <a:latin typeface="Trebuchet MS"/>
                          <a:cs typeface="Trebuchet MS"/>
                        </a:rPr>
                        <a:t>hectares</a:t>
                      </a:r>
                      <a:r>
                        <a:rPr sz="900" spc="-120" dirty="0">
                          <a:solidFill>
                            <a:srgbClr val="373435"/>
                          </a:solidFill>
                          <a:latin typeface="Trebuchet MS"/>
                          <a:cs typeface="Trebuchet MS"/>
                        </a:rPr>
                        <a:t> </a:t>
                      </a:r>
                      <a:r>
                        <a:rPr sz="900" spc="-15" dirty="0">
                          <a:solidFill>
                            <a:srgbClr val="373435"/>
                          </a:solidFill>
                          <a:latin typeface="Trebuchet MS"/>
                          <a:cs typeface="Trebuchet MS"/>
                        </a:rPr>
                        <a:t>of  </a:t>
                      </a:r>
                      <a:r>
                        <a:rPr sz="900" spc="-5" dirty="0">
                          <a:solidFill>
                            <a:srgbClr val="373435"/>
                          </a:solidFill>
                          <a:latin typeface="Trebuchet MS"/>
                          <a:cs typeface="Trebuchet MS"/>
                        </a:rPr>
                        <a:t>land rezoned</a:t>
                      </a:r>
                      <a:r>
                        <a:rPr sz="900" spc="-114" dirty="0">
                          <a:solidFill>
                            <a:srgbClr val="373435"/>
                          </a:solidFill>
                          <a:latin typeface="Trebuchet MS"/>
                          <a:cs typeface="Trebuchet MS"/>
                        </a:rPr>
                        <a:t> </a:t>
                      </a:r>
                      <a:r>
                        <a:rPr sz="900" spc="-15" dirty="0">
                          <a:solidFill>
                            <a:srgbClr val="373435"/>
                          </a:solidFill>
                          <a:latin typeface="Trebuchet MS"/>
                          <a:cs typeface="Trebuchet MS"/>
                        </a:rPr>
                        <a:t>for  </a:t>
                      </a:r>
                      <a:r>
                        <a:rPr sz="900" spc="15" dirty="0">
                          <a:solidFill>
                            <a:srgbClr val="373435"/>
                          </a:solidFill>
                          <a:latin typeface="Trebuchet MS"/>
                          <a:cs typeface="Trebuchet MS"/>
                        </a:rPr>
                        <a:t>Human  </a:t>
                      </a:r>
                      <a:r>
                        <a:rPr sz="900" spc="-15" dirty="0">
                          <a:solidFill>
                            <a:srgbClr val="373435"/>
                          </a:solidFill>
                          <a:latin typeface="Trebuchet MS"/>
                          <a:cs typeface="Trebuchet MS"/>
                        </a:rPr>
                        <a:t>Settlements  </a:t>
                      </a:r>
                      <a:r>
                        <a:rPr sz="900" spc="-5" dirty="0">
                          <a:solidFill>
                            <a:srgbClr val="373435"/>
                          </a:solidFill>
                          <a:latin typeface="Trebuchet MS"/>
                          <a:cs typeface="Trebuchet MS"/>
                        </a:rPr>
                        <a:t>development</a:t>
                      </a:r>
                      <a:endParaRPr sz="9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87630">
                        <a:lnSpc>
                          <a:spcPct val="110800"/>
                        </a:lnSpc>
                        <a:spcBef>
                          <a:spcPts val="525"/>
                        </a:spcBef>
                      </a:pPr>
                      <a:r>
                        <a:rPr sz="900" spc="25" dirty="0">
                          <a:solidFill>
                            <a:srgbClr val="ED3237"/>
                          </a:solidFill>
                          <a:latin typeface="Trebuchet MS"/>
                          <a:cs typeface="Trebuchet MS"/>
                        </a:rPr>
                        <a:t>Not</a:t>
                      </a:r>
                      <a:r>
                        <a:rPr sz="900" spc="-95" dirty="0">
                          <a:solidFill>
                            <a:srgbClr val="ED3237"/>
                          </a:solidFill>
                          <a:latin typeface="Trebuchet MS"/>
                          <a:cs typeface="Trebuchet MS"/>
                        </a:rPr>
                        <a:t> </a:t>
                      </a:r>
                      <a:r>
                        <a:rPr sz="900" spc="-5" dirty="0">
                          <a:solidFill>
                            <a:srgbClr val="ED3237"/>
                          </a:solidFill>
                          <a:latin typeface="Trebuchet MS"/>
                          <a:cs typeface="Trebuchet MS"/>
                        </a:rPr>
                        <a:t>Achieved  </a:t>
                      </a:r>
                      <a:r>
                        <a:rPr sz="900" spc="-5" dirty="0">
                          <a:solidFill>
                            <a:srgbClr val="373435"/>
                          </a:solidFill>
                          <a:latin typeface="Trebuchet MS"/>
                          <a:cs typeface="Trebuchet MS"/>
                        </a:rPr>
                        <a:t>607,1939</a:t>
                      </a:r>
                      <a:endParaRPr sz="900" dirty="0">
                        <a:latin typeface="Trebuchet MS"/>
                        <a:cs typeface="Trebuchet MS"/>
                      </a:endParaRPr>
                    </a:p>
                    <a:p>
                      <a:pPr marL="71755" marR="103505">
                        <a:lnSpc>
                          <a:spcPct val="110800"/>
                        </a:lnSpc>
                      </a:pPr>
                      <a:r>
                        <a:rPr sz="900" spc="-20" dirty="0">
                          <a:solidFill>
                            <a:srgbClr val="373435"/>
                          </a:solidFill>
                          <a:latin typeface="Trebuchet MS"/>
                          <a:cs typeface="Trebuchet MS"/>
                        </a:rPr>
                        <a:t>hectares </a:t>
                      </a:r>
                      <a:r>
                        <a:rPr sz="900" spc="-15" dirty="0">
                          <a:solidFill>
                            <a:srgbClr val="373435"/>
                          </a:solidFill>
                          <a:latin typeface="Trebuchet MS"/>
                          <a:cs typeface="Trebuchet MS"/>
                        </a:rPr>
                        <a:t>of  </a:t>
                      </a:r>
                      <a:r>
                        <a:rPr sz="900" spc="-5" dirty="0">
                          <a:solidFill>
                            <a:srgbClr val="373435"/>
                          </a:solidFill>
                          <a:latin typeface="Trebuchet MS"/>
                          <a:cs typeface="Trebuchet MS"/>
                        </a:rPr>
                        <a:t>land</a:t>
                      </a:r>
                      <a:r>
                        <a:rPr sz="900" spc="-85" dirty="0">
                          <a:solidFill>
                            <a:srgbClr val="373435"/>
                          </a:solidFill>
                          <a:latin typeface="Trebuchet MS"/>
                          <a:cs typeface="Trebuchet MS"/>
                        </a:rPr>
                        <a:t> </a:t>
                      </a:r>
                      <a:r>
                        <a:rPr sz="900" spc="-5" dirty="0">
                          <a:solidFill>
                            <a:srgbClr val="373435"/>
                          </a:solidFill>
                          <a:latin typeface="Trebuchet MS"/>
                          <a:cs typeface="Trebuchet MS"/>
                        </a:rPr>
                        <a:t>rezoned  </a:t>
                      </a:r>
                      <a:r>
                        <a:rPr sz="900" spc="-15" dirty="0">
                          <a:solidFill>
                            <a:srgbClr val="373435"/>
                          </a:solidFill>
                          <a:latin typeface="Trebuchet MS"/>
                          <a:cs typeface="Trebuchet MS"/>
                        </a:rPr>
                        <a:t>for </a:t>
                      </a:r>
                      <a:r>
                        <a:rPr sz="900" spc="15" dirty="0">
                          <a:solidFill>
                            <a:srgbClr val="373435"/>
                          </a:solidFill>
                          <a:latin typeface="Trebuchet MS"/>
                          <a:cs typeface="Trebuchet MS"/>
                        </a:rPr>
                        <a:t>Human  </a:t>
                      </a:r>
                      <a:r>
                        <a:rPr sz="900" spc="-15" dirty="0">
                          <a:solidFill>
                            <a:srgbClr val="373435"/>
                          </a:solidFill>
                          <a:latin typeface="Trebuchet MS"/>
                          <a:cs typeface="Trebuchet MS"/>
                        </a:rPr>
                        <a:t>Settlements  </a:t>
                      </a:r>
                      <a:r>
                        <a:rPr sz="900" dirty="0">
                          <a:solidFill>
                            <a:srgbClr val="373435"/>
                          </a:solidFill>
                          <a:latin typeface="Trebuchet MS"/>
                          <a:cs typeface="Trebuchet MS"/>
                        </a:rPr>
                        <a:t>development</a:t>
                      </a:r>
                      <a:endParaRPr sz="9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FF0000"/>
                    </a:solidFill>
                  </a:tcPr>
                </a:tc>
                <a:tc>
                  <a:txBody>
                    <a:bodyPr/>
                    <a:lstStyle/>
                    <a:p>
                      <a:pPr marL="71755">
                        <a:lnSpc>
                          <a:spcPct val="100000"/>
                        </a:lnSpc>
                        <a:spcBef>
                          <a:spcPts val="630"/>
                        </a:spcBef>
                      </a:pPr>
                      <a:r>
                        <a:rPr sz="900" spc="-5" dirty="0">
                          <a:solidFill>
                            <a:srgbClr val="373435"/>
                          </a:solidFill>
                          <a:latin typeface="Trebuchet MS"/>
                          <a:cs typeface="Trebuchet MS"/>
                        </a:rPr>
                        <a:t>-392,8061</a:t>
                      </a:r>
                      <a:r>
                        <a:rPr sz="900" spc="-90" dirty="0">
                          <a:solidFill>
                            <a:srgbClr val="373435"/>
                          </a:solidFill>
                          <a:latin typeface="Trebuchet MS"/>
                          <a:cs typeface="Trebuchet MS"/>
                        </a:rPr>
                        <a:t> </a:t>
                      </a:r>
                      <a:r>
                        <a:rPr sz="900" dirty="0">
                          <a:solidFill>
                            <a:srgbClr val="373435"/>
                          </a:solidFill>
                          <a:latin typeface="Trebuchet MS"/>
                          <a:cs typeface="Trebuchet MS"/>
                        </a:rPr>
                        <a:t>ha</a:t>
                      </a:r>
                      <a:endParaRPr sz="900" dirty="0">
                        <a:latin typeface="Trebuchet MS"/>
                        <a:cs typeface="Trebuchet MS"/>
                      </a:endParaRPr>
                    </a:p>
                    <a:p>
                      <a:pPr marL="71755" marR="159385">
                        <a:lnSpc>
                          <a:spcPct val="110800"/>
                        </a:lnSpc>
                      </a:pPr>
                      <a:r>
                        <a:rPr sz="900" spc="-20" dirty="0">
                          <a:solidFill>
                            <a:srgbClr val="373435"/>
                          </a:solidFill>
                          <a:latin typeface="Trebuchet MS"/>
                          <a:cs typeface="Trebuchet MS"/>
                        </a:rPr>
                        <a:t>hectares </a:t>
                      </a:r>
                      <a:r>
                        <a:rPr sz="900" spc="-15" dirty="0">
                          <a:solidFill>
                            <a:srgbClr val="373435"/>
                          </a:solidFill>
                          <a:latin typeface="Trebuchet MS"/>
                          <a:cs typeface="Trebuchet MS"/>
                        </a:rPr>
                        <a:t>of </a:t>
                      </a:r>
                      <a:r>
                        <a:rPr sz="900" spc="-5" dirty="0">
                          <a:solidFill>
                            <a:srgbClr val="373435"/>
                          </a:solidFill>
                          <a:latin typeface="Trebuchet MS"/>
                          <a:cs typeface="Trebuchet MS"/>
                        </a:rPr>
                        <a:t>land  rezoned </a:t>
                      </a:r>
                      <a:r>
                        <a:rPr sz="900" spc="-15" dirty="0">
                          <a:solidFill>
                            <a:srgbClr val="373435"/>
                          </a:solidFill>
                          <a:latin typeface="Trebuchet MS"/>
                          <a:cs typeface="Trebuchet MS"/>
                        </a:rPr>
                        <a:t>for</a:t>
                      </a:r>
                      <a:r>
                        <a:rPr sz="900" spc="-110" dirty="0">
                          <a:solidFill>
                            <a:srgbClr val="373435"/>
                          </a:solidFill>
                          <a:latin typeface="Trebuchet MS"/>
                          <a:cs typeface="Trebuchet MS"/>
                        </a:rPr>
                        <a:t> </a:t>
                      </a:r>
                      <a:r>
                        <a:rPr sz="900" spc="15" dirty="0">
                          <a:solidFill>
                            <a:srgbClr val="373435"/>
                          </a:solidFill>
                          <a:latin typeface="Trebuchet MS"/>
                          <a:cs typeface="Trebuchet MS"/>
                        </a:rPr>
                        <a:t>Human  </a:t>
                      </a:r>
                      <a:r>
                        <a:rPr sz="900" spc="-15" dirty="0">
                          <a:solidFill>
                            <a:srgbClr val="373435"/>
                          </a:solidFill>
                          <a:latin typeface="Trebuchet MS"/>
                          <a:cs typeface="Trebuchet MS"/>
                        </a:rPr>
                        <a:t>Settlements  </a:t>
                      </a:r>
                      <a:r>
                        <a:rPr sz="900" spc="-5" dirty="0">
                          <a:solidFill>
                            <a:srgbClr val="373435"/>
                          </a:solidFill>
                          <a:latin typeface="Trebuchet MS"/>
                          <a:cs typeface="Trebuchet MS"/>
                        </a:rPr>
                        <a:t>development</a:t>
                      </a:r>
                      <a:endParaRPr sz="900" dirty="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70485">
                        <a:lnSpc>
                          <a:spcPct val="110800"/>
                        </a:lnSpc>
                        <a:spcBef>
                          <a:spcPts val="525"/>
                        </a:spcBef>
                      </a:pPr>
                      <a:r>
                        <a:rPr sz="900" dirty="0">
                          <a:solidFill>
                            <a:srgbClr val="373435"/>
                          </a:solidFill>
                          <a:latin typeface="Trebuchet MS"/>
                          <a:cs typeface="Trebuchet MS"/>
                        </a:rPr>
                        <a:t>Delays </a:t>
                      </a:r>
                      <a:r>
                        <a:rPr sz="900" spc="-10" dirty="0">
                          <a:solidFill>
                            <a:srgbClr val="373435"/>
                          </a:solidFill>
                          <a:latin typeface="Trebuchet MS"/>
                          <a:cs typeface="Trebuchet MS"/>
                        </a:rPr>
                        <a:t>in </a:t>
                      </a:r>
                      <a:r>
                        <a:rPr sz="900" spc="-20" dirty="0">
                          <a:solidFill>
                            <a:srgbClr val="373435"/>
                          </a:solidFill>
                          <a:latin typeface="Trebuchet MS"/>
                          <a:cs typeface="Trebuchet MS"/>
                        </a:rPr>
                        <a:t>the </a:t>
                      </a:r>
                      <a:r>
                        <a:rPr sz="900" spc="-10" dirty="0">
                          <a:solidFill>
                            <a:srgbClr val="373435"/>
                          </a:solidFill>
                          <a:latin typeface="Trebuchet MS"/>
                          <a:cs typeface="Trebuchet MS"/>
                        </a:rPr>
                        <a:t>approval</a:t>
                      </a:r>
                      <a:r>
                        <a:rPr sz="900" spc="-114" dirty="0">
                          <a:solidFill>
                            <a:srgbClr val="373435"/>
                          </a:solidFill>
                          <a:latin typeface="Trebuchet MS"/>
                          <a:cs typeface="Trebuchet MS"/>
                        </a:rPr>
                        <a:t> </a:t>
                      </a:r>
                      <a:r>
                        <a:rPr sz="900" spc="-15" dirty="0">
                          <a:solidFill>
                            <a:srgbClr val="373435"/>
                          </a:solidFill>
                          <a:latin typeface="Trebuchet MS"/>
                          <a:cs typeface="Trebuchet MS"/>
                        </a:rPr>
                        <a:t>of  </a:t>
                      </a:r>
                      <a:r>
                        <a:rPr sz="900" spc="-20" dirty="0">
                          <a:solidFill>
                            <a:srgbClr val="373435"/>
                          </a:solidFill>
                          <a:latin typeface="Trebuchet MS"/>
                          <a:cs typeface="Trebuchet MS"/>
                        </a:rPr>
                        <a:t>the </a:t>
                      </a:r>
                      <a:r>
                        <a:rPr sz="900" spc="-10" dirty="0">
                          <a:solidFill>
                            <a:srgbClr val="373435"/>
                          </a:solidFill>
                          <a:latin typeface="Trebuchet MS"/>
                          <a:cs typeface="Trebuchet MS"/>
                        </a:rPr>
                        <a:t>applications </a:t>
                      </a:r>
                      <a:r>
                        <a:rPr sz="900" spc="-15" dirty="0">
                          <a:solidFill>
                            <a:srgbClr val="373435"/>
                          </a:solidFill>
                          <a:latin typeface="Trebuchet MS"/>
                          <a:cs typeface="Trebuchet MS"/>
                        </a:rPr>
                        <a:t>for  </a:t>
                      </a:r>
                      <a:r>
                        <a:rPr sz="900" dirty="0">
                          <a:solidFill>
                            <a:srgbClr val="373435"/>
                          </a:solidFill>
                          <a:latin typeface="Trebuchet MS"/>
                          <a:cs typeface="Trebuchet MS"/>
                        </a:rPr>
                        <a:t>rezoning </a:t>
                      </a:r>
                      <a:r>
                        <a:rPr sz="900" spc="5" dirty="0">
                          <a:solidFill>
                            <a:srgbClr val="373435"/>
                          </a:solidFill>
                          <a:latin typeface="Trebuchet MS"/>
                          <a:cs typeface="Trebuchet MS"/>
                        </a:rPr>
                        <a:t>due </a:t>
                      </a:r>
                      <a:r>
                        <a:rPr sz="900" spc="-10" dirty="0">
                          <a:solidFill>
                            <a:srgbClr val="373435"/>
                          </a:solidFill>
                          <a:latin typeface="Trebuchet MS"/>
                          <a:cs typeface="Trebuchet MS"/>
                        </a:rPr>
                        <a:t>to </a:t>
                      </a:r>
                      <a:r>
                        <a:rPr sz="900" spc="-25" dirty="0">
                          <a:solidFill>
                            <a:srgbClr val="373435"/>
                          </a:solidFill>
                          <a:latin typeface="Trebuchet MS"/>
                          <a:cs typeface="Trebuchet MS"/>
                        </a:rPr>
                        <a:t>relevant  </a:t>
                      </a:r>
                      <a:r>
                        <a:rPr sz="900" dirty="0">
                          <a:solidFill>
                            <a:srgbClr val="373435"/>
                          </a:solidFill>
                          <a:latin typeface="Trebuchet MS"/>
                          <a:cs typeface="Trebuchet MS"/>
                        </a:rPr>
                        <a:t>Municipal </a:t>
                      </a:r>
                      <a:r>
                        <a:rPr sz="900" spc="-20" dirty="0">
                          <a:solidFill>
                            <a:srgbClr val="373435"/>
                          </a:solidFill>
                          <a:latin typeface="Trebuchet MS"/>
                          <a:cs typeface="Trebuchet MS"/>
                        </a:rPr>
                        <a:t>Tribunals </a:t>
                      </a:r>
                      <a:r>
                        <a:rPr sz="900" dirty="0">
                          <a:solidFill>
                            <a:srgbClr val="373435"/>
                          </a:solidFill>
                          <a:latin typeface="Trebuchet MS"/>
                          <a:cs typeface="Trebuchet MS"/>
                        </a:rPr>
                        <a:t>not  </a:t>
                      </a:r>
                      <a:r>
                        <a:rPr sz="900" spc="-10" dirty="0">
                          <a:solidFill>
                            <a:srgbClr val="373435"/>
                          </a:solidFill>
                          <a:latin typeface="Trebuchet MS"/>
                          <a:cs typeface="Trebuchet MS"/>
                        </a:rPr>
                        <a:t>convening.</a:t>
                      </a:r>
                      <a:endParaRPr sz="9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73025">
                        <a:lnSpc>
                          <a:spcPct val="110800"/>
                        </a:lnSpc>
                        <a:spcBef>
                          <a:spcPts val="525"/>
                        </a:spcBef>
                      </a:pPr>
                      <a:r>
                        <a:rPr sz="900" spc="-30" dirty="0">
                          <a:solidFill>
                            <a:srgbClr val="373435"/>
                          </a:solidFill>
                          <a:latin typeface="Trebuchet MS"/>
                          <a:cs typeface="Trebuchet MS"/>
                        </a:rPr>
                        <a:t>Letters </a:t>
                      </a:r>
                      <a:r>
                        <a:rPr sz="900" spc="-15" dirty="0">
                          <a:solidFill>
                            <a:srgbClr val="373435"/>
                          </a:solidFill>
                          <a:latin typeface="Trebuchet MS"/>
                          <a:cs typeface="Trebuchet MS"/>
                        </a:rPr>
                        <a:t>of  </a:t>
                      </a:r>
                      <a:r>
                        <a:rPr sz="900" spc="-10" dirty="0">
                          <a:solidFill>
                            <a:srgbClr val="373435"/>
                          </a:solidFill>
                          <a:latin typeface="Trebuchet MS"/>
                          <a:cs typeface="Trebuchet MS"/>
                        </a:rPr>
                        <a:t>approval</a:t>
                      </a:r>
                      <a:r>
                        <a:rPr sz="900" spc="-80" dirty="0">
                          <a:solidFill>
                            <a:srgbClr val="373435"/>
                          </a:solidFill>
                          <a:latin typeface="Trebuchet MS"/>
                          <a:cs typeface="Trebuchet MS"/>
                        </a:rPr>
                        <a:t> </a:t>
                      </a:r>
                      <a:r>
                        <a:rPr sz="900" spc="-10" dirty="0">
                          <a:solidFill>
                            <a:srgbClr val="373435"/>
                          </a:solidFill>
                          <a:latin typeface="Trebuchet MS"/>
                          <a:cs typeface="Trebuchet MS"/>
                        </a:rPr>
                        <a:t>from  </a:t>
                      </a:r>
                      <a:r>
                        <a:rPr sz="900" spc="-20" dirty="0">
                          <a:solidFill>
                            <a:srgbClr val="373435"/>
                          </a:solidFill>
                          <a:latin typeface="Trebuchet MS"/>
                          <a:cs typeface="Trebuchet MS"/>
                        </a:rPr>
                        <a:t>the </a:t>
                      </a:r>
                      <a:r>
                        <a:rPr sz="900" spc="-25" dirty="0">
                          <a:solidFill>
                            <a:srgbClr val="373435"/>
                          </a:solidFill>
                          <a:latin typeface="Trebuchet MS"/>
                          <a:cs typeface="Trebuchet MS"/>
                        </a:rPr>
                        <a:t>relevant  </a:t>
                      </a:r>
                      <a:r>
                        <a:rPr sz="900" dirty="0">
                          <a:solidFill>
                            <a:srgbClr val="373435"/>
                          </a:solidFill>
                          <a:latin typeface="Trebuchet MS"/>
                          <a:cs typeface="Trebuchet MS"/>
                        </a:rPr>
                        <a:t>munici</a:t>
                      </a:r>
                      <a:r>
                        <a:rPr sz="900" spc="-15" dirty="0">
                          <a:solidFill>
                            <a:srgbClr val="373435"/>
                          </a:solidFill>
                          <a:latin typeface="Trebuchet MS"/>
                          <a:cs typeface="Trebuchet MS"/>
                        </a:rPr>
                        <a:t>p</a:t>
                      </a:r>
                      <a:r>
                        <a:rPr sz="900" dirty="0">
                          <a:solidFill>
                            <a:srgbClr val="373435"/>
                          </a:solidFill>
                          <a:latin typeface="Trebuchet MS"/>
                          <a:cs typeface="Trebuchet MS"/>
                        </a:rPr>
                        <a:t>alities</a:t>
                      </a:r>
                      <a:endParaRPr sz="9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extLst>
                  <a:ext uri="{0D108BD9-81ED-4DB2-BD59-A6C34878D82A}">
                    <a16:rowId xmlns:a16="http://schemas.microsoft.com/office/drawing/2014/main" xmlns="" val="10002"/>
                  </a:ext>
                </a:extLst>
              </a:tr>
              <a:tr h="2393289">
                <a:tc vMerge="1">
                  <a:txBody>
                    <a:bodyPr/>
                    <a:lstStyle/>
                    <a:p>
                      <a:endParaRPr/>
                    </a:p>
                  </a:txBody>
                  <a:tcPr marL="0" marR="0" marT="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139065">
                        <a:lnSpc>
                          <a:spcPct val="110800"/>
                        </a:lnSpc>
                        <a:spcBef>
                          <a:spcPts val="525"/>
                        </a:spcBef>
                      </a:pPr>
                      <a:r>
                        <a:rPr sz="900" spc="-15" dirty="0">
                          <a:solidFill>
                            <a:srgbClr val="373435"/>
                          </a:solidFill>
                          <a:latin typeface="Trebuchet MS"/>
                          <a:cs typeface="Trebuchet MS"/>
                        </a:rPr>
                        <a:t>Well-located  </a:t>
                      </a:r>
                      <a:r>
                        <a:rPr sz="900" spc="-5" dirty="0">
                          <a:solidFill>
                            <a:srgbClr val="373435"/>
                          </a:solidFill>
                          <a:latin typeface="Trebuchet MS"/>
                          <a:cs typeface="Trebuchet MS"/>
                        </a:rPr>
                        <a:t>land </a:t>
                      </a:r>
                      <a:r>
                        <a:rPr sz="900" spc="-10" dirty="0">
                          <a:solidFill>
                            <a:srgbClr val="373435"/>
                          </a:solidFill>
                          <a:latin typeface="Trebuchet MS"/>
                          <a:cs typeface="Trebuchet MS"/>
                        </a:rPr>
                        <a:t>acquired  </a:t>
                      </a:r>
                      <a:r>
                        <a:rPr sz="900" dirty="0">
                          <a:solidFill>
                            <a:srgbClr val="373435"/>
                          </a:solidFill>
                          <a:latin typeface="Trebuchet MS"/>
                          <a:cs typeface="Trebuchet MS"/>
                        </a:rPr>
                        <a:t>or </a:t>
                      </a:r>
                      <a:r>
                        <a:rPr sz="900" spc="-15" dirty="0">
                          <a:solidFill>
                            <a:srgbClr val="373435"/>
                          </a:solidFill>
                          <a:latin typeface="Trebuchet MS"/>
                          <a:cs typeface="Trebuchet MS"/>
                        </a:rPr>
                        <a:t>released</a:t>
                      </a:r>
                      <a:r>
                        <a:rPr sz="900" spc="-130" dirty="0">
                          <a:solidFill>
                            <a:srgbClr val="373435"/>
                          </a:solidFill>
                          <a:latin typeface="Trebuchet MS"/>
                          <a:cs typeface="Trebuchet MS"/>
                        </a:rPr>
                        <a:t> </a:t>
                      </a:r>
                      <a:r>
                        <a:rPr sz="900" spc="-15" dirty="0">
                          <a:solidFill>
                            <a:srgbClr val="373435"/>
                          </a:solidFill>
                          <a:latin typeface="Trebuchet MS"/>
                          <a:cs typeface="Trebuchet MS"/>
                        </a:rPr>
                        <a:t>for  </a:t>
                      </a:r>
                      <a:r>
                        <a:rPr sz="900" spc="10" dirty="0">
                          <a:solidFill>
                            <a:srgbClr val="373435"/>
                          </a:solidFill>
                          <a:latin typeface="Trebuchet MS"/>
                          <a:cs typeface="Trebuchet MS"/>
                        </a:rPr>
                        <a:t>human  </a:t>
                      </a:r>
                      <a:r>
                        <a:rPr sz="900" spc="-20" dirty="0">
                          <a:solidFill>
                            <a:srgbClr val="373435"/>
                          </a:solidFill>
                          <a:latin typeface="Trebuchet MS"/>
                          <a:cs typeface="Trebuchet MS"/>
                        </a:rPr>
                        <a:t>settlement  </a:t>
                      </a:r>
                      <a:r>
                        <a:rPr sz="900" spc="-5" dirty="0">
                          <a:solidFill>
                            <a:srgbClr val="373435"/>
                          </a:solidFill>
                          <a:latin typeface="Trebuchet MS"/>
                          <a:cs typeface="Trebuchet MS"/>
                        </a:rPr>
                        <a:t>development</a:t>
                      </a:r>
                      <a:endParaRPr sz="9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81915">
                        <a:lnSpc>
                          <a:spcPct val="110800"/>
                        </a:lnSpc>
                        <a:spcBef>
                          <a:spcPts val="525"/>
                        </a:spcBef>
                      </a:pPr>
                      <a:r>
                        <a:rPr sz="900" spc="-45" dirty="0">
                          <a:solidFill>
                            <a:srgbClr val="373435"/>
                          </a:solidFill>
                          <a:latin typeface="Trebuchet MS"/>
                          <a:cs typeface="Trebuchet MS"/>
                        </a:rPr>
                        <a:t>2.1.5 </a:t>
                      </a:r>
                      <a:r>
                        <a:rPr sz="900" spc="15" dirty="0">
                          <a:solidFill>
                            <a:srgbClr val="373435"/>
                          </a:solidFill>
                          <a:latin typeface="Trebuchet MS"/>
                          <a:cs typeface="Trebuchet MS"/>
                        </a:rPr>
                        <a:t>Number </a:t>
                      </a:r>
                      <a:r>
                        <a:rPr sz="900" spc="-15" dirty="0">
                          <a:solidFill>
                            <a:srgbClr val="373435"/>
                          </a:solidFill>
                          <a:latin typeface="Trebuchet MS"/>
                          <a:cs typeface="Trebuchet MS"/>
                        </a:rPr>
                        <a:t>of  </a:t>
                      </a:r>
                      <a:r>
                        <a:rPr sz="900" spc="-20" dirty="0">
                          <a:solidFill>
                            <a:srgbClr val="373435"/>
                          </a:solidFill>
                          <a:latin typeface="Trebuchet MS"/>
                          <a:cs typeface="Trebuchet MS"/>
                        </a:rPr>
                        <a:t>hectares </a:t>
                      </a:r>
                      <a:r>
                        <a:rPr sz="900" spc="-15" dirty="0">
                          <a:solidFill>
                            <a:srgbClr val="373435"/>
                          </a:solidFill>
                          <a:latin typeface="Trebuchet MS"/>
                          <a:cs typeface="Trebuchet MS"/>
                        </a:rPr>
                        <a:t>of </a:t>
                      </a:r>
                      <a:r>
                        <a:rPr sz="900" spc="-20" dirty="0">
                          <a:solidFill>
                            <a:srgbClr val="373435"/>
                          </a:solidFill>
                          <a:latin typeface="Trebuchet MS"/>
                          <a:cs typeface="Trebuchet MS"/>
                        </a:rPr>
                        <a:t>well-  </a:t>
                      </a:r>
                      <a:r>
                        <a:rPr sz="900" spc="-15" dirty="0">
                          <a:solidFill>
                            <a:srgbClr val="373435"/>
                          </a:solidFill>
                          <a:latin typeface="Trebuchet MS"/>
                          <a:cs typeface="Trebuchet MS"/>
                        </a:rPr>
                        <a:t>located </a:t>
                      </a:r>
                      <a:r>
                        <a:rPr sz="900" spc="-5" dirty="0">
                          <a:solidFill>
                            <a:srgbClr val="373435"/>
                          </a:solidFill>
                          <a:latin typeface="Trebuchet MS"/>
                          <a:cs typeface="Trebuchet MS"/>
                        </a:rPr>
                        <a:t>land </a:t>
                      </a:r>
                      <a:r>
                        <a:rPr sz="900" spc="-10" dirty="0">
                          <a:solidFill>
                            <a:srgbClr val="373435"/>
                          </a:solidFill>
                          <a:latin typeface="Trebuchet MS"/>
                          <a:cs typeface="Trebuchet MS"/>
                        </a:rPr>
                        <a:t>acquired  </a:t>
                      </a:r>
                      <a:r>
                        <a:rPr sz="900" dirty="0">
                          <a:solidFill>
                            <a:srgbClr val="373435"/>
                          </a:solidFill>
                          <a:latin typeface="Trebuchet MS"/>
                          <a:cs typeface="Trebuchet MS"/>
                        </a:rPr>
                        <a:t>or </a:t>
                      </a:r>
                      <a:r>
                        <a:rPr sz="900" spc="-15" dirty="0">
                          <a:solidFill>
                            <a:srgbClr val="373435"/>
                          </a:solidFill>
                          <a:latin typeface="Trebuchet MS"/>
                          <a:cs typeface="Trebuchet MS"/>
                        </a:rPr>
                        <a:t>released for</a:t>
                      </a:r>
                      <a:r>
                        <a:rPr sz="900" spc="-135" dirty="0">
                          <a:solidFill>
                            <a:srgbClr val="373435"/>
                          </a:solidFill>
                          <a:latin typeface="Trebuchet MS"/>
                          <a:cs typeface="Trebuchet MS"/>
                        </a:rPr>
                        <a:t> </a:t>
                      </a:r>
                      <a:r>
                        <a:rPr sz="900" spc="10" dirty="0">
                          <a:solidFill>
                            <a:srgbClr val="373435"/>
                          </a:solidFill>
                          <a:latin typeface="Trebuchet MS"/>
                          <a:cs typeface="Trebuchet MS"/>
                        </a:rPr>
                        <a:t>human  </a:t>
                      </a:r>
                      <a:r>
                        <a:rPr sz="900" spc="-15" dirty="0">
                          <a:solidFill>
                            <a:srgbClr val="373435"/>
                          </a:solidFill>
                          <a:latin typeface="Trebuchet MS"/>
                          <a:cs typeface="Trebuchet MS"/>
                        </a:rPr>
                        <a:t>settlements  </a:t>
                      </a:r>
                      <a:r>
                        <a:rPr sz="900" spc="-5" dirty="0">
                          <a:solidFill>
                            <a:srgbClr val="373435"/>
                          </a:solidFill>
                          <a:latin typeface="Trebuchet MS"/>
                          <a:cs typeface="Trebuchet MS"/>
                        </a:rPr>
                        <a:t>development</a:t>
                      </a:r>
                      <a:endParaRPr sz="9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a:lnSpc>
                          <a:spcPct val="100000"/>
                        </a:lnSpc>
                        <a:spcBef>
                          <a:spcPts val="630"/>
                        </a:spcBef>
                      </a:pPr>
                      <a:r>
                        <a:rPr sz="900" spc="-15" dirty="0">
                          <a:solidFill>
                            <a:srgbClr val="373435"/>
                          </a:solidFill>
                          <a:latin typeface="Trebuchet MS"/>
                          <a:cs typeface="Trebuchet MS"/>
                        </a:rPr>
                        <a:t>3514,</a:t>
                      </a:r>
                      <a:r>
                        <a:rPr sz="900" spc="-30" dirty="0">
                          <a:solidFill>
                            <a:srgbClr val="373435"/>
                          </a:solidFill>
                          <a:latin typeface="Trebuchet MS"/>
                          <a:cs typeface="Trebuchet MS"/>
                        </a:rPr>
                        <a:t> </a:t>
                      </a:r>
                      <a:r>
                        <a:rPr sz="900" spc="10" dirty="0">
                          <a:solidFill>
                            <a:srgbClr val="373435"/>
                          </a:solidFill>
                          <a:latin typeface="Trebuchet MS"/>
                          <a:cs typeface="Trebuchet MS"/>
                        </a:rPr>
                        <a:t>5428</a:t>
                      </a:r>
                      <a:endParaRPr sz="900">
                        <a:latin typeface="Trebuchet MS"/>
                        <a:cs typeface="Trebuchet MS"/>
                      </a:endParaRPr>
                    </a:p>
                    <a:p>
                      <a:pPr marL="71755" marR="164465">
                        <a:lnSpc>
                          <a:spcPct val="110800"/>
                        </a:lnSpc>
                      </a:pPr>
                      <a:r>
                        <a:rPr sz="900" spc="-20" dirty="0">
                          <a:solidFill>
                            <a:srgbClr val="373435"/>
                          </a:solidFill>
                          <a:latin typeface="Trebuchet MS"/>
                          <a:cs typeface="Trebuchet MS"/>
                        </a:rPr>
                        <a:t>hectares </a:t>
                      </a:r>
                      <a:r>
                        <a:rPr sz="900" spc="-15" dirty="0">
                          <a:solidFill>
                            <a:srgbClr val="373435"/>
                          </a:solidFill>
                          <a:latin typeface="Trebuchet MS"/>
                          <a:cs typeface="Trebuchet MS"/>
                        </a:rPr>
                        <a:t>of </a:t>
                      </a:r>
                      <a:r>
                        <a:rPr sz="900" spc="-5" dirty="0">
                          <a:solidFill>
                            <a:srgbClr val="373435"/>
                          </a:solidFill>
                          <a:latin typeface="Trebuchet MS"/>
                          <a:cs typeface="Trebuchet MS"/>
                        </a:rPr>
                        <a:t>Land  </a:t>
                      </a:r>
                      <a:r>
                        <a:rPr sz="900" spc="-10" dirty="0">
                          <a:solidFill>
                            <a:srgbClr val="373435"/>
                          </a:solidFill>
                          <a:latin typeface="Trebuchet MS"/>
                          <a:cs typeface="Trebuchet MS"/>
                        </a:rPr>
                        <a:t>acquired </a:t>
                      </a:r>
                      <a:r>
                        <a:rPr sz="900" dirty="0">
                          <a:solidFill>
                            <a:srgbClr val="373435"/>
                          </a:solidFill>
                          <a:latin typeface="Trebuchet MS"/>
                          <a:cs typeface="Trebuchet MS"/>
                        </a:rPr>
                        <a:t>or</a:t>
                      </a:r>
                      <a:r>
                        <a:rPr sz="900" spc="-120" dirty="0">
                          <a:solidFill>
                            <a:srgbClr val="373435"/>
                          </a:solidFill>
                          <a:latin typeface="Trebuchet MS"/>
                          <a:cs typeface="Trebuchet MS"/>
                        </a:rPr>
                        <a:t> </a:t>
                      </a:r>
                      <a:r>
                        <a:rPr sz="900" spc="-15" dirty="0">
                          <a:solidFill>
                            <a:srgbClr val="373435"/>
                          </a:solidFill>
                          <a:latin typeface="Trebuchet MS"/>
                          <a:cs typeface="Trebuchet MS"/>
                        </a:rPr>
                        <a:t>released  for </a:t>
                      </a:r>
                      <a:r>
                        <a:rPr sz="900" spc="15" dirty="0">
                          <a:solidFill>
                            <a:srgbClr val="373435"/>
                          </a:solidFill>
                          <a:latin typeface="Trebuchet MS"/>
                          <a:cs typeface="Trebuchet MS"/>
                        </a:rPr>
                        <a:t>Human  </a:t>
                      </a:r>
                      <a:r>
                        <a:rPr sz="900" spc="-15" dirty="0">
                          <a:solidFill>
                            <a:srgbClr val="373435"/>
                          </a:solidFill>
                          <a:latin typeface="Trebuchet MS"/>
                          <a:cs typeface="Trebuchet MS"/>
                        </a:rPr>
                        <a:t>Settlements</a:t>
                      </a:r>
                      <a:endParaRPr sz="9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155575">
                        <a:lnSpc>
                          <a:spcPct val="110800"/>
                        </a:lnSpc>
                        <a:spcBef>
                          <a:spcPts val="525"/>
                        </a:spcBef>
                      </a:pPr>
                      <a:r>
                        <a:rPr sz="900" spc="10" dirty="0">
                          <a:solidFill>
                            <a:srgbClr val="373435"/>
                          </a:solidFill>
                          <a:latin typeface="Trebuchet MS"/>
                          <a:cs typeface="Trebuchet MS"/>
                        </a:rPr>
                        <a:t>1500 </a:t>
                      </a:r>
                      <a:r>
                        <a:rPr sz="900" spc="-15" dirty="0">
                          <a:solidFill>
                            <a:srgbClr val="373435"/>
                          </a:solidFill>
                          <a:latin typeface="Trebuchet MS"/>
                          <a:cs typeface="Trebuchet MS"/>
                        </a:rPr>
                        <a:t>of</a:t>
                      </a:r>
                      <a:r>
                        <a:rPr sz="900" spc="-120" dirty="0">
                          <a:solidFill>
                            <a:srgbClr val="373435"/>
                          </a:solidFill>
                          <a:latin typeface="Trebuchet MS"/>
                          <a:cs typeface="Trebuchet MS"/>
                        </a:rPr>
                        <a:t> </a:t>
                      </a:r>
                      <a:r>
                        <a:rPr sz="900" spc="-20" dirty="0">
                          <a:solidFill>
                            <a:srgbClr val="373435"/>
                          </a:solidFill>
                          <a:latin typeface="Trebuchet MS"/>
                          <a:cs typeface="Trebuchet MS"/>
                        </a:rPr>
                        <a:t>hectares  </a:t>
                      </a:r>
                      <a:r>
                        <a:rPr sz="900" spc="-15" dirty="0">
                          <a:solidFill>
                            <a:srgbClr val="373435"/>
                          </a:solidFill>
                          <a:latin typeface="Trebuchet MS"/>
                          <a:cs typeface="Trebuchet MS"/>
                        </a:rPr>
                        <a:t>of </a:t>
                      </a:r>
                      <a:r>
                        <a:rPr sz="900" spc="-20" dirty="0">
                          <a:solidFill>
                            <a:srgbClr val="373435"/>
                          </a:solidFill>
                          <a:latin typeface="Trebuchet MS"/>
                          <a:cs typeface="Trebuchet MS"/>
                        </a:rPr>
                        <a:t>well-located  </a:t>
                      </a:r>
                      <a:r>
                        <a:rPr sz="900" spc="-5" dirty="0">
                          <a:solidFill>
                            <a:srgbClr val="373435"/>
                          </a:solidFill>
                          <a:latin typeface="Trebuchet MS"/>
                          <a:cs typeface="Trebuchet MS"/>
                        </a:rPr>
                        <a:t>land</a:t>
                      </a:r>
                      <a:r>
                        <a:rPr sz="900" spc="-40" dirty="0">
                          <a:solidFill>
                            <a:srgbClr val="373435"/>
                          </a:solidFill>
                          <a:latin typeface="Trebuchet MS"/>
                          <a:cs typeface="Trebuchet MS"/>
                        </a:rPr>
                        <a:t> </a:t>
                      </a:r>
                      <a:r>
                        <a:rPr sz="900" spc="-10" dirty="0">
                          <a:solidFill>
                            <a:srgbClr val="373435"/>
                          </a:solidFill>
                          <a:latin typeface="Trebuchet MS"/>
                          <a:cs typeface="Trebuchet MS"/>
                        </a:rPr>
                        <a:t>acquired</a:t>
                      </a:r>
                      <a:endParaRPr sz="900">
                        <a:latin typeface="Trebuchet MS"/>
                        <a:cs typeface="Trebuchet MS"/>
                      </a:endParaRPr>
                    </a:p>
                    <a:p>
                      <a:pPr marL="71755" marR="243840">
                        <a:lnSpc>
                          <a:spcPct val="110800"/>
                        </a:lnSpc>
                      </a:pPr>
                      <a:r>
                        <a:rPr sz="900" dirty="0">
                          <a:solidFill>
                            <a:srgbClr val="373435"/>
                          </a:solidFill>
                          <a:latin typeface="Trebuchet MS"/>
                          <a:cs typeface="Trebuchet MS"/>
                        </a:rPr>
                        <a:t>or </a:t>
                      </a:r>
                      <a:r>
                        <a:rPr sz="900" spc="-15" dirty="0">
                          <a:solidFill>
                            <a:srgbClr val="373435"/>
                          </a:solidFill>
                          <a:latin typeface="Trebuchet MS"/>
                          <a:cs typeface="Trebuchet MS"/>
                        </a:rPr>
                        <a:t>released</a:t>
                      </a:r>
                      <a:r>
                        <a:rPr sz="900" spc="-130" dirty="0">
                          <a:solidFill>
                            <a:srgbClr val="373435"/>
                          </a:solidFill>
                          <a:latin typeface="Trebuchet MS"/>
                          <a:cs typeface="Trebuchet MS"/>
                        </a:rPr>
                        <a:t> </a:t>
                      </a:r>
                      <a:r>
                        <a:rPr sz="900" spc="-15" dirty="0">
                          <a:solidFill>
                            <a:srgbClr val="373435"/>
                          </a:solidFill>
                          <a:latin typeface="Trebuchet MS"/>
                          <a:cs typeface="Trebuchet MS"/>
                        </a:rPr>
                        <a:t>for  </a:t>
                      </a:r>
                      <a:r>
                        <a:rPr sz="900" spc="10" dirty="0">
                          <a:solidFill>
                            <a:srgbClr val="373435"/>
                          </a:solidFill>
                          <a:latin typeface="Trebuchet MS"/>
                          <a:cs typeface="Trebuchet MS"/>
                        </a:rPr>
                        <a:t>human  </a:t>
                      </a:r>
                      <a:r>
                        <a:rPr sz="900" spc="-15" dirty="0">
                          <a:solidFill>
                            <a:srgbClr val="373435"/>
                          </a:solidFill>
                          <a:latin typeface="Trebuchet MS"/>
                          <a:cs typeface="Trebuchet MS"/>
                        </a:rPr>
                        <a:t>settlements  </a:t>
                      </a:r>
                      <a:r>
                        <a:rPr sz="900" spc="-5" dirty="0">
                          <a:solidFill>
                            <a:srgbClr val="373435"/>
                          </a:solidFill>
                          <a:latin typeface="Trebuchet MS"/>
                          <a:cs typeface="Trebuchet MS"/>
                        </a:rPr>
                        <a:t>development</a:t>
                      </a:r>
                      <a:endParaRPr sz="9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131445">
                        <a:lnSpc>
                          <a:spcPct val="110800"/>
                        </a:lnSpc>
                        <a:spcBef>
                          <a:spcPts val="525"/>
                        </a:spcBef>
                      </a:pPr>
                      <a:r>
                        <a:rPr sz="900" spc="10" dirty="0">
                          <a:solidFill>
                            <a:srgbClr val="373435"/>
                          </a:solidFill>
                          <a:latin typeface="Trebuchet MS"/>
                          <a:cs typeface="Trebuchet MS"/>
                        </a:rPr>
                        <a:t>750 </a:t>
                      </a:r>
                      <a:r>
                        <a:rPr sz="900" spc="-15" dirty="0">
                          <a:solidFill>
                            <a:srgbClr val="373435"/>
                          </a:solidFill>
                          <a:latin typeface="Trebuchet MS"/>
                          <a:cs typeface="Trebuchet MS"/>
                        </a:rPr>
                        <a:t>of </a:t>
                      </a:r>
                      <a:r>
                        <a:rPr sz="900" spc="-20" dirty="0">
                          <a:solidFill>
                            <a:srgbClr val="373435"/>
                          </a:solidFill>
                          <a:latin typeface="Trebuchet MS"/>
                          <a:cs typeface="Trebuchet MS"/>
                        </a:rPr>
                        <a:t>hectares  </a:t>
                      </a:r>
                      <a:r>
                        <a:rPr sz="900" spc="-15" dirty="0">
                          <a:solidFill>
                            <a:srgbClr val="373435"/>
                          </a:solidFill>
                          <a:latin typeface="Trebuchet MS"/>
                          <a:cs typeface="Trebuchet MS"/>
                        </a:rPr>
                        <a:t>of </a:t>
                      </a:r>
                      <a:r>
                        <a:rPr sz="900" spc="-20" dirty="0">
                          <a:solidFill>
                            <a:srgbClr val="373435"/>
                          </a:solidFill>
                          <a:latin typeface="Trebuchet MS"/>
                          <a:cs typeface="Trebuchet MS"/>
                        </a:rPr>
                        <a:t>well-located  </a:t>
                      </a:r>
                      <a:r>
                        <a:rPr sz="900" spc="-5" dirty="0">
                          <a:solidFill>
                            <a:srgbClr val="373435"/>
                          </a:solidFill>
                          <a:latin typeface="Trebuchet MS"/>
                          <a:cs typeface="Trebuchet MS"/>
                        </a:rPr>
                        <a:t>land </a:t>
                      </a:r>
                      <a:r>
                        <a:rPr sz="900" spc="-10" dirty="0">
                          <a:solidFill>
                            <a:srgbClr val="373435"/>
                          </a:solidFill>
                          <a:latin typeface="Trebuchet MS"/>
                          <a:cs typeface="Trebuchet MS"/>
                        </a:rPr>
                        <a:t>acquired</a:t>
                      </a:r>
                      <a:r>
                        <a:rPr sz="900" spc="-125" dirty="0">
                          <a:solidFill>
                            <a:srgbClr val="373435"/>
                          </a:solidFill>
                          <a:latin typeface="Trebuchet MS"/>
                          <a:cs typeface="Trebuchet MS"/>
                        </a:rPr>
                        <a:t> </a:t>
                      </a:r>
                      <a:r>
                        <a:rPr sz="900" dirty="0">
                          <a:solidFill>
                            <a:srgbClr val="373435"/>
                          </a:solidFill>
                          <a:latin typeface="Trebuchet MS"/>
                          <a:cs typeface="Trebuchet MS"/>
                        </a:rPr>
                        <a:t>or  </a:t>
                      </a:r>
                      <a:r>
                        <a:rPr sz="900" spc="-15" dirty="0">
                          <a:solidFill>
                            <a:srgbClr val="373435"/>
                          </a:solidFill>
                          <a:latin typeface="Trebuchet MS"/>
                          <a:cs typeface="Trebuchet MS"/>
                        </a:rPr>
                        <a:t>released</a:t>
                      </a:r>
                      <a:endParaRPr sz="900">
                        <a:latin typeface="Trebuchet MS"/>
                        <a:cs typeface="Trebuchet MS"/>
                      </a:endParaRPr>
                    </a:p>
                    <a:p>
                      <a:pPr marL="71755" marR="271780">
                        <a:lnSpc>
                          <a:spcPct val="110800"/>
                        </a:lnSpc>
                      </a:pPr>
                      <a:r>
                        <a:rPr sz="900" spc="-15" dirty="0">
                          <a:solidFill>
                            <a:srgbClr val="373435"/>
                          </a:solidFill>
                          <a:latin typeface="Trebuchet MS"/>
                          <a:cs typeface="Trebuchet MS"/>
                        </a:rPr>
                        <a:t>for </a:t>
                      </a:r>
                      <a:r>
                        <a:rPr sz="900" spc="10" dirty="0">
                          <a:solidFill>
                            <a:srgbClr val="373435"/>
                          </a:solidFill>
                          <a:latin typeface="Trebuchet MS"/>
                          <a:cs typeface="Trebuchet MS"/>
                        </a:rPr>
                        <a:t>human  </a:t>
                      </a:r>
                      <a:r>
                        <a:rPr sz="900" spc="-15" dirty="0">
                          <a:solidFill>
                            <a:srgbClr val="373435"/>
                          </a:solidFill>
                          <a:latin typeface="Trebuchet MS"/>
                          <a:cs typeface="Trebuchet MS"/>
                        </a:rPr>
                        <a:t>settlements  </a:t>
                      </a:r>
                      <a:r>
                        <a:rPr sz="900" dirty="0">
                          <a:solidFill>
                            <a:srgbClr val="373435"/>
                          </a:solidFill>
                          <a:latin typeface="Trebuchet MS"/>
                          <a:cs typeface="Trebuchet MS"/>
                        </a:rPr>
                        <a:t>development</a:t>
                      </a:r>
                      <a:endParaRPr sz="9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152400">
                        <a:lnSpc>
                          <a:spcPct val="110800"/>
                        </a:lnSpc>
                        <a:spcBef>
                          <a:spcPts val="525"/>
                        </a:spcBef>
                      </a:pPr>
                      <a:r>
                        <a:rPr sz="900" spc="-5" dirty="0">
                          <a:solidFill>
                            <a:srgbClr val="6CC24A"/>
                          </a:solidFill>
                          <a:latin typeface="Trebuchet MS"/>
                          <a:cs typeface="Trebuchet MS"/>
                        </a:rPr>
                        <a:t>Achieved  </a:t>
                      </a:r>
                      <a:r>
                        <a:rPr sz="900" spc="-5" dirty="0">
                          <a:solidFill>
                            <a:srgbClr val="373435"/>
                          </a:solidFill>
                          <a:latin typeface="Trebuchet MS"/>
                          <a:cs typeface="Trebuchet MS"/>
                        </a:rPr>
                        <a:t>3243.447</a:t>
                      </a:r>
                      <a:r>
                        <a:rPr sz="900" spc="-114" dirty="0">
                          <a:solidFill>
                            <a:srgbClr val="373435"/>
                          </a:solidFill>
                          <a:latin typeface="Trebuchet MS"/>
                          <a:cs typeface="Trebuchet MS"/>
                        </a:rPr>
                        <a:t> </a:t>
                      </a:r>
                      <a:r>
                        <a:rPr sz="900" dirty="0">
                          <a:solidFill>
                            <a:srgbClr val="373435"/>
                          </a:solidFill>
                          <a:latin typeface="Trebuchet MS"/>
                          <a:cs typeface="Trebuchet MS"/>
                        </a:rPr>
                        <a:t>ha</a:t>
                      </a:r>
                      <a:endParaRPr sz="900" dirty="0">
                        <a:latin typeface="Trebuchet MS"/>
                        <a:cs typeface="Trebuchet MS"/>
                      </a:endParaRPr>
                    </a:p>
                    <a:p>
                      <a:pPr marL="71755" marR="103505">
                        <a:lnSpc>
                          <a:spcPct val="110800"/>
                        </a:lnSpc>
                      </a:pPr>
                      <a:r>
                        <a:rPr sz="900" spc="-15" dirty="0">
                          <a:solidFill>
                            <a:srgbClr val="373435"/>
                          </a:solidFill>
                          <a:latin typeface="Trebuchet MS"/>
                          <a:cs typeface="Trebuchet MS"/>
                        </a:rPr>
                        <a:t>of </a:t>
                      </a:r>
                      <a:r>
                        <a:rPr sz="900" spc="-20" dirty="0">
                          <a:solidFill>
                            <a:srgbClr val="373435"/>
                          </a:solidFill>
                          <a:latin typeface="Trebuchet MS"/>
                          <a:cs typeface="Trebuchet MS"/>
                        </a:rPr>
                        <a:t>well-  </a:t>
                      </a:r>
                      <a:r>
                        <a:rPr sz="900" spc="-15" dirty="0">
                          <a:solidFill>
                            <a:srgbClr val="373435"/>
                          </a:solidFill>
                          <a:latin typeface="Trebuchet MS"/>
                          <a:cs typeface="Trebuchet MS"/>
                        </a:rPr>
                        <a:t>located </a:t>
                      </a:r>
                      <a:r>
                        <a:rPr sz="900" spc="-5" dirty="0">
                          <a:solidFill>
                            <a:srgbClr val="373435"/>
                          </a:solidFill>
                          <a:latin typeface="Trebuchet MS"/>
                          <a:cs typeface="Trebuchet MS"/>
                        </a:rPr>
                        <a:t>land  </a:t>
                      </a:r>
                      <a:r>
                        <a:rPr sz="900" spc="-10" dirty="0">
                          <a:solidFill>
                            <a:srgbClr val="373435"/>
                          </a:solidFill>
                          <a:latin typeface="Trebuchet MS"/>
                          <a:cs typeface="Trebuchet MS"/>
                        </a:rPr>
                        <a:t>acquired </a:t>
                      </a:r>
                      <a:r>
                        <a:rPr sz="900" dirty="0">
                          <a:solidFill>
                            <a:srgbClr val="373435"/>
                          </a:solidFill>
                          <a:latin typeface="Trebuchet MS"/>
                          <a:cs typeface="Trebuchet MS"/>
                        </a:rPr>
                        <a:t>or  </a:t>
                      </a:r>
                      <a:r>
                        <a:rPr sz="900" spc="-15" dirty="0">
                          <a:solidFill>
                            <a:srgbClr val="373435"/>
                          </a:solidFill>
                          <a:latin typeface="Trebuchet MS"/>
                          <a:cs typeface="Trebuchet MS"/>
                        </a:rPr>
                        <a:t>released for  </a:t>
                      </a:r>
                      <a:r>
                        <a:rPr sz="900" spc="10" dirty="0">
                          <a:solidFill>
                            <a:srgbClr val="373435"/>
                          </a:solidFill>
                          <a:latin typeface="Trebuchet MS"/>
                          <a:cs typeface="Trebuchet MS"/>
                        </a:rPr>
                        <a:t>human  </a:t>
                      </a:r>
                      <a:r>
                        <a:rPr sz="900" spc="-15" dirty="0">
                          <a:solidFill>
                            <a:srgbClr val="373435"/>
                          </a:solidFill>
                          <a:latin typeface="Trebuchet MS"/>
                          <a:cs typeface="Trebuchet MS"/>
                        </a:rPr>
                        <a:t>settlements  </a:t>
                      </a:r>
                      <a:r>
                        <a:rPr sz="900" dirty="0">
                          <a:solidFill>
                            <a:srgbClr val="373435"/>
                          </a:solidFill>
                          <a:latin typeface="Trebuchet MS"/>
                          <a:cs typeface="Trebuchet MS"/>
                        </a:rPr>
                        <a:t>development</a:t>
                      </a:r>
                      <a:endParaRPr sz="9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40B74A"/>
                    </a:solidFill>
                  </a:tcPr>
                </a:tc>
                <a:tc>
                  <a:txBody>
                    <a:bodyPr/>
                    <a:lstStyle/>
                    <a:p>
                      <a:pPr marL="71755" marR="120650">
                        <a:lnSpc>
                          <a:spcPct val="110800"/>
                        </a:lnSpc>
                        <a:spcBef>
                          <a:spcPts val="525"/>
                        </a:spcBef>
                      </a:pPr>
                      <a:r>
                        <a:rPr sz="900" spc="5" dirty="0">
                          <a:solidFill>
                            <a:srgbClr val="373435"/>
                          </a:solidFill>
                          <a:latin typeface="Trebuchet MS"/>
                          <a:cs typeface="Trebuchet MS"/>
                        </a:rPr>
                        <a:t>+2493.447 </a:t>
                      </a:r>
                      <a:r>
                        <a:rPr sz="900" dirty="0">
                          <a:solidFill>
                            <a:srgbClr val="373435"/>
                          </a:solidFill>
                          <a:latin typeface="Trebuchet MS"/>
                          <a:cs typeface="Trebuchet MS"/>
                        </a:rPr>
                        <a:t>ha </a:t>
                      </a:r>
                      <a:r>
                        <a:rPr sz="900" spc="-15" dirty="0">
                          <a:solidFill>
                            <a:srgbClr val="373435"/>
                          </a:solidFill>
                          <a:latin typeface="Trebuchet MS"/>
                          <a:cs typeface="Trebuchet MS"/>
                        </a:rPr>
                        <a:t>of  </a:t>
                      </a:r>
                      <a:r>
                        <a:rPr sz="900" spc="-20" dirty="0">
                          <a:solidFill>
                            <a:srgbClr val="373435"/>
                          </a:solidFill>
                          <a:latin typeface="Trebuchet MS"/>
                          <a:cs typeface="Trebuchet MS"/>
                        </a:rPr>
                        <a:t>well-located </a:t>
                      </a:r>
                      <a:r>
                        <a:rPr sz="900" spc="-5" dirty="0">
                          <a:solidFill>
                            <a:srgbClr val="373435"/>
                          </a:solidFill>
                          <a:latin typeface="Trebuchet MS"/>
                          <a:cs typeface="Trebuchet MS"/>
                        </a:rPr>
                        <a:t>land  </a:t>
                      </a:r>
                      <a:r>
                        <a:rPr sz="900" spc="-10" dirty="0">
                          <a:solidFill>
                            <a:srgbClr val="373435"/>
                          </a:solidFill>
                          <a:latin typeface="Trebuchet MS"/>
                          <a:cs typeface="Trebuchet MS"/>
                        </a:rPr>
                        <a:t>acquired </a:t>
                      </a:r>
                      <a:r>
                        <a:rPr sz="900" dirty="0">
                          <a:solidFill>
                            <a:srgbClr val="373435"/>
                          </a:solidFill>
                          <a:latin typeface="Trebuchet MS"/>
                          <a:cs typeface="Trebuchet MS"/>
                        </a:rPr>
                        <a:t>or</a:t>
                      </a:r>
                      <a:r>
                        <a:rPr sz="900" spc="-120" dirty="0">
                          <a:solidFill>
                            <a:srgbClr val="373435"/>
                          </a:solidFill>
                          <a:latin typeface="Trebuchet MS"/>
                          <a:cs typeface="Trebuchet MS"/>
                        </a:rPr>
                        <a:t> </a:t>
                      </a:r>
                      <a:r>
                        <a:rPr sz="900" spc="-15" dirty="0">
                          <a:solidFill>
                            <a:srgbClr val="373435"/>
                          </a:solidFill>
                          <a:latin typeface="Trebuchet MS"/>
                          <a:cs typeface="Trebuchet MS"/>
                        </a:rPr>
                        <a:t>released  for </a:t>
                      </a:r>
                      <a:r>
                        <a:rPr sz="900" spc="10" dirty="0">
                          <a:solidFill>
                            <a:srgbClr val="373435"/>
                          </a:solidFill>
                          <a:latin typeface="Trebuchet MS"/>
                          <a:cs typeface="Trebuchet MS"/>
                        </a:rPr>
                        <a:t>human  </a:t>
                      </a:r>
                      <a:r>
                        <a:rPr sz="900" spc="-15" dirty="0">
                          <a:solidFill>
                            <a:srgbClr val="373435"/>
                          </a:solidFill>
                          <a:latin typeface="Trebuchet MS"/>
                          <a:cs typeface="Trebuchet MS"/>
                        </a:rPr>
                        <a:t>settlements  </a:t>
                      </a:r>
                      <a:r>
                        <a:rPr sz="900" spc="-5" dirty="0">
                          <a:solidFill>
                            <a:srgbClr val="373435"/>
                          </a:solidFill>
                          <a:latin typeface="Trebuchet MS"/>
                          <a:cs typeface="Trebuchet MS"/>
                        </a:rPr>
                        <a:t>development</a:t>
                      </a:r>
                      <a:endParaRPr sz="9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71120">
                        <a:lnSpc>
                          <a:spcPct val="110800"/>
                        </a:lnSpc>
                        <a:spcBef>
                          <a:spcPts val="525"/>
                        </a:spcBef>
                      </a:pPr>
                      <a:r>
                        <a:rPr sz="900" spc="-20" dirty="0">
                          <a:solidFill>
                            <a:srgbClr val="373435"/>
                          </a:solidFill>
                          <a:latin typeface="Trebuchet MS"/>
                          <a:cs typeface="Trebuchet MS"/>
                        </a:rPr>
                        <a:t>The target </a:t>
                      </a:r>
                      <a:r>
                        <a:rPr sz="900" spc="-5" dirty="0">
                          <a:solidFill>
                            <a:srgbClr val="373435"/>
                          </a:solidFill>
                          <a:latin typeface="Trebuchet MS"/>
                          <a:cs typeface="Trebuchet MS"/>
                        </a:rPr>
                        <a:t>was</a:t>
                      </a:r>
                      <a:r>
                        <a:rPr sz="900" spc="-75" dirty="0">
                          <a:solidFill>
                            <a:srgbClr val="373435"/>
                          </a:solidFill>
                          <a:latin typeface="Trebuchet MS"/>
                          <a:cs typeface="Trebuchet MS"/>
                        </a:rPr>
                        <a:t> </a:t>
                      </a:r>
                      <a:r>
                        <a:rPr sz="900" spc="-15" dirty="0">
                          <a:solidFill>
                            <a:srgbClr val="373435"/>
                          </a:solidFill>
                          <a:latin typeface="Trebuchet MS"/>
                          <a:cs typeface="Trebuchet MS"/>
                        </a:rPr>
                        <a:t>exceeded  </a:t>
                      </a:r>
                      <a:r>
                        <a:rPr sz="900" spc="5" dirty="0">
                          <a:solidFill>
                            <a:srgbClr val="373435"/>
                          </a:solidFill>
                          <a:latin typeface="Trebuchet MS"/>
                          <a:cs typeface="Trebuchet MS"/>
                        </a:rPr>
                        <a:t>due </a:t>
                      </a:r>
                      <a:r>
                        <a:rPr sz="900" spc="-10" dirty="0">
                          <a:solidFill>
                            <a:srgbClr val="373435"/>
                          </a:solidFill>
                          <a:latin typeface="Trebuchet MS"/>
                          <a:cs typeface="Trebuchet MS"/>
                        </a:rPr>
                        <a:t>to </a:t>
                      </a:r>
                      <a:r>
                        <a:rPr sz="900" spc="-20" dirty="0">
                          <a:solidFill>
                            <a:srgbClr val="373435"/>
                          </a:solidFill>
                          <a:latin typeface="Trebuchet MS"/>
                          <a:cs typeface="Trebuchet MS"/>
                        </a:rPr>
                        <a:t>the </a:t>
                      </a:r>
                      <a:r>
                        <a:rPr sz="900" spc="-10" dirty="0">
                          <a:solidFill>
                            <a:srgbClr val="373435"/>
                          </a:solidFill>
                          <a:latin typeface="Trebuchet MS"/>
                          <a:cs typeface="Trebuchet MS"/>
                        </a:rPr>
                        <a:t>acquisition </a:t>
                      </a:r>
                      <a:r>
                        <a:rPr sz="900" spc="-15" dirty="0">
                          <a:solidFill>
                            <a:srgbClr val="373435"/>
                          </a:solidFill>
                          <a:latin typeface="Trebuchet MS"/>
                          <a:cs typeface="Trebuchet MS"/>
                        </a:rPr>
                        <a:t>of  </a:t>
                      </a:r>
                      <a:r>
                        <a:rPr sz="900" spc="-10" dirty="0">
                          <a:solidFill>
                            <a:srgbClr val="373435"/>
                          </a:solidFill>
                          <a:latin typeface="Trebuchet MS"/>
                          <a:cs typeface="Trebuchet MS"/>
                        </a:rPr>
                        <a:t>properties </a:t>
                      </a:r>
                      <a:r>
                        <a:rPr sz="900" dirty="0">
                          <a:solidFill>
                            <a:srgbClr val="373435"/>
                          </a:solidFill>
                          <a:latin typeface="Trebuchet MS"/>
                          <a:cs typeface="Trebuchet MS"/>
                        </a:rPr>
                        <a:t>above </a:t>
                      </a:r>
                      <a:r>
                        <a:rPr sz="900" spc="-20" dirty="0">
                          <a:solidFill>
                            <a:srgbClr val="373435"/>
                          </a:solidFill>
                          <a:latin typeface="Trebuchet MS"/>
                          <a:cs typeface="Trebuchet MS"/>
                        </a:rPr>
                        <a:t>the  </a:t>
                      </a:r>
                      <a:r>
                        <a:rPr sz="900" spc="-15" dirty="0">
                          <a:solidFill>
                            <a:srgbClr val="373435"/>
                          </a:solidFill>
                          <a:latin typeface="Trebuchet MS"/>
                          <a:cs typeface="Trebuchet MS"/>
                        </a:rPr>
                        <a:t>targets for </a:t>
                      </a:r>
                      <a:r>
                        <a:rPr sz="900" spc="-35" dirty="0">
                          <a:solidFill>
                            <a:srgbClr val="373435"/>
                          </a:solidFill>
                          <a:latin typeface="Trebuchet MS"/>
                          <a:cs typeface="Trebuchet MS"/>
                        </a:rPr>
                        <a:t>all </a:t>
                      </a:r>
                      <a:r>
                        <a:rPr sz="900" spc="-20" dirty="0">
                          <a:solidFill>
                            <a:srgbClr val="373435"/>
                          </a:solidFill>
                          <a:latin typeface="Trebuchet MS"/>
                          <a:cs typeface="Trebuchet MS"/>
                        </a:rPr>
                        <a:t>the  </a:t>
                      </a:r>
                      <a:r>
                        <a:rPr sz="900" spc="-25" dirty="0">
                          <a:solidFill>
                            <a:srgbClr val="373435"/>
                          </a:solidFill>
                          <a:latin typeface="Trebuchet MS"/>
                          <a:cs typeface="Trebuchet MS"/>
                        </a:rPr>
                        <a:t>quarters.</a:t>
                      </a:r>
                      <a:endParaRPr sz="9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160020">
                        <a:lnSpc>
                          <a:spcPct val="110800"/>
                        </a:lnSpc>
                        <a:spcBef>
                          <a:spcPts val="525"/>
                        </a:spcBef>
                      </a:pPr>
                      <a:r>
                        <a:rPr sz="900" dirty="0">
                          <a:solidFill>
                            <a:srgbClr val="373435"/>
                          </a:solidFill>
                          <a:latin typeface="Trebuchet MS"/>
                          <a:cs typeface="Trebuchet MS"/>
                        </a:rPr>
                        <a:t>Ag</a:t>
                      </a:r>
                      <a:r>
                        <a:rPr sz="900" spc="-15" dirty="0">
                          <a:solidFill>
                            <a:srgbClr val="373435"/>
                          </a:solidFill>
                          <a:latin typeface="Trebuchet MS"/>
                          <a:cs typeface="Trebuchet MS"/>
                        </a:rPr>
                        <a:t>r</a:t>
                      </a:r>
                      <a:r>
                        <a:rPr sz="900" dirty="0">
                          <a:solidFill>
                            <a:srgbClr val="373435"/>
                          </a:solidFill>
                          <a:latin typeface="Trebuchet MS"/>
                          <a:cs typeface="Trebuchet MS"/>
                        </a:rPr>
                        <a:t>eements  </a:t>
                      </a:r>
                      <a:r>
                        <a:rPr sz="900" spc="-15" dirty="0">
                          <a:solidFill>
                            <a:srgbClr val="373435"/>
                          </a:solidFill>
                          <a:latin typeface="Trebuchet MS"/>
                          <a:cs typeface="Trebuchet MS"/>
                        </a:rPr>
                        <a:t>of</a:t>
                      </a:r>
                      <a:r>
                        <a:rPr sz="900" spc="-35" dirty="0">
                          <a:solidFill>
                            <a:srgbClr val="373435"/>
                          </a:solidFill>
                          <a:latin typeface="Trebuchet MS"/>
                          <a:cs typeface="Trebuchet MS"/>
                        </a:rPr>
                        <a:t> </a:t>
                      </a:r>
                      <a:r>
                        <a:rPr sz="900" spc="-10" dirty="0">
                          <a:solidFill>
                            <a:srgbClr val="373435"/>
                          </a:solidFill>
                          <a:latin typeface="Trebuchet MS"/>
                          <a:cs typeface="Trebuchet MS"/>
                        </a:rPr>
                        <a:t>Sale</a:t>
                      </a:r>
                      <a:endParaRPr sz="9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121924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962618" y="28231"/>
            <a:ext cx="1123369" cy="780176"/>
          </a:xfrm>
          <a:prstGeom prst="rect">
            <a:avLst/>
          </a:prstGeom>
          <a:ln>
            <a:noFill/>
          </a:ln>
        </p:spPr>
      </p:pic>
      <p:sp>
        <p:nvSpPr>
          <p:cNvPr id="2" name="Rectangle 1"/>
          <p:cNvSpPr/>
          <p:nvPr/>
        </p:nvSpPr>
        <p:spPr>
          <a:xfrm>
            <a:off x="106016" y="112140"/>
            <a:ext cx="10575236" cy="58724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r>
              <a:rPr kumimoji="0" lang="en-ZW" sz="2800" b="1" i="0" u="none" strike="noStrike" kern="1200" cap="none" spc="0" normalizeH="0" baseline="0" noProof="0" dirty="0">
                <a:ln>
                  <a:noFill/>
                </a:ln>
                <a:solidFill>
                  <a:srgbClr val="1F497D"/>
                </a:solidFill>
                <a:effectLst/>
                <a:uLnTx/>
                <a:uFillTx/>
                <a:latin typeface="Arial"/>
                <a:ea typeface="+mn-ea"/>
                <a:cs typeface="+mn-cs"/>
              </a:rPr>
              <a:t>Programme 3.1 Programme Planning and Design    </a:t>
            </a:r>
            <a:endParaRPr kumimoji="0" lang="en-ZA" sz="2800" b="1" i="0" u="none" strike="noStrike" kern="1200" cap="none" spc="0" normalizeH="0" baseline="0" noProof="0" dirty="0">
              <a:ln>
                <a:noFill/>
              </a:ln>
              <a:solidFill>
                <a:srgbClr val="1F497D"/>
              </a:solidFill>
              <a:effectLst/>
              <a:uLnTx/>
              <a:uFillTx/>
              <a:latin typeface="Arial"/>
              <a:ea typeface="+mn-ea"/>
              <a:cs typeface="+mn-cs"/>
            </a:endParaRPr>
          </a:p>
        </p:txBody>
      </p:sp>
      <p:graphicFrame>
        <p:nvGraphicFramePr>
          <p:cNvPr id="4" name="object 2">
            <a:extLst>
              <a:ext uri="{FF2B5EF4-FFF2-40B4-BE49-F238E27FC236}">
                <a16:creationId xmlns:a16="http://schemas.microsoft.com/office/drawing/2014/main" xmlns="" id="{E3596B78-6CB3-1FF4-1D76-A952F15EE7C8}"/>
              </a:ext>
            </a:extLst>
          </p:cNvPr>
          <p:cNvGraphicFramePr>
            <a:graphicFrameLocks noGrp="1"/>
          </p:cNvGraphicFramePr>
          <p:nvPr>
            <p:extLst>
              <p:ext uri="{D42A27DB-BD31-4B8C-83A1-F6EECF244321}">
                <p14:modId xmlns:p14="http://schemas.microsoft.com/office/powerpoint/2010/main" xmlns="" val="4232868841"/>
              </p:ext>
            </p:extLst>
          </p:nvPr>
        </p:nvGraphicFramePr>
        <p:xfrm>
          <a:off x="106012" y="699380"/>
          <a:ext cx="12085987" cy="6046478"/>
        </p:xfrm>
        <a:graphic>
          <a:graphicData uri="http://schemas.openxmlformats.org/drawingml/2006/table">
            <a:tbl>
              <a:tblPr firstRow="1" bandRow="1">
                <a:tableStyleId>{2D5ABB26-0587-4C30-8999-92F81FD0307C}</a:tableStyleId>
              </a:tblPr>
              <a:tblGrid>
                <a:gridCol w="915130">
                  <a:extLst>
                    <a:ext uri="{9D8B030D-6E8A-4147-A177-3AD203B41FA5}">
                      <a16:colId xmlns:a16="http://schemas.microsoft.com/office/drawing/2014/main" xmlns="" val="20000"/>
                    </a:ext>
                  </a:extLst>
                </a:gridCol>
                <a:gridCol w="1093441">
                  <a:extLst>
                    <a:ext uri="{9D8B030D-6E8A-4147-A177-3AD203B41FA5}">
                      <a16:colId xmlns:a16="http://schemas.microsoft.com/office/drawing/2014/main" xmlns="" val="20001"/>
                    </a:ext>
                  </a:extLst>
                </a:gridCol>
                <a:gridCol w="1112294">
                  <a:extLst>
                    <a:ext uri="{9D8B030D-6E8A-4147-A177-3AD203B41FA5}">
                      <a16:colId xmlns:a16="http://schemas.microsoft.com/office/drawing/2014/main" xmlns="" val="20002"/>
                    </a:ext>
                  </a:extLst>
                </a:gridCol>
                <a:gridCol w="1046311">
                  <a:extLst>
                    <a:ext uri="{9D8B030D-6E8A-4147-A177-3AD203B41FA5}">
                      <a16:colId xmlns:a16="http://schemas.microsoft.com/office/drawing/2014/main" xmlns="" val="20003"/>
                    </a:ext>
                  </a:extLst>
                </a:gridCol>
                <a:gridCol w="1112295">
                  <a:extLst>
                    <a:ext uri="{9D8B030D-6E8A-4147-A177-3AD203B41FA5}">
                      <a16:colId xmlns:a16="http://schemas.microsoft.com/office/drawing/2014/main" xmlns="" val="20004"/>
                    </a:ext>
                  </a:extLst>
                </a:gridCol>
                <a:gridCol w="933195">
                  <a:extLst>
                    <a:ext uri="{9D8B030D-6E8A-4147-A177-3AD203B41FA5}">
                      <a16:colId xmlns:a16="http://schemas.microsoft.com/office/drawing/2014/main" xmlns="" val="20005"/>
                    </a:ext>
                  </a:extLst>
                </a:gridCol>
                <a:gridCol w="933195">
                  <a:extLst>
                    <a:ext uri="{9D8B030D-6E8A-4147-A177-3AD203B41FA5}">
                      <a16:colId xmlns:a16="http://schemas.microsoft.com/office/drawing/2014/main" xmlns="" val="20006"/>
                    </a:ext>
                  </a:extLst>
                </a:gridCol>
                <a:gridCol w="1432785">
                  <a:extLst>
                    <a:ext uri="{9D8B030D-6E8A-4147-A177-3AD203B41FA5}">
                      <a16:colId xmlns:a16="http://schemas.microsoft.com/office/drawing/2014/main" xmlns="" val="20007"/>
                    </a:ext>
                  </a:extLst>
                </a:gridCol>
                <a:gridCol w="2064343">
                  <a:extLst>
                    <a:ext uri="{9D8B030D-6E8A-4147-A177-3AD203B41FA5}">
                      <a16:colId xmlns:a16="http://schemas.microsoft.com/office/drawing/2014/main" xmlns="" val="20008"/>
                    </a:ext>
                  </a:extLst>
                </a:gridCol>
                <a:gridCol w="1442998">
                  <a:extLst>
                    <a:ext uri="{9D8B030D-6E8A-4147-A177-3AD203B41FA5}">
                      <a16:colId xmlns:a16="http://schemas.microsoft.com/office/drawing/2014/main" xmlns="" val="20009"/>
                    </a:ext>
                  </a:extLst>
                </a:gridCol>
              </a:tblGrid>
              <a:tr h="309963">
                <a:tc gridSpan="10">
                  <a:txBody>
                    <a:bodyPr/>
                    <a:lstStyle/>
                    <a:p>
                      <a:pPr marL="71755">
                        <a:lnSpc>
                          <a:spcPct val="100000"/>
                        </a:lnSpc>
                        <a:spcBef>
                          <a:spcPts val="630"/>
                        </a:spcBef>
                      </a:pPr>
                      <a:r>
                        <a:rPr sz="900" b="1" spc="40" dirty="0">
                          <a:solidFill>
                            <a:srgbClr val="FEFEFE"/>
                          </a:solidFill>
                          <a:latin typeface="Trebuchet MS"/>
                          <a:cs typeface="Trebuchet MS"/>
                        </a:rPr>
                        <a:t>PROGRAMME:</a:t>
                      </a:r>
                      <a:r>
                        <a:rPr sz="900" b="1" spc="-25" dirty="0">
                          <a:solidFill>
                            <a:srgbClr val="FEFEFE"/>
                          </a:solidFill>
                          <a:latin typeface="Trebuchet MS"/>
                          <a:cs typeface="Trebuchet MS"/>
                        </a:rPr>
                        <a:t> </a:t>
                      </a:r>
                      <a:r>
                        <a:rPr sz="900" b="1" spc="-35" dirty="0">
                          <a:solidFill>
                            <a:srgbClr val="FEFEFE"/>
                          </a:solidFill>
                          <a:latin typeface="Trebuchet MS"/>
                          <a:cs typeface="Trebuchet MS"/>
                        </a:rPr>
                        <a:t>3.1</a:t>
                      </a:r>
                      <a:r>
                        <a:rPr sz="900" b="1" spc="-25" dirty="0">
                          <a:solidFill>
                            <a:srgbClr val="FEFEFE"/>
                          </a:solidFill>
                          <a:latin typeface="Trebuchet MS"/>
                          <a:cs typeface="Trebuchet MS"/>
                        </a:rPr>
                        <a:t> </a:t>
                      </a:r>
                      <a:r>
                        <a:rPr sz="900" b="1" spc="55" dirty="0">
                          <a:solidFill>
                            <a:srgbClr val="FEFEFE"/>
                          </a:solidFill>
                          <a:latin typeface="Trebuchet MS"/>
                          <a:cs typeface="Trebuchet MS"/>
                        </a:rPr>
                        <a:t>PROGRAMME</a:t>
                      </a:r>
                      <a:r>
                        <a:rPr sz="900" b="1" spc="-25" dirty="0">
                          <a:solidFill>
                            <a:srgbClr val="FEFEFE"/>
                          </a:solidFill>
                          <a:latin typeface="Trebuchet MS"/>
                          <a:cs typeface="Trebuchet MS"/>
                        </a:rPr>
                        <a:t> </a:t>
                      </a:r>
                      <a:r>
                        <a:rPr sz="900" b="1" spc="50" dirty="0">
                          <a:solidFill>
                            <a:srgbClr val="FEFEFE"/>
                          </a:solidFill>
                          <a:latin typeface="Trebuchet MS"/>
                          <a:cs typeface="Trebuchet MS"/>
                        </a:rPr>
                        <a:t>PLANNING</a:t>
                      </a:r>
                      <a:r>
                        <a:rPr sz="900" b="1" spc="-25" dirty="0">
                          <a:solidFill>
                            <a:srgbClr val="FEFEFE"/>
                          </a:solidFill>
                          <a:latin typeface="Trebuchet MS"/>
                          <a:cs typeface="Trebuchet MS"/>
                        </a:rPr>
                        <a:t> </a:t>
                      </a:r>
                      <a:r>
                        <a:rPr sz="900" b="1" spc="75" dirty="0">
                          <a:solidFill>
                            <a:srgbClr val="FEFEFE"/>
                          </a:solidFill>
                          <a:latin typeface="Trebuchet MS"/>
                          <a:cs typeface="Trebuchet MS"/>
                        </a:rPr>
                        <a:t>AND</a:t>
                      </a:r>
                      <a:r>
                        <a:rPr sz="900" b="1" spc="-25" dirty="0">
                          <a:solidFill>
                            <a:srgbClr val="FEFEFE"/>
                          </a:solidFill>
                          <a:latin typeface="Trebuchet MS"/>
                          <a:cs typeface="Trebuchet MS"/>
                        </a:rPr>
                        <a:t> </a:t>
                      </a:r>
                      <a:r>
                        <a:rPr sz="900" b="1" spc="40" dirty="0">
                          <a:solidFill>
                            <a:srgbClr val="FEFEFE"/>
                          </a:solidFill>
                          <a:latin typeface="Trebuchet MS"/>
                          <a:cs typeface="Trebuchet MS"/>
                        </a:rPr>
                        <a:t>DESIGN</a:t>
                      </a:r>
                      <a:endParaRPr sz="900" dirty="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xmlns="" val="10000"/>
                  </a:ext>
                </a:extLst>
              </a:tr>
              <a:tr h="790701">
                <a:tc>
                  <a:txBody>
                    <a:bodyPr/>
                    <a:lstStyle/>
                    <a:p>
                      <a:pPr marL="71755">
                        <a:lnSpc>
                          <a:spcPct val="100000"/>
                        </a:lnSpc>
                        <a:spcBef>
                          <a:spcPts val="630"/>
                        </a:spcBef>
                      </a:pPr>
                      <a:r>
                        <a:rPr sz="900" b="1" spc="10" dirty="0">
                          <a:solidFill>
                            <a:srgbClr val="FFFFFF"/>
                          </a:solidFill>
                          <a:latin typeface="Trebuchet MS"/>
                          <a:cs typeface="Trebuchet MS"/>
                        </a:rPr>
                        <a:t>Outcome</a:t>
                      </a:r>
                      <a:endParaRPr sz="9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a:lnSpc>
                          <a:spcPct val="100000"/>
                        </a:lnSpc>
                        <a:spcBef>
                          <a:spcPts val="630"/>
                        </a:spcBef>
                      </a:pPr>
                      <a:r>
                        <a:rPr sz="900" b="1" spc="10" dirty="0">
                          <a:solidFill>
                            <a:srgbClr val="FFFFFF"/>
                          </a:solidFill>
                          <a:latin typeface="Trebuchet MS"/>
                          <a:cs typeface="Trebuchet MS"/>
                        </a:rPr>
                        <a:t>Output</a:t>
                      </a:r>
                      <a:endParaRPr sz="9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marR="343535">
                        <a:lnSpc>
                          <a:spcPct val="110800"/>
                        </a:lnSpc>
                        <a:spcBef>
                          <a:spcPts val="525"/>
                        </a:spcBef>
                      </a:pPr>
                      <a:r>
                        <a:rPr sz="900" b="1" spc="10" dirty="0">
                          <a:solidFill>
                            <a:srgbClr val="FFFFFF"/>
                          </a:solidFill>
                          <a:latin typeface="Trebuchet MS"/>
                          <a:cs typeface="Trebuchet MS"/>
                        </a:rPr>
                        <a:t>Output  </a:t>
                      </a:r>
                      <a:r>
                        <a:rPr sz="900" b="1" dirty="0">
                          <a:solidFill>
                            <a:srgbClr val="FFFFFF"/>
                          </a:solidFill>
                          <a:latin typeface="Trebuchet MS"/>
                          <a:cs typeface="Trebuchet MS"/>
                        </a:rPr>
                        <a:t>Indicators</a:t>
                      </a:r>
                      <a:endParaRPr sz="9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marR="154305">
                        <a:lnSpc>
                          <a:spcPct val="110800"/>
                        </a:lnSpc>
                        <a:spcBef>
                          <a:spcPts val="525"/>
                        </a:spcBef>
                      </a:pPr>
                      <a:r>
                        <a:rPr sz="900" b="1" spc="10" dirty="0">
                          <a:solidFill>
                            <a:srgbClr val="FEFEFE"/>
                          </a:solidFill>
                          <a:latin typeface="Trebuchet MS"/>
                          <a:cs typeface="Trebuchet MS"/>
                        </a:rPr>
                        <a:t>Audited  </a:t>
                      </a:r>
                      <a:r>
                        <a:rPr sz="900" b="1" spc="5" dirty="0">
                          <a:solidFill>
                            <a:srgbClr val="FEFEFE"/>
                          </a:solidFill>
                          <a:latin typeface="Trebuchet MS"/>
                          <a:cs typeface="Trebuchet MS"/>
                        </a:rPr>
                        <a:t>Actual  </a:t>
                      </a:r>
                      <a:r>
                        <a:rPr sz="900" b="1" spc="-25" dirty="0">
                          <a:solidFill>
                            <a:srgbClr val="FEFEFE"/>
                          </a:solidFill>
                          <a:latin typeface="Trebuchet MS"/>
                          <a:cs typeface="Trebuchet MS"/>
                        </a:rPr>
                        <a:t>P</a:t>
                      </a:r>
                      <a:r>
                        <a:rPr sz="900" b="1" dirty="0">
                          <a:solidFill>
                            <a:srgbClr val="FEFEFE"/>
                          </a:solidFill>
                          <a:latin typeface="Trebuchet MS"/>
                          <a:cs typeface="Trebuchet MS"/>
                        </a:rPr>
                        <a:t>e</a:t>
                      </a:r>
                      <a:r>
                        <a:rPr sz="900" b="1" spc="15" dirty="0">
                          <a:solidFill>
                            <a:srgbClr val="FEFEFE"/>
                          </a:solidFill>
                          <a:latin typeface="Trebuchet MS"/>
                          <a:cs typeface="Trebuchet MS"/>
                        </a:rPr>
                        <a:t>r</a:t>
                      </a:r>
                      <a:r>
                        <a:rPr sz="900" b="1" dirty="0">
                          <a:solidFill>
                            <a:srgbClr val="FEFEFE"/>
                          </a:solidFill>
                          <a:latin typeface="Trebuchet MS"/>
                          <a:cs typeface="Trebuchet MS"/>
                        </a:rPr>
                        <a:t>formance  </a:t>
                      </a:r>
                      <a:r>
                        <a:rPr sz="900" b="1" spc="-5" dirty="0">
                          <a:solidFill>
                            <a:srgbClr val="FEFEFE"/>
                          </a:solidFill>
                          <a:latin typeface="Trebuchet MS"/>
                          <a:cs typeface="Trebuchet MS"/>
                        </a:rPr>
                        <a:t>2019/20</a:t>
                      </a:r>
                      <a:endParaRPr sz="9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marR="105410">
                        <a:lnSpc>
                          <a:spcPct val="110800"/>
                        </a:lnSpc>
                        <a:spcBef>
                          <a:spcPts val="525"/>
                        </a:spcBef>
                      </a:pPr>
                      <a:r>
                        <a:rPr sz="900" b="1" spc="10" dirty="0">
                          <a:solidFill>
                            <a:srgbClr val="FEFEFE"/>
                          </a:solidFill>
                          <a:latin typeface="Trebuchet MS"/>
                          <a:cs typeface="Trebuchet MS"/>
                        </a:rPr>
                        <a:t>Audited</a:t>
                      </a:r>
                      <a:r>
                        <a:rPr sz="900" b="1" spc="-110" dirty="0">
                          <a:solidFill>
                            <a:srgbClr val="FEFEFE"/>
                          </a:solidFill>
                          <a:latin typeface="Trebuchet MS"/>
                          <a:cs typeface="Trebuchet MS"/>
                        </a:rPr>
                        <a:t> </a:t>
                      </a:r>
                      <a:r>
                        <a:rPr sz="900" b="1" spc="5" dirty="0">
                          <a:solidFill>
                            <a:srgbClr val="FEFEFE"/>
                          </a:solidFill>
                          <a:latin typeface="Trebuchet MS"/>
                          <a:cs typeface="Trebuchet MS"/>
                        </a:rPr>
                        <a:t>Actual </a:t>
                      </a:r>
                      <a:r>
                        <a:rPr sz="900" b="1" dirty="0">
                          <a:solidFill>
                            <a:srgbClr val="FEFEFE"/>
                          </a:solidFill>
                          <a:latin typeface="Trebuchet MS"/>
                          <a:cs typeface="Trebuchet MS"/>
                        </a:rPr>
                        <a:t> </a:t>
                      </a:r>
                      <a:r>
                        <a:rPr sz="900" b="1" spc="-5" dirty="0">
                          <a:solidFill>
                            <a:srgbClr val="FEFEFE"/>
                          </a:solidFill>
                          <a:latin typeface="Trebuchet MS"/>
                          <a:cs typeface="Trebuchet MS"/>
                        </a:rPr>
                        <a:t>Performance  2020/21</a:t>
                      </a:r>
                      <a:endParaRPr sz="9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marR="278765">
                        <a:lnSpc>
                          <a:spcPct val="110800"/>
                        </a:lnSpc>
                        <a:spcBef>
                          <a:spcPts val="525"/>
                        </a:spcBef>
                      </a:pPr>
                      <a:r>
                        <a:rPr sz="900" b="1" dirty="0">
                          <a:solidFill>
                            <a:srgbClr val="FEFEFE"/>
                          </a:solidFill>
                          <a:latin typeface="Trebuchet MS"/>
                          <a:cs typeface="Trebuchet MS"/>
                        </a:rPr>
                        <a:t>Planned  </a:t>
                      </a:r>
                      <a:r>
                        <a:rPr sz="900" b="1" spc="10" dirty="0">
                          <a:solidFill>
                            <a:srgbClr val="FEFEFE"/>
                          </a:solidFill>
                          <a:latin typeface="Trebuchet MS"/>
                          <a:cs typeface="Trebuchet MS"/>
                        </a:rPr>
                        <a:t>Annual  </a:t>
                      </a:r>
                      <a:r>
                        <a:rPr sz="900" b="1" spc="-10" dirty="0">
                          <a:solidFill>
                            <a:srgbClr val="FEFEFE"/>
                          </a:solidFill>
                          <a:latin typeface="Trebuchet MS"/>
                          <a:cs typeface="Trebuchet MS"/>
                        </a:rPr>
                        <a:t>Target  </a:t>
                      </a:r>
                      <a:r>
                        <a:rPr sz="900" b="1" dirty="0">
                          <a:solidFill>
                            <a:srgbClr val="FEFEFE"/>
                          </a:solidFill>
                          <a:latin typeface="Trebuchet MS"/>
                          <a:cs typeface="Trebuchet MS"/>
                        </a:rPr>
                        <a:t>2021/22</a:t>
                      </a:r>
                      <a:endParaRPr sz="9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marR="90805">
                        <a:lnSpc>
                          <a:spcPct val="110800"/>
                        </a:lnSpc>
                        <a:spcBef>
                          <a:spcPts val="525"/>
                        </a:spcBef>
                      </a:pPr>
                      <a:r>
                        <a:rPr sz="900" b="1" dirty="0">
                          <a:solidFill>
                            <a:srgbClr val="FEFEFE"/>
                          </a:solidFill>
                          <a:latin typeface="Trebuchet MS"/>
                          <a:cs typeface="Trebuchet MS"/>
                        </a:rPr>
                        <a:t>**Actual  Achie</a:t>
                      </a:r>
                      <a:r>
                        <a:rPr sz="900" b="1" spc="-10" dirty="0">
                          <a:solidFill>
                            <a:srgbClr val="FEFEFE"/>
                          </a:solidFill>
                          <a:latin typeface="Trebuchet MS"/>
                          <a:cs typeface="Trebuchet MS"/>
                        </a:rPr>
                        <a:t>v</a:t>
                      </a:r>
                      <a:r>
                        <a:rPr sz="900" b="1" dirty="0">
                          <a:solidFill>
                            <a:srgbClr val="FEFEFE"/>
                          </a:solidFill>
                          <a:latin typeface="Trebuchet MS"/>
                          <a:cs typeface="Trebuchet MS"/>
                        </a:rPr>
                        <a:t>emen   </a:t>
                      </a:r>
                      <a:r>
                        <a:rPr sz="900" b="1" spc="-10" dirty="0">
                          <a:solidFill>
                            <a:srgbClr val="FEFEFE"/>
                          </a:solidFill>
                          <a:latin typeface="Trebuchet MS"/>
                          <a:cs typeface="Trebuchet MS"/>
                        </a:rPr>
                        <a:t>t</a:t>
                      </a:r>
                      <a:r>
                        <a:rPr sz="900" b="1" spc="-40" dirty="0">
                          <a:solidFill>
                            <a:srgbClr val="FEFEFE"/>
                          </a:solidFill>
                          <a:latin typeface="Trebuchet MS"/>
                          <a:cs typeface="Trebuchet MS"/>
                        </a:rPr>
                        <a:t> </a:t>
                      </a:r>
                      <a:r>
                        <a:rPr sz="900" b="1" spc="-5" dirty="0">
                          <a:solidFill>
                            <a:srgbClr val="FEFEFE"/>
                          </a:solidFill>
                          <a:latin typeface="Trebuchet MS"/>
                          <a:cs typeface="Trebuchet MS"/>
                        </a:rPr>
                        <a:t>2021/22</a:t>
                      </a:r>
                      <a:endParaRPr sz="9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marR="122555">
                        <a:lnSpc>
                          <a:spcPct val="110800"/>
                        </a:lnSpc>
                        <a:spcBef>
                          <a:spcPts val="525"/>
                        </a:spcBef>
                      </a:pPr>
                      <a:r>
                        <a:rPr sz="900" b="1" spc="5" dirty="0">
                          <a:solidFill>
                            <a:srgbClr val="FEFEFE"/>
                          </a:solidFill>
                          <a:latin typeface="Trebuchet MS"/>
                          <a:cs typeface="Trebuchet MS"/>
                        </a:rPr>
                        <a:t>Deviation </a:t>
                      </a:r>
                      <a:r>
                        <a:rPr sz="900" b="1" spc="15" dirty="0">
                          <a:solidFill>
                            <a:srgbClr val="FEFEFE"/>
                          </a:solidFill>
                          <a:latin typeface="Trebuchet MS"/>
                          <a:cs typeface="Trebuchet MS"/>
                        </a:rPr>
                        <a:t>from  </a:t>
                      </a:r>
                      <a:r>
                        <a:rPr sz="900" b="1" spc="5" dirty="0">
                          <a:solidFill>
                            <a:srgbClr val="FEFEFE"/>
                          </a:solidFill>
                          <a:latin typeface="Trebuchet MS"/>
                          <a:cs typeface="Trebuchet MS"/>
                        </a:rPr>
                        <a:t>Planned </a:t>
                      </a:r>
                      <a:r>
                        <a:rPr sz="900" b="1" spc="-10" dirty="0">
                          <a:solidFill>
                            <a:srgbClr val="FEFEFE"/>
                          </a:solidFill>
                          <a:latin typeface="Trebuchet MS"/>
                          <a:cs typeface="Trebuchet MS"/>
                        </a:rPr>
                        <a:t>Target </a:t>
                      </a:r>
                      <a:r>
                        <a:rPr sz="900" b="1" spc="15" dirty="0">
                          <a:solidFill>
                            <a:srgbClr val="FEFEFE"/>
                          </a:solidFill>
                          <a:latin typeface="Trebuchet MS"/>
                          <a:cs typeface="Trebuchet MS"/>
                        </a:rPr>
                        <a:t>to  </a:t>
                      </a:r>
                      <a:r>
                        <a:rPr sz="900" b="1" spc="5" dirty="0">
                          <a:solidFill>
                            <a:srgbClr val="FEFEFE"/>
                          </a:solidFill>
                          <a:latin typeface="Trebuchet MS"/>
                          <a:cs typeface="Trebuchet MS"/>
                        </a:rPr>
                        <a:t>Actual</a:t>
                      </a:r>
                      <a:r>
                        <a:rPr sz="900" b="1" spc="-70" dirty="0">
                          <a:solidFill>
                            <a:srgbClr val="FEFEFE"/>
                          </a:solidFill>
                          <a:latin typeface="Trebuchet MS"/>
                          <a:cs typeface="Trebuchet MS"/>
                        </a:rPr>
                        <a:t> </a:t>
                      </a:r>
                      <a:r>
                        <a:rPr sz="900" b="1" spc="-5" dirty="0">
                          <a:solidFill>
                            <a:srgbClr val="FEFEFE"/>
                          </a:solidFill>
                          <a:latin typeface="Trebuchet MS"/>
                          <a:cs typeface="Trebuchet MS"/>
                        </a:rPr>
                        <a:t>Achievement  2021/22</a:t>
                      </a:r>
                      <a:endParaRPr sz="9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a:lnSpc>
                          <a:spcPct val="100000"/>
                        </a:lnSpc>
                        <a:spcBef>
                          <a:spcPts val="630"/>
                        </a:spcBef>
                      </a:pPr>
                      <a:r>
                        <a:rPr sz="900" b="1" spc="5" dirty="0">
                          <a:solidFill>
                            <a:srgbClr val="FEFEFE"/>
                          </a:solidFill>
                          <a:latin typeface="Trebuchet MS"/>
                          <a:cs typeface="Trebuchet MS"/>
                        </a:rPr>
                        <a:t>Reasons for</a:t>
                      </a:r>
                      <a:r>
                        <a:rPr sz="900" b="1" spc="-60" dirty="0">
                          <a:solidFill>
                            <a:srgbClr val="FEFEFE"/>
                          </a:solidFill>
                          <a:latin typeface="Trebuchet MS"/>
                          <a:cs typeface="Trebuchet MS"/>
                        </a:rPr>
                        <a:t> </a:t>
                      </a:r>
                      <a:r>
                        <a:rPr sz="900" b="1" spc="5" dirty="0">
                          <a:solidFill>
                            <a:srgbClr val="FEFEFE"/>
                          </a:solidFill>
                          <a:latin typeface="Trebuchet MS"/>
                          <a:cs typeface="Trebuchet MS"/>
                        </a:rPr>
                        <a:t>Deviation</a:t>
                      </a:r>
                      <a:endParaRPr sz="900" dirty="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a:lnSpc>
                          <a:spcPct val="100000"/>
                        </a:lnSpc>
                        <a:spcBef>
                          <a:spcPts val="630"/>
                        </a:spcBef>
                      </a:pPr>
                      <a:r>
                        <a:rPr sz="900" b="1" spc="10" dirty="0">
                          <a:solidFill>
                            <a:srgbClr val="FEFEFE"/>
                          </a:solidFill>
                          <a:latin typeface="Trebuchet MS"/>
                          <a:cs typeface="Trebuchet MS"/>
                        </a:rPr>
                        <a:t>POE</a:t>
                      </a:r>
                      <a:r>
                        <a:rPr sz="900" b="1" spc="-35" dirty="0">
                          <a:solidFill>
                            <a:srgbClr val="FEFEFE"/>
                          </a:solidFill>
                          <a:latin typeface="Trebuchet MS"/>
                          <a:cs typeface="Trebuchet MS"/>
                        </a:rPr>
                        <a:t> </a:t>
                      </a:r>
                      <a:r>
                        <a:rPr sz="900" b="1" spc="10" dirty="0">
                          <a:solidFill>
                            <a:srgbClr val="FEFEFE"/>
                          </a:solidFill>
                          <a:latin typeface="Trebuchet MS"/>
                          <a:cs typeface="Trebuchet MS"/>
                        </a:rPr>
                        <a:t>Submitted</a:t>
                      </a:r>
                      <a:endParaRPr sz="900" dirty="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extLst>
                  <a:ext uri="{0D108BD9-81ED-4DB2-BD59-A6C34878D82A}">
                    <a16:rowId xmlns:a16="http://schemas.microsoft.com/office/drawing/2014/main" xmlns="" val="10001"/>
                  </a:ext>
                </a:extLst>
              </a:tr>
              <a:tr h="1493284">
                <a:tc>
                  <a:txBody>
                    <a:bodyPr/>
                    <a:lstStyle/>
                    <a:p>
                      <a:pPr marL="71755" marR="107314">
                        <a:lnSpc>
                          <a:spcPct val="110800"/>
                        </a:lnSpc>
                        <a:spcBef>
                          <a:spcPts val="525"/>
                        </a:spcBef>
                      </a:pPr>
                      <a:r>
                        <a:rPr sz="900" spc="-10" dirty="0">
                          <a:solidFill>
                            <a:srgbClr val="373435"/>
                          </a:solidFill>
                          <a:latin typeface="Trebuchet MS"/>
                          <a:cs typeface="Trebuchet MS"/>
                        </a:rPr>
                        <a:t>Integrated  </a:t>
                      </a:r>
                      <a:r>
                        <a:rPr sz="900" spc="5" dirty="0">
                          <a:solidFill>
                            <a:srgbClr val="373435"/>
                          </a:solidFill>
                          <a:latin typeface="Trebuchet MS"/>
                          <a:cs typeface="Trebuchet MS"/>
                        </a:rPr>
                        <a:t>and  </a:t>
                      </a:r>
                      <a:r>
                        <a:rPr sz="900" spc="-10" dirty="0">
                          <a:solidFill>
                            <a:srgbClr val="373435"/>
                          </a:solidFill>
                          <a:latin typeface="Trebuchet MS"/>
                          <a:cs typeface="Trebuchet MS"/>
                        </a:rPr>
                        <a:t>sustainable  </a:t>
                      </a:r>
                      <a:r>
                        <a:rPr sz="900" spc="10" dirty="0">
                          <a:solidFill>
                            <a:srgbClr val="373435"/>
                          </a:solidFill>
                          <a:latin typeface="Trebuchet MS"/>
                          <a:cs typeface="Trebuchet MS"/>
                        </a:rPr>
                        <a:t>human  </a:t>
                      </a:r>
                      <a:r>
                        <a:rPr sz="900" spc="-15" dirty="0">
                          <a:solidFill>
                            <a:srgbClr val="373435"/>
                          </a:solidFill>
                          <a:latin typeface="Trebuchet MS"/>
                          <a:cs typeface="Trebuchet MS"/>
                        </a:rPr>
                        <a:t>settlements  </a:t>
                      </a:r>
                      <a:r>
                        <a:rPr sz="900" spc="5" dirty="0">
                          <a:solidFill>
                            <a:srgbClr val="373435"/>
                          </a:solidFill>
                          <a:latin typeface="Trebuchet MS"/>
                          <a:cs typeface="Trebuchet MS"/>
                        </a:rPr>
                        <a:t>and</a:t>
                      </a:r>
                      <a:r>
                        <a:rPr sz="900" spc="-95" dirty="0">
                          <a:solidFill>
                            <a:srgbClr val="373435"/>
                          </a:solidFill>
                          <a:latin typeface="Trebuchet MS"/>
                          <a:cs typeface="Trebuchet MS"/>
                        </a:rPr>
                        <a:t> </a:t>
                      </a:r>
                      <a:r>
                        <a:rPr sz="900" spc="-15" dirty="0">
                          <a:solidFill>
                            <a:srgbClr val="373435"/>
                          </a:solidFill>
                          <a:latin typeface="Trebuchet MS"/>
                          <a:cs typeface="Trebuchet MS"/>
                        </a:rPr>
                        <a:t>Security  of</a:t>
                      </a:r>
                      <a:r>
                        <a:rPr sz="900" spc="-40" dirty="0">
                          <a:solidFill>
                            <a:srgbClr val="373435"/>
                          </a:solidFill>
                          <a:latin typeface="Trebuchet MS"/>
                          <a:cs typeface="Trebuchet MS"/>
                        </a:rPr>
                        <a:t> </a:t>
                      </a:r>
                      <a:r>
                        <a:rPr sz="900" spc="-35" dirty="0">
                          <a:solidFill>
                            <a:srgbClr val="373435"/>
                          </a:solidFill>
                          <a:latin typeface="Trebuchet MS"/>
                          <a:cs typeface="Trebuchet MS"/>
                        </a:rPr>
                        <a:t>Tenure</a:t>
                      </a:r>
                      <a:endParaRPr sz="9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solidFill>
                      <a:srgbClr val="E6E7E8"/>
                    </a:solidFill>
                  </a:tcPr>
                </a:tc>
                <a:tc>
                  <a:txBody>
                    <a:bodyPr/>
                    <a:lstStyle/>
                    <a:p>
                      <a:pPr marL="71755" marR="109220">
                        <a:lnSpc>
                          <a:spcPct val="110800"/>
                        </a:lnSpc>
                        <a:spcBef>
                          <a:spcPts val="525"/>
                        </a:spcBef>
                      </a:pPr>
                      <a:r>
                        <a:rPr sz="900" dirty="0">
                          <a:solidFill>
                            <a:srgbClr val="373435"/>
                          </a:solidFill>
                          <a:latin typeface="Trebuchet MS"/>
                          <a:cs typeface="Trebuchet MS"/>
                        </a:rPr>
                        <a:t>Adequate  </a:t>
                      </a:r>
                      <a:r>
                        <a:rPr sz="900" spc="15" dirty="0">
                          <a:solidFill>
                            <a:srgbClr val="373435"/>
                          </a:solidFill>
                          <a:latin typeface="Trebuchet MS"/>
                          <a:cs typeface="Trebuchet MS"/>
                        </a:rPr>
                        <a:t>housing </a:t>
                      </a:r>
                      <a:r>
                        <a:rPr sz="900" spc="5" dirty="0">
                          <a:solidFill>
                            <a:srgbClr val="373435"/>
                          </a:solidFill>
                          <a:latin typeface="Trebuchet MS"/>
                          <a:cs typeface="Trebuchet MS"/>
                        </a:rPr>
                        <a:t>and  </a:t>
                      </a:r>
                      <a:r>
                        <a:rPr sz="900" dirty="0">
                          <a:solidFill>
                            <a:srgbClr val="373435"/>
                          </a:solidFill>
                          <a:latin typeface="Trebuchet MS"/>
                          <a:cs typeface="Trebuchet MS"/>
                        </a:rPr>
                        <a:t>improved</a:t>
                      </a:r>
                      <a:r>
                        <a:rPr sz="900" spc="-90" dirty="0">
                          <a:solidFill>
                            <a:srgbClr val="373435"/>
                          </a:solidFill>
                          <a:latin typeface="Trebuchet MS"/>
                          <a:cs typeface="Trebuchet MS"/>
                        </a:rPr>
                        <a:t> </a:t>
                      </a:r>
                      <a:r>
                        <a:rPr sz="900" spc="-10" dirty="0">
                          <a:solidFill>
                            <a:srgbClr val="373435"/>
                          </a:solidFill>
                          <a:latin typeface="Trebuchet MS"/>
                          <a:cs typeface="Trebuchet MS"/>
                        </a:rPr>
                        <a:t>living  </a:t>
                      </a:r>
                      <a:r>
                        <a:rPr sz="900" dirty="0">
                          <a:solidFill>
                            <a:srgbClr val="373435"/>
                          </a:solidFill>
                          <a:latin typeface="Trebuchet MS"/>
                          <a:cs typeface="Trebuchet MS"/>
                        </a:rPr>
                        <a:t>conditions</a:t>
                      </a:r>
                      <a:endParaRPr sz="900">
                        <a:latin typeface="Trebuchet MS"/>
                        <a:cs typeface="Trebuchet MS"/>
                      </a:endParaRPr>
                    </a:p>
                    <a:p>
                      <a:pPr marL="71755" marR="285750">
                        <a:lnSpc>
                          <a:spcPct val="110800"/>
                        </a:lnSpc>
                      </a:pPr>
                      <a:r>
                        <a:rPr sz="900" spc="-10" dirty="0">
                          <a:solidFill>
                            <a:srgbClr val="373435"/>
                          </a:solidFill>
                          <a:latin typeface="Trebuchet MS"/>
                          <a:cs typeface="Trebuchet MS"/>
                        </a:rPr>
                        <a:t>in </a:t>
                      </a:r>
                      <a:r>
                        <a:rPr sz="900" spc="-15" dirty="0">
                          <a:solidFill>
                            <a:srgbClr val="373435"/>
                          </a:solidFill>
                          <a:latin typeface="Trebuchet MS"/>
                          <a:cs typeface="Trebuchet MS"/>
                        </a:rPr>
                        <a:t>informal  </a:t>
                      </a:r>
                      <a:r>
                        <a:rPr sz="900" dirty="0">
                          <a:solidFill>
                            <a:srgbClr val="373435"/>
                          </a:solidFill>
                          <a:latin typeface="Trebuchet MS"/>
                          <a:cs typeface="Trebuchet MS"/>
                        </a:rPr>
                        <a:t>settlements</a:t>
                      </a:r>
                      <a:endParaRPr sz="9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solidFill>
                      <a:srgbClr val="E6E7E8"/>
                    </a:solidFill>
                  </a:tcPr>
                </a:tc>
                <a:tc>
                  <a:txBody>
                    <a:bodyPr/>
                    <a:lstStyle/>
                    <a:p>
                      <a:pPr marL="71755" marR="96520">
                        <a:lnSpc>
                          <a:spcPct val="110800"/>
                        </a:lnSpc>
                        <a:spcBef>
                          <a:spcPts val="525"/>
                        </a:spcBef>
                      </a:pPr>
                      <a:r>
                        <a:rPr sz="900" spc="-45" dirty="0">
                          <a:solidFill>
                            <a:srgbClr val="373435"/>
                          </a:solidFill>
                          <a:latin typeface="Trebuchet MS"/>
                          <a:cs typeface="Trebuchet MS"/>
                        </a:rPr>
                        <a:t>3.1.1 </a:t>
                      </a:r>
                      <a:r>
                        <a:rPr sz="900" spc="15" dirty="0">
                          <a:solidFill>
                            <a:srgbClr val="373435"/>
                          </a:solidFill>
                          <a:latin typeface="Trebuchet MS"/>
                          <a:cs typeface="Trebuchet MS"/>
                        </a:rPr>
                        <a:t>Number</a:t>
                      </a:r>
                      <a:r>
                        <a:rPr sz="900" spc="-65" dirty="0">
                          <a:solidFill>
                            <a:srgbClr val="373435"/>
                          </a:solidFill>
                          <a:latin typeface="Trebuchet MS"/>
                          <a:cs typeface="Trebuchet MS"/>
                        </a:rPr>
                        <a:t> </a:t>
                      </a:r>
                      <a:r>
                        <a:rPr sz="900" spc="-15" dirty="0">
                          <a:solidFill>
                            <a:srgbClr val="373435"/>
                          </a:solidFill>
                          <a:latin typeface="Trebuchet MS"/>
                          <a:cs typeface="Trebuchet MS"/>
                        </a:rPr>
                        <a:t>of  </a:t>
                      </a:r>
                      <a:r>
                        <a:rPr sz="900" spc="-10" dirty="0">
                          <a:solidFill>
                            <a:srgbClr val="373435"/>
                          </a:solidFill>
                          <a:latin typeface="Trebuchet MS"/>
                          <a:cs typeface="Trebuchet MS"/>
                        </a:rPr>
                        <a:t>Informal  </a:t>
                      </a:r>
                      <a:r>
                        <a:rPr sz="900" spc="-15" dirty="0">
                          <a:solidFill>
                            <a:srgbClr val="373435"/>
                          </a:solidFill>
                          <a:latin typeface="Trebuchet MS"/>
                          <a:cs typeface="Trebuchet MS"/>
                        </a:rPr>
                        <a:t>settlements  </a:t>
                      </a:r>
                      <a:r>
                        <a:rPr sz="900" spc="5" dirty="0">
                          <a:solidFill>
                            <a:srgbClr val="373435"/>
                          </a:solidFill>
                          <a:latin typeface="Trebuchet MS"/>
                          <a:cs typeface="Trebuchet MS"/>
                        </a:rPr>
                        <a:t>supported </a:t>
                      </a:r>
                      <a:r>
                        <a:rPr sz="900" spc="-15" dirty="0">
                          <a:solidFill>
                            <a:srgbClr val="373435"/>
                          </a:solidFill>
                          <a:latin typeface="Trebuchet MS"/>
                          <a:cs typeface="Trebuchet MS"/>
                        </a:rPr>
                        <a:t>for  </a:t>
                      </a:r>
                      <a:r>
                        <a:rPr sz="900" spc="15" dirty="0">
                          <a:solidFill>
                            <a:srgbClr val="373435"/>
                          </a:solidFill>
                          <a:latin typeface="Trebuchet MS"/>
                          <a:cs typeface="Trebuchet MS"/>
                        </a:rPr>
                        <a:t>upgrading </a:t>
                      </a:r>
                      <a:r>
                        <a:rPr sz="900" spc="-10" dirty="0">
                          <a:solidFill>
                            <a:srgbClr val="373435"/>
                          </a:solidFill>
                          <a:latin typeface="Trebuchet MS"/>
                          <a:cs typeface="Trebuchet MS"/>
                        </a:rPr>
                        <a:t>to  </a:t>
                      </a:r>
                      <a:r>
                        <a:rPr sz="900" dirty="0">
                          <a:solidFill>
                            <a:srgbClr val="373435"/>
                          </a:solidFill>
                          <a:latin typeface="Trebuchet MS"/>
                          <a:cs typeface="Trebuchet MS"/>
                        </a:rPr>
                        <a:t>phase</a:t>
                      </a:r>
                      <a:r>
                        <a:rPr sz="900" spc="-30" dirty="0">
                          <a:solidFill>
                            <a:srgbClr val="373435"/>
                          </a:solidFill>
                          <a:latin typeface="Trebuchet MS"/>
                          <a:cs typeface="Trebuchet MS"/>
                        </a:rPr>
                        <a:t> </a:t>
                      </a:r>
                      <a:r>
                        <a:rPr sz="900" spc="10" dirty="0">
                          <a:solidFill>
                            <a:srgbClr val="373435"/>
                          </a:solidFill>
                          <a:latin typeface="Trebuchet MS"/>
                          <a:cs typeface="Trebuchet MS"/>
                        </a:rPr>
                        <a:t>3</a:t>
                      </a:r>
                      <a:endParaRPr sz="9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179070">
                        <a:lnSpc>
                          <a:spcPct val="110800"/>
                        </a:lnSpc>
                        <a:spcBef>
                          <a:spcPts val="525"/>
                        </a:spcBef>
                      </a:pPr>
                      <a:r>
                        <a:rPr sz="900" spc="10" dirty="0">
                          <a:solidFill>
                            <a:srgbClr val="373435"/>
                          </a:solidFill>
                          <a:latin typeface="Trebuchet MS"/>
                          <a:cs typeface="Trebuchet MS"/>
                        </a:rPr>
                        <a:t>369 </a:t>
                      </a:r>
                      <a:r>
                        <a:rPr sz="900" spc="-10" dirty="0">
                          <a:solidFill>
                            <a:srgbClr val="373435"/>
                          </a:solidFill>
                          <a:latin typeface="Trebuchet MS"/>
                          <a:cs typeface="Trebuchet MS"/>
                        </a:rPr>
                        <a:t>Informal  </a:t>
                      </a:r>
                      <a:r>
                        <a:rPr sz="900" spc="-15" dirty="0">
                          <a:solidFill>
                            <a:srgbClr val="373435"/>
                          </a:solidFill>
                          <a:latin typeface="Trebuchet MS"/>
                          <a:cs typeface="Trebuchet MS"/>
                        </a:rPr>
                        <a:t>settlements  </a:t>
                      </a:r>
                      <a:r>
                        <a:rPr sz="900" dirty="0">
                          <a:solidFill>
                            <a:srgbClr val="373435"/>
                          </a:solidFill>
                          <a:latin typeface="Trebuchet MS"/>
                          <a:cs typeface="Trebuchet MS"/>
                        </a:rPr>
                        <a:t>assessed</a:t>
                      </a:r>
                      <a:r>
                        <a:rPr sz="900" spc="-75" dirty="0">
                          <a:solidFill>
                            <a:srgbClr val="373435"/>
                          </a:solidFill>
                          <a:latin typeface="Trebuchet MS"/>
                          <a:cs typeface="Trebuchet MS"/>
                        </a:rPr>
                        <a:t> </a:t>
                      </a:r>
                      <a:r>
                        <a:rPr sz="900" spc="5" dirty="0">
                          <a:solidFill>
                            <a:srgbClr val="373435"/>
                          </a:solidFill>
                          <a:latin typeface="Trebuchet MS"/>
                          <a:cs typeface="Trebuchet MS"/>
                        </a:rPr>
                        <a:t>and  </a:t>
                      </a:r>
                      <a:r>
                        <a:rPr sz="900" spc="-10" dirty="0">
                          <a:solidFill>
                            <a:srgbClr val="373435"/>
                          </a:solidFill>
                          <a:latin typeface="Trebuchet MS"/>
                          <a:cs typeface="Trebuchet MS"/>
                        </a:rPr>
                        <a:t>categorized</a:t>
                      </a:r>
                      <a:endParaRPr sz="9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134620">
                        <a:lnSpc>
                          <a:spcPct val="110800"/>
                        </a:lnSpc>
                        <a:spcBef>
                          <a:spcPts val="525"/>
                        </a:spcBef>
                      </a:pPr>
                      <a:r>
                        <a:rPr sz="900" spc="10" dirty="0">
                          <a:solidFill>
                            <a:srgbClr val="373435"/>
                          </a:solidFill>
                          <a:latin typeface="Trebuchet MS"/>
                          <a:cs typeface="Trebuchet MS"/>
                        </a:rPr>
                        <a:t>143 </a:t>
                      </a:r>
                      <a:r>
                        <a:rPr sz="900" spc="-15" dirty="0">
                          <a:solidFill>
                            <a:srgbClr val="373435"/>
                          </a:solidFill>
                          <a:latin typeface="Trebuchet MS"/>
                          <a:cs typeface="Trebuchet MS"/>
                        </a:rPr>
                        <a:t>of</a:t>
                      </a:r>
                      <a:r>
                        <a:rPr sz="900" spc="-130" dirty="0">
                          <a:solidFill>
                            <a:srgbClr val="373435"/>
                          </a:solidFill>
                          <a:latin typeface="Trebuchet MS"/>
                          <a:cs typeface="Trebuchet MS"/>
                        </a:rPr>
                        <a:t> </a:t>
                      </a:r>
                      <a:r>
                        <a:rPr sz="900" spc="-10" dirty="0">
                          <a:solidFill>
                            <a:srgbClr val="373435"/>
                          </a:solidFill>
                          <a:latin typeface="Trebuchet MS"/>
                          <a:cs typeface="Trebuchet MS"/>
                        </a:rPr>
                        <a:t>Informal  </a:t>
                      </a:r>
                      <a:r>
                        <a:rPr sz="900" spc="-15" dirty="0">
                          <a:solidFill>
                            <a:srgbClr val="373435"/>
                          </a:solidFill>
                          <a:latin typeface="Trebuchet MS"/>
                          <a:cs typeface="Trebuchet MS"/>
                        </a:rPr>
                        <a:t>settlements  </a:t>
                      </a:r>
                      <a:r>
                        <a:rPr sz="900" spc="5" dirty="0">
                          <a:solidFill>
                            <a:srgbClr val="373435"/>
                          </a:solidFill>
                          <a:latin typeface="Trebuchet MS"/>
                          <a:cs typeface="Trebuchet MS"/>
                        </a:rPr>
                        <a:t>supported </a:t>
                      </a:r>
                      <a:r>
                        <a:rPr sz="900" spc="-15" dirty="0">
                          <a:solidFill>
                            <a:srgbClr val="373435"/>
                          </a:solidFill>
                          <a:latin typeface="Trebuchet MS"/>
                          <a:cs typeface="Trebuchet MS"/>
                        </a:rPr>
                        <a:t>for  </a:t>
                      </a:r>
                      <a:r>
                        <a:rPr sz="900" spc="15" dirty="0">
                          <a:solidFill>
                            <a:srgbClr val="373435"/>
                          </a:solidFill>
                          <a:latin typeface="Trebuchet MS"/>
                          <a:cs typeface="Trebuchet MS"/>
                        </a:rPr>
                        <a:t>upgrading </a:t>
                      </a:r>
                      <a:r>
                        <a:rPr sz="900" spc="-10" dirty="0">
                          <a:solidFill>
                            <a:srgbClr val="373435"/>
                          </a:solidFill>
                          <a:latin typeface="Trebuchet MS"/>
                          <a:cs typeface="Trebuchet MS"/>
                        </a:rPr>
                        <a:t>to  </a:t>
                      </a:r>
                      <a:r>
                        <a:rPr sz="900" dirty="0">
                          <a:solidFill>
                            <a:srgbClr val="373435"/>
                          </a:solidFill>
                          <a:latin typeface="Trebuchet MS"/>
                          <a:cs typeface="Trebuchet MS"/>
                        </a:rPr>
                        <a:t>phase</a:t>
                      </a:r>
                      <a:r>
                        <a:rPr sz="900" spc="-35" dirty="0">
                          <a:solidFill>
                            <a:srgbClr val="373435"/>
                          </a:solidFill>
                          <a:latin typeface="Trebuchet MS"/>
                          <a:cs typeface="Trebuchet MS"/>
                        </a:rPr>
                        <a:t> </a:t>
                      </a:r>
                      <a:r>
                        <a:rPr sz="900" spc="10" dirty="0">
                          <a:solidFill>
                            <a:srgbClr val="373435"/>
                          </a:solidFill>
                          <a:latin typeface="Trebuchet MS"/>
                          <a:cs typeface="Trebuchet MS"/>
                        </a:rPr>
                        <a:t>3</a:t>
                      </a:r>
                      <a:endParaRPr sz="9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87630">
                        <a:lnSpc>
                          <a:spcPct val="110800"/>
                        </a:lnSpc>
                        <a:spcBef>
                          <a:spcPts val="525"/>
                        </a:spcBef>
                      </a:pPr>
                      <a:r>
                        <a:rPr sz="900" spc="10" dirty="0">
                          <a:solidFill>
                            <a:srgbClr val="373435"/>
                          </a:solidFill>
                          <a:latin typeface="Trebuchet MS"/>
                          <a:cs typeface="Trebuchet MS"/>
                        </a:rPr>
                        <a:t>375 </a:t>
                      </a:r>
                      <a:r>
                        <a:rPr sz="900" spc="-15" dirty="0">
                          <a:solidFill>
                            <a:srgbClr val="373435"/>
                          </a:solidFill>
                          <a:latin typeface="Trebuchet MS"/>
                          <a:cs typeface="Trebuchet MS"/>
                        </a:rPr>
                        <a:t>of  </a:t>
                      </a:r>
                      <a:r>
                        <a:rPr sz="900" spc="-10" dirty="0">
                          <a:solidFill>
                            <a:srgbClr val="373435"/>
                          </a:solidFill>
                          <a:latin typeface="Trebuchet MS"/>
                          <a:cs typeface="Trebuchet MS"/>
                        </a:rPr>
                        <a:t>Informal  </a:t>
                      </a:r>
                      <a:r>
                        <a:rPr sz="900" spc="-15" dirty="0">
                          <a:solidFill>
                            <a:srgbClr val="373435"/>
                          </a:solidFill>
                          <a:latin typeface="Trebuchet MS"/>
                          <a:cs typeface="Trebuchet MS"/>
                        </a:rPr>
                        <a:t>settlements  </a:t>
                      </a:r>
                      <a:r>
                        <a:rPr sz="900" spc="5" dirty="0">
                          <a:solidFill>
                            <a:srgbClr val="373435"/>
                          </a:solidFill>
                          <a:latin typeface="Trebuchet MS"/>
                          <a:cs typeface="Trebuchet MS"/>
                        </a:rPr>
                        <a:t>supported  </a:t>
                      </a:r>
                      <a:r>
                        <a:rPr sz="900" spc="-15" dirty="0">
                          <a:solidFill>
                            <a:srgbClr val="373435"/>
                          </a:solidFill>
                          <a:latin typeface="Trebuchet MS"/>
                          <a:cs typeface="Trebuchet MS"/>
                        </a:rPr>
                        <a:t>for  </a:t>
                      </a:r>
                      <a:r>
                        <a:rPr sz="900" spc="15" dirty="0">
                          <a:solidFill>
                            <a:srgbClr val="373435"/>
                          </a:solidFill>
                          <a:latin typeface="Trebuchet MS"/>
                          <a:cs typeface="Trebuchet MS"/>
                        </a:rPr>
                        <a:t>upgrading</a:t>
                      </a:r>
                      <a:r>
                        <a:rPr sz="900" spc="-110" dirty="0">
                          <a:solidFill>
                            <a:srgbClr val="373435"/>
                          </a:solidFill>
                          <a:latin typeface="Trebuchet MS"/>
                          <a:cs typeface="Trebuchet MS"/>
                        </a:rPr>
                        <a:t> </a:t>
                      </a:r>
                      <a:r>
                        <a:rPr sz="900" spc="-10" dirty="0">
                          <a:solidFill>
                            <a:srgbClr val="373435"/>
                          </a:solidFill>
                          <a:latin typeface="Trebuchet MS"/>
                          <a:cs typeface="Trebuchet MS"/>
                        </a:rPr>
                        <a:t>to  </a:t>
                      </a:r>
                      <a:r>
                        <a:rPr sz="900" dirty="0">
                          <a:solidFill>
                            <a:srgbClr val="373435"/>
                          </a:solidFill>
                          <a:latin typeface="Trebuchet MS"/>
                          <a:cs typeface="Trebuchet MS"/>
                        </a:rPr>
                        <a:t>phase</a:t>
                      </a:r>
                      <a:r>
                        <a:rPr sz="900" spc="-35" dirty="0">
                          <a:solidFill>
                            <a:srgbClr val="373435"/>
                          </a:solidFill>
                          <a:latin typeface="Trebuchet MS"/>
                          <a:cs typeface="Trebuchet MS"/>
                        </a:rPr>
                        <a:t> </a:t>
                      </a:r>
                      <a:r>
                        <a:rPr sz="900" spc="10" dirty="0">
                          <a:solidFill>
                            <a:srgbClr val="373435"/>
                          </a:solidFill>
                          <a:latin typeface="Trebuchet MS"/>
                          <a:cs typeface="Trebuchet MS"/>
                        </a:rPr>
                        <a:t>3</a:t>
                      </a:r>
                      <a:endParaRPr sz="9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67310">
                        <a:lnSpc>
                          <a:spcPct val="110800"/>
                        </a:lnSpc>
                        <a:spcBef>
                          <a:spcPts val="525"/>
                        </a:spcBef>
                      </a:pPr>
                      <a:r>
                        <a:rPr sz="900" spc="25" dirty="0">
                          <a:solidFill>
                            <a:srgbClr val="ED3237"/>
                          </a:solidFill>
                          <a:latin typeface="Trebuchet MS"/>
                          <a:cs typeface="Trebuchet MS"/>
                        </a:rPr>
                        <a:t>Not</a:t>
                      </a:r>
                      <a:r>
                        <a:rPr sz="900" spc="-95" dirty="0">
                          <a:solidFill>
                            <a:srgbClr val="ED3237"/>
                          </a:solidFill>
                          <a:latin typeface="Trebuchet MS"/>
                          <a:cs typeface="Trebuchet MS"/>
                        </a:rPr>
                        <a:t> </a:t>
                      </a:r>
                      <a:r>
                        <a:rPr sz="900" spc="-5" dirty="0">
                          <a:solidFill>
                            <a:srgbClr val="ED3237"/>
                          </a:solidFill>
                          <a:latin typeface="Trebuchet MS"/>
                          <a:cs typeface="Trebuchet MS"/>
                        </a:rPr>
                        <a:t>Achieved  </a:t>
                      </a:r>
                      <a:r>
                        <a:rPr sz="900" spc="10" dirty="0">
                          <a:solidFill>
                            <a:srgbClr val="373435"/>
                          </a:solidFill>
                          <a:latin typeface="Trebuchet MS"/>
                          <a:cs typeface="Trebuchet MS"/>
                        </a:rPr>
                        <a:t>204 </a:t>
                      </a:r>
                      <a:r>
                        <a:rPr sz="900" spc="-15" dirty="0">
                          <a:solidFill>
                            <a:srgbClr val="373435"/>
                          </a:solidFill>
                          <a:latin typeface="Trebuchet MS"/>
                          <a:cs typeface="Trebuchet MS"/>
                        </a:rPr>
                        <a:t>informal  Settlements  </a:t>
                      </a:r>
                      <a:r>
                        <a:rPr sz="900" spc="5" dirty="0">
                          <a:solidFill>
                            <a:srgbClr val="373435"/>
                          </a:solidFill>
                          <a:latin typeface="Trebuchet MS"/>
                          <a:cs typeface="Trebuchet MS"/>
                        </a:rPr>
                        <a:t>supported  </a:t>
                      </a:r>
                      <a:r>
                        <a:rPr sz="900" spc="-15" dirty="0">
                          <a:solidFill>
                            <a:srgbClr val="373435"/>
                          </a:solidFill>
                          <a:latin typeface="Trebuchet MS"/>
                          <a:cs typeface="Trebuchet MS"/>
                        </a:rPr>
                        <a:t>for  </a:t>
                      </a:r>
                      <a:r>
                        <a:rPr sz="900" spc="15" dirty="0">
                          <a:solidFill>
                            <a:srgbClr val="373435"/>
                          </a:solidFill>
                          <a:latin typeface="Trebuchet MS"/>
                          <a:cs typeface="Trebuchet MS"/>
                        </a:rPr>
                        <a:t>upgrading </a:t>
                      </a:r>
                      <a:r>
                        <a:rPr sz="900" spc="-10" dirty="0">
                          <a:solidFill>
                            <a:srgbClr val="373435"/>
                          </a:solidFill>
                          <a:latin typeface="Trebuchet MS"/>
                          <a:cs typeface="Trebuchet MS"/>
                        </a:rPr>
                        <a:t>to  </a:t>
                      </a:r>
                      <a:r>
                        <a:rPr sz="900" dirty="0">
                          <a:solidFill>
                            <a:srgbClr val="373435"/>
                          </a:solidFill>
                          <a:latin typeface="Trebuchet MS"/>
                          <a:cs typeface="Trebuchet MS"/>
                        </a:rPr>
                        <a:t>phase</a:t>
                      </a:r>
                      <a:r>
                        <a:rPr sz="900" spc="-35" dirty="0">
                          <a:solidFill>
                            <a:srgbClr val="373435"/>
                          </a:solidFill>
                          <a:latin typeface="Trebuchet MS"/>
                          <a:cs typeface="Trebuchet MS"/>
                        </a:rPr>
                        <a:t> </a:t>
                      </a:r>
                      <a:r>
                        <a:rPr sz="900" spc="10" dirty="0">
                          <a:solidFill>
                            <a:srgbClr val="373435"/>
                          </a:solidFill>
                          <a:latin typeface="Trebuchet MS"/>
                          <a:cs typeface="Trebuchet MS"/>
                        </a:rPr>
                        <a:t>3</a:t>
                      </a:r>
                      <a:endParaRPr sz="9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FF0000"/>
                    </a:solidFill>
                  </a:tcPr>
                </a:tc>
                <a:tc>
                  <a:txBody>
                    <a:bodyPr/>
                    <a:lstStyle/>
                    <a:p>
                      <a:pPr marL="71755" marR="115570">
                        <a:lnSpc>
                          <a:spcPct val="110800"/>
                        </a:lnSpc>
                        <a:spcBef>
                          <a:spcPts val="525"/>
                        </a:spcBef>
                      </a:pPr>
                      <a:r>
                        <a:rPr sz="900" spc="15" dirty="0">
                          <a:solidFill>
                            <a:srgbClr val="373435"/>
                          </a:solidFill>
                          <a:latin typeface="Trebuchet MS"/>
                          <a:cs typeface="Trebuchet MS"/>
                        </a:rPr>
                        <a:t>-171 </a:t>
                      </a:r>
                      <a:r>
                        <a:rPr sz="900" spc="-15" dirty="0">
                          <a:solidFill>
                            <a:srgbClr val="373435"/>
                          </a:solidFill>
                          <a:latin typeface="Trebuchet MS"/>
                          <a:cs typeface="Trebuchet MS"/>
                        </a:rPr>
                        <a:t>informal  Settlements  </a:t>
                      </a:r>
                      <a:r>
                        <a:rPr sz="900" spc="5" dirty="0">
                          <a:solidFill>
                            <a:srgbClr val="373435"/>
                          </a:solidFill>
                          <a:latin typeface="Trebuchet MS"/>
                          <a:cs typeface="Trebuchet MS"/>
                        </a:rPr>
                        <a:t>supported </a:t>
                      </a:r>
                      <a:r>
                        <a:rPr sz="900" spc="-15" dirty="0">
                          <a:solidFill>
                            <a:srgbClr val="373435"/>
                          </a:solidFill>
                          <a:latin typeface="Trebuchet MS"/>
                          <a:cs typeface="Trebuchet MS"/>
                        </a:rPr>
                        <a:t>for  </a:t>
                      </a:r>
                      <a:r>
                        <a:rPr sz="900" spc="15" dirty="0">
                          <a:solidFill>
                            <a:srgbClr val="373435"/>
                          </a:solidFill>
                          <a:latin typeface="Trebuchet MS"/>
                          <a:cs typeface="Trebuchet MS"/>
                        </a:rPr>
                        <a:t>upgrading </a:t>
                      </a:r>
                      <a:r>
                        <a:rPr sz="900" spc="-10" dirty="0">
                          <a:solidFill>
                            <a:srgbClr val="373435"/>
                          </a:solidFill>
                          <a:latin typeface="Trebuchet MS"/>
                          <a:cs typeface="Trebuchet MS"/>
                        </a:rPr>
                        <a:t>to </a:t>
                      </a:r>
                      <a:r>
                        <a:rPr sz="900" dirty="0">
                          <a:solidFill>
                            <a:srgbClr val="373435"/>
                          </a:solidFill>
                          <a:latin typeface="Trebuchet MS"/>
                          <a:cs typeface="Trebuchet MS"/>
                        </a:rPr>
                        <a:t>phase</a:t>
                      </a:r>
                      <a:r>
                        <a:rPr sz="900" spc="-145" dirty="0">
                          <a:solidFill>
                            <a:srgbClr val="373435"/>
                          </a:solidFill>
                          <a:latin typeface="Trebuchet MS"/>
                          <a:cs typeface="Trebuchet MS"/>
                        </a:rPr>
                        <a:t> </a:t>
                      </a:r>
                      <a:r>
                        <a:rPr sz="900" spc="10" dirty="0">
                          <a:solidFill>
                            <a:srgbClr val="373435"/>
                          </a:solidFill>
                          <a:latin typeface="Trebuchet MS"/>
                          <a:cs typeface="Trebuchet MS"/>
                        </a:rPr>
                        <a:t>3</a:t>
                      </a:r>
                      <a:endParaRPr sz="9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77470">
                        <a:lnSpc>
                          <a:spcPct val="110800"/>
                        </a:lnSpc>
                        <a:spcBef>
                          <a:spcPts val="525"/>
                        </a:spcBef>
                      </a:pPr>
                      <a:r>
                        <a:rPr sz="900" spc="-20" dirty="0">
                          <a:solidFill>
                            <a:srgbClr val="373435"/>
                          </a:solidFill>
                          <a:latin typeface="Trebuchet MS"/>
                          <a:cs typeface="Trebuchet MS"/>
                        </a:rPr>
                        <a:t>The </a:t>
                      </a:r>
                      <a:r>
                        <a:rPr sz="900" spc="10" dirty="0">
                          <a:solidFill>
                            <a:srgbClr val="373435"/>
                          </a:solidFill>
                          <a:latin typeface="Trebuchet MS"/>
                          <a:cs typeface="Trebuchet MS"/>
                        </a:rPr>
                        <a:t>Agency </a:t>
                      </a:r>
                      <a:r>
                        <a:rPr sz="900" spc="-10" dirty="0">
                          <a:solidFill>
                            <a:srgbClr val="373435"/>
                          </a:solidFill>
                          <a:latin typeface="Trebuchet MS"/>
                          <a:cs typeface="Trebuchet MS"/>
                        </a:rPr>
                        <a:t>is </a:t>
                      </a:r>
                      <a:r>
                        <a:rPr sz="900" spc="-30" dirty="0">
                          <a:solidFill>
                            <a:srgbClr val="373435"/>
                          </a:solidFill>
                          <a:latin typeface="Trebuchet MS"/>
                          <a:cs typeface="Trebuchet MS"/>
                        </a:rPr>
                        <a:t>still </a:t>
                      </a:r>
                      <a:r>
                        <a:rPr sz="900" spc="-10" dirty="0">
                          <a:solidFill>
                            <a:srgbClr val="373435"/>
                          </a:solidFill>
                          <a:latin typeface="Trebuchet MS"/>
                          <a:cs typeface="Trebuchet MS"/>
                        </a:rPr>
                        <a:t>in </a:t>
                      </a:r>
                      <a:r>
                        <a:rPr sz="900" spc="5" dirty="0">
                          <a:solidFill>
                            <a:srgbClr val="373435"/>
                          </a:solidFill>
                          <a:latin typeface="Trebuchet MS"/>
                          <a:cs typeface="Trebuchet MS"/>
                        </a:rPr>
                        <a:t>discussions  </a:t>
                      </a:r>
                      <a:r>
                        <a:rPr sz="900" spc="-25" dirty="0">
                          <a:solidFill>
                            <a:srgbClr val="373435"/>
                          </a:solidFill>
                          <a:latin typeface="Trebuchet MS"/>
                          <a:cs typeface="Trebuchet MS"/>
                        </a:rPr>
                        <a:t>with </a:t>
                      </a:r>
                      <a:r>
                        <a:rPr sz="900" spc="40" dirty="0">
                          <a:solidFill>
                            <a:srgbClr val="373435"/>
                          </a:solidFill>
                          <a:latin typeface="Trebuchet MS"/>
                          <a:cs typeface="Trebuchet MS"/>
                        </a:rPr>
                        <a:t>GDHS</a:t>
                      </a:r>
                      <a:r>
                        <a:rPr sz="900" spc="-165" dirty="0">
                          <a:solidFill>
                            <a:srgbClr val="373435"/>
                          </a:solidFill>
                          <a:latin typeface="Trebuchet MS"/>
                          <a:cs typeface="Trebuchet MS"/>
                        </a:rPr>
                        <a:t> </a:t>
                      </a:r>
                      <a:r>
                        <a:rPr sz="900" spc="-10" dirty="0">
                          <a:solidFill>
                            <a:srgbClr val="373435"/>
                          </a:solidFill>
                          <a:latin typeface="Trebuchet MS"/>
                          <a:cs typeface="Trebuchet MS"/>
                        </a:rPr>
                        <a:t>to </a:t>
                      </a:r>
                      <a:r>
                        <a:rPr sz="900" dirty="0">
                          <a:solidFill>
                            <a:srgbClr val="373435"/>
                          </a:solidFill>
                          <a:latin typeface="Trebuchet MS"/>
                          <a:cs typeface="Trebuchet MS"/>
                        </a:rPr>
                        <a:t>be appointed as an  </a:t>
                      </a:r>
                      <a:r>
                        <a:rPr sz="900" spc="-5" dirty="0">
                          <a:solidFill>
                            <a:srgbClr val="373435"/>
                          </a:solidFill>
                          <a:latin typeface="Trebuchet MS"/>
                          <a:cs typeface="Trebuchet MS"/>
                        </a:rPr>
                        <a:t>implementing </a:t>
                      </a:r>
                      <a:r>
                        <a:rPr sz="900" dirty="0">
                          <a:solidFill>
                            <a:srgbClr val="373435"/>
                          </a:solidFill>
                          <a:latin typeface="Trebuchet MS"/>
                          <a:cs typeface="Trebuchet MS"/>
                        </a:rPr>
                        <a:t>agent </a:t>
                      </a:r>
                      <a:r>
                        <a:rPr sz="900" spc="-10" dirty="0">
                          <a:solidFill>
                            <a:srgbClr val="373435"/>
                          </a:solidFill>
                          <a:latin typeface="Trebuchet MS"/>
                          <a:cs typeface="Trebuchet MS"/>
                        </a:rPr>
                        <a:t>to</a:t>
                      </a:r>
                      <a:r>
                        <a:rPr sz="900" spc="-105" dirty="0">
                          <a:solidFill>
                            <a:srgbClr val="373435"/>
                          </a:solidFill>
                          <a:latin typeface="Trebuchet MS"/>
                          <a:cs typeface="Trebuchet MS"/>
                        </a:rPr>
                        <a:t> </a:t>
                      </a:r>
                      <a:r>
                        <a:rPr sz="900" spc="-10" dirty="0">
                          <a:solidFill>
                            <a:srgbClr val="373435"/>
                          </a:solidFill>
                          <a:latin typeface="Trebuchet MS"/>
                          <a:cs typeface="Trebuchet MS"/>
                        </a:rPr>
                        <a:t>undertake  </a:t>
                      </a:r>
                      <a:r>
                        <a:rPr sz="900" dirty="0">
                          <a:solidFill>
                            <a:srgbClr val="373435"/>
                          </a:solidFill>
                          <a:latin typeface="Trebuchet MS"/>
                          <a:cs typeface="Trebuchet MS"/>
                        </a:rPr>
                        <a:t>assessment </a:t>
                      </a:r>
                      <a:r>
                        <a:rPr sz="900" spc="-15" dirty="0">
                          <a:solidFill>
                            <a:srgbClr val="373435"/>
                          </a:solidFill>
                          <a:latin typeface="Trebuchet MS"/>
                          <a:cs typeface="Trebuchet MS"/>
                        </a:rPr>
                        <a:t>of </a:t>
                      </a:r>
                      <a:r>
                        <a:rPr sz="900" spc="-5" dirty="0">
                          <a:solidFill>
                            <a:srgbClr val="373435"/>
                          </a:solidFill>
                          <a:latin typeface="Trebuchet MS"/>
                          <a:cs typeface="Trebuchet MS"/>
                        </a:rPr>
                        <a:t>bulk </a:t>
                      </a:r>
                      <a:r>
                        <a:rPr sz="900" spc="-20" dirty="0">
                          <a:solidFill>
                            <a:srgbClr val="373435"/>
                          </a:solidFill>
                          <a:latin typeface="Trebuchet MS"/>
                          <a:cs typeface="Trebuchet MS"/>
                        </a:rPr>
                        <a:t>infrastructure  </a:t>
                      </a:r>
                      <a:r>
                        <a:rPr sz="900" spc="-15" dirty="0">
                          <a:solidFill>
                            <a:srgbClr val="373435"/>
                          </a:solidFill>
                          <a:latin typeface="Trebuchet MS"/>
                          <a:cs typeface="Trebuchet MS"/>
                        </a:rPr>
                        <a:t>for </a:t>
                      </a:r>
                      <a:r>
                        <a:rPr sz="900" spc="-20" dirty="0">
                          <a:solidFill>
                            <a:srgbClr val="373435"/>
                          </a:solidFill>
                          <a:latin typeface="Trebuchet MS"/>
                          <a:cs typeface="Trebuchet MS"/>
                        </a:rPr>
                        <a:t>the </a:t>
                      </a:r>
                      <a:r>
                        <a:rPr sz="900" spc="-15" dirty="0">
                          <a:solidFill>
                            <a:srgbClr val="373435"/>
                          </a:solidFill>
                          <a:latin typeface="Trebuchet MS"/>
                          <a:cs typeface="Trebuchet MS"/>
                        </a:rPr>
                        <a:t>informal settlements  </a:t>
                      </a:r>
                      <a:r>
                        <a:rPr sz="900" spc="-10" dirty="0">
                          <a:solidFill>
                            <a:srgbClr val="373435"/>
                          </a:solidFill>
                          <a:latin typeface="Trebuchet MS"/>
                          <a:cs typeface="Trebuchet MS"/>
                        </a:rPr>
                        <a:t>Programme. </a:t>
                      </a:r>
                      <a:r>
                        <a:rPr sz="900" spc="-15" dirty="0">
                          <a:solidFill>
                            <a:srgbClr val="373435"/>
                          </a:solidFill>
                          <a:latin typeface="Trebuchet MS"/>
                          <a:cs typeface="Trebuchet MS"/>
                        </a:rPr>
                        <a:t>This </a:t>
                      </a:r>
                      <a:r>
                        <a:rPr sz="900" spc="5" dirty="0">
                          <a:solidFill>
                            <a:srgbClr val="373435"/>
                          </a:solidFill>
                          <a:latin typeface="Trebuchet MS"/>
                          <a:cs typeface="Trebuchet MS"/>
                        </a:rPr>
                        <a:t>has </a:t>
                      </a:r>
                      <a:r>
                        <a:rPr sz="900" spc="-5" dirty="0">
                          <a:solidFill>
                            <a:srgbClr val="373435"/>
                          </a:solidFill>
                          <a:latin typeface="Trebuchet MS"/>
                          <a:cs typeface="Trebuchet MS"/>
                        </a:rPr>
                        <a:t>caused </a:t>
                      </a:r>
                      <a:r>
                        <a:rPr sz="900" spc="-20" dirty="0">
                          <a:solidFill>
                            <a:srgbClr val="373435"/>
                          </a:solidFill>
                          <a:latin typeface="Trebuchet MS"/>
                          <a:cs typeface="Trebuchet MS"/>
                        </a:rPr>
                        <a:t>the  </a:t>
                      </a:r>
                      <a:r>
                        <a:rPr sz="900" spc="-15" dirty="0">
                          <a:solidFill>
                            <a:srgbClr val="373435"/>
                          </a:solidFill>
                          <a:latin typeface="Trebuchet MS"/>
                          <a:cs typeface="Trebuchet MS"/>
                        </a:rPr>
                        <a:t>delay </a:t>
                      </a:r>
                      <a:r>
                        <a:rPr sz="900" spc="-10" dirty="0">
                          <a:solidFill>
                            <a:srgbClr val="373435"/>
                          </a:solidFill>
                          <a:latin typeface="Trebuchet MS"/>
                          <a:cs typeface="Trebuchet MS"/>
                        </a:rPr>
                        <a:t>in </a:t>
                      </a:r>
                      <a:r>
                        <a:rPr sz="900" spc="-20" dirty="0">
                          <a:solidFill>
                            <a:srgbClr val="373435"/>
                          </a:solidFill>
                          <a:latin typeface="Trebuchet MS"/>
                          <a:cs typeface="Trebuchet MS"/>
                        </a:rPr>
                        <a:t>the </a:t>
                      </a:r>
                      <a:r>
                        <a:rPr sz="900" spc="-10" dirty="0">
                          <a:solidFill>
                            <a:srgbClr val="373435"/>
                          </a:solidFill>
                          <a:latin typeface="Trebuchet MS"/>
                          <a:cs typeface="Trebuchet MS"/>
                        </a:rPr>
                        <a:t>implantation </a:t>
                      </a:r>
                      <a:r>
                        <a:rPr sz="900" spc="-15" dirty="0">
                          <a:solidFill>
                            <a:srgbClr val="373435"/>
                          </a:solidFill>
                          <a:latin typeface="Trebuchet MS"/>
                          <a:cs typeface="Trebuchet MS"/>
                        </a:rPr>
                        <a:t>of </a:t>
                      </a:r>
                      <a:r>
                        <a:rPr sz="900" spc="-20" dirty="0">
                          <a:solidFill>
                            <a:srgbClr val="373435"/>
                          </a:solidFill>
                          <a:latin typeface="Trebuchet MS"/>
                          <a:cs typeface="Trebuchet MS"/>
                        </a:rPr>
                        <a:t>the  </a:t>
                      </a:r>
                      <a:r>
                        <a:rPr sz="900" spc="-5" dirty="0">
                          <a:solidFill>
                            <a:srgbClr val="373435"/>
                          </a:solidFill>
                          <a:latin typeface="Trebuchet MS"/>
                          <a:cs typeface="Trebuchet MS"/>
                        </a:rPr>
                        <a:t>programme.</a:t>
                      </a:r>
                      <a:endParaRPr sz="9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113030">
                        <a:lnSpc>
                          <a:spcPct val="110800"/>
                        </a:lnSpc>
                        <a:spcBef>
                          <a:spcPts val="525"/>
                        </a:spcBef>
                      </a:pPr>
                      <a:r>
                        <a:rPr sz="900" dirty="0">
                          <a:solidFill>
                            <a:srgbClr val="373435"/>
                          </a:solidFill>
                          <a:latin typeface="Trebuchet MS"/>
                          <a:cs typeface="Trebuchet MS"/>
                        </a:rPr>
                        <a:t>Progress </a:t>
                      </a:r>
                      <a:r>
                        <a:rPr sz="900" spc="-5" dirty="0">
                          <a:solidFill>
                            <a:srgbClr val="373435"/>
                          </a:solidFill>
                          <a:latin typeface="Trebuchet MS"/>
                          <a:cs typeface="Trebuchet MS"/>
                        </a:rPr>
                        <a:t>Reports  </a:t>
                      </a:r>
                      <a:r>
                        <a:rPr sz="900" spc="10" dirty="0">
                          <a:solidFill>
                            <a:srgbClr val="373435"/>
                          </a:solidFill>
                          <a:latin typeface="Trebuchet MS"/>
                          <a:cs typeface="Trebuchet MS"/>
                        </a:rPr>
                        <a:t>Funding </a:t>
                      </a:r>
                      <a:r>
                        <a:rPr sz="900" dirty="0">
                          <a:solidFill>
                            <a:srgbClr val="373435"/>
                          </a:solidFill>
                          <a:latin typeface="Trebuchet MS"/>
                          <a:cs typeface="Trebuchet MS"/>
                        </a:rPr>
                        <a:t>Agreements  </a:t>
                      </a:r>
                      <a:r>
                        <a:rPr sz="900" spc="-30" dirty="0">
                          <a:solidFill>
                            <a:srgbClr val="373435"/>
                          </a:solidFill>
                          <a:latin typeface="Trebuchet MS"/>
                          <a:cs typeface="Trebuchet MS"/>
                        </a:rPr>
                        <a:t>Project  </a:t>
                      </a:r>
                      <a:r>
                        <a:rPr sz="900" spc="-10" dirty="0">
                          <a:solidFill>
                            <a:srgbClr val="373435"/>
                          </a:solidFill>
                          <a:latin typeface="Trebuchet MS"/>
                          <a:cs typeface="Trebuchet MS"/>
                        </a:rPr>
                        <a:t>Implementation</a:t>
                      </a:r>
                      <a:r>
                        <a:rPr sz="900" spc="-65" dirty="0">
                          <a:solidFill>
                            <a:srgbClr val="373435"/>
                          </a:solidFill>
                          <a:latin typeface="Trebuchet MS"/>
                          <a:cs typeface="Trebuchet MS"/>
                        </a:rPr>
                        <a:t> </a:t>
                      </a:r>
                      <a:r>
                        <a:rPr sz="900" spc="-5" dirty="0">
                          <a:solidFill>
                            <a:srgbClr val="373435"/>
                          </a:solidFill>
                          <a:latin typeface="Trebuchet MS"/>
                          <a:cs typeface="Trebuchet MS"/>
                        </a:rPr>
                        <a:t>Plans  Inception Reports  </a:t>
                      </a:r>
                      <a:r>
                        <a:rPr sz="900" spc="-10" dirty="0">
                          <a:solidFill>
                            <a:srgbClr val="373435"/>
                          </a:solidFill>
                          <a:latin typeface="Trebuchet MS"/>
                          <a:cs typeface="Trebuchet MS"/>
                        </a:rPr>
                        <a:t>Service </a:t>
                      </a:r>
                      <a:r>
                        <a:rPr sz="900" spc="-25" dirty="0">
                          <a:solidFill>
                            <a:srgbClr val="373435"/>
                          </a:solidFill>
                          <a:latin typeface="Trebuchet MS"/>
                          <a:cs typeface="Trebuchet MS"/>
                        </a:rPr>
                        <a:t>Level  </a:t>
                      </a:r>
                      <a:r>
                        <a:rPr sz="900" dirty="0">
                          <a:solidFill>
                            <a:srgbClr val="373435"/>
                          </a:solidFill>
                          <a:latin typeface="Trebuchet MS"/>
                          <a:cs typeface="Trebuchet MS"/>
                        </a:rPr>
                        <a:t>Agreements</a:t>
                      </a:r>
                      <a:endParaRPr sz="9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extLst>
                  <a:ext uri="{0D108BD9-81ED-4DB2-BD59-A6C34878D82A}">
                    <a16:rowId xmlns:a16="http://schemas.microsoft.com/office/drawing/2014/main" xmlns="" val="10002"/>
                  </a:ext>
                </a:extLst>
              </a:tr>
              <a:tr h="1281706">
                <a:tc>
                  <a:txBody>
                    <a:bodyPr/>
                    <a:lstStyle/>
                    <a:p>
                      <a:pPr>
                        <a:lnSpc>
                          <a:spcPct val="100000"/>
                        </a:lnSpc>
                      </a:pPr>
                      <a:endParaRPr sz="900">
                        <a:latin typeface="Times New Roman"/>
                        <a:cs typeface="Times New Roman"/>
                      </a:endParaRPr>
                    </a:p>
                  </a:txBody>
                  <a:tcPr marL="0" marR="0" marT="0" marB="0">
                    <a:lnL w="19050">
                      <a:solidFill>
                        <a:srgbClr val="FEFEFE"/>
                      </a:solidFill>
                      <a:prstDash val="solid"/>
                    </a:lnL>
                    <a:lnR w="19050">
                      <a:solidFill>
                        <a:srgbClr val="FEFEFE"/>
                      </a:solidFill>
                      <a:prstDash val="solid"/>
                    </a:lnR>
                    <a:solidFill>
                      <a:srgbClr val="E6E7E8"/>
                    </a:solidFill>
                  </a:tcPr>
                </a:tc>
                <a:tc>
                  <a:txBody>
                    <a:bodyPr/>
                    <a:lstStyle/>
                    <a:p>
                      <a:pPr>
                        <a:lnSpc>
                          <a:spcPct val="100000"/>
                        </a:lnSpc>
                      </a:pPr>
                      <a:endParaRPr sz="900">
                        <a:latin typeface="Times New Roman"/>
                        <a:cs typeface="Times New Roman"/>
                      </a:endParaRPr>
                    </a:p>
                  </a:txBody>
                  <a:tcPr marL="0" marR="0" marT="0" marB="0">
                    <a:lnL w="19050">
                      <a:solidFill>
                        <a:srgbClr val="FEFEFE"/>
                      </a:solidFill>
                      <a:prstDash val="solid"/>
                    </a:lnL>
                    <a:lnR w="19050">
                      <a:solidFill>
                        <a:srgbClr val="FEFEFE"/>
                      </a:solidFill>
                      <a:prstDash val="solid"/>
                    </a:lnR>
                    <a:lnB w="19050">
                      <a:solidFill>
                        <a:srgbClr val="FEFEFE"/>
                      </a:solidFill>
                      <a:prstDash val="solid"/>
                    </a:lnB>
                    <a:solidFill>
                      <a:srgbClr val="E6E7E8"/>
                    </a:solidFill>
                  </a:tcPr>
                </a:tc>
                <a:tc>
                  <a:txBody>
                    <a:bodyPr/>
                    <a:lstStyle/>
                    <a:p>
                      <a:pPr marL="71755" marR="96520">
                        <a:lnSpc>
                          <a:spcPct val="110800"/>
                        </a:lnSpc>
                        <a:spcBef>
                          <a:spcPts val="525"/>
                        </a:spcBef>
                      </a:pPr>
                      <a:r>
                        <a:rPr sz="900" spc="-45" dirty="0">
                          <a:solidFill>
                            <a:srgbClr val="373435"/>
                          </a:solidFill>
                          <a:latin typeface="Trebuchet MS"/>
                          <a:cs typeface="Trebuchet MS"/>
                        </a:rPr>
                        <a:t>3.1.2 </a:t>
                      </a:r>
                      <a:r>
                        <a:rPr sz="900" spc="15" dirty="0">
                          <a:solidFill>
                            <a:srgbClr val="373435"/>
                          </a:solidFill>
                          <a:latin typeface="Trebuchet MS"/>
                          <a:cs typeface="Trebuchet MS"/>
                        </a:rPr>
                        <a:t>Number</a:t>
                      </a:r>
                      <a:r>
                        <a:rPr sz="900" spc="-65" dirty="0">
                          <a:solidFill>
                            <a:srgbClr val="373435"/>
                          </a:solidFill>
                          <a:latin typeface="Trebuchet MS"/>
                          <a:cs typeface="Trebuchet MS"/>
                        </a:rPr>
                        <a:t> </a:t>
                      </a:r>
                      <a:r>
                        <a:rPr sz="900" spc="-15" dirty="0">
                          <a:solidFill>
                            <a:srgbClr val="373435"/>
                          </a:solidFill>
                          <a:latin typeface="Trebuchet MS"/>
                          <a:cs typeface="Trebuchet MS"/>
                        </a:rPr>
                        <a:t>of  </a:t>
                      </a:r>
                      <a:r>
                        <a:rPr sz="900" spc="-10" dirty="0">
                          <a:solidFill>
                            <a:srgbClr val="373435"/>
                          </a:solidFill>
                          <a:latin typeface="Trebuchet MS"/>
                          <a:cs typeface="Trebuchet MS"/>
                        </a:rPr>
                        <a:t>Informal  </a:t>
                      </a:r>
                      <a:r>
                        <a:rPr sz="900" spc="-15" dirty="0">
                          <a:solidFill>
                            <a:srgbClr val="373435"/>
                          </a:solidFill>
                          <a:latin typeface="Trebuchet MS"/>
                          <a:cs typeface="Trebuchet MS"/>
                        </a:rPr>
                        <a:t>Settlements  </a:t>
                      </a:r>
                      <a:r>
                        <a:rPr sz="900" spc="10" dirty="0">
                          <a:solidFill>
                            <a:srgbClr val="373435"/>
                          </a:solidFill>
                          <a:latin typeface="Trebuchet MS"/>
                          <a:cs typeface="Trebuchet MS"/>
                        </a:rPr>
                        <a:t>upgraded </a:t>
                      </a:r>
                      <a:r>
                        <a:rPr sz="900" spc="-10" dirty="0">
                          <a:solidFill>
                            <a:srgbClr val="373435"/>
                          </a:solidFill>
                          <a:latin typeface="Trebuchet MS"/>
                          <a:cs typeface="Trebuchet MS"/>
                        </a:rPr>
                        <a:t>to  </a:t>
                      </a:r>
                      <a:r>
                        <a:rPr sz="900" dirty="0">
                          <a:solidFill>
                            <a:srgbClr val="373435"/>
                          </a:solidFill>
                          <a:latin typeface="Trebuchet MS"/>
                          <a:cs typeface="Trebuchet MS"/>
                        </a:rPr>
                        <a:t>phase </a:t>
                      </a:r>
                      <a:r>
                        <a:rPr sz="900" spc="10" dirty="0">
                          <a:solidFill>
                            <a:srgbClr val="373435"/>
                          </a:solidFill>
                          <a:latin typeface="Trebuchet MS"/>
                          <a:cs typeface="Trebuchet MS"/>
                        </a:rPr>
                        <a:t>3 </a:t>
                      </a:r>
                      <a:r>
                        <a:rPr sz="900" spc="-10" dirty="0">
                          <a:solidFill>
                            <a:srgbClr val="373435"/>
                          </a:solidFill>
                          <a:latin typeface="Trebuchet MS"/>
                          <a:cs typeface="Trebuchet MS"/>
                        </a:rPr>
                        <a:t>(end to  end)</a:t>
                      </a:r>
                      <a:endParaRPr sz="9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a:lnSpc>
                          <a:spcPct val="100000"/>
                        </a:lnSpc>
                        <a:spcBef>
                          <a:spcPts val="630"/>
                        </a:spcBef>
                      </a:pPr>
                      <a:r>
                        <a:rPr sz="900" spc="15" dirty="0">
                          <a:solidFill>
                            <a:srgbClr val="373435"/>
                          </a:solidFill>
                          <a:latin typeface="Trebuchet MS"/>
                          <a:cs typeface="Trebuchet MS"/>
                        </a:rPr>
                        <a:t>New</a:t>
                      </a:r>
                      <a:r>
                        <a:rPr sz="900" spc="-35" dirty="0">
                          <a:solidFill>
                            <a:srgbClr val="373435"/>
                          </a:solidFill>
                          <a:latin typeface="Trebuchet MS"/>
                          <a:cs typeface="Trebuchet MS"/>
                        </a:rPr>
                        <a:t> </a:t>
                      </a:r>
                      <a:r>
                        <a:rPr sz="900" spc="-15" dirty="0">
                          <a:solidFill>
                            <a:srgbClr val="373435"/>
                          </a:solidFill>
                          <a:latin typeface="Trebuchet MS"/>
                          <a:cs typeface="Trebuchet MS"/>
                        </a:rPr>
                        <a:t>Indicator</a:t>
                      </a:r>
                      <a:endParaRPr sz="9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a:lnSpc>
                          <a:spcPct val="100000"/>
                        </a:lnSpc>
                        <a:spcBef>
                          <a:spcPts val="630"/>
                        </a:spcBef>
                      </a:pPr>
                      <a:r>
                        <a:rPr sz="900" spc="15" dirty="0">
                          <a:solidFill>
                            <a:srgbClr val="373435"/>
                          </a:solidFill>
                          <a:latin typeface="Trebuchet MS"/>
                          <a:cs typeface="Trebuchet MS"/>
                        </a:rPr>
                        <a:t>New</a:t>
                      </a:r>
                      <a:r>
                        <a:rPr sz="900" spc="-35" dirty="0">
                          <a:solidFill>
                            <a:srgbClr val="373435"/>
                          </a:solidFill>
                          <a:latin typeface="Trebuchet MS"/>
                          <a:cs typeface="Trebuchet MS"/>
                        </a:rPr>
                        <a:t> </a:t>
                      </a:r>
                      <a:r>
                        <a:rPr sz="900" spc="-15" dirty="0">
                          <a:solidFill>
                            <a:srgbClr val="373435"/>
                          </a:solidFill>
                          <a:latin typeface="Trebuchet MS"/>
                          <a:cs typeface="Trebuchet MS"/>
                        </a:rPr>
                        <a:t>Indicator</a:t>
                      </a:r>
                      <a:endParaRPr sz="900" dirty="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97790">
                        <a:lnSpc>
                          <a:spcPct val="110800"/>
                        </a:lnSpc>
                        <a:spcBef>
                          <a:spcPts val="525"/>
                        </a:spcBef>
                      </a:pPr>
                      <a:r>
                        <a:rPr sz="900" spc="10" dirty="0">
                          <a:solidFill>
                            <a:srgbClr val="373435"/>
                          </a:solidFill>
                          <a:latin typeface="Trebuchet MS"/>
                          <a:cs typeface="Trebuchet MS"/>
                        </a:rPr>
                        <a:t>4 </a:t>
                      </a:r>
                      <a:r>
                        <a:rPr sz="900" spc="-15" dirty="0">
                          <a:solidFill>
                            <a:srgbClr val="373435"/>
                          </a:solidFill>
                          <a:latin typeface="Trebuchet MS"/>
                          <a:cs typeface="Trebuchet MS"/>
                        </a:rPr>
                        <a:t>of</a:t>
                      </a:r>
                      <a:r>
                        <a:rPr sz="900" spc="-130" dirty="0">
                          <a:solidFill>
                            <a:srgbClr val="373435"/>
                          </a:solidFill>
                          <a:latin typeface="Trebuchet MS"/>
                          <a:cs typeface="Trebuchet MS"/>
                        </a:rPr>
                        <a:t> </a:t>
                      </a:r>
                      <a:r>
                        <a:rPr sz="900" spc="-10" dirty="0">
                          <a:solidFill>
                            <a:srgbClr val="373435"/>
                          </a:solidFill>
                          <a:latin typeface="Trebuchet MS"/>
                          <a:cs typeface="Trebuchet MS"/>
                        </a:rPr>
                        <a:t>Informal  </a:t>
                      </a:r>
                      <a:r>
                        <a:rPr sz="900" spc="-15" dirty="0">
                          <a:solidFill>
                            <a:srgbClr val="373435"/>
                          </a:solidFill>
                          <a:latin typeface="Trebuchet MS"/>
                          <a:cs typeface="Trebuchet MS"/>
                        </a:rPr>
                        <a:t>Settlements  </a:t>
                      </a:r>
                      <a:r>
                        <a:rPr sz="900" spc="10" dirty="0">
                          <a:solidFill>
                            <a:srgbClr val="373435"/>
                          </a:solidFill>
                          <a:latin typeface="Trebuchet MS"/>
                          <a:cs typeface="Trebuchet MS"/>
                        </a:rPr>
                        <a:t>upgraded </a:t>
                      </a:r>
                      <a:r>
                        <a:rPr sz="900" spc="-10" dirty="0">
                          <a:solidFill>
                            <a:srgbClr val="373435"/>
                          </a:solidFill>
                          <a:latin typeface="Trebuchet MS"/>
                          <a:cs typeface="Trebuchet MS"/>
                        </a:rPr>
                        <a:t>to  </a:t>
                      </a:r>
                      <a:r>
                        <a:rPr sz="900" dirty="0">
                          <a:solidFill>
                            <a:srgbClr val="373435"/>
                          </a:solidFill>
                          <a:latin typeface="Trebuchet MS"/>
                          <a:cs typeface="Trebuchet MS"/>
                        </a:rPr>
                        <a:t>phase </a:t>
                      </a:r>
                      <a:r>
                        <a:rPr sz="900" spc="10" dirty="0">
                          <a:solidFill>
                            <a:srgbClr val="373435"/>
                          </a:solidFill>
                          <a:latin typeface="Trebuchet MS"/>
                          <a:cs typeface="Trebuchet MS"/>
                        </a:rPr>
                        <a:t>3</a:t>
                      </a:r>
                      <a:r>
                        <a:rPr sz="900" spc="-110" dirty="0">
                          <a:solidFill>
                            <a:srgbClr val="373435"/>
                          </a:solidFill>
                          <a:latin typeface="Trebuchet MS"/>
                          <a:cs typeface="Trebuchet MS"/>
                        </a:rPr>
                        <a:t> </a:t>
                      </a:r>
                      <a:r>
                        <a:rPr sz="900" spc="-10" dirty="0">
                          <a:solidFill>
                            <a:srgbClr val="373435"/>
                          </a:solidFill>
                          <a:latin typeface="Trebuchet MS"/>
                          <a:cs typeface="Trebuchet MS"/>
                        </a:rPr>
                        <a:t>(end  to</a:t>
                      </a:r>
                      <a:r>
                        <a:rPr sz="900" spc="-35" dirty="0">
                          <a:solidFill>
                            <a:srgbClr val="373435"/>
                          </a:solidFill>
                          <a:latin typeface="Trebuchet MS"/>
                          <a:cs typeface="Trebuchet MS"/>
                        </a:rPr>
                        <a:t> </a:t>
                      </a:r>
                      <a:r>
                        <a:rPr sz="900" spc="-10" dirty="0">
                          <a:solidFill>
                            <a:srgbClr val="373435"/>
                          </a:solidFill>
                          <a:latin typeface="Trebuchet MS"/>
                          <a:cs typeface="Trebuchet MS"/>
                        </a:rPr>
                        <a:t>end)</a:t>
                      </a:r>
                      <a:endParaRPr sz="9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216535" algn="just">
                        <a:lnSpc>
                          <a:spcPct val="110800"/>
                        </a:lnSpc>
                        <a:spcBef>
                          <a:spcPts val="525"/>
                        </a:spcBef>
                      </a:pPr>
                      <a:r>
                        <a:rPr sz="900" spc="-5" dirty="0">
                          <a:solidFill>
                            <a:srgbClr val="6CC24A"/>
                          </a:solidFill>
                          <a:latin typeface="Trebuchet MS"/>
                          <a:cs typeface="Trebuchet MS"/>
                        </a:rPr>
                        <a:t>Achieved  </a:t>
                      </a:r>
                      <a:r>
                        <a:rPr sz="900" spc="10" dirty="0">
                          <a:solidFill>
                            <a:srgbClr val="373435"/>
                          </a:solidFill>
                          <a:latin typeface="Trebuchet MS"/>
                          <a:cs typeface="Trebuchet MS"/>
                        </a:rPr>
                        <a:t>5</a:t>
                      </a:r>
                      <a:r>
                        <a:rPr sz="900" spc="-100" dirty="0">
                          <a:solidFill>
                            <a:srgbClr val="373435"/>
                          </a:solidFill>
                          <a:latin typeface="Trebuchet MS"/>
                          <a:cs typeface="Trebuchet MS"/>
                        </a:rPr>
                        <a:t> </a:t>
                      </a:r>
                      <a:r>
                        <a:rPr sz="900" spc="-10" dirty="0">
                          <a:solidFill>
                            <a:srgbClr val="373435"/>
                          </a:solidFill>
                          <a:latin typeface="Trebuchet MS"/>
                          <a:cs typeface="Trebuchet MS"/>
                        </a:rPr>
                        <a:t>Informal</a:t>
                      </a:r>
                      <a:endParaRPr sz="900" dirty="0">
                        <a:latin typeface="Trebuchet MS"/>
                        <a:cs typeface="Trebuchet MS"/>
                      </a:endParaRPr>
                    </a:p>
                    <a:p>
                      <a:pPr marL="71755" marR="97790" algn="just">
                        <a:lnSpc>
                          <a:spcPct val="110800"/>
                        </a:lnSpc>
                      </a:pPr>
                      <a:r>
                        <a:rPr sz="900" spc="-15" dirty="0">
                          <a:solidFill>
                            <a:srgbClr val="373435"/>
                          </a:solidFill>
                          <a:latin typeface="Trebuchet MS"/>
                          <a:cs typeface="Trebuchet MS"/>
                        </a:rPr>
                        <a:t>Settlements  </a:t>
                      </a:r>
                      <a:r>
                        <a:rPr sz="900" spc="10" dirty="0">
                          <a:solidFill>
                            <a:srgbClr val="373435"/>
                          </a:solidFill>
                          <a:latin typeface="Trebuchet MS"/>
                          <a:cs typeface="Trebuchet MS"/>
                        </a:rPr>
                        <a:t>upgraded </a:t>
                      </a:r>
                      <a:r>
                        <a:rPr sz="900" spc="-10" dirty="0">
                          <a:solidFill>
                            <a:srgbClr val="373435"/>
                          </a:solidFill>
                          <a:latin typeface="Trebuchet MS"/>
                          <a:cs typeface="Trebuchet MS"/>
                        </a:rPr>
                        <a:t>to  </a:t>
                      </a:r>
                      <a:r>
                        <a:rPr sz="900" dirty="0">
                          <a:solidFill>
                            <a:srgbClr val="373435"/>
                          </a:solidFill>
                          <a:latin typeface="Trebuchet MS"/>
                          <a:cs typeface="Trebuchet MS"/>
                        </a:rPr>
                        <a:t>phase </a:t>
                      </a:r>
                      <a:r>
                        <a:rPr sz="900" spc="10" dirty="0">
                          <a:solidFill>
                            <a:srgbClr val="373435"/>
                          </a:solidFill>
                          <a:latin typeface="Trebuchet MS"/>
                          <a:cs typeface="Trebuchet MS"/>
                        </a:rPr>
                        <a:t>3</a:t>
                      </a:r>
                      <a:r>
                        <a:rPr sz="900" spc="-110" dirty="0">
                          <a:solidFill>
                            <a:srgbClr val="373435"/>
                          </a:solidFill>
                          <a:latin typeface="Trebuchet MS"/>
                          <a:cs typeface="Trebuchet MS"/>
                        </a:rPr>
                        <a:t> </a:t>
                      </a:r>
                      <a:r>
                        <a:rPr sz="900" spc="-10" dirty="0">
                          <a:solidFill>
                            <a:srgbClr val="373435"/>
                          </a:solidFill>
                          <a:latin typeface="Trebuchet MS"/>
                          <a:cs typeface="Trebuchet MS"/>
                        </a:rPr>
                        <a:t>(end  to</a:t>
                      </a:r>
                      <a:r>
                        <a:rPr sz="900" spc="-35" dirty="0">
                          <a:solidFill>
                            <a:srgbClr val="373435"/>
                          </a:solidFill>
                          <a:latin typeface="Trebuchet MS"/>
                          <a:cs typeface="Trebuchet MS"/>
                        </a:rPr>
                        <a:t> </a:t>
                      </a:r>
                      <a:r>
                        <a:rPr sz="900" spc="-10" dirty="0">
                          <a:solidFill>
                            <a:srgbClr val="373435"/>
                          </a:solidFill>
                          <a:latin typeface="Trebuchet MS"/>
                          <a:cs typeface="Trebuchet MS"/>
                        </a:rPr>
                        <a:t>end)</a:t>
                      </a:r>
                      <a:endParaRPr sz="9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40B74A"/>
                    </a:solidFill>
                  </a:tcPr>
                </a:tc>
                <a:tc>
                  <a:txBody>
                    <a:bodyPr/>
                    <a:lstStyle/>
                    <a:p>
                      <a:pPr marL="71755" marR="84455">
                        <a:lnSpc>
                          <a:spcPct val="110800"/>
                        </a:lnSpc>
                        <a:spcBef>
                          <a:spcPts val="525"/>
                        </a:spcBef>
                      </a:pPr>
                      <a:r>
                        <a:rPr sz="900" spc="125" dirty="0">
                          <a:solidFill>
                            <a:srgbClr val="373435"/>
                          </a:solidFill>
                          <a:latin typeface="Trebuchet MS"/>
                          <a:cs typeface="Trebuchet MS"/>
                        </a:rPr>
                        <a:t>+ </a:t>
                      </a:r>
                      <a:r>
                        <a:rPr sz="900" spc="10" dirty="0">
                          <a:solidFill>
                            <a:srgbClr val="373435"/>
                          </a:solidFill>
                          <a:latin typeface="Trebuchet MS"/>
                          <a:cs typeface="Trebuchet MS"/>
                        </a:rPr>
                        <a:t>1 </a:t>
                      </a:r>
                      <a:r>
                        <a:rPr sz="900" spc="-10" dirty="0">
                          <a:solidFill>
                            <a:srgbClr val="373435"/>
                          </a:solidFill>
                          <a:latin typeface="Trebuchet MS"/>
                          <a:cs typeface="Trebuchet MS"/>
                        </a:rPr>
                        <a:t>Informal  </a:t>
                      </a:r>
                      <a:r>
                        <a:rPr sz="900" spc="-15" dirty="0">
                          <a:solidFill>
                            <a:srgbClr val="373435"/>
                          </a:solidFill>
                          <a:latin typeface="Trebuchet MS"/>
                          <a:cs typeface="Trebuchet MS"/>
                        </a:rPr>
                        <a:t>Settlements</a:t>
                      </a:r>
                      <a:r>
                        <a:rPr sz="900" spc="-80" dirty="0">
                          <a:solidFill>
                            <a:srgbClr val="373435"/>
                          </a:solidFill>
                          <a:latin typeface="Trebuchet MS"/>
                          <a:cs typeface="Trebuchet MS"/>
                        </a:rPr>
                        <a:t> </a:t>
                      </a:r>
                      <a:r>
                        <a:rPr sz="900" spc="10" dirty="0">
                          <a:solidFill>
                            <a:srgbClr val="373435"/>
                          </a:solidFill>
                          <a:latin typeface="Trebuchet MS"/>
                          <a:cs typeface="Trebuchet MS"/>
                        </a:rPr>
                        <a:t>upgraded  </a:t>
                      </a:r>
                      <a:r>
                        <a:rPr sz="900" spc="-10" dirty="0">
                          <a:solidFill>
                            <a:srgbClr val="373435"/>
                          </a:solidFill>
                          <a:latin typeface="Trebuchet MS"/>
                          <a:cs typeface="Trebuchet MS"/>
                        </a:rPr>
                        <a:t>to </a:t>
                      </a:r>
                      <a:r>
                        <a:rPr sz="900" dirty="0">
                          <a:solidFill>
                            <a:srgbClr val="373435"/>
                          </a:solidFill>
                          <a:latin typeface="Trebuchet MS"/>
                          <a:cs typeface="Trebuchet MS"/>
                        </a:rPr>
                        <a:t>phase </a:t>
                      </a:r>
                      <a:r>
                        <a:rPr sz="900" spc="10" dirty="0">
                          <a:solidFill>
                            <a:srgbClr val="373435"/>
                          </a:solidFill>
                          <a:latin typeface="Trebuchet MS"/>
                          <a:cs typeface="Trebuchet MS"/>
                        </a:rPr>
                        <a:t>3 </a:t>
                      </a:r>
                      <a:r>
                        <a:rPr sz="900" spc="-10" dirty="0">
                          <a:solidFill>
                            <a:srgbClr val="373435"/>
                          </a:solidFill>
                          <a:latin typeface="Trebuchet MS"/>
                          <a:cs typeface="Trebuchet MS"/>
                        </a:rPr>
                        <a:t>(end to  end)</a:t>
                      </a:r>
                      <a:endParaRPr sz="9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130175">
                        <a:lnSpc>
                          <a:spcPct val="110800"/>
                        </a:lnSpc>
                        <a:spcBef>
                          <a:spcPts val="525"/>
                        </a:spcBef>
                      </a:pPr>
                      <a:r>
                        <a:rPr sz="900" spc="45" dirty="0">
                          <a:solidFill>
                            <a:srgbClr val="373435"/>
                          </a:solidFill>
                          <a:latin typeface="Trebuchet MS"/>
                          <a:cs typeface="Trebuchet MS"/>
                        </a:rPr>
                        <a:t>HDA </a:t>
                      </a:r>
                      <a:r>
                        <a:rPr sz="900" spc="5" dirty="0">
                          <a:solidFill>
                            <a:srgbClr val="373435"/>
                          </a:solidFill>
                          <a:latin typeface="Trebuchet MS"/>
                          <a:cs typeface="Trebuchet MS"/>
                        </a:rPr>
                        <a:t>has</a:t>
                      </a:r>
                      <a:r>
                        <a:rPr sz="900" spc="-165" dirty="0">
                          <a:solidFill>
                            <a:srgbClr val="373435"/>
                          </a:solidFill>
                          <a:latin typeface="Trebuchet MS"/>
                          <a:cs typeface="Trebuchet MS"/>
                        </a:rPr>
                        <a:t> </a:t>
                      </a:r>
                      <a:r>
                        <a:rPr sz="900" spc="-20" dirty="0">
                          <a:solidFill>
                            <a:srgbClr val="373435"/>
                          </a:solidFill>
                          <a:latin typeface="Trebuchet MS"/>
                          <a:cs typeface="Trebuchet MS"/>
                        </a:rPr>
                        <a:t>entered </a:t>
                      </a:r>
                      <a:r>
                        <a:rPr sz="900" spc="-10" dirty="0">
                          <a:solidFill>
                            <a:srgbClr val="373435"/>
                          </a:solidFill>
                          <a:latin typeface="Trebuchet MS"/>
                          <a:cs typeface="Trebuchet MS"/>
                        </a:rPr>
                        <a:t>into </a:t>
                      </a:r>
                      <a:r>
                        <a:rPr sz="900" spc="-15" dirty="0">
                          <a:solidFill>
                            <a:srgbClr val="373435"/>
                          </a:solidFill>
                          <a:latin typeface="Trebuchet MS"/>
                          <a:cs typeface="Trebuchet MS"/>
                        </a:rPr>
                        <a:t>a </a:t>
                      </a:r>
                      <a:r>
                        <a:rPr sz="900" spc="-30" dirty="0">
                          <a:solidFill>
                            <a:srgbClr val="373435"/>
                          </a:solidFill>
                          <a:latin typeface="Trebuchet MS"/>
                          <a:cs typeface="Trebuchet MS"/>
                        </a:rPr>
                        <a:t>tripartite  </a:t>
                      </a:r>
                      <a:r>
                        <a:rPr sz="900" spc="-10" dirty="0">
                          <a:solidFill>
                            <a:srgbClr val="373435"/>
                          </a:solidFill>
                          <a:latin typeface="Trebuchet MS"/>
                          <a:cs typeface="Trebuchet MS"/>
                        </a:rPr>
                        <a:t>agreement </a:t>
                      </a:r>
                      <a:r>
                        <a:rPr sz="900" spc="-25" dirty="0">
                          <a:solidFill>
                            <a:srgbClr val="373435"/>
                          </a:solidFill>
                          <a:latin typeface="Trebuchet MS"/>
                          <a:cs typeface="Trebuchet MS"/>
                        </a:rPr>
                        <a:t>with </a:t>
                      </a:r>
                      <a:r>
                        <a:rPr sz="900" spc="40" dirty="0">
                          <a:solidFill>
                            <a:srgbClr val="373435"/>
                          </a:solidFill>
                          <a:latin typeface="Trebuchet MS"/>
                          <a:cs typeface="Trebuchet MS"/>
                        </a:rPr>
                        <a:t>GDHS </a:t>
                      </a:r>
                      <a:r>
                        <a:rPr sz="900" spc="5" dirty="0">
                          <a:solidFill>
                            <a:srgbClr val="373435"/>
                          </a:solidFill>
                          <a:latin typeface="Trebuchet MS"/>
                          <a:cs typeface="Trebuchet MS"/>
                        </a:rPr>
                        <a:t>and </a:t>
                      </a:r>
                      <a:r>
                        <a:rPr sz="900" spc="-55" dirty="0">
                          <a:solidFill>
                            <a:srgbClr val="373435"/>
                          </a:solidFill>
                          <a:latin typeface="Trebuchet MS"/>
                          <a:cs typeface="Trebuchet MS"/>
                        </a:rPr>
                        <a:t>GPF,  </a:t>
                      </a:r>
                      <a:r>
                        <a:rPr sz="900" spc="-10" dirty="0">
                          <a:solidFill>
                            <a:srgbClr val="373435"/>
                          </a:solidFill>
                          <a:latin typeface="Trebuchet MS"/>
                          <a:cs typeface="Trebuchet MS"/>
                        </a:rPr>
                        <a:t>which </a:t>
                      </a:r>
                      <a:r>
                        <a:rPr sz="900" spc="5" dirty="0">
                          <a:solidFill>
                            <a:srgbClr val="373435"/>
                          </a:solidFill>
                          <a:latin typeface="Trebuchet MS"/>
                          <a:cs typeface="Trebuchet MS"/>
                        </a:rPr>
                        <a:t>has </a:t>
                      </a:r>
                      <a:r>
                        <a:rPr sz="900" spc="-10" dirty="0">
                          <a:solidFill>
                            <a:srgbClr val="373435"/>
                          </a:solidFill>
                          <a:latin typeface="Trebuchet MS"/>
                          <a:cs typeface="Trebuchet MS"/>
                        </a:rPr>
                        <a:t>assisted </a:t>
                      </a:r>
                      <a:r>
                        <a:rPr sz="900" spc="-20" dirty="0">
                          <a:solidFill>
                            <a:srgbClr val="373435"/>
                          </a:solidFill>
                          <a:latin typeface="Trebuchet MS"/>
                          <a:cs typeface="Trebuchet MS"/>
                        </a:rPr>
                        <a:t>the </a:t>
                      </a:r>
                      <a:r>
                        <a:rPr sz="900" spc="45" dirty="0">
                          <a:solidFill>
                            <a:srgbClr val="373435"/>
                          </a:solidFill>
                          <a:latin typeface="Trebuchet MS"/>
                          <a:cs typeface="Trebuchet MS"/>
                        </a:rPr>
                        <a:t>HDA </a:t>
                      </a:r>
                      <a:r>
                        <a:rPr sz="900" spc="-10" dirty="0">
                          <a:solidFill>
                            <a:srgbClr val="373435"/>
                          </a:solidFill>
                          <a:latin typeface="Trebuchet MS"/>
                          <a:cs typeface="Trebuchet MS"/>
                        </a:rPr>
                        <a:t>in  exceeding </a:t>
                      </a:r>
                      <a:r>
                        <a:rPr sz="900" spc="-20" dirty="0">
                          <a:solidFill>
                            <a:srgbClr val="373435"/>
                          </a:solidFill>
                          <a:latin typeface="Trebuchet MS"/>
                          <a:cs typeface="Trebuchet MS"/>
                        </a:rPr>
                        <a:t>the set</a:t>
                      </a:r>
                      <a:r>
                        <a:rPr sz="900" spc="-50" dirty="0">
                          <a:solidFill>
                            <a:srgbClr val="373435"/>
                          </a:solidFill>
                          <a:latin typeface="Trebuchet MS"/>
                          <a:cs typeface="Trebuchet MS"/>
                        </a:rPr>
                        <a:t> </a:t>
                      </a:r>
                      <a:r>
                        <a:rPr sz="900" spc="-20" dirty="0">
                          <a:solidFill>
                            <a:srgbClr val="373435"/>
                          </a:solidFill>
                          <a:latin typeface="Trebuchet MS"/>
                          <a:cs typeface="Trebuchet MS"/>
                        </a:rPr>
                        <a:t>target</a:t>
                      </a:r>
                      <a:endParaRPr sz="9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a:lnSpc>
                          <a:spcPct val="100000"/>
                        </a:lnSpc>
                        <a:spcBef>
                          <a:spcPts val="630"/>
                        </a:spcBef>
                      </a:pPr>
                      <a:r>
                        <a:rPr sz="900" dirty="0">
                          <a:solidFill>
                            <a:srgbClr val="373435"/>
                          </a:solidFill>
                          <a:latin typeface="Trebuchet MS"/>
                          <a:cs typeface="Trebuchet MS"/>
                        </a:rPr>
                        <a:t>Progress</a:t>
                      </a:r>
                      <a:r>
                        <a:rPr sz="900" spc="-30" dirty="0">
                          <a:solidFill>
                            <a:srgbClr val="373435"/>
                          </a:solidFill>
                          <a:latin typeface="Trebuchet MS"/>
                          <a:cs typeface="Trebuchet MS"/>
                        </a:rPr>
                        <a:t> </a:t>
                      </a:r>
                      <a:r>
                        <a:rPr sz="900" spc="-5" dirty="0">
                          <a:solidFill>
                            <a:srgbClr val="373435"/>
                          </a:solidFill>
                          <a:latin typeface="Trebuchet MS"/>
                          <a:cs typeface="Trebuchet MS"/>
                        </a:rPr>
                        <a:t>Reports</a:t>
                      </a:r>
                      <a:endParaRPr sz="900">
                        <a:latin typeface="Trebuchet MS"/>
                        <a:cs typeface="Trebuchet MS"/>
                      </a:endParaRPr>
                    </a:p>
                    <a:p>
                      <a:pPr>
                        <a:lnSpc>
                          <a:spcPct val="100000"/>
                        </a:lnSpc>
                        <a:spcBef>
                          <a:spcPts val="25"/>
                        </a:spcBef>
                      </a:pPr>
                      <a:endParaRPr sz="900">
                        <a:latin typeface="Times New Roman"/>
                        <a:cs typeface="Times New Roman"/>
                      </a:endParaRPr>
                    </a:p>
                    <a:p>
                      <a:pPr marL="71755" marR="511809">
                        <a:lnSpc>
                          <a:spcPct val="110800"/>
                        </a:lnSpc>
                        <a:spcBef>
                          <a:spcPts val="5"/>
                        </a:spcBef>
                      </a:pPr>
                      <a:r>
                        <a:rPr sz="900" spc="-10" dirty="0">
                          <a:solidFill>
                            <a:srgbClr val="373435"/>
                          </a:solidFill>
                          <a:latin typeface="Trebuchet MS"/>
                          <a:cs typeface="Trebuchet MS"/>
                        </a:rPr>
                        <a:t>Service</a:t>
                      </a:r>
                      <a:r>
                        <a:rPr sz="900" spc="-110" dirty="0">
                          <a:solidFill>
                            <a:srgbClr val="373435"/>
                          </a:solidFill>
                          <a:latin typeface="Trebuchet MS"/>
                          <a:cs typeface="Trebuchet MS"/>
                        </a:rPr>
                        <a:t> </a:t>
                      </a:r>
                      <a:r>
                        <a:rPr sz="900" spc="-25" dirty="0">
                          <a:solidFill>
                            <a:srgbClr val="373435"/>
                          </a:solidFill>
                          <a:latin typeface="Trebuchet MS"/>
                          <a:cs typeface="Trebuchet MS"/>
                        </a:rPr>
                        <a:t>Level  </a:t>
                      </a:r>
                      <a:r>
                        <a:rPr sz="900" dirty="0">
                          <a:solidFill>
                            <a:srgbClr val="373435"/>
                          </a:solidFill>
                          <a:latin typeface="Trebuchet MS"/>
                          <a:cs typeface="Trebuchet MS"/>
                        </a:rPr>
                        <a:t>Agreements</a:t>
                      </a:r>
                      <a:endParaRPr sz="9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extLst>
                  <a:ext uri="{0D108BD9-81ED-4DB2-BD59-A6C34878D82A}">
                    <a16:rowId xmlns:a16="http://schemas.microsoft.com/office/drawing/2014/main" xmlns="" val="10003"/>
                  </a:ext>
                </a:extLst>
              </a:tr>
              <a:tr h="2170824">
                <a:tc>
                  <a:txBody>
                    <a:bodyPr/>
                    <a:lstStyle/>
                    <a:p>
                      <a:pPr>
                        <a:lnSpc>
                          <a:spcPct val="100000"/>
                        </a:lnSpc>
                      </a:pPr>
                      <a:endParaRPr sz="900">
                        <a:latin typeface="Times New Roman"/>
                        <a:cs typeface="Times New Roman"/>
                      </a:endParaRPr>
                    </a:p>
                  </a:txBody>
                  <a:tcPr marL="0" marR="0" marT="0" marB="0">
                    <a:lnL w="19050">
                      <a:solidFill>
                        <a:srgbClr val="FEFEFE"/>
                      </a:solidFill>
                      <a:prstDash val="solid"/>
                    </a:lnL>
                    <a:lnR w="19050">
                      <a:solidFill>
                        <a:srgbClr val="FEFEFE"/>
                      </a:solidFill>
                      <a:prstDash val="solid"/>
                    </a:lnR>
                    <a:lnB w="19050">
                      <a:solidFill>
                        <a:srgbClr val="FEFEFE"/>
                      </a:solidFill>
                      <a:prstDash val="solid"/>
                    </a:lnB>
                    <a:solidFill>
                      <a:srgbClr val="E6E7E8"/>
                    </a:solidFill>
                  </a:tcPr>
                </a:tc>
                <a:tc>
                  <a:txBody>
                    <a:bodyPr/>
                    <a:lstStyle/>
                    <a:p>
                      <a:pPr marL="71755" marR="109220">
                        <a:lnSpc>
                          <a:spcPct val="110800"/>
                        </a:lnSpc>
                        <a:spcBef>
                          <a:spcPts val="525"/>
                        </a:spcBef>
                      </a:pPr>
                      <a:r>
                        <a:rPr sz="900" dirty="0">
                          <a:solidFill>
                            <a:srgbClr val="373435"/>
                          </a:solidFill>
                          <a:latin typeface="Trebuchet MS"/>
                          <a:cs typeface="Trebuchet MS"/>
                        </a:rPr>
                        <a:t>Adequate  </a:t>
                      </a:r>
                      <a:r>
                        <a:rPr sz="900" spc="15" dirty="0">
                          <a:solidFill>
                            <a:srgbClr val="373435"/>
                          </a:solidFill>
                          <a:latin typeface="Trebuchet MS"/>
                          <a:cs typeface="Trebuchet MS"/>
                        </a:rPr>
                        <a:t>housing </a:t>
                      </a:r>
                      <a:r>
                        <a:rPr sz="900" spc="5" dirty="0">
                          <a:solidFill>
                            <a:srgbClr val="373435"/>
                          </a:solidFill>
                          <a:latin typeface="Trebuchet MS"/>
                          <a:cs typeface="Trebuchet MS"/>
                        </a:rPr>
                        <a:t>and  </a:t>
                      </a:r>
                      <a:r>
                        <a:rPr sz="900" dirty="0">
                          <a:solidFill>
                            <a:srgbClr val="373435"/>
                          </a:solidFill>
                          <a:latin typeface="Trebuchet MS"/>
                          <a:cs typeface="Trebuchet MS"/>
                        </a:rPr>
                        <a:t>improved</a:t>
                      </a:r>
                      <a:r>
                        <a:rPr sz="900" spc="-90" dirty="0">
                          <a:solidFill>
                            <a:srgbClr val="373435"/>
                          </a:solidFill>
                          <a:latin typeface="Trebuchet MS"/>
                          <a:cs typeface="Trebuchet MS"/>
                        </a:rPr>
                        <a:t> </a:t>
                      </a:r>
                      <a:r>
                        <a:rPr sz="900" spc="-10" dirty="0">
                          <a:solidFill>
                            <a:srgbClr val="373435"/>
                          </a:solidFill>
                          <a:latin typeface="Trebuchet MS"/>
                          <a:cs typeface="Trebuchet MS"/>
                        </a:rPr>
                        <a:t>living  </a:t>
                      </a:r>
                      <a:r>
                        <a:rPr sz="900" dirty="0">
                          <a:solidFill>
                            <a:srgbClr val="373435"/>
                          </a:solidFill>
                          <a:latin typeface="Trebuchet MS"/>
                          <a:cs typeface="Trebuchet MS"/>
                        </a:rPr>
                        <a:t>conditions </a:t>
                      </a:r>
                      <a:r>
                        <a:rPr sz="900" spc="-10" dirty="0">
                          <a:solidFill>
                            <a:srgbClr val="373435"/>
                          </a:solidFill>
                          <a:latin typeface="Trebuchet MS"/>
                          <a:cs typeface="Trebuchet MS"/>
                        </a:rPr>
                        <a:t>in  </a:t>
                      </a:r>
                      <a:r>
                        <a:rPr sz="900" spc="-5" dirty="0">
                          <a:solidFill>
                            <a:srgbClr val="373435"/>
                          </a:solidFill>
                          <a:latin typeface="Trebuchet MS"/>
                          <a:cs typeface="Trebuchet MS"/>
                        </a:rPr>
                        <a:t>Emergency  </a:t>
                      </a:r>
                      <a:r>
                        <a:rPr sz="900" spc="15" dirty="0">
                          <a:solidFill>
                            <a:srgbClr val="373435"/>
                          </a:solidFill>
                          <a:latin typeface="Trebuchet MS"/>
                          <a:cs typeface="Trebuchet MS"/>
                        </a:rPr>
                        <a:t>housing</a:t>
                      </a:r>
                      <a:r>
                        <a:rPr sz="900" spc="-40" dirty="0">
                          <a:solidFill>
                            <a:srgbClr val="373435"/>
                          </a:solidFill>
                          <a:latin typeface="Trebuchet MS"/>
                          <a:cs typeface="Trebuchet MS"/>
                        </a:rPr>
                        <a:t> </a:t>
                      </a:r>
                      <a:r>
                        <a:rPr sz="900" spc="-20" dirty="0">
                          <a:solidFill>
                            <a:srgbClr val="373435"/>
                          </a:solidFill>
                          <a:latin typeface="Trebuchet MS"/>
                          <a:cs typeface="Trebuchet MS"/>
                        </a:rPr>
                        <a:t>areas</a:t>
                      </a:r>
                      <a:endParaRPr sz="900">
                        <a:latin typeface="Trebuchet MS"/>
                        <a:cs typeface="Trebuchet MS"/>
                      </a:endParaRPr>
                    </a:p>
                    <a:p>
                      <a:pPr>
                        <a:lnSpc>
                          <a:spcPct val="100000"/>
                        </a:lnSpc>
                        <a:spcBef>
                          <a:spcPts val="30"/>
                        </a:spcBef>
                      </a:pPr>
                      <a:endParaRPr sz="900">
                        <a:latin typeface="Times New Roman"/>
                        <a:cs typeface="Times New Roman"/>
                      </a:endParaRPr>
                    </a:p>
                    <a:p>
                      <a:pPr marL="71755" marR="167005">
                        <a:lnSpc>
                          <a:spcPct val="110800"/>
                        </a:lnSpc>
                      </a:pPr>
                      <a:r>
                        <a:rPr sz="900" spc="-15" dirty="0">
                          <a:solidFill>
                            <a:srgbClr val="373435"/>
                          </a:solidFill>
                          <a:latin typeface="Trebuchet MS"/>
                          <a:cs typeface="Trebuchet MS"/>
                        </a:rPr>
                        <a:t>Selected</a:t>
                      </a:r>
                      <a:r>
                        <a:rPr sz="900" spc="-90" dirty="0">
                          <a:solidFill>
                            <a:srgbClr val="373435"/>
                          </a:solidFill>
                          <a:latin typeface="Trebuchet MS"/>
                          <a:cs typeface="Trebuchet MS"/>
                        </a:rPr>
                        <a:t> </a:t>
                      </a:r>
                      <a:r>
                        <a:rPr sz="900" spc="-10" dirty="0">
                          <a:solidFill>
                            <a:srgbClr val="373435"/>
                          </a:solidFill>
                          <a:latin typeface="Trebuchet MS"/>
                          <a:cs typeface="Trebuchet MS"/>
                        </a:rPr>
                        <a:t>Inner  </a:t>
                      </a:r>
                      <a:r>
                        <a:rPr sz="900" spc="-25" dirty="0">
                          <a:solidFill>
                            <a:srgbClr val="373435"/>
                          </a:solidFill>
                          <a:latin typeface="Trebuchet MS"/>
                          <a:cs typeface="Trebuchet MS"/>
                        </a:rPr>
                        <a:t>cities</a:t>
                      </a:r>
                      <a:endParaRPr sz="900">
                        <a:latin typeface="Trebuchet MS"/>
                        <a:cs typeface="Trebuchet MS"/>
                      </a:endParaRPr>
                    </a:p>
                    <a:p>
                      <a:pPr>
                        <a:lnSpc>
                          <a:spcPct val="100000"/>
                        </a:lnSpc>
                        <a:spcBef>
                          <a:spcPts val="30"/>
                        </a:spcBef>
                      </a:pPr>
                      <a:endParaRPr sz="900">
                        <a:latin typeface="Times New Roman"/>
                        <a:cs typeface="Times New Roman"/>
                      </a:endParaRPr>
                    </a:p>
                    <a:p>
                      <a:pPr marL="71755" marR="147955">
                        <a:lnSpc>
                          <a:spcPct val="110800"/>
                        </a:lnSpc>
                      </a:pPr>
                      <a:r>
                        <a:rPr sz="900" spc="-15" dirty="0">
                          <a:solidFill>
                            <a:srgbClr val="373435"/>
                          </a:solidFill>
                          <a:latin typeface="Trebuchet MS"/>
                          <a:cs typeface="Trebuchet MS"/>
                        </a:rPr>
                        <a:t>Selected  </a:t>
                      </a:r>
                      <a:r>
                        <a:rPr sz="900" dirty="0">
                          <a:solidFill>
                            <a:srgbClr val="373435"/>
                          </a:solidFill>
                          <a:latin typeface="Trebuchet MS"/>
                          <a:cs typeface="Trebuchet MS"/>
                        </a:rPr>
                        <a:t>catalytic/mega  </a:t>
                      </a:r>
                      <a:r>
                        <a:rPr sz="900" spc="-20" dirty="0">
                          <a:solidFill>
                            <a:srgbClr val="373435"/>
                          </a:solidFill>
                          <a:latin typeface="Trebuchet MS"/>
                          <a:cs typeface="Trebuchet MS"/>
                        </a:rPr>
                        <a:t>projects</a:t>
                      </a:r>
                      <a:endParaRPr sz="9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76200">
                        <a:lnSpc>
                          <a:spcPct val="110800"/>
                        </a:lnSpc>
                        <a:spcBef>
                          <a:spcPts val="525"/>
                        </a:spcBef>
                      </a:pPr>
                      <a:r>
                        <a:rPr sz="900" spc="-45" dirty="0">
                          <a:solidFill>
                            <a:srgbClr val="373435"/>
                          </a:solidFill>
                          <a:latin typeface="Trebuchet MS"/>
                          <a:cs typeface="Trebuchet MS"/>
                        </a:rPr>
                        <a:t>3.1.3 </a:t>
                      </a:r>
                      <a:r>
                        <a:rPr sz="900" spc="15" dirty="0">
                          <a:solidFill>
                            <a:srgbClr val="373435"/>
                          </a:solidFill>
                          <a:latin typeface="Trebuchet MS"/>
                          <a:cs typeface="Trebuchet MS"/>
                        </a:rPr>
                        <a:t>Number </a:t>
                      </a:r>
                      <a:r>
                        <a:rPr sz="900" spc="-15" dirty="0">
                          <a:solidFill>
                            <a:srgbClr val="373435"/>
                          </a:solidFill>
                          <a:latin typeface="Trebuchet MS"/>
                          <a:cs typeface="Trebuchet MS"/>
                        </a:rPr>
                        <a:t>of  </a:t>
                      </a:r>
                      <a:r>
                        <a:rPr sz="900" spc="-10" dirty="0">
                          <a:solidFill>
                            <a:srgbClr val="373435"/>
                          </a:solidFill>
                          <a:latin typeface="Trebuchet MS"/>
                          <a:cs typeface="Trebuchet MS"/>
                        </a:rPr>
                        <a:t>Informal  </a:t>
                      </a:r>
                      <a:r>
                        <a:rPr sz="900" spc="-15" dirty="0">
                          <a:solidFill>
                            <a:srgbClr val="373435"/>
                          </a:solidFill>
                          <a:latin typeface="Trebuchet MS"/>
                          <a:cs typeface="Trebuchet MS"/>
                        </a:rPr>
                        <a:t>settlements  </a:t>
                      </a:r>
                      <a:r>
                        <a:rPr sz="900" spc="-10" dirty="0">
                          <a:solidFill>
                            <a:srgbClr val="373435"/>
                          </a:solidFill>
                          <a:latin typeface="Trebuchet MS"/>
                          <a:cs typeface="Trebuchet MS"/>
                        </a:rPr>
                        <a:t>assisted </a:t>
                      </a:r>
                      <a:r>
                        <a:rPr sz="900" spc="-25" dirty="0">
                          <a:solidFill>
                            <a:srgbClr val="373435"/>
                          </a:solidFill>
                          <a:latin typeface="Trebuchet MS"/>
                          <a:cs typeface="Trebuchet MS"/>
                        </a:rPr>
                        <a:t>with</a:t>
                      </a:r>
                      <a:r>
                        <a:rPr sz="900" spc="-80" dirty="0">
                          <a:solidFill>
                            <a:srgbClr val="373435"/>
                          </a:solidFill>
                          <a:latin typeface="Trebuchet MS"/>
                          <a:cs typeface="Trebuchet MS"/>
                        </a:rPr>
                        <a:t> </a:t>
                      </a:r>
                      <a:r>
                        <a:rPr sz="900" spc="-20" dirty="0">
                          <a:solidFill>
                            <a:srgbClr val="373435"/>
                          </a:solidFill>
                          <a:latin typeface="Trebuchet MS"/>
                          <a:cs typeface="Trebuchet MS"/>
                        </a:rPr>
                        <a:t>the  </a:t>
                      </a:r>
                      <a:r>
                        <a:rPr sz="900" spc="-15" dirty="0">
                          <a:solidFill>
                            <a:srgbClr val="373435"/>
                          </a:solidFill>
                          <a:latin typeface="Trebuchet MS"/>
                          <a:cs typeface="Trebuchet MS"/>
                        </a:rPr>
                        <a:t>relocation </a:t>
                      </a:r>
                      <a:r>
                        <a:rPr sz="900" spc="5" dirty="0">
                          <a:solidFill>
                            <a:srgbClr val="373435"/>
                          </a:solidFill>
                          <a:latin typeface="Trebuchet MS"/>
                          <a:cs typeface="Trebuchet MS"/>
                        </a:rPr>
                        <a:t>and  </a:t>
                      </a:r>
                      <a:r>
                        <a:rPr sz="900" spc="-5" dirty="0">
                          <a:solidFill>
                            <a:srgbClr val="373435"/>
                          </a:solidFill>
                          <a:latin typeface="Trebuchet MS"/>
                          <a:cs typeface="Trebuchet MS"/>
                        </a:rPr>
                        <a:t>emergency  </a:t>
                      </a:r>
                      <a:r>
                        <a:rPr sz="900" spc="-10" dirty="0">
                          <a:solidFill>
                            <a:srgbClr val="373435"/>
                          </a:solidFill>
                          <a:latin typeface="Trebuchet MS"/>
                          <a:cs typeface="Trebuchet MS"/>
                        </a:rPr>
                        <a:t>interventions</a:t>
                      </a:r>
                      <a:endParaRPr sz="9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a:lnSpc>
                          <a:spcPct val="100000"/>
                        </a:lnSpc>
                        <a:spcBef>
                          <a:spcPts val="630"/>
                        </a:spcBef>
                      </a:pPr>
                      <a:r>
                        <a:rPr sz="900" spc="15" dirty="0">
                          <a:solidFill>
                            <a:srgbClr val="373435"/>
                          </a:solidFill>
                          <a:latin typeface="Trebuchet MS"/>
                          <a:cs typeface="Trebuchet MS"/>
                        </a:rPr>
                        <a:t>New</a:t>
                      </a:r>
                      <a:r>
                        <a:rPr sz="900" spc="-35" dirty="0">
                          <a:solidFill>
                            <a:srgbClr val="373435"/>
                          </a:solidFill>
                          <a:latin typeface="Trebuchet MS"/>
                          <a:cs typeface="Trebuchet MS"/>
                        </a:rPr>
                        <a:t> </a:t>
                      </a:r>
                      <a:r>
                        <a:rPr sz="900" spc="-15" dirty="0">
                          <a:solidFill>
                            <a:srgbClr val="373435"/>
                          </a:solidFill>
                          <a:latin typeface="Trebuchet MS"/>
                          <a:cs typeface="Trebuchet MS"/>
                        </a:rPr>
                        <a:t>Indicator</a:t>
                      </a:r>
                      <a:endParaRPr sz="9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a:lnSpc>
                          <a:spcPct val="100000"/>
                        </a:lnSpc>
                        <a:spcBef>
                          <a:spcPts val="630"/>
                        </a:spcBef>
                      </a:pPr>
                      <a:r>
                        <a:rPr sz="900" spc="15" dirty="0">
                          <a:solidFill>
                            <a:srgbClr val="373435"/>
                          </a:solidFill>
                          <a:latin typeface="Trebuchet MS"/>
                          <a:cs typeface="Trebuchet MS"/>
                        </a:rPr>
                        <a:t>New</a:t>
                      </a:r>
                      <a:r>
                        <a:rPr sz="900" spc="-35" dirty="0">
                          <a:solidFill>
                            <a:srgbClr val="373435"/>
                          </a:solidFill>
                          <a:latin typeface="Trebuchet MS"/>
                          <a:cs typeface="Trebuchet MS"/>
                        </a:rPr>
                        <a:t> </a:t>
                      </a:r>
                      <a:r>
                        <a:rPr sz="900" spc="-15" dirty="0">
                          <a:solidFill>
                            <a:srgbClr val="373435"/>
                          </a:solidFill>
                          <a:latin typeface="Trebuchet MS"/>
                          <a:cs typeface="Trebuchet MS"/>
                        </a:rPr>
                        <a:t>Indicator</a:t>
                      </a:r>
                      <a:endParaRPr sz="9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87630">
                        <a:lnSpc>
                          <a:spcPct val="110800"/>
                        </a:lnSpc>
                        <a:spcBef>
                          <a:spcPts val="525"/>
                        </a:spcBef>
                      </a:pPr>
                      <a:r>
                        <a:rPr sz="900" spc="10" dirty="0">
                          <a:solidFill>
                            <a:srgbClr val="373435"/>
                          </a:solidFill>
                          <a:latin typeface="Trebuchet MS"/>
                          <a:cs typeface="Trebuchet MS"/>
                        </a:rPr>
                        <a:t>2 </a:t>
                      </a:r>
                      <a:r>
                        <a:rPr sz="900" spc="-15" dirty="0">
                          <a:solidFill>
                            <a:srgbClr val="373435"/>
                          </a:solidFill>
                          <a:latin typeface="Trebuchet MS"/>
                          <a:cs typeface="Trebuchet MS"/>
                        </a:rPr>
                        <a:t>of</a:t>
                      </a:r>
                      <a:r>
                        <a:rPr sz="900" spc="-120" dirty="0">
                          <a:solidFill>
                            <a:srgbClr val="373435"/>
                          </a:solidFill>
                          <a:latin typeface="Trebuchet MS"/>
                          <a:cs typeface="Trebuchet MS"/>
                        </a:rPr>
                        <a:t> </a:t>
                      </a:r>
                      <a:r>
                        <a:rPr sz="900" spc="-10" dirty="0">
                          <a:solidFill>
                            <a:srgbClr val="373435"/>
                          </a:solidFill>
                          <a:latin typeface="Trebuchet MS"/>
                          <a:cs typeface="Trebuchet MS"/>
                        </a:rPr>
                        <a:t>Informal  </a:t>
                      </a:r>
                      <a:r>
                        <a:rPr sz="900" spc="-15" dirty="0">
                          <a:solidFill>
                            <a:srgbClr val="373435"/>
                          </a:solidFill>
                          <a:latin typeface="Trebuchet MS"/>
                          <a:cs typeface="Trebuchet MS"/>
                        </a:rPr>
                        <a:t>settlements  </a:t>
                      </a:r>
                      <a:r>
                        <a:rPr sz="900" spc="-10" dirty="0">
                          <a:solidFill>
                            <a:srgbClr val="373435"/>
                          </a:solidFill>
                          <a:latin typeface="Trebuchet MS"/>
                          <a:cs typeface="Trebuchet MS"/>
                        </a:rPr>
                        <a:t>assisted </a:t>
                      </a:r>
                      <a:r>
                        <a:rPr sz="900" spc="-25" dirty="0">
                          <a:solidFill>
                            <a:srgbClr val="373435"/>
                          </a:solidFill>
                          <a:latin typeface="Trebuchet MS"/>
                          <a:cs typeface="Trebuchet MS"/>
                        </a:rPr>
                        <a:t>with  </a:t>
                      </a:r>
                      <a:r>
                        <a:rPr sz="900" spc="-15" dirty="0">
                          <a:solidFill>
                            <a:srgbClr val="373435"/>
                          </a:solidFill>
                          <a:latin typeface="Trebuchet MS"/>
                          <a:cs typeface="Trebuchet MS"/>
                        </a:rPr>
                        <a:t>relocation  </a:t>
                      </a:r>
                      <a:r>
                        <a:rPr sz="900" spc="5" dirty="0">
                          <a:solidFill>
                            <a:srgbClr val="373435"/>
                          </a:solidFill>
                          <a:latin typeface="Trebuchet MS"/>
                          <a:cs typeface="Trebuchet MS"/>
                        </a:rPr>
                        <a:t>and  </a:t>
                      </a:r>
                      <a:r>
                        <a:rPr sz="900" spc="-5" dirty="0">
                          <a:solidFill>
                            <a:srgbClr val="373435"/>
                          </a:solidFill>
                          <a:latin typeface="Trebuchet MS"/>
                          <a:cs typeface="Trebuchet MS"/>
                        </a:rPr>
                        <a:t>emergency  </a:t>
                      </a:r>
                      <a:r>
                        <a:rPr sz="900" dirty="0">
                          <a:solidFill>
                            <a:srgbClr val="373435"/>
                          </a:solidFill>
                          <a:latin typeface="Trebuchet MS"/>
                          <a:cs typeface="Trebuchet MS"/>
                        </a:rPr>
                        <a:t>in</a:t>
                      </a:r>
                      <a:r>
                        <a:rPr sz="900" spc="-10" dirty="0">
                          <a:solidFill>
                            <a:srgbClr val="373435"/>
                          </a:solidFill>
                          <a:latin typeface="Trebuchet MS"/>
                          <a:cs typeface="Trebuchet MS"/>
                        </a:rPr>
                        <a:t>t</a:t>
                      </a:r>
                      <a:r>
                        <a:rPr sz="900" dirty="0">
                          <a:solidFill>
                            <a:srgbClr val="373435"/>
                          </a:solidFill>
                          <a:latin typeface="Trebuchet MS"/>
                          <a:cs typeface="Trebuchet MS"/>
                        </a:rPr>
                        <a:t>e</a:t>
                      </a:r>
                      <a:r>
                        <a:rPr sz="900" spc="30" dirty="0">
                          <a:solidFill>
                            <a:srgbClr val="373435"/>
                          </a:solidFill>
                          <a:latin typeface="Trebuchet MS"/>
                          <a:cs typeface="Trebuchet MS"/>
                        </a:rPr>
                        <a:t>r</a:t>
                      </a:r>
                      <a:r>
                        <a:rPr sz="900" dirty="0">
                          <a:solidFill>
                            <a:srgbClr val="373435"/>
                          </a:solidFill>
                          <a:latin typeface="Trebuchet MS"/>
                          <a:cs typeface="Trebuchet MS"/>
                        </a:rPr>
                        <a:t>ventions</a:t>
                      </a:r>
                      <a:endParaRPr sz="9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a:lnSpc>
                          <a:spcPct val="100000"/>
                        </a:lnSpc>
                        <a:spcBef>
                          <a:spcPts val="630"/>
                        </a:spcBef>
                      </a:pPr>
                      <a:r>
                        <a:rPr sz="900" spc="-5" dirty="0">
                          <a:solidFill>
                            <a:srgbClr val="6CC24A"/>
                          </a:solidFill>
                          <a:latin typeface="Trebuchet MS"/>
                          <a:cs typeface="Trebuchet MS"/>
                        </a:rPr>
                        <a:t>Achieved</a:t>
                      </a:r>
                      <a:endParaRPr sz="900" dirty="0">
                        <a:latin typeface="Trebuchet MS"/>
                        <a:cs typeface="Trebuchet MS"/>
                      </a:endParaRPr>
                    </a:p>
                    <a:p>
                      <a:pPr marL="71755" marR="121920">
                        <a:lnSpc>
                          <a:spcPct val="110800"/>
                        </a:lnSpc>
                      </a:pPr>
                      <a:r>
                        <a:rPr sz="900" spc="10" dirty="0">
                          <a:solidFill>
                            <a:srgbClr val="373435"/>
                          </a:solidFill>
                          <a:latin typeface="Trebuchet MS"/>
                          <a:cs typeface="Trebuchet MS"/>
                        </a:rPr>
                        <a:t>4</a:t>
                      </a:r>
                      <a:r>
                        <a:rPr sz="900" spc="-114" dirty="0">
                          <a:solidFill>
                            <a:srgbClr val="373435"/>
                          </a:solidFill>
                          <a:latin typeface="Trebuchet MS"/>
                          <a:cs typeface="Trebuchet MS"/>
                        </a:rPr>
                        <a:t> </a:t>
                      </a:r>
                      <a:r>
                        <a:rPr sz="900" spc="-10" dirty="0">
                          <a:solidFill>
                            <a:srgbClr val="373435"/>
                          </a:solidFill>
                          <a:latin typeface="Trebuchet MS"/>
                          <a:cs typeface="Trebuchet MS"/>
                        </a:rPr>
                        <a:t>Relocation  </a:t>
                      </a:r>
                      <a:r>
                        <a:rPr sz="900" dirty="0">
                          <a:solidFill>
                            <a:srgbClr val="373435"/>
                          </a:solidFill>
                          <a:latin typeface="Trebuchet MS"/>
                          <a:cs typeface="Trebuchet MS"/>
                        </a:rPr>
                        <a:t>commences  </a:t>
                      </a:r>
                      <a:r>
                        <a:rPr sz="900" spc="-10" dirty="0">
                          <a:solidFill>
                            <a:srgbClr val="373435"/>
                          </a:solidFill>
                          <a:latin typeface="Trebuchet MS"/>
                          <a:cs typeface="Trebuchet MS"/>
                        </a:rPr>
                        <a:t>in  </a:t>
                      </a:r>
                      <a:r>
                        <a:rPr sz="900" spc="-15" dirty="0">
                          <a:solidFill>
                            <a:srgbClr val="373435"/>
                          </a:solidFill>
                          <a:latin typeface="Trebuchet MS"/>
                          <a:cs typeface="Trebuchet MS"/>
                        </a:rPr>
                        <a:t>settlements</a:t>
                      </a:r>
                      <a:endParaRPr sz="900" dirty="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40B74A"/>
                    </a:solidFill>
                  </a:tcPr>
                </a:tc>
                <a:tc>
                  <a:txBody>
                    <a:bodyPr/>
                    <a:lstStyle/>
                    <a:p>
                      <a:pPr marL="71755" marR="76835">
                        <a:lnSpc>
                          <a:spcPct val="110800"/>
                        </a:lnSpc>
                        <a:spcBef>
                          <a:spcPts val="525"/>
                        </a:spcBef>
                      </a:pPr>
                      <a:r>
                        <a:rPr sz="900" dirty="0">
                          <a:solidFill>
                            <a:srgbClr val="373435"/>
                          </a:solidFill>
                          <a:latin typeface="Trebuchet MS"/>
                          <a:cs typeface="Trebuchet MS"/>
                        </a:rPr>
                        <a:t>+2Relocation  </a:t>
                      </a:r>
                      <a:r>
                        <a:rPr sz="900" spc="-10" dirty="0">
                          <a:solidFill>
                            <a:srgbClr val="373435"/>
                          </a:solidFill>
                          <a:latin typeface="Trebuchet MS"/>
                          <a:cs typeface="Trebuchet MS"/>
                        </a:rPr>
                        <a:t>assistance </a:t>
                      </a:r>
                      <a:r>
                        <a:rPr sz="900" dirty="0">
                          <a:solidFill>
                            <a:srgbClr val="373435"/>
                          </a:solidFill>
                          <a:latin typeface="Trebuchet MS"/>
                          <a:cs typeface="Trebuchet MS"/>
                        </a:rPr>
                        <a:t>provided </a:t>
                      </a:r>
                      <a:r>
                        <a:rPr sz="900" spc="-10" dirty="0">
                          <a:solidFill>
                            <a:srgbClr val="373435"/>
                          </a:solidFill>
                          <a:latin typeface="Trebuchet MS"/>
                          <a:cs typeface="Trebuchet MS"/>
                        </a:rPr>
                        <a:t>in  </a:t>
                      </a:r>
                      <a:r>
                        <a:rPr sz="900" spc="10" dirty="0">
                          <a:solidFill>
                            <a:srgbClr val="373435"/>
                          </a:solidFill>
                          <a:latin typeface="Trebuchet MS"/>
                          <a:cs typeface="Trebuchet MS"/>
                        </a:rPr>
                        <a:t>3 </a:t>
                      </a:r>
                      <a:r>
                        <a:rPr sz="900" spc="-15" dirty="0">
                          <a:solidFill>
                            <a:srgbClr val="373435"/>
                          </a:solidFill>
                          <a:latin typeface="Trebuchet MS"/>
                          <a:cs typeface="Trebuchet MS"/>
                        </a:rPr>
                        <a:t>informal</a:t>
                      </a:r>
                      <a:r>
                        <a:rPr sz="900" spc="-125" dirty="0">
                          <a:solidFill>
                            <a:srgbClr val="373435"/>
                          </a:solidFill>
                          <a:latin typeface="Trebuchet MS"/>
                          <a:cs typeface="Trebuchet MS"/>
                        </a:rPr>
                        <a:t> </a:t>
                      </a:r>
                      <a:r>
                        <a:rPr sz="900" spc="-15" dirty="0">
                          <a:solidFill>
                            <a:srgbClr val="373435"/>
                          </a:solidFill>
                          <a:latin typeface="Trebuchet MS"/>
                          <a:cs typeface="Trebuchet MS"/>
                        </a:rPr>
                        <a:t>settlements</a:t>
                      </a:r>
                      <a:endParaRPr sz="9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82550">
                        <a:lnSpc>
                          <a:spcPct val="110800"/>
                        </a:lnSpc>
                        <a:spcBef>
                          <a:spcPts val="525"/>
                        </a:spcBef>
                      </a:pPr>
                      <a:r>
                        <a:rPr sz="900" spc="-10" dirty="0">
                          <a:solidFill>
                            <a:srgbClr val="373435"/>
                          </a:solidFill>
                          <a:latin typeface="Trebuchet MS"/>
                          <a:cs typeface="Trebuchet MS"/>
                        </a:rPr>
                        <a:t>Relocation </a:t>
                      </a:r>
                      <a:r>
                        <a:rPr sz="900" spc="5" dirty="0">
                          <a:solidFill>
                            <a:srgbClr val="373435"/>
                          </a:solidFill>
                          <a:latin typeface="Trebuchet MS"/>
                          <a:cs typeface="Trebuchet MS"/>
                        </a:rPr>
                        <a:t>and </a:t>
                      </a:r>
                      <a:r>
                        <a:rPr sz="900" spc="-35" dirty="0">
                          <a:solidFill>
                            <a:srgbClr val="373435"/>
                          </a:solidFill>
                          <a:latin typeface="Trebuchet MS"/>
                          <a:cs typeface="Trebuchet MS"/>
                        </a:rPr>
                        <a:t>/or </a:t>
                      </a:r>
                      <a:r>
                        <a:rPr sz="900" spc="-5" dirty="0">
                          <a:solidFill>
                            <a:srgbClr val="373435"/>
                          </a:solidFill>
                          <a:latin typeface="Trebuchet MS"/>
                          <a:cs typeface="Trebuchet MS"/>
                        </a:rPr>
                        <a:t>emergency  </a:t>
                      </a:r>
                      <a:r>
                        <a:rPr sz="900" spc="-10" dirty="0">
                          <a:solidFill>
                            <a:srgbClr val="373435"/>
                          </a:solidFill>
                          <a:latin typeface="Trebuchet MS"/>
                          <a:cs typeface="Trebuchet MS"/>
                        </a:rPr>
                        <a:t>interventions </a:t>
                      </a:r>
                      <a:r>
                        <a:rPr sz="900" spc="-30" dirty="0">
                          <a:solidFill>
                            <a:srgbClr val="373435"/>
                          </a:solidFill>
                          <a:latin typeface="Trebuchet MS"/>
                          <a:cs typeface="Trebuchet MS"/>
                        </a:rPr>
                        <a:t>were </a:t>
                      </a:r>
                      <a:r>
                        <a:rPr sz="900" dirty="0">
                          <a:solidFill>
                            <a:srgbClr val="373435"/>
                          </a:solidFill>
                          <a:latin typeface="Trebuchet MS"/>
                          <a:cs typeface="Trebuchet MS"/>
                        </a:rPr>
                        <a:t>planned </a:t>
                      </a:r>
                      <a:r>
                        <a:rPr sz="900" spc="-15" dirty="0">
                          <a:solidFill>
                            <a:srgbClr val="373435"/>
                          </a:solidFill>
                          <a:latin typeface="Trebuchet MS"/>
                          <a:cs typeface="Trebuchet MS"/>
                        </a:rPr>
                        <a:t>for  </a:t>
                      </a:r>
                      <a:r>
                        <a:rPr sz="900" spc="15" dirty="0">
                          <a:solidFill>
                            <a:srgbClr val="373435"/>
                          </a:solidFill>
                          <a:latin typeface="Trebuchet MS"/>
                          <a:cs typeface="Trebuchet MS"/>
                        </a:rPr>
                        <a:t>Khutsong </a:t>
                      </a:r>
                      <a:r>
                        <a:rPr sz="900" spc="5" dirty="0">
                          <a:solidFill>
                            <a:srgbClr val="373435"/>
                          </a:solidFill>
                          <a:latin typeface="Trebuchet MS"/>
                          <a:cs typeface="Trebuchet MS"/>
                        </a:rPr>
                        <a:t>and</a:t>
                      </a:r>
                      <a:r>
                        <a:rPr sz="900" spc="-105" dirty="0">
                          <a:solidFill>
                            <a:srgbClr val="373435"/>
                          </a:solidFill>
                          <a:latin typeface="Trebuchet MS"/>
                          <a:cs typeface="Trebuchet MS"/>
                        </a:rPr>
                        <a:t> </a:t>
                      </a:r>
                      <a:r>
                        <a:rPr sz="900" spc="5" dirty="0">
                          <a:solidFill>
                            <a:srgbClr val="373435"/>
                          </a:solidFill>
                          <a:latin typeface="Trebuchet MS"/>
                          <a:cs typeface="Trebuchet MS"/>
                        </a:rPr>
                        <a:t>Makhuduthamaga.  </a:t>
                      </a:r>
                      <a:r>
                        <a:rPr sz="900" spc="10" dirty="0">
                          <a:solidFill>
                            <a:srgbClr val="373435"/>
                          </a:solidFill>
                          <a:latin typeface="Trebuchet MS"/>
                          <a:cs typeface="Trebuchet MS"/>
                        </a:rPr>
                        <a:t>Support </a:t>
                      </a:r>
                      <a:r>
                        <a:rPr sz="900" spc="-5" dirty="0">
                          <a:solidFill>
                            <a:srgbClr val="373435"/>
                          </a:solidFill>
                          <a:latin typeface="Trebuchet MS"/>
                          <a:cs typeface="Trebuchet MS"/>
                        </a:rPr>
                        <a:t>was </a:t>
                      </a:r>
                      <a:r>
                        <a:rPr sz="900" dirty="0">
                          <a:solidFill>
                            <a:srgbClr val="373435"/>
                          </a:solidFill>
                          <a:latin typeface="Trebuchet MS"/>
                          <a:cs typeface="Trebuchet MS"/>
                        </a:rPr>
                        <a:t>provided </a:t>
                      </a:r>
                      <a:r>
                        <a:rPr sz="900" spc="-10" dirty="0">
                          <a:solidFill>
                            <a:srgbClr val="373435"/>
                          </a:solidFill>
                          <a:latin typeface="Trebuchet MS"/>
                          <a:cs typeface="Trebuchet MS"/>
                        </a:rPr>
                        <a:t>to  </a:t>
                      </a:r>
                      <a:r>
                        <a:rPr sz="900" spc="15" dirty="0">
                          <a:solidFill>
                            <a:srgbClr val="373435"/>
                          </a:solidFill>
                          <a:latin typeface="Trebuchet MS"/>
                          <a:cs typeface="Trebuchet MS"/>
                        </a:rPr>
                        <a:t>Khutsong </a:t>
                      </a:r>
                      <a:r>
                        <a:rPr sz="900" spc="-10" dirty="0">
                          <a:solidFill>
                            <a:srgbClr val="373435"/>
                          </a:solidFill>
                          <a:latin typeface="Trebuchet MS"/>
                          <a:cs typeface="Trebuchet MS"/>
                        </a:rPr>
                        <a:t>Intervention</a:t>
                      </a:r>
                      <a:r>
                        <a:rPr sz="900" spc="-110" dirty="0">
                          <a:solidFill>
                            <a:srgbClr val="373435"/>
                          </a:solidFill>
                          <a:latin typeface="Trebuchet MS"/>
                          <a:cs typeface="Trebuchet MS"/>
                        </a:rPr>
                        <a:t> </a:t>
                      </a:r>
                      <a:r>
                        <a:rPr sz="900" spc="-20" dirty="0">
                          <a:solidFill>
                            <a:srgbClr val="373435"/>
                          </a:solidFill>
                          <a:latin typeface="Trebuchet MS"/>
                          <a:cs typeface="Trebuchet MS"/>
                        </a:rPr>
                        <a:t>(relocation  </a:t>
                      </a:r>
                      <a:r>
                        <a:rPr sz="900" spc="5" dirty="0">
                          <a:solidFill>
                            <a:srgbClr val="373435"/>
                          </a:solidFill>
                          <a:latin typeface="Trebuchet MS"/>
                          <a:cs typeface="Trebuchet MS"/>
                        </a:rPr>
                        <a:t>due </a:t>
                      </a:r>
                      <a:r>
                        <a:rPr sz="900" spc="-10" dirty="0">
                          <a:solidFill>
                            <a:srgbClr val="373435"/>
                          </a:solidFill>
                          <a:latin typeface="Trebuchet MS"/>
                          <a:cs typeface="Trebuchet MS"/>
                        </a:rPr>
                        <a:t>to </a:t>
                      </a:r>
                      <a:r>
                        <a:rPr sz="900" spc="-20" dirty="0">
                          <a:solidFill>
                            <a:srgbClr val="373435"/>
                          </a:solidFill>
                          <a:latin typeface="Trebuchet MS"/>
                          <a:cs typeface="Trebuchet MS"/>
                        </a:rPr>
                        <a:t>sinkholes). </a:t>
                      </a:r>
                      <a:r>
                        <a:rPr sz="900" dirty="0">
                          <a:solidFill>
                            <a:srgbClr val="373435"/>
                          </a:solidFill>
                          <a:latin typeface="Trebuchet MS"/>
                          <a:cs typeface="Trebuchet MS"/>
                        </a:rPr>
                        <a:t>In </a:t>
                      </a:r>
                      <a:r>
                        <a:rPr sz="900" spc="-20" dirty="0">
                          <a:solidFill>
                            <a:srgbClr val="373435"/>
                          </a:solidFill>
                          <a:latin typeface="Trebuchet MS"/>
                          <a:cs typeface="Trebuchet MS"/>
                        </a:rPr>
                        <a:t>addition, the  </a:t>
                      </a:r>
                      <a:r>
                        <a:rPr sz="900" spc="45" dirty="0">
                          <a:solidFill>
                            <a:srgbClr val="373435"/>
                          </a:solidFill>
                          <a:latin typeface="Trebuchet MS"/>
                          <a:cs typeface="Trebuchet MS"/>
                        </a:rPr>
                        <a:t>HDA </a:t>
                      </a:r>
                      <a:r>
                        <a:rPr sz="900" dirty="0">
                          <a:solidFill>
                            <a:srgbClr val="373435"/>
                          </a:solidFill>
                          <a:latin typeface="Trebuchet MS"/>
                          <a:cs typeface="Trebuchet MS"/>
                        </a:rPr>
                        <a:t>provided </a:t>
                      </a:r>
                      <a:r>
                        <a:rPr sz="900" spc="-15" dirty="0">
                          <a:solidFill>
                            <a:srgbClr val="373435"/>
                          </a:solidFill>
                          <a:latin typeface="Trebuchet MS"/>
                          <a:cs typeface="Trebuchet MS"/>
                        </a:rPr>
                        <a:t>relocation  </a:t>
                      </a:r>
                      <a:r>
                        <a:rPr sz="900" spc="-10" dirty="0">
                          <a:solidFill>
                            <a:srgbClr val="373435"/>
                          </a:solidFill>
                          <a:latin typeface="Trebuchet MS"/>
                          <a:cs typeface="Trebuchet MS"/>
                        </a:rPr>
                        <a:t>assistance </a:t>
                      </a:r>
                      <a:r>
                        <a:rPr sz="900" spc="-5" dirty="0">
                          <a:solidFill>
                            <a:srgbClr val="373435"/>
                          </a:solidFill>
                          <a:latin typeface="Trebuchet MS"/>
                          <a:cs typeface="Trebuchet MS"/>
                        </a:rPr>
                        <a:t>work </a:t>
                      </a:r>
                      <a:r>
                        <a:rPr sz="900" spc="-10" dirty="0">
                          <a:solidFill>
                            <a:srgbClr val="373435"/>
                          </a:solidFill>
                          <a:latin typeface="Trebuchet MS"/>
                          <a:cs typeface="Trebuchet MS"/>
                        </a:rPr>
                        <a:t>in Western </a:t>
                      </a:r>
                      <a:r>
                        <a:rPr sz="900" dirty="0">
                          <a:solidFill>
                            <a:srgbClr val="373435"/>
                          </a:solidFill>
                          <a:latin typeface="Trebuchet MS"/>
                          <a:cs typeface="Trebuchet MS"/>
                        </a:rPr>
                        <a:t>Cape  </a:t>
                      </a:r>
                      <a:r>
                        <a:rPr sz="900" spc="-15" dirty="0">
                          <a:solidFill>
                            <a:srgbClr val="373435"/>
                          </a:solidFill>
                          <a:latin typeface="Trebuchet MS"/>
                          <a:cs typeface="Trebuchet MS"/>
                        </a:rPr>
                        <a:t>for relocation </a:t>
                      </a:r>
                      <a:r>
                        <a:rPr sz="900" spc="-10" dirty="0">
                          <a:solidFill>
                            <a:srgbClr val="373435"/>
                          </a:solidFill>
                          <a:latin typeface="Trebuchet MS"/>
                          <a:cs typeface="Trebuchet MS"/>
                        </a:rPr>
                        <a:t>services </a:t>
                      </a:r>
                      <a:r>
                        <a:rPr sz="900" spc="-15" dirty="0">
                          <a:solidFill>
                            <a:srgbClr val="373435"/>
                          </a:solidFill>
                          <a:latin typeface="Trebuchet MS"/>
                          <a:cs typeface="Trebuchet MS"/>
                        </a:rPr>
                        <a:t>for a  </a:t>
                      </a:r>
                      <a:r>
                        <a:rPr sz="900" spc="-10" dirty="0">
                          <a:solidFill>
                            <a:srgbClr val="373435"/>
                          </a:solidFill>
                          <a:latin typeface="Trebuchet MS"/>
                          <a:cs typeface="Trebuchet MS"/>
                        </a:rPr>
                        <a:t>property </a:t>
                      </a:r>
                      <a:r>
                        <a:rPr sz="900" spc="-5" dirty="0">
                          <a:solidFill>
                            <a:srgbClr val="373435"/>
                          </a:solidFill>
                          <a:latin typeface="Trebuchet MS"/>
                          <a:cs typeface="Trebuchet MS"/>
                        </a:rPr>
                        <a:t>held </a:t>
                      </a:r>
                      <a:r>
                        <a:rPr sz="900" spc="5" dirty="0">
                          <a:solidFill>
                            <a:srgbClr val="373435"/>
                          </a:solidFill>
                          <a:latin typeface="Trebuchet MS"/>
                          <a:cs typeface="Trebuchet MS"/>
                        </a:rPr>
                        <a:t>by </a:t>
                      </a:r>
                      <a:r>
                        <a:rPr sz="900" spc="25" dirty="0">
                          <a:solidFill>
                            <a:srgbClr val="373435"/>
                          </a:solidFill>
                          <a:latin typeface="Trebuchet MS"/>
                          <a:cs typeface="Trebuchet MS"/>
                        </a:rPr>
                        <a:t>PRASA </a:t>
                      </a:r>
                      <a:r>
                        <a:rPr sz="900" spc="5" dirty="0">
                          <a:solidFill>
                            <a:srgbClr val="373435"/>
                          </a:solidFill>
                          <a:latin typeface="Trebuchet MS"/>
                          <a:cs typeface="Trebuchet MS"/>
                        </a:rPr>
                        <a:t>and  </a:t>
                      </a:r>
                      <a:r>
                        <a:rPr sz="900" dirty="0">
                          <a:solidFill>
                            <a:srgbClr val="373435"/>
                          </a:solidFill>
                          <a:latin typeface="Trebuchet MS"/>
                          <a:cs typeface="Trebuchet MS"/>
                        </a:rPr>
                        <a:t>leading </a:t>
                      </a:r>
                      <a:r>
                        <a:rPr sz="900" spc="-10" dirty="0">
                          <a:solidFill>
                            <a:srgbClr val="373435"/>
                          </a:solidFill>
                          <a:latin typeface="Trebuchet MS"/>
                          <a:cs typeface="Trebuchet MS"/>
                        </a:rPr>
                        <a:t>to </a:t>
                      </a:r>
                      <a:r>
                        <a:rPr sz="900" spc="-20" dirty="0">
                          <a:solidFill>
                            <a:srgbClr val="373435"/>
                          </a:solidFill>
                          <a:latin typeface="Trebuchet MS"/>
                          <a:cs typeface="Trebuchet MS"/>
                        </a:rPr>
                        <a:t>the </a:t>
                      </a:r>
                      <a:r>
                        <a:rPr sz="900" spc="-10" dirty="0">
                          <a:solidFill>
                            <a:srgbClr val="373435"/>
                          </a:solidFill>
                          <a:latin typeface="Trebuchet MS"/>
                          <a:cs typeface="Trebuchet MS"/>
                        </a:rPr>
                        <a:t>overachievement  </a:t>
                      </a:r>
                      <a:r>
                        <a:rPr sz="900" spc="25" dirty="0">
                          <a:solidFill>
                            <a:srgbClr val="373435"/>
                          </a:solidFill>
                          <a:latin typeface="Trebuchet MS"/>
                          <a:cs typeface="Trebuchet MS"/>
                        </a:rPr>
                        <a:t>on </a:t>
                      </a:r>
                      <a:r>
                        <a:rPr sz="900" spc="-15" dirty="0">
                          <a:solidFill>
                            <a:srgbClr val="373435"/>
                          </a:solidFill>
                          <a:latin typeface="Trebuchet MS"/>
                          <a:cs typeface="Trebuchet MS"/>
                        </a:rPr>
                        <a:t>this</a:t>
                      </a:r>
                      <a:r>
                        <a:rPr sz="900" spc="-80" dirty="0">
                          <a:solidFill>
                            <a:srgbClr val="373435"/>
                          </a:solidFill>
                          <a:latin typeface="Trebuchet MS"/>
                          <a:cs typeface="Trebuchet MS"/>
                        </a:rPr>
                        <a:t> </a:t>
                      </a:r>
                      <a:r>
                        <a:rPr sz="900" spc="-35" dirty="0">
                          <a:solidFill>
                            <a:srgbClr val="373435"/>
                          </a:solidFill>
                          <a:latin typeface="Trebuchet MS"/>
                          <a:cs typeface="Trebuchet MS"/>
                        </a:rPr>
                        <a:t>target.</a:t>
                      </a:r>
                      <a:endParaRPr sz="9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374650">
                        <a:lnSpc>
                          <a:spcPct val="110800"/>
                        </a:lnSpc>
                        <a:spcBef>
                          <a:spcPts val="525"/>
                        </a:spcBef>
                      </a:pPr>
                      <a:r>
                        <a:rPr sz="900" dirty="0">
                          <a:solidFill>
                            <a:srgbClr val="373435"/>
                          </a:solidFill>
                          <a:latin typeface="Trebuchet MS"/>
                          <a:cs typeface="Trebuchet MS"/>
                        </a:rPr>
                        <a:t>Implementation  </a:t>
                      </a:r>
                      <a:r>
                        <a:rPr sz="900" spc="-10" dirty="0">
                          <a:solidFill>
                            <a:srgbClr val="373435"/>
                          </a:solidFill>
                          <a:latin typeface="Trebuchet MS"/>
                          <a:cs typeface="Trebuchet MS"/>
                        </a:rPr>
                        <a:t>Protocol</a:t>
                      </a:r>
                      <a:endParaRPr sz="900" dirty="0">
                        <a:latin typeface="Trebuchet MS"/>
                        <a:cs typeface="Trebuchet MS"/>
                      </a:endParaRPr>
                    </a:p>
                    <a:p>
                      <a:pPr>
                        <a:lnSpc>
                          <a:spcPct val="100000"/>
                        </a:lnSpc>
                        <a:spcBef>
                          <a:spcPts val="15"/>
                        </a:spcBef>
                      </a:pPr>
                      <a:endParaRPr sz="900" dirty="0">
                        <a:latin typeface="Times New Roman"/>
                        <a:cs typeface="Times New Roman"/>
                      </a:endParaRPr>
                    </a:p>
                    <a:p>
                      <a:pPr marL="71755">
                        <a:lnSpc>
                          <a:spcPct val="100000"/>
                        </a:lnSpc>
                        <a:spcBef>
                          <a:spcPts val="5"/>
                        </a:spcBef>
                      </a:pPr>
                      <a:r>
                        <a:rPr sz="900" spc="-15" dirty="0">
                          <a:solidFill>
                            <a:srgbClr val="373435"/>
                          </a:solidFill>
                          <a:latin typeface="Trebuchet MS"/>
                          <a:cs typeface="Trebuchet MS"/>
                        </a:rPr>
                        <a:t>Execution</a:t>
                      </a:r>
                      <a:r>
                        <a:rPr sz="900" spc="-30" dirty="0">
                          <a:solidFill>
                            <a:srgbClr val="373435"/>
                          </a:solidFill>
                          <a:latin typeface="Trebuchet MS"/>
                          <a:cs typeface="Trebuchet MS"/>
                        </a:rPr>
                        <a:t> </a:t>
                      </a:r>
                      <a:r>
                        <a:rPr sz="900" spc="-10" dirty="0">
                          <a:solidFill>
                            <a:srgbClr val="373435"/>
                          </a:solidFill>
                          <a:latin typeface="Trebuchet MS"/>
                          <a:cs typeface="Trebuchet MS"/>
                        </a:rPr>
                        <a:t>Plan</a:t>
                      </a:r>
                      <a:endParaRPr sz="9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71542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962618" y="28231"/>
            <a:ext cx="1123369" cy="780176"/>
          </a:xfrm>
          <a:prstGeom prst="rect">
            <a:avLst/>
          </a:prstGeom>
          <a:ln>
            <a:noFill/>
          </a:ln>
        </p:spPr>
      </p:pic>
      <p:sp>
        <p:nvSpPr>
          <p:cNvPr id="2" name="Rectangle 1"/>
          <p:cNvSpPr/>
          <p:nvPr/>
        </p:nvSpPr>
        <p:spPr>
          <a:xfrm>
            <a:off x="106016" y="112140"/>
            <a:ext cx="10575236" cy="58724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r>
              <a:rPr kumimoji="0" lang="en-ZW" sz="2800" b="1" i="0" u="none" strike="noStrike" kern="1200" cap="none" spc="0" normalizeH="0" baseline="0" noProof="0" dirty="0">
                <a:ln>
                  <a:noFill/>
                </a:ln>
                <a:solidFill>
                  <a:srgbClr val="1F497D"/>
                </a:solidFill>
                <a:effectLst/>
                <a:uLnTx/>
                <a:uFillTx/>
                <a:latin typeface="Arial"/>
                <a:ea typeface="+mn-ea"/>
                <a:cs typeface="+mn-cs"/>
              </a:rPr>
              <a:t>Programme 3.2 Catalytic Projects and Distressed Mining Communities     </a:t>
            </a:r>
            <a:endParaRPr kumimoji="0" lang="en-ZA" sz="2800" b="1" i="0" u="none" strike="noStrike" kern="1200" cap="none" spc="0" normalizeH="0" baseline="0" noProof="0" dirty="0">
              <a:ln>
                <a:noFill/>
              </a:ln>
              <a:solidFill>
                <a:srgbClr val="1F497D"/>
              </a:solidFill>
              <a:effectLst/>
              <a:uLnTx/>
              <a:uFillTx/>
              <a:latin typeface="Arial"/>
              <a:ea typeface="+mn-ea"/>
              <a:cs typeface="+mn-cs"/>
            </a:endParaRPr>
          </a:p>
        </p:txBody>
      </p:sp>
      <p:graphicFrame>
        <p:nvGraphicFramePr>
          <p:cNvPr id="4" name="object 2">
            <a:extLst>
              <a:ext uri="{FF2B5EF4-FFF2-40B4-BE49-F238E27FC236}">
                <a16:creationId xmlns:a16="http://schemas.microsoft.com/office/drawing/2014/main" xmlns="" id="{1C24EEFA-DE67-B480-3389-0A1FD18CF8CA}"/>
              </a:ext>
            </a:extLst>
          </p:cNvPr>
          <p:cNvGraphicFramePr>
            <a:graphicFrameLocks noGrp="1"/>
          </p:cNvGraphicFramePr>
          <p:nvPr>
            <p:extLst>
              <p:ext uri="{D42A27DB-BD31-4B8C-83A1-F6EECF244321}">
                <p14:modId xmlns:p14="http://schemas.microsoft.com/office/powerpoint/2010/main" xmlns="" val="757947601"/>
              </p:ext>
            </p:extLst>
          </p:nvPr>
        </p:nvGraphicFramePr>
        <p:xfrm>
          <a:off x="106016" y="923833"/>
          <a:ext cx="11979971" cy="5512836"/>
        </p:xfrm>
        <a:graphic>
          <a:graphicData uri="http://schemas.openxmlformats.org/drawingml/2006/table">
            <a:tbl>
              <a:tblPr firstRow="1" bandRow="1">
                <a:tableStyleId>{2D5ABB26-0587-4C30-8999-92F81FD0307C}</a:tableStyleId>
              </a:tblPr>
              <a:tblGrid>
                <a:gridCol w="1198387">
                  <a:extLst>
                    <a:ext uri="{9D8B030D-6E8A-4147-A177-3AD203B41FA5}">
                      <a16:colId xmlns:a16="http://schemas.microsoft.com/office/drawing/2014/main" xmlns="" val="20000"/>
                    </a:ext>
                  </a:extLst>
                </a:gridCol>
                <a:gridCol w="1044987">
                  <a:extLst>
                    <a:ext uri="{9D8B030D-6E8A-4147-A177-3AD203B41FA5}">
                      <a16:colId xmlns:a16="http://schemas.microsoft.com/office/drawing/2014/main" xmlns="" val="20001"/>
                    </a:ext>
                  </a:extLst>
                </a:gridCol>
                <a:gridCol w="1121298">
                  <a:extLst>
                    <a:ext uri="{9D8B030D-6E8A-4147-A177-3AD203B41FA5}">
                      <a16:colId xmlns:a16="http://schemas.microsoft.com/office/drawing/2014/main" xmlns="" val="20002"/>
                    </a:ext>
                  </a:extLst>
                </a:gridCol>
                <a:gridCol w="1168018">
                  <a:extLst>
                    <a:ext uri="{9D8B030D-6E8A-4147-A177-3AD203B41FA5}">
                      <a16:colId xmlns:a16="http://schemas.microsoft.com/office/drawing/2014/main" xmlns="" val="20003"/>
                    </a:ext>
                  </a:extLst>
                </a:gridCol>
                <a:gridCol w="1111953">
                  <a:extLst>
                    <a:ext uri="{9D8B030D-6E8A-4147-A177-3AD203B41FA5}">
                      <a16:colId xmlns:a16="http://schemas.microsoft.com/office/drawing/2014/main" xmlns="" val="20004"/>
                    </a:ext>
                  </a:extLst>
                </a:gridCol>
                <a:gridCol w="1270804">
                  <a:extLst>
                    <a:ext uri="{9D8B030D-6E8A-4147-A177-3AD203B41FA5}">
                      <a16:colId xmlns:a16="http://schemas.microsoft.com/office/drawing/2014/main" xmlns="" val="20005"/>
                    </a:ext>
                  </a:extLst>
                </a:gridCol>
                <a:gridCol w="1298835">
                  <a:extLst>
                    <a:ext uri="{9D8B030D-6E8A-4147-A177-3AD203B41FA5}">
                      <a16:colId xmlns:a16="http://schemas.microsoft.com/office/drawing/2014/main" xmlns="" val="20006"/>
                    </a:ext>
                  </a:extLst>
                </a:gridCol>
                <a:gridCol w="1370475">
                  <a:extLst>
                    <a:ext uri="{9D8B030D-6E8A-4147-A177-3AD203B41FA5}">
                      <a16:colId xmlns:a16="http://schemas.microsoft.com/office/drawing/2014/main" xmlns="" val="20007"/>
                    </a:ext>
                  </a:extLst>
                </a:gridCol>
                <a:gridCol w="1197607">
                  <a:extLst>
                    <a:ext uri="{9D8B030D-6E8A-4147-A177-3AD203B41FA5}">
                      <a16:colId xmlns:a16="http://schemas.microsoft.com/office/drawing/2014/main" xmlns="" val="20008"/>
                    </a:ext>
                  </a:extLst>
                </a:gridCol>
                <a:gridCol w="1197607">
                  <a:extLst>
                    <a:ext uri="{9D8B030D-6E8A-4147-A177-3AD203B41FA5}">
                      <a16:colId xmlns:a16="http://schemas.microsoft.com/office/drawing/2014/main" xmlns="" val="20009"/>
                    </a:ext>
                  </a:extLst>
                </a:gridCol>
              </a:tblGrid>
              <a:tr h="310565">
                <a:tc gridSpan="10">
                  <a:txBody>
                    <a:bodyPr/>
                    <a:lstStyle/>
                    <a:p>
                      <a:pPr marL="71755">
                        <a:lnSpc>
                          <a:spcPct val="100000"/>
                        </a:lnSpc>
                        <a:spcBef>
                          <a:spcPts val="630"/>
                        </a:spcBef>
                      </a:pPr>
                      <a:r>
                        <a:rPr sz="800" b="1" spc="55" dirty="0">
                          <a:solidFill>
                            <a:srgbClr val="FEFEFE"/>
                          </a:solidFill>
                          <a:latin typeface="Trebuchet MS"/>
                          <a:cs typeface="Trebuchet MS"/>
                        </a:rPr>
                        <a:t>PROGRAMME</a:t>
                      </a:r>
                      <a:r>
                        <a:rPr sz="800" b="1" spc="-25" dirty="0">
                          <a:solidFill>
                            <a:srgbClr val="FEFEFE"/>
                          </a:solidFill>
                          <a:latin typeface="Trebuchet MS"/>
                          <a:cs typeface="Trebuchet MS"/>
                        </a:rPr>
                        <a:t> </a:t>
                      </a:r>
                      <a:r>
                        <a:rPr sz="800" b="1" spc="-35" dirty="0">
                          <a:solidFill>
                            <a:srgbClr val="FEFEFE"/>
                          </a:solidFill>
                          <a:latin typeface="Trebuchet MS"/>
                          <a:cs typeface="Trebuchet MS"/>
                        </a:rPr>
                        <a:t>3.2</a:t>
                      </a:r>
                      <a:r>
                        <a:rPr sz="800" b="1" spc="-25" dirty="0">
                          <a:solidFill>
                            <a:srgbClr val="FEFEFE"/>
                          </a:solidFill>
                          <a:latin typeface="Trebuchet MS"/>
                          <a:cs typeface="Trebuchet MS"/>
                        </a:rPr>
                        <a:t> </a:t>
                      </a:r>
                      <a:r>
                        <a:rPr sz="800" b="1" spc="-80" dirty="0">
                          <a:solidFill>
                            <a:srgbClr val="FEFEFE"/>
                          </a:solidFill>
                          <a:latin typeface="Trebuchet MS"/>
                          <a:cs typeface="Trebuchet MS"/>
                        </a:rPr>
                        <a:t>:</a:t>
                      </a:r>
                      <a:r>
                        <a:rPr sz="800" b="1" spc="-25" dirty="0">
                          <a:solidFill>
                            <a:srgbClr val="FEFEFE"/>
                          </a:solidFill>
                          <a:latin typeface="Trebuchet MS"/>
                          <a:cs typeface="Trebuchet MS"/>
                        </a:rPr>
                        <a:t> </a:t>
                      </a:r>
                      <a:r>
                        <a:rPr sz="800" b="1" spc="35" dirty="0">
                          <a:solidFill>
                            <a:srgbClr val="FEFEFE"/>
                          </a:solidFill>
                          <a:latin typeface="Trebuchet MS"/>
                          <a:cs typeface="Trebuchet MS"/>
                        </a:rPr>
                        <a:t>SUB</a:t>
                      </a:r>
                      <a:r>
                        <a:rPr sz="800" b="1" spc="-20" dirty="0">
                          <a:solidFill>
                            <a:srgbClr val="FEFEFE"/>
                          </a:solidFill>
                          <a:latin typeface="Trebuchet MS"/>
                          <a:cs typeface="Trebuchet MS"/>
                        </a:rPr>
                        <a:t> </a:t>
                      </a:r>
                      <a:r>
                        <a:rPr sz="800" b="1" spc="40" dirty="0">
                          <a:solidFill>
                            <a:srgbClr val="FEFEFE"/>
                          </a:solidFill>
                          <a:latin typeface="Trebuchet MS"/>
                          <a:cs typeface="Trebuchet MS"/>
                        </a:rPr>
                        <a:t>PROGRAMME:</a:t>
                      </a:r>
                      <a:r>
                        <a:rPr sz="800" b="1" spc="-25" dirty="0">
                          <a:solidFill>
                            <a:srgbClr val="FEFEFE"/>
                          </a:solidFill>
                          <a:latin typeface="Trebuchet MS"/>
                          <a:cs typeface="Trebuchet MS"/>
                        </a:rPr>
                        <a:t> </a:t>
                      </a:r>
                      <a:r>
                        <a:rPr sz="800" b="1" spc="25" dirty="0">
                          <a:solidFill>
                            <a:srgbClr val="FEFEFE"/>
                          </a:solidFill>
                          <a:latin typeface="Trebuchet MS"/>
                          <a:cs typeface="Trebuchet MS"/>
                        </a:rPr>
                        <a:t>REGIONAL</a:t>
                      </a:r>
                      <a:r>
                        <a:rPr sz="800" b="1" spc="-25" dirty="0">
                          <a:solidFill>
                            <a:srgbClr val="FEFEFE"/>
                          </a:solidFill>
                          <a:latin typeface="Trebuchet MS"/>
                          <a:cs typeface="Trebuchet MS"/>
                        </a:rPr>
                        <a:t> </a:t>
                      </a:r>
                      <a:r>
                        <a:rPr sz="800" b="1" spc="35" dirty="0">
                          <a:solidFill>
                            <a:srgbClr val="FEFEFE"/>
                          </a:solidFill>
                          <a:latin typeface="Trebuchet MS"/>
                          <a:cs typeface="Trebuchet MS"/>
                        </a:rPr>
                        <a:t>COORDINATION</a:t>
                      </a:r>
                      <a:r>
                        <a:rPr sz="800" b="1" spc="-25" dirty="0">
                          <a:solidFill>
                            <a:srgbClr val="FEFEFE"/>
                          </a:solidFill>
                          <a:latin typeface="Trebuchet MS"/>
                          <a:cs typeface="Trebuchet MS"/>
                        </a:rPr>
                        <a:t> </a:t>
                      </a:r>
                      <a:r>
                        <a:rPr sz="800" b="1" spc="75" dirty="0">
                          <a:solidFill>
                            <a:srgbClr val="FEFEFE"/>
                          </a:solidFill>
                          <a:latin typeface="Trebuchet MS"/>
                          <a:cs typeface="Trebuchet MS"/>
                        </a:rPr>
                        <a:t>AND</a:t>
                      </a:r>
                      <a:r>
                        <a:rPr sz="800" b="1" spc="-20" dirty="0">
                          <a:solidFill>
                            <a:srgbClr val="FEFEFE"/>
                          </a:solidFill>
                          <a:latin typeface="Trebuchet MS"/>
                          <a:cs typeface="Trebuchet MS"/>
                        </a:rPr>
                        <a:t> </a:t>
                      </a:r>
                      <a:r>
                        <a:rPr sz="800" b="1" spc="85" dirty="0">
                          <a:solidFill>
                            <a:srgbClr val="FEFEFE"/>
                          </a:solidFill>
                          <a:latin typeface="Trebuchet MS"/>
                          <a:cs typeface="Trebuchet MS"/>
                        </a:rPr>
                        <a:t>HUMAN</a:t>
                      </a:r>
                      <a:r>
                        <a:rPr sz="800" b="1" spc="-25" dirty="0">
                          <a:solidFill>
                            <a:srgbClr val="FEFEFE"/>
                          </a:solidFill>
                          <a:latin typeface="Trebuchet MS"/>
                          <a:cs typeface="Trebuchet MS"/>
                        </a:rPr>
                        <a:t> </a:t>
                      </a:r>
                      <a:r>
                        <a:rPr sz="800" b="1" spc="15" dirty="0">
                          <a:solidFill>
                            <a:srgbClr val="FEFEFE"/>
                          </a:solidFill>
                          <a:latin typeface="Trebuchet MS"/>
                          <a:cs typeface="Trebuchet MS"/>
                        </a:rPr>
                        <a:t>SETTLEMENTS</a:t>
                      </a:r>
                      <a:r>
                        <a:rPr sz="800" b="1" spc="-25" dirty="0">
                          <a:solidFill>
                            <a:srgbClr val="FEFEFE"/>
                          </a:solidFill>
                          <a:latin typeface="Trebuchet MS"/>
                          <a:cs typeface="Trebuchet MS"/>
                        </a:rPr>
                        <a:t> </a:t>
                      </a:r>
                      <a:r>
                        <a:rPr sz="800" b="1" spc="30" dirty="0">
                          <a:solidFill>
                            <a:srgbClr val="FEFEFE"/>
                          </a:solidFill>
                          <a:latin typeface="Trebuchet MS"/>
                          <a:cs typeface="Trebuchet MS"/>
                        </a:rPr>
                        <a:t>IMPLEMENTATION</a:t>
                      </a:r>
                      <a:r>
                        <a:rPr sz="800" b="1" spc="-25" dirty="0">
                          <a:solidFill>
                            <a:srgbClr val="FEFEFE"/>
                          </a:solidFill>
                          <a:latin typeface="Trebuchet MS"/>
                          <a:cs typeface="Trebuchet MS"/>
                        </a:rPr>
                        <a:t> </a:t>
                      </a:r>
                      <a:r>
                        <a:rPr sz="800" b="1" spc="20" dirty="0">
                          <a:solidFill>
                            <a:srgbClr val="FEFEFE"/>
                          </a:solidFill>
                          <a:latin typeface="Trebuchet MS"/>
                          <a:cs typeface="Trebuchet MS"/>
                        </a:rPr>
                        <a:t>SUPPORT</a:t>
                      </a:r>
                      <a:r>
                        <a:rPr sz="800" b="1" spc="-20" dirty="0">
                          <a:solidFill>
                            <a:srgbClr val="FEFEFE"/>
                          </a:solidFill>
                          <a:latin typeface="Trebuchet MS"/>
                          <a:cs typeface="Trebuchet MS"/>
                        </a:rPr>
                        <a:t> </a:t>
                      </a:r>
                      <a:r>
                        <a:rPr sz="800" b="1" spc="15" dirty="0">
                          <a:solidFill>
                            <a:srgbClr val="FEFEFE"/>
                          </a:solidFill>
                          <a:latin typeface="Trebuchet MS"/>
                          <a:cs typeface="Trebuchet MS"/>
                        </a:rPr>
                        <a:t>SERVICES</a:t>
                      </a:r>
                      <a:endParaRPr sz="800" dirty="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xmlns="" val="10000"/>
                  </a:ext>
                </a:extLst>
              </a:tr>
              <a:tr h="792236">
                <a:tc>
                  <a:txBody>
                    <a:bodyPr/>
                    <a:lstStyle/>
                    <a:p>
                      <a:pPr marL="71755">
                        <a:lnSpc>
                          <a:spcPct val="100000"/>
                        </a:lnSpc>
                        <a:spcBef>
                          <a:spcPts val="630"/>
                        </a:spcBef>
                      </a:pPr>
                      <a:r>
                        <a:rPr sz="800" b="1" spc="10" dirty="0">
                          <a:solidFill>
                            <a:srgbClr val="FFFFFF"/>
                          </a:solidFill>
                          <a:latin typeface="Trebuchet MS"/>
                          <a:cs typeface="Trebuchet MS"/>
                        </a:rPr>
                        <a:t>Outcome</a:t>
                      </a:r>
                      <a:endParaRPr sz="8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a:lnSpc>
                          <a:spcPct val="100000"/>
                        </a:lnSpc>
                        <a:spcBef>
                          <a:spcPts val="630"/>
                        </a:spcBef>
                      </a:pPr>
                      <a:r>
                        <a:rPr sz="800" b="1" spc="10" dirty="0">
                          <a:solidFill>
                            <a:srgbClr val="FFFFFF"/>
                          </a:solidFill>
                          <a:latin typeface="Trebuchet MS"/>
                          <a:cs typeface="Trebuchet MS"/>
                        </a:rPr>
                        <a:t>Output</a:t>
                      </a:r>
                      <a:endParaRPr sz="8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marR="358775">
                        <a:lnSpc>
                          <a:spcPct val="110800"/>
                        </a:lnSpc>
                        <a:spcBef>
                          <a:spcPts val="525"/>
                        </a:spcBef>
                      </a:pPr>
                      <a:r>
                        <a:rPr sz="800" b="1" spc="10" dirty="0">
                          <a:solidFill>
                            <a:srgbClr val="FFFFFF"/>
                          </a:solidFill>
                          <a:latin typeface="Trebuchet MS"/>
                          <a:cs typeface="Trebuchet MS"/>
                        </a:rPr>
                        <a:t>Output  </a:t>
                      </a:r>
                      <a:r>
                        <a:rPr sz="800" b="1" dirty="0">
                          <a:solidFill>
                            <a:srgbClr val="FFFFFF"/>
                          </a:solidFill>
                          <a:latin typeface="Trebuchet MS"/>
                          <a:cs typeface="Trebuchet MS"/>
                        </a:rPr>
                        <a:t>Indicators</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marR="158115">
                        <a:lnSpc>
                          <a:spcPct val="110800"/>
                        </a:lnSpc>
                        <a:spcBef>
                          <a:spcPts val="525"/>
                        </a:spcBef>
                      </a:pPr>
                      <a:r>
                        <a:rPr sz="800" b="1" spc="10" dirty="0">
                          <a:solidFill>
                            <a:srgbClr val="FEFEFE"/>
                          </a:solidFill>
                          <a:latin typeface="Trebuchet MS"/>
                          <a:cs typeface="Trebuchet MS"/>
                        </a:rPr>
                        <a:t>Audited</a:t>
                      </a:r>
                      <a:r>
                        <a:rPr sz="800" b="1" spc="-105" dirty="0">
                          <a:solidFill>
                            <a:srgbClr val="FEFEFE"/>
                          </a:solidFill>
                          <a:latin typeface="Trebuchet MS"/>
                          <a:cs typeface="Trebuchet MS"/>
                        </a:rPr>
                        <a:t> </a:t>
                      </a:r>
                      <a:r>
                        <a:rPr sz="800" b="1" spc="5" dirty="0">
                          <a:solidFill>
                            <a:srgbClr val="FEFEFE"/>
                          </a:solidFill>
                          <a:latin typeface="Trebuchet MS"/>
                          <a:cs typeface="Trebuchet MS"/>
                        </a:rPr>
                        <a:t>Actual  </a:t>
                      </a:r>
                      <a:r>
                        <a:rPr sz="800" b="1" spc="-5" dirty="0">
                          <a:solidFill>
                            <a:srgbClr val="FEFEFE"/>
                          </a:solidFill>
                          <a:latin typeface="Trebuchet MS"/>
                          <a:cs typeface="Trebuchet MS"/>
                        </a:rPr>
                        <a:t>Performance  2019/20</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marR="112395">
                        <a:lnSpc>
                          <a:spcPct val="110800"/>
                        </a:lnSpc>
                        <a:spcBef>
                          <a:spcPts val="525"/>
                        </a:spcBef>
                      </a:pPr>
                      <a:r>
                        <a:rPr sz="800" b="1" spc="10" dirty="0">
                          <a:solidFill>
                            <a:srgbClr val="FEFEFE"/>
                          </a:solidFill>
                          <a:latin typeface="Trebuchet MS"/>
                          <a:cs typeface="Trebuchet MS"/>
                        </a:rPr>
                        <a:t>Audited</a:t>
                      </a:r>
                      <a:r>
                        <a:rPr sz="800" b="1" spc="-105" dirty="0">
                          <a:solidFill>
                            <a:srgbClr val="FEFEFE"/>
                          </a:solidFill>
                          <a:latin typeface="Trebuchet MS"/>
                          <a:cs typeface="Trebuchet MS"/>
                        </a:rPr>
                        <a:t> </a:t>
                      </a:r>
                      <a:r>
                        <a:rPr sz="800" b="1" spc="5" dirty="0">
                          <a:solidFill>
                            <a:srgbClr val="FEFEFE"/>
                          </a:solidFill>
                          <a:latin typeface="Trebuchet MS"/>
                          <a:cs typeface="Trebuchet MS"/>
                        </a:rPr>
                        <a:t>Actual  </a:t>
                      </a:r>
                      <a:r>
                        <a:rPr sz="800" b="1" spc="-5" dirty="0">
                          <a:solidFill>
                            <a:srgbClr val="FEFEFE"/>
                          </a:solidFill>
                          <a:latin typeface="Trebuchet MS"/>
                          <a:cs typeface="Trebuchet MS"/>
                        </a:rPr>
                        <a:t>Performance  2020/21</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marR="202565">
                        <a:lnSpc>
                          <a:spcPct val="110800"/>
                        </a:lnSpc>
                        <a:spcBef>
                          <a:spcPts val="525"/>
                        </a:spcBef>
                      </a:pPr>
                      <a:r>
                        <a:rPr sz="800" b="1" spc="5" dirty="0">
                          <a:solidFill>
                            <a:srgbClr val="FEFEFE"/>
                          </a:solidFill>
                          <a:latin typeface="Trebuchet MS"/>
                          <a:cs typeface="Trebuchet MS"/>
                        </a:rPr>
                        <a:t>Planned</a:t>
                      </a:r>
                      <a:r>
                        <a:rPr sz="800" b="1" spc="-85" dirty="0">
                          <a:solidFill>
                            <a:srgbClr val="FEFEFE"/>
                          </a:solidFill>
                          <a:latin typeface="Trebuchet MS"/>
                          <a:cs typeface="Trebuchet MS"/>
                        </a:rPr>
                        <a:t> </a:t>
                      </a:r>
                      <a:r>
                        <a:rPr sz="800" b="1" spc="10" dirty="0">
                          <a:solidFill>
                            <a:srgbClr val="FEFEFE"/>
                          </a:solidFill>
                          <a:latin typeface="Trebuchet MS"/>
                          <a:cs typeface="Trebuchet MS"/>
                        </a:rPr>
                        <a:t>Annual  </a:t>
                      </a:r>
                      <a:r>
                        <a:rPr sz="800" b="1" spc="-10" dirty="0">
                          <a:solidFill>
                            <a:srgbClr val="FEFEFE"/>
                          </a:solidFill>
                          <a:latin typeface="Trebuchet MS"/>
                          <a:cs typeface="Trebuchet MS"/>
                        </a:rPr>
                        <a:t>Target</a:t>
                      </a:r>
                      <a:r>
                        <a:rPr sz="800" b="1" spc="-60" dirty="0">
                          <a:solidFill>
                            <a:srgbClr val="FEFEFE"/>
                          </a:solidFill>
                          <a:latin typeface="Trebuchet MS"/>
                          <a:cs typeface="Trebuchet MS"/>
                        </a:rPr>
                        <a:t> </a:t>
                      </a:r>
                      <a:r>
                        <a:rPr sz="800" b="1" spc="-5" dirty="0">
                          <a:solidFill>
                            <a:srgbClr val="FEFEFE"/>
                          </a:solidFill>
                          <a:latin typeface="Trebuchet MS"/>
                          <a:cs typeface="Trebuchet MS"/>
                        </a:rPr>
                        <a:t>2021/22</a:t>
                      </a:r>
                      <a:endParaRPr sz="8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marR="356235">
                        <a:lnSpc>
                          <a:spcPct val="110800"/>
                        </a:lnSpc>
                        <a:spcBef>
                          <a:spcPts val="525"/>
                        </a:spcBef>
                      </a:pPr>
                      <a:r>
                        <a:rPr sz="800" b="1" dirty="0">
                          <a:solidFill>
                            <a:srgbClr val="FEFEFE"/>
                          </a:solidFill>
                          <a:latin typeface="Trebuchet MS"/>
                          <a:cs typeface="Trebuchet MS"/>
                        </a:rPr>
                        <a:t>**Actual  Achie</a:t>
                      </a:r>
                      <a:r>
                        <a:rPr sz="800" b="1" spc="-10" dirty="0">
                          <a:solidFill>
                            <a:srgbClr val="FEFEFE"/>
                          </a:solidFill>
                          <a:latin typeface="Trebuchet MS"/>
                          <a:cs typeface="Trebuchet MS"/>
                        </a:rPr>
                        <a:t>v</a:t>
                      </a:r>
                      <a:r>
                        <a:rPr sz="800" b="1" dirty="0">
                          <a:solidFill>
                            <a:srgbClr val="FEFEFE"/>
                          </a:solidFill>
                          <a:latin typeface="Trebuchet MS"/>
                          <a:cs typeface="Trebuchet MS"/>
                        </a:rPr>
                        <a:t>ement  </a:t>
                      </a:r>
                      <a:r>
                        <a:rPr sz="800" b="1" spc="-5" dirty="0">
                          <a:solidFill>
                            <a:srgbClr val="FEFEFE"/>
                          </a:solidFill>
                          <a:latin typeface="Trebuchet MS"/>
                          <a:cs typeface="Trebuchet MS"/>
                        </a:rPr>
                        <a:t>2021/22</a:t>
                      </a:r>
                      <a:endParaRPr sz="8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marR="81915">
                        <a:lnSpc>
                          <a:spcPct val="110800"/>
                        </a:lnSpc>
                        <a:spcBef>
                          <a:spcPts val="525"/>
                        </a:spcBef>
                      </a:pPr>
                      <a:r>
                        <a:rPr sz="800" b="1" spc="5" dirty="0">
                          <a:solidFill>
                            <a:srgbClr val="FEFEFE"/>
                          </a:solidFill>
                          <a:latin typeface="Trebuchet MS"/>
                          <a:cs typeface="Trebuchet MS"/>
                        </a:rPr>
                        <a:t>Deviation </a:t>
                      </a:r>
                      <a:r>
                        <a:rPr sz="800" b="1" spc="15" dirty="0">
                          <a:solidFill>
                            <a:srgbClr val="FEFEFE"/>
                          </a:solidFill>
                          <a:latin typeface="Trebuchet MS"/>
                          <a:cs typeface="Trebuchet MS"/>
                        </a:rPr>
                        <a:t>from  </a:t>
                      </a:r>
                      <a:r>
                        <a:rPr sz="800" b="1" spc="5" dirty="0">
                          <a:solidFill>
                            <a:srgbClr val="FEFEFE"/>
                          </a:solidFill>
                          <a:latin typeface="Trebuchet MS"/>
                          <a:cs typeface="Trebuchet MS"/>
                        </a:rPr>
                        <a:t>Planned </a:t>
                      </a:r>
                      <a:r>
                        <a:rPr sz="800" b="1" spc="-10" dirty="0">
                          <a:solidFill>
                            <a:srgbClr val="FEFEFE"/>
                          </a:solidFill>
                          <a:latin typeface="Trebuchet MS"/>
                          <a:cs typeface="Trebuchet MS"/>
                        </a:rPr>
                        <a:t>Target </a:t>
                      </a:r>
                      <a:r>
                        <a:rPr sz="800" b="1" spc="15" dirty="0">
                          <a:solidFill>
                            <a:srgbClr val="FEFEFE"/>
                          </a:solidFill>
                          <a:latin typeface="Trebuchet MS"/>
                          <a:cs typeface="Trebuchet MS"/>
                        </a:rPr>
                        <a:t>to  </a:t>
                      </a:r>
                      <a:r>
                        <a:rPr sz="800" b="1" spc="5" dirty="0">
                          <a:solidFill>
                            <a:srgbClr val="FEFEFE"/>
                          </a:solidFill>
                          <a:latin typeface="Trebuchet MS"/>
                          <a:cs typeface="Trebuchet MS"/>
                        </a:rPr>
                        <a:t>Actual</a:t>
                      </a:r>
                      <a:r>
                        <a:rPr sz="800" b="1" spc="-70" dirty="0">
                          <a:solidFill>
                            <a:srgbClr val="FEFEFE"/>
                          </a:solidFill>
                          <a:latin typeface="Trebuchet MS"/>
                          <a:cs typeface="Trebuchet MS"/>
                        </a:rPr>
                        <a:t> </a:t>
                      </a:r>
                      <a:r>
                        <a:rPr sz="800" b="1" spc="-5" dirty="0">
                          <a:solidFill>
                            <a:srgbClr val="FEFEFE"/>
                          </a:solidFill>
                          <a:latin typeface="Trebuchet MS"/>
                          <a:cs typeface="Trebuchet MS"/>
                        </a:rPr>
                        <a:t>Achievement  2021/22</a:t>
                      </a:r>
                      <a:endParaRPr sz="8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marR="340995">
                        <a:lnSpc>
                          <a:spcPct val="110800"/>
                        </a:lnSpc>
                        <a:spcBef>
                          <a:spcPts val="525"/>
                        </a:spcBef>
                      </a:pPr>
                      <a:r>
                        <a:rPr sz="800" b="1" spc="5" dirty="0">
                          <a:solidFill>
                            <a:srgbClr val="FEFEFE"/>
                          </a:solidFill>
                          <a:latin typeface="Trebuchet MS"/>
                          <a:cs typeface="Trebuchet MS"/>
                        </a:rPr>
                        <a:t>Reasons</a:t>
                      </a:r>
                      <a:r>
                        <a:rPr sz="800" b="1" spc="-95" dirty="0">
                          <a:solidFill>
                            <a:srgbClr val="FEFEFE"/>
                          </a:solidFill>
                          <a:latin typeface="Trebuchet MS"/>
                          <a:cs typeface="Trebuchet MS"/>
                        </a:rPr>
                        <a:t> </a:t>
                      </a:r>
                      <a:r>
                        <a:rPr sz="800" b="1" spc="5" dirty="0">
                          <a:solidFill>
                            <a:srgbClr val="FEFEFE"/>
                          </a:solidFill>
                          <a:latin typeface="Trebuchet MS"/>
                          <a:cs typeface="Trebuchet MS"/>
                        </a:rPr>
                        <a:t>for  Deviation</a:t>
                      </a:r>
                      <a:endParaRPr sz="8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a:lnSpc>
                          <a:spcPct val="100000"/>
                        </a:lnSpc>
                        <a:spcBef>
                          <a:spcPts val="630"/>
                        </a:spcBef>
                      </a:pPr>
                      <a:r>
                        <a:rPr sz="800" b="1" spc="10" dirty="0">
                          <a:solidFill>
                            <a:srgbClr val="FEFEFE"/>
                          </a:solidFill>
                          <a:latin typeface="Trebuchet MS"/>
                          <a:cs typeface="Trebuchet MS"/>
                        </a:rPr>
                        <a:t>POE</a:t>
                      </a:r>
                      <a:r>
                        <a:rPr sz="800" b="1" spc="-35" dirty="0">
                          <a:solidFill>
                            <a:srgbClr val="FEFEFE"/>
                          </a:solidFill>
                          <a:latin typeface="Trebuchet MS"/>
                          <a:cs typeface="Trebuchet MS"/>
                        </a:rPr>
                        <a:t> </a:t>
                      </a:r>
                      <a:r>
                        <a:rPr sz="800" b="1" spc="10" dirty="0">
                          <a:solidFill>
                            <a:srgbClr val="FEFEFE"/>
                          </a:solidFill>
                          <a:latin typeface="Trebuchet MS"/>
                          <a:cs typeface="Trebuchet MS"/>
                        </a:rPr>
                        <a:t>Submitted</a:t>
                      </a:r>
                      <a:endParaRPr sz="800" dirty="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extLst>
                  <a:ext uri="{0D108BD9-81ED-4DB2-BD59-A6C34878D82A}">
                    <a16:rowId xmlns:a16="http://schemas.microsoft.com/office/drawing/2014/main" xmlns="" val="10001"/>
                  </a:ext>
                </a:extLst>
              </a:tr>
              <a:tr h="1143286">
                <a:tc>
                  <a:txBody>
                    <a:bodyPr/>
                    <a:lstStyle/>
                    <a:p>
                      <a:pPr marL="71755" marR="99060">
                        <a:lnSpc>
                          <a:spcPct val="110800"/>
                        </a:lnSpc>
                        <a:spcBef>
                          <a:spcPts val="525"/>
                        </a:spcBef>
                      </a:pPr>
                      <a:r>
                        <a:rPr sz="800" spc="-10" dirty="0">
                          <a:solidFill>
                            <a:srgbClr val="373435"/>
                          </a:solidFill>
                          <a:latin typeface="Trebuchet MS"/>
                          <a:cs typeface="Trebuchet MS"/>
                        </a:rPr>
                        <a:t>Integrated </a:t>
                      </a:r>
                      <a:r>
                        <a:rPr sz="800" spc="5" dirty="0">
                          <a:solidFill>
                            <a:srgbClr val="373435"/>
                          </a:solidFill>
                          <a:latin typeface="Trebuchet MS"/>
                          <a:cs typeface="Trebuchet MS"/>
                        </a:rPr>
                        <a:t>and  </a:t>
                      </a:r>
                      <a:r>
                        <a:rPr sz="800" spc="-10" dirty="0">
                          <a:solidFill>
                            <a:srgbClr val="373435"/>
                          </a:solidFill>
                          <a:latin typeface="Trebuchet MS"/>
                          <a:cs typeface="Trebuchet MS"/>
                        </a:rPr>
                        <a:t>sustainable  </a:t>
                      </a:r>
                      <a:r>
                        <a:rPr sz="800" spc="10" dirty="0">
                          <a:solidFill>
                            <a:srgbClr val="373435"/>
                          </a:solidFill>
                          <a:latin typeface="Trebuchet MS"/>
                          <a:cs typeface="Trebuchet MS"/>
                        </a:rPr>
                        <a:t>human  </a:t>
                      </a:r>
                      <a:r>
                        <a:rPr sz="800" spc="-15" dirty="0">
                          <a:solidFill>
                            <a:srgbClr val="373435"/>
                          </a:solidFill>
                          <a:latin typeface="Trebuchet MS"/>
                          <a:cs typeface="Trebuchet MS"/>
                        </a:rPr>
                        <a:t>settlements </a:t>
                      </a:r>
                      <a:r>
                        <a:rPr sz="800" spc="5" dirty="0">
                          <a:solidFill>
                            <a:srgbClr val="373435"/>
                          </a:solidFill>
                          <a:latin typeface="Trebuchet MS"/>
                          <a:cs typeface="Trebuchet MS"/>
                        </a:rPr>
                        <a:t>and  </a:t>
                      </a:r>
                      <a:r>
                        <a:rPr sz="800" spc="-15" dirty="0">
                          <a:solidFill>
                            <a:srgbClr val="373435"/>
                          </a:solidFill>
                          <a:latin typeface="Trebuchet MS"/>
                          <a:cs typeface="Trebuchet MS"/>
                        </a:rPr>
                        <a:t>Security of</a:t>
                      </a:r>
                      <a:r>
                        <a:rPr sz="800" spc="-85" dirty="0">
                          <a:solidFill>
                            <a:srgbClr val="373435"/>
                          </a:solidFill>
                          <a:latin typeface="Trebuchet MS"/>
                          <a:cs typeface="Trebuchet MS"/>
                        </a:rPr>
                        <a:t> </a:t>
                      </a:r>
                      <a:r>
                        <a:rPr sz="800" spc="-35" dirty="0">
                          <a:solidFill>
                            <a:srgbClr val="373435"/>
                          </a:solidFill>
                          <a:latin typeface="Trebuchet MS"/>
                          <a:cs typeface="Trebuchet MS"/>
                        </a:rPr>
                        <a:t>Tenure</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solidFill>
                      <a:srgbClr val="E6E7E8"/>
                    </a:solidFill>
                  </a:tcPr>
                </a:tc>
                <a:tc>
                  <a:txBody>
                    <a:bodyPr/>
                    <a:lstStyle/>
                    <a:p>
                      <a:pPr marL="71755" marR="77470">
                        <a:lnSpc>
                          <a:spcPct val="110800"/>
                        </a:lnSpc>
                        <a:spcBef>
                          <a:spcPts val="525"/>
                        </a:spcBef>
                      </a:pPr>
                      <a:r>
                        <a:rPr sz="800" dirty="0">
                          <a:solidFill>
                            <a:srgbClr val="373435"/>
                          </a:solidFill>
                          <a:latin typeface="Trebuchet MS"/>
                          <a:cs typeface="Trebuchet MS"/>
                        </a:rPr>
                        <a:t>Adequate  </a:t>
                      </a:r>
                      <a:r>
                        <a:rPr sz="800" spc="15" dirty="0">
                          <a:solidFill>
                            <a:srgbClr val="373435"/>
                          </a:solidFill>
                          <a:latin typeface="Trebuchet MS"/>
                          <a:cs typeface="Trebuchet MS"/>
                        </a:rPr>
                        <a:t>housing </a:t>
                      </a:r>
                      <a:r>
                        <a:rPr sz="800" spc="5" dirty="0">
                          <a:solidFill>
                            <a:srgbClr val="373435"/>
                          </a:solidFill>
                          <a:latin typeface="Trebuchet MS"/>
                          <a:cs typeface="Trebuchet MS"/>
                        </a:rPr>
                        <a:t>and  </a:t>
                      </a:r>
                      <a:r>
                        <a:rPr sz="800" dirty="0">
                          <a:solidFill>
                            <a:srgbClr val="373435"/>
                          </a:solidFill>
                          <a:latin typeface="Trebuchet MS"/>
                          <a:cs typeface="Trebuchet MS"/>
                        </a:rPr>
                        <a:t>improved</a:t>
                      </a:r>
                      <a:r>
                        <a:rPr sz="800" spc="-90" dirty="0">
                          <a:solidFill>
                            <a:srgbClr val="373435"/>
                          </a:solidFill>
                          <a:latin typeface="Trebuchet MS"/>
                          <a:cs typeface="Trebuchet MS"/>
                        </a:rPr>
                        <a:t> </a:t>
                      </a:r>
                      <a:r>
                        <a:rPr sz="800" spc="-10" dirty="0">
                          <a:solidFill>
                            <a:srgbClr val="373435"/>
                          </a:solidFill>
                          <a:latin typeface="Trebuchet MS"/>
                          <a:cs typeface="Trebuchet MS"/>
                        </a:rPr>
                        <a:t>living  </a:t>
                      </a:r>
                      <a:r>
                        <a:rPr sz="800" dirty="0">
                          <a:solidFill>
                            <a:srgbClr val="373435"/>
                          </a:solidFill>
                          <a:latin typeface="Trebuchet MS"/>
                          <a:cs typeface="Trebuchet MS"/>
                        </a:rPr>
                        <a:t>conditions</a:t>
                      </a:r>
                      <a:endParaRPr sz="800">
                        <a:latin typeface="Trebuchet MS"/>
                        <a:cs typeface="Trebuchet MS"/>
                      </a:endParaRPr>
                    </a:p>
                    <a:p>
                      <a:pPr marL="71755" marR="115570">
                        <a:lnSpc>
                          <a:spcPct val="110800"/>
                        </a:lnSpc>
                      </a:pPr>
                      <a:r>
                        <a:rPr sz="800" spc="-10" dirty="0">
                          <a:solidFill>
                            <a:srgbClr val="373435"/>
                          </a:solidFill>
                          <a:latin typeface="Trebuchet MS"/>
                          <a:cs typeface="Trebuchet MS"/>
                        </a:rPr>
                        <a:t>in </a:t>
                      </a:r>
                      <a:r>
                        <a:rPr sz="800" spc="-20" dirty="0">
                          <a:solidFill>
                            <a:srgbClr val="373435"/>
                          </a:solidFill>
                          <a:latin typeface="Trebuchet MS"/>
                          <a:cs typeface="Trebuchet MS"/>
                        </a:rPr>
                        <a:t>selected  </a:t>
                      </a:r>
                      <a:r>
                        <a:rPr sz="800" dirty="0">
                          <a:solidFill>
                            <a:srgbClr val="373435"/>
                          </a:solidFill>
                          <a:latin typeface="Trebuchet MS"/>
                          <a:cs typeface="Trebuchet MS"/>
                        </a:rPr>
                        <a:t>catalytic/mega  </a:t>
                      </a:r>
                      <a:r>
                        <a:rPr sz="800" spc="-20" dirty="0">
                          <a:solidFill>
                            <a:srgbClr val="373435"/>
                          </a:solidFill>
                          <a:latin typeface="Trebuchet MS"/>
                          <a:cs typeface="Trebuchet MS"/>
                        </a:rPr>
                        <a:t>projects</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solidFill>
                      <a:srgbClr val="E6E7E8"/>
                    </a:solidFill>
                  </a:tcPr>
                </a:tc>
                <a:tc>
                  <a:txBody>
                    <a:bodyPr/>
                    <a:lstStyle/>
                    <a:p>
                      <a:pPr marL="71755" marR="86360">
                        <a:lnSpc>
                          <a:spcPct val="110800"/>
                        </a:lnSpc>
                        <a:spcBef>
                          <a:spcPts val="525"/>
                        </a:spcBef>
                      </a:pPr>
                      <a:r>
                        <a:rPr sz="800" spc="-45" dirty="0">
                          <a:solidFill>
                            <a:srgbClr val="373435"/>
                          </a:solidFill>
                          <a:latin typeface="Trebuchet MS"/>
                          <a:cs typeface="Trebuchet MS"/>
                        </a:rPr>
                        <a:t>3.2.1 </a:t>
                      </a:r>
                      <a:r>
                        <a:rPr sz="800" spc="15" dirty="0">
                          <a:solidFill>
                            <a:srgbClr val="373435"/>
                          </a:solidFill>
                          <a:latin typeface="Trebuchet MS"/>
                          <a:cs typeface="Trebuchet MS"/>
                        </a:rPr>
                        <a:t>Number </a:t>
                      </a:r>
                      <a:r>
                        <a:rPr sz="800" spc="-15" dirty="0">
                          <a:solidFill>
                            <a:srgbClr val="373435"/>
                          </a:solidFill>
                          <a:latin typeface="Trebuchet MS"/>
                          <a:cs typeface="Trebuchet MS"/>
                        </a:rPr>
                        <a:t>of  </a:t>
                      </a:r>
                      <a:r>
                        <a:rPr sz="800" spc="-30" dirty="0">
                          <a:solidFill>
                            <a:srgbClr val="373435"/>
                          </a:solidFill>
                          <a:latin typeface="Trebuchet MS"/>
                          <a:cs typeface="Trebuchet MS"/>
                        </a:rPr>
                        <a:t>catalytic</a:t>
                      </a:r>
                      <a:r>
                        <a:rPr sz="800" spc="-100" dirty="0">
                          <a:solidFill>
                            <a:srgbClr val="373435"/>
                          </a:solidFill>
                          <a:latin typeface="Trebuchet MS"/>
                          <a:cs typeface="Trebuchet MS"/>
                        </a:rPr>
                        <a:t> </a:t>
                      </a:r>
                      <a:r>
                        <a:rPr sz="800" spc="-20" dirty="0">
                          <a:solidFill>
                            <a:srgbClr val="373435"/>
                          </a:solidFill>
                          <a:latin typeface="Trebuchet MS"/>
                          <a:cs typeface="Trebuchet MS"/>
                        </a:rPr>
                        <a:t>projects  </a:t>
                      </a:r>
                      <a:r>
                        <a:rPr sz="800" dirty="0">
                          <a:solidFill>
                            <a:srgbClr val="373435"/>
                          </a:solidFill>
                          <a:latin typeface="Trebuchet MS"/>
                          <a:cs typeface="Trebuchet MS"/>
                        </a:rPr>
                        <a:t>provided </a:t>
                      </a:r>
                      <a:r>
                        <a:rPr sz="800" spc="-25" dirty="0">
                          <a:solidFill>
                            <a:srgbClr val="373435"/>
                          </a:solidFill>
                          <a:latin typeface="Trebuchet MS"/>
                          <a:cs typeface="Trebuchet MS"/>
                        </a:rPr>
                        <a:t>with  </a:t>
                      </a:r>
                      <a:r>
                        <a:rPr sz="800" spc="-10" dirty="0">
                          <a:solidFill>
                            <a:srgbClr val="373435"/>
                          </a:solidFill>
                          <a:latin typeface="Trebuchet MS"/>
                          <a:cs typeface="Trebuchet MS"/>
                        </a:rPr>
                        <a:t>implementation  </a:t>
                      </a:r>
                      <a:r>
                        <a:rPr sz="800" spc="5" dirty="0">
                          <a:solidFill>
                            <a:srgbClr val="373435"/>
                          </a:solidFill>
                          <a:latin typeface="Trebuchet MS"/>
                          <a:cs typeface="Trebuchet MS"/>
                        </a:rPr>
                        <a:t>support</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92710">
                        <a:lnSpc>
                          <a:spcPct val="110800"/>
                        </a:lnSpc>
                        <a:spcBef>
                          <a:spcPts val="525"/>
                        </a:spcBef>
                      </a:pPr>
                      <a:r>
                        <a:rPr sz="800" spc="10" dirty="0">
                          <a:solidFill>
                            <a:srgbClr val="373435"/>
                          </a:solidFill>
                          <a:latin typeface="Trebuchet MS"/>
                          <a:cs typeface="Trebuchet MS"/>
                        </a:rPr>
                        <a:t>50 </a:t>
                      </a:r>
                      <a:r>
                        <a:rPr sz="800" spc="-25" dirty="0">
                          <a:solidFill>
                            <a:srgbClr val="373435"/>
                          </a:solidFill>
                          <a:latin typeface="Trebuchet MS"/>
                          <a:cs typeface="Trebuchet MS"/>
                        </a:rPr>
                        <a:t>Catalytic  Projects</a:t>
                      </a:r>
                      <a:r>
                        <a:rPr sz="800" spc="-95" dirty="0">
                          <a:solidFill>
                            <a:srgbClr val="373435"/>
                          </a:solidFill>
                          <a:latin typeface="Trebuchet MS"/>
                          <a:cs typeface="Trebuchet MS"/>
                        </a:rPr>
                        <a:t> </a:t>
                      </a:r>
                      <a:r>
                        <a:rPr sz="800" dirty="0">
                          <a:solidFill>
                            <a:srgbClr val="373435"/>
                          </a:solidFill>
                          <a:latin typeface="Trebuchet MS"/>
                          <a:cs typeface="Trebuchet MS"/>
                        </a:rPr>
                        <a:t>provided  </a:t>
                      </a:r>
                      <a:r>
                        <a:rPr sz="800" spc="-25" dirty="0">
                          <a:solidFill>
                            <a:srgbClr val="373435"/>
                          </a:solidFill>
                          <a:latin typeface="Trebuchet MS"/>
                          <a:cs typeface="Trebuchet MS"/>
                        </a:rPr>
                        <a:t>with  </a:t>
                      </a:r>
                      <a:r>
                        <a:rPr sz="800" spc="-10" dirty="0">
                          <a:solidFill>
                            <a:srgbClr val="373435"/>
                          </a:solidFill>
                          <a:latin typeface="Trebuchet MS"/>
                          <a:cs typeface="Trebuchet MS"/>
                        </a:rPr>
                        <a:t>Implementation  </a:t>
                      </a:r>
                      <a:r>
                        <a:rPr sz="800" spc="5" dirty="0">
                          <a:solidFill>
                            <a:srgbClr val="373435"/>
                          </a:solidFill>
                          <a:latin typeface="Trebuchet MS"/>
                          <a:cs typeface="Trebuchet MS"/>
                        </a:rPr>
                        <a:t>support</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114300">
                        <a:lnSpc>
                          <a:spcPct val="110800"/>
                        </a:lnSpc>
                        <a:spcBef>
                          <a:spcPts val="525"/>
                        </a:spcBef>
                      </a:pPr>
                      <a:r>
                        <a:rPr sz="800" spc="10" dirty="0">
                          <a:solidFill>
                            <a:srgbClr val="373435"/>
                          </a:solidFill>
                          <a:latin typeface="Trebuchet MS"/>
                          <a:cs typeface="Trebuchet MS"/>
                        </a:rPr>
                        <a:t>50 </a:t>
                      </a:r>
                      <a:r>
                        <a:rPr sz="800" spc="-25" dirty="0">
                          <a:solidFill>
                            <a:srgbClr val="373435"/>
                          </a:solidFill>
                          <a:latin typeface="Trebuchet MS"/>
                          <a:cs typeface="Trebuchet MS"/>
                        </a:rPr>
                        <a:t>Catalytic  Projects  </a:t>
                      </a:r>
                      <a:r>
                        <a:rPr sz="800" dirty="0">
                          <a:solidFill>
                            <a:srgbClr val="373435"/>
                          </a:solidFill>
                          <a:latin typeface="Trebuchet MS"/>
                          <a:cs typeface="Trebuchet MS"/>
                        </a:rPr>
                        <a:t>provided </a:t>
                      </a:r>
                      <a:r>
                        <a:rPr sz="800" spc="-25" dirty="0">
                          <a:solidFill>
                            <a:srgbClr val="373435"/>
                          </a:solidFill>
                          <a:latin typeface="Trebuchet MS"/>
                          <a:cs typeface="Trebuchet MS"/>
                        </a:rPr>
                        <a:t>with  </a:t>
                      </a:r>
                      <a:r>
                        <a:rPr sz="800" dirty="0">
                          <a:solidFill>
                            <a:srgbClr val="373435"/>
                          </a:solidFill>
                          <a:latin typeface="Trebuchet MS"/>
                          <a:cs typeface="Trebuchet MS"/>
                        </a:rPr>
                        <a:t>Implementation  </a:t>
                      </a:r>
                      <a:r>
                        <a:rPr sz="800" spc="5" dirty="0">
                          <a:solidFill>
                            <a:srgbClr val="373435"/>
                          </a:solidFill>
                          <a:latin typeface="Trebuchet MS"/>
                          <a:cs typeface="Trebuchet MS"/>
                        </a:rPr>
                        <a:t>support</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176530">
                        <a:lnSpc>
                          <a:spcPct val="110800"/>
                        </a:lnSpc>
                        <a:spcBef>
                          <a:spcPts val="525"/>
                        </a:spcBef>
                      </a:pPr>
                      <a:r>
                        <a:rPr sz="800" spc="10" dirty="0">
                          <a:solidFill>
                            <a:srgbClr val="373435"/>
                          </a:solidFill>
                          <a:latin typeface="Trebuchet MS"/>
                          <a:cs typeface="Trebuchet MS"/>
                        </a:rPr>
                        <a:t>50 </a:t>
                      </a:r>
                      <a:r>
                        <a:rPr sz="800" spc="-25" dirty="0">
                          <a:solidFill>
                            <a:srgbClr val="373435"/>
                          </a:solidFill>
                          <a:latin typeface="Trebuchet MS"/>
                          <a:cs typeface="Trebuchet MS"/>
                        </a:rPr>
                        <a:t>Catalytic  Projects</a:t>
                      </a:r>
                      <a:r>
                        <a:rPr sz="800" spc="-95" dirty="0">
                          <a:solidFill>
                            <a:srgbClr val="373435"/>
                          </a:solidFill>
                          <a:latin typeface="Trebuchet MS"/>
                          <a:cs typeface="Trebuchet MS"/>
                        </a:rPr>
                        <a:t> </a:t>
                      </a:r>
                      <a:r>
                        <a:rPr sz="800" dirty="0">
                          <a:solidFill>
                            <a:srgbClr val="373435"/>
                          </a:solidFill>
                          <a:latin typeface="Trebuchet MS"/>
                          <a:cs typeface="Trebuchet MS"/>
                        </a:rPr>
                        <a:t>provided  </a:t>
                      </a:r>
                      <a:r>
                        <a:rPr sz="800" spc="-25" dirty="0">
                          <a:solidFill>
                            <a:srgbClr val="373435"/>
                          </a:solidFill>
                          <a:latin typeface="Trebuchet MS"/>
                          <a:cs typeface="Trebuchet MS"/>
                        </a:rPr>
                        <a:t>with  </a:t>
                      </a:r>
                      <a:r>
                        <a:rPr sz="800" spc="-10" dirty="0">
                          <a:solidFill>
                            <a:srgbClr val="373435"/>
                          </a:solidFill>
                          <a:latin typeface="Trebuchet MS"/>
                          <a:cs typeface="Trebuchet MS"/>
                        </a:rPr>
                        <a:t>Implementation  </a:t>
                      </a:r>
                      <a:r>
                        <a:rPr sz="800" spc="5" dirty="0">
                          <a:solidFill>
                            <a:srgbClr val="373435"/>
                          </a:solidFill>
                          <a:latin typeface="Trebuchet MS"/>
                          <a:cs typeface="Trebuchet MS"/>
                        </a:rPr>
                        <a:t>support</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a:lnSpc>
                          <a:spcPct val="100000"/>
                        </a:lnSpc>
                        <a:spcBef>
                          <a:spcPts val="630"/>
                        </a:spcBef>
                      </a:pPr>
                      <a:r>
                        <a:rPr sz="800" spc="-5" dirty="0">
                          <a:solidFill>
                            <a:srgbClr val="6CC24A"/>
                          </a:solidFill>
                          <a:latin typeface="Trebuchet MS"/>
                          <a:cs typeface="Trebuchet MS"/>
                        </a:rPr>
                        <a:t>Achieved</a:t>
                      </a:r>
                      <a:endParaRPr sz="800" dirty="0">
                        <a:latin typeface="Trebuchet MS"/>
                        <a:cs typeface="Trebuchet MS"/>
                      </a:endParaRPr>
                    </a:p>
                    <a:p>
                      <a:pPr marL="71755" marR="80645">
                        <a:lnSpc>
                          <a:spcPct val="110800"/>
                        </a:lnSpc>
                      </a:pPr>
                      <a:r>
                        <a:rPr sz="800" spc="10" dirty="0">
                          <a:solidFill>
                            <a:srgbClr val="373435"/>
                          </a:solidFill>
                          <a:latin typeface="Trebuchet MS"/>
                          <a:cs typeface="Trebuchet MS"/>
                        </a:rPr>
                        <a:t>50 </a:t>
                      </a:r>
                      <a:r>
                        <a:rPr sz="800" spc="-25" dirty="0">
                          <a:solidFill>
                            <a:srgbClr val="373435"/>
                          </a:solidFill>
                          <a:latin typeface="Trebuchet MS"/>
                          <a:cs typeface="Trebuchet MS"/>
                        </a:rPr>
                        <a:t>Catalytic</a:t>
                      </a:r>
                      <a:r>
                        <a:rPr sz="800" spc="-120" dirty="0">
                          <a:solidFill>
                            <a:srgbClr val="373435"/>
                          </a:solidFill>
                          <a:latin typeface="Trebuchet MS"/>
                          <a:cs typeface="Trebuchet MS"/>
                        </a:rPr>
                        <a:t> </a:t>
                      </a:r>
                      <a:r>
                        <a:rPr sz="800" spc="-25" dirty="0">
                          <a:solidFill>
                            <a:srgbClr val="373435"/>
                          </a:solidFill>
                          <a:latin typeface="Trebuchet MS"/>
                          <a:cs typeface="Trebuchet MS"/>
                        </a:rPr>
                        <a:t>Projects  </a:t>
                      </a:r>
                      <a:r>
                        <a:rPr sz="800" dirty="0">
                          <a:solidFill>
                            <a:srgbClr val="373435"/>
                          </a:solidFill>
                          <a:latin typeface="Trebuchet MS"/>
                          <a:cs typeface="Trebuchet MS"/>
                        </a:rPr>
                        <a:t>provided </a:t>
                      </a:r>
                      <a:r>
                        <a:rPr sz="800" spc="-25" dirty="0">
                          <a:solidFill>
                            <a:srgbClr val="373435"/>
                          </a:solidFill>
                          <a:latin typeface="Trebuchet MS"/>
                          <a:cs typeface="Trebuchet MS"/>
                        </a:rPr>
                        <a:t>with  </a:t>
                      </a:r>
                      <a:r>
                        <a:rPr sz="800" spc="-10" dirty="0">
                          <a:solidFill>
                            <a:srgbClr val="373435"/>
                          </a:solidFill>
                          <a:latin typeface="Trebuchet MS"/>
                          <a:cs typeface="Trebuchet MS"/>
                        </a:rPr>
                        <a:t>Implementation  </a:t>
                      </a:r>
                      <a:r>
                        <a:rPr sz="800" spc="5" dirty="0">
                          <a:solidFill>
                            <a:srgbClr val="373435"/>
                          </a:solidFill>
                          <a:latin typeface="Trebuchet MS"/>
                          <a:cs typeface="Trebuchet MS"/>
                        </a:rPr>
                        <a:t>support</a:t>
                      </a:r>
                      <a:endParaRPr sz="800" dirty="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00B050"/>
                    </a:solidFill>
                  </a:tcPr>
                </a:tc>
                <a:tc>
                  <a:txBody>
                    <a:bodyPr/>
                    <a:lstStyle/>
                    <a:p>
                      <a:pPr marL="71755">
                        <a:lnSpc>
                          <a:spcPct val="100000"/>
                        </a:lnSpc>
                        <a:spcBef>
                          <a:spcPts val="630"/>
                        </a:spcBef>
                      </a:pPr>
                      <a:r>
                        <a:rPr sz="800" spc="30" dirty="0">
                          <a:solidFill>
                            <a:srgbClr val="373435"/>
                          </a:solidFill>
                          <a:latin typeface="Trebuchet MS"/>
                          <a:cs typeface="Trebuchet MS"/>
                        </a:rPr>
                        <a:t>None</a:t>
                      </a:r>
                      <a:endParaRPr sz="8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a:lnSpc>
                          <a:spcPct val="100000"/>
                        </a:lnSpc>
                        <a:spcBef>
                          <a:spcPts val="630"/>
                        </a:spcBef>
                      </a:pPr>
                      <a:r>
                        <a:rPr sz="800" spc="25" dirty="0">
                          <a:solidFill>
                            <a:srgbClr val="373435"/>
                          </a:solidFill>
                          <a:latin typeface="Trebuchet MS"/>
                          <a:cs typeface="Trebuchet MS"/>
                        </a:rPr>
                        <a:t>Not</a:t>
                      </a:r>
                      <a:r>
                        <a:rPr sz="800" spc="-35" dirty="0">
                          <a:solidFill>
                            <a:srgbClr val="373435"/>
                          </a:solidFill>
                          <a:latin typeface="Trebuchet MS"/>
                          <a:cs typeface="Trebuchet MS"/>
                        </a:rPr>
                        <a:t> </a:t>
                      </a:r>
                      <a:r>
                        <a:rPr sz="800" spc="-10" dirty="0">
                          <a:solidFill>
                            <a:srgbClr val="373435"/>
                          </a:solidFill>
                          <a:latin typeface="Trebuchet MS"/>
                          <a:cs typeface="Trebuchet MS"/>
                        </a:rPr>
                        <a:t>Applicable</a:t>
                      </a:r>
                      <a:endParaRPr sz="8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95885">
                        <a:lnSpc>
                          <a:spcPct val="110800"/>
                        </a:lnSpc>
                        <a:spcBef>
                          <a:spcPts val="525"/>
                        </a:spcBef>
                      </a:pPr>
                      <a:r>
                        <a:rPr sz="800" spc="-5" dirty="0">
                          <a:solidFill>
                            <a:srgbClr val="373435"/>
                          </a:solidFill>
                          <a:latin typeface="Trebuchet MS"/>
                          <a:cs typeface="Trebuchet MS"/>
                        </a:rPr>
                        <a:t>Reports </a:t>
                      </a:r>
                      <a:r>
                        <a:rPr sz="800" spc="25" dirty="0">
                          <a:solidFill>
                            <a:srgbClr val="373435"/>
                          </a:solidFill>
                          <a:latin typeface="Trebuchet MS"/>
                          <a:cs typeface="Trebuchet MS"/>
                        </a:rPr>
                        <a:t>on </a:t>
                      </a:r>
                      <a:r>
                        <a:rPr sz="800" spc="-20" dirty="0">
                          <a:solidFill>
                            <a:srgbClr val="373435"/>
                          </a:solidFill>
                          <a:latin typeface="Trebuchet MS"/>
                          <a:cs typeface="Trebuchet MS"/>
                        </a:rPr>
                        <a:t>the</a:t>
                      </a:r>
                      <a:r>
                        <a:rPr sz="800" spc="-150" dirty="0">
                          <a:solidFill>
                            <a:srgbClr val="373435"/>
                          </a:solidFill>
                          <a:latin typeface="Trebuchet MS"/>
                          <a:cs typeface="Trebuchet MS"/>
                        </a:rPr>
                        <a:t> </a:t>
                      </a:r>
                      <a:r>
                        <a:rPr sz="800" spc="10" dirty="0">
                          <a:solidFill>
                            <a:srgbClr val="373435"/>
                          </a:solidFill>
                          <a:latin typeface="Trebuchet MS"/>
                          <a:cs typeface="Trebuchet MS"/>
                        </a:rPr>
                        <a:t>50  </a:t>
                      </a:r>
                      <a:r>
                        <a:rPr sz="800" spc="-20" dirty="0">
                          <a:solidFill>
                            <a:srgbClr val="373435"/>
                          </a:solidFill>
                          <a:latin typeface="Trebuchet MS"/>
                          <a:cs typeface="Trebuchet MS"/>
                        </a:rPr>
                        <a:t>projects</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extLst>
                  <a:ext uri="{0D108BD9-81ED-4DB2-BD59-A6C34878D82A}">
                    <a16:rowId xmlns:a16="http://schemas.microsoft.com/office/drawing/2014/main" xmlns="" val="10002"/>
                  </a:ext>
                </a:extLst>
              </a:tr>
              <a:tr h="1536799">
                <a:tc>
                  <a:txBody>
                    <a:bodyPr/>
                    <a:lstStyle/>
                    <a:p>
                      <a:pPr>
                        <a:lnSpc>
                          <a:spcPct val="100000"/>
                        </a:lnSpc>
                      </a:pPr>
                      <a:endParaRPr sz="800" dirty="0">
                        <a:latin typeface="Times New Roman"/>
                        <a:cs typeface="Times New Roman"/>
                      </a:endParaRPr>
                    </a:p>
                  </a:txBody>
                  <a:tcPr marL="0" marR="0" marT="0" marB="0">
                    <a:lnL w="19050">
                      <a:solidFill>
                        <a:srgbClr val="FEFEFE"/>
                      </a:solidFill>
                      <a:prstDash val="solid"/>
                    </a:lnL>
                    <a:lnR w="19050">
                      <a:solidFill>
                        <a:srgbClr val="FEFEFE"/>
                      </a:solidFill>
                      <a:prstDash val="solid"/>
                    </a:lnR>
                    <a:solidFill>
                      <a:srgbClr val="E6E7E8"/>
                    </a:solidFill>
                  </a:tcPr>
                </a:tc>
                <a:tc>
                  <a:txBody>
                    <a:bodyPr/>
                    <a:lstStyle/>
                    <a:p>
                      <a:pPr>
                        <a:lnSpc>
                          <a:spcPct val="100000"/>
                        </a:lnSpc>
                      </a:pPr>
                      <a:endParaRPr sz="800">
                        <a:latin typeface="Times New Roman"/>
                        <a:cs typeface="Times New Roman"/>
                      </a:endParaRPr>
                    </a:p>
                  </a:txBody>
                  <a:tcPr marL="0" marR="0" marT="0" marB="0">
                    <a:lnL w="19050">
                      <a:solidFill>
                        <a:srgbClr val="FEFEFE"/>
                      </a:solidFill>
                      <a:prstDash val="solid"/>
                    </a:lnL>
                    <a:lnR w="19050">
                      <a:solidFill>
                        <a:srgbClr val="FEFEFE"/>
                      </a:solidFill>
                      <a:prstDash val="solid"/>
                    </a:lnR>
                    <a:lnB w="19050">
                      <a:solidFill>
                        <a:srgbClr val="FEFEFE"/>
                      </a:solidFill>
                      <a:prstDash val="solid"/>
                    </a:lnB>
                    <a:solidFill>
                      <a:srgbClr val="E6E7E8"/>
                    </a:solidFill>
                  </a:tcPr>
                </a:tc>
                <a:tc>
                  <a:txBody>
                    <a:bodyPr/>
                    <a:lstStyle/>
                    <a:p>
                      <a:pPr marL="71755" marR="70485">
                        <a:lnSpc>
                          <a:spcPct val="110800"/>
                        </a:lnSpc>
                        <a:spcBef>
                          <a:spcPts val="525"/>
                        </a:spcBef>
                      </a:pPr>
                      <a:r>
                        <a:rPr sz="800" spc="-45" dirty="0">
                          <a:solidFill>
                            <a:srgbClr val="373435"/>
                          </a:solidFill>
                          <a:latin typeface="Trebuchet MS"/>
                          <a:cs typeface="Trebuchet MS"/>
                        </a:rPr>
                        <a:t>3.2.2 </a:t>
                      </a:r>
                      <a:r>
                        <a:rPr sz="800" spc="15" dirty="0">
                          <a:solidFill>
                            <a:srgbClr val="373435"/>
                          </a:solidFill>
                          <a:latin typeface="Trebuchet MS"/>
                          <a:cs typeface="Trebuchet MS"/>
                        </a:rPr>
                        <a:t>Number </a:t>
                      </a:r>
                      <a:r>
                        <a:rPr sz="800" spc="-15" dirty="0">
                          <a:solidFill>
                            <a:srgbClr val="373435"/>
                          </a:solidFill>
                          <a:latin typeface="Trebuchet MS"/>
                          <a:cs typeface="Trebuchet MS"/>
                        </a:rPr>
                        <a:t>of  </a:t>
                      </a:r>
                      <a:r>
                        <a:rPr sz="800" spc="-25" dirty="0">
                          <a:solidFill>
                            <a:srgbClr val="373435"/>
                          </a:solidFill>
                          <a:latin typeface="Trebuchet MS"/>
                          <a:cs typeface="Trebuchet MS"/>
                        </a:rPr>
                        <a:t>Catalytic</a:t>
                      </a:r>
                      <a:r>
                        <a:rPr sz="800" spc="-100" dirty="0">
                          <a:solidFill>
                            <a:srgbClr val="373435"/>
                          </a:solidFill>
                          <a:latin typeface="Trebuchet MS"/>
                          <a:cs typeface="Trebuchet MS"/>
                        </a:rPr>
                        <a:t> </a:t>
                      </a:r>
                      <a:r>
                        <a:rPr sz="800" spc="-20" dirty="0">
                          <a:solidFill>
                            <a:srgbClr val="373435"/>
                          </a:solidFill>
                          <a:latin typeface="Trebuchet MS"/>
                          <a:cs typeface="Trebuchet MS"/>
                        </a:rPr>
                        <a:t>projects  </a:t>
                      </a:r>
                      <a:r>
                        <a:rPr sz="800" spc="-10" dirty="0">
                          <a:solidFill>
                            <a:srgbClr val="373435"/>
                          </a:solidFill>
                          <a:latin typeface="Trebuchet MS"/>
                          <a:cs typeface="Trebuchet MS"/>
                        </a:rPr>
                        <a:t>assisted in  </a:t>
                      </a:r>
                      <a:r>
                        <a:rPr sz="800" spc="-5" dirty="0">
                          <a:solidFill>
                            <a:srgbClr val="373435"/>
                          </a:solidFill>
                          <a:latin typeface="Trebuchet MS"/>
                          <a:cs typeface="Trebuchet MS"/>
                        </a:rPr>
                        <a:t>raising </a:t>
                      </a:r>
                      <a:r>
                        <a:rPr sz="800" spc="-25" dirty="0">
                          <a:solidFill>
                            <a:srgbClr val="373435"/>
                          </a:solidFill>
                          <a:latin typeface="Trebuchet MS"/>
                          <a:cs typeface="Trebuchet MS"/>
                        </a:rPr>
                        <a:t>capital  </a:t>
                      </a:r>
                      <a:r>
                        <a:rPr sz="800" spc="-15" dirty="0">
                          <a:solidFill>
                            <a:srgbClr val="373435"/>
                          </a:solidFill>
                          <a:latin typeface="Trebuchet MS"/>
                          <a:cs typeface="Trebuchet MS"/>
                        </a:rPr>
                        <a:t>for </a:t>
                      </a:r>
                      <a:r>
                        <a:rPr sz="800" spc="-20" dirty="0">
                          <a:solidFill>
                            <a:srgbClr val="373435"/>
                          </a:solidFill>
                          <a:latin typeface="Trebuchet MS"/>
                          <a:cs typeface="Trebuchet MS"/>
                        </a:rPr>
                        <a:t>the  infrastructure  </a:t>
                      </a:r>
                      <a:r>
                        <a:rPr sz="800" spc="-15" dirty="0">
                          <a:solidFill>
                            <a:srgbClr val="373435"/>
                          </a:solidFill>
                          <a:latin typeface="Trebuchet MS"/>
                          <a:cs typeface="Trebuchet MS"/>
                        </a:rPr>
                        <a:t>required for </a:t>
                      </a:r>
                      <a:r>
                        <a:rPr sz="800" spc="-20" dirty="0">
                          <a:solidFill>
                            <a:srgbClr val="373435"/>
                          </a:solidFill>
                          <a:latin typeface="Trebuchet MS"/>
                          <a:cs typeface="Trebuchet MS"/>
                        </a:rPr>
                        <a:t>the  projects</a:t>
                      </a:r>
                      <a:endParaRPr sz="8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a:lnSpc>
                          <a:spcPct val="100000"/>
                        </a:lnSpc>
                        <a:spcBef>
                          <a:spcPts val="630"/>
                        </a:spcBef>
                      </a:pPr>
                      <a:r>
                        <a:rPr sz="800" spc="15" dirty="0">
                          <a:solidFill>
                            <a:srgbClr val="373435"/>
                          </a:solidFill>
                          <a:latin typeface="Trebuchet MS"/>
                          <a:cs typeface="Trebuchet MS"/>
                        </a:rPr>
                        <a:t>New</a:t>
                      </a:r>
                      <a:r>
                        <a:rPr sz="800" spc="-30" dirty="0">
                          <a:solidFill>
                            <a:srgbClr val="373435"/>
                          </a:solidFill>
                          <a:latin typeface="Trebuchet MS"/>
                          <a:cs typeface="Trebuchet MS"/>
                        </a:rPr>
                        <a:t> </a:t>
                      </a:r>
                      <a:r>
                        <a:rPr sz="800" spc="-15" dirty="0">
                          <a:solidFill>
                            <a:srgbClr val="373435"/>
                          </a:solidFill>
                          <a:latin typeface="Trebuchet MS"/>
                          <a:cs typeface="Trebuchet MS"/>
                        </a:rPr>
                        <a:t>Indicator</a:t>
                      </a:r>
                      <a:endParaRPr sz="8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a:lnSpc>
                          <a:spcPct val="100000"/>
                        </a:lnSpc>
                        <a:spcBef>
                          <a:spcPts val="630"/>
                        </a:spcBef>
                      </a:pPr>
                      <a:r>
                        <a:rPr sz="800" spc="15" dirty="0">
                          <a:solidFill>
                            <a:srgbClr val="373435"/>
                          </a:solidFill>
                          <a:latin typeface="Trebuchet MS"/>
                          <a:cs typeface="Trebuchet MS"/>
                        </a:rPr>
                        <a:t>New</a:t>
                      </a:r>
                      <a:r>
                        <a:rPr sz="800" spc="-35" dirty="0">
                          <a:solidFill>
                            <a:srgbClr val="373435"/>
                          </a:solidFill>
                          <a:latin typeface="Trebuchet MS"/>
                          <a:cs typeface="Trebuchet MS"/>
                        </a:rPr>
                        <a:t> </a:t>
                      </a:r>
                      <a:r>
                        <a:rPr sz="800" spc="-15" dirty="0">
                          <a:solidFill>
                            <a:srgbClr val="373435"/>
                          </a:solidFill>
                          <a:latin typeface="Trebuchet MS"/>
                          <a:cs typeface="Trebuchet MS"/>
                        </a:rPr>
                        <a:t>Indicator</a:t>
                      </a:r>
                      <a:endParaRPr sz="800" dirty="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99695">
                        <a:lnSpc>
                          <a:spcPct val="110800"/>
                        </a:lnSpc>
                        <a:spcBef>
                          <a:spcPts val="525"/>
                        </a:spcBef>
                      </a:pPr>
                      <a:r>
                        <a:rPr sz="800" spc="10" dirty="0">
                          <a:solidFill>
                            <a:srgbClr val="373435"/>
                          </a:solidFill>
                          <a:latin typeface="Trebuchet MS"/>
                          <a:cs typeface="Trebuchet MS"/>
                        </a:rPr>
                        <a:t>6 </a:t>
                      </a:r>
                      <a:r>
                        <a:rPr sz="800" spc="-15" dirty="0">
                          <a:solidFill>
                            <a:srgbClr val="373435"/>
                          </a:solidFill>
                          <a:latin typeface="Trebuchet MS"/>
                          <a:cs typeface="Trebuchet MS"/>
                        </a:rPr>
                        <a:t>of </a:t>
                      </a:r>
                      <a:r>
                        <a:rPr sz="800" spc="-25" dirty="0">
                          <a:solidFill>
                            <a:srgbClr val="373435"/>
                          </a:solidFill>
                          <a:latin typeface="Trebuchet MS"/>
                          <a:cs typeface="Trebuchet MS"/>
                        </a:rPr>
                        <a:t>Catalytic  </a:t>
                      </a:r>
                      <a:r>
                        <a:rPr sz="800" spc="-20" dirty="0">
                          <a:solidFill>
                            <a:srgbClr val="373435"/>
                          </a:solidFill>
                          <a:latin typeface="Trebuchet MS"/>
                          <a:cs typeface="Trebuchet MS"/>
                        </a:rPr>
                        <a:t>projects </a:t>
                      </a:r>
                      <a:r>
                        <a:rPr sz="800" spc="-10" dirty="0">
                          <a:solidFill>
                            <a:srgbClr val="373435"/>
                          </a:solidFill>
                          <a:latin typeface="Trebuchet MS"/>
                          <a:cs typeface="Trebuchet MS"/>
                        </a:rPr>
                        <a:t>assisted</a:t>
                      </a:r>
                      <a:r>
                        <a:rPr sz="800" spc="-90" dirty="0">
                          <a:solidFill>
                            <a:srgbClr val="373435"/>
                          </a:solidFill>
                          <a:latin typeface="Trebuchet MS"/>
                          <a:cs typeface="Trebuchet MS"/>
                        </a:rPr>
                        <a:t> </a:t>
                      </a:r>
                      <a:r>
                        <a:rPr sz="800" spc="-10" dirty="0">
                          <a:solidFill>
                            <a:srgbClr val="373435"/>
                          </a:solidFill>
                          <a:latin typeface="Trebuchet MS"/>
                          <a:cs typeface="Trebuchet MS"/>
                        </a:rPr>
                        <a:t>to  </a:t>
                      </a:r>
                      <a:r>
                        <a:rPr sz="800" spc="-20" dirty="0">
                          <a:solidFill>
                            <a:srgbClr val="373435"/>
                          </a:solidFill>
                          <a:latin typeface="Trebuchet MS"/>
                          <a:cs typeface="Trebuchet MS"/>
                        </a:rPr>
                        <a:t>raise </a:t>
                      </a:r>
                      <a:r>
                        <a:rPr sz="800" spc="-25" dirty="0">
                          <a:solidFill>
                            <a:srgbClr val="373435"/>
                          </a:solidFill>
                          <a:latin typeface="Trebuchet MS"/>
                          <a:cs typeface="Trebuchet MS"/>
                        </a:rPr>
                        <a:t>capital </a:t>
                      </a:r>
                      <a:r>
                        <a:rPr sz="800" spc="-15" dirty="0">
                          <a:solidFill>
                            <a:srgbClr val="373435"/>
                          </a:solidFill>
                          <a:latin typeface="Trebuchet MS"/>
                          <a:cs typeface="Trebuchet MS"/>
                        </a:rPr>
                        <a:t>for</a:t>
                      </a:r>
                      <a:r>
                        <a:rPr sz="800" spc="-70" dirty="0">
                          <a:solidFill>
                            <a:srgbClr val="373435"/>
                          </a:solidFill>
                          <a:latin typeface="Trebuchet MS"/>
                          <a:cs typeface="Trebuchet MS"/>
                        </a:rPr>
                        <a:t> </a:t>
                      </a:r>
                      <a:r>
                        <a:rPr sz="800" spc="-20" dirty="0">
                          <a:solidFill>
                            <a:srgbClr val="373435"/>
                          </a:solidFill>
                          <a:latin typeface="Trebuchet MS"/>
                          <a:cs typeface="Trebuchet MS"/>
                        </a:rPr>
                        <a:t>the  infrastructure  </a:t>
                      </a:r>
                      <a:r>
                        <a:rPr sz="800" spc="-15" dirty="0">
                          <a:solidFill>
                            <a:srgbClr val="373435"/>
                          </a:solidFill>
                          <a:latin typeface="Trebuchet MS"/>
                          <a:cs typeface="Trebuchet MS"/>
                        </a:rPr>
                        <a:t>required for </a:t>
                      </a:r>
                      <a:r>
                        <a:rPr sz="800" spc="-20" dirty="0">
                          <a:solidFill>
                            <a:srgbClr val="373435"/>
                          </a:solidFill>
                          <a:latin typeface="Trebuchet MS"/>
                          <a:cs typeface="Trebuchet MS"/>
                        </a:rPr>
                        <a:t>the  projects</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99695">
                        <a:lnSpc>
                          <a:spcPct val="110800"/>
                        </a:lnSpc>
                        <a:spcBef>
                          <a:spcPts val="525"/>
                        </a:spcBef>
                      </a:pPr>
                      <a:r>
                        <a:rPr sz="800" spc="25" dirty="0">
                          <a:solidFill>
                            <a:srgbClr val="ED3237"/>
                          </a:solidFill>
                          <a:latin typeface="Trebuchet MS"/>
                          <a:cs typeface="Trebuchet MS"/>
                        </a:rPr>
                        <a:t>Not </a:t>
                      </a:r>
                      <a:r>
                        <a:rPr sz="800" spc="-5" dirty="0">
                          <a:solidFill>
                            <a:srgbClr val="ED3237"/>
                          </a:solidFill>
                          <a:latin typeface="Trebuchet MS"/>
                          <a:cs typeface="Trebuchet MS"/>
                        </a:rPr>
                        <a:t>Achieved  </a:t>
                      </a:r>
                      <a:r>
                        <a:rPr sz="800" dirty="0">
                          <a:solidFill>
                            <a:srgbClr val="373435"/>
                          </a:solidFill>
                          <a:latin typeface="Trebuchet MS"/>
                          <a:cs typeface="Trebuchet MS"/>
                        </a:rPr>
                        <a:t>Business </a:t>
                      </a:r>
                      <a:r>
                        <a:rPr sz="800" spc="-10" dirty="0">
                          <a:solidFill>
                            <a:srgbClr val="373435"/>
                          </a:solidFill>
                          <a:latin typeface="Trebuchet MS"/>
                          <a:cs typeface="Trebuchet MS"/>
                        </a:rPr>
                        <a:t>cases </a:t>
                      </a:r>
                      <a:r>
                        <a:rPr sz="800" spc="5" dirty="0">
                          <a:solidFill>
                            <a:srgbClr val="373435"/>
                          </a:solidFill>
                          <a:latin typeface="Trebuchet MS"/>
                          <a:cs typeface="Trebuchet MS"/>
                        </a:rPr>
                        <a:t>and  business </a:t>
                      </a:r>
                      <a:r>
                        <a:rPr sz="800" spc="-20" dirty="0">
                          <a:solidFill>
                            <a:srgbClr val="373435"/>
                          </a:solidFill>
                          <a:latin typeface="Trebuchet MS"/>
                          <a:cs typeface="Trebuchet MS"/>
                        </a:rPr>
                        <a:t>plans,  </a:t>
                      </a:r>
                      <a:r>
                        <a:rPr sz="800" dirty="0">
                          <a:solidFill>
                            <a:srgbClr val="373435"/>
                          </a:solidFill>
                          <a:latin typeface="Trebuchet MS"/>
                          <a:cs typeface="Trebuchet MS"/>
                        </a:rPr>
                        <a:t>including </a:t>
                      </a:r>
                      <a:r>
                        <a:rPr sz="800" spc="-15" dirty="0">
                          <a:solidFill>
                            <a:srgbClr val="373435"/>
                          </a:solidFill>
                          <a:latin typeface="Trebuchet MS"/>
                          <a:cs typeface="Trebuchet MS"/>
                        </a:rPr>
                        <a:t>ﬁnancials  for </a:t>
                      </a:r>
                      <a:r>
                        <a:rPr sz="800" spc="-20" dirty="0">
                          <a:solidFill>
                            <a:srgbClr val="373435"/>
                          </a:solidFill>
                          <a:latin typeface="Trebuchet MS"/>
                          <a:cs typeface="Trebuchet MS"/>
                        </a:rPr>
                        <a:t>the projects</a:t>
                      </a:r>
                      <a:r>
                        <a:rPr sz="800" spc="-105" dirty="0">
                          <a:solidFill>
                            <a:srgbClr val="373435"/>
                          </a:solidFill>
                          <a:latin typeface="Trebuchet MS"/>
                          <a:cs typeface="Trebuchet MS"/>
                        </a:rPr>
                        <a:t> </a:t>
                      </a:r>
                      <a:r>
                        <a:rPr sz="800" spc="5" dirty="0">
                          <a:solidFill>
                            <a:srgbClr val="373435"/>
                          </a:solidFill>
                          <a:latin typeface="Trebuchet MS"/>
                          <a:cs typeface="Trebuchet MS"/>
                        </a:rPr>
                        <a:t>and  </a:t>
                      </a:r>
                      <a:r>
                        <a:rPr sz="800" spc="-10" dirty="0">
                          <a:solidFill>
                            <a:srgbClr val="373435"/>
                          </a:solidFill>
                          <a:latin typeface="Trebuchet MS"/>
                          <a:cs typeface="Trebuchet MS"/>
                        </a:rPr>
                        <a:t>sub-projects </a:t>
                      </a:r>
                      <a:r>
                        <a:rPr sz="800" dirty="0">
                          <a:solidFill>
                            <a:srgbClr val="373435"/>
                          </a:solidFill>
                          <a:latin typeface="Trebuchet MS"/>
                          <a:cs typeface="Trebuchet MS"/>
                        </a:rPr>
                        <a:t>not  </a:t>
                      </a:r>
                      <a:r>
                        <a:rPr sz="800" spc="-10" dirty="0">
                          <a:solidFill>
                            <a:srgbClr val="373435"/>
                          </a:solidFill>
                          <a:latin typeface="Trebuchet MS"/>
                          <a:cs typeface="Trebuchet MS"/>
                        </a:rPr>
                        <a:t>completed</a:t>
                      </a:r>
                      <a:endParaRPr sz="8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FF0000"/>
                    </a:solidFill>
                  </a:tcPr>
                </a:tc>
                <a:tc>
                  <a:txBody>
                    <a:bodyPr/>
                    <a:lstStyle/>
                    <a:p>
                      <a:pPr marL="71755" marR="233045">
                        <a:lnSpc>
                          <a:spcPct val="110800"/>
                        </a:lnSpc>
                        <a:spcBef>
                          <a:spcPts val="525"/>
                        </a:spcBef>
                      </a:pPr>
                      <a:r>
                        <a:rPr sz="800" spc="10" dirty="0">
                          <a:solidFill>
                            <a:srgbClr val="373435"/>
                          </a:solidFill>
                          <a:latin typeface="Trebuchet MS"/>
                          <a:cs typeface="Trebuchet MS"/>
                        </a:rPr>
                        <a:t>6 </a:t>
                      </a:r>
                      <a:r>
                        <a:rPr sz="800" spc="-15" dirty="0">
                          <a:solidFill>
                            <a:srgbClr val="373435"/>
                          </a:solidFill>
                          <a:latin typeface="Trebuchet MS"/>
                          <a:cs typeface="Trebuchet MS"/>
                        </a:rPr>
                        <a:t>of </a:t>
                      </a:r>
                      <a:r>
                        <a:rPr sz="800" spc="-25" dirty="0">
                          <a:solidFill>
                            <a:srgbClr val="373435"/>
                          </a:solidFill>
                          <a:latin typeface="Trebuchet MS"/>
                          <a:cs typeface="Trebuchet MS"/>
                        </a:rPr>
                        <a:t>Catalytic  </a:t>
                      </a:r>
                      <a:r>
                        <a:rPr sz="800" spc="-20" dirty="0">
                          <a:solidFill>
                            <a:srgbClr val="373435"/>
                          </a:solidFill>
                          <a:latin typeface="Trebuchet MS"/>
                          <a:cs typeface="Trebuchet MS"/>
                        </a:rPr>
                        <a:t>projects </a:t>
                      </a:r>
                      <a:r>
                        <a:rPr sz="800" spc="-10" dirty="0">
                          <a:solidFill>
                            <a:srgbClr val="373435"/>
                          </a:solidFill>
                          <a:latin typeface="Trebuchet MS"/>
                          <a:cs typeface="Trebuchet MS"/>
                        </a:rPr>
                        <a:t>assisted  to </a:t>
                      </a:r>
                      <a:r>
                        <a:rPr sz="800" spc="-20" dirty="0">
                          <a:solidFill>
                            <a:srgbClr val="373435"/>
                          </a:solidFill>
                          <a:latin typeface="Trebuchet MS"/>
                          <a:cs typeface="Trebuchet MS"/>
                        </a:rPr>
                        <a:t>raise </a:t>
                      </a:r>
                      <a:r>
                        <a:rPr sz="800" spc="-25" dirty="0">
                          <a:solidFill>
                            <a:srgbClr val="373435"/>
                          </a:solidFill>
                          <a:latin typeface="Trebuchet MS"/>
                          <a:cs typeface="Trebuchet MS"/>
                        </a:rPr>
                        <a:t>capital</a:t>
                      </a:r>
                      <a:r>
                        <a:rPr sz="800" spc="-95" dirty="0">
                          <a:solidFill>
                            <a:srgbClr val="373435"/>
                          </a:solidFill>
                          <a:latin typeface="Trebuchet MS"/>
                          <a:cs typeface="Trebuchet MS"/>
                        </a:rPr>
                        <a:t> </a:t>
                      </a:r>
                      <a:r>
                        <a:rPr sz="800" spc="-15" dirty="0">
                          <a:solidFill>
                            <a:srgbClr val="373435"/>
                          </a:solidFill>
                          <a:latin typeface="Trebuchet MS"/>
                          <a:cs typeface="Trebuchet MS"/>
                        </a:rPr>
                        <a:t>for  </a:t>
                      </a:r>
                      <a:r>
                        <a:rPr sz="800" spc="-20" dirty="0">
                          <a:solidFill>
                            <a:srgbClr val="373435"/>
                          </a:solidFill>
                          <a:latin typeface="Trebuchet MS"/>
                          <a:cs typeface="Trebuchet MS"/>
                        </a:rPr>
                        <a:t>the infrastructure  </a:t>
                      </a:r>
                      <a:r>
                        <a:rPr sz="800" spc="-15" dirty="0">
                          <a:solidFill>
                            <a:srgbClr val="373435"/>
                          </a:solidFill>
                          <a:latin typeface="Trebuchet MS"/>
                          <a:cs typeface="Trebuchet MS"/>
                        </a:rPr>
                        <a:t>required for </a:t>
                      </a:r>
                      <a:r>
                        <a:rPr sz="800" spc="-20" dirty="0">
                          <a:solidFill>
                            <a:srgbClr val="373435"/>
                          </a:solidFill>
                          <a:latin typeface="Trebuchet MS"/>
                          <a:cs typeface="Trebuchet MS"/>
                        </a:rPr>
                        <a:t>the  projects</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67310">
                        <a:lnSpc>
                          <a:spcPct val="110800"/>
                        </a:lnSpc>
                        <a:spcBef>
                          <a:spcPts val="525"/>
                        </a:spcBef>
                      </a:pPr>
                      <a:r>
                        <a:rPr sz="800" spc="-15" dirty="0">
                          <a:solidFill>
                            <a:srgbClr val="373435"/>
                          </a:solidFill>
                          <a:latin typeface="Trebuchet MS"/>
                          <a:cs typeface="Trebuchet MS"/>
                        </a:rPr>
                        <a:t>Insufﬁcient</a:t>
                      </a:r>
                      <a:r>
                        <a:rPr sz="800" spc="-85" dirty="0">
                          <a:solidFill>
                            <a:srgbClr val="373435"/>
                          </a:solidFill>
                          <a:latin typeface="Trebuchet MS"/>
                          <a:cs typeface="Trebuchet MS"/>
                        </a:rPr>
                        <a:t> </a:t>
                      </a:r>
                      <a:r>
                        <a:rPr sz="800" spc="10" dirty="0">
                          <a:solidFill>
                            <a:srgbClr val="373435"/>
                          </a:solidFill>
                          <a:latin typeface="Trebuchet MS"/>
                          <a:cs typeface="Trebuchet MS"/>
                        </a:rPr>
                        <a:t>human  </a:t>
                      </a:r>
                      <a:r>
                        <a:rPr sz="800" spc="-10" dirty="0">
                          <a:solidFill>
                            <a:srgbClr val="373435"/>
                          </a:solidFill>
                          <a:latin typeface="Trebuchet MS"/>
                          <a:cs typeface="Trebuchet MS"/>
                        </a:rPr>
                        <a:t>resources </a:t>
                      </a:r>
                      <a:r>
                        <a:rPr sz="800" spc="5" dirty="0">
                          <a:solidFill>
                            <a:srgbClr val="373435"/>
                          </a:solidFill>
                          <a:latin typeface="Trebuchet MS"/>
                          <a:cs typeface="Trebuchet MS"/>
                        </a:rPr>
                        <a:t>due </a:t>
                      </a:r>
                      <a:r>
                        <a:rPr sz="800" spc="-10" dirty="0">
                          <a:solidFill>
                            <a:srgbClr val="373435"/>
                          </a:solidFill>
                          <a:latin typeface="Trebuchet MS"/>
                          <a:cs typeface="Trebuchet MS"/>
                        </a:rPr>
                        <a:t>to  </a:t>
                      </a:r>
                      <a:r>
                        <a:rPr sz="800" spc="-5" dirty="0">
                          <a:solidFill>
                            <a:srgbClr val="373435"/>
                          </a:solidFill>
                          <a:latin typeface="Trebuchet MS"/>
                          <a:cs typeface="Trebuchet MS"/>
                        </a:rPr>
                        <a:t>moratorium </a:t>
                      </a:r>
                      <a:r>
                        <a:rPr sz="800" spc="25" dirty="0">
                          <a:solidFill>
                            <a:srgbClr val="373435"/>
                          </a:solidFill>
                          <a:latin typeface="Trebuchet MS"/>
                          <a:cs typeface="Trebuchet MS"/>
                        </a:rPr>
                        <a:t>on  </a:t>
                      </a:r>
                      <a:r>
                        <a:rPr sz="800" spc="-20" dirty="0">
                          <a:solidFill>
                            <a:srgbClr val="373435"/>
                          </a:solidFill>
                          <a:latin typeface="Trebuchet MS"/>
                          <a:cs typeface="Trebuchet MS"/>
                        </a:rPr>
                        <a:t>recruitment</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a:lnSpc>
                          <a:spcPct val="100000"/>
                        </a:lnSpc>
                        <a:spcBef>
                          <a:spcPts val="630"/>
                        </a:spcBef>
                      </a:pPr>
                      <a:r>
                        <a:rPr sz="800" spc="25" dirty="0">
                          <a:solidFill>
                            <a:srgbClr val="373435"/>
                          </a:solidFill>
                          <a:latin typeface="Trebuchet MS"/>
                          <a:cs typeface="Trebuchet MS"/>
                        </a:rPr>
                        <a:t>Not</a:t>
                      </a:r>
                      <a:r>
                        <a:rPr sz="800" spc="-35" dirty="0">
                          <a:solidFill>
                            <a:srgbClr val="373435"/>
                          </a:solidFill>
                          <a:latin typeface="Trebuchet MS"/>
                          <a:cs typeface="Trebuchet MS"/>
                        </a:rPr>
                        <a:t> </a:t>
                      </a:r>
                      <a:r>
                        <a:rPr sz="800" spc="-10" dirty="0">
                          <a:solidFill>
                            <a:srgbClr val="373435"/>
                          </a:solidFill>
                          <a:latin typeface="Trebuchet MS"/>
                          <a:cs typeface="Trebuchet MS"/>
                        </a:rPr>
                        <a:t>Applicable</a:t>
                      </a:r>
                      <a:endParaRPr sz="8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extLst>
                  <a:ext uri="{0D108BD9-81ED-4DB2-BD59-A6C34878D82A}">
                    <a16:rowId xmlns:a16="http://schemas.microsoft.com/office/drawing/2014/main" xmlns="" val="10003"/>
                  </a:ext>
                </a:extLst>
              </a:tr>
              <a:tr h="1729950">
                <a:tc>
                  <a:txBody>
                    <a:bodyPr/>
                    <a:lstStyle/>
                    <a:p>
                      <a:pPr>
                        <a:lnSpc>
                          <a:spcPct val="100000"/>
                        </a:lnSpc>
                      </a:pPr>
                      <a:endParaRPr sz="800">
                        <a:latin typeface="Times New Roman"/>
                        <a:cs typeface="Times New Roman"/>
                      </a:endParaRPr>
                    </a:p>
                  </a:txBody>
                  <a:tcPr marL="0" marR="0" marT="0" marB="0">
                    <a:lnL w="19050">
                      <a:solidFill>
                        <a:srgbClr val="FEFEFE"/>
                      </a:solidFill>
                      <a:prstDash val="solid"/>
                    </a:lnL>
                    <a:lnR w="19050">
                      <a:solidFill>
                        <a:srgbClr val="FEFEFE"/>
                      </a:solidFill>
                      <a:prstDash val="solid"/>
                    </a:lnR>
                    <a:lnB w="19050">
                      <a:solidFill>
                        <a:srgbClr val="FEFEFE"/>
                      </a:solidFill>
                      <a:prstDash val="solid"/>
                    </a:lnB>
                    <a:solidFill>
                      <a:srgbClr val="E6E7E8"/>
                    </a:solidFill>
                  </a:tcPr>
                </a:tc>
                <a:tc>
                  <a:txBody>
                    <a:bodyPr/>
                    <a:lstStyle/>
                    <a:p>
                      <a:pPr marL="71755" marR="77470">
                        <a:lnSpc>
                          <a:spcPct val="110800"/>
                        </a:lnSpc>
                        <a:spcBef>
                          <a:spcPts val="525"/>
                        </a:spcBef>
                      </a:pPr>
                      <a:r>
                        <a:rPr sz="800" dirty="0">
                          <a:solidFill>
                            <a:srgbClr val="373435"/>
                          </a:solidFill>
                          <a:latin typeface="Trebuchet MS"/>
                          <a:cs typeface="Trebuchet MS"/>
                        </a:rPr>
                        <a:t>Adequate  </a:t>
                      </a:r>
                      <a:r>
                        <a:rPr sz="800" spc="15" dirty="0">
                          <a:solidFill>
                            <a:srgbClr val="373435"/>
                          </a:solidFill>
                          <a:latin typeface="Trebuchet MS"/>
                          <a:cs typeface="Trebuchet MS"/>
                        </a:rPr>
                        <a:t>housing </a:t>
                      </a:r>
                      <a:r>
                        <a:rPr sz="800" spc="5" dirty="0">
                          <a:solidFill>
                            <a:srgbClr val="373435"/>
                          </a:solidFill>
                          <a:latin typeface="Trebuchet MS"/>
                          <a:cs typeface="Trebuchet MS"/>
                        </a:rPr>
                        <a:t>and  </a:t>
                      </a:r>
                      <a:r>
                        <a:rPr sz="800" dirty="0">
                          <a:solidFill>
                            <a:srgbClr val="373435"/>
                          </a:solidFill>
                          <a:latin typeface="Trebuchet MS"/>
                          <a:cs typeface="Trebuchet MS"/>
                        </a:rPr>
                        <a:t>improved</a:t>
                      </a:r>
                      <a:r>
                        <a:rPr sz="800" spc="-90" dirty="0">
                          <a:solidFill>
                            <a:srgbClr val="373435"/>
                          </a:solidFill>
                          <a:latin typeface="Trebuchet MS"/>
                          <a:cs typeface="Trebuchet MS"/>
                        </a:rPr>
                        <a:t> </a:t>
                      </a:r>
                      <a:r>
                        <a:rPr sz="800" spc="-10" dirty="0">
                          <a:solidFill>
                            <a:srgbClr val="373435"/>
                          </a:solidFill>
                          <a:latin typeface="Trebuchet MS"/>
                          <a:cs typeface="Trebuchet MS"/>
                        </a:rPr>
                        <a:t>living  </a:t>
                      </a:r>
                      <a:r>
                        <a:rPr sz="800" dirty="0">
                          <a:solidFill>
                            <a:srgbClr val="373435"/>
                          </a:solidFill>
                          <a:latin typeface="Trebuchet MS"/>
                          <a:cs typeface="Trebuchet MS"/>
                        </a:rPr>
                        <a:t>conditions </a:t>
                      </a:r>
                      <a:r>
                        <a:rPr sz="800" spc="-10" dirty="0">
                          <a:solidFill>
                            <a:srgbClr val="373435"/>
                          </a:solidFill>
                          <a:latin typeface="Trebuchet MS"/>
                          <a:cs typeface="Trebuchet MS"/>
                        </a:rPr>
                        <a:t>in  distressed  </a:t>
                      </a:r>
                      <a:r>
                        <a:rPr sz="800" spc="5" dirty="0">
                          <a:solidFill>
                            <a:srgbClr val="373435"/>
                          </a:solidFill>
                          <a:latin typeface="Trebuchet MS"/>
                          <a:cs typeface="Trebuchet MS"/>
                        </a:rPr>
                        <a:t>mining  </a:t>
                      </a:r>
                      <a:r>
                        <a:rPr sz="800" spc="-5" dirty="0">
                          <a:solidFill>
                            <a:srgbClr val="373435"/>
                          </a:solidFill>
                          <a:latin typeface="Trebuchet MS"/>
                          <a:cs typeface="Trebuchet MS"/>
                        </a:rPr>
                        <a:t>communities</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111760">
                        <a:lnSpc>
                          <a:spcPct val="110800"/>
                        </a:lnSpc>
                        <a:spcBef>
                          <a:spcPts val="525"/>
                        </a:spcBef>
                      </a:pPr>
                      <a:r>
                        <a:rPr sz="800" spc="-45" dirty="0">
                          <a:solidFill>
                            <a:srgbClr val="373435"/>
                          </a:solidFill>
                          <a:latin typeface="Trebuchet MS"/>
                          <a:cs typeface="Trebuchet MS"/>
                        </a:rPr>
                        <a:t>3.2.3 </a:t>
                      </a:r>
                      <a:r>
                        <a:rPr sz="800" spc="15" dirty="0">
                          <a:solidFill>
                            <a:srgbClr val="373435"/>
                          </a:solidFill>
                          <a:latin typeface="Trebuchet MS"/>
                          <a:cs typeface="Trebuchet MS"/>
                        </a:rPr>
                        <a:t>Number</a:t>
                      </a:r>
                      <a:r>
                        <a:rPr sz="800" spc="-65" dirty="0">
                          <a:solidFill>
                            <a:srgbClr val="373435"/>
                          </a:solidFill>
                          <a:latin typeface="Trebuchet MS"/>
                          <a:cs typeface="Trebuchet MS"/>
                        </a:rPr>
                        <a:t> </a:t>
                      </a:r>
                      <a:r>
                        <a:rPr sz="800" spc="-15" dirty="0">
                          <a:solidFill>
                            <a:srgbClr val="373435"/>
                          </a:solidFill>
                          <a:latin typeface="Trebuchet MS"/>
                          <a:cs typeface="Trebuchet MS"/>
                        </a:rPr>
                        <a:t>of  municipalities  </a:t>
                      </a:r>
                      <a:r>
                        <a:rPr sz="800" dirty="0">
                          <a:solidFill>
                            <a:srgbClr val="373435"/>
                          </a:solidFill>
                          <a:latin typeface="Trebuchet MS"/>
                          <a:cs typeface="Trebuchet MS"/>
                        </a:rPr>
                        <a:t>provided </a:t>
                      </a:r>
                      <a:r>
                        <a:rPr sz="800" spc="-25" dirty="0">
                          <a:solidFill>
                            <a:srgbClr val="373435"/>
                          </a:solidFill>
                          <a:latin typeface="Trebuchet MS"/>
                          <a:cs typeface="Trebuchet MS"/>
                        </a:rPr>
                        <a:t>with  technical </a:t>
                      </a:r>
                      <a:r>
                        <a:rPr sz="800" spc="5" dirty="0">
                          <a:solidFill>
                            <a:srgbClr val="373435"/>
                          </a:solidFill>
                          <a:latin typeface="Trebuchet MS"/>
                          <a:cs typeface="Trebuchet MS"/>
                        </a:rPr>
                        <a:t>and  </a:t>
                      </a:r>
                      <a:r>
                        <a:rPr sz="800" spc="-10" dirty="0">
                          <a:solidFill>
                            <a:srgbClr val="373435"/>
                          </a:solidFill>
                          <a:latin typeface="Trebuchet MS"/>
                          <a:cs typeface="Trebuchet MS"/>
                        </a:rPr>
                        <a:t>implementation  </a:t>
                      </a:r>
                      <a:r>
                        <a:rPr sz="800" spc="5" dirty="0">
                          <a:solidFill>
                            <a:srgbClr val="373435"/>
                          </a:solidFill>
                          <a:latin typeface="Trebuchet MS"/>
                          <a:cs typeface="Trebuchet MS"/>
                        </a:rPr>
                        <a:t>support6 </a:t>
                      </a:r>
                      <a:r>
                        <a:rPr sz="800" spc="-15" dirty="0">
                          <a:solidFill>
                            <a:srgbClr val="373435"/>
                          </a:solidFill>
                          <a:latin typeface="Trebuchet MS"/>
                          <a:cs typeface="Trebuchet MS"/>
                        </a:rPr>
                        <a:t>for  </a:t>
                      </a:r>
                      <a:r>
                        <a:rPr sz="800" spc="-10" dirty="0">
                          <a:solidFill>
                            <a:srgbClr val="373435"/>
                          </a:solidFill>
                          <a:latin typeface="Trebuchet MS"/>
                          <a:cs typeface="Trebuchet MS"/>
                        </a:rPr>
                        <a:t>distressed  </a:t>
                      </a:r>
                      <a:r>
                        <a:rPr sz="800" spc="5" dirty="0">
                          <a:solidFill>
                            <a:srgbClr val="373435"/>
                          </a:solidFill>
                          <a:latin typeface="Trebuchet MS"/>
                          <a:cs typeface="Trebuchet MS"/>
                        </a:rPr>
                        <a:t>mining  </a:t>
                      </a:r>
                      <a:r>
                        <a:rPr sz="800" spc="-5" dirty="0">
                          <a:solidFill>
                            <a:srgbClr val="373435"/>
                          </a:solidFill>
                          <a:latin typeface="Trebuchet MS"/>
                          <a:cs typeface="Trebuchet MS"/>
                        </a:rPr>
                        <a:t>communities</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85090">
                        <a:lnSpc>
                          <a:spcPct val="110800"/>
                        </a:lnSpc>
                        <a:spcBef>
                          <a:spcPts val="525"/>
                        </a:spcBef>
                      </a:pPr>
                      <a:r>
                        <a:rPr sz="800" spc="10" dirty="0">
                          <a:solidFill>
                            <a:srgbClr val="373435"/>
                          </a:solidFill>
                          <a:latin typeface="Trebuchet MS"/>
                          <a:cs typeface="Trebuchet MS"/>
                        </a:rPr>
                        <a:t>22 </a:t>
                      </a:r>
                      <a:r>
                        <a:rPr sz="800" spc="-15" dirty="0">
                          <a:solidFill>
                            <a:srgbClr val="373435"/>
                          </a:solidFill>
                          <a:latin typeface="Trebuchet MS"/>
                          <a:cs typeface="Trebuchet MS"/>
                        </a:rPr>
                        <a:t>of  municipalities  </a:t>
                      </a:r>
                      <a:r>
                        <a:rPr sz="800" dirty="0">
                          <a:solidFill>
                            <a:srgbClr val="373435"/>
                          </a:solidFill>
                          <a:latin typeface="Trebuchet MS"/>
                          <a:cs typeface="Trebuchet MS"/>
                        </a:rPr>
                        <a:t>provided </a:t>
                      </a:r>
                      <a:r>
                        <a:rPr sz="800" spc="-25" dirty="0">
                          <a:solidFill>
                            <a:srgbClr val="373435"/>
                          </a:solidFill>
                          <a:latin typeface="Trebuchet MS"/>
                          <a:cs typeface="Trebuchet MS"/>
                        </a:rPr>
                        <a:t>with  technical </a:t>
                      </a:r>
                      <a:r>
                        <a:rPr sz="800" spc="5" dirty="0">
                          <a:solidFill>
                            <a:srgbClr val="373435"/>
                          </a:solidFill>
                          <a:latin typeface="Trebuchet MS"/>
                          <a:cs typeface="Trebuchet MS"/>
                        </a:rPr>
                        <a:t>and  </a:t>
                      </a:r>
                      <a:r>
                        <a:rPr sz="800" spc="-10" dirty="0">
                          <a:solidFill>
                            <a:srgbClr val="373435"/>
                          </a:solidFill>
                          <a:latin typeface="Trebuchet MS"/>
                          <a:cs typeface="Trebuchet MS"/>
                        </a:rPr>
                        <a:t>implementation  </a:t>
                      </a:r>
                      <a:r>
                        <a:rPr sz="800" spc="5" dirty="0">
                          <a:solidFill>
                            <a:srgbClr val="373435"/>
                          </a:solidFill>
                          <a:latin typeface="Trebuchet MS"/>
                          <a:cs typeface="Trebuchet MS"/>
                        </a:rPr>
                        <a:t>support </a:t>
                      </a:r>
                      <a:r>
                        <a:rPr sz="800" spc="-15" dirty="0">
                          <a:solidFill>
                            <a:srgbClr val="373435"/>
                          </a:solidFill>
                          <a:latin typeface="Trebuchet MS"/>
                          <a:cs typeface="Trebuchet MS"/>
                        </a:rPr>
                        <a:t>for  </a:t>
                      </a:r>
                      <a:r>
                        <a:rPr sz="800" spc="-10" dirty="0">
                          <a:solidFill>
                            <a:srgbClr val="373435"/>
                          </a:solidFill>
                          <a:latin typeface="Trebuchet MS"/>
                          <a:cs typeface="Trebuchet MS"/>
                        </a:rPr>
                        <a:t>distressed</a:t>
                      </a:r>
                      <a:r>
                        <a:rPr sz="800" spc="-65" dirty="0">
                          <a:solidFill>
                            <a:srgbClr val="373435"/>
                          </a:solidFill>
                          <a:latin typeface="Trebuchet MS"/>
                          <a:cs typeface="Trebuchet MS"/>
                        </a:rPr>
                        <a:t> </a:t>
                      </a:r>
                      <a:r>
                        <a:rPr sz="800" spc="5" dirty="0">
                          <a:solidFill>
                            <a:srgbClr val="373435"/>
                          </a:solidFill>
                          <a:latin typeface="Trebuchet MS"/>
                          <a:cs typeface="Trebuchet MS"/>
                        </a:rPr>
                        <a:t>mining  </a:t>
                      </a:r>
                      <a:r>
                        <a:rPr sz="800" spc="-5" dirty="0">
                          <a:solidFill>
                            <a:srgbClr val="373435"/>
                          </a:solidFill>
                          <a:latin typeface="Trebuchet MS"/>
                          <a:cs typeface="Trebuchet MS"/>
                        </a:rPr>
                        <a:t>communities</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116839">
                        <a:lnSpc>
                          <a:spcPct val="110800"/>
                        </a:lnSpc>
                        <a:spcBef>
                          <a:spcPts val="525"/>
                        </a:spcBef>
                      </a:pPr>
                      <a:r>
                        <a:rPr sz="800" spc="10" dirty="0">
                          <a:solidFill>
                            <a:srgbClr val="373435"/>
                          </a:solidFill>
                          <a:latin typeface="Trebuchet MS"/>
                          <a:cs typeface="Trebuchet MS"/>
                        </a:rPr>
                        <a:t>23 </a:t>
                      </a:r>
                      <a:r>
                        <a:rPr sz="800" spc="-15" dirty="0">
                          <a:solidFill>
                            <a:srgbClr val="373435"/>
                          </a:solidFill>
                          <a:latin typeface="Trebuchet MS"/>
                          <a:cs typeface="Trebuchet MS"/>
                        </a:rPr>
                        <a:t>of  municipalities  </a:t>
                      </a:r>
                      <a:r>
                        <a:rPr sz="800" dirty="0">
                          <a:solidFill>
                            <a:srgbClr val="373435"/>
                          </a:solidFill>
                          <a:latin typeface="Trebuchet MS"/>
                          <a:cs typeface="Trebuchet MS"/>
                        </a:rPr>
                        <a:t>provided </a:t>
                      </a:r>
                      <a:r>
                        <a:rPr sz="800" spc="-25" dirty="0">
                          <a:solidFill>
                            <a:srgbClr val="373435"/>
                          </a:solidFill>
                          <a:latin typeface="Trebuchet MS"/>
                          <a:cs typeface="Trebuchet MS"/>
                        </a:rPr>
                        <a:t>with  technical </a:t>
                      </a:r>
                      <a:r>
                        <a:rPr sz="800" spc="5" dirty="0">
                          <a:solidFill>
                            <a:srgbClr val="373435"/>
                          </a:solidFill>
                          <a:latin typeface="Trebuchet MS"/>
                          <a:cs typeface="Trebuchet MS"/>
                        </a:rPr>
                        <a:t>and  </a:t>
                      </a:r>
                      <a:r>
                        <a:rPr sz="800" dirty="0">
                          <a:solidFill>
                            <a:srgbClr val="373435"/>
                          </a:solidFill>
                          <a:latin typeface="Trebuchet MS"/>
                          <a:cs typeface="Trebuchet MS"/>
                        </a:rPr>
                        <a:t>implementation  </a:t>
                      </a:r>
                      <a:r>
                        <a:rPr sz="800" spc="5" dirty="0">
                          <a:solidFill>
                            <a:srgbClr val="373435"/>
                          </a:solidFill>
                          <a:latin typeface="Trebuchet MS"/>
                          <a:cs typeface="Trebuchet MS"/>
                        </a:rPr>
                        <a:t>support </a:t>
                      </a:r>
                      <a:r>
                        <a:rPr sz="800" spc="-15" dirty="0">
                          <a:solidFill>
                            <a:srgbClr val="373435"/>
                          </a:solidFill>
                          <a:latin typeface="Trebuchet MS"/>
                          <a:cs typeface="Trebuchet MS"/>
                        </a:rPr>
                        <a:t>for  </a:t>
                      </a:r>
                      <a:r>
                        <a:rPr sz="800" spc="-10" dirty="0">
                          <a:solidFill>
                            <a:srgbClr val="373435"/>
                          </a:solidFill>
                          <a:latin typeface="Trebuchet MS"/>
                          <a:cs typeface="Trebuchet MS"/>
                        </a:rPr>
                        <a:t>distressed  </a:t>
                      </a:r>
                      <a:r>
                        <a:rPr sz="800" spc="5" dirty="0">
                          <a:solidFill>
                            <a:srgbClr val="373435"/>
                          </a:solidFill>
                          <a:latin typeface="Trebuchet MS"/>
                          <a:cs typeface="Trebuchet MS"/>
                        </a:rPr>
                        <a:t>mining  </a:t>
                      </a:r>
                      <a:r>
                        <a:rPr sz="800" spc="-5" dirty="0">
                          <a:solidFill>
                            <a:srgbClr val="373435"/>
                          </a:solidFill>
                          <a:latin typeface="Trebuchet MS"/>
                          <a:cs typeface="Trebuchet MS"/>
                        </a:rPr>
                        <a:t>communities</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88265">
                        <a:lnSpc>
                          <a:spcPct val="110800"/>
                        </a:lnSpc>
                        <a:spcBef>
                          <a:spcPts val="525"/>
                        </a:spcBef>
                      </a:pPr>
                      <a:r>
                        <a:rPr sz="800" spc="10" dirty="0">
                          <a:solidFill>
                            <a:srgbClr val="373435"/>
                          </a:solidFill>
                          <a:latin typeface="Trebuchet MS"/>
                          <a:cs typeface="Trebuchet MS"/>
                        </a:rPr>
                        <a:t>23 </a:t>
                      </a:r>
                      <a:r>
                        <a:rPr sz="800" spc="-15" dirty="0">
                          <a:solidFill>
                            <a:srgbClr val="373435"/>
                          </a:solidFill>
                          <a:latin typeface="Trebuchet MS"/>
                          <a:cs typeface="Trebuchet MS"/>
                        </a:rPr>
                        <a:t>of</a:t>
                      </a:r>
                      <a:r>
                        <a:rPr sz="800" spc="-140" dirty="0">
                          <a:solidFill>
                            <a:srgbClr val="373435"/>
                          </a:solidFill>
                          <a:latin typeface="Trebuchet MS"/>
                          <a:cs typeface="Trebuchet MS"/>
                        </a:rPr>
                        <a:t> </a:t>
                      </a:r>
                      <a:r>
                        <a:rPr sz="800" spc="-15" dirty="0">
                          <a:solidFill>
                            <a:srgbClr val="373435"/>
                          </a:solidFill>
                          <a:latin typeface="Trebuchet MS"/>
                          <a:cs typeface="Trebuchet MS"/>
                        </a:rPr>
                        <a:t>municipalities  </a:t>
                      </a:r>
                      <a:r>
                        <a:rPr sz="800" dirty="0">
                          <a:solidFill>
                            <a:srgbClr val="373435"/>
                          </a:solidFill>
                          <a:latin typeface="Trebuchet MS"/>
                          <a:cs typeface="Trebuchet MS"/>
                        </a:rPr>
                        <a:t>provided </a:t>
                      </a:r>
                      <a:r>
                        <a:rPr sz="800" spc="-25" dirty="0">
                          <a:solidFill>
                            <a:srgbClr val="373435"/>
                          </a:solidFill>
                          <a:latin typeface="Trebuchet MS"/>
                          <a:cs typeface="Trebuchet MS"/>
                        </a:rPr>
                        <a:t>with  technical </a:t>
                      </a:r>
                      <a:r>
                        <a:rPr sz="800" spc="5" dirty="0">
                          <a:solidFill>
                            <a:srgbClr val="373435"/>
                          </a:solidFill>
                          <a:latin typeface="Trebuchet MS"/>
                          <a:cs typeface="Trebuchet MS"/>
                        </a:rPr>
                        <a:t>and  </a:t>
                      </a:r>
                      <a:r>
                        <a:rPr sz="800" spc="-10" dirty="0">
                          <a:solidFill>
                            <a:srgbClr val="373435"/>
                          </a:solidFill>
                          <a:latin typeface="Trebuchet MS"/>
                          <a:cs typeface="Trebuchet MS"/>
                        </a:rPr>
                        <a:t>implementation  </a:t>
                      </a:r>
                      <a:r>
                        <a:rPr sz="800" spc="5" dirty="0">
                          <a:solidFill>
                            <a:srgbClr val="373435"/>
                          </a:solidFill>
                          <a:latin typeface="Trebuchet MS"/>
                          <a:cs typeface="Trebuchet MS"/>
                        </a:rPr>
                        <a:t>support </a:t>
                      </a:r>
                      <a:r>
                        <a:rPr sz="800" spc="-15" dirty="0">
                          <a:solidFill>
                            <a:srgbClr val="373435"/>
                          </a:solidFill>
                          <a:latin typeface="Trebuchet MS"/>
                          <a:cs typeface="Trebuchet MS"/>
                        </a:rPr>
                        <a:t>for  </a:t>
                      </a:r>
                      <a:r>
                        <a:rPr sz="800" spc="-10" dirty="0">
                          <a:solidFill>
                            <a:srgbClr val="373435"/>
                          </a:solidFill>
                          <a:latin typeface="Trebuchet MS"/>
                          <a:cs typeface="Trebuchet MS"/>
                        </a:rPr>
                        <a:t>distressed </a:t>
                      </a:r>
                      <a:r>
                        <a:rPr sz="800" spc="5" dirty="0">
                          <a:solidFill>
                            <a:srgbClr val="373435"/>
                          </a:solidFill>
                          <a:latin typeface="Trebuchet MS"/>
                          <a:cs typeface="Trebuchet MS"/>
                        </a:rPr>
                        <a:t>mining  </a:t>
                      </a:r>
                      <a:r>
                        <a:rPr sz="800" spc="-5" dirty="0">
                          <a:solidFill>
                            <a:srgbClr val="373435"/>
                          </a:solidFill>
                          <a:latin typeface="Trebuchet MS"/>
                          <a:cs typeface="Trebuchet MS"/>
                        </a:rPr>
                        <a:t>communities</a:t>
                      </a:r>
                      <a:endParaRPr sz="8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a:lnSpc>
                          <a:spcPct val="100000"/>
                        </a:lnSpc>
                        <a:spcBef>
                          <a:spcPts val="630"/>
                        </a:spcBef>
                      </a:pPr>
                      <a:r>
                        <a:rPr sz="800" spc="-5" dirty="0">
                          <a:solidFill>
                            <a:srgbClr val="6CC24A"/>
                          </a:solidFill>
                          <a:latin typeface="Trebuchet MS"/>
                          <a:cs typeface="Trebuchet MS"/>
                        </a:rPr>
                        <a:t>Achieved</a:t>
                      </a:r>
                      <a:endParaRPr sz="800" dirty="0">
                        <a:latin typeface="Trebuchet MS"/>
                        <a:cs typeface="Trebuchet MS"/>
                      </a:endParaRPr>
                    </a:p>
                    <a:p>
                      <a:pPr marL="71755" marR="118110">
                        <a:lnSpc>
                          <a:spcPct val="110800"/>
                        </a:lnSpc>
                      </a:pPr>
                      <a:r>
                        <a:rPr sz="800" spc="10" dirty="0">
                          <a:solidFill>
                            <a:srgbClr val="373435"/>
                          </a:solidFill>
                          <a:latin typeface="Trebuchet MS"/>
                          <a:cs typeface="Trebuchet MS"/>
                        </a:rPr>
                        <a:t>23 </a:t>
                      </a:r>
                      <a:r>
                        <a:rPr sz="800" spc="-15" dirty="0">
                          <a:solidFill>
                            <a:srgbClr val="373435"/>
                          </a:solidFill>
                          <a:latin typeface="Trebuchet MS"/>
                          <a:cs typeface="Trebuchet MS"/>
                        </a:rPr>
                        <a:t>municipalities  </a:t>
                      </a:r>
                      <a:r>
                        <a:rPr sz="800" spc="-30" dirty="0">
                          <a:solidFill>
                            <a:srgbClr val="373435"/>
                          </a:solidFill>
                          <a:latin typeface="Trebuchet MS"/>
                          <a:cs typeface="Trebuchet MS"/>
                        </a:rPr>
                        <a:t>were </a:t>
                      </a:r>
                      <a:r>
                        <a:rPr sz="800" dirty="0">
                          <a:solidFill>
                            <a:srgbClr val="373435"/>
                          </a:solidFill>
                          <a:latin typeface="Trebuchet MS"/>
                          <a:cs typeface="Trebuchet MS"/>
                        </a:rPr>
                        <a:t>provided</a:t>
                      </a:r>
                      <a:r>
                        <a:rPr sz="800" spc="-70" dirty="0">
                          <a:solidFill>
                            <a:srgbClr val="373435"/>
                          </a:solidFill>
                          <a:latin typeface="Trebuchet MS"/>
                          <a:cs typeface="Trebuchet MS"/>
                        </a:rPr>
                        <a:t> </a:t>
                      </a:r>
                      <a:r>
                        <a:rPr sz="800" spc="-25" dirty="0">
                          <a:solidFill>
                            <a:srgbClr val="373435"/>
                          </a:solidFill>
                          <a:latin typeface="Trebuchet MS"/>
                          <a:cs typeface="Trebuchet MS"/>
                        </a:rPr>
                        <a:t>with  technical </a:t>
                      </a:r>
                      <a:r>
                        <a:rPr sz="800" spc="5" dirty="0">
                          <a:solidFill>
                            <a:srgbClr val="373435"/>
                          </a:solidFill>
                          <a:latin typeface="Trebuchet MS"/>
                          <a:cs typeface="Trebuchet MS"/>
                        </a:rPr>
                        <a:t>and  </a:t>
                      </a:r>
                      <a:r>
                        <a:rPr sz="800" spc="-10" dirty="0">
                          <a:solidFill>
                            <a:srgbClr val="373435"/>
                          </a:solidFill>
                          <a:latin typeface="Trebuchet MS"/>
                          <a:cs typeface="Trebuchet MS"/>
                        </a:rPr>
                        <a:t>implementation  support. </a:t>
                      </a:r>
                      <a:r>
                        <a:rPr sz="800" spc="-20" dirty="0">
                          <a:solidFill>
                            <a:srgbClr val="373435"/>
                          </a:solidFill>
                          <a:latin typeface="Trebuchet MS"/>
                          <a:cs typeface="Trebuchet MS"/>
                        </a:rPr>
                        <a:t>The</a:t>
                      </a:r>
                      <a:r>
                        <a:rPr sz="800" spc="-85" dirty="0">
                          <a:solidFill>
                            <a:srgbClr val="373435"/>
                          </a:solidFill>
                          <a:latin typeface="Trebuchet MS"/>
                          <a:cs typeface="Trebuchet MS"/>
                        </a:rPr>
                        <a:t> </a:t>
                      </a:r>
                      <a:r>
                        <a:rPr sz="800" spc="-20" dirty="0">
                          <a:solidFill>
                            <a:srgbClr val="373435"/>
                          </a:solidFill>
                          <a:latin typeface="Trebuchet MS"/>
                          <a:cs typeface="Trebuchet MS"/>
                        </a:rPr>
                        <a:t>target  </a:t>
                      </a:r>
                      <a:r>
                        <a:rPr sz="800" spc="-5" dirty="0">
                          <a:solidFill>
                            <a:srgbClr val="373435"/>
                          </a:solidFill>
                          <a:latin typeface="Trebuchet MS"/>
                          <a:cs typeface="Trebuchet MS"/>
                        </a:rPr>
                        <a:t>was </a:t>
                      </a:r>
                      <a:r>
                        <a:rPr sz="800" dirty="0">
                          <a:solidFill>
                            <a:srgbClr val="373435"/>
                          </a:solidFill>
                          <a:latin typeface="Trebuchet MS"/>
                          <a:cs typeface="Trebuchet MS"/>
                        </a:rPr>
                        <a:t>thus</a:t>
                      </a:r>
                      <a:r>
                        <a:rPr sz="800" spc="-95" dirty="0">
                          <a:solidFill>
                            <a:srgbClr val="373435"/>
                          </a:solidFill>
                          <a:latin typeface="Trebuchet MS"/>
                          <a:cs typeface="Trebuchet MS"/>
                        </a:rPr>
                        <a:t> </a:t>
                      </a:r>
                      <a:r>
                        <a:rPr sz="800" spc="-10" dirty="0">
                          <a:solidFill>
                            <a:srgbClr val="373435"/>
                          </a:solidFill>
                          <a:latin typeface="Trebuchet MS"/>
                          <a:cs typeface="Trebuchet MS"/>
                        </a:rPr>
                        <a:t>achieved</a:t>
                      </a:r>
                      <a:endParaRPr sz="800" dirty="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40B74A"/>
                    </a:solidFill>
                  </a:tcPr>
                </a:tc>
                <a:tc>
                  <a:txBody>
                    <a:bodyPr/>
                    <a:lstStyle/>
                    <a:p>
                      <a:pPr marL="71755">
                        <a:lnSpc>
                          <a:spcPct val="100000"/>
                        </a:lnSpc>
                        <a:spcBef>
                          <a:spcPts val="630"/>
                        </a:spcBef>
                      </a:pPr>
                      <a:r>
                        <a:rPr sz="800" spc="30" dirty="0">
                          <a:solidFill>
                            <a:srgbClr val="373435"/>
                          </a:solidFill>
                          <a:latin typeface="Trebuchet MS"/>
                          <a:cs typeface="Trebuchet MS"/>
                        </a:rPr>
                        <a:t>None</a:t>
                      </a:r>
                      <a:endParaRPr sz="800" dirty="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a:lnSpc>
                          <a:spcPct val="100000"/>
                        </a:lnSpc>
                        <a:spcBef>
                          <a:spcPts val="630"/>
                        </a:spcBef>
                      </a:pPr>
                      <a:r>
                        <a:rPr sz="800" spc="30" dirty="0">
                          <a:solidFill>
                            <a:srgbClr val="373435"/>
                          </a:solidFill>
                          <a:latin typeface="Trebuchet MS"/>
                          <a:cs typeface="Trebuchet MS"/>
                        </a:rPr>
                        <a:t>None</a:t>
                      </a:r>
                      <a:endParaRPr sz="8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a:lnSpc>
                          <a:spcPct val="100000"/>
                        </a:lnSpc>
                        <a:spcBef>
                          <a:spcPts val="630"/>
                        </a:spcBef>
                      </a:pPr>
                      <a:r>
                        <a:rPr sz="800" spc="-30" dirty="0">
                          <a:solidFill>
                            <a:srgbClr val="373435"/>
                          </a:solidFill>
                          <a:latin typeface="Trebuchet MS"/>
                          <a:cs typeface="Trebuchet MS"/>
                        </a:rPr>
                        <a:t>Project</a:t>
                      </a:r>
                      <a:r>
                        <a:rPr sz="800" spc="-40" dirty="0">
                          <a:solidFill>
                            <a:srgbClr val="373435"/>
                          </a:solidFill>
                          <a:latin typeface="Trebuchet MS"/>
                          <a:cs typeface="Trebuchet MS"/>
                        </a:rPr>
                        <a:t> </a:t>
                      </a:r>
                      <a:r>
                        <a:rPr sz="800" spc="-10" dirty="0">
                          <a:solidFill>
                            <a:srgbClr val="373435"/>
                          </a:solidFill>
                          <a:latin typeface="Trebuchet MS"/>
                          <a:cs typeface="Trebuchet MS"/>
                        </a:rPr>
                        <a:t>Pipelines</a:t>
                      </a:r>
                      <a:endParaRPr sz="800" dirty="0">
                        <a:latin typeface="Trebuchet MS"/>
                        <a:cs typeface="Trebuchet MS"/>
                      </a:endParaRPr>
                    </a:p>
                    <a:p>
                      <a:pPr>
                        <a:lnSpc>
                          <a:spcPct val="100000"/>
                        </a:lnSpc>
                        <a:spcBef>
                          <a:spcPts val="25"/>
                        </a:spcBef>
                      </a:pPr>
                      <a:endParaRPr sz="900" dirty="0">
                        <a:latin typeface="Times New Roman"/>
                        <a:cs typeface="Times New Roman"/>
                      </a:endParaRPr>
                    </a:p>
                    <a:p>
                      <a:pPr marL="71755" marR="294640">
                        <a:lnSpc>
                          <a:spcPct val="110800"/>
                        </a:lnSpc>
                        <a:spcBef>
                          <a:spcPts val="5"/>
                        </a:spcBef>
                      </a:pPr>
                      <a:r>
                        <a:rPr sz="800" dirty="0">
                          <a:solidFill>
                            <a:srgbClr val="373435"/>
                          </a:solidFill>
                          <a:latin typeface="Trebuchet MS"/>
                          <a:cs typeface="Trebuchet MS"/>
                        </a:rPr>
                        <a:t>Development  </a:t>
                      </a:r>
                      <a:r>
                        <a:rPr sz="800" spc="-5" dirty="0">
                          <a:solidFill>
                            <a:srgbClr val="373435"/>
                          </a:solidFill>
                          <a:latin typeface="Trebuchet MS"/>
                          <a:cs typeface="Trebuchet MS"/>
                        </a:rPr>
                        <a:t>Plans</a:t>
                      </a:r>
                      <a:endParaRPr sz="800" dirty="0">
                        <a:latin typeface="Trebuchet MS"/>
                        <a:cs typeface="Trebuchet MS"/>
                      </a:endParaRPr>
                    </a:p>
                    <a:p>
                      <a:pPr>
                        <a:lnSpc>
                          <a:spcPct val="100000"/>
                        </a:lnSpc>
                        <a:spcBef>
                          <a:spcPts val="25"/>
                        </a:spcBef>
                      </a:pPr>
                      <a:endParaRPr sz="900" dirty="0">
                        <a:latin typeface="Times New Roman"/>
                        <a:cs typeface="Times New Roman"/>
                      </a:endParaRPr>
                    </a:p>
                    <a:p>
                      <a:pPr marL="71755" marR="187325">
                        <a:lnSpc>
                          <a:spcPct val="110800"/>
                        </a:lnSpc>
                        <a:spcBef>
                          <a:spcPts val="5"/>
                        </a:spcBef>
                      </a:pPr>
                      <a:r>
                        <a:rPr sz="800" spc="-30" dirty="0">
                          <a:solidFill>
                            <a:srgbClr val="373435"/>
                          </a:solidFill>
                          <a:latin typeface="Trebuchet MS"/>
                          <a:cs typeface="Trebuchet MS"/>
                        </a:rPr>
                        <a:t>Technical  </a:t>
                      </a:r>
                      <a:r>
                        <a:rPr sz="800" dirty="0">
                          <a:solidFill>
                            <a:srgbClr val="373435"/>
                          </a:solidFill>
                          <a:latin typeface="Trebuchet MS"/>
                          <a:cs typeface="Trebuchet MS"/>
                        </a:rPr>
                        <a:t>implementation  </a:t>
                      </a:r>
                      <a:r>
                        <a:rPr sz="800" spc="10" dirty="0">
                          <a:solidFill>
                            <a:srgbClr val="373435"/>
                          </a:solidFill>
                          <a:latin typeface="Trebuchet MS"/>
                          <a:cs typeface="Trebuchet MS"/>
                        </a:rPr>
                        <a:t>Support</a:t>
                      </a:r>
                      <a:endParaRPr sz="800" dirty="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3142300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962618" y="28231"/>
            <a:ext cx="1123369" cy="780176"/>
          </a:xfrm>
          <a:prstGeom prst="rect">
            <a:avLst/>
          </a:prstGeom>
          <a:ln>
            <a:noFill/>
          </a:ln>
        </p:spPr>
      </p:pic>
      <p:sp>
        <p:nvSpPr>
          <p:cNvPr id="2" name="Rectangle 1"/>
          <p:cNvSpPr/>
          <p:nvPr/>
        </p:nvSpPr>
        <p:spPr>
          <a:xfrm>
            <a:off x="106016" y="112140"/>
            <a:ext cx="10575236" cy="58724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r>
              <a:rPr kumimoji="0" lang="en-ZW" sz="2800" b="1" i="0" u="none" strike="noStrike" kern="1200" cap="none" spc="0" normalizeH="0" baseline="0" noProof="0" dirty="0">
                <a:ln>
                  <a:noFill/>
                </a:ln>
                <a:solidFill>
                  <a:srgbClr val="1F497D"/>
                </a:solidFill>
                <a:effectLst/>
                <a:uLnTx/>
                <a:uFillTx/>
                <a:latin typeface="Arial"/>
                <a:ea typeface="+mn-ea"/>
                <a:cs typeface="+mn-cs"/>
              </a:rPr>
              <a:t>Programme 3.3 Regional Co-ordination  </a:t>
            </a:r>
            <a:endParaRPr kumimoji="0" lang="en-ZA" sz="2800" b="1" i="0" u="none" strike="noStrike" kern="1200" cap="none" spc="0" normalizeH="0" baseline="0" noProof="0" dirty="0">
              <a:ln>
                <a:noFill/>
              </a:ln>
              <a:solidFill>
                <a:srgbClr val="1F497D"/>
              </a:solidFill>
              <a:effectLst/>
              <a:uLnTx/>
              <a:uFillTx/>
              <a:latin typeface="Arial"/>
              <a:ea typeface="+mn-ea"/>
              <a:cs typeface="+mn-cs"/>
            </a:endParaRPr>
          </a:p>
        </p:txBody>
      </p:sp>
      <p:graphicFrame>
        <p:nvGraphicFramePr>
          <p:cNvPr id="5" name="object 2">
            <a:extLst>
              <a:ext uri="{FF2B5EF4-FFF2-40B4-BE49-F238E27FC236}">
                <a16:creationId xmlns:a16="http://schemas.microsoft.com/office/drawing/2014/main" xmlns="" id="{363DBA42-BE82-C355-C0DB-ED875213660D}"/>
              </a:ext>
            </a:extLst>
          </p:cNvPr>
          <p:cNvGraphicFramePr>
            <a:graphicFrameLocks noGrp="1"/>
          </p:cNvGraphicFramePr>
          <p:nvPr>
            <p:extLst>
              <p:ext uri="{D42A27DB-BD31-4B8C-83A1-F6EECF244321}">
                <p14:modId xmlns:p14="http://schemas.microsoft.com/office/powerpoint/2010/main" xmlns="" val="2077367259"/>
              </p:ext>
            </p:extLst>
          </p:nvPr>
        </p:nvGraphicFramePr>
        <p:xfrm>
          <a:off x="185057" y="808407"/>
          <a:ext cx="11900929" cy="5937453"/>
        </p:xfrm>
        <a:graphic>
          <a:graphicData uri="http://schemas.openxmlformats.org/drawingml/2006/table">
            <a:tbl>
              <a:tblPr firstRow="1" bandRow="1">
                <a:tableStyleId>{2D5ABB26-0587-4C30-8999-92F81FD0307C}</a:tableStyleId>
              </a:tblPr>
              <a:tblGrid>
                <a:gridCol w="860122">
                  <a:extLst>
                    <a:ext uri="{9D8B030D-6E8A-4147-A177-3AD203B41FA5}">
                      <a16:colId xmlns:a16="http://schemas.microsoft.com/office/drawing/2014/main" xmlns="" val="20000"/>
                    </a:ext>
                  </a:extLst>
                </a:gridCol>
                <a:gridCol w="983107">
                  <a:extLst>
                    <a:ext uri="{9D8B030D-6E8A-4147-A177-3AD203B41FA5}">
                      <a16:colId xmlns:a16="http://schemas.microsoft.com/office/drawing/2014/main" xmlns="" val="20001"/>
                    </a:ext>
                  </a:extLst>
                </a:gridCol>
                <a:gridCol w="1197364">
                  <a:extLst>
                    <a:ext uri="{9D8B030D-6E8A-4147-A177-3AD203B41FA5}">
                      <a16:colId xmlns:a16="http://schemas.microsoft.com/office/drawing/2014/main" xmlns="" val="20002"/>
                    </a:ext>
                  </a:extLst>
                </a:gridCol>
                <a:gridCol w="1030289">
                  <a:extLst>
                    <a:ext uri="{9D8B030D-6E8A-4147-A177-3AD203B41FA5}">
                      <a16:colId xmlns:a16="http://schemas.microsoft.com/office/drawing/2014/main" xmlns="" val="20003"/>
                    </a:ext>
                  </a:extLst>
                </a:gridCol>
                <a:gridCol w="928190">
                  <a:extLst>
                    <a:ext uri="{9D8B030D-6E8A-4147-A177-3AD203B41FA5}">
                      <a16:colId xmlns:a16="http://schemas.microsoft.com/office/drawing/2014/main" xmlns="" val="20004"/>
                    </a:ext>
                  </a:extLst>
                </a:gridCol>
                <a:gridCol w="1021782">
                  <a:extLst>
                    <a:ext uri="{9D8B030D-6E8A-4147-A177-3AD203B41FA5}">
                      <a16:colId xmlns:a16="http://schemas.microsoft.com/office/drawing/2014/main" xmlns="" val="20005"/>
                    </a:ext>
                  </a:extLst>
                </a:gridCol>
                <a:gridCol w="1048853">
                  <a:extLst>
                    <a:ext uri="{9D8B030D-6E8A-4147-A177-3AD203B41FA5}">
                      <a16:colId xmlns:a16="http://schemas.microsoft.com/office/drawing/2014/main" xmlns="" val="20006"/>
                    </a:ext>
                  </a:extLst>
                </a:gridCol>
                <a:gridCol w="1364438">
                  <a:extLst>
                    <a:ext uri="{9D8B030D-6E8A-4147-A177-3AD203B41FA5}">
                      <a16:colId xmlns:a16="http://schemas.microsoft.com/office/drawing/2014/main" xmlns="" val="20007"/>
                    </a:ext>
                  </a:extLst>
                </a:gridCol>
                <a:gridCol w="2533955">
                  <a:extLst>
                    <a:ext uri="{9D8B030D-6E8A-4147-A177-3AD203B41FA5}">
                      <a16:colId xmlns:a16="http://schemas.microsoft.com/office/drawing/2014/main" xmlns="" val="20008"/>
                    </a:ext>
                  </a:extLst>
                </a:gridCol>
                <a:gridCol w="932829">
                  <a:extLst>
                    <a:ext uri="{9D8B030D-6E8A-4147-A177-3AD203B41FA5}">
                      <a16:colId xmlns:a16="http://schemas.microsoft.com/office/drawing/2014/main" xmlns="" val="20009"/>
                    </a:ext>
                  </a:extLst>
                </a:gridCol>
              </a:tblGrid>
              <a:tr h="329496">
                <a:tc gridSpan="10">
                  <a:txBody>
                    <a:bodyPr/>
                    <a:lstStyle/>
                    <a:p>
                      <a:pPr marL="71755">
                        <a:lnSpc>
                          <a:spcPct val="100000"/>
                        </a:lnSpc>
                        <a:spcBef>
                          <a:spcPts val="630"/>
                        </a:spcBef>
                      </a:pPr>
                      <a:r>
                        <a:rPr sz="800" b="1" spc="55" dirty="0">
                          <a:solidFill>
                            <a:srgbClr val="FEFEFE"/>
                          </a:solidFill>
                          <a:latin typeface="Trebuchet MS"/>
                          <a:cs typeface="Trebuchet MS"/>
                        </a:rPr>
                        <a:t>PROGRAMME</a:t>
                      </a:r>
                      <a:r>
                        <a:rPr sz="800" b="1" spc="-25" dirty="0">
                          <a:solidFill>
                            <a:srgbClr val="FEFEFE"/>
                          </a:solidFill>
                          <a:latin typeface="Trebuchet MS"/>
                          <a:cs typeface="Trebuchet MS"/>
                        </a:rPr>
                        <a:t> </a:t>
                      </a:r>
                      <a:r>
                        <a:rPr sz="800" b="1" spc="-35" dirty="0">
                          <a:solidFill>
                            <a:srgbClr val="FEFEFE"/>
                          </a:solidFill>
                          <a:latin typeface="Trebuchet MS"/>
                          <a:cs typeface="Trebuchet MS"/>
                        </a:rPr>
                        <a:t>3.3</a:t>
                      </a:r>
                      <a:r>
                        <a:rPr sz="800" b="1" spc="-25" dirty="0">
                          <a:solidFill>
                            <a:srgbClr val="FEFEFE"/>
                          </a:solidFill>
                          <a:latin typeface="Trebuchet MS"/>
                          <a:cs typeface="Trebuchet MS"/>
                        </a:rPr>
                        <a:t> </a:t>
                      </a:r>
                      <a:r>
                        <a:rPr sz="800" b="1" spc="-80" dirty="0">
                          <a:solidFill>
                            <a:srgbClr val="FEFEFE"/>
                          </a:solidFill>
                          <a:latin typeface="Trebuchet MS"/>
                          <a:cs typeface="Trebuchet MS"/>
                        </a:rPr>
                        <a:t>:</a:t>
                      </a:r>
                      <a:r>
                        <a:rPr sz="800" b="1" spc="-20" dirty="0">
                          <a:solidFill>
                            <a:srgbClr val="FEFEFE"/>
                          </a:solidFill>
                          <a:latin typeface="Trebuchet MS"/>
                          <a:cs typeface="Trebuchet MS"/>
                        </a:rPr>
                        <a:t> </a:t>
                      </a:r>
                      <a:r>
                        <a:rPr sz="800" b="1" spc="55" dirty="0">
                          <a:solidFill>
                            <a:srgbClr val="FEFEFE"/>
                          </a:solidFill>
                          <a:latin typeface="Trebuchet MS"/>
                          <a:cs typeface="Trebuchet MS"/>
                        </a:rPr>
                        <a:t>PROGRAMME</a:t>
                      </a:r>
                      <a:r>
                        <a:rPr sz="800" b="1" spc="-25" dirty="0">
                          <a:solidFill>
                            <a:srgbClr val="FEFEFE"/>
                          </a:solidFill>
                          <a:latin typeface="Trebuchet MS"/>
                          <a:cs typeface="Trebuchet MS"/>
                        </a:rPr>
                        <a:t> </a:t>
                      </a:r>
                      <a:r>
                        <a:rPr sz="800" b="1" spc="50" dirty="0">
                          <a:solidFill>
                            <a:srgbClr val="FEFEFE"/>
                          </a:solidFill>
                          <a:latin typeface="Trebuchet MS"/>
                          <a:cs typeface="Trebuchet MS"/>
                        </a:rPr>
                        <a:t>PLANNING</a:t>
                      </a:r>
                      <a:r>
                        <a:rPr sz="800" b="1" spc="-20" dirty="0">
                          <a:solidFill>
                            <a:srgbClr val="FEFEFE"/>
                          </a:solidFill>
                          <a:latin typeface="Trebuchet MS"/>
                          <a:cs typeface="Trebuchet MS"/>
                        </a:rPr>
                        <a:t> </a:t>
                      </a:r>
                      <a:r>
                        <a:rPr sz="800" b="1" spc="75" dirty="0">
                          <a:solidFill>
                            <a:srgbClr val="FEFEFE"/>
                          </a:solidFill>
                          <a:latin typeface="Trebuchet MS"/>
                          <a:cs typeface="Trebuchet MS"/>
                        </a:rPr>
                        <a:t>AND</a:t>
                      </a:r>
                      <a:r>
                        <a:rPr sz="800" b="1" spc="-25" dirty="0">
                          <a:solidFill>
                            <a:srgbClr val="FEFEFE"/>
                          </a:solidFill>
                          <a:latin typeface="Trebuchet MS"/>
                          <a:cs typeface="Trebuchet MS"/>
                        </a:rPr>
                        <a:t> </a:t>
                      </a:r>
                      <a:r>
                        <a:rPr sz="800" b="1" spc="40" dirty="0">
                          <a:solidFill>
                            <a:srgbClr val="FEFEFE"/>
                          </a:solidFill>
                          <a:latin typeface="Trebuchet MS"/>
                          <a:cs typeface="Trebuchet MS"/>
                        </a:rPr>
                        <a:t>DESIGN</a:t>
                      </a:r>
                      <a:r>
                        <a:rPr sz="800" b="1" spc="-20" dirty="0">
                          <a:solidFill>
                            <a:srgbClr val="FEFEFE"/>
                          </a:solidFill>
                          <a:latin typeface="Trebuchet MS"/>
                          <a:cs typeface="Trebuchet MS"/>
                        </a:rPr>
                        <a:t> </a:t>
                      </a:r>
                      <a:r>
                        <a:rPr sz="800" b="1" spc="75" dirty="0">
                          <a:solidFill>
                            <a:srgbClr val="FEFEFE"/>
                          </a:solidFill>
                          <a:latin typeface="Trebuchet MS"/>
                          <a:cs typeface="Trebuchet MS"/>
                        </a:rPr>
                        <a:t>AND</a:t>
                      </a:r>
                      <a:r>
                        <a:rPr sz="800" b="1" spc="-25" dirty="0">
                          <a:solidFill>
                            <a:srgbClr val="FEFEFE"/>
                          </a:solidFill>
                          <a:latin typeface="Trebuchet MS"/>
                          <a:cs typeface="Trebuchet MS"/>
                        </a:rPr>
                        <a:t> </a:t>
                      </a:r>
                      <a:r>
                        <a:rPr sz="800" b="1" spc="25" dirty="0">
                          <a:solidFill>
                            <a:srgbClr val="FEFEFE"/>
                          </a:solidFill>
                          <a:latin typeface="Trebuchet MS"/>
                          <a:cs typeface="Trebuchet MS"/>
                        </a:rPr>
                        <a:t>REGIONAL</a:t>
                      </a:r>
                      <a:r>
                        <a:rPr sz="800" b="1" spc="-25" dirty="0">
                          <a:solidFill>
                            <a:srgbClr val="FEFEFE"/>
                          </a:solidFill>
                          <a:latin typeface="Trebuchet MS"/>
                          <a:cs typeface="Trebuchet MS"/>
                        </a:rPr>
                        <a:t> </a:t>
                      </a:r>
                      <a:r>
                        <a:rPr sz="800" b="1" spc="35" dirty="0">
                          <a:solidFill>
                            <a:srgbClr val="FEFEFE"/>
                          </a:solidFill>
                          <a:latin typeface="Trebuchet MS"/>
                          <a:cs typeface="Trebuchet MS"/>
                        </a:rPr>
                        <a:t>COORDINATION</a:t>
                      </a:r>
                      <a:r>
                        <a:rPr sz="800" b="1" spc="-20" dirty="0">
                          <a:solidFill>
                            <a:srgbClr val="FEFEFE"/>
                          </a:solidFill>
                          <a:latin typeface="Trebuchet MS"/>
                          <a:cs typeface="Trebuchet MS"/>
                        </a:rPr>
                        <a:t> </a:t>
                      </a:r>
                      <a:r>
                        <a:rPr sz="800" b="1" spc="75" dirty="0">
                          <a:solidFill>
                            <a:srgbClr val="FEFEFE"/>
                          </a:solidFill>
                          <a:latin typeface="Trebuchet MS"/>
                          <a:cs typeface="Trebuchet MS"/>
                        </a:rPr>
                        <a:t>AND</a:t>
                      </a:r>
                      <a:r>
                        <a:rPr sz="800" b="1" spc="-25" dirty="0">
                          <a:solidFill>
                            <a:srgbClr val="FEFEFE"/>
                          </a:solidFill>
                          <a:latin typeface="Trebuchet MS"/>
                          <a:cs typeface="Trebuchet MS"/>
                        </a:rPr>
                        <a:t> </a:t>
                      </a:r>
                      <a:r>
                        <a:rPr sz="800" b="1" spc="85" dirty="0">
                          <a:solidFill>
                            <a:srgbClr val="FEFEFE"/>
                          </a:solidFill>
                          <a:latin typeface="Trebuchet MS"/>
                          <a:cs typeface="Trebuchet MS"/>
                        </a:rPr>
                        <a:t>HUMAN</a:t>
                      </a:r>
                      <a:r>
                        <a:rPr sz="800" b="1" spc="-20" dirty="0">
                          <a:solidFill>
                            <a:srgbClr val="FEFEFE"/>
                          </a:solidFill>
                          <a:latin typeface="Trebuchet MS"/>
                          <a:cs typeface="Trebuchet MS"/>
                        </a:rPr>
                        <a:t> </a:t>
                      </a:r>
                      <a:r>
                        <a:rPr sz="800" b="1" spc="10" dirty="0">
                          <a:solidFill>
                            <a:srgbClr val="FEFEFE"/>
                          </a:solidFill>
                          <a:latin typeface="Trebuchet MS"/>
                          <a:cs typeface="Trebuchet MS"/>
                        </a:rPr>
                        <a:t>SETTLEMENT</a:t>
                      </a:r>
                      <a:r>
                        <a:rPr sz="800" b="1" spc="-25" dirty="0">
                          <a:solidFill>
                            <a:srgbClr val="FEFEFE"/>
                          </a:solidFill>
                          <a:latin typeface="Trebuchet MS"/>
                          <a:cs typeface="Trebuchet MS"/>
                        </a:rPr>
                        <a:t> </a:t>
                      </a:r>
                      <a:r>
                        <a:rPr sz="800" b="1" spc="30" dirty="0">
                          <a:solidFill>
                            <a:srgbClr val="FEFEFE"/>
                          </a:solidFill>
                          <a:latin typeface="Trebuchet MS"/>
                          <a:cs typeface="Trebuchet MS"/>
                        </a:rPr>
                        <a:t>IMPLEMENTATION</a:t>
                      </a:r>
                      <a:r>
                        <a:rPr sz="800" b="1" spc="-20" dirty="0">
                          <a:solidFill>
                            <a:srgbClr val="FEFEFE"/>
                          </a:solidFill>
                          <a:latin typeface="Trebuchet MS"/>
                          <a:cs typeface="Trebuchet MS"/>
                        </a:rPr>
                        <a:t> </a:t>
                      </a:r>
                      <a:r>
                        <a:rPr sz="800" b="1" spc="20" dirty="0">
                          <a:solidFill>
                            <a:srgbClr val="FEFEFE"/>
                          </a:solidFill>
                          <a:latin typeface="Trebuchet MS"/>
                          <a:cs typeface="Trebuchet MS"/>
                        </a:rPr>
                        <a:t>SUPPORT</a:t>
                      </a:r>
                      <a:r>
                        <a:rPr sz="800" b="1" spc="-25" dirty="0">
                          <a:solidFill>
                            <a:srgbClr val="FEFEFE"/>
                          </a:solidFill>
                          <a:latin typeface="Trebuchet MS"/>
                          <a:cs typeface="Trebuchet MS"/>
                        </a:rPr>
                        <a:t> </a:t>
                      </a:r>
                      <a:r>
                        <a:rPr sz="800" b="1" spc="15" dirty="0">
                          <a:solidFill>
                            <a:srgbClr val="FEFEFE"/>
                          </a:solidFill>
                          <a:latin typeface="Trebuchet MS"/>
                          <a:cs typeface="Trebuchet MS"/>
                        </a:rPr>
                        <a:t>SERVICES</a:t>
                      </a:r>
                      <a:endParaRPr sz="800" dirty="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xmlns="" val="10000"/>
                  </a:ext>
                </a:extLst>
              </a:tr>
              <a:tr h="840527">
                <a:tc>
                  <a:txBody>
                    <a:bodyPr/>
                    <a:lstStyle/>
                    <a:p>
                      <a:pPr marL="71755">
                        <a:lnSpc>
                          <a:spcPct val="100000"/>
                        </a:lnSpc>
                        <a:spcBef>
                          <a:spcPts val="630"/>
                        </a:spcBef>
                      </a:pPr>
                      <a:r>
                        <a:rPr sz="800" b="1" spc="10" dirty="0">
                          <a:solidFill>
                            <a:srgbClr val="FFFFFF"/>
                          </a:solidFill>
                          <a:latin typeface="Trebuchet MS"/>
                          <a:cs typeface="Trebuchet MS"/>
                        </a:rPr>
                        <a:t>Outcome</a:t>
                      </a:r>
                      <a:endParaRPr sz="800" dirty="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a:lnSpc>
                          <a:spcPct val="100000"/>
                        </a:lnSpc>
                        <a:spcBef>
                          <a:spcPts val="630"/>
                        </a:spcBef>
                      </a:pPr>
                      <a:r>
                        <a:rPr sz="800" b="1" spc="10" dirty="0">
                          <a:solidFill>
                            <a:srgbClr val="FFFFFF"/>
                          </a:solidFill>
                          <a:latin typeface="Trebuchet MS"/>
                          <a:cs typeface="Trebuchet MS"/>
                        </a:rPr>
                        <a:t>Output</a:t>
                      </a:r>
                      <a:endParaRPr sz="8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marR="427355">
                        <a:lnSpc>
                          <a:spcPct val="110800"/>
                        </a:lnSpc>
                        <a:spcBef>
                          <a:spcPts val="525"/>
                        </a:spcBef>
                      </a:pPr>
                      <a:r>
                        <a:rPr sz="800" b="1" spc="10" dirty="0">
                          <a:solidFill>
                            <a:srgbClr val="FFFFFF"/>
                          </a:solidFill>
                          <a:latin typeface="Trebuchet MS"/>
                          <a:cs typeface="Trebuchet MS"/>
                        </a:rPr>
                        <a:t>Output  </a:t>
                      </a:r>
                      <a:r>
                        <a:rPr sz="800" b="1" dirty="0">
                          <a:solidFill>
                            <a:srgbClr val="FFFFFF"/>
                          </a:solidFill>
                          <a:latin typeface="Trebuchet MS"/>
                          <a:cs typeface="Trebuchet MS"/>
                        </a:rPr>
                        <a:t>Indicators</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marR="154305">
                        <a:lnSpc>
                          <a:spcPct val="110800"/>
                        </a:lnSpc>
                        <a:spcBef>
                          <a:spcPts val="525"/>
                        </a:spcBef>
                      </a:pPr>
                      <a:r>
                        <a:rPr sz="800" b="1" spc="10" dirty="0">
                          <a:solidFill>
                            <a:srgbClr val="FEFEFE"/>
                          </a:solidFill>
                          <a:latin typeface="Trebuchet MS"/>
                          <a:cs typeface="Trebuchet MS"/>
                        </a:rPr>
                        <a:t>Audited  </a:t>
                      </a:r>
                      <a:r>
                        <a:rPr sz="800" b="1" spc="5" dirty="0">
                          <a:solidFill>
                            <a:srgbClr val="FEFEFE"/>
                          </a:solidFill>
                          <a:latin typeface="Trebuchet MS"/>
                          <a:cs typeface="Trebuchet MS"/>
                        </a:rPr>
                        <a:t>Actual  </a:t>
                      </a:r>
                      <a:r>
                        <a:rPr sz="800" b="1" spc="-25" dirty="0">
                          <a:solidFill>
                            <a:srgbClr val="FEFEFE"/>
                          </a:solidFill>
                          <a:latin typeface="Trebuchet MS"/>
                          <a:cs typeface="Trebuchet MS"/>
                        </a:rPr>
                        <a:t>P</a:t>
                      </a:r>
                      <a:r>
                        <a:rPr sz="800" b="1" dirty="0">
                          <a:solidFill>
                            <a:srgbClr val="FEFEFE"/>
                          </a:solidFill>
                          <a:latin typeface="Trebuchet MS"/>
                          <a:cs typeface="Trebuchet MS"/>
                        </a:rPr>
                        <a:t>e</a:t>
                      </a:r>
                      <a:r>
                        <a:rPr sz="800" b="1" spc="15" dirty="0">
                          <a:solidFill>
                            <a:srgbClr val="FEFEFE"/>
                          </a:solidFill>
                          <a:latin typeface="Trebuchet MS"/>
                          <a:cs typeface="Trebuchet MS"/>
                        </a:rPr>
                        <a:t>r</a:t>
                      </a:r>
                      <a:r>
                        <a:rPr sz="800" b="1" dirty="0">
                          <a:solidFill>
                            <a:srgbClr val="FEFEFE"/>
                          </a:solidFill>
                          <a:latin typeface="Trebuchet MS"/>
                          <a:cs typeface="Trebuchet MS"/>
                        </a:rPr>
                        <a:t>formance  </a:t>
                      </a:r>
                      <a:r>
                        <a:rPr sz="800" b="1" spc="-5" dirty="0">
                          <a:solidFill>
                            <a:srgbClr val="FEFEFE"/>
                          </a:solidFill>
                          <a:latin typeface="Trebuchet MS"/>
                          <a:cs typeface="Trebuchet MS"/>
                        </a:rPr>
                        <a:t>2019/20</a:t>
                      </a:r>
                      <a:endParaRPr sz="8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marR="70485">
                        <a:lnSpc>
                          <a:spcPct val="110800"/>
                        </a:lnSpc>
                        <a:spcBef>
                          <a:spcPts val="525"/>
                        </a:spcBef>
                      </a:pPr>
                      <a:r>
                        <a:rPr sz="800" b="1" spc="10" dirty="0">
                          <a:solidFill>
                            <a:srgbClr val="FEFEFE"/>
                          </a:solidFill>
                          <a:latin typeface="Trebuchet MS"/>
                          <a:cs typeface="Trebuchet MS"/>
                        </a:rPr>
                        <a:t>Audited  </a:t>
                      </a:r>
                      <a:r>
                        <a:rPr sz="800" b="1" spc="5" dirty="0">
                          <a:solidFill>
                            <a:srgbClr val="FEFEFE"/>
                          </a:solidFill>
                          <a:latin typeface="Trebuchet MS"/>
                          <a:cs typeface="Trebuchet MS"/>
                        </a:rPr>
                        <a:t>Actual  </a:t>
                      </a:r>
                      <a:r>
                        <a:rPr sz="800" b="1" spc="-25" dirty="0">
                          <a:solidFill>
                            <a:srgbClr val="FEFEFE"/>
                          </a:solidFill>
                          <a:latin typeface="Trebuchet MS"/>
                          <a:cs typeface="Trebuchet MS"/>
                        </a:rPr>
                        <a:t>P</a:t>
                      </a:r>
                      <a:r>
                        <a:rPr sz="800" b="1" dirty="0">
                          <a:solidFill>
                            <a:srgbClr val="FEFEFE"/>
                          </a:solidFill>
                          <a:latin typeface="Trebuchet MS"/>
                          <a:cs typeface="Trebuchet MS"/>
                        </a:rPr>
                        <a:t>e</a:t>
                      </a:r>
                      <a:r>
                        <a:rPr sz="800" b="1" spc="15" dirty="0">
                          <a:solidFill>
                            <a:srgbClr val="FEFEFE"/>
                          </a:solidFill>
                          <a:latin typeface="Trebuchet MS"/>
                          <a:cs typeface="Trebuchet MS"/>
                        </a:rPr>
                        <a:t>r</a:t>
                      </a:r>
                      <a:r>
                        <a:rPr sz="800" b="1" dirty="0">
                          <a:solidFill>
                            <a:srgbClr val="FEFEFE"/>
                          </a:solidFill>
                          <a:latin typeface="Trebuchet MS"/>
                          <a:cs typeface="Trebuchet MS"/>
                        </a:rPr>
                        <a:t>formance  </a:t>
                      </a:r>
                      <a:r>
                        <a:rPr sz="800" b="1" spc="-5" dirty="0">
                          <a:solidFill>
                            <a:srgbClr val="FEFEFE"/>
                          </a:solidFill>
                          <a:latin typeface="Trebuchet MS"/>
                          <a:cs typeface="Trebuchet MS"/>
                        </a:rPr>
                        <a:t>2020/21</a:t>
                      </a:r>
                      <a:endParaRPr sz="8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marR="88265">
                        <a:lnSpc>
                          <a:spcPct val="110800"/>
                        </a:lnSpc>
                        <a:spcBef>
                          <a:spcPts val="525"/>
                        </a:spcBef>
                      </a:pPr>
                      <a:r>
                        <a:rPr sz="800" b="1" spc="5" dirty="0">
                          <a:solidFill>
                            <a:srgbClr val="FEFEFE"/>
                          </a:solidFill>
                          <a:latin typeface="Trebuchet MS"/>
                          <a:cs typeface="Trebuchet MS"/>
                        </a:rPr>
                        <a:t>Planned  </a:t>
                      </a:r>
                      <a:r>
                        <a:rPr sz="800" b="1" spc="10" dirty="0">
                          <a:solidFill>
                            <a:srgbClr val="FEFEFE"/>
                          </a:solidFill>
                          <a:latin typeface="Trebuchet MS"/>
                          <a:cs typeface="Trebuchet MS"/>
                        </a:rPr>
                        <a:t>Annual</a:t>
                      </a:r>
                      <a:r>
                        <a:rPr sz="800" b="1" spc="-85" dirty="0">
                          <a:solidFill>
                            <a:srgbClr val="FEFEFE"/>
                          </a:solidFill>
                          <a:latin typeface="Trebuchet MS"/>
                          <a:cs typeface="Trebuchet MS"/>
                        </a:rPr>
                        <a:t> </a:t>
                      </a:r>
                      <a:r>
                        <a:rPr sz="800" b="1" spc="-10" dirty="0">
                          <a:solidFill>
                            <a:srgbClr val="FEFEFE"/>
                          </a:solidFill>
                          <a:latin typeface="Trebuchet MS"/>
                          <a:cs typeface="Trebuchet MS"/>
                        </a:rPr>
                        <a:t>Target  </a:t>
                      </a:r>
                      <a:r>
                        <a:rPr sz="800" b="1" spc="-5" dirty="0">
                          <a:solidFill>
                            <a:srgbClr val="FEFEFE"/>
                          </a:solidFill>
                          <a:latin typeface="Trebuchet MS"/>
                          <a:cs typeface="Trebuchet MS"/>
                        </a:rPr>
                        <a:t>2021/22</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marR="158115">
                        <a:lnSpc>
                          <a:spcPct val="110800"/>
                        </a:lnSpc>
                        <a:spcBef>
                          <a:spcPts val="525"/>
                        </a:spcBef>
                      </a:pPr>
                      <a:r>
                        <a:rPr sz="800" b="1" dirty="0">
                          <a:solidFill>
                            <a:srgbClr val="FEFEFE"/>
                          </a:solidFill>
                          <a:latin typeface="Trebuchet MS"/>
                          <a:cs typeface="Trebuchet MS"/>
                        </a:rPr>
                        <a:t>**Actual  Achie</a:t>
                      </a:r>
                      <a:r>
                        <a:rPr sz="800" b="1" spc="-10" dirty="0">
                          <a:solidFill>
                            <a:srgbClr val="FEFEFE"/>
                          </a:solidFill>
                          <a:latin typeface="Trebuchet MS"/>
                          <a:cs typeface="Trebuchet MS"/>
                        </a:rPr>
                        <a:t>v</a:t>
                      </a:r>
                      <a:r>
                        <a:rPr sz="800" b="1" dirty="0">
                          <a:solidFill>
                            <a:srgbClr val="FEFEFE"/>
                          </a:solidFill>
                          <a:latin typeface="Trebuchet MS"/>
                          <a:cs typeface="Trebuchet MS"/>
                        </a:rPr>
                        <a:t>ement  </a:t>
                      </a:r>
                      <a:r>
                        <a:rPr sz="800" b="1" spc="-5" dirty="0">
                          <a:solidFill>
                            <a:srgbClr val="FEFEFE"/>
                          </a:solidFill>
                          <a:latin typeface="Trebuchet MS"/>
                          <a:cs typeface="Trebuchet MS"/>
                        </a:rPr>
                        <a:t>2021/22</a:t>
                      </a:r>
                      <a:endParaRPr sz="8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marR="84455">
                        <a:lnSpc>
                          <a:spcPct val="110800"/>
                        </a:lnSpc>
                        <a:spcBef>
                          <a:spcPts val="525"/>
                        </a:spcBef>
                      </a:pPr>
                      <a:r>
                        <a:rPr sz="800" b="1" spc="5" dirty="0">
                          <a:solidFill>
                            <a:srgbClr val="FEFEFE"/>
                          </a:solidFill>
                          <a:latin typeface="Trebuchet MS"/>
                          <a:cs typeface="Trebuchet MS"/>
                        </a:rPr>
                        <a:t>Deviation </a:t>
                      </a:r>
                      <a:r>
                        <a:rPr sz="800" b="1" spc="15" dirty="0">
                          <a:solidFill>
                            <a:srgbClr val="FEFEFE"/>
                          </a:solidFill>
                          <a:latin typeface="Trebuchet MS"/>
                          <a:cs typeface="Trebuchet MS"/>
                        </a:rPr>
                        <a:t>from  </a:t>
                      </a:r>
                      <a:r>
                        <a:rPr sz="800" b="1" spc="5" dirty="0">
                          <a:solidFill>
                            <a:srgbClr val="FEFEFE"/>
                          </a:solidFill>
                          <a:latin typeface="Trebuchet MS"/>
                          <a:cs typeface="Trebuchet MS"/>
                        </a:rPr>
                        <a:t>Planned </a:t>
                      </a:r>
                      <a:r>
                        <a:rPr sz="800" b="1" spc="-10" dirty="0">
                          <a:solidFill>
                            <a:srgbClr val="FEFEFE"/>
                          </a:solidFill>
                          <a:latin typeface="Trebuchet MS"/>
                          <a:cs typeface="Trebuchet MS"/>
                        </a:rPr>
                        <a:t>Target </a:t>
                      </a:r>
                      <a:r>
                        <a:rPr sz="800" b="1" spc="15" dirty="0">
                          <a:solidFill>
                            <a:srgbClr val="FEFEFE"/>
                          </a:solidFill>
                          <a:latin typeface="Trebuchet MS"/>
                          <a:cs typeface="Trebuchet MS"/>
                        </a:rPr>
                        <a:t>to  </a:t>
                      </a:r>
                      <a:r>
                        <a:rPr sz="800" b="1" spc="5" dirty="0">
                          <a:solidFill>
                            <a:srgbClr val="FEFEFE"/>
                          </a:solidFill>
                          <a:latin typeface="Trebuchet MS"/>
                          <a:cs typeface="Trebuchet MS"/>
                        </a:rPr>
                        <a:t>Actual</a:t>
                      </a:r>
                      <a:r>
                        <a:rPr sz="800" b="1" spc="-70" dirty="0">
                          <a:solidFill>
                            <a:srgbClr val="FEFEFE"/>
                          </a:solidFill>
                          <a:latin typeface="Trebuchet MS"/>
                          <a:cs typeface="Trebuchet MS"/>
                        </a:rPr>
                        <a:t> </a:t>
                      </a:r>
                      <a:r>
                        <a:rPr sz="800" b="1" spc="-5" dirty="0">
                          <a:solidFill>
                            <a:srgbClr val="FEFEFE"/>
                          </a:solidFill>
                          <a:latin typeface="Trebuchet MS"/>
                          <a:cs typeface="Trebuchet MS"/>
                        </a:rPr>
                        <a:t>Achievement  2021/22</a:t>
                      </a:r>
                      <a:endParaRPr sz="8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a:lnSpc>
                          <a:spcPct val="100000"/>
                        </a:lnSpc>
                        <a:spcBef>
                          <a:spcPts val="630"/>
                        </a:spcBef>
                      </a:pPr>
                      <a:r>
                        <a:rPr sz="800" b="1" spc="5" dirty="0">
                          <a:solidFill>
                            <a:srgbClr val="FEFEFE"/>
                          </a:solidFill>
                          <a:latin typeface="Trebuchet MS"/>
                          <a:cs typeface="Trebuchet MS"/>
                        </a:rPr>
                        <a:t>Reasons for</a:t>
                      </a:r>
                      <a:r>
                        <a:rPr sz="800" b="1" spc="-60" dirty="0">
                          <a:solidFill>
                            <a:srgbClr val="FEFEFE"/>
                          </a:solidFill>
                          <a:latin typeface="Trebuchet MS"/>
                          <a:cs typeface="Trebuchet MS"/>
                        </a:rPr>
                        <a:t> </a:t>
                      </a:r>
                      <a:r>
                        <a:rPr sz="800" b="1" spc="5" dirty="0">
                          <a:solidFill>
                            <a:srgbClr val="FEFEFE"/>
                          </a:solidFill>
                          <a:latin typeface="Trebuchet MS"/>
                          <a:cs typeface="Trebuchet MS"/>
                        </a:rPr>
                        <a:t>Deviation</a:t>
                      </a:r>
                      <a:endParaRPr sz="800" dirty="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a:lnSpc>
                          <a:spcPct val="100000"/>
                        </a:lnSpc>
                        <a:spcBef>
                          <a:spcPts val="630"/>
                        </a:spcBef>
                      </a:pPr>
                      <a:r>
                        <a:rPr sz="800" b="1" spc="10" dirty="0">
                          <a:solidFill>
                            <a:srgbClr val="FEFEFE"/>
                          </a:solidFill>
                          <a:latin typeface="Trebuchet MS"/>
                          <a:cs typeface="Trebuchet MS"/>
                        </a:rPr>
                        <a:t>POE</a:t>
                      </a:r>
                      <a:endParaRPr sz="800" dirty="0">
                        <a:latin typeface="Trebuchet MS"/>
                        <a:cs typeface="Trebuchet MS"/>
                      </a:endParaRPr>
                    </a:p>
                    <a:p>
                      <a:pPr marL="71755">
                        <a:lnSpc>
                          <a:spcPct val="100000"/>
                        </a:lnSpc>
                        <a:spcBef>
                          <a:spcPts val="105"/>
                        </a:spcBef>
                      </a:pPr>
                      <a:r>
                        <a:rPr sz="800" b="1" spc="10" dirty="0">
                          <a:solidFill>
                            <a:srgbClr val="FEFEFE"/>
                          </a:solidFill>
                          <a:latin typeface="Trebuchet MS"/>
                          <a:cs typeface="Trebuchet MS"/>
                        </a:rPr>
                        <a:t>Submitted</a:t>
                      </a:r>
                      <a:endParaRPr sz="800" dirty="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extLst>
                  <a:ext uri="{0D108BD9-81ED-4DB2-BD59-A6C34878D82A}">
                    <a16:rowId xmlns:a16="http://schemas.microsoft.com/office/drawing/2014/main" xmlns="" val="10001"/>
                  </a:ext>
                </a:extLst>
              </a:tr>
              <a:tr h="988829">
                <a:tc rowSpan="2">
                  <a:txBody>
                    <a:bodyPr/>
                    <a:lstStyle/>
                    <a:p>
                      <a:pPr marL="71755" marR="73660">
                        <a:lnSpc>
                          <a:spcPct val="110800"/>
                        </a:lnSpc>
                        <a:spcBef>
                          <a:spcPts val="525"/>
                        </a:spcBef>
                      </a:pPr>
                      <a:r>
                        <a:rPr sz="800" spc="-10" dirty="0">
                          <a:solidFill>
                            <a:srgbClr val="373435"/>
                          </a:solidFill>
                          <a:latin typeface="Trebuchet MS"/>
                          <a:cs typeface="Trebuchet MS"/>
                        </a:rPr>
                        <a:t>Integrated  </a:t>
                      </a:r>
                      <a:r>
                        <a:rPr sz="800" spc="5" dirty="0">
                          <a:solidFill>
                            <a:srgbClr val="373435"/>
                          </a:solidFill>
                          <a:latin typeface="Trebuchet MS"/>
                          <a:cs typeface="Trebuchet MS"/>
                        </a:rPr>
                        <a:t>and  </a:t>
                      </a:r>
                      <a:r>
                        <a:rPr sz="800" spc="-10" dirty="0">
                          <a:solidFill>
                            <a:srgbClr val="373435"/>
                          </a:solidFill>
                          <a:latin typeface="Trebuchet MS"/>
                          <a:cs typeface="Trebuchet MS"/>
                        </a:rPr>
                        <a:t>sustainable  </a:t>
                      </a:r>
                      <a:r>
                        <a:rPr sz="800" spc="10" dirty="0">
                          <a:solidFill>
                            <a:srgbClr val="373435"/>
                          </a:solidFill>
                          <a:latin typeface="Trebuchet MS"/>
                          <a:cs typeface="Trebuchet MS"/>
                        </a:rPr>
                        <a:t>human  </a:t>
                      </a:r>
                      <a:r>
                        <a:rPr sz="800" spc="-15" dirty="0">
                          <a:solidFill>
                            <a:srgbClr val="373435"/>
                          </a:solidFill>
                          <a:latin typeface="Trebuchet MS"/>
                          <a:cs typeface="Trebuchet MS"/>
                        </a:rPr>
                        <a:t>settlements  </a:t>
                      </a:r>
                      <a:r>
                        <a:rPr sz="800" spc="5" dirty="0">
                          <a:solidFill>
                            <a:srgbClr val="373435"/>
                          </a:solidFill>
                          <a:latin typeface="Trebuchet MS"/>
                          <a:cs typeface="Trebuchet MS"/>
                        </a:rPr>
                        <a:t>and</a:t>
                      </a:r>
                      <a:r>
                        <a:rPr sz="800" spc="-95" dirty="0">
                          <a:solidFill>
                            <a:srgbClr val="373435"/>
                          </a:solidFill>
                          <a:latin typeface="Trebuchet MS"/>
                          <a:cs typeface="Trebuchet MS"/>
                        </a:rPr>
                        <a:t> </a:t>
                      </a:r>
                      <a:r>
                        <a:rPr sz="800" spc="-15" dirty="0">
                          <a:solidFill>
                            <a:srgbClr val="373435"/>
                          </a:solidFill>
                          <a:latin typeface="Trebuchet MS"/>
                          <a:cs typeface="Trebuchet MS"/>
                        </a:rPr>
                        <a:t>Security  of</a:t>
                      </a:r>
                      <a:r>
                        <a:rPr sz="800" spc="-40" dirty="0">
                          <a:solidFill>
                            <a:srgbClr val="373435"/>
                          </a:solidFill>
                          <a:latin typeface="Trebuchet MS"/>
                          <a:cs typeface="Trebuchet MS"/>
                        </a:rPr>
                        <a:t> </a:t>
                      </a:r>
                      <a:r>
                        <a:rPr sz="800" spc="-35" dirty="0">
                          <a:solidFill>
                            <a:srgbClr val="373435"/>
                          </a:solidFill>
                          <a:latin typeface="Trebuchet MS"/>
                          <a:cs typeface="Trebuchet MS"/>
                        </a:rPr>
                        <a:t>Tenure</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solidFill>
                      <a:srgbClr val="E6E7E8"/>
                    </a:solidFill>
                  </a:tcPr>
                </a:tc>
                <a:tc rowSpan="2">
                  <a:txBody>
                    <a:bodyPr/>
                    <a:lstStyle/>
                    <a:p>
                      <a:pPr marL="71755" marR="95885">
                        <a:lnSpc>
                          <a:spcPct val="110800"/>
                        </a:lnSpc>
                        <a:spcBef>
                          <a:spcPts val="525"/>
                        </a:spcBef>
                      </a:pPr>
                      <a:r>
                        <a:rPr sz="800" spc="20" dirty="0">
                          <a:solidFill>
                            <a:srgbClr val="373435"/>
                          </a:solidFill>
                          <a:latin typeface="Trebuchet MS"/>
                          <a:cs typeface="Trebuchet MS"/>
                        </a:rPr>
                        <a:t>Housing</a:t>
                      </a:r>
                      <a:r>
                        <a:rPr sz="800" spc="-90" dirty="0">
                          <a:solidFill>
                            <a:srgbClr val="373435"/>
                          </a:solidFill>
                          <a:latin typeface="Trebuchet MS"/>
                          <a:cs typeface="Trebuchet MS"/>
                        </a:rPr>
                        <a:t> </a:t>
                      </a:r>
                      <a:r>
                        <a:rPr sz="800" spc="-5" dirty="0">
                          <a:solidFill>
                            <a:srgbClr val="373435"/>
                          </a:solidFill>
                          <a:latin typeface="Trebuchet MS"/>
                          <a:cs typeface="Trebuchet MS"/>
                        </a:rPr>
                        <a:t>Units  </a:t>
                      </a:r>
                      <a:r>
                        <a:rPr sz="800" spc="-20" dirty="0">
                          <a:solidFill>
                            <a:srgbClr val="373435"/>
                          </a:solidFill>
                          <a:latin typeface="Trebuchet MS"/>
                          <a:cs typeface="Trebuchet MS"/>
                        </a:rPr>
                        <a:t>delivered </a:t>
                      </a:r>
                      <a:r>
                        <a:rPr sz="800" spc="5" dirty="0">
                          <a:solidFill>
                            <a:srgbClr val="373435"/>
                          </a:solidFill>
                          <a:latin typeface="Trebuchet MS"/>
                          <a:cs typeface="Trebuchet MS"/>
                        </a:rPr>
                        <a:t>by  </a:t>
                      </a:r>
                      <a:r>
                        <a:rPr sz="800" spc="45" dirty="0">
                          <a:solidFill>
                            <a:srgbClr val="373435"/>
                          </a:solidFill>
                          <a:latin typeface="Trebuchet MS"/>
                          <a:cs typeface="Trebuchet MS"/>
                        </a:rPr>
                        <a:t>HDA</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solidFill>
                      <a:srgbClr val="E6E7E8"/>
                    </a:solidFill>
                  </a:tcPr>
                </a:tc>
                <a:tc>
                  <a:txBody>
                    <a:bodyPr/>
                    <a:lstStyle/>
                    <a:p>
                      <a:pPr marL="71755" marR="110489">
                        <a:lnSpc>
                          <a:spcPct val="110800"/>
                        </a:lnSpc>
                        <a:spcBef>
                          <a:spcPts val="525"/>
                        </a:spcBef>
                      </a:pPr>
                      <a:r>
                        <a:rPr sz="800" spc="-45" dirty="0">
                          <a:solidFill>
                            <a:srgbClr val="373435"/>
                          </a:solidFill>
                          <a:latin typeface="Trebuchet MS"/>
                          <a:cs typeface="Trebuchet MS"/>
                        </a:rPr>
                        <a:t>3.3.1 </a:t>
                      </a:r>
                      <a:r>
                        <a:rPr sz="800" spc="45" dirty="0">
                          <a:solidFill>
                            <a:srgbClr val="373435"/>
                          </a:solidFill>
                          <a:latin typeface="Trebuchet MS"/>
                          <a:cs typeface="Trebuchet MS"/>
                        </a:rPr>
                        <a:t>HDA  </a:t>
                      </a:r>
                      <a:r>
                        <a:rPr sz="800" spc="-20" dirty="0">
                          <a:solidFill>
                            <a:srgbClr val="373435"/>
                          </a:solidFill>
                          <a:latin typeface="Trebuchet MS"/>
                          <a:cs typeface="Trebuchet MS"/>
                        </a:rPr>
                        <a:t>Strategic</a:t>
                      </a:r>
                      <a:r>
                        <a:rPr sz="800" spc="-75" dirty="0">
                          <a:solidFill>
                            <a:srgbClr val="373435"/>
                          </a:solidFill>
                          <a:latin typeface="Trebuchet MS"/>
                          <a:cs typeface="Trebuchet MS"/>
                        </a:rPr>
                        <a:t> </a:t>
                      </a:r>
                      <a:r>
                        <a:rPr sz="800" spc="-35" dirty="0">
                          <a:solidFill>
                            <a:srgbClr val="373435"/>
                          </a:solidFill>
                          <a:latin typeface="Trebuchet MS"/>
                          <a:cs typeface="Trebuchet MS"/>
                        </a:rPr>
                        <a:t>Projects:  </a:t>
                      </a:r>
                      <a:r>
                        <a:rPr sz="800" spc="15" dirty="0">
                          <a:solidFill>
                            <a:srgbClr val="373435"/>
                          </a:solidFill>
                          <a:latin typeface="Trebuchet MS"/>
                          <a:cs typeface="Trebuchet MS"/>
                        </a:rPr>
                        <a:t>Number </a:t>
                      </a:r>
                      <a:r>
                        <a:rPr sz="800" spc="-15" dirty="0">
                          <a:solidFill>
                            <a:srgbClr val="373435"/>
                          </a:solidFill>
                          <a:latin typeface="Trebuchet MS"/>
                          <a:cs typeface="Trebuchet MS"/>
                        </a:rPr>
                        <a:t>of </a:t>
                      </a:r>
                      <a:r>
                        <a:rPr sz="800" spc="-10" dirty="0">
                          <a:solidFill>
                            <a:srgbClr val="373435"/>
                          </a:solidFill>
                          <a:latin typeface="Trebuchet MS"/>
                          <a:cs typeface="Trebuchet MS"/>
                        </a:rPr>
                        <a:t>units  </a:t>
                      </a:r>
                      <a:r>
                        <a:rPr sz="800" spc="-5" dirty="0">
                          <a:solidFill>
                            <a:srgbClr val="373435"/>
                          </a:solidFill>
                          <a:latin typeface="Trebuchet MS"/>
                          <a:cs typeface="Trebuchet MS"/>
                        </a:rPr>
                        <a:t>completed15</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a:lnSpc>
                          <a:spcPct val="100000"/>
                        </a:lnSpc>
                        <a:spcBef>
                          <a:spcPts val="630"/>
                        </a:spcBef>
                      </a:pPr>
                      <a:r>
                        <a:rPr sz="800" spc="15" dirty="0">
                          <a:solidFill>
                            <a:srgbClr val="373435"/>
                          </a:solidFill>
                          <a:latin typeface="Trebuchet MS"/>
                          <a:cs typeface="Trebuchet MS"/>
                        </a:rPr>
                        <a:t>New</a:t>
                      </a:r>
                      <a:r>
                        <a:rPr sz="800" spc="-35" dirty="0">
                          <a:solidFill>
                            <a:srgbClr val="373435"/>
                          </a:solidFill>
                          <a:latin typeface="Trebuchet MS"/>
                          <a:cs typeface="Trebuchet MS"/>
                        </a:rPr>
                        <a:t> </a:t>
                      </a:r>
                      <a:r>
                        <a:rPr sz="800" spc="-15" dirty="0">
                          <a:solidFill>
                            <a:srgbClr val="373435"/>
                          </a:solidFill>
                          <a:latin typeface="Trebuchet MS"/>
                          <a:cs typeface="Trebuchet MS"/>
                        </a:rPr>
                        <a:t>Indicator</a:t>
                      </a:r>
                      <a:endParaRPr sz="8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285750">
                        <a:lnSpc>
                          <a:spcPct val="110800"/>
                        </a:lnSpc>
                        <a:spcBef>
                          <a:spcPts val="525"/>
                        </a:spcBef>
                      </a:pPr>
                      <a:r>
                        <a:rPr sz="800" spc="15" dirty="0">
                          <a:solidFill>
                            <a:srgbClr val="373435"/>
                          </a:solidFill>
                          <a:latin typeface="Trebuchet MS"/>
                          <a:cs typeface="Trebuchet MS"/>
                        </a:rPr>
                        <a:t>New  </a:t>
                      </a:r>
                      <a:r>
                        <a:rPr sz="800" dirty="0">
                          <a:solidFill>
                            <a:srgbClr val="373435"/>
                          </a:solidFill>
                          <a:latin typeface="Trebuchet MS"/>
                          <a:cs typeface="Trebuchet MS"/>
                        </a:rPr>
                        <a:t>Indica</a:t>
                      </a:r>
                      <a:r>
                        <a:rPr sz="800" spc="-10" dirty="0">
                          <a:solidFill>
                            <a:srgbClr val="373435"/>
                          </a:solidFill>
                          <a:latin typeface="Trebuchet MS"/>
                          <a:cs typeface="Trebuchet MS"/>
                        </a:rPr>
                        <a:t>t</a:t>
                      </a:r>
                      <a:r>
                        <a:rPr sz="800" dirty="0">
                          <a:solidFill>
                            <a:srgbClr val="373435"/>
                          </a:solidFill>
                          <a:latin typeface="Trebuchet MS"/>
                          <a:cs typeface="Trebuchet MS"/>
                        </a:rPr>
                        <a:t>or</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232410">
                        <a:lnSpc>
                          <a:spcPct val="110800"/>
                        </a:lnSpc>
                        <a:spcBef>
                          <a:spcPts val="525"/>
                        </a:spcBef>
                      </a:pPr>
                      <a:r>
                        <a:rPr sz="800" spc="10" dirty="0">
                          <a:solidFill>
                            <a:srgbClr val="373435"/>
                          </a:solidFill>
                          <a:latin typeface="Trebuchet MS"/>
                          <a:cs typeface="Trebuchet MS"/>
                        </a:rPr>
                        <a:t>780 </a:t>
                      </a:r>
                      <a:r>
                        <a:rPr sz="800" spc="-15" dirty="0">
                          <a:solidFill>
                            <a:srgbClr val="373435"/>
                          </a:solidFill>
                          <a:latin typeface="Trebuchet MS"/>
                          <a:cs typeface="Trebuchet MS"/>
                        </a:rPr>
                        <a:t>of</a:t>
                      </a:r>
                      <a:r>
                        <a:rPr sz="800" spc="-130" dirty="0">
                          <a:solidFill>
                            <a:srgbClr val="373435"/>
                          </a:solidFill>
                          <a:latin typeface="Trebuchet MS"/>
                          <a:cs typeface="Trebuchet MS"/>
                        </a:rPr>
                        <a:t> </a:t>
                      </a:r>
                      <a:r>
                        <a:rPr sz="800" spc="-10" dirty="0">
                          <a:solidFill>
                            <a:srgbClr val="373435"/>
                          </a:solidFill>
                          <a:latin typeface="Trebuchet MS"/>
                          <a:cs typeface="Trebuchet MS"/>
                        </a:rPr>
                        <a:t>units  completed</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173990">
                        <a:lnSpc>
                          <a:spcPct val="110800"/>
                        </a:lnSpc>
                        <a:spcBef>
                          <a:spcPts val="525"/>
                        </a:spcBef>
                      </a:pPr>
                      <a:r>
                        <a:rPr sz="800" spc="25" dirty="0">
                          <a:solidFill>
                            <a:srgbClr val="ED3237"/>
                          </a:solidFill>
                          <a:latin typeface="Trebuchet MS"/>
                          <a:cs typeface="Trebuchet MS"/>
                        </a:rPr>
                        <a:t>Not</a:t>
                      </a:r>
                      <a:r>
                        <a:rPr sz="800" spc="-95" dirty="0">
                          <a:solidFill>
                            <a:srgbClr val="ED3237"/>
                          </a:solidFill>
                          <a:latin typeface="Trebuchet MS"/>
                          <a:cs typeface="Trebuchet MS"/>
                        </a:rPr>
                        <a:t> </a:t>
                      </a:r>
                      <a:r>
                        <a:rPr sz="800" spc="-5" dirty="0">
                          <a:solidFill>
                            <a:srgbClr val="ED3237"/>
                          </a:solidFill>
                          <a:latin typeface="Trebuchet MS"/>
                          <a:cs typeface="Trebuchet MS"/>
                        </a:rPr>
                        <a:t>Achieved  </a:t>
                      </a:r>
                      <a:r>
                        <a:rPr sz="800" spc="10" dirty="0">
                          <a:solidFill>
                            <a:srgbClr val="373435"/>
                          </a:solidFill>
                          <a:latin typeface="Trebuchet MS"/>
                          <a:cs typeface="Trebuchet MS"/>
                        </a:rPr>
                        <a:t>0 </a:t>
                      </a:r>
                      <a:r>
                        <a:rPr sz="800" spc="-30" dirty="0">
                          <a:solidFill>
                            <a:srgbClr val="373435"/>
                          </a:solidFill>
                          <a:latin typeface="Trebuchet MS"/>
                          <a:cs typeface="Trebuchet MS"/>
                        </a:rPr>
                        <a:t>wall </a:t>
                      </a:r>
                      <a:r>
                        <a:rPr sz="800" spc="-15" dirty="0">
                          <a:solidFill>
                            <a:srgbClr val="373435"/>
                          </a:solidFill>
                          <a:latin typeface="Trebuchet MS"/>
                          <a:cs typeface="Trebuchet MS"/>
                        </a:rPr>
                        <a:t>plates  </a:t>
                      </a:r>
                      <a:r>
                        <a:rPr sz="800" spc="-10" dirty="0">
                          <a:solidFill>
                            <a:srgbClr val="373435"/>
                          </a:solidFill>
                          <a:latin typeface="Trebuchet MS"/>
                          <a:cs typeface="Trebuchet MS"/>
                        </a:rPr>
                        <a:t>completed</a:t>
                      </a:r>
                      <a:endParaRPr sz="8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FF0000"/>
                    </a:solidFill>
                  </a:tcPr>
                </a:tc>
                <a:tc>
                  <a:txBody>
                    <a:bodyPr/>
                    <a:lstStyle/>
                    <a:p>
                      <a:pPr marL="71755" marR="513715">
                        <a:lnSpc>
                          <a:spcPct val="110800"/>
                        </a:lnSpc>
                        <a:spcBef>
                          <a:spcPts val="525"/>
                        </a:spcBef>
                      </a:pPr>
                      <a:r>
                        <a:rPr sz="800" spc="10" dirty="0">
                          <a:solidFill>
                            <a:srgbClr val="373435"/>
                          </a:solidFill>
                          <a:latin typeface="Trebuchet MS"/>
                          <a:cs typeface="Trebuchet MS"/>
                        </a:rPr>
                        <a:t>780 </a:t>
                      </a:r>
                      <a:r>
                        <a:rPr sz="800" spc="-15" dirty="0">
                          <a:solidFill>
                            <a:srgbClr val="373435"/>
                          </a:solidFill>
                          <a:latin typeface="Trebuchet MS"/>
                          <a:cs typeface="Trebuchet MS"/>
                        </a:rPr>
                        <a:t>of</a:t>
                      </a:r>
                      <a:r>
                        <a:rPr sz="800" spc="-130" dirty="0">
                          <a:solidFill>
                            <a:srgbClr val="373435"/>
                          </a:solidFill>
                          <a:latin typeface="Trebuchet MS"/>
                          <a:cs typeface="Trebuchet MS"/>
                        </a:rPr>
                        <a:t> </a:t>
                      </a:r>
                      <a:r>
                        <a:rPr sz="800" spc="-10" dirty="0">
                          <a:solidFill>
                            <a:srgbClr val="373435"/>
                          </a:solidFill>
                          <a:latin typeface="Trebuchet MS"/>
                          <a:cs typeface="Trebuchet MS"/>
                        </a:rPr>
                        <a:t>units  completed</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90805">
                        <a:lnSpc>
                          <a:spcPct val="110800"/>
                        </a:lnSpc>
                        <a:spcBef>
                          <a:spcPts val="525"/>
                        </a:spcBef>
                      </a:pPr>
                      <a:r>
                        <a:rPr sz="800" spc="-20" dirty="0">
                          <a:solidFill>
                            <a:srgbClr val="373435"/>
                          </a:solidFill>
                          <a:latin typeface="Trebuchet MS"/>
                          <a:cs typeface="Trebuchet MS"/>
                        </a:rPr>
                        <a:t>The </a:t>
                      </a:r>
                      <a:r>
                        <a:rPr sz="800" spc="-15" dirty="0">
                          <a:solidFill>
                            <a:srgbClr val="373435"/>
                          </a:solidFill>
                          <a:latin typeface="Trebuchet MS"/>
                          <a:cs typeface="Trebuchet MS"/>
                        </a:rPr>
                        <a:t>service </a:t>
                      </a:r>
                      <a:r>
                        <a:rPr sz="800" spc="-10" dirty="0">
                          <a:solidFill>
                            <a:srgbClr val="373435"/>
                          </a:solidFill>
                          <a:latin typeface="Trebuchet MS"/>
                          <a:cs typeface="Trebuchet MS"/>
                        </a:rPr>
                        <a:t>provider </a:t>
                      </a:r>
                      <a:r>
                        <a:rPr sz="800" spc="5" dirty="0">
                          <a:solidFill>
                            <a:srgbClr val="373435"/>
                          </a:solidFill>
                          <a:latin typeface="Trebuchet MS"/>
                          <a:cs typeface="Trebuchet MS"/>
                        </a:rPr>
                        <a:t>has </a:t>
                      </a:r>
                      <a:r>
                        <a:rPr sz="800" dirty="0">
                          <a:solidFill>
                            <a:srgbClr val="373435"/>
                          </a:solidFill>
                          <a:latin typeface="Trebuchet MS"/>
                          <a:cs typeface="Trebuchet MS"/>
                        </a:rPr>
                        <a:t>been </a:t>
                      </a:r>
                      <a:r>
                        <a:rPr sz="800" spc="-15" dirty="0">
                          <a:solidFill>
                            <a:srgbClr val="373435"/>
                          </a:solidFill>
                          <a:latin typeface="Trebuchet MS"/>
                          <a:cs typeface="Trebuchet MS"/>
                        </a:rPr>
                        <a:t>appointed,  </a:t>
                      </a:r>
                      <a:r>
                        <a:rPr sz="800" spc="-20" dirty="0">
                          <a:solidFill>
                            <a:srgbClr val="373435"/>
                          </a:solidFill>
                          <a:latin typeface="Trebuchet MS"/>
                          <a:cs typeface="Trebuchet MS"/>
                        </a:rPr>
                        <a:t>the </a:t>
                      </a:r>
                      <a:r>
                        <a:rPr sz="800" spc="-10" dirty="0">
                          <a:solidFill>
                            <a:srgbClr val="373435"/>
                          </a:solidFill>
                          <a:latin typeface="Trebuchet MS"/>
                          <a:cs typeface="Trebuchet MS"/>
                        </a:rPr>
                        <a:t>inception report </a:t>
                      </a:r>
                      <a:r>
                        <a:rPr sz="800" spc="5" dirty="0">
                          <a:solidFill>
                            <a:srgbClr val="373435"/>
                          </a:solidFill>
                          <a:latin typeface="Trebuchet MS"/>
                          <a:cs typeface="Trebuchet MS"/>
                        </a:rPr>
                        <a:t>has </a:t>
                      </a:r>
                      <a:r>
                        <a:rPr sz="800" dirty="0">
                          <a:solidFill>
                            <a:srgbClr val="373435"/>
                          </a:solidFill>
                          <a:latin typeface="Trebuchet MS"/>
                          <a:cs typeface="Trebuchet MS"/>
                        </a:rPr>
                        <a:t>been </a:t>
                      </a:r>
                      <a:r>
                        <a:rPr sz="800" spc="-35" dirty="0">
                          <a:solidFill>
                            <a:srgbClr val="373435"/>
                          </a:solidFill>
                          <a:latin typeface="Trebuchet MS"/>
                          <a:cs typeface="Trebuchet MS"/>
                        </a:rPr>
                        <a:t>initiated,  </a:t>
                      </a:r>
                      <a:r>
                        <a:rPr sz="800" dirty="0">
                          <a:solidFill>
                            <a:srgbClr val="373435"/>
                          </a:solidFill>
                          <a:latin typeface="Trebuchet MS"/>
                          <a:cs typeface="Trebuchet MS"/>
                        </a:rPr>
                        <a:t>engineering </a:t>
                      </a:r>
                      <a:r>
                        <a:rPr sz="800" spc="-25" dirty="0">
                          <a:solidFill>
                            <a:srgbClr val="373435"/>
                          </a:solidFill>
                          <a:latin typeface="Trebuchet MS"/>
                          <a:cs typeface="Trebuchet MS"/>
                        </a:rPr>
                        <a:t>reports, </a:t>
                      </a:r>
                      <a:r>
                        <a:rPr sz="800" spc="10" dirty="0">
                          <a:solidFill>
                            <a:srgbClr val="373435"/>
                          </a:solidFill>
                          <a:latin typeface="Trebuchet MS"/>
                          <a:cs typeface="Trebuchet MS"/>
                        </a:rPr>
                        <a:t>designs </a:t>
                      </a:r>
                      <a:r>
                        <a:rPr sz="800" spc="-60" dirty="0">
                          <a:solidFill>
                            <a:srgbClr val="373435"/>
                          </a:solidFill>
                          <a:latin typeface="Trebuchet MS"/>
                          <a:cs typeface="Trebuchet MS"/>
                        </a:rPr>
                        <a:t>etc. </a:t>
                      </a:r>
                      <a:r>
                        <a:rPr sz="800" spc="-30" dirty="0">
                          <a:solidFill>
                            <a:srgbClr val="373435"/>
                          </a:solidFill>
                          <a:latin typeface="Trebuchet MS"/>
                          <a:cs typeface="Trebuchet MS"/>
                        </a:rPr>
                        <a:t>are </a:t>
                      </a:r>
                      <a:r>
                        <a:rPr sz="800" spc="10" dirty="0">
                          <a:solidFill>
                            <a:srgbClr val="373435"/>
                          </a:solidFill>
                          <a:latin typeface="Trebuchet MS"/>
                          <a:cs typeface="Trebuchet MS"/>
                        </a:rPr>
                        <a:t>being  </a:t>
                      </a:r>
                      <a:r>
                        <a:rPr sz="800" spc="-15" dirty="0">
                          <a:solidFill>
                            <a:srgbClr val="373435"/>
                          </a:solidFill>
                          <a:latin typeface="Trebuchet MS"/>
                          <a:cs typeface="Trebuchet MS"/>
                        </a:rPr>
                        <a:t>prepared </a:t>
                      </a:r>
                      <a:r>
                        <a:rPr sz="800" spc="5" dirty="0">
                          <a:solidFill>
                            <a:srgbClr val="373435"/>
                          </a:solidFill>
                          <a:latin typeface="Trebuchet MS"/>
                          <a:cs typeface="Trebuchet MS"/>
                        </a:rPr>
                        <a:t>by </a:t>
                      </a:r>
                      <a:r>
                        <a:rPr sz="800" spc="-20" dirty="0">
                          <a:solidFill>
                            <a:srgbClr val="373435"/>
                          </a:solidFill>
                          <a:latin typeface="Trebuchet MS"/>
                          <a:cs typeface="Trebuchet MS"/>
                        </a:rPr>
                        <a:t>the </a:t>
                      </a:r>
                      <a:r>
                        <a:rPr sz="800" spc="-25" dirty="0">
                          <a:solidFill>
                            <a:srgbClr val="373435"/>
                          </a:solidFill>
                          <a:latin typeface="Trebuchet MS"/>
                          <a:cs typeface="Trebuchet MS"/>
                        </a:rPr>
                        <a:t>relevant</a:t>
                      </a:r>
                      <a:r>
                        <a:rPr sz="800" spc="-70" dirty="0">
                          <a:solidFill>
                            <a:srgbClr val="373435"/>
                          </a:solidFill>
                          <a:latin typeface="Trebuchet MS"/>
                          <a:cs typeface="Trebuchet MS"/>
                        </a:rPr>
                        <a:t> </a:t>
                      </a:r>
                      <a:r>
                        <a:rPr sz="800" spc="-25" dirty="0">
                          <a:solidFill>
                            <a:srgbClr val="373435"/>
                          </a:solidFill>
                          <a:latin typeface="Trebuchet MS"/>
                          <a:cs typeface="Trebuchet MS"/>
                        </a:rPr>
                        <a:t>authorities.</a:t>
                      </a:r>
                      <a:endParaRPr sz="8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215900">
                        <a:lnSpc>
                          <a:spcPct val="110800"/>
                        </a:lnSpc>
                        <a:spcBef>
                          <a:spcPts val="525"/>
                        </a:spcBef>
                      </a:pPr>
                      <a:r>
                        <a:rPr sz="800" spc="25" dirty="0">
                          <a:solidFill>
                            <a:srgbClr val="373435"/>
                          </a:solidFill>
                          <a:latin typeface="Trebuchet MS"/>
                          <a:cs typeface="Trebuchet MS"/>
                        </a:rPr>
                        <a:t>Not  </a:t>
                      </a:r>
                      <a:r>
                        <a:rPr sz="800" dirty="0">
                          <a:solidFill>
                            <a:srgbClr val="373435"/>
                          </a:solidFill>
                          <a:latin typeface="Trebuchet MS"/>
                          <a:cs typeface="Trebuchet MS"/>
                        </a:rPr>
                        <a:t>Applicable</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extLst>
                  <a:ext uri="{0D108BD9-81ED-4DB2-BD59-A6C34878D82A}">
                    <a16:rowId xmlns:a16="http://schemas.microsoft.com/office/drawing/2014/main" xmlns="" val="10002"/>
                  </a:ext>
                </a:extLst>
              </a:tr>
              <a:tr h="1943205">
                <a:tc vMerge="1">
                  <a:txBody>
                    <a:bodyPr/>
                    <a:lstStyle/>
                    <a:p>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solidFill>
                      <a:srgbClr val="E6E7E8"/>
                    </a:solidFill>
                  </a:tcPr>
                </a:tc>
                <a:tc vMerge="1">
                  <a:txBody>
                    <a:bodyPr/>
                    <a:lstStyle/>
                    <a:p>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solidFill>
                      <a:srgbClr val="E6E7E8"/>
                    </a:solidFill>
                  </a:tcPr>
                </a:tc>
                <a:tc>
                  <a:txBody>
                    <a:bodyPr/>
                    <a:lstStyle/>
                    <a:p>
                      <a:pPr marL="71755" marR="172085">
                        <a:lnSpc>
                          <a:spcPct val="110800"/>
                        </a:lnSpc>
                        <a:spcBef>
                          <a:spcPts val="525"/>
                        </a:spcBef>
                      </a:pPr>
                      <a:r>
                        <a:rPr sz="800" spc="-45" dirty="0">
                          <a:solidFill>
                            <a:srgbClr val="373435"/>
                          </a:solidFill>
                          <a:latin typeface="Trebuchet MS"/>
                          <a:cs typeface="Trebuchet MS"/>
                        </a:rPr>
                        <a:t>3.3.2 </a:t>
                      </a:r>
                      <a:r>
                        <a:rPr sz="800" spc="10" dirty="0">
                          <a:solidFill>
                            <a:srgbClr val="373435"/>
                          </a:solidFill>
                          <a:latin typeface="Trebuchet MS"/>
                          <a:cs typeface="Trebuchet MS"/>
                        </a:rPr>
                        <a:t>Region </a:t>
                      </a:r>
                      <a:r>
                        <a:rPr sz="800" spc="-40" dirty="0">
                          <a:solidFill>
                            <a:srgbClr val="373435"/>
                          </a:solidFill>
                          <a:latin typeface="Trebuchet MS"/>
                          <a:cs typeface="Trebuchet MS"/>
                        </a:rPr>
                        <a:t>A:  </a:t>
                      </a:r>
                      <a:r>
                        <a:rPr sz="800" spc="15" dirty="0">
                          <a:solidFill>
                            <a:srgbClr val="373435"/>
                          </a:solidFill>
                          <a:latin typeface="Trebuchet MS"/>
                          <a:cs typeface="Trebuchet MS"/>
                        </a:rPr>
                        <a:t>Number </a:t>
                      </a:r>
                      <a:r>
                        <a:rPr sz="800" spc="-15" dirty="0">
                          <a:solidFill>
                            <a:srgbClr val="373435"/>
                          </a:solidFill>
                          <a:latin typeface="Trebuchet MS"/>
                          <a:cs typeface="Trebuchet MS"/>
                        </a:rPr>
                        <a:t>of </a:t>
                      </a:r>
                      <a:r>
                        <a:rPr sz="800" spc="-30" dirty="0">
                          <a:solidFill>
                            <a:srgbClr val="373435"/>
                          </a:solidFill>
                          <a:latin typeface="Trebuchet MS"/>
                          <a:cs typeface="Trebuchet MS"/>
                        </a:rPr>
                        <a:t>IBT  </a:t>
                      </a:r>
                      <a:r>
                        <a:rPr sz="800" spc="15" dirty="0">
                          <a:solidFill>
                            <a:srgbClr val="373435"/>
                          </a:solidFill>
                          <a:latin typeface="Trebuchet MS"/>
                          <a:cs typeface="Trebuchet MS"/>
                        </a:rPr>
                        <a:t>housing </a:t>
                      </a:r>
                      <a:r>
                        <a:rPr sz="800" spc="-10" dirty="0">
                          <a:solidFill>
                            <a:srgbClr val="373435"/>
                          </a:solidFill>
                          <a:latin typeface="Trebuchet MS"/>
                          <a:cs typeface="Trebuchet MS"/>
                        </a:rPr>
                        <a:t>units  </a:t>
                      </a:r>
                      <a:r>
                        <a:rPr sz="800" spc="-20" dirty="0">
                          <a:solidFill>
                            <a:srgbClr val="373435"/>
                          </a:solidFill>
                          <a:latin typeface="Trebuchet MS"/>
                          <a:cs typeface="Trebuchet MS"/>
                        </a:rPr>
                        <a:t>delivered </a:t>
                      </a:r>
                      <a:r>
                        <a:rPr sz="800" spc="-80" dirty="0">
                          <a:solidFill>
                            <a:srgbClr val="373435"/>
                          </a:solidFill>
                          <a:latin typeface="Trebuchet MS"/>
                          <a:cs typeface="Trebuchet MS"/>
                        </a:rPr>
                        <a:t>i.r.o.  </a:t>
                      </a:r>
                      <a:r>
                        <a:rPr sz="800" spc="-20" dirty="0">
                          <a:solidFill>
                            <a:srgbClr val="373435"/>
                          </a:solidFill>
                          <a:latin typeface="Trebuchet MS"/>
                          <a:cs typeface="Trebuchet MS"/>
                        </a:rPr>
                        <a:t>projects  </a:t>
                      </a:r>
                      <a:r>
                        <a:rPr sz="800" spc="-10" dirty="0">
                          <a:solidFill>
                            <a:srgbClr val="373435"/>
                          </a:solidFill>
                          <a:latin typeface="Trebuchet MS"/>
                          <a:cs typeface="Trebuchet MS"/>
                        </a:rPr>
                        <a:t>implemented</a:t>
                      </a:r>
                      <a:r>
                        <a:rPr sz="800" spc="-75" dirty="0">
                          <a:solidFill>
                            <a:srgbClr val="373435"/>
                          </a:solidFill>
                          <a:latin typeface="Trebuchet MS"/>
                          <a:cs typeface="Trebuchet MS"/>
                        </a:rPr>
                        <a:t> </a:t>
                      </a:r>
                      <a:r>
                        <a:rPr sz="800" spc="5" dirty="0">
                          <a:solidFill>
                            <a:srgbClr val="373435"/>
                          </a:solidFill>
                          <a:latin typeface="Trebuchet MS"/>
                          <a:cs typeface="Trebuchet MS"/>
                        </a:rPr>
                        <a:t>by  </a:t>
                      </a:r>
                      <a:r>
                        <a:rPr sz="800" spc="-20" dirty="0">
                          <a:solidFill>
                            <a:srgbClr val="373435"/>
                          </a:solidFill>
                          <a:latin typeface="Trebuchet MS"/>
                          <a:cs typeface="Trebuchet MS"/>
                        </a:rPr>
                        <a:t>the</a:t>
                      </a:r>
                      <a:r>
                        <a:rPr sz="800" spc="-35" dirty="0">
                          <a:solidFill>
                            <a:srgbClr val="373435"/>
                          </a:solidFill>
                          <a:latin typeface="Trebuchet MS"/>
                          <a:cs typeface="Trebuchet MS"/>
                        </a:rPr>
                        <a:t> </a:t>
                      </a:r>
                      <a:r>
                        <a:rPr sz="800" spc="30" dirty="0">
                          <a:solidFill>
                            <a:srgbClr val="373435"/>
                          </a:solidFill>
                          <a:latin typeface="Trebuchet MS"/>
                          <a:cs typeface="Trebuchet MS"/>
                        </a:rPr>
                        <a:t>HDA16</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a:lnSpc>
                          <a:spcPct val="100000"/>
                        </a:lnSpc>
                        <a:spcBef>
                          <a:spcPts val="630"/>
                        </a:spcBef>
                      </a:pPr>
                      <a:r>
                        <a:rPr sz="800" spc="10" dirty="0">
                          <a:solidFill>
                            <a:srgbClr val="373435"/>
                          </a:solidFill>
                          <a:latin typeface="Trebuchet MS"/>
                          <a:cs typeface="Trebuchet MS"/>
                        </a:rPr>
                        <a:t>4356 </a:t>
                      </a:r>
                      <a:r>
                        <a:rPr sz="800" spc="-15" dirty="0">
                          <a:solidFill>
                            <a:srgbClr val="373435"/>
                          </a:solidFill>
                          <a:latin typeface="Trebuchet MS"/>
                          <a:cs typeface="Trebuchet MS"/>
                        </a:rPr>
                        <a:t>of</a:t>
                      </a:r>
                      <a:r>
                        <a:rPr sz="800" spc="-75" dirty="0">
                          <a:solidFill>
                            <a:srgbClr val="373435"/>
                          </a:solidFill>
                          <a:latin typeface="Trebuchet MS"/>
                          <a:cs typeface="Trebuchet MS"/>
                        </a:rPr>
                        <a:t> </a:t>
                      </a:r>
                      <a:r>
                        <a:rPr sz="800" spc="-30" dirty="0">
                          <a:solidFill>
                            <a:srgbClr val="373435"/>
                          </a:solidFill>
                          <a:latin typeface="Trebuchet MS"/>
                          <a:cs typeface="Trebuchet MS"/>
                        </a:rPr>
                        <a:t>IBT</a:t>
                      </a:r>
                      <a:endParaRPr sz="800">
                        <a:latin typeface="Trebuchet MS"/>
                        <a:cs typeface="Trebuchet MS"/>
                      </a:endParaRPr>
                    </a:p>
                    <a:p>
                      <a:pPr marL="71755" marR="161290">
                        <a:lnSpc>
                          <a:spcPct val="110800"/>
                        </a:lnSpc>
                      </a:pPr>
                      <a:r>
                        <a:rPr sz="800" spc="15" dirty="0">
                          <a:solidFill>
                            <a:srgbClr val="373435"/>
                          </a:solidFill>
                          <a:latin typeface="Trebuchet MS"/>
                          <a:cs typeface="Trebuchet MS"/>
                        </a:rPr>
                        <a:t>housing</a:t>
                      </a:r>
                      <a:r>
                        <a:rPr sz="800" spc="-75" dirty="0">
                          <a:solidFill>
                            <a:srgbClr val="373435"/>
                          </a:solidFill>
                          <a:latin typeface="Trebuchet MS"/>
                          <a:cs typeface="Trebuchet MS"/>
                        </a:rPr>
                        <a:t> </a:t>
                      </a:r>
                      <a:r>
                        <a:rPr sz="800" spc="-10" dirty="0">
                          <a:solidFill>
                            <a:srgbClr val="373435"/>
                          </a:solidFill>
                          <a:latin typeface="Trebuchet MS"/>
                          <a:cs typeface="Trebuchet MS"/>
                        </a:rPr>
                        <a:t>units  </a:t>
                      </a:r>
                      <a:r>
                        <a:rPr sz="800" spc="-20" dirty="0">
                          <a:solidFill>
                            <a:srgbClr val="373435"/>
                          </a:solidFill>
                          <a:latin typeface="Trebuchet MS"/>
                          <a:cs typeface="Trebuchet MS"/>
                        </a:rPr>
                        <a:t>delivered</a:t>
                      </a:r>
                      <a:endParaRPr sz="800">
                        <a:latin typeface="Trebuchet MS"/>
                        <a:cs typeface="Trebuchet MS"/>
                      </a:endParaRPr>
                    </a:p>
                    <a:p>
                      <a:pPr marL="71755" marR="171450">
                        <a:lnSpc>
                          <a:spcPct val="110800"/>
                        </a:lnSpc>
                      </a:pPr>
                      <a:r>
                        <a:rPr sz="800" spc="-80" dirty="0">
                          <a:solidFill>
                            <a:srgbClr val="373435"/>
                          </a:solidFill>
                          <a:latin typeface="Trebuchet MS"/>
                          <a:cs typeface="Trebuchet MS"/>
                        </a:rPr>
                        <a:t>i.r.o. </a:t>
                      </a:r>
                      <a:r>
                        <a:rPr sz="800" spc="-20" dirty="0">
                          <a:solidFill>
                            <a:srgbClr val="373435"/>
                          </a:solidFill>
                          <a:latin typeface="Trebuchet MS"/>
                          <a:cs typeface="Trebuchet MS"/>
                        </a:rPr>
                        <a:t>projects  </a:t>
                      </a:r>
                      <a:r>
                        <a:rPr sz="800" dirty="0">
                          <a:solidFill>
                            <a:srgbClr val="373435"/>
                          </a:solidFill>
                          <a:latin typeface="Trebuchet MS"/>
                          <a:cs typeface="Trebuchet MS"/>
                        </a:rPr>
                        <a:t>implemen</a:t>
                      </a:r>
                      <a:r>
                        <a:rPr sz="800" spc="-10" dirty="0">
                          <a:solidFill>
                            <a:srgbClr val="373435"/>
                          </a:solidFill>
                          <a:latin typeface="Trebuchet MS"/>
                          <a:cs typeface="Trebuchet MS"/>
                        </a:rPr>
                        <a:t>t</a:t>
                      </a:r>
                      <a:r>
                        <a:rPr sz="800" dirty="0">
                          <a:solidFill>
                            <a:srgbClr val="373435"/>
                          </a:solidFill>
                          <a:latin typeface="Trebuchet MS"/>
                          <a:cs typeface="Trebuchet MS"/>
                        </a:rPr>
                        <a:t>ed  </a:t>
                      </a:r>
                      <a:r>
                        <a:rPr sz="800" spc="5" dirty="0">
                          <a:solidFill>
                            <a:srgbClr val="373435"/>
                          </a:solidFill>
                          <a:latin typeface="Trebuchet MS"/>
                          <a:cs typeface="Trebuchet MS"/>
                        </a:rPr>
                        <a:t>by </a:t>
                      </a:r>
                      <a:r>
                        <a:rPr sz="800" spc="-20" dirty="0">
                          <a:solidFill>
                            <a:srgbClr val="373435"/>
                          </a:solidFill>
                          <a:latin typeface="Trebuchet MS"/>
                          <a:cs typeface="Trebuchet MS"/>
                        </a:rPr>
                        <a:t>the</a:t>
                      </a:r>
                      <a:r>
                        <a:rPr sz="800" spc="-85" dirty="0">
                          <a:solidFill>
                            <a:srgbClr val="373435"/>
                          </a:solidFill>
                          <a:latin typeface="Trebuchet MS"/>
                          <a:cs typeface="Trebuchet MS"/>
                        </a:rPr>
                        <a:t> </a:t>
                      </a:r>
                      <a:r>
                        <a:rPr sz="800" spc="45" dirty="0">
                          <a:solidFill>
                            <a:srgbClr val="373435"/>
                          </a:solidFill>
                          <a:latin typeface="Trebuchet MS"/>
                          <a:cs typeface="Trebuchet MS"/>
                        </a:rPr>
                        <a:t>HDA</a:t>
                      </a:r>
                      <a:endParaRPr sz="8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a:lnSpc>
                          <a:spcPct val="100000"/>
                        </a:lnSpc>
                        <a:spcBef>
                          <a:spcPts val="630"/>
                        </a:spcBef>
                      </a:pPr>
                      <a:r>
                        <a:rPr sz="800" spc="10" dirty="0">
                          <a:solidFill>
                            <a:srgbClr val="373435"/>
                          </a:solidFill>
                          <a:latin typeface="Trebuchet MS"/>
                          <a:cs typeface="Trebuchet MS"/>
                        </a:rPr>
                        <a:t>2283 </a:t>
                      </a:r>
                      <a:r>
                        <a:rPr sz="800" spc="-15" dirty="0">
                          <a:solidFill>
                            <a:srgbClr val="373435"/>
                          </a:solidFill>
                          <a:latin typeface="Trebuchet MS"/>
                          <a:cs typeface="Trebuchet MS"/>
                        </a:rPr>
                        <a:t>of</a:t>
                      </a:r>
                      <a:r>
                        <a:rPr sz="800" spc="-145" dirty="0">
                          <a:solidFill>
                            <a:srgbClr val="373435"/>
                          </a:solidFill>
                          <a:latin typeface="Trebuchet MS"/>
                          <a:cs typeface="Trebuchet MS"/>
                        </a:rPr>
                        <a:t> </a:t>
                      </a:r>
                      <a:r>
                        <a:rPr sz="800" spc="-30" dirty="0">
                          <a:solidFill>
                            <a:srgbClr val="373435"/>
                          </a:solidFill>
                          <a:latin typeface="Trebuchet MS"/>
                          <a:cs typeface="Trebuchet MS"/>
                        </a:rPr>
                        <a:t>IBT</a:t>
                      </a:r>
                      <a:endParaRPr sz="800">
                        <a:latin typeface="Trebuchet MS"/>
                        <a:cs typeface="Trebuchet MS"/>
                      </a:endParaRPr>
                    </a:p>
                    <a:p>
                      <a:pPr marL="71755" marR="66675">
                        <a:lnSpc>
                          <a:spcPct val="110800"/>
                        </a:lnSpc>
                      </a:pPr>
                      <a:r>
                        <a:rPr sz="800" spc="15" dirty="0">
                          <a:solidFill>
                            <a:srgbClr val="373435"/>
                          </a:solidFill>
                          <a:latin typeface="Trebuchet MS"/>
                          <a:cs typeface="Trebuchet MS"/>
                        </a:rPr>
                        <a:t>housing </a:t>
                      </a:r>
                      <a:r>
                        <a:rPr sz="800" spc="-10" dirty="0">
                          <a:solidFill>
                            <a:srgbClr val="373435"/>
                          </a:solidFill>
                          <a:latin typeface="Trebuchet MS"/>
                          <a:cs typeface="Trebuchet MS"/>
                        </a:rPr>
                        <a:t>units  </a:t>
                      </a:r>
                      <a:r>
                        <a:rPr sz="800" spc="-20" dirty="0">
                          <a:solidFill>
                            <a:srgbClr val="373435"/>
                          </a:solidFill>
                          <a:latin typeface="Trebuchet MS"/>
                          <a:cs typeface="Trebuchet MS"/>
                        </a:rPr>
                        <a:t>delivered</a:t>
                      </a:r>
                      <a:r>
                        <a:rPr sz="800" spc="-60" dirty="0">
                          <a:solidFill>
                            <a:srgbClr val="373435"/>
                          </a:solidFill>
                          <a:latin typeface="Trebuchet MS"/>
                          <a:cs typeface="Trebuchet MS"/>
                        </a:rPr>
                        <a:t> </a:t>
                      </a:r>
                      <a:r>
                        <a:rPr sz="800" spc="-80" dirty="0">
                          <a:solidFill>
                            <a:srgbClr val="373435"/>
                          </a:solidFill>
                          <a:latin typeface="Trebuchet MS"/>
                          <a:cs typeface="Trebuchet MS"/>
                        </a:rPr>
                        <a:t>i.r.o.  </a:t>
                      </a:r>
                      <a:r>
                        <a:rPr sz="800" spc="-20" dirty="0">
                          <a:solidFill>
                            <a:srgbClr val="373435"/>
                          </a:solidFill>
                          <a:latin typeface="Trebuchet MS"/>
                          <a:cs typeface="Trebuchet MS"/>
                        </a:rPr>
                        <a:t>projects  </a:t>
                      </a:r>
                      <a:r>
                        <a:rPr sz="800" spc="-10" dirty="0">
                          <a:solidFill>
                            <a:srgbClr val="373435"/>
                          </a:solidFill>
                          <a:latin typeface="Trebuchet MS"/>
                          <a:cs typeface="Trebuchet MS"/>
                        </a:rPr>
                        <a:t>implemented  </a:t>
                      </a:r>
                      <a:r>
                        <a:rPr sz="800" spc="5" dirty="0">
                          <a:solidFill>
                            <a:srgbClr val="373435"/>
                          </a:solidFill>
                          <a:latin typeface="Trebuchet MS"/>
                          <a:cs typeface="Trebuchet MS"/>
                        </a:rPr>
                        <a:t>by </a:t>
                      </a:r>
                      <a:r>
                        <a:rPr sz="800" spc="-20" dirty="0">
                          <a:solidFill>
                            <a:srgbClr val="373435"/>
                          </a:solidFill>
                          <a:latin typeface="Trebuchet MS"/>
                          <a:cs typeface="Trebuchet MS"/>
                        </a:rPr>
                        <a:t>the</a:t>
                      </a:r>
                      <a:r>
                        <a:rPr sz="800" spc="-85" dirty="0">
                          <a:solidFill>
                            <a:srgbClr val="373435"/>
                          </a:solidFill>
                          <a:latin typeface="Trebuchet MS"/>
                          <a:cs typeface="Trebuchet MS"/>
                        </a:rPr>
                        <a:t> </a:t>
                      </a:r>
                      <a:r>
                        <a:rPr sz="800" spc="45" dirty="0">
                          <a:solidFill>
                            <a:srgbClr val="373435"/>
                          </a:solidFill>
                          <a:latin typeface="Trebuchet MS"/>
                          <a:cs typeface="Trebuchet MS"/>
                        </a:rPr>
                        <a:t>HDA</a:t>
                      </a:r>
                      <a:endParaRPr sz="8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a:lnSpc>
                          <a:spcPct val="100000"/>
                        </a:lnSpc>
                        <a:spcBef>
                          <a:spcPts val="630"/>
                        </a:spcBef>
                      </a:pPr>
                      <a:r>
                        <a:rPr sz="800" spc="10" dirty="0">
                          <a:solidFill>
                            <a:srgbClr val="373435"/>
                          </a:solidFill>
                          <a:latin typeface="Trebuchet MS"/>
                          <a:cs typeface="Trebuchet MS"/>
                        </a:rPr>
                        <a:t>2787 </a:t>
                      </a:r>
                      <a:r>
                        <a:rPr sz="800" spc="-15" dirty="0">
                          <a:solidFill>
                            <a:srgbClr val="373435"/>
                          </a:solidFill>
                          <a:latin typeface="Trebuchet MS"/>
                          <a:cs typeface="Trebuchet MS"/>
                        </a:rPr>
                        <a:t>of</a:t>
                      </a:r>
                      <a:r>
                        <a:rPr sz="800" spc="-145" dirty="0">
                          <a:solidFill>
                            <a:srgbClr val="373435"/>
                          </a:solidFill>
                          <a:latin typeface="Trebuchet MS"/>
                          <a:cs typeface="Trebuchet MS"/>
                        </a:rPr>
                        <a:t> </a:t>
                      </a:r>
                      <a:r>
                        <a:rPr sz="800" spc="-30" dirty="0">
                          <a:solidFill>
                            <a:srgbClr val="373435"/>
                          </a:solidFill>
                          <a:latin typeface="Trebuchet MS"/>
                          <a:cs typeface="Trebuchet MS"/>
                        </a:rPr>
                        <a:t>IBT</a:t>
                      </a:r>
                      <a:endParaRPr sz="800" dirty="0">
                        <a:latin typeface="Trebuchet MS"/>
                        <a:cs typeface="Trebuchet MS"/>
                      </a:endParaRPr>
                    </a:p>
                    <a:p>
                      <a:pPr marL="71755" marR="143510">
                        <a:lnSpc>
                          <a:spcPct val="110800"/>
                        </a:lnSpc>
                      </a:pPr>
                      <a:r>
                        <a:rPr sz="800" spc="15" dirty="0">
                          <a:solidFill>
                            <a:srgbClr val="373435"/>
                          </a:solidFill>
                          <a:latin typeface="Trebuchet MS"/>
                          <a:cs typeface="Trebuchet MS"/>
                        </a:rPr>
                        <a:t>housing </a:t>
                      </a:r>
                      <a:r>
                        <a:rPr sz="800" spc="-10" dirty="0">
                          <a:solidFill>
                            <a:srgbClr val="373435"/>
                          </a:solidFill>
                          <a:latin typeface="Trebuchet MS"/>
                          <a:cs typeface="Trebuchet MS"/>
                        </a:rPr>
                        <a:t>units  </a:t>
                      </a:r>
                      <a:r>
                        <a:rPr sz="800" spc="-20" dirty="0">
                          <a:solidFill>
                            <a:srgbClr val="373435"/>
                          </a:solidFill>
                          <a:latin typeface="Trebuchet MS"/>
                          <a:cs typeface="Trebuchet MS"/>
                        </a:rPr>
                        <a:t>delivered</a:t>
                      </a:r>
                      <a:r>
                        <a:rPr sz="800" spc="-60" dirty="0">
                          <a:solidFill>
                            <a:srgbClr val="373435"/>
                          </a:solidFill>
                          <a:latin typeface="Trebuchet MS"/>
                          <a:cs typeface="Trebuchet MS"/>
                        </a:rPr>
                        <a:t> </a:t>
                      </a:r>
                      <a:r>
                        <a:rPr sz="800" spc="-80" dirty="0">
                          <a:solidFill>
                            <a:srgbClr val="373435"/>
                          </a:solidFill>
                          <a:latin typeface="Trebuchet MS"/>
                          <a:cs typeface="Trebuchet MS"/>
                        </a:rPr>
                        <a:t>i.r.o.  </a:t>
                      </a:r>
                      <a:r>
                        <a:rPr sz="800" spc="-20" dirty="0">
                          <a:solidFill>
                            <a:srgbClr val="373435"/>
                          </a:solidFill>
                          <a:latin typeface="Trebuchet MS"/>
                          <a:cs typeface="Trebuchet MS"/>
                        </a:rPr>
                        <a:t>projects  </a:t>
                      </a:r>
                      <a:r>
                        <a:rPr sz="800" spc="-10" dirty="0">
                          <a:solidFill>
                            <a:srgbClr val="373435"/>
                          </a:solidFill>
                          <a:latin typeface="Trebuchet MS"/>
                          <a:cs typeface="Trebuchet MS"/>
                        </a:rPr>
                        <a:t>implemented  </a:t>
                      </a:r>
                      <a:r>
                        <a:rPr sz="800" spc="5" dirty="0">
                          <a:solidFill>
                            <a:srgbClr val="373435"/>
                          </a:solidFill>
                          <a:latin typeface="Trebuchet MS"/>
                          <a:cs typeface="Trebuchet MS"/>
                        </a:rPr>
                        <a:t>by </a:t>
                      </a:r>
                      <a:r>
                        <a:rPr sz="800" spc="-20" dirty="0">
                          <a:solidFill>
                            <a:srgbClr val="373435"/>
                          </a:solidFill>
                          <a:latin typeface="Trebuchet MS"/>
                          <a:cs typeface="Trebuchet MS"/>
                        </a:rPr>
                        <a:t>the</a:t>
                      </a:r>
                      <a:r>
                        <a:rPr sz="800" spc="-85" dirty="0">
                          <a:solidFill>
                            <a:srgbClr val="373435"/>
                          </a:solidFill>
                          <a:latin typeface="Trebuchet MS"/>
                          <a:cs typeface="Trebuchet MS"/>
                        </a:rPr>
                        <a:t> </a:t>
                      </a:r>
                      <a:r>
                        <a:rPr sz="800" spc="45" dirty="0">
                          <a:solidFill>
                            <a:srgbClr val="373435"/>
                          </a:solidFill>
                          <a:latin typeface="Trebuchet MS"/>
                          <a:cs typeface="Trebuchet MS"/>
                        </a:rPr>
                        <a:t>HDA</a:t>
                      </a:r>
                      <a:endParaRPr sz="800" dirty="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173990">
                        <a:lnSpc>
                          <a:spcPct val="110800"/>
                        </a:lnSpc>
                        <a:spcBef>
                          <a:spcPts val="525"/>
                        </a:spcBef>
                      </a:pPr>
                      <a:r>
                        <a:rPr sz="800" spc="25" dirty="0">
                          <a:solidFill>
                            <a:srgbClr val="ED3237"/>
                          </a:solidFill>
                          <a:latin typeface="Trebuchet MS"/>
                          <a:cs typeface="Trebuchet MS"/>
                        </a:rPr>
                        <a:t>Not</a:t>
                      </a:r>
                      <a:r>
                        <a:rPr sz="800" spc="-95" dirty="0">
                          <a:solidFill>
                            <a:srgbClr val="ED3237"/>
                          </a:solidFill>
                          <a:latin typeface="Trebuchet MS"/>
                          <a:cs typeface="Trebuchet MS"/>
                        </a:rPr>
                        <a:t> </a:t>
                      </a:r>
                      <a:r>
                        <a:rPr sz="800" spc="-5" dirty="0">
                          <a:solidFill>
                            <a:srgbClr val="ED3237"/>
                          </a:solidFill>
                          <a:latin typeface="Trebuchet MS"/>
                          <a:cs typeface="Trebuchet MS"/>
                        </a:rPr>
                        <a:t>Achieved  </a:t>
                      </a:r>
                      <a:r>
                        <a:rPr sz="800" spc="10" dirty="0">
                          <a:solidFill>
                            <a:srgbClr val="373435"/>
                          </a:solidFill>
                          <a:latin typeface="Trebuchet MS"/>
                          <a:cs typeface="Trebuchet MS"/>
                        </a:rPr>
                        <a:t>1685</a:t>
                      </a:r>
                      <a:r>
                        <a:rPr sz="800" spc="-35" dirty="0">
                          <a:solidFill>
                            <a:srgbClr val="373435"/>
                          </a:solidFill>
                          <a:latin typeface="Trebuchet MS"/>
                          <a:cs typeface="Trebuchet MS"/>
                        </a:rPr>
                        <a:t> </a:t>
                      </a:r>
                      <a:r>
                        <a:rPr sz="800" spc="-30" dirty="0">
                          <a:solidFill>
                            <a:srgbClr val="373435"/>
                          </a:solidFill>
                          <a:latin typeface="Trebuchet MS"/>
                          <a:cs typeface="Trebuchet MS"/>
                        </a:rPr>
                        <a:t>IBT</a:t>
                      </a:r>
                      <a:endParaRPr sz="800" dirty="0">
                        <a:latin typeface="Trebuchet MS"/>
                        <a:cs typeface="Trebuchet MS"/>
                      </a:endParaRPr>
                    </a:p>
                    <a:p>
                      <a:pPr marL="71755" marR="165735">
                        <a:lnSpc>
                          <a:spcPct val="110800"/>
                        </a:lnSpc>
                      </a:pPr>
                      <a:r>
                        <a:rPr sz="800" spc="15" dirty="0">
                          <a:solidFill>
                            <a:srgbClr val="373435"/>
                          </a:solidFill>
                          <a:latin typeface="Trebuchet MS"/>
                          <a:cs typeface="Trebuchet MS"/>
                        </a:rPr>
                        <a:t>housing </a:t>
                      </a:r>
                      <a:r>
                        <a:rPr sz="800" spc="-10" dirty="0">
                          <a:solidFill>
                            <a:srgbClr val="373435"/>
                          </a:solidFill>
                          <a:latin typeface="Trebuchet MS"/>
                          <a:cs typeface="Trebuchet MS"/>
                        </a:rPr>
                        <a:t>units  </a:t>
                      </a:r>
                      <a:r>
                        <a:rPr sz="800" spc="-20" dirty="0">
                          <a:solidFill>
                            <a:srgbClr val="373435"/>
                          </a:solidFill>
                          <a:latin typeface="Trebuchet MS"/>
                          <a:cs typeface="Trebuchet MS"/>
                        </a:rPr>
                        <a:t>delivered</a:t>
                      </a:r>
                      <a:r>
                        <a:rPr sz="800" spc="-60" dirty="0">
                          <a:solidFill>
                            <a:srgbClr val="373435"/>
                          </a:solidFill>
                          <a:latin typeface="Trebuchet MS"/>
                          <a:cs typeface="Trebuchet MS"/>
                        </a:rPr>
                        <a:t> </a:t>
                      </a:r>
                      <a:r>
                        <a:rPr sz="800" spc="-80" dirty="0">
                          <a:solidFill>
                            <a:srgbClr val="373435"/>
                          </a:solidFill>
                          <a:latin typeface="Trebuchet MS"/>
                          <a:cs typeface="Trebuchet MS"/>
                        </a:rPr>
                        <a:t>i.r.o.  </a:t>
                      </a:r>
                      <a:r>
                        <a:rPr sz="800" spc="-20" dirty="0">
                          <a:solidFill>
                            <a:srgbClr val="373435"/>
                          </a:solidFill>
                          <a:latin typeface="Trebuchet MS"/>
                          <a:cs typeface="Trebuchet MS"/>
                        </a:rPr>
                        <a:t>projects  </a:t>
                      </a:r>
                      <a:r>
                        <a:rPr sz="800" spc="-10" dirty="0">
                          <a:solidFill>
                            <a:srgbClr val="373435"/>
                          </a:solidFill>
                          <a:latin typeface="Trebuchet MS"/>
                          <a:cs typeface="Trebuchet MS"/>
                        </a:rPr>
                        <a:t>implemented  </a:t>
                      </a:r>
                      <a:r>
                        <a:rPr sz="800" spc="5" dirty="0">
                          <a:solidFill>
                            <a:srgbClr val="373435"/>
                          </a:solidFill>
                          <a:latin typeface="Trebuchet MS"/>
                          <a:cs typeface="Trebuchet MS"/>
                        </a:rPr>
                        <a:t>by </a:t>
                      </a:r>
                      <a:r>
                        <a:rPr sz="800" spc="-20" dirty="0">
                          <a:solidFill>
                            <a:srgbClr val="373435"/>
                          </a:solidFill>
                          <a:latin typeface="Trebuchet MS"/>
                          <a:cs typeface="Trebuchet MS"/>
                        </a:rPr>
                        <a:t>the</a:t>
                      </a:r>
                      <a:r>
                        <a:rPr sz="800" spc="-85" dirty="0">
                          <a:solidFill>
                            <a:srgbClr val="373435"/>
                          </a:solidFill>
                          <a:latin typeface="Trebuchet MS"/>
                          <a:cs typeface="Trebuchet MS"/>
                        </a:rPr>
                        <a:t> </a:t>
                      </a:r>
                      <a:r>
                        <a:rPr sz="800" spc="45" dirty="0">
                          <a:solidFill>
                            <a:srgbClr val="373435"/>
                          </a:solidFill>
                          <a:latin typeface="Trebuchet MS"/>
                          <a:cs typeface="Trebuchet MS"/>
                        </a:rPr>
                        <a:t>HDA</a:t>
                      </a:r>
                      <a:endParaRPr sz="8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FF0000"/>
                    </a:solidFill>
                  </a:tcPr>
                </a:tc>
                <a:tc>
                  <a:txBody>
                    <a:bodyPr/>
                    <a:lstStyle/>
                    <a:p>
                      <a:pPr marL="71755" marR="205740">
                        <a:lnSpc>
                          <a:spcPct val="110800"/>
                        </a:lnSpc>
                        <a:spcBef>
                          <a:spcPts val="525"/>
                        </a:spcBef>
                      </a:pPr>
                      <a:r>
                        <a:rPr sz="800" spc="10" dirty="0">
                          <a:solidFill>
                            <a:srgbClr val="373435"/>
                          </a:solidFill>
                          <a:latin typeface="Trebuchet MS"/>
                          <a:cs typeface="Trebuchet MS"/>
                        </a:rPr>
                        <a:t>-1102 </a:t>
                      </a:r>
                      <a:r>
                        <a:rPr sz="800" spc="-30" dirty="0">
                          <a:solidFill>
                            <a:srgbClr val="373435"/>
                          </a:solidFill>
                          <a:latin typeface="Trebuchet MS"/>
                          <a:cs typeface="Trebuchet MS"/>
                        </a:rPr>
                        <a:t>IBT </a:t>
                      </a:r>
                      <a:r>
                        <a:rPr sz="800" spc="15" dirty="0">
                          <a:solidFill>
                            <a:srgbClr val="373435"/>
                          </a:solidFill>
                          <a:latin typeface="Trebuchet MS"/>
                          <a:cs typeface="Trebuchet MS"/>
                        </a:rPr>
                        <a:t>housing  </a:t>
                      </a:r>
                      <a:r>
                        <a:rPr sz="800" spc="-10" dirty="0">
                          <a:solidFill>
                            <a:srgbClr val="373435"/>
                          </a:solidFill>
                          <a:latin typeface="Trebuchet MS"/>
                          <a:cs typeface="Trebuchet MS"/>
                        </a:rPr>
                        <a:t>units </a:t>
                      </a:r>
                      <a:r>
                        <a:rPr sz="800" dirty="0">
                          <a:solidFill>
                            <a:srgbClr val="373435"/>
                          </a:solidFill>
                          <a:latin typeface="Trebuchet MS"/>
                          <a:cs typeface="Trebuchet MS"/>
                        </a:rPr>
                        <a:t>not</a:t>
                      </a:r>
                      <a:r>
                        <a:rPr sz="800" spc="-75" dirty="0">
                          <a:solidFill>
                            <a:srgbClr val="373435"/>
                          </a:solidFill>
                          <a:latin typeface="Trebuchet MS"/>
                          <a:cs typeface="Trebuchet MS"/>
                        </a:rPr>
                        <a:t> </a:t>
                      </a:r>
                      <a:r>
                        <a:rPr sz="800" spc="-20" dirty="0">
                          <a:solidFill>
                            <a:srgbClr val="373435"/>
                          </a:solidFill>
                          <a:latin typeface="Trebuchet MS"/>
                          <a:cs typeface="Trebuchet MS"/>
                        </a:rPr>
                        <a:t>delivered</a:t>
                      </a:r>
                      <a:endParaRPr sz="800">
                        <a:latin typeface="Trebuchet MS"/>
                        <a:cs typeface="Trebuchet MS"/>
                      </a:endParaRPr>
                    </a:p>
                    <a:p>
                      <a:pPr marL="71755" marR="136525">
                        <a:lnSpc>
                          <a:spcPct val="110800"/>
                        </a:lnSpc>
                      </a:pPr>
                      <a:r>
                        <a:rPr sz="800" spc="-80" dirty="0">
                          <a:solidFill>
                            <a:srgbClr val="373435"/>
                          </a:solidFill>
                          <a:latin typeface="Trebuchet MS"/>
                          <a:cs typeface="Trebuchet MS"/>
                        </a:rPr>
                        <a:t>i.r.o. </a:t>
                      </a:r>
                      <a:r>
                        <a:rPr sz="800" spc="-20" dirty="0">
                          <a:solidFill>
                            <a:srgbClr val="373435"/>
                          </a:solidFill>
                          <a:latin typeface="Trebuchet MS"/>
                          <a:cs typeface="Trebuchet MS"/>
                        </a:rPr>
                        <a:t>projects  </a:t>
                      </a:r>
                      <a:r>
                        <a:rPr sz="800" spc="-10" dirty="0">
                          <a:solidFill>
                            <a:srgbClr val="373435"/>
                          </a:solidFill>
                          <a:latin typeface="Trebuchet MS"/>
                          <a:cs typeface="Trebuchet MS"/>
                        </a:rPr>
                        <a:t>implemented </a:t>
                      </a:r>
                      <a:r>
                        <a:rPr sz="800" spc="5" dirty="0">
                          <a:solidFill>
                            <a:srgbClr val="373435"/>
                          </a:solidFill>
                          <a:latin typeface="Trebuchet MS"/>
                          <a:cs typeface="Trebuchet MS"/>
                        </a:rPr>
                        <a:t>by</a:t>
                      </a:r>
                      <a:r>
                        <a:rPr sz="800" spc="-80" dirty="0">
                          <a:solidFill>
                            <a:srgbClr val="373435"/>
                          </a:solidFill>
                          <a:latin typeface="Trebuchet MS"/>
                          <a:cs typeface="Trebuchet MS"/>
                        </a:rPr>
                        <a:t> </a:t>
                      </a:r>
                      <a:r>
                        <a:rPr sz="800" spc="-20" dirty="0">
                          <a:solidFill>
                            <a:srgbClr val="373435"/>
                          </a:solidFill>
                          <a:latin typeface="Trebuchet MS"/>
                          <a:cs typeface="Trebuchet MS"/>
                        </a:rPr>
                        <a:t>the  </a:t>
                      </a:r>
                      <a:r>
                        <a:rPr sz="800" spc="45" dirty="0">
                          <a:solidFill>
                            <a:srgbClr val="373435"/>
                          </a:solidFill>
                          <a:latin typeface="Trebuchet MS"/>
                          <a:cs typeface="Trebuchet MS"/>
                        </a:rPr>
                        <a:t>HDA</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120650">
                        <a:lnSpc>
                          <a:spcPct val="110800"/>
                        </a:lnSpc>
                        <a:spcBef>
                          <a:spcPts val="525"/>
                        </a:spcBef>
                      </a:pPr>
                      <a:r>
                        <a:rPr sz="800" spc="15" dirty="0">
                          <a:solidFill>
                            <a:srgbClr val="373435"/>
                          </a:solidFill>
                          <a:latin typeface="Trebuchet MS"/>
                          <a:cs typeface="Trebuchet MS"/>
                        </a:rPr>
                        <a:t>During </a:t>
                      </a:r>
                      <a:r>
                        <a:rPr sz="800" spc="-20" dirty="0">
                          <a:solidFill>
                            <a:srgbClr val="373435"/>
                          </a:solidFill>
                          <a:latin typeface="Trebuchet MS"/>
                          <a:cs typeface="Trebuchet MS"/>
                        </a:rPr>
                        <a:t>the year </a:t>
                      </a:r>
                      <a:r>
                        <a:rPr sz="800" dirty="0">
                          <a:solidFill>
                            <a:srgbClr val="373435"/>
                          </a:solidFill>
                          <a:latin typeface="Trebuchet MS"/>
                          <a:cs typeface="Trebuchet MS"/>
                        </a:rPr>
                        <a:t>under </a:t>
                      </a:r>
                      <a:r>
                        <a:rPr sz="800" spc="-25" dirty="0">
                          <a:solidFill>
                            <a:srgbClr val="373435"/>
                          </a:solidFill>
                          <a:latin typeface="Trebuchet MS"/>
                          <a:cs typeface="Trebuchet MS"/>
                        </a:rPr>
                        <a:t>review there </a:t>
                      </a:r>
                      <a:r>
                        <a:rPr sz="800" spc="5" dirty="0">
                          <a:solidFill>
                            <a:srgbClr val="373435"/>
                          </a:solidFill>
                          <a:latin typeface="Trebuchet MS"/>
                          <a:cs typeface="Trebuchet MS"/>
                        </a:rPr>
                        <a:t>has  </a:t>
                      </a:r>
                      <a:r>
                        <a:rPr sz="800" dirty="0">
                          <a:solidFill>
                            <a:srgbClr val="373435"/>
                          </a:solidFill>
                          <a:latin typeface="Trebuchet MS"/>
                          <a:cs typeface="Trebuchet MS"/>
                        </a:rPr>
                        <a:t>been </a:t>
                      </a:r>
                      <a:r>
                        <a:rPr sz="800" spc="-20" dirty="0">
                          <a:solidFill>
                            <a:srgbClr val="373435"/>
                          </a:solidFill>
                          <a:latin typeface="Trebuchet MS"/>
                          <a:cs typeface="Trebuchet MS"/>
                        </a:rPr>
                        <a:t>the withdrawal </a:t>
                      </a:r>
                      <a:r>
                        <a:rPr sz="800" spc="-15" dirty="0">
                          <a:solidFill>
                            <a:srgbClr val="373435"/>
                          </a:solidFill>
                          <a:latin typeface="Trebuchet MS"/>
                          <a:cs typeface="Trebuchet MS"/>
                        </a:rPr>
                        <a:t>of </a:t>
                      </a:r>
                      <a:r>
                        <a:rPr sz="800" spc="-5" dirty="0">
                          <a:solidFill>
                            <a:srgbClr val="373435"/>
                          </a:solidFill>
                          <a:latin typeface="Trebuchet MS"/>
                          <a:cs typeface="Trebuchet MS"/>
                        </a:rPr>
                        <a:t>mandates </a:t>
                      </a:r>
                      <a:r>
                        <a:rPr sz="800" spc="-85" dirty="0">
                          <a:solidFill>
                            <a:srgbClr val="373435"/>
                          </a:solidFill>
                          <a:latin typeface="Trebuchet MS"/>
                          <a:cs typeface="Trebuchet MS"/>
                        </a:rPr>
                        <a:t>i.e., </a:t>
                      </a:r>
                      <a:r>
                        <a:rPr sz="800" spc="40" dirty="0">
                          <a:solidFill>
                            <a:srgbClr val="373435"/>
                          </a:solidFill>
                          <a:latin typeface="Trebuchet MS"/>
                          <a:cs typeface="Trebuchet MS"/>
                        </a:rPr>
                        <a:t>WC  </a:t>
                      </a:r>
                      <a:r>
                        <a:rPr sz="800" dirty="0">
                          <a:solidFill>
                            <a:srgbClr val="373435"/>
                          </a:solidFill>
                          <a:latin typeface="Trebuchet MS"/>
                          <a:cs typeface="Trebuchet MS"/>
                        </a:rPr>
                        <a:t>(Masiphumelelo) </a:t>
                      </a:r>
                      <a:r>
                        <a:rPr sz="800" spc="5" dirty="0">
                          <a:solidFill>
                            <a:srgbClr val="373435"/>
                          </a:solidFill>
                          <a:latin typeface="Trebuchet MS"/>
                          <a:cs typeface="Trebuchet MS"/>
                        </a:rPr>
                        <a:t>and </a:t>
                      </a:r>
                      <a:r>
                        <a:rPr sz="800" spc="-10" dirty="0">
                          <a:solidFill>
                            <a:srgbClr val="373435"/>
                          </a:solidFill>
                          <a:latin typeface="Trebuchet MS"/>
                          <a:cs typeface="Trebuchet MS"/>
                        </a:rPr>
                        <a:t>other </a:t>
                      </a:r>
                      <a:r>
                        <a:rPr sz="800" spc="-20" dirty="0">
                          <a:solidFill>
                            <a:srgbClr val="373435"/>
                          </a:solidFill>
                          <a:latin typeface="Trebuchet MS"/>
                          <a:cs typeface="Trebuchet MS"/>
                        </a:rPr>
                        <a:t>projects </a:t>
                      </a:r>
                      <a:r>
                        <a:rPr sz="800" spc="-10" dirty="0">
                          <a:solidFill>
                            <a:srgbClr val="373435"/>
                          </a:solidFill>
                          <a:latin typeface="Trebuchet MS"/>
                          <a:cs typeface="Trebuchet MS"/>
                        </a:rPr>
                        <a:t>in</a:t>
                      </a:r>
                      <a:r>
                        <a:rPr sz="800" spc="-150" dirty="0">
                          <a:solidFill>
                            <a:srgbClr val="373435"/>
                          </a:solidFill>
                          <a:latin typeface="Trebuchet MS"/>
                          <a:cs typeface="Trebuchet MS"/>
                        </a:rPr>
                        <a:t> </a:t>
                      </a:r>
                      <a:r>
                        <a:rPr sz="800" spc="-20" dirty="0">
                          <a:solidFill>
                            <a:srgbClr val="373435"/>
                          </a:solidFill>
                          <a:latin typeface="Trebuchet MS"/>
                          <a:cs typeface="Trebuchet MS"/>
                        </a:rPr>
                        <a:t>the  </a:t>
                      </a:r>
                      <a:r>
                        <a:rPr sz="800" spc="-45" dirty="0">
                          <a:solidFill>
                            <a:srgbClr val="373435"/>
                          </a:solidFill>
                          <a:latin typeface="Trebuchet MS"/>
                          <a:cs typeface="Trebuchet MS"/>
                        </a:rPr>
                        <a:t>EC.</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178435">
                        <a:lnSpc>
                          <a:spcPct val="110800"/>
                        </a:lnSpc>
                        <a:spcBef>
                          <a:spcPts val="525"/>
                        </a:spcBef>
                      </a:pPr>
                      <a:r>
                        <a:rPr sz="800" spc="15" dirty="0">
                          <a:solidFill>
                            <a:srgbClr val="373435"/>
                          </a:solidFill>
                          <a:latin typeface="Trebuchet MS"/>
                          <a:cs typeface="Trebuchet MS"/>
                        </a:rPr>
                        <a:t>Signed  </a:t>
                      </a:r>
                      <a:r>
                        <a:rPr sz="800" spc="-30" dirty="0">
                          <a:solidFill>
                            <a:srgbClr val="373435"/>
                          </a:solidFill>
                          <a:latin typeface="Trebuchet MS"/>
                          <a:cs typeface="Trebuchet MS"/>
                        </a:rPr>
                        <a:t>Practical  </a:t>
                      </a:r>
                      <a:r>
                        <a:rPr sz="800" dirty="0">
                          <a:solidFill>
                            <a:srgbClr val="373435"/>
                          </a:solidFill>
                          <a:latin typeface="Trebuchet MS"/>
                          <a:cs typeface="Trebuchet MS"/>
                        </a:rPr>
                        <a:t>completion  </a:t>
                      </a:r>
                      <a:r>
                        <a:rPr sz="800" spc="-25" dirty="0">
                          <a:solidFill>
                            <a:srgbClr val="373435"/>
                          </a:solidFill>
                          <a:latin typeface="Trebuchet MS"/>
                          <a:cs typeface="Trebuchet MS"/>
                        </a:rPr>
                        <a:t>certiﬁcates</a:t>
                      </a:r>
                      <a:endParaRPr sz="800">
                        <a:latin typeface="Trebuchet MS"/>
                        <a:cs typeface="Trebuchet MS"/>
                      </a:endParaRPr>
                    </a:p>
                    <a:p>
                      <a:pPr>
                        <a:lnSpc>
                          <a:spcPct val="100000"/>
                        </a:lnSpc>
                        <a:spcBef>
                          <a:spcPts val="15"/>
                        </a:spcBef>
                      </a:pPr>
                      <a:endParaRPr sz="1000">
                        <a:latin typeface="Times New Roman"/>
                        <a:cs typeface="Times New Roman"/>
                      </a:endParaRPr>
                    </a:p>
                    <a:p>
                      <a:pPr marL="71755">
                        <a:lnSpc>
                          <a:spcPct val="100000"/>
                        </a:lnSpc>
                        <a:spcBef>
                          <a:spcPts val="5"/>
                        </a:spcBef>
                      </a:pPr>
                      <a:r>
                        <a:rPr sz="800" spc="10" dirty="0">
                          <a:solidFill>
                            <a:srgbClr val="373435"/>
                          </a:solidFill>
                          <a:latin typeface="Trebuchet MS"/>
                          <a:cs typeface="Trebuchet MS"/>
                        </a:rPr>
                        <a:t>Happy</a:t>
                      </a:r>
                      <a:r>
                        <a:rPr sz="800" spc="-40" dirty="0">
                          <a:solidFill>
                            <a:srgbClr val="373435"/>
                          </a:solidFill>
                          <a:latin typeface="Trebuchet MS"/>
                          <a:cs typeface="Trebuchet MS"/>
                        </a:rPr>
                        <a:t> </a:t>
                      </a:r>
                      <a:r>
                        <a:rPr sz="800" spc="-30" dirty="0">
                          <a:solidFill>
                            <a:srgbClr val="373435"/>
                          </a:solidFill>
                          <a:latin typeface="Trebuchet MS"/>
                          <a:cs typeface="Trebuchet MS"/>
                        </a:rPr>
                        <a:t>Letters</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extLst>
                  <a:ext uri="{0D108BD9-81ED-4DB2-BD59-A6C34878D82A}">
                    <a16:rowId xmlns:a16="http://schemas.microsoft.com/office/drawing/2014/main" xmlns="" val="10003"/>
                  </a:ext>
                </a:extLst>
              </a:tr>
              <a:tr h="1835396">
                <a:tc>
                  <a:txBody>
                    <a:bodyPr/>
                    <a:lstStyle/>
                    <a:p>
                      <a:pPr>
                        <a:lnSpc>
                          <a:spcPct val="100000"/>
                        </a:lnSpc>
                      </a:pPr>
                      <a:endParaRPr sz="800">
                        <a:latin typeface="Times New Roman"/>
                        <a:cs typeface="Times New Roman"/>
                      </a:endParaRPr>
                    </a:p>
                  </a:txBody>
                  <a:tcPr marL="0" marR="0" marT="0" marB="0">
                    <a:lnL w="19050">
                      <a:solidFill>
                        <a:srgbClr val="FEFEFE"/>
                      </a:solidFill>
                      <a:prstDash val="solid"/>
                    </a:lnL>
                    <a:lnR w="19050">
                      <a:solidFill>
                        <a:srgbClr val="FEFEFE"/>
                      </a:solidFill>
                      <a:prstDash val="solid"/>
                    </a:lnR>
                    <a:lnB w="19050">
                      <a:solidFill>
                        <a:srgbClr val="FEFEFE"/>
                      </a:solidFill>
                      <a:prstDash val="solid"/>
                    </a:lnB>
                    <a:solidFill>
                      <a:srgbClr val="E6E7E8"/>
                    </a:solidFill>
                  </a:tcPr>
                </a:tc>
                <a:tc>
                  <a:txBody>
                    <a:bodyPr/>
                    <a:lstStyle/>
                    <a:p>
                      <a:pPr>
                        <a:lnSpc>
                          <a:spcPct val="100000"/>
                        </a:lnSpc>
                      </a:pPr>
                      <a:endParaRPr sz="800">
                        <a:latin typeface="Times New Roman"/>
                        <a:cs typeface="Times New Roman"/>
                      </a:endParaRPr>
                    </a:p>
                  </a:txBody>
                  <a:tcPr marL="0" marR="0" marT="0" marB="0">
                    <a:lnL w="19050">
                      <a:solidFill>
                        <a:srgbClr val="FEFEFE"/>
                      </a:solidFill>
                      <a:prstDash val="solid"/>
                    </a:lnL>
                    <a:lnR w="19050">
                      <a:solidFill>
                        <a:srgbClr val="FEFEFE"/>
                      </a:solidFill>
                      <a:prstDash val="solid"/>
                    </a:lnR>
                    <a:lnB w="19050">
                      <a:solidFill>
                        <a:srgbClr val="FEFEFE"/>
                      </a:solidFill>
                      <a:prstDash val="solid"/>
                    </a:lnB>
                    <a:solidFill>
                      <a:srgbClr val="E6E7E8"/>
                    </a:solidFill>
                  </a:tcPr>
                </a:tc>
                <a:tc>
                  <a:txBody>
                    <a:bodyPr/>
                    <a:lstStyle/>
                    <a:p>
                      <a:pPr marL="71755" marR="172085">
                        <a:lnSpc>
                          <a:spcPct val="110800"/>
                        </a:lnSpc>
                        <a:spcBef>
                          <a:spcPts val="525"/>
                        </a:spcBef>
                      </a:pPr>
                      <a:r>
                        <a:rPr sz="800" spc="-45" dirty="0">
                          <a:solidFill>
                            <a:srgbClr val="373435"/>
                          </a:solidFill>
                          <a:latin typeface="Trebuchet MS"/>
                          <a:cs typeface="Trebuchet MS"/>
                        </a:rPr>
                        <a:t>3.3.3 </a:t>
                      </a:r>
                      <a:r>
                        <a:rPr sz="800" spc="10" dirty="0">
                          <a:solidFill>
                            <a:srgbClr val="373435"/>
                          </a:solidFill>
                          <a:latin typeface="Trebuchet MS"/>
                          <a:cs typeface="Trebuchet MS"/>
                        </a:rPr>
                        <a:t>Region </a:t>
                      </a:r>
                      <a:r>
                        <a:rPr sz="800" spc="-60" dirty="0">
                          <a:solidFill>
                            <a:srgbClr val="373435"/>
                          </a:solidFill>
                          <a:latin typeface="Trebuchet MS"/>
                          <a:cs typeface="Trebuchet MS"/>
                        </a:rPr>
                        <a:t>B:  </a:t>
                      </a:r>
                      <a:r>
                        <a:rPr sz="800" spc="15" dirty="0">
                          <a:solidFill>
                            <a:srgbClr val="373435"/>
                          </a:solidFill>
                          <a:latin typeface="Trebuchet MS"/>
                          <a:cs typeface="Trebuchet MS"/>
                        </a:rPr>
                        <a:t>Number </a:t>
                      </a:r>
                      <a:r>
                        <a:rPr sz="800" spc="-15" dirty="0">
                          <a:solidFill>
                            <a:srgbClr val="373435"/>
                          </a:solidFill>
                          <a:latin typeface="Trebuchet MS"/>
                          <a:cs typeface="Trebuchet MS"/>
                        </a:rPr>
                        <a:t>of  </a:t>
                      </a:r>
                      <a:r>
                        <a:rPr sz="800" spc="20" dirty="0">
                          <a:solidFill>
                            <a:srgbClr val="373435"/>
                          </a:solidFill>
                          <a:latin typeface="Trebuchet MS"/>
                          <a:cs typeface="Trebuchet MS"/>
                        </a:rPr>
                        <a:t>Housing </a:t>
                      </a:r>
                      <a:r>
                        <a:rPr sz="800" spc="-5" dirty="0">
                          <a:solidFill>
                            <a:srgbClr val="373435"/>
                          </a:solidFill>
                          <a:latin typeface="Trebuchet MS"/>
                          <a:cs typeface="Trebuchet MS"/>
                        </a:rPr>
                        <a:t>Units  </a:t>
                      </a:r>
                      <a:r>
                        <a:rPr sz="800" spc="-15" dirty="0">
                          <a:solidFill>
                            <a:srgbClr val="373435"/>
                          </a:solidFill>
                          <a:latin typeface="Trebuchet MS"/>
                          <a:cs typeface="Trebuchet MS"/>
                        </a:rPr>
                        <a:t>Delivered </a:t>
                      </a:r>
                      <a:r>
                        <a:rPr sz="800" spc="-80" dirty="0">
                          <a:solidFill>
                            <a:srgbClr val="373435"/>
                          </a:solidFill>
                          <a:latin typeface="Trebuchet MS"/>
                          <a:cs typeface="Trebuchet MS"/>
                        </a:rPr>
                        <a:t>i.r.o.  </a:t>
                      </a:r>
                      <a:r>
                        <a:rPr sz="800" spc="-20" dirty="0">
                          <a:solidFill>
                            <a:srgbClr val="373435"/>
                          </a:solidFill>
                          <a:latin typeface="Trebuchet MS"/>
                          <a:cs typeface="Trebuchet MS"/>
                        </a:rPr>
                        <a:t>projects  </a:t>
                      </a:r>
                      <a:r>
                        <a:rPr sz="800" spc="-10" dirty="0">
                          <a:solidFill>
                            <a:srgbClr val="373435"/>
                          </a:solidFill>
                          <a:latin typeface="Trebuchet MS"/>
                          <a:cs typeface="Trebuchet MS"/>
                        </a:rPr>
                        <a:t>implemented</a:t>
                      </a:r>
                      <a:r>
                        <a:rPr sz="800" spc="-75" dirty="0">
                          <a:solidFill>
                            <a:srgbClr val="373435"/>
                          </a:solidFill>
                          <a:latin typeface="Trebuchet MS"/>
                          <a:cs typeface="Trebuchet MS"/>
                        </a:rPr>
                        <a:t> </a:t>
                      </a:r>
                      <a:r>
                        <a:rPr sz="800" spc="5" dirty="0">
                          <a:solidFill>
                            <a:srgbClr val="373435"/>
                          </a:solidFill>
                          <a:latin typeface="Trebuchet MS"/>
                          <a:cs typeface="Trebuchet MS"/>
                        </a:rPr>
                        <a:t>by  </a:t>
                      </a:r>
                      <a:r>
                        <a:rPr sz="800" spc="45" dirty="0">
                          <a:solidFill>
                            <a:srgbClr val="373435"/>
                          </a:solidFill>
                          <a:latin typeface="Trebuchet MS"/>
                          <a:cs typeface="Trebuchet MS"/>
                        </a:rPr>
                        <a:t>HDA</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134620">
                        <a:lnSpc>
                          <a:spcPct val="110800"/>
                        </a:lnSpc>
                        <a:spcBef>
                          <a:spcPts val="525"/>
                        </a:spcBef>
                      </a:pPr>
                      <a:r>
                        <a:rPr sz="800" spc="10" dirty="0">
                          <a:solidFill>
                            <a:srgbClr val="373435"/>
                          </a:solidFill>
                          <a:latin typeface="Trebuchet MS"/>
                          <a:cs typeface="Trebuchet MS"/>
                        </a:rPr>
                        <a:t>1191 </a:t>
                      </a:r>
                      <a:r>
                        <a:rPr sz="800" spc="-15" dirty="0">
                          <a:solidFill>
                            <a:srgbClr val="373435"/>
                          </a:solidFill>
                          <a:latin typeface="Trebuchet MS"/>
                          <a:cs typeface="Trebuchet MS"/>
                        </a:rPr>
                        <a:t>of  </a:t>
                      </a:r>
                      <a:r>
                        <a:rPr sz="800" spc="20" dirty="0">
                          <a:solidFill>
                            <a:srgbClr val="373435"/>
                          </a:solidFill>
                          <a:latin typeface="Trebuchet MS"/>
                          <a:cs typeface="Trebuchet MS"/>
                        </a:rPr>
                        <a:t>Housing</a:t>
                      </a:r>
                      <a:r>
                        <a:rPr sz="800" spc="-90" dirty="0">
                          <a:solidFill>
                            <a:srgbClr val="373435"/>
                          </a:solidFill>
                          <a:latin typeface="Trebuchet MS"/>
                          <a:cs typeface="Trebuchet MS"/>
                        </a:rPr>
                        <a:t> </a:t>
                      </a:r>
                      <a:r>
                        <a:rPr sz="800" spc="-5" dirty="0">
                          <a:solidFill>
                            <a:srgbClr val="373435"/>
                          </a:solidFill>
                          <a:latin typeface="Trebuchet MS"/>
                          <a:cs typeface="Trebuchet MS"/>
                        </a:rPr>
                        <a:t>Units  </a:t>
                      </a:r>
                      <a:r>
                        <a:rPr sz="800" spc="-15" dirty="0">
                          <a:solidFill>
                            <a:srgbClr val="373435"/>
                          </a:solidFill>
                          <a:latin typeface="Trebuchet MS"/>
                          <a:cs typeface="Trebuchet MS"/>
                        </a:rPr>
                        <a:t>Delivered</a:t>
                      </a:r>
                      <a:endParaRPr sz="800">
                        <a:latin typeface="Trebuchet MS"/>
                        <a:cs typeface="Trebuchet MS"/>
                      </a:endParaRPr>
                    </a:p>
                    <a:p>
                      <a:pPr marL="71755" marR="171450">
                        <a:lnSpc>
                          <a:spcPct val="110800"/>
                        </a:lnSpc>
                      </a:pPr>
                      <a:r>
                        <a:rPr sz="800" spc="-80" dirty="0">
                          <a:solidFill>
                            <a:srgbClr val="373435"/>
                          </a:solidFill>
                          <a:latin typeface="Trebuchet MS"/>
                          <a:cs typeface="Trebuchet MS"/>
                        </a:rPr>
                        <a:t>i.r.o. </a:t>
                      </a:r>
                      <a:r>
                        <a:rPr sz="800" spc="-20" dirty="0">
                          <a:solidFill>
                            <a:srgbClr val="373435"/>
                          </a:solidFill>
                          <a:latin typeface="Trebuchet MS"/>
                          <a:cs typeface="Trebuchet MS"/>
                        </a:rPr>
                        <a:t>projects  </a:t>
                      </a:r>
                      <a:r>
                        <a:rPr sz="800" dirty="0">
                          <a:solidFill>
                            <a:srgbClr val="373435"/>
                          </a:solidFill>
                          <a:latin typeface="Trebuchet MS"/>
                          <a:cs typeface="Trebuchet MS"/>
                        </a:rPr>
                        <a:t>implemen</a:t>
                      </a:r>
                      <a:r>
                        <a:rPr sz="800" spc="-10" dirty="0">
                          <a:solidFill>
                            <a:srgbClr val="373435"/>
                          </a:solidFill>
                          <a:latin typeface="Trebuchet MS"/>
                          <a:cs typeface="Trebuchet MS"/>
                        </a:rPr>
                        <a:t>t</a:t>
                      </a:r>
                      <a:r>
                        <a:rPr sz="800" dirty="0">
                          <a:solidFill>
                            <a:srgbClr val="373435"/>
                          </a:solidFill>
                          <a:latin typeface="Trebuchet MS"/>
                          <a:cs typeface="Trebuchet MS"/>
                        </a:rPr>
                        <a:t>ed  </a:t>
                      </a:r>
                      <a:r>
                        <a:rPr sz="800" spc="5" dirty="0">
                          <a:solidFill>
                            <a:srgbClr val="373435"/>
                          </a:solidFill>
                          <a:latin typeface="Trebuchet MS"/>
                          <a:cs typeface="Trebuchet MS"/>
                        </a:rPr>
                        <a:t>by</a:t>
                      </a:r>
                      <a:r>
                        <a:rPr sz="800" spc="-35" dirty="0">
                          <a:solidFill>
                            <a:srgbClr val="373435"/>
                          </a:solidFill>
                          <a:latin typeface="Trebuchet MS"/>
                          <a:cs typeface="Trebuchet MS"/>
                        </a:rPr>
                        <a:t> </a:t>
                      </a:r>
                      <a:r>
                        <a:rPr sz="800" spc="45" dirty="0">
                          <a:solidFill>
                            <a:srgbClr val="373435"/>
                          </a:solidFill>
                          <a:latin typeface="Trebuchet MS"/>
                          <a:cs typeface="Trebuchet MS"/>
                        </a:rPr>
                        <a:t>HDA</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260350">
                        <a:lnSpc>
                          <a:spcPct val="110800"/>
                        </a:lnSpc>
                        <a:spcBef>
                          <a:spcPts val="525"/>
                        </a:spcBef>
                      </a:pPr>
                      <a:r>
                        <a:rPr sz="800" spc="10" dirty="0">
                          <a:solidFill>
                            <a:srgbClr val="373435"/>
                          </a:solidFill>
                          <a:latin typeface="Trebuchet MS"/>
                          <a:cs typeface="Trebuchet MS"/>
                        </a:rPr>
                        <a:t>1138 </a:t>
                      </a:r>
                      <a:r>
                        <a:rPr sz="800" spc="-15" dirty="0">
                          <a:solidFill>
                            <a:srgbClr val="373435"/>
                          </a:solidFill>
                          <a:latin typeface="Trebuchet MS"/>
                          <a:cs typeface="Trebuchet MS"/>
                        </a:rPr>
                        <a:t>of  </a:t>
                      </a:r>
                      <a:r>
                        <a:rPr sz="800" spc="20" dirty="0">
                          <a:solidFill>
                            <a:srgbClr val="373435"/>
                          </a:solidFill>
                          <a:latin typeface="Trebuchet MS"/>
                          <a:cs typeface="Trebuchet MS"/>
                        </a:rPr>
                        <a:t>Housing  </a:t>
                      </a:r>
                      <a:r>
                        <a:rPr sz="800" spc="-5" dirty="0">
                          <a:solidFill>
                            <a:srgbClr val="373435"/>
                          </a:solidFill>
                          <a:latin typeface="Trebuchet MS"/>
                          <a:cs typeface="Trebuchet MS"/>
                        </a:rPr>
                        <a:t>Units  </a:t>
                      </a:r>
                      <a:r>
                        <a:rPr sz="800" dirty="0">
                          <a:solidFill>
                            <a:srgbClr val="373435"/>
                          </a:solidFill>
                          <a:latin typeface="Trebuchet MS"/>
                          <a:cs typeface="Trebuchet MS"/>
                        </a:rPr>
                        <a:t>Delive</a:t>
                      </a:r>
                      <a:r>
                        <a:rPr sz="800" spc="-20" dirty="0">
                          <a:solidFill>
                            <a:srgbClr val="373435"/>
                          </a:solidFill>
                          <a:latin typeface="Trebuchet MS"/>
                          <a:cs typeface="Trebuchet MS"/>
                        </a:rPr>
                        <a:t>r</a:t>
                      </a:r>
                      <a:r>
                        <a:rPr sz="800" dirty="0">
                          <a:solidFill>
                            <a:srgbClr val="373435"/>
                          </a:solidFill>
                          <a:latin typeface="Trebuchet MS"/>
                          <a:cs typeface="Trebuchet MS"/>
                        </a:rPr>
                        <a:t>ed</a:t>
                      </a:r>
                      <a:endParaRPr sz="800">
                        <a:latin typeface="Trebuchet MS"/>
                        <a:cs typeface="Trebuchet MS"/>
                      </a:endParaRPr>
                    </a:p>
                    <a:p>
                      <a:pPr marL="71755" marR="87630">
                        <a:lnSpc>
                          <a:spcPct val="110800"/>
                        </a:lnSpc>
                      </a:pPr>
                      <a:r>
                        <a:rPr sz="800" spc="-80" dirty="0">
                          <a:solidFill>
                            <a:srgbClr val="373435"/>
                          </a:solidFill>
                          <a:latin typeface="Trebuchet MS"/>
                          <a:cs typeface="Trebuchet MS"/>
                        </a:rPr>
                        <a:t>i.r.o. </a:t>
                      </a:r>
                      <a:r>
                        <a:rPr sz="800" spc="-20" dirty="0">
                          <a:solidFill>
                            <a:srgbClr val="373435"/>
                          </a:solidFill>
                          <a:latin typeface="Trebuchet MS"/>
                          <a:cs typeface="Trebuchet MS"/>
                        </a:rPr>
                        <a:t>projects  </a:t>
                      </a:r>
                      <a:r>
                        <a:rPr sz="800" dirty="0">
                          <a:solidFill>
                            <a:srgbClr val="373435"/>
                          </a:solidFill>
                          <a:latin typeface="Trebuchet MS"/>
                          <a:cs typeface="Trebuchet MS"/>
                        </a:rPr>
                        <a:t>implemen</a:t>
                      </a:r>
                      <a:r>
                        <a:rPr sz="800" spc="-10" dirty="0">
                          <a:solidFill>
                            <a:srgbClr val="373435"/>
                          </a:solidFill>
                          <a:latin typeface="Trebuchet MS"/>
                          <a:cs typeface="Trebuchet MS"/>
                        </a:rPr>
                        <a:t>t</a:t>
                      </a:r>
                      <a:r>
                        <a:rPr sz="800" dirty="0">
                          <a:solidFill>
                            <a:srgbClr val="373435"/>
                          </a:solidFill>
                          <a:latin typeface="Trebuchet MS"/>
                          <a:cs typeface="Trebuchet MS"/>
                        </a:rPr>
                        <a:t>ed  </a:t>
                      </a:r>
                      <a:r>
                        <a:rPr sz="800" spc="5" dirty="0">
                          <a:solidFill>
                            <a:srgbClr val="373435"/>
                          </a:solidFill>
                          <a:latin typeface="Trebuchet MS"/>
                          <a:cs typeface="Trebuchet MS"/>
                        </a:rPr>
                        <a:t>by</a:t>
                      </a:r>
                      <a:r>
                        <a:rPr sz="800" spc="-35" dirty="0">
                          <a:solidFill>
                            <a:srgbClr val="373435"/>
                          </a:solidFill>
                          <a:latin typeface="Trebuchet MS"/>
                          <a:cs typeface="Trebuchet MS"/>
                        </a:rPr>
                        <a:t> </a:t>
                      </a:r>
                      <a:r>
                        <a:rPr sz="800" spc="45" dirty="0">
                          <a:solidFill>
                            <a:srgbClr val="373435"/>
                          </a:solidFill>
                          <a:latin typeface="Trebuchet MS"/>
                          <a:cs typeface="Trebuchet MS"/>
                        </a:rPr>
                        <a:t>HDA</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127635">
                        <a:lnSpc>
                          <a:spcPct val="110800"/>
                        </a:lnSpc>
                        <a:spcBef>
                          <a:spcPts val="525"/>
                        </a:spcBef>
                      </a:pPr>
                      <a:r>
                        <a:rPr sz="800" spc="10" dirty="0">
                          <a:solidFill>
                            <a:srgbClr val="373435"/>
                          </a:solidFill>
                          <a:latin typeface="Trebuchet MS"/>
                          <a:cs typeface="Trebuchet MS"/>
                        </a:rPr>
                        <a:t>1463 </a:t>
                      </a:r>
                      <a:r>
                        <a:rPr sz="800" spc="-15" dirty="0">
                          <a:solidFill>
                            <a:srgbClr val="373435"/>
                          </a:solidFill>
                          <a:latin typeface="Trebuchet MS"/>
                          <a:cs typeface="Trebuchet MS"/>
                        </a:rPr>
                        <a:t>of  </a:t>
                      </a:r>
                      <a:r>
                        <a:rPr sz="800" spc="20" dirty="0">
                          <a:solidFill>
                            <a:srgbClr val="373435"/>
                          </a:solidFill>
                          <a:latin typeface="Trebuchet MS"/>
                          <a:cs typeface="Trebuchet MS"/>
                        </a:rPr>
                        <a:t>Housing</a:t>
                      </a:r>
                      <a:r>
                        <a:rPr sz="800" spc="-90" dirty="0">
                          <a:solidFill>
                            <a:srgbClr val="373435"/>
                          </a:solidFill>
                          <a:latin typeface="Trebuchet MS"/>
                          <a:cs typeface="Trebuchet MS"/>
                        </a:rPr>
                        <a:t> </a:t>
                      </a:r>
                      <a:r>
                        <a:rPr sz="800" spc="-5" dirty="0">
                          <a:solidFill>
                            <a:srgbClr val="373435"/>
                          </a:solidFill>
                          <a:latin typeface="Trebuchet MS"/>
                          <a:cs typeface="Trebuchet MS"/>
                        </a:rPr>
                        <a:t>Units  </a:t>
                      </a:r>
                      <a:r>
                        <a:rPr sz="800" spc="-15" dirty="0">
                          <a:solidFill>
                            <a:srgbClr val="373435"/>
                          </a:solidFill>
                          <a:latin typeface="Trebuchet MS"/>
                          <a:cs typeface="Trebuchet MS"/>
                        </a:rPr>
                        <a:t>Delivered</a:t>
                      </a:r>
                      <a:endParaRPr sz="800">
                        <a:latin typeface="Trebuchet MS"/>
                        <a:cs typeface="Trebuchet MS"/>
                      </a:endParaRPr>
                    </a:p>
                    <a:p>
                      <a:pPr marL="71755" marR="164465">
                        <a:lnSpc>
                          <a:spcPct val="110800"/>
                        </a:lnSpc>
                      </a:pPr>
                      <a:r>
                        <a:rPr sz="800" spc="-80" dirty="0">
                          <a:solidFill>
                            <a:srgbClr val="373435"/>
                          </a:solidFill>
                          <a:latin typeface="Trebuchet MS"/>
                          <a:cs typeface="Trebuchet MS"/>
                        </a:rPr>
                        <a:t>i.r.o. </a:t>
                      </a:r>
                      <a:r>
                        <a:rPr sz="800" spc="-20" dirty="0">
                          <a:solidFill>
                            <a:srgbClr val="373435"/>
                          </a:solidFill>
                          <a:latin typeface="Trebuchet MS"/>
                          <a:cs typeface="Trebuchet MS"/>
                        </a:rPr>
                        <a:t>projects  </a:t>
                      </a:r>
                      <a:r>
                        <a:rPr sz="800" dirty="0">
                          <a:solidFill>
                            <a:srgbClr val="373435"/>
                          </a:solidFill>
                          <a:latin typeface="Trebuchet MS"/>
                          <a:cs typeface="Trebuchet MS"/>
                        </a:rPr>
                        <a:t>implemen</a:t>
                      </a:r>
                      <a:r>
                        <a:rPr sz="800" spc="-10" dirty="0">
                          <a:solidFill>
                            <a:srgbClr val="373435"/>
                          </a:solidFill>
                          <a:latin typeface="Trebuchet MS"/>
                          <a:cs typeface="Trebuchet MS"/>
                        </a:rPr>
                        <a:t>t</a:t>
                      </a:r>
                      <a:r>
                        <a:rPr sz="800" dirty="0">
                          <a:solidFill>
                            <a:srgbClr val="373435"/>
                          </a:solidFill>
                          <a:latin typeface="Trebuchet MS"/>
                          <a:cs typeface="Trebuchet MS"/>
                        </a:rPr>
                        <a:t>ed  </a:t>
                      </a:r>
                      <a:r>
                        <a:rPr sz="800" spc="5" dirty="0">
                          <a:solidFill>
                            <a:srgbClr val="373435"/>
                          </a:solidFill>
                          <a:latin typeface="Trebuchet MS"/>
                          <a:cs typeface="Trebuchet MS"/>
                        </a:rPr>
                        <a:t>by</a:t>
                      </a:r>
                      <a:r>
                        <a:rPr sz="800" spc="-35" dirty="0">
                          <a:solidFill>
                            <a:srgbClr val="373435"/>
                          </a:solidFill>
                          <a:latin typeface="Trebuchet MS"/>
                          <a:cs typeface="Trebuchet MS"/>
                        </a:rPr>
                        <a:t> </a:t>
                      </a:r>
                      <a:r>
                        <a:rPr sz="800" spc="45" dirty="0">
                          <a:solidFill>
                            <a:srgbClr val="373435"/>
                          </a:solidFill>
                          <a:latin typeface="Trebuchet MS"/>
                          <a:cs typeface="Trebuchet MS"/>
                        </a:rPr>
                        <a:t>HDA</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97155">
                        <a:lnSpc>
                          <a:spcPct val="110800"/>
                        </a:lnSpc>
                        <a:spcBef>
                          <a:spcPts val="525"/>
                        </a:spcBef>
                      </a:pPr>
                      <a:r>
                        <a:rPr sz="800" spc="25" dirty="0">
                          <a:solidFill>
                            <a:srgbClr val="ED3237"/>
                          </a:solidFill>
                          <a:latin typeface="Trebuchet MS"/>
                          <a:cs typeface="Trebuchet MS"/>
                        </a:rPr>
                        <a:t>Not </a:t>
                      </a:r>
                      <a:r>
                        <a:rPr sz="800" spc="-5" dirty="0">
                          <a:solidFill>
                            <a:srgbClr val="ED3237"/>
                          </a:solidFill>
                          <a:latin typeface="Trebuchet MS"/>
                          <a:cs typeface="Trebuchet MS"/>
                        </a:rPr>
                        <a:t>Achieved  </a:t>
                      </a:r>
                      <a:r>
                        <a:rPr sz="800" spc="10" dirty="0">
                          <a:solidFill>
                            <a:srgbClr val="373435"/>
                          </a:solidFill>
                          <a:latin typeface="Trebuchet MS"/>
                          <a:cs typeface="Trebuchet MS"/>
                        </a:rPr>
                        <a:t>766 </a:t>
                      </a:r>
                      <a:r>
                        <a:rPr sz="800" spc="-15" dirty="0">
                          <a:solidFill>
                            <a:srgbClr val="373435"/>
                          </a:solidFill>
                          <a:latin typeface="Trebuchet MS"/>
                          <a:cs typeface="Trebuchet MS"/>
                        </a:rPr>
                        <a:t>of</a:t>
                      </a:r>
                      <a:r>
                        <a:rPr sz="800" spc="-120" dirty="0">
                          <a:solidFill>
                            <a:srgbClr val="373435"/>
                          </a:solidFill>
                          <a:latin typeface="Trebuchet MS"/>
                          <a:cs typeface="Trebuchet MS"/>
                        </a:rPr>
                        <a:t> </a:t>
                      </a:r>
                      <a:r>
                        <a:rPr sz="800" spc="20" dirty="0">
                          <a:solidFill>
                            <a:srgbClr val="373435"/>
                          </a:solidFill>
                          <a:latin typeface="Trebuchet MS"/>
                          <a:cs typeface="Trebuchet MS"/>
                        </a:rPr>
                        <a:t>Housing  </a:t>
                      </a:r>
                      <a:r>
                        <a:rPr sz="800" spc="-5" dirty="0">
                          <a:solidFill>
                            <a:srgbClr val="373435"/>
                          </a:solidFill>
                          <a:latin typeface="Trebuchet MS"/>
                          <a:cs typeface="Trebuchet MS"/>
                        </a:rPr>
                        <a:t>Units</a:t>
                      </a:r>
                      <a:r>
                        <a:rPr sz="800" spc="-65" dirty="0">
                          <a:solidFill>
                            <a:srgbClr val="373435"/>
                          </a:solidFill>
                          <a:latin typeface="Trebuchet MS"/>
                          <a:cs typeface="Trebuchet MS"/>
                        </a:rPr>
                        <a:t> </a:t>
                      </a:r>
                      <a:r>
                        <a:rPr sz="800" spc="-15" dirty="0">
                          <a:solidFill>
                            <a:srgbClr val="373435"/>
                          </a:solidFill>
                          <a:latin typeface="Trebuchet MS"/>
                          <a:cs typeface="Trebuchet MS"/>
                        </a:rPr>
                        <a:t>Delivered</a:t>
                      </a:r>
                      <a:endParaRPr sz="800" dirty="0">
                        <a:latin typeface="Trebuchet MS"/>
                        <a:cs typeface="Trebuchet MS"/>
                      </a:endParaRPr>
                    </a:p>
                    <a:p>
                      <a:pPr marL="71755" marR="186690">
                        <a:lnSpc>
                          <a:spcPct val="110800"/>
                        </a:lnSpc>
                      </a:pPr>
                      <a:r>
                        <a:rPr sz="800" spc="-80" dirty="0">
                          <a:solidFill>
                            <a:srgbClr val="373435"/>
                          </a:solidFill>
                          <a:latin typeface="Trebuchet MS"/>
                          <a:cs typeface="Trebuchet MS"/>
                        </a:rPr>
                        <a:t>i.r.o. </a:t>
                      </a:r>
                      <a:r>
                        <a:rPr sz="800" spc="-20" dirty="0">
                          <a:solidFill>
                            <a:srgbClr val="373435"/>
                          </a:solidFill>
                          <a:latin typeface="Trebuchet MS"/>
                          <a:cs typeface="Trebuchet MS"/>
                        </a:rPr>
                        <a:t>projects  </a:t>
                      </a:r>
                      <a:r>
                        <a:rPr sz="800" dirty="0">
                          <a:solidFill>
                            <a:srgbClr val="373435"/>
                          </a:solidFill>
                          <a:latin typeface="Trebuchet MS"/>
                          <a:cs typeface="Trebuchet MS"/>
                        </a:rPr>
                        <a:t>implemen</a:t>
                      </a:r>
                      <a:r>
                        <a:rPr sz="800" spc="-10" dirty="0">
                          <a:solidFill>
                            <a:srgbClr val="373435"/>
                          </a:solidFill>
                          <a:latin typeface="Trebuchet MS"/>
                          <a:cs typeface="Trebuchet MS"/>
                        </a:rPr>
                        <a:t>t</a:t>
                      </a:r>
                      <a:r>
                        <a:rPr sz="800" dirty="0">
                          <a:solidFill>
                            <a:srgbClr val="373435"/>
                          </a:solidFill>
                          <a:latin typeface="Trebuchet MS"/>
                          <a:cs typeface="Trebuchet MS"/>
                        </a:rPr>
                        <a:t>ed  </a:t>
                      </a:r>
                      <a:r>
                        <a:rPr sz="800" spc="5" dirty="0">
                          <a:solidFill>
                            <a:srgbClr val="373435"/>
                          </a:solidFill>
                          <a:latin typeface="Trebuchet MS"/>
                          <a:cs typeface="Trebuchet MS"/>
                        </a:rPr>
                        <a:t>by</a:t>
                      </a:r>
                      <a:r>
                        <a:rPr sz="800" spc="-35" dirty="0">
                          <a:solidFill>
                            <a:srgbClr val="373435"/>
                          </a:solidFill>
                          <a:latin typeface="Trebuchet MS"/>
                          <a:cs typeface="Trebuchet MS"/>
                        </a:rPr>
                        <a:t> </a:t>
                      </a:r>
                      <a:r>
                        <a:rPr sz="800" spc="45" dirty="0">
                          <a:solidFill>
                            <a:srgbClr val="373435"/>
                          </a:solidFill>
                          <a:latin typeface="Trebuchet MS"/>
                          <a:cs typeface="Trebuchet MS"/>
                        </a:rPr>
                        <a:t>HDA</a:t>
                      </a:r>
                      <a:endParaRPr sz="8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FF0000"/>
                    </a:solidFill>
                  </a:tcPr>
                </a:tc>
                <a:tc>
                  <a:txBody>
                    <a:bodyPr/>
                    <a:lstStyle/>
                    <a:p>
                      <a:pPr marL="71755" marR="316230">
                        <a:lnSpc>
                          <a:spcPct val="110800"/>
                        </a:lnSpc>
                        <a:spcBef>
                          <a:spcPts val="525"/>
                        </a:spcBef>
                      </a:pPr>
                      <a:r>
                        <a:rPr sz="800" spc="15" dirty="0">
                          <a:solidFill>
                            <a:srgbClr val="373435"/>
                          </a:solidFill>
                          <a:latin typeface="Trebuchet MS"/>
                          <a:cs typeface="Trebuchet MS"/>
                        </a:rPr>
                        <a:t>-697 </a:t>
                      </a:r>
                      <a:r>
                        <a:rPr sz="800" spc="-15" dirty="0">
                          <a:solidFill>
                            <a:srgbClr val="373435"/>
                          </a:solidFill>
                          <a:latin typeface="Trebuchet MS"/>
                          <a:cs typeface="Trebuchet MS"/>
                        </a:rPr>
                        <a:t>of</a:t>
                      </a:r>
                      <a:r>
                        <a:rPr sz="800" spc="-130" dirty="0">
                          <a:solidFill>
                            <a:srgbClr val="373435"/>
                          </a:solidFill>
                          <a:latin typeface="Trebuchet MS"/>
                          <a:cs typeface="Trebuchet MS"/>
                        </a:rPr>
                        <a:t> </a:t>
                      </a:r>
                      <a:r>
                        <a:rPr sz="800" spc="20" dirty="0">
                          <a:solidFill>
                            <a:srgbClr val="373435"/>
                          </a:solidFill>
                          <a:latin typeface="Trebuchet MS"/>
                          <a:cs typeface="Trebuchet MS"/>
                        </a:rPr>
                        <a:t>Housing  </a:t>
                      </a:r>
                      <a:r>
                        <a:rPr sz="800" spc="-5" dirty="0">
                          <a:solidFill>
                            <a:srgbClr val="373435"/>
                          </a:solidFill>
                          <a:latin typeface="Trebuchet MS"/>
                          <a:cs typeface="Trebuchet MS"/>
                        </a:rPr>
                        <a:t>Units</a:t>
                      </a:r>
                      <a:r>
                        <a:rPr sz="800" spc="-45" dirty="0">
                          <a:solidFill>
                            <a:srgbClr val="373435"/>
                          </a:solidFill>
                          <a:latin typeface="Trebuchet MS"/>
                          <a:cs typeface="Trebuchet MS"/>
                        </a:rPr>
                        <a:t> </a:t>
                      </a:r>
                      <a:r>
                        <a:rPr sz="800" spc="-15" dirty="0">
                          <a:solidFill>
                            <a:srgbClr val="373435"/>
                          </a:solidFill>
                          <a:latin typeface="Trebuchet MS"/>
                          <a:cs typeface="Trebuchet MS"/>
                        </a:rPr>
                        <a:t>Delivered</a:t>
                      </a:r>
                      <a:endParaRPr sz="800">
                        <a:latin typeface="Trebuchet MS"/>
                        <a:cs typeface="Trebuchet MS"/>
                      </a:endParaRPr>
                    </a:p>
                    <a:p>
                      <a:pPr marL="71755" marR="74295">
                        <a:lnSpc>
                          <a:spcPct val="110800"/>
                        </a:lnSpc>
                      </a:pPr>
                      <a:r>
                        <a:rPr sz="800" spc="-80" dirty="0">
                          <a:solidFill>
                            <a:srgbClr val="373435"/>
                          </a:solidFill>
                          <a:latin typeface="Trebuchet MS"/>
                          <a:cs typeface="Trebuchet MS"/>
                        </a:rPr>
                        <a:t>i.r.o. </a:t>
                      </a:r>
                      <a:r>
                        <a:rPr sz="800" spc="-20" dirty="0">
                          <a:solidFill>
                            <a:srgbClr val="373435"/>
                          </a:solidFill>
                          <a:latin typeface="Trebuchet MS"/>
                          <a:cs typeface="Trebuchet MS"/>
                        </a:rPr>
                        <a:t>projects </a:t>
                      </a:r>
                      <a:r>
                        <a:rPr sz="800" dirty="0">
                          <a:solidFill>
                            <a:srgbClr val="373435"/>
                          </a:solidFill>
                          <a:latin typeface="Trebuchet MS"/>
                          <a:cs typeface="Trebuchet MS"/>
                        </a:rPr>
                        <a:t>not  </a:t>
                      </a:r>
                      <a:r>
                        <a:rPr sz="800" spc="-10" dirty="0">
                          <a:solidFill>
                            <a:srgbClr val="373435"/>
                          </a:solidFill>
                          <a:latin typeface="Trebuchet MS"/>
                          <a:cs typeface="Trebuchet MS"/>
                        </a:rPr>
                        <a:t>implemented </a:t>
                      </a:r>
                      <a:r>
                        <a:rPr sz="800" spc="5" dirty="0">
                          <a:solidFill>
                            <a:srgbClr val="373435"/>
                          </a:solidFill>
                          <a:latin typeface="Trebuchet MS"/>
                          <a:cs typeface="Trebuchet MS"/>
                        </a:rPr>
                        <a:t>by</a:t>
                      </a:r>
                      <a:r>
                        <a:rPr sz="800" spc="-85" dirty="0">
                          <a:solidFill>
                            <a:srgbClr val="373435"/>
                          </a:solidFill>
                          <a:latin typeface="Trebuchet MS"/>
                          <a:cs typeface="Trebuchet MS"/>
                        </a:rPr>
                        <a:t> </a:t>
                      </a:r>
                      <a:r>
                        <a:rPr sz="800" spc="45" dirty="0">
                          <a:solidFill>
                            <a:srgbClr val="373435"/>
                          </a:solidFill>
                          <a:latin typeface="Trebuchet MS"/>
                          <a:cs typeface="Trebuchet MS"/>
                        </a:rPr>
                        <a:t>HDA</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115570">
                        <a:lnSpc>
                          <a:spcPct val="110800"/>
                        </a:lnSpc>
                        <a:spcBef>
                          <a:spcPts val="525"/>
                        </a:spcBef>
                      </a:pPr>
                      <a:r>
                        <a:rPr sz="800" spc="10" dirty="0">
                          <a:solidFill>
                            <a:srgbClr val="373435"/>
                          </a:solidFill>
                          <a:latin typeface="Trebuchet MS"/>
                          <a:cs typeface="Trebuchet MS"/>
                        </a:rPr>
                        <a:t>Limpopo </a:t>
                      </a:r>
                      <a:r>
                        <a:rPr sz="800" dirty="0">
                          <a:solidFill>
                            <a:srgbClr val="373435"/>
                          </a:solidFill>
                          <a:latin typeface="Trebuchet MS"/>
                          <a:cs typeface="Trebuchet MS"/>
                        </a:rPr>
                        <a:t>Poor </a:t>
                      </a:r>
                      <a:r>
                        <a:rPr sz="800" spc="-10" dirty="0">
                          <a:solidFill>
                            <a:srgbClr val="373435"/>
                          </a:solidFill>
                          <a:latin typeface="Trebuchet MS"/>
                          <a:cs typeface="Trebuchet MS"/>
                        </a:rPr>
                        <a:t>performance </a:t>
                      </a:r>
                      <a:r>
                        <a:rPr sz="800" spc="-15" dirty="0">
                          <a:solidFill>
                            <a:srgbClr val="373435"/>
                          </a:solidFill>
                          <a:latin typeface="Trebuchet MS"/>
                          <a:cs typeface="Trebuchet MS"/>
                        </a:rPr>
                        <a:t>of</a:t>
                      </a:r>
                      <a:r>
                        <a:rPr sz="800" spc="-75" dirty="0">
                          <a:solidFill>
                            <a:srgbClr val="373435"/>
                          </a:solidFill>
                          <a:latin typeface="Trebuchet MS"/>
                          <a:cs typeface="Trebuchet MS"/>
                        </a:rPr>
                        <a:t> </a:t>
                      </a:r>
                      <a:r>
                        <a:rPr sz="800" spc="-15" dirty="0">
                          <a:solidFill>
                            <a:srgbClr val="373435"/>
                          </a:solidFill>
                          <a:latin typeface="Trebuchet MS"/>
                          <a:cs typeface="Trebuchet MS"/>
                        </a:rPr>
                        <a:t>contractors  </a:t>
                      </a:r>
                      <a:r>
                        <a:rPr sz="800" spc="5" dirty="0">
                          <a:solidFill>
                            <a:srgbClr val="373435"/>
                          </a:solidFill>
                          <a:latin typeface="Trebuchet MS"/>
                          <a:cs typeface="Trebuchet MS"/>
                        </a:rPr>
                        <a:t>due </a:t>
                      </a:r>
                      <a:r>
                        <a:rPr sz="800" spc="-10" dirty="0">
                          <a:solidFill>
                            <a:srgbClr val="373435"/>
                          </a:solidFill>
                          <a:latin typeface="Trebuchet MS"/>
                          <a:cs typeface="Trebuchet MS"/>
                        </a:rPr>
                        <a:t>to </a:t>
                      </a:r>
                      <a:r>
                        <a:rPr sz="800" spc="15" dirty="0">
                          <a:solidFill>
                            <a:srgbClr val="373435"/>
                          </a:solidFill>
                          <a:latin typeface="Trebuchet MS"/>
                          <a:cs typeface="Trebuchet MS"/>
                        </a:rPr>
                        <a:t>poor </a:t>
                      </a:r>
                      <a:r>
                        <a:rPr sz="800" spc="-5" dirty="0">
                          <a:solidFill>
                            <a:srgbClr val="373435"/>
                          </a:solidFill>
                          <a:latin typeface="Trebuchet MS"/>
                          <a:cs typeface="Trebuchet MS"/>
                        </a:rPr>
                        <a:t>cash ﬂow </a:t>
                      </a:r>
                      <a:r>
                        <a:rPr sz="800" spc="5" dirty="0">
                          <a:solidFill>
                            <a:srgbClr val="373435"/>
                          </a:solidFill>
                          <a:latin typeface="Trebuchet MS"/>
                          <a:cs typeface="Trebuchet MS"/>
                        </a:rPr>
                        <a:t>and</a:t>
                      </a:r>
                      <a:r>
                        <a:rPr sz="800" spc="-165" dirty="0">
                          <a:solidFill>
                            <a:srgbClr val="373435"/>
                          </a:solidFill>
                          <a:latin typeface="Trebuchet MS"/>
                          <a:cs typeface="Trebuchet MS"/>
                        </a:rPr>
                        <a:t> </a:t>
                      </a:r>
                      <a:r>
                        <a:rPr sz="800" spc="5" dirty="0">
                          <a:solidFill>
                            <a:srgbClr val="373435"/>
                          </a:solidFill>
                          <a:latin typeface="Trebuchet MS"/>
                          <a:cs typeface="Trebuchet MS"/>
                        </a:rPr>
                        <a:t>planning</a:t>
                      </a:r>
                      <a:endParaRPr sz="800">
                        <a:latin typeface="Trebuchet MS"/>
                        <a:cs typeface="Trebuchet MS"/>
                      </a:endParaRPr>
                    </a:p>
                    <a:p>
                      <a:pPr marL="71755" marR="77470">
                        <a:lnSpc>
                          <a:spcPct val="110800"/>
                        </a:lnSpc>
                      </a:pPr>
                      <a:r>
                        <a:rPr sz="800" spc="-35" dirty="0">
                          <a:solidFill>
                            <a:srgbClr val="373435"/>
                          </a:solidFill>
                          <a:latin typeface="Trebuchet MS"/>
                          <a:cs typeface="Trebuchet MS"/>
                        </a:rPr>
                        <a:t>(2) </a:t>
                      </a:r>
                      <a:r>
                        <a:rPr sz="800" spc="-10" dirty="0">
                          <a:solidFill>
                            <a:srgbClr val="373435"/>
                          </a:solidFill>
                          <a:latin typeface="Trebuchet MS"/>
                          <a:cs typeface="Trebuchet MS"/>
                        </a:rPr>
                        <a:t>Contractors withdrawing units </a:t>
                      </a:r>
                      <a:r>
                        <a:rPr sz="800" spc="-20" dirty="0">
                          <a:solidFill>
                            <a:srgbClr val="373435"/>
                          </a:solidFill>
                          <a:latin typeface="Trebuchet MS"/>
                          <a:cs typeface="Trebuchet MS"/>
                        </a:rPr>
                        <a:t>allocated  </a:t>
                      </a:r>
                      <a:r>
                        <a:rPr sz="800" spc="-10" dirty="0">
                          <a:solidFill>
                            <a:srgbClr val="373435"/>
                          </a:solidFill>
                          <a:latin typeface="Trebuchet MS"/>
                          <a:cs typeface="Trebuchet MS"/>
                        </a:rPr>
                        <a:t>to them </a:t>
                      </a:r>
                      <a:r>
                        <a:rPr sz="800" spc="5" dirty="0">
                          <a:solidFill>
                            <a:srgbClr val="373435"/>
                          </a:solidFill>
                          <a:latin typeface="Trebuchet MS"/>
                          <a:cs typeface="Trebuchet MS"/>
                        </a:rPr>
                        <a:t>due </a:t>
                      </a:r>
                      <a:r>
                        <a:rPr sz="800" spc="-10" dirty="0">
                          <a:solidFill>
                            <a:srgbClr val="373435"/>
                          </a:solidFill>
                          <a:latin typeface="Trebuchet MS"/>
                          <a:cs typeface="Trebuchet MS"/>
                        </a:rPr>
                        <a:t>to </a:t>
                      </a:r>
                      <a:r>
                        <a:rPr sz="800" spc="-20" dirty="0">
                          <a:solidFill>
                            <a:srgbClr val="373435"/>
                          </a:solidFill>
                          <a:latin typeface="Trebuchet MS"/>
                          <a:cs typeface="Trebuchet MS"/>
                        </a:rPr>
                        <a:t>several </a:t>
                      </a:r>
                      <a:r>
                        <a:rPr sz="800" dirty="0">
                          <a:solidFill>
                            <a:srgbClr val="373435"/>
                          </a:solidFill>
                          <a:latin typeface="Trebuchet MS"/>
                          <a:cs typeface="Trebuchet MS"/>
                        </a:rPr>
                        <a:t>reasons </a:t>
                      </a:r>
                      <a:r>
                        <a:rPr sz="800" spc="10" dirty="0">
                          <a:solidFill>
                            <a:srgbClr val="373435"/>
                          </a:solidFill>
                          <a:latin typeface="Trebuchet MS"/>
                          <a:cs typeface="Trebuchet MS"/>
                        </a:rPr>
                        <a:t>beyond  </a:t>
                      </a:r>
                      <a:r>
                        <a:rPr sz="800" spc="35" dirty="0">
                          <a:solidFill>
                            <a:srgbClr val="373435"/>
                          </a:solidFill>
                          <a:latin typeface="Trebuchet MS"/>
                          <a:cs typeface="Trebuchet MS"/>
                        </a:rPr>
                        <a:t>HDA's </a:t>
                      </a:r>
                      <a:r>
                        <a:rPr sz="800" spc="-10" dirty="0">
                          <a:solidFill>
                            <a:srgbClr val="373435"/>
                          </a:solidFill>
                          <a:latin typeface="Trebuchet MS"/>
                          <a:cs typeface="Trebuchet MS"/>
                        </a:rPr>
                        <a:t>control </a:t>
                      </a:r>
                      <a:r>
                        <a:rPr sz="800" spc="25" dirty="0">
                          <a:solidFill>
                            <a:srgbClr val="373435"/>
                          </a:solidFill>
                          <a:latin typeface="Trebuchet MS"/>
                          <a:cs typeface="Trebuchet MS"/>
                        </a:rPr>
                        <a:t>on </a:t>
                      </a:r>
                      <a:r>
                        <a:rPr sz="800" spc="-5" dirty="0">
                          <a:solidFill>
                            <a:srgbClr val="373435"/>
                          </a:solidFill>
                          <a:latin typeface="Trebuchet MS"/>
                          <a:cs typeface="Trebuchet MS"/>
                        </a:rPr>
                        <a:t>Military</a:t>
                      </a:r>
                      <a:r>
                        <a:rPr sz="800" spc="-160" dirty="0">
                          <a:solidFill>
                            <a:srgbClr val="373435"/>
                          </a:solidFill>
                          <a:latin typeface="Trebuchet MS"/>
                          <a:cs typeface="Trebuchet MS"/>
                        </a:rPr>
                        <a:t> </a:t>
                      </a:r>
                      <a:r>
                        <a:rPr sz="800" spc="-30" dirty="0">
                          <a:solidFill>
                            <a:srgbClr val="373435"/>
                          </a:solidFill>
                          <a:latin typeface="Trebuchet MS"/>
                          <a:cs typeface="Trebuchet MS"/>
                        </a:rPr>
                        <a:t>veterans.</a:t>
                      </a:r>
                      <a:endParaRPr sz="800">
                        <a:latin typeface="Trebuchet MS"/>
                        <a:cs typeface="Trebuchet MS"/>
                      </a:endParaRPr>
                    </a:p>
                    <a:p>
                      <a:pPr>
                        <a:lnSpc>
                          <a:spcPct val="100000"/>
                        </a:lnSpc>
                        <a:spcBef>
                          <a:spcPts val="30"/>
                        </a:spcBef>
                      </a:pPr>
                      <a:endParaRPr sz="900">
                        <a:latin typeface="Times New Roman"/>
                        <a:cs typeface="Times New Roman"/>
                      </a:endParaRPr>
                    </a:p>
                    <a:p>
                      <a:pPr marL="71755" marR="80645">
                        <a:lnSpc>
                          <a:spcPct val="110800"/>
                        </a:lnSpc>
                      </a:pPr>
                      <a:r>
                        <a:rPr sz="800" dirty="0">
                          <a:solidFill>
                            <a:srgbClr val="373435"/>
                          </a:solidFill>
                          <a:latin typeface="Trebuchet MS"/>
                          <a:cs typeface="Trebuchet MS"/>
                        </a:rPr>
                        <a:t>Gauteng </a:t>
                      </a:r>
                      <a:r>
                        <a:rPr sz="800" spc="25" dirty="0">
                          <a:solidFill>
                            <a:srgbClr val="373435"/>
                          </a:solidFill>
                          <a:latin typeface="Trebuchet MS"/>
                          <a:cs typeface="Trebuchet MS"/>
                        </a:rPr>
                        <a:t>- </a:t>
                      </a:r>
                      <a:r>
                        <a:rPr sz="800" spc="-20" dirty="0">
                          <a:solidFill>
                            <a:srgbClr val="373435"/>
                          </a:solidFill>
                          <a:latin typeface="Trebuchet MS"/>
                          <a:cs typeface="Trebuchet MS"/>
                        </a:rPr>
                        <a:t>Financial capacity </a:t>
                      </a:r>
                      <a:r>
                        <a:rPr sz="800" spc="-15" dirty="0">
                          <a:solidFill>
                            <a:srgbClr val="373435"/>
                          </a:solidFill>
                          <a:latin typeface="Trebuchet MS"/>
                          <a:cs typeface="Trebuchet MS"/>
                        </a:rPr>
                        <a:t>of</a:t>
                      </a:r>
                      <a:r>
                        <a:rPr sz="800" spc="-125" dirty="0">
                          <a:solidFill>
                            <a:srgbClr val="373435"/>
                          </a:solidFill>
                          <a:latin typeface="Trebuchet MS"/>
                          <a:cs typeface="Trebuchet MS"/>
                        </a:rPr>
                        <a:t> </a:t>
                      </a:r>
                      <a:r>
                        <a:rPr sz="800" spc="-20" dirty="0">
                          <a:solidFill>
                            <a:srgbClr val="373435"/>
                          </a:solidFill>
                          <a:latin typeface="Trebuchet MS"/>
                          <a:cs typeface="Trebuchet MS"/>
                        </a:rPr>
                        <a:t>Kwazenzele  </a:t>
                      </a:r>
                      <a:r>
                        <a:rPr sz="800" spc="75" dirty="0">
                          <a:solidFill>
                            <a:srgbClr val="373435"/>
                          </a:solidFill>
                          <a:latin typeface="Trebuchet MS"/>
                          <a:cs typeface="Trebuchet MS"/>
                        </a:rPr>
                        <a:t>&amp; </a:t>
                      </a:r>
                      <a:r>
                        <a:rPr sz="800" spc="-5" dirty="0">
                          <a:solidFill>
                            <a:srgbClr val="373435"/>
                          </a:solidFill>
                          <a:latin typeface="Trebuchet MS"/>
                          <a:cs typeface="Trebuchet MS"/>
                        </a:rPr>
                        <a:t>Munsieville </a:t>
                      </a:r>
                      <a:r>
                        <a:rPr sz="800" spc="-15" dirty="0">
                          <a:solidFill>
                            <a:srgbClr val="373435"/>
                          </a:solidFill>
                          <a:latin typeface="Trebuchet MS"/>
                          <a:cs typeface="Trebuchet MS"/>
                        </a:rPr>
                        <a:t>contractors </a:t>
                      </a:r>
                      <a:r>
                        <a:rPr sz="800" spc="5" dirty="0">
                          <a:solidFill>
                            <a:srgbClr val="373435"/>
                          </a:solidFill>
                          <a:latin typeface="Trebuchet MS"/>
                          <a:cs typeface="Trebuchet MS"/>
                        </a:rPr>
                        <a:t>has </a:t>
                      </a:r>
                      <a:r>
                        <a:rPr sz="800" spc="-10" dirty="0">
                          <a:solidFill>
                            <a:srgbClr val="373435"/>
                          </a:solidFill>
                          <a:latin typeface="Trebuchet MS"/>
                          <a:cs typeface="Trebuchet MS"/>
                        </a:rPr>
                        <a:t>contributed  to </a:t>
                      </a:r>
                      <a:r>
                        <a:rPr sz="800" dirty="0">
                          <a:solidFill>
                            <a:srgbClr val="373435"/>
                          </a:solidFill>
                          <a:latin typeface="Trebuchet MS"/>
                          <a:cs typeface="Trebuchet MS"/>
                        </a:rPr>
                        <a:t>not </a:t>
                      </a:r>
                      <a:r>
                        <a:rPr sz="800" spc="-5" dirty="0">
                          <a:solidFill>
                            <a:srgbClr val="373435"/>
                          </a:solidFill>
                          <a:latin typeface="Trebuchet MS"/>
                          <a:cs typeface="Trebuchet MS"/>
                        </a:rPr>
                        <a:t>achieving </a:t>
                      </a:r>
                      <a:r>
                        <a:rPr sz="800" spc="-20" dirty="0">
                          <a:solidFill>
                            <a:srgbClr val="373435"/>
                          </a:solidFill>
                          <a:latin typeface="Trebuchet MS"/>
                          <a:cs typeface="Trebuchet MS"/>
                        </a:rPr>
                        <a:t>set</a:t>
                      </a:r>
                      <a:r>
                        <a:rPr sz="800" spc="-95" dirty="0">
                          <a:solidFill>
                            <a:srgbClr val="373435"/>
                          </a:solidFill>
                          <a:latin typeface="Trebuchet MS"/>
                          <a:cs typeface="Trebuchet MS"/>
                        </a:rPr>
                        <a:t> </a:t>
                      </a:r>
                      <a:r>
                        <a:rPr sz="800" spc="-35" dirty="0">
                          <a:solidFill>
                            <a:srgbClr val="373435"/>
                          </a:solidFill>
                          <a:latin typeface="Trebuchet MS"/>
                          <a:cs typeface="Trebuchet MS"/>
                        </a:rPr>
                        <a:t>target.</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203835">
                        <a:lnSpc>
                          <a:spcPct val="110800"/>
                        </a:lnSpc>
                        <a:spcBef>
                          <a:spcPts val="525"/>
                        </a:spcBef>
                      </a:pPr>
                      <a:r>
                        <a:rPr sz="800" spc="-10" dirty="0">
                          <a:solidFill>
                            <a:srgbClr val="373435"/>
                          </a:solidFill>
                          <a:latin typeface="Trebuchet MS"/>
                          <a:cs typeface="Trebuchet MS"/>
                        </a:rPr>
                        <a:t>Quality  </a:t>
                      </a:r>
                      <a:r>
                        <a:rPr sz="800" spc="-5" dirty="0">
                          <a:solidFill>
                            <a:srgbClr val="373435"/>
                          </a:solidFill>
                          <a:latin typeface="Trebuchet MS"/>
                          <a:cs typeface="Trebuchet MS"/>
                        </a:rPr>
                        <a:t>assurance  </a:t>
                      </a:r>
                      <a:r>
                        <a:rPr sz="800" dirty="0">
                          <a:solidFill>
                            <a:srgbClr val="373435"/>
                          </a:solidFill>
                          <a:latin typeface="Trebuchet MS"/>
                          <a:cs typeface="Trebuchet MS"/>
                        </a:rPr>
                        <a:t>ce</a:t>
                      </a:r>
                      <a:r>
                        <a:rPr sz="800" spc="20" dirty="0">
                          <a:solidFill>
                            <a:srgbClr val="373435"/>
                          </a:solidFill>
                          <a:latin typeface="Trebuchet MS"/>
                          <a:cs typeface="Trebuchet MS"/>
                        </a:rPr>
                        <a:t>r</a:t>
                      </a:r>
                      <a:r>
                        <a:rPr sz="800" dirty="0">
                          <a:solidFill>
                            <a:srgbClr val="373435"/>
                          </a:solidFill>
                          <a:latin typeface="Trebuchet MS"/>
                          <a:cs typeface="Trebuchet MS"/>
                        </a:rPr>
                        <a:t>tiﬁca</a:t>
                      </a:r>
                      <a:r>
                        <a:rPr sz="800" spc="-10" dirty="0">
                          <a:solidFill>
                            <a:srgbClr val="373435"/>
                          </a:solidFill>
                          <a:latin typeface="Trebuchet MS"/>
                          <a:cs typeface="Trebuchet MS"/>
                        </a:rPr>
                        <a:t>t</a:t>
                      </a:r>
                      <a:r>
                        <a:rPr sz="800" dirty="0">
                          <a:solidFill>
                            <a:srgbClr val="373435"/>
                          </a:solidFill>
                          <a:latin typeface="Trebuchet MS"/>
                          <a:cs typeface="Trebuchet MS"/>
                        </a:rPr>
                        <a:t>es</a:t>
                      </a:r>
                      <a:endParaRPr sz="800" dirty="0">
                        <a:latin typeface="Trebuchet MS"/>
                        <a:cs typeface="Trebuchet MS"/>
                      </a:endParaRPr>
                    </a:p>
                    <a:p>
                      <a:pPr>
                        <a:lnSpc>
                          <a:spcPct val="100000"/>
                        </a:lnSpc>
                        <a:spcBef>
                          <a:spcPts val="15"/>
                        </a:spcBef>
                      </a:pPr>
                      <a:endParaRPr sz="1000" dirty="0">
                        <a:latin typeface="Times New Roman"/>
                        <a:cs typeface="Times New Roman"/>
                      </a:endParaRPr>
                    </a:p>
                    <a:p>
                      <a:pPr marL="71755">
                        <a:lnSpc>
                          <a:spcPct val="100000"/>
                        </a:lnSpc>
                        <a:spcBef>
                          <a:spcPts val="5"/>
                        </a:spcBef>
                      </a:pPr>
                      <a:r>
                        <a:rPr sz="800" spc="10" dirty="0">
                          <a:solidFill>
                            <a:srgbClr val="373435"/>
                          </a:solidFill>
                          <a:latin typeface="Trebuchet MS"/>
                          <a:cs typeface="Trebuchet MS"/>
                        </a:rPr>
                        <a:t>Happy</a:t>
                      </a:r>
                      <a:r>
                        <a:rPr sz="800" spc="-40" dirty="0">
                          <a:solidFill>
                            <a:srgbClr val="373435"/>
                          </a:solidFill>
                          <a:latin typeface="Trebuchet MS"/>
                          <a:cs typeface="Trebuchet MS"/>
                        </a:rPr>
                        <a:t> </a:t>
                      </a:r>
                      <a:r>
                        <a:rPr sz="800" spc="-30" dirty="0">
                          <a:solidFill>
                            <a:srgbClr val="373435"/>
                          </a:solidFill>
                          <a:latin typeface="Trebuchet MS"/>
                          <a:cs typeface="Trebuchet MS"/>
                        </a:rPr>
                        <a:t>letters</a:t>
                      </a:r>
                      <a:endParaRPr sz="8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4155324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962618" y="28231"/>
            <a:ext cx="1123369" cy="780176"/>
          </a:xfrm>
          <a:prstGeom prst="rect">
            <a:avLst/>
          </a:prstGeom>
          <a:ln>
            <a:noFill/>
          </a:ln>
        </p:spPr>
      </p:pic>
      <p:sp>
        <p:nvSpPr>
          <p:cNvPr id="2" name="Rectangle 1"/>
          <p:cNvSpPr/>
          <p:nvPr/>
        </p:nvSpPr>
        <p:spPr>
          <a:xfrm>
            <a:off x="106016" y="112140"/>
            <a:ext cx="10575236" cy="58724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r>
              <a:rPr kumimoji="0" lang="en-ZW" sz="2800" b="1" i="0" u="none" strike="noStrike" kern="1200" cap="none" spc="0" normalizeH="0" baseline="0" noProof="0" dirty="0">
                <a:ln>
                  <a:noFill/>
                </a:ln>
                <a:solidFill>
                  <a:srgbClr val="1F497D"/>
                </a:solidFill>
                <a:effectLst/>
                <a:uLnTx/>
                <a:uFillTx/>
                <a:latin typeface="Arial"/>
                <a:ea typeface="+mn-ea"/>
                <a:cs typeface="+mn-cs"/>
              </a:rPr>
              <a:t>Programme 3.3 Regional Co-ordination  </a:t>
            </a:r>
            <a:endParaRPr kumimoji="0" lang="en-ZA" sz="2800" b="1" i="0" u="none" strike="noStrike" kern="1200" cap="none" spc="0" normalizeH="0" baseline="0" noProof="0" dirty="0">
              <a:ln>
                <a:noFill/>
              </a:ln>
              <a:solidFill>
                <a:srgbClr val="1F497D"/>
              </a:solidFill>
              <a:effectLst/>
              <a:uLnTx/>
              <a:uFillTx/>
              <a:latin typeface="Arial"/>
              <a:ea typeface="+mn-ea"/>
              <a:cs typeface="+mn-cs"/>
            </a:endParaRPr>
          </a:p>
        </p:txBody>
      </p:sp>
      <p:graphicFrame>
        <p:nvGraphicFramePr>
          <p:cNvPr id="5" name="object 2">
            <a:extLst>
              <a:ext uri="{FF2B5EF4-FFF2-40B4-BE49-F238E27FC236}">
                <a16:creationId xmlns:a16="http://schemas.microsoft.com/office/drawing/2014/main" xmlns="" id="{21708034-9C87-89EA-1DD0-41F30803B674}"/>
              </a:ext>
            </a:extLst>
          </p:cNvPr>
          <p:cNvGraphicFramePr>
            <a:graphicFrameLocks noGrp="1"/>
          </p:cNvGraphicFramePr>
          <p:nvPr>
            <p:extLst>
              <p:ext uri="{D42A27DB-BD31-4B8C-83A1-F6EECF244321}">
                <p14:modId xmlns:p14="http://schemas.microsoft.com/office/powerpoint/2010/main" xmlns="" val="1452371203"/>
              </p:ext>
            </p:extLst>
          </p:nvPr>
        </p:nvGraphicFramePr>
        <p:xfrm>
          <a:off x="106013" y="685232"/>
          <a:ext cx="11759416" cy="5857082"/>
        </p:xfrm>
        <a:graphic>
          <a:graphicData uri="http://schemas.openxmlformats.org/drawingml/2006/table">
            <a:tbl>
              <a:tblPr firstRow="1" bandRow="1">
                <a:tableStyleId>{2D5ABB26-0587-4C30-8999-92F81FD0307C}</a:tableStyleId>
              </a:tblPr>
              <a:tblGrid>
                <a:gridCol w="849894">
                  <a:extLst>
                    <a:ext uri="{9D8B030D-6E8A-4147-A177-3AD203B41FA5}">
                      <a16:colId xmlns:a16="http://schemas.microsoft.com/office/drawing/2014/main" xmlns="" val="20000"/>
                    </a:ext>
                  </a:extLst>
                </a:gridCol>
                <a:gridCol w="724550">
                  <a:extLst>
                    <a:ext uri="{9D8B030D-6E8A-4147-A177-3AD203B41FA5}">
                      <a16:colId xmlns:a16="http://schemas.microsoft.com/office/drawing/2014/main" xmlns="" val="20001"/>
                    </a:ext>
                  </a:extLst>
                </a:gridCol>
                <a:gridCol w="1352034">
                  <a:extLst>
                    <a:ext uri="{9D8B030D-6E8A-4147-A177-3AD203B41FA5}">
                      <a16:colId xmlns:a16="http://schemas.microsoft.com/office/drawing/2014/main" xmlns="" val="20002"/>
                    </a:ext>
                  </a:extLst>
                </a:gridCol>
                <a:gridCol w="953838">
                  <a:extLst>
                    <a:ext uri="{9D8B030D-6E8A-4147-A177-3AD203B41FA5}">
                      <a16:colId xmlns:a16="http://schemas.microsoft.com/office/drawing/2014/main" xmlns="" val="20003"/>
                    </a:ext>
                  </a:extLst>
                </a:gridCol>
                <a:gridCol w="990523">
                  <a:extLst>
                    <a:ext uri="{9D8B030D-6E8A-4147-A177-3AD203B41FA5}">
                      <a16:colId xmlns:a16="http://schemas.microsoft.com/office/drawing/2014/main" xmlns="" val="20004"/>
                    </a:ext>
                  </a:extLst>
                </a:gridCol>
                <a:gridCol w="1078418">
                  <a:extLst>
                    <a:ext uri="{9D8B030D-6E8A-4147-A177-3AD203B41FA5}">
                      <a16:colId xmlns:a16="http://schemas.microsoft.com/office/drawing/2014/main" xmlns="" val="20005"/>
                    </a:ext>
                  </a:extLst>
                </a:gridCol>
                <a:gridCol w="1036382">
                  <a:extLst>
                    <a:ext uri="{9D8B030D-6E8A-4147-A177-3AD203B41FA5}">
                      <a16:colId xmlns:a16="http://schemas.microsoft.com/office/drawing/2014/main" xmlns="" val="20006"/>
                    </a:ext>
                  </a:extLst>
                </a:gridCol>
                <a:gridCol w="1397893">
                  <a:extLst>
                    <a:ext uri="{9D8B030D-6E8A-4147-A177-3AD203B41FA5}">
                      <a16:colId xmlns:a16="http://schemas.microsoft.com/office/drawing/2014/main" xmlns="" val="20007"/>
                    </a:ext>
                  </a:extLst>
                </a:gridCol>
                <a:gridCol w="2430453">
                  <a:extLst>
                    <a:ext uri="{9D8B030D-6E8A-4147-A177-3AD203B41FA5}">
                      <a16:colId xmlns:a16="http://schemas.microsoft.com/office/drawing/2014/main" xmlns="" val="20008"/>
                    </a:ext>
                  </a:extLst>
                </a:gridCol>
                <a:gridCol w="945431">
                  <a:extLst>
                    <a:ext uri="{9D8B030D-6E8A-4147-A177-3AD203B41FA5}">
                      <a16:colId xmlns:a16="http://schemas.microsoft.com/office/drawing/2014/main" xmlns="" val="20009"/>
                    </a:ext>
                  </a:extLst>
                </a:gridCol>
              </a:tblGrid>
              <a:tr h="303362">
                <a:tc gridSpan="10">
                  <a:txBody>
                    <a:bodyPr/>
                    <a:lstStyle/>
                    <a:p>
                      <a:pPr marL="71755">
                        <a:lnSpc>
                          <a:spcPct val="100000"/>
                        </a:lnSpc>
                        <a:spcBef>
                          <a:spcPts val="630"/>
                        </a:spcBef>
                      </a:pPr>
                      <a:r>
                        <a:rPr sz="800" b="1" spc="55" dirty="0">
                          <a:solidFill>
                            <a:srgbClr val="FEFEFE"/>
                          </a:solidFill>
                          <a:latin typeface="Trebuchet MS"/>
                          <a:cs typeface="Trebuchet MS"/>
                        </a:rPr>
                        <a:t>PROGRAMME</a:t>
                      </a:r>
                      <a:r>
                        <a:rPr sz="800" b="1" spc="-25" dirty="0">
                          <a:solidFill>
                            <a:srgbClr val="FEFEFE"/>
                          </a:solidFill>
                          <a:latin typeface="Trebuchet MS"/>
                          <a:cs typeface="Trebuchet MS"/>
                        </a:rPr>
                        <a:t> </a:t>
                      </a:r>
                      <a:r>
                        <a:rPr sz="800" b="1" spc="-35" dirty="0">
                          <a:solidFill>
                            <a:srgbClr val="FEFEFE"/>
                          </a:solidFill>
                          <a:latin typeface="Trebuchet MS"/>
                          <a:cs typeface="Trebuchet MS"/>
                        </a:rPr>
                        <a:t>3.3</a:t>
                      </a:r>
                      <a:r>
                        <a:rPr sz="800" b="1" spc="-25" dirty="0">
                          <a:solidFill>
                            <a:srgbClr val="FEFEFE"/>
                          </a:solidFill>
                          <a:latin typeface="Trebuchet MS"/>
                          <a:cs typeface="Trebuchet MS"/>
                        </a:rPr>
                        <a:t> </a:t>
                      </a:r>
                      <a:r>
                        <a:rPr sz="800" b="1" spc="-80" dirty="0">
                          <a:solidFill>
                            <a:srgbClr val="FEFEFE"/>
                          </a:solidFill>
                          <a:latin typeface="Trebuchet MS"/>
                          <a:cs typeface="Trebuchet MS"/>
                        </a:rPr>
                        <a:t>:</a:t>
                      </a:r>
                      <a:r>
                        <a:rPr sz="800" b="1" spc="-20" dirty="0">
                          <a:solidFill>
                            <a:srgbClr val="FEFEFE"/>
                          </a:solidFill>
                          <a:latin typeface="Trebuchet MS"/>
                          <a:cs typeface="Trebuchet MS"/>
                        </a:rPr>
                        <a:t> </a:t>
                      </a:r>
                      <a:r>
                        <a:rPr sz="800" b="1" spc="55" dirty="0">
                          <a:solidFill>
                            <a:srgbClr val="FEFEFE"/>
                          </a:solidFill>
                          <a:latin typeface="Trebuchet MS"/>
                          <a:cs typeface="Trebuchet MS"/>
                        </a:rPr>
                        <a:t>PROGRAMME</a:t>
                      </a:r>
                      <a:r>
                        <a:rPr sz="800" b="1" spc="-25" dirty="0">
                          <a:solidFill>
                            <a:srgbClr val="FEFEFE"/>
                          </a:solidFill>
                          <a:latin typeface="Trebuchet MS"/>
                          <a:cs typeface="Trebuchet MS"/>
                        </a:rPr>
                        <a:t> </a:t>
                      </a:r>
                      <a:r>
                        <a:rPr sz="800" b="1" spc="50" dirty="0">
                          <a:solidFill>
                            <a:srgbClr val="FEFEFE"/>
                          </a:solidFill>
                          <a:latin typeface="Trebuchet MS"/>
                          <a:cs typeface="Trebuchet MS"/>
                        </a:rPr>
                        <a:t>PLANNING</a:t>
                      </a:r>
                      <a:r>
                        <a:rPr sz="800" b="1" spc="-20" dirty="0">
                          <a:solidFill>
                            <a:srgbClr val="FEFEFE"/>
                          </a:solidFill>
                          <a:latin typeface="Trebuchet MS"/>
                          <a:cs typeface="Trebuchet MS"/>
                        </a:rPr>
                        <a:t> </a:t>
                      </a:r>
                      <a:r>
                        <a:rPr sz="800" b="1" spc="75" dirty="0">
                          <a:solidFill>
                            <a:srgbClr val="FEFEFE"/>
                          </a:solidFill>
                          <a:latin typeface="Trebuchet MS"/>
                          <a:cs typeface="Trebuchet MS"/>
                        </a:rPr>
                        <a:t>AND</a:t>
                      </a:r>
                      <a:r>
                        <a:rPr sz="800" b="1" spc="-25" dirty="0">
                          <a:solidFill>
                            <a:srgbClr val="FEFEFE"/>
                          </a:solidFill>
                          <a:latin typeface="Trebuchet MS"/>
                          <a:cs typeface="Trebuchet MS"/>
                        </a:rPr>
                        <a:t> </a:t>
                      </a:r>
                      <a:r>
                        <a:rPr sz="800" b="1" spc="40" dirty="0">
                          <a:solidFill>
                            <a:srgbClr val="FEFEFE"/>
                          </a:solidFill>
                          <a:latin typeface="Trebuchet MS"/>
                          <a:cs typeface="Trebuchet MS"/>
                        </a:rPr>
                        <a:t>DESIGN</a:t>
                      </a:r>
                      <a:r>
                        <a:rPr sz="800" b="1" spc="-20" dirty="0">
                          <a:solidFill>
                            <a:srgbClr val="FEFEFE"/>
                          </a:solidFill>
                          <a:latin typeface="Trebuchet MS"/>
                          <a:cs typeface="Trebuchet MS"/>
                        </a:rPr>
                        <a:t> </a:t>
                      </a:r>
                      <a:r>
                        <a:rPr sz="800" b="1" spc="75" dirty="0">
                          <a:solidFill>
                            <a:srgbClr val="FEFEFE"/>
                          </a:solidFill>
                          <a:latin typeface="Trebuchet MS"/>
                          <a:cs typeface="Trebuchet MS"/>
                        </a:rPr>
                        <a:t>AND</a:t>
                      </a:r>
                      <a:r>
                        <a:rPr sz="800" b="1" spc="-25" dirty="0">
                          <a:solidFill>
                            <a:srgbClr val="FEFEFE"/>
                          </a:solidFill>
                          <a:latin typeface="Trebuchet MS"/>
                          <a:cs typeface="Trebuchet MS"/>
                        </a:rPr>
                        <a:t> </a:t>
                      </a:r>
                      <a:r>
                        <a:rPr sz="800" b="1" spc="25" dirty="0">
                          <a:solidFill>
                            <a:srgbClr val="FEFEFE"/>
                          </a:solidFill>
                          <a:latin typeface="Trebuchet MS"/>
                          <a:cs typeface="Trebuchet MS"/>
                        </a:rPr>
                        <a:t>REGIONAL</a:t>
                      </a:r>
                      <a:r>
                        <a:rPr sz="800" b="1" spc="-25" dirty="0">
                          <a:solidFill>
                            <a:srgbClr val="FEFEFE"/>
                          </a:solidFill>
                          <a:latin typeface="Trebuchet MS"/>
                          <a:cs typeface="Trebuchet MS"/>
                        </a:rPr>
                        <a:t> </a:t>
                      </a:r>
                      <a:r>
                        <a:rPr sz="800" b="1" spc="35" dirty="0">
                          <a:solidFill>
                            <a:srgbClr val="FEFEFE"/>
                          </a:solidFill>
                          <a:latin typeface="Trebuchet MS"/>
                          <a:cs typeface="Trebuchet MS"/>
                        </a:rPr>
                        <a:t>COORDINATION</a:t>
                      </a:r>
                      <a:r>
                        <a:rPr sz="800" b="1" spc="-20" dirty="0">
                          <a:solidFill>
                            <a:srgbClr val="FEFEFE"/>
                          </a:solidFill>
                          <a:latin typeface="Trebuchet MS"/>
                          <a:cs typeface="Trebuchet MS"/>
                        </a:rPr>
                        <a:t> </a:t>
                      </a:r>
                      <a:r>
                        <a:rPr sz="800" b="1" spc="75" dirty="0">
                          <a:solidFill>
                            <a:srgbClr val="FEFEFE"/>
                          </a:solidFill>
                          <a:latin typeface="Trebuchet MS"/>
                          <a:cs typeface="Trebuchet MS"/>
                        </a:rPr>
                        <a:t>AND</a:t>
                      </a:r>
                      <a:r>
                        <a:rPr sz="800" b="1" spc="-25" dirty="0">
                          <a:solidFill>
                            <a:srgbClr val="FEFEFE"/>
                          </a:solidFill>
                          <a:latin typeface="Trebuchet MS"/>
                          <a:cs typeface="Trebuchet MS"/>
                        </a:rPr>
                        <a:t> </a:t>
                      </a:r>
                      <a:r>
                        <a:rPr sz="800" b="1" spc="85" dirty="0">
                          <a:solidFill>
                            <a:srgbClr val="FEFEFE"/>
                          </a:solidFill>
                          <a:latin typeface="Trebuchet MS"/>
                          <a:cs typeface="Trebuchet MS"/>
                        </a:rPr>
                        <a:t>HUMAN</a:t>
                      </a:r>
                      <a:r>
                        <a:rPr sz="800" b="1" spc="-20" dirty="0">
                          <a:solidFill>
                            <a:srgbClr val="FEFEFE"/>
                          </a:solidFill>
                          <a:latin typeface="Trebuchet MS"/>
                          <a:cs typeface="Trebuchet MS"/>
                        </a:rPr>
                        <a:t> </a:t>
                      </a:r>
                      <a:r>
                        <a:rPr sz="800" b="1" spc="10" dirty="0">
                          <a:solidFill>
                            <a:srgbClr val="FEFEFE"/>
                          </a:solidFill>
                          <a:latin typeface="Trebuchet MS"/>
                          <a:cs typeface="Trebuchet MS"/>
                        </a:rPr>
                        <a:t>SETTLEMENT</a:t>
                      </a:r>
                      <a:r>
                        <a:rPr sz="800" b="1" spc="-25" dirty="0">
                          <a:solidFill>
                            <a:srgbClr val="FEFEFE"/>
                          </a:solidFill>
                          <a:latin typeface="Trebuchet MS"/>
                          <a:cs typeface="Trebuchet MS"/>
                        </a:rPr>
                        <a:t> </a:t>
                      </a:r>
                      <a:r>
                        <a:rPr sz="800" b="1" spc="30" dirty="0">
                          <a:solidFill>
                            <a:srgbClr val="FEFEFE"/>
                          </a:solidFill>
                          <a:latin typeface="Trebuchet MS"/>
                          <a:cs typeface="Trebuchet MS"/>
                        </a:rPr>
                        <a:t>IMPLEMENTATION</a:t>
                      </a:r>
                      <a:r>
                        <a:rPr sz="800" b="1" spc="-20" dirty="0">
                          <a:solidFill>
                            <a:srgbClr val="FEFEFE"/>
                          </a:solidFill>
                          <a:latin typeface="Trebuchet MS"/>
                          <a:cs typeface="Trebuchet MS"/>
                        </a:rPr>
                        <a:t> </a:t>
                      </a:r>
                      <a:r>
                        <a:rPr sz="800" b="1" spc="20" dirty="0">
                          <a:solidFill>
                            <a:srgbClr val="FEFEFE"/>
                          </a:solidFill>
                          <a:latin typeface="Trebuchet MS"/>
                          <a:cs typeface="Trebuchet MS"/>
                        </a:rPr>
                        <a:t>SUPPORT</a:t>
                      </a:r>
                      <a:r>
                        <a:rPr sz="800" b="1" spc="-25" dirty="0">
                          <a:solidFill>
                            <a:srgbClr val="FEFEFE"/>
                          </a:solidFill>
                          <a:latin typeface="Trebuchet MS"/>
                          <a:cs typeface="Trebuchet MS"/>
                        </a:rPr>
                        <a:t> </a:t>
                      </a:r>
                      <a:r>
                        <a:rPr sz="800" b="1" spc="15" dirty="0">
                          <a:solidFill>
                            <a:srgbClr val="FEFEFE"/>
                          </a:solidFill>
                          <a:latin typeface="Trebuchet MS"/>
                          <a:cs typeface="Trebuchet MS"/>
                        </a:rPr>
                        <a:t>SERVICES</a:t>
                      </a:r>
                      <a:endParaRPr sz="800" dirty="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xmlns="" val="10000"/>
                  </a:ext>
                </a:extLst>
              </a:tr>
              <a:tr h="773860">
                <a:tc>
                  <a:txBody>
                    <a:bodyPr/>
                    <a:lstStyle/>
                    <a:p>
                      <a:pPr marL="71755">
                        <a:lnSpc>
                          <a:spcPct val="100000"/>
                        </a:lnSpc>
                        <a:spcBef>
                          <a:spcPts val="630"/>
                        </a:spcBef>
                      </a:pPr>
                      <a:r>
                        <a:rPr sz="800" b="1" spc="10" dirty="0">
                          <a:solidFill>
                            <a:srgbClr val="FFFFFF"/>
                          </a:solidFill>
                          <a:latin typeface="Trebuchet MS"/>
                          <a:cs typeface="Trebuchet MS"/>
                        </a:rPr>
                        <a:t>Outcome</a:t>
                      </a:r>
                      <a:endParaRPr sz="8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a:lnSpc>
                          <a:spcPct val="100000"/>
                        </a:lnSpc>
                        <a:spcBef>
                          <a:spcPts val="630"/>
                        </a:spcBef>
                      </a:pPr>
                      <a:r>
                        <a:rPr sz="800" b="1" spc="10" dirty="0">
                          <a:solidFill>
                            <a:srgbClr val="FFFFFF"/>
                          </a:solidFill>
                          <a:latin typeface="Trebuchet MS"/>
                          <a:cs typeface="Trebuchet MS"/>
                        </a:rPr>
                        <a:t>Output</a:t>
                      </a:r>
                      <a:endParaRPr sz="8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a:lnSpc>
                          <a:spcPct val="100000"/>
                        </a:lnSpc>
                        <a:spcBef>
                          <a:spcPts val="630"/>
                        </a:spcBef>
                      </a:pPr>
                      <a:r>
                        <a:rPr sz="800" b="1" spc="10" dirty="0">
                          <a:solidFill>
                            <a:srgbClr val="FFFFFF"/>
                          </a:solidFill>
                          <a:latin typeface="Trebuchet MS"/>
                          <a:cs typeface="Trebuchet MS"/>
                        </a:rPr>
                        <a:t>Output</a:t>
                      </a:r>
                      <a:r>
                        <a:rPr sz="800" b="1" spc="-35" dirty="0">
                          <a:solidFill>
                            <a:srgbClr val="FFFFFF"/>
                          </a:solidFill>
                          <a:latin typeface="Trebuchet MS"/>
                          <a:cs typeface="Trebuchet MS"/>
                        </a:rPr>
                        <a:t> </a:t>
                      </a:r>
                      <a:r>
                        <a:rPr sz="800" b="1" spc="5" dirty="0">
                          <a:solidFill>
                            <a:srgbClr val="FFFFFF"/>
                          </a:solidFill>
                          <a:latin typeface="Trebuchet MS"/>
                          <a:cs typeface="Trebuchet MS"/>
                        </a:rPr>
                        <a:t>Indicators</a:t>
                      </a:r>
                      <a:endParaRPr sz="800" dirty="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marR="100965">
                        <a:lnSpc>
                          <a:spcPct val="110800"/>
                        </a:lnSpc>
                        <a:spcBef>
                          <a:spcPts val="525"/>
                        </a:spcBef>
                      </a:pPr>
                      <a:r>
                        <a:rPr sz="800" b="1" spc="10" dirty="0">
                          <a:solidFill>
                            <a:srgbClr val="FEFEFE"/>
                          </a:solidFill>
                          <a:latin typeface="Trebuchet MS"/>
                          <a:cs typeface="Trebuchet MS"/>
                        </a:rPr>
                        <a:t>Audited  </a:t>
                      </a:r>
                      <a:r>
                        <a:rPr sz="800" b="1" spc="5" dirty="0">
                          <a:solidFill>
                            <a:srgbClr val="FEFEFE"/>
                          </a:solidFill>
                          <a:latin typeface="Trebuchet MS"/>
                          <a:cs typeface="Trebuchet MS"/>
                        </a:rPr>
                        <a:t>Actual  </a:t>
                      </a:r>
                      <a:r>
                        <a:rPr sz="800" b="1" spc="-25" dirty="0">
                          <a:solidFill>
                            <a:srgbClr val="FEFEFE"/>
                          </a:solidFill>
                          <a:latin typeface="Trebuchet MS"/>
                          <a:cs typeface="Trebuchet MS"/>
                        </a:rPr>
                        <a:t>P</a:t>
                      </a:r>
                      <a:r>
                        <a:rPr sz="800" b="1" dirty="0">
                          <a:solidFill>
                            <a:srgbClr val="FEFEFE"/>
                          </a:solidFill>
                          <a:latin typeface="Trebuchet MS"/>
                          <a:cs typeface="Trebuchet MS"/>
                        </a:rPr>
                        <a:t>e</a:t>
                      </a:r>
                      <a:r>
                        <a:rPr sz="800" b="1" spc="15" dirty="0">
                          <a:solidFill>
                            <a:srgbClr val="FEFEFE"/>
                          </a:solidFill>
                          <a:latin typeface="Trebuchet MS"/>
                          <a:cs typeface="Trebuchet MS"/>
                        </a:rPr>
                        <a:t>r</a:t>
                      </a:r>
                      <a:r>
                        <a:rPr sz="800" b="1" dirty="0">
                          <a:solidFill>
                            <a:srgbClr val="FEFEFE"/>
                          </a:solidFill>
                          <a:latin typeface="Trebuchet MS"/>
                          <a:cs typeface="Trebuchet MS"/>
                        </a:rPr>
                        <a:t>formance  </a:t>
                      </a:r>
                      <a:r>
                        <a:rPr sz="800" b="1" spc="-5" dirty="0">
                          <a:solidFill>
                            <a:srgbClr val="FEFEFE"/>
                          </a:solidFill>
                          <a:latin typeface="Trebuchet MS"/>
                          <a:cs typeface="Trebuchet MS"/>
                        </a:rPr>
                        <a:t>2019/20</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marR="131445">
                        <a:lnSpc>
                          <a:spcPct val="110800"/>
                        </a:lnSpc>
                        <a:spcBef>
                          <a:spcPts val="525"/>
                        </a:spcBef>
                      </a:pPr>
                      <a:r>
                        <a:rPr sz="800" b="1" spc="10" dirty="0">
                          <a:solidFill>
                            <a:srgbClr val="FEFEFE"/>
                          </a:solidFill>
                          <a:latin typeface="Trebuchet MS"/>
                          <a:cs typeface="Trebuchet MS"/>
                        </a:rPr>
                        <a:t>Audited  </a:t>
                      </a:r>
                      <a:r>
                        <a:rPr sz="800" b="1" spc="5" dirty="0">
                          <a:solidFill>
                            <a:srgbClr val="FEFEFE"/>
                          </a:solidFill>
                          <a:latin typeface="Trebuchet MS"/>
                          <a:cs typeface="Trebuchet MS"/>
                        </a:rPr>
                        <a:t>Actual  </a:t>
                      </a:r>
                      <a:r>
                        <a:rPr sz="800" b="1" spc="-25" dirty="0">
                          <a:solidFill>
                            <a:srgbClr val="FEFEFE"/>
                          </a:solidFill>
                          <a:latin typeface="Trebuchet MS"/>
                          <a:cs typeface="Trebuchet MS"/>
                        </a:rPr>
                        <a:t>P</a:t>
                      </a:r>
                      <a:r>
                        <a:rPr sz="800" b="1" dirty="0">
                          <a:solidFill>
                            <a:srgbClr val="FEFEFE"/>
                          </a:solidFill>
                          <a:latin typeface="Trebuchet MS"/>
                          <a:cs typeface="Trebuchet MS"/>
                        </a:rPr>
                        <a:t>e</a:t>
                      </a:r>
                      <a:r>
                        <a:rPr sz="800" b="1" spc="15" dirty="0">
                          <a:solidFill>
                            <a:srgbClr val="FEFEFE"/>
                          </a:solidFill>
                          <a:latin typeface="Trebuchet MS"/>
                          <a:cs typeface="Trebuchet MS"/>
                        </a:rPr>
                        <a:t>r</a:t>
                      </a:r>
                      <a:r>
                        <a:rPr sz="800" b="1" dirty="0">
                          <a:solidFill>
                            <a:srgbClr val="FEFEFE"/>
                          </a:solidFill>
                          <a:latin typeface="Trebuchet MS"/>
                          <a:cs typeface="Trebuchet MS"/>
                        </a:rPr>
                        <a:t>formance  </a:t>
                      </a:r>
                      <a:r>
                        <a:rPr sz="800" b="1" spc="-5" dirty="0">
                          <a:solidFill>
                            <a:srgbClr val="FEFEFE"/>
                          </a:solidFill>
                          <a:latin typeface="Trebuchet MS"/>
                          <a:cs typeface="Trebuchet MS"/>
                        </a:rPr>
                        <a:t>2020/21</a:t>
                      </a:r>
                      <a:endParaRPr sz="8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marR="145415">
                        <a:lnSpc>
                          <a:spcPct val="110800"/>
                        </a:lnSpc>
                        <a:spcBef>
                          <a:spcPts val="525"/>
                        </a:spcBef>
                      </a:pPr>
                      <a:r>
                        <a:rPr sz="800" b="1" spc="5" dirty="0">
                          <a:solidFill>
                            <a:srgbClr val="FEFEFE"/>
                          </a:solidFill>
                          <a:latin typeface="Trebuchet MS"/>
                          <a:cs typeface="Trebuchet MS"/>
                        </a:rPr>
                        <a:t>Planned  </a:t>
                      </a:r>
                      <a:r>
                        <a:rPr sz="800" b="1" spc="10" dirty="0">
                          <a:solidFill>
                            <a:srgbClr val="FEFEFE"/>
                          </a:solidFill>
                          <a:latin typeface="Trebuchet MS"/>
                          <a:cs typeface="Trebuchet MS"/>
                        </a:rPr>
                        <a:t>Annual</a:t>
                      </a:r>
                      <a:r>
                        <a:rPr sz="800" b="1" spc="-85" dirty="0">
                          <a:solidFill>
                            <a:srgbClr val="FEFEFE"/>
                          </a:solidFill>
                          <a:latin typeface="Trebuchet MS"/>
                          <a:cs typeface="Trebuchet MS"/>
                        </a:rPr>
                        <a:t> </a:t>
                      </a:r>
                      <a:r>
                        <a:rPr sz="800" b="1" spc="-10" dirty="0">
                          <a:solidFill>
                            <a:srgbClr val="FEFEFE"/>
                          </a:solidFill>
                          <a:latin typeface="Trebuchet MS"/>
                          <a:cs typeface="Trebuchet MS"/>
                        </a:rPr>
                        <a:t>Target  </a:t>
                      </a:r>
                      <a:r>
                        <a:rPr sz="800" b="1" spc="-5" dirty="0">
                          <a:solidFill>
                            <a:srgbClr val="FEFEFE"/>
                          </a:solidFill>
                          <a:latin typeface="Trebuchet MS"/>
                          <a:cs typeface="Trebuchet MS"/>
                        </a:rPr>
                        <a:t>2021/22</a:t>
                      </a:r>
                      <a:endParaRPr sz="8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marR="158115">
                        <a:lnSpc>
                          <a:spcPct val="110800"/>
                        </a:lnSpc>
                        <a:spcBef>
                          <a:spcPts val="525"/>
                        </a:spcBef>
                      </a:pPr>
                      <a:r>
                        <a:rPr sz="800" b="1" dirty="0">
                          <a:solidFill>
                            <a:srgbClr val="FEFEFE"/>
                          </a:solidFill>
                          <a:latin typeface="Trebuchet MS"/>
                          <a:cs typeface="Trebuchet MS"/>
                        </a:rPr>
                        <a:t>**Actual  Achie</a:t>
                      </a:r>
                      <a:r>
                        <a:rPr sz="800" b="1" spc="-10" dirty="0">
                          <a:solidFill>
                            <a:srgbClr val="FEFEFE"/>
                          </a:solidFill>
                          <a:latin typeface="Trebuchet MS"/>
                          <a:cs typeface="Trebuchet MS"/>
                        </a:rPr>
                        <a:t>v</a:t>
                      </a:r>
                      <a:r>
                        <a:rPr sz="800" b="1" dirty="0">
                          <a:solidFill>
                            <a:srgbClr val="FEFEFE"/>
                          </a:solidFill>
                          <a:latin typeface="Trebuchet MS"/>
                          <a:cs typeface="Trebuchet MS"/>
                        </a:rPr>
                        <a:t>ement  </a:t>
                      </a:r>
                      <a:r>
                        <a:rPr sz="800" b="1" spc="-5" dirty="0">
                          <a:solidFill>
                            <a:srgbClr val="FEFEFE"/>
                          </a:solidFill>
                          <a:latin typeface="Trebuchet MS"/>
                          <a:cs typeface="Trebuchet MS"/>
                        </a:rPr>
                        <a:t>2021/22</a:t>
                      </a:r>
                      <a:endParaRPr sz="8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marR="126364">
                        <a:lnSpc>
                          <a:spcPct val="110800"/>
                        </a:lnSpc>
                        <a:spcBef>
                          <a:spcPts val="525"/>
                        </a:spcBef>
                      </a:pPr>
                      <a:r>
                        <a:rPr sz="800" b="1" spc="5" dirty="0">
                          <a:solidFill>
                            <a:srgbClr val="FEFEFE"/>
                          </a:solidFill>
                          <a:latin typeface="Trebuchet MS"/>
                          <a:cs typeface="Trebuchet MS"/>
                        </a:rPr>
                        <a:t>Deviation </a:t>
                      </a:r>
                      <a:r>
                        <a:rPr sz="800" b="1" spc="15" dirty="0">
                          <a:solidFill>
                            <a:srgbClr val="FEFEFE"/>
                          </a:solidFill>
                          <a:latin typeface="Trebuchet MS"/>
                          <a:cs typeface="Trebuchet MS"/>
                        </a:rPr>
                        <a:t>from  </a:t>
                      </a:r>
                      <a:r>
                        <a:rPr sz="800" b="1" spc="5" dirty="0">
                          <a:solidFill>
                            <a:srgbClr val="FEFEFE"/>
                          </a:solidFill>
                          <a:latin typeface="Trebuchet MS"/>
                          <a:cs typeface="Trebuchet MS"/>
                        </a:rPr>
                        <a:t>Planned </a:t>
                      </a:r>
                      <a:r>
                        <a:rPr sz="800" b="1" spc="-10" dirty="0">
                          <a:solidFill>
                            <a:srgbClr val="FEFEFE"/>
                          </a:solidFill>
                          <a:latin typeface="Trebuchet MS"/>
                          <a:cs typeface="Trebuchet MS"/>
                        </a:rPr>
                        <a:t>Target </a:t>
                      </a:r>
                      <a:r>
                        <a:rPr sz="800" b="1" spc="15" dirty="0">
                          <a:solidFill>
                            <a:srgbClr val="FEFEFE"/>
                          </a:solidFill>
                          <a:latin typeface="Trebuchet MS"/>
                          <a:cs typeface="Trebuchet MS"/>
                        </a:rPr>
                        <a:t>to  </a:t>
                      </a:r>
                      <a:r>
                        <a:rPr sz="800" b="1" spc="5" dirty="0">
                          <a:solidFill>
                            <a:srgbClr val="FEFEFE"/>
                          </a:solidFill>
                          <a:latin typeface="Trebuchet MS"/>
                          <a:cs typeface="Trebuchet MS"/>
                        </a:rPr>
                        <a:t>Actual</a:t>
                      </a:r>
                      <a:r>
                        <a:rPr sz="800" b="1" spc="-70" dirty="0">
                          <a:solidFill>
                            <a:srgbClr val="FEFEFE"/>
                          </a:solidFill>
                          <a:latin typeface="Trebuchet MS"/>
                          <a:cs typeface="Trebuchet MS"/>
                        </a:rPr>
                        <a:t> </a:t>
                      </a:r>
                      <a:r>
                        <a:rPr sz="800" b="1" spc="-5" dirty="0">
                          <a:solidFill>
                            <a:srgbClr val="FEFEFE"/>
                          </a:solidFill>
                          <a:latin typeface="Trebuchet MS"/>
                          <a:cs typeface="Trebuchet MS"/>
                        </a:rPr>
                        <a:t>Achievement  2021/22</a:t>
                      </a:r>
                      <a:endParaRPr sz="8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a:lnSpc>
                          <a:spcPct val="100000"/>
                        </a:lnSpc>
                        <a:spcBef>
                          <a:spcPts val="630"/>
                        </a:spcBef>
                      </a:pPr>
                      <a:r>
                        <a:rPr sz="800" b="1" spc="5" dirty="0">
                          <a:solidFill>
                            <a:srgbClr val="FEFEFE"/>
                          </a:solidFill>
                          <a:latin typeface="Trebuchet MS"/>
                          <a:cs typeface="Trebuchet MS"/>
                        </a:rPr>
                        <a:t>Reasons for</a:t>
                      </a:r>
                      <a:r>
                        <a:rPr sz="800" b="1" spc="-60" dirty="0">
                          <a:solidFill>
                            <a:srgbClr val="FEFEFE"/>
                          </a:solidFill>
                          <a:latin typeface="Trebuchet MS"/>
                          <a:cs typeface="Trebuchet MS"/>
                        </a:rPr>
                        <a:t> </a:t>
                      </a:r>
                      <a:r>
                        <a:rPr sz="800" b="1" spc="5" dirty="0">
                          <a:solidFill>
                            <a:srgbClr val="FEFEFE"/>
                          </a:solidFill>
                          <a:latin typeface="Trebuchet MS"/>
                          <a:cs typeface="Trebuchet MS"/>
                        </a:rPr>
                        <a:t>Deviation</a:t>
                      </a:r>
                      <a:endParaRPr sz="800" dirty="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a:lnSpc>
                          <a:spcPct val="100000"/>
                        </a:lnSpc>
                        <a:spcBef>
                          <a:spcPts val="630"/>
                        </a:spcBef>
                      </a:pPr>
                      <a:r>
                        <a:rPr sz="800" b="1" spc="10" dirty="0">
                          <a:solidFill>
                            <a:srgbClr val="FEFEFE"/>
                          </a:solidFill>
                          <a:latin typeface="Trebuchet MS"/>
                          <a:cs typeface="Trebuchet MS"/>
                        </a:rPr>
                        <a:t>POE</a:t>
                      </a:r>
                      <a:endParaRPr sz="800" dirty="0">
                        <a:latin typeface="Trebuchet MS"/>
                        <a:cs typeface="Trebuchet MS"/>
                      </a:endParaRPr>
                    </a:p>
                    <a:p>
                      <a:pPr marL="71755">
                        <a:lnSpc>
                          <a:spcPct val="100000"/>
                        </a:lnSpc>
                        <a:spcBef>
                          <a:spcPts val="105"/>
                        </a:spcBef>
                      </a:pPr>
                      <a:r>
                        <a:rPr sz="800" b="1" spc="10" dirty="0">
                          <a:solidFill>
                            <a:srgbClr val="FEFEFE"/>
                          </a:solidFill>
                          <a:latin typeface="Trebuchet MS"/>
                          <a:cs typeface="Trebuchet MS"/>
                        </a:rPr>
                        <a:t>Submitted</a:t>
                      </a:r>
                      <a:endParaRPr sz="800" dirty="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extLst>
                  <a:ext uri="{0D108BD9-81ED-4DB2-BD59-A6C34878D82A}">
                    <a16:rowId xmlns:a16="http://schemas.microsoft.com/office/drawing/2014/main" xmlns="" val="10001"/>
                  </a:ext>
                </a:extLst>
              </a:tr>
              <a:tr h="1334579">
                <a:tc rowSpan="5">
                  <a:txBody>
                    <a:bodyPr/>
                    <a:lstStyle/>
                    <a:p>
                      <a:pPr>
                        <a:lnSpc>
                          <a:spcPct val="100000"/>
                        </a:lnSpc>
                      </a:pPr>
                      <a:endParaRPr sz="800">
                        <a:latin typeface="Times New Roman"/>
                        <a:cs typeface="Times New Roman"/>
                      </a:endParaRPr>
                    </a:p>
                  </a:txBody>
                  <a:tcPr marL="0" marR="0" marT="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111760">
                        <a:lnSpc>
                          <a:spcPct val="110800"/>
                        </a:lnSpc>
                        <a:spcBef>
                          <a:spcPts val="525"/>
                        </a:spcBef>
                      </a:pPr>
                      <a:r>
                        <a:rPr sz="800" spc="-10" dirty="0">
                          <a:solidFill>
                            <a:srgbClr val="373435"/>
                          </a:solidFill>
                          <a:latin typeface="Trebuchet MS"/>
                          <a:cs typeface="Trebuchet MS"/>
                        </a:rPr>
                        <a:t>Serviced  </a:t>
                      </a:r>
                      <a:r>
                        <a:rPr sz="800" spc="-20" dirty="0">
                          <a:solidFill>
                            <a:srgbClr val="373435"/>
                          </a:solidFill>
                          <a:latin typeface="Trebuchet MS"/>
                          <a:cs typeface="Trebuchet MS"/>
                        </a:rPr>
                        <a:t>sites  </a:t>
                      </a:r>
                      <a:r>
                        <a:rPr sz="800" dirty="0">
                          <a:solidFill>
                            <a:srgbClr val="373435"/>
                          </a:solidFill>
                          <a:latin typeface="Trebuchet MS"/>
                          <a:cs typeface="Trebuchet MS"/>
                        </a:rPr>
                        <a:t>delive</a:t>
                      </a:r>
                      <a:r>
                        <a:rPr sz="800" spc="-20" dirty="0">
                          <a:solidFill>
                            <a:srgbClr val="373435"/>
                          </a:solidFill>
                          <a:latin typeface="Trebuchet MS"/>
                          <a:cs typeface="Trebuchet MS"/>
                        </a:rPr>
                        <a:t>r</a:t>
                      </a:r>
                      <a:r>
                        <a:rPr sz="800" dirty="0">
                          <a:solidFill>
                            <a:srgbClr val="373435"/>
                          </a:solidFill>
                          <a:latin typeface="Trebuchet MS"/>
                          <a:cs typeface="Trebuchet MS"/>
                        </a:rPr>
                        <a:t>ed</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solidFill>
                      <a:srgbClr val="E6E7E8"/>
                    </a:solidFill>
                  </a:tcPr>
                </a:tc>
                <a:tc>
                  <a:txBody>
                    <a:bodyPr/>
                    <a:lstStyle/>
                    <a:p>
                      <a:pPr marL="71755" marR="66040">
                        <a:lnSpc>
                          <a:spcPct val="110800"/>
                        </a:lnSpc>
                        <a:spcBef>
                          <a:spcPts val="525"/>
                        </a:spcBef>
                      </a:pPr>
                      <a:r>
                        <a:rPr sz="800" spc="-45" dirty="0">
                          <a:solidFill>
                            <a:srgbClr val="373435"/>
                          </a:solidFill>
                          <a:latin typeface="Trebuchet MS"/>
                          <a:cs typeface="Trebuchet MS"/>
                        </a:rPr>
                        <a:t>3.3.4 </a:t>
                      </a:r>
                      <a:r>
                        <a:rPr sz="800" spc="10" dirty="0">
                          <a:solidFill>
                            <a:srgbClr val="373435"/>
                          </a:solidFill>
                          <a:latin typeface="Trebuchet MS"/>
                          <a:cs typeface="Trebuchet MS"/>
                        </a:rPr>
                        <a:t>Region </a:t>
                      </a:r>
                      <a:r>
                        <a:rPr sz="800" spc="-40" dirty="0">
                          <a:solidFill>
                            <a:srgbClr val="373435"/>
                          </a:solidFill>
                          <a:latin typeface="Trebuchet MS"/>
                          <a:cs typeface="Trebuchet MS"/>
                        </a:rPr>
                        <a:t>A:  </a:t>
                      </a:r>
                      <a:r>
                        <a:rPr sz="800" spc="15" dirty="0">
                          <a:solidFill>
                            <a:srgbClr val="373435"/>
                          </a:solidFill>
                          <a:latin typeface="Trebuchet MS"/>
                          <a:cs typeface="Trebuchet MS"/>
                        </a:rPr>
                        <a:t>Number </a:t>
                      </a:r>
                      <a:r>
                        <a:rPr sz="800" spc="-15" dirty="0">
                          <a:solidFill>
                            <a:srgbClr val="373435"/>
                          </a:solidFill>
                          <a:latin typeface="Trebuchet MS"/>
                          <a:cs typeface="Trebuchet MS"/>
                        </a:rPr>
                        <a:t>of </a:t>
                      </a:r>
                      <a:r>
                        <a:rPr sz="800" spc="-10" dirty="0">
                          <a:solidFill>
                            <a:srgbClr val="373435"/>
                          </a:solidFill>
                          <a:latin typeface="Trebuchet MS"/>
                          <a:cs typeface="Trebuchet MS"/>
                        </a:rPr>
                        <a:t>serviced  </a:t>
                      </a:r>
                      <a:r>
                        <a:rPr sz="800" spc="-20" dirty="0">
                          <a:solidFill>
                            <a:srgbClr val="373435"/>
                          </a:solidFill>
                          <a:latin typeface="Trebuchet MS"/>
                          <a:cs typeface="Trebuchet MS"/>
                        </a:rPr>
                        <a:t>sites delivered </a:t>
                      </a:r>
                      <a:r>
                        <a:rPr sz="800" spc="-80" dirty="0">
                          <a:solidFill>
                            <a:srgbClr val="373435"/>
                          </a:solidFill>
                          <a:latin typeface="Trebuchet MS"/>
                          <a:cs typeface="Trebuchet MS"/>
                        </a:rPr>
                        <a:t>i.r.o.  </a:t>
                      </a:r>
                      <a:r>
                        <a:rPr sz="800" spc="-20" dirty="0">
                          <a:solidFill>
                            <a:srgbClr val="373435"/>
                          </a:solidFill>
                          <a:latin typeface="Trebuchet MS"/>
                          <a:cs typeface="Trebuchet MS"/>
                        </a:rPr>
                        <a:t>projects</a:t>
                      </a:r>
                      <a:r>
                        <a:rPr sz="800" spc="-80" dirty="0">
                          <a:solidFill>
                            <a:srgbClr val="373435"/>
                          </a:solidFill>
                          <a:latin typeface="Trebuchet MS"/>
                          <a:cs typeface="Trebuchet MS"/>
                        </a:rPr>
                        <a:t> </a:t>
                      </a:r>
                      <a:r>
                        <a:rPr sz="800" spc="-10" dirty="0">
                          <a:solidFill>
                            <a:srgbClr val="373435"/>
                          </a:solidFill>
                          <a:latin typeface="Trebuchet MS"/>
                          <a:cs typeface="Trebuchet MS"/>
                        </a:rPr>
                        <a:t>implemented  </a:t>
                      </a:r>
                      <a:r>
                        <a:rPr sz="800" spc="5" dirty="0">
                          <a:solidFill>
                            <a:srgbClr val="373435"/>
                          </a:solidFill>
                          <a:latin typeface="Trebuchet MS"/>
                          <a:cs typeface="Trebuchet MS"/>
                        </a:rPr>
                        <a:t>by</a:t>
                      </a:r>
                      <a:r>
                        <a:rPr sz="800" spc="-30" dirty="0">
                          <a:solidFill>
                            <a:srgbClr val="373435"/>
                          </a:solidFill>
                          <a:latin typeface="Trebuchet MS"/>
                          <a:cs typeface="Trebuchet MS"/>
                        </a:rPr>
                        <a:t> </a:t>
                      </a:r>
                      <a:r>
                        <a:rPr sz="800" spc="35" dirty="0">
                          <a:solidFill>
                            <a:srgbClr val="373435"/>
                          </a:solidFill>
                          <a:latin typeface="Trebuchet MS"/>
                          <a:cs typeface="Trebuchet MS"/>
                        </a:rPr>
                        <a:t>HDA8</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343535">
                        <a:lnSpc>
                          <a:spcPct val="110800"/>
                        </a:lnSpc>
                        <a:spcBef>
                          <a:spcPts val="525"/>
                        </a:spcBef>
                      </a:pPr>
                      <a:r>
                        <a:rPr sz="800" spc="10" dirty="0">
                          <a:solidFill>
                            <a:srgbClr val="373435"/>
                          </a:solidFill>
                          <a:latin typeface="Trebuchet MS"/>
                          <a:cs typeface="Trebuchet MS"/>
                        </a:rPr>
                        <a:t>2440 </a:t>
                      </a:r>
                      <a:r>
                        <a:rPr sz="800" spc="-15" dirty="0">
                          <a:solidFill>
                            <a:srgbClr val="373435"/>
                          </a:solidFill>
                          <a:latin typeface="Trebuchet MS"/>
                          <a:cs typeface="Trebuchet MS"/>
                        </a:rPr>
                        <a:t>of  </a:t>
                      </a:r>
                      <a:r>
                        <a:rPr sz="800" dirty="0">
                          <a:solidFill>
                            <a:srgbClr val="373435"/>
                          </a:solidFill>
                          <a:latin typeface="Trebuchet MS"/>
                          <a:cs typeface="Trebuchet MS"/>
                        </a:rPr>
                        <a:t>se</a:t>
                      </a:r>
                      <a:r>
                        <a:rPr sz="800" spc="30" dirty="0">
                          <a:solidFill>
                            <a:srgbClr val="373435"/>
                          </a:solidFill>
                          <a:latin typeface="Trebuchet MS"/>
                          <a:cs typeface="Trebuchet MS"/>
                        </a:rPr>
                        <a:t>r</a:t>
                      </a:r>
                      <a:r>
                        <a:rPr sz="800" dirty="0">
                          <a:solidFill>
                            <a:srgbClr val="373435"/>
                          </a:solidFill>
                          <a:latin typeface="Trebuchet MS"/>
                          <a:cs typeface="Trebuchet MS"/>
                        </a:rPr>
                        <a:t>viced</a:t>
                      </a:r>
                      <a:endParaRPr sz="800">
                        <a:latin typeface="Trebuchet MS"/>
                        <a:cs typeface="Trebuchet MS"/>
                      </a:endParaRPr>
                    </a:p>
                    <a:p>
                      <a:pPr marL="71755">
                        <a:lnSpc>
                          <a:spcPct val="100000"/>
                        </a:lnSpc>
                        <a:spcBef>
                          <a:spcPts val="105"/>
                        </a:spcBef>
                      </a:pPr>
                      <a:r>
                        <a:rPr sz="800" spc="-20" dirty="0">
                          <a:solidFill>
                            <a:srgbClr val="373435"/>
                          </a:solidFill>
                          <a:latin typeface="Trebuchet MS"/>
                          <a:cs typeface="Trebuchet MS"/>
                        </a:rPr>
                        <a:t>sites</a:t>
                      </a:r>
                      <a:r>
                        <a:rPr sz="800" spc="-35" dirty="0">
                          <a:solidFill>
                            <a:srgbClr val="373435"/>
                          </a:solidFill>
                          <a:latin typeface="Trebuchet MS"/>
                          <a:cs typeface="Trebuchet MS"/>
                        </a:rPr>
                        <a:t> </a:t>
                      </a:r>
                      <a:r>
                        <a:rPr sz="800" spc="-20" dirty="0">
                          <a:solidFill>
                            <a:srgbClr val="373435"/>
                          </a:solidFill>
                          <a:latin typeface="Trebuchet MS"/>
                          <a:cs typeface="Trebuchet MS"/>
                        </a:rPr>
                        <a:t>delivered</a:t>
                      </a:r>
                      <a:endParaRPr sz="800">
                        <a:latin typeface="Trebuchet MS"/>
                        <a:cs typeface="Trebuchet MS"/>
                      </a:endParaRPr>
                    </a:p>
                    <a:p>
                      <a:pPr marL="71755" marR="118110" indent="-635">
                        <a:lnSpc>
                          <a:spcPct val="110800"/>
                        </a:lnSpc>
                      </a:pPr>
                      <a:r>
                        <a:rPr sz="800" spc="-80" dirty="0">
                          <a:solidFill>
                            <a:srgbClr val="373435"/>
                          </a:solidFill>
                          <a:latin typeface="Trebuchet MS"/>
                          <a:cs typeface="Trebuchet MS"/>
                        </a:rPr>
                        <a:t>i.r.o. </a:t>
                      </a:r>
                      <a:r>
                        <a:rPr sz="800" spc="-20" dirty="0">
                          <a:solidFill>
                            <a:srgbClr val="373435"/>
                          </a:solidFill>
                          <a:latin typeface="Trebuchet MS"/>
                          <a:cs typeface="Trebuchet MS"/>
                        </a:rPr>
                        <a:t>projects  </a:t>
                      </a:r>
                      <a:r>
                        <a:rPr sz="800" dirty="0">
                          <a:solidFill>
                            <a:srgbClr val="373435"/>
                          </a:solidFill>
                          <a:latin typeface="Trebuchet MS"/>
                          <a:cs typeface="Trebuchet MS"/>
                        </a:rPr>
                        <a:t>implemen</a:t>
                      </a:r>
                      <a:r>
                        <a:rPr sz="800" spc="-10" dirty="0">
                          <a:solidFill>
                            <a:srgbClr val="373435"/>
                          </a:solidFill>
                          <a:latin typeface="Trebuchet MS"/>
                          <a:cs typeface="Trebuchet MS"/>
                        </a:rPr>
                        <a:t>t</a:t>
                      </a:r>
                      <a:r>
                        <a:rPr sz="800" dirty="0">
                          <a:solidFill>
                            <a:srgbClr val="373435"/>
                          </a:solidFill>
                          <a:latin typeface="Trebuchet MS"/>
                          <a:cs typeface="Trebuchet MS"/>
                        </a:rPr>
                        <a:t>ed  </a:t>
                      </a:r>
                      <a:r>
                        <a:rPr sz="800" spc="5" dirty="0">
                          <a:solidFill>
                            <a:srgbClr val="373435"/>
                          </a:solidFill>
                          <a:latin typeface="Trebuchet MS"/>
                          <a:cs typeface="Trebuchet MS"/>
                        </a:rPr>
                        <a:t>by</a:t>
                      </a:r>
                      <a:r>
                        <a:rPr sz="800" spc="-35" dirty="0">
                          <a:solidFill>
                            <a:srgbClr val="373435"/>
                          </a:solidFill>
                          <a:latin typeface="Trebuchet MS"/>
                          <a:cs typeface="Trebuchet MS"/>
                        </a:rPr>
                        <a:t> </a:t>
                      </a:r>
                      <a:r>
                        <a:rPr sz="800" spc="45" dirty="0">
                          <a:solidFill>
                            <a:srgbClr val="373435"/>
                          </a:solidFill>
                          <a:latin typeface="Trebuchet MS"/>
                          <a:cs typeface="Trebuchet MS"/>
                        </a:rPr>
                        <a:t>HDA</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374015">
                        <a:lnSpc>
                          <a:spcPct val="110800"/>
                        </a:lnSpc>
                        <a:spcBef>
                          <a:spcPts val="525"/>
                        </a:spcBef>
                      </a:pPr>
                      <a:r>
                        <a:rPr sz="800" spc="10" dirty="0">
                          <a:solidFill>
                            <a:srgbClr val="373435"/>
                          </a:solidFill>
                          <a:latin typeface="Trebuchet MS"/>
                          <a:cs typeface="Trebuchet MS"/>
                        </a:rPr>
                        <a:t>3872 </a:t>
                      </a:r>
                      <a:r>
                        <a:rPr sz="800" spc="-15" dirty="0">
                          <a:solidFill>
                            <a:srgbClr val="373435"/>
                          </a:solidFill>
                          <a:latin typeface="Trebuchet MS"/>
                          <a:cs typeface="Trebuchet MS"/>
                        </a:rPr>
                        <a:t>of  </a:t>
                      </a:r>
                      <a:r>
                        <a:rPr sz="800" dirty="0">
                          <a:solidFill>
                            <a:srgbClr val="373435"/>
                          </a:solidFill>
                          <a:latin typeface="Trebuchet MS"/>
                          <a:cs typeface="Trebuchet MS"/>
                        </a:rPr>
                        <a:t>se</a:t>
                      </a:r>
                      <a:r>
                        <a:rPr sz="800" spc="30" dirty="0">
                          <a:solidFill>
                            <a:srgbClr val="373435"/>
                          </a:solidFill>
                          <a:latin typeface="Trebuchet MS"/>
                          <a:cs typeface="Trebuchet MS"/>
                        </a:rPr>
                        <a:t>r</a:t>
                      </a:r>
                      <a:r>
                        <a:rPr sz="800" dirty="0">
                          <a:solidFill>
                            <a:srgbClr val="373435"/>
                          </a:solidFill>
                          <a:latin typeface="Trebuchet MS"/>
                          <a:cs typeface="Trebuchet MS"/>
                        </a:rPr>
                        <a:t>viced</a:t>
                      </a:r>
                      <a:endParaRPr sz="800">
                        <a:latin typeface="Trebuchet MS"/>
                        <a:cs typeface="Trebuchet MS"/>
                      </a:endParaRPr>
                    </a:p>
                    <a:p>
                      <a:pPr marL="71755">
                        <a:lnSpc>
                          <a:spcPct val="100000"/>
                        </a:lnSpc>
                        <a:spcBef>
                          <a:spcPts val="105"/>
                        </a:spcBef>
                      </a:pPr>
                      <a:r>
                        <a:rPr sz="800" spc="-20" dirty="0">
                          <a:solidFill>
                            <a:srgbClr val="373435"/>
                          </a:solidFill>
                          <a:latin typeface="Trebuchet MS"/>
                          <a:cs typeface="Trebuchet MS"/>
                        </a:rPr>
                        <a:t>sites</a:t>
                      </a:r>
                      <a:r>
                        <a:rPr sz="800" spc="-35" dirty="0">
                          <a:solidFill>
                            <a:srgbClr val="373435"/>
                          </a:solidFill>
                          <a:latin typeface="Trebuchet MS"/>
                          <a:cs typeface="Trebuchet MS"/>
                        </a:rPr>
                        <a:t> </a:t>
                      </a:r>
                      <a:r>
                        <a:rPr sz="800" spc="-20" dirty="0">
                          <a:solidFill>
                            <a:srgbClr val="373435"/>
                          </a:solidFill>
                          <a:latin typeface="Trebuchet MS"/>
                          <a:cs typeface="Trebuchet MS"/>
                        </a:rPr>
                        <a:t>delivered</a:t>
                      </a:r>
                      <a:endParaRPr sz="800">
                        <a:latin typeface="Trebuchet MS"/>
                        <a:cs typeface="Trebuchet MS"/>
                      </a:endParaRPr>
                    </a:p>
                    <a:p>
                      <a:pPr marL="71755" marR="148590">
                        <a:lnSpc>
                          <a:spcPct val="110800"/>
                        </a:lnSpc>
                      </a:pPr>
                      <a:r>
                        <a:rPr sz="800" spc="-80" dirty="0">
                          <a:solidFill>
                            <a:srgbClr val="373435"/>
                          </a:solidFill>
                          <a:latin typeface="Trebuchet MS"/>
                          <a:cs typeface="Trebuchet MS"/>
                        </a:rPr>
                        <a:t>i.r.o. </a:t>
                      </a:r>
                      <a:r>
                        <a:rPr sz="800" spc="-20" dirty="0">
                          <a:solidFill>
                            <a:srgbClr val="373435"/>
                          </a:solidFill>
                          <a:latin typeface="Trebuchet MS"/>
                          <a:cs typeface="Trebuchet MS"/>
                        </a:rPr>
                        <a:t>projects  </a:t>
                      </a:r>
                      <a:r>
                        <a:rPr sz="800" dirty="0">
                          <a:solidFill>
                            <a:srgbClr val="373435"/>
                          </a:solidFill>
                          <a:latin typeface="Trebuchet MS"/>
                          <a:cs typeface="Trebuchet MS"/>
                        </a:rPr>
                        <a:t>implemen</a:t>
                      </a:r>
                      <a:r>
                        <a:rPr sz="800" spc="-10" dirty="0">
                          <a:solidFill>
                            <a:srgbClr val="373435"/>
                          </a:solidFill>
                          <a:latin typeface="Trebuchet MS"/>
                          <a:cs typeface="Trebuchet MS"/>
                        </a:rPr>
                        <a:t>t</a:t>
                      </a:r>
                      <a:r>
                        <a:rPr sz="800" dirty="0">
                          <a:solidFill>
                            <a:srgbClr val="373435"/>
                          </a:solidFill>
                          <a:latin typeface="Trebuchet MS"/>
                          <a:cs typeface="Trebuchet MS"/>
                        </a:rPr>
                        <a:t>ed  </a:t>
                      </a:r>
                      <a:r>
                        <a:rPr sz="800" spc="5" dirty="0">
                          <a:solidFill>
                            <a:srgbClr val="373435"/>
                          </a:solidFill>
                          <a:latin typeface="Trebuchet MS"/>
                          <a:cs typeface="Trebuchet MS"/>
                        </a:rPr>
                        <a:t>by</a:t>
                      </a:r>
                      <a:r>
                        <a:rPr sz="800" spc="-35" dirty="0">
                          <a:solidFill>
                            <a:srgbClr val="373435"/>
                          </a:solidFill>
                          <a:latin typeface="Trebuchet MS"/>
                          <a:cs typeface="Trebuchet MS"/>
                        </a:rPr>
                        <a:t> </a:t>
                      </a:r>
                      <a:r>
                        <a:rPr sz="800" spc="45" dirty="0">
                          <a:solidFill>
                            <a:srgbClr val="373435"/>
                          </a:solidFill>
                          <a:latin typeface="Trebuchet MS"/>
                          <a:cs typeface="Trebuchet MS"/>
                        </a:rPr>
                        <a:t>HDA</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83185">
                        <a:lnSpc>
                          <a:spcPct val="110800"/>
                        </a:lnSpc>
                        <a:spcBef>
                          <a:spcPts val="525"/>
                        </a:spcBef>
                      </a:pPr>
                      <a:r>
                        <a:rPr sz="800" spc="10" dirty="0">
                          <a:solidFill>
                            <a:srgbClr val="373435"/>
                          </a:solidFill>
                          <a:latin typeface="Trebuchet MS"/>
                          <a:cs typeface="Trebuchet MS"/>
                        </a:rPr>
                        <a:t>2513 </a:t>
                      </a:r>
                      <a:r>
                        <a:rPr sz="800" spc="-15" dirty="0">
                          <a:solidFill>
                            <a:srgbClr val="373435"/>
                          </a:solidFill>
                          <a:latin typeface="Trebuchet MS"/>
                          <a:cs typeface="Trebuchet MS"/>
                        </a:rPr>
                        <a:t>of</a:t>
                      </a:r>
                      <a:r>
                        <a:rPr sz="800" spc="-130" dirty="0">
                          <a:solidFill>
                            <a:srgbClr val="373435"/>
                          </a:solidFill>
                          <a:latin typeface="Trebuchet MS"/>
                          <a:cs typeface="Trebuchet MS"/>
                        </a:rPr>
                        <a:t> </a:t>
                      </a:r>
                      <a:r>
                        <a:rPr sz="800" spc="-10" dirty="0">
                          <a:solidFill>
                            <a:srgbClr val="373435"/>
                          </a:solidFill>
                          <a:latin typeface="Trebuchet MS"/>
                          <a:cs typeface="Trebuchet MS"/>
                        </a:rPr>
                        <a:t>serviced  </a:t>
                      </a:r>
                      <a:r>
                        <a:rPr sz="800" spc="-20" dirty="0">
                          <a:solidFill>
                            <a:srgbClr val="373435"/>
                          </a:solidFill>
                          <a:latin typeface="Trebuchet MS"/>
                          <a:cs typeface="Trebuchet MS"/>
                        </a:rPr>
                        <a:t>sites</a:t>
                      </a:r>
                      <a:r>
                        <a:rPr sz="800" spc="-35" dirty="0">
                          <a:solidFill>
                            <a:srgbClr val="373435"/>
                          </a:solidFill>
                          <a:latin typeface="Trebuchet MS"/>
                          <a:cs typeface="Trebuchet MS"/>
                        </a:rPr>
                        <a:t> </a:t>
                      </a:r>
                      <a:r>
                        <a:rPr sz="800" spc="-20" dirty="0">
                          <a:solidFill>
                            <a:srgbClr val="373435"/>
                          </a:solidFill>
                          <a:latin typeface="Trebuchet MS"/>
                          <a:cs typeface="Trebuchet MS"/>
                        </a:rPr>
                        <a:t>delivered</a:t>
                      </a:r>
                      <a:endParaRPr sz="800">
                        <a:latin typeface="Trebuchet MS"/>
                        <a:cs typeface="Trebuchet MS"/>
                      </a:endParaRPr>
                    </a:p>
                    <a:p>
                      <a:pPr marL="71755" marR="85090">
                        <a:lnSpc>
                          <a:spcPct val="110800"/>
                        </a:lnSpc>
                      </a:pPr>
                      <a:r>
                        <a:rPr sz="800" spc="-80" dirty="0">
                          <a:solidFill>
                            <a:srgbClr val="373435"/>
                          </a:solidFill>
                          <a:latin typeface="Trebuchet MS"/>
                          <a:cs typeface="Trebuchet MS"/>
                        </a:rPr>
                        <a:t>i.r.o. </a:t>
                      </a:r>
                      <a:r>
                        <a:rPr sz="800" spc="-20" dirty="0">
                          <a:solidFill>
                            <a:srgbClr val="373435"/>
                          </a:solidFill>
                          <a:latin typeface="Trebuchet MS"/>
                          <a:cs typeface="Trebuchet MS"/>
                        </a:rPr>
                        <a:t>projects  </a:t>
                      </a:r>
                      <a:r>
                        <a:rPr sz="800" spc="-10" dirty="0">
                          <a:solidFill>
                            <a:srgbClr val="373435"/>
                          </a:solidFill>
                          <a:latin typeface="Trebuchet MS"/>
                          <a:cs typeface="Trebuchet MS"/>
                        </a:rPr>
                        <a:t>implemented</a:t>
                      </a:r>
                      <a:r>
                        <a:rPr sz="800" spc="-75" dirty="0">
                          <a:solidFill>
                            <a:srgbClr val="373435"/>
                          </a:solidFill>
                          <a:latin typeface="Trebuchet MS"/>
                          <a:cs typeface="Trebuchet MS"/>
                        </a:rPr>
                        <a:t> </a:t>
                      </a:r>
                      <a:r>
                        <a:rPr sz="800" spc="5" dirty="0">
                          <a:solidFill>
                            <a:srgbClr val="373435"/>
                          </a:solidFill>
                          <a:latin typeface="Trebuchet MS"/>
                          <a:cs typeface="Trebuchet MS"/>
                        </a:rPr>
                        <a:t>by  </a:t>
                      </a:r>
                      <a:r>
                        <a:rPr sz="800" spc="45" dirty="0">
                          <a:solidFill>
                            <a:srgbClr val="373435"/>
                          </a:solidFill>
                          <a:latin typeface="Trebuchet MS"/>
                          <a:cs typeface="Trebuchet MS"/>
                        </a:rPr>
                        <a:t>HDA</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372745">
                        <a:lnSpc>
                          <a:spcPct val="110800"/>
                        </a:lnSpc>
                        <a:spcBef>
                          <a:spcPts val="525"/>
                        </a:spcBef>
                      </a:pPr>
                      <a:r>
                        <a:rPr sz="800" dirty="0">
                          <a:solidFill>
                            <a:srgbClr val="6CC24A"/>
                          </a:solidFill>
                          <a:latin typeface="Trebuchet MS"/>
                          <a:cs typeface="Trebuchet MS"/>
                        </a:rPr>
                        <a:t>Achieved  </a:t>
                      </a:r>
                      <a:r>
                        <a:rPr sz="800" spc="10" dirty="0">
                          <a:solidFill>
                            <a:srgbClr val="373435"/>
                          </a:solidFill>
                          <a:latin typeface="Trebuchet MS"/>
                          <a:cs typeface="Trebuchet MS"/>
                        </a:rPr>
                        <a:t>2596 </a:t>
                      </a:r>
                      <a:r>
                        <a:rPr sz="800" spc="-15" dirty="0">
                          <a:solidFill>
                            <a:srgbClr val="373435"/>
                          </a:solidFill>
                          <a:latin typeface="Trebuchet MS"/>
                          <a:cs typeface="Trebuchet MS"/>
                        </a:rPr>
                        <a:t>of  </a:t>
                      </a:r>
                      <a:r>
                        <a:rPr sz="800" spc="-10" dirty="0">
                          <a:solidFill>
                            <a:srgbClr val="373435"/>
                          </a:solidFill>
                          <a:latin typeface="Trebuchet MS"/>
                          <a:cs typeface="Trebuchet MS"/>
                        </a:rPr>
                        <a:t>serviced</a:t>
                      </a:r>
                      <a:endParaRPr sz="800" dirty="0">
                        <a:latin typeface="Trebuchet MS"/>
                        <a:cs typeface="Trebuchet MS"/>
                      </a:endParaRPr>
                    </a:p>
                    <a:p>
                      <a:pPr marL="71755">
                        <a:lnSpc>
                          <a:spcPct val="100000"/>
                        </a:lnSpc>
                        <a:spcBef>
                          <a:spcPts val="105"/>
                        </a:spcBef>
                      </a:pPr>
                      <a:r>
                        <a:rPr sz="800" spc="-20" dirty="0">
                          <a:solidFill>
                            <a:srgbClr val="373435"/>
                          </a:solidFill>
                          <a:latin typeface="Trebuchet MS"/>
                          <a:cs typeface="Trebuchet MS"/>
                        </a:rPr>
                        <a:t>sites</a:t>
                      </a:r>
                      <a:r>
                        <a:rPr sz="800" spc="-35" dirty="0">
                          <a:solidFill>
                            <a:srgbClr val="373435"/>
                          </a:solidFill>
                          <a:latin typeface="Trebuchet MS"/>
                          <a:cs typeface="Trebuchet MS"/>
                        </a:rPr>
                        <a:t> </a:t>
                      </a:r>
                      <a:r>
                        <a:rPr sz="800" spc="-20" dirty="0">
                          <a:solidFill>
                            <a:srgbClr val="373435"/>
                          </a:solidFill>
                          <a:latin typeface="Trebuchet MS"/>
                          <a:cs typeface="Trebuchet MS"/>
                        </a:rPr>
                        <a:t>delivered</a:t>
                      </a:r>
                      <a:endParaRPr sz="800" dirty="0">
                        <a:latin typeface="Trebuchet MS"/>
                        <a:cs typeface="Trebuchet MS"/>
                      </a:endParaRPr>
                    </a:p>
                    <a:p>
                      <a:pPr marL="71755" marR="186690">
                        <a:lnSpc>
                          <a:spcPct val="110800"/>
                        </a:lnSpc>
                      </a:pPr>
                      <a:r>
                        <a:rPr sz="800" spc="-80" dirty="0">
                          <a:solidFill>
                            <a:srgbClr val="373435"/>
                          </a:solidFill>
                          <a:latin typeface="Trebuchet MS"/>
                          <a:cs typeface="Trebuchet MS"/>
                        </a:rPr>
                        <a:t>i.r.o. </a:t>
                      </a:r>
                      <a:r>
                        <a:rPr sz="800" spc="-20" dirty="0">
                          <a:solidFill>
                            <a:srgbClr val="373435"/>
                          </a:solidFill>
                          <a:latin typeface="Trebuchet MS"/>
                          <a:cs typeface="Trebuchet MS"/>
                        </a:rPr>
                        <a:t>projects  </a:t>
                      </a:r>
                      <a:r>
                        <a:rPr sz="800" dirty="0">
                          <a:solidFill>
                            <a:srgbClr val="373435"/>
                          </a:solidFill>
                          <a:latin typeface="Trebuchet MS"/>
                          <a:cs typeface="Trebuchet MS"/>
                        </a:rPr>
                        <a:t>implemen</a:t>
                      </a:r>
                      <a:r>
                        <a:rPr sz="800" spc="-10" dirty="0">
                          <a:solidFill>
                            <a:srgbClr val="373435"/>
                          </a:solidFill>
                          <a:latin typeface="Trebuchet MS"/>
                          <a:cs typeface="Trebuchet MS"/>
                        </a:rPr>
                        <a:t>t</a:t>
                      </a:r>
                      <a:r>
                        <a:rPr sz="800" dirty="0">
                          <a:solidFill>
                            <a:srgbClr val="373435"/>
                          </a:solidFill>
                          <a:latin typeface="Trebuchet MS"/>
                          <a:cs typeface="Trebuchet MS"/>
                        </a:rPr>
                        <a:t>ed  </a:t>
                      </a:r>
                      <a:r>
                        <a:rPr sz="800" spc="5" dirty="0">
                          <a:solidFill>
                            <a:srgbClr val="373435"/>
                          </a:solidFill>
                          <a:latin typeface="Trebuchet MS"/>
                          <a:cs typeface="Trebuchet MS"/>
                        </a:rPr>
                        <a:t>by</a:t>
                      </a:r>
                      <a:r>
                        <a:rPr sz="800" spc="-35" dirty="0">
                          <a:solidFill>
                            <a:srgbClr val="373435"/>
                          </a:solidFill>
                          <a:latin typeface="Trebuchet MS"/>
                          <a:cs typeface="Trebuchet MS"/>
                        </a:rPr>
                        <a:t> </a:t>
                      </a:r>
                      <a:r>
                        <a:rPr sz="800" spc="45" dirty="0">
                          <a:solidFill>
                            <a:srgbClr val="373435"/>
                          </a:solidFill>
                          <a:latin typeface="Trebuchet MS"/>
                          <a:cs typeface="Trebuchet MS"/>
                        </a:rPr>
                        <a:t>HDA</a:t>
                      </a:r>
                      <a:endParaRPr sz="8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40B74A"/>
                    </a:solidFill>
                  </a:tcPr>
                </a:tc>
                <a:tc>
                  <a:txBody>
                    <a:bodyPr/>
                    <a:lstStyle/>
                    <a:p>
                      <a:pPr marL="71755" marR="266065">
                        <a:lnSpc>
                          <a:spcPct val="110800"/>
                        </a:lnSpc>
                        <a:spcBef>
                          <a:spcPts val="525"/>
                        </a:spcBef>
                      </a:pPr>
                      <a:r>
                        <a:rPr sz="800" spc="50" dirty="0">
                          <a:solidFill>
                            <a:srgbClr val="373435"/>
                          </a:solidFill>
                          <a:latin typeface="Trebuchet MS"/>
                          <a:cs typeface="Trebuchet MS"/>
                        </a:rPr>
                        <a:t>+83 </a:t>
                      </a:r>
                      <a:r>
                        <a:rPr sz="800" spc="-15" dirty="0">
                          <a:solidFill>
                            <a:srgbClr val="373435"/>
                          </a:solidFill>
                          <a:latin typeface="Trebuchet MS"/>
                          <a:cs typeface="Trebuchet MS"/>
                        </a:rPr>
                        <a:t>of </a:t>
                      </a:r>
                      <a:r>
                        <a:rPr sz="800" spc="-10" dirty="0">
                          <a:solidFill>
                            <a:srgbClr val="373435"/>
                          </a:solidFill>
                          <a:latin typeface="Trebuchet MS"/>
                          <a:cs typeface="Trebuchet MS"/>
                        </a:rPr>
                        <a:t>serviced  </a:t>
                      </a:r>
                      <a:r>
                        <a:rPr sz="800" spc="-20" dirty="0">
                          <a:solidFill>
                            <a:srgbClr val="373435"/>
                          </a:solidFill>
                          <a:latin typeface="Trebuchet MS"/>
                          <a:cs typeface="Trebuchet MS"/>
                        </a:rPr>
                        <a:t>sites </a:t>
                      </a:r>
                      <a:r>
                        <a:rPr sz="800" dirty="0">
                          <a:solidFill>
                            <a:srgbClr val="373435"/>
                          </a:solidFill>
                          <a:latin typeface="Trebuchet MS"/>
                          <a:cs typeface="Trebuchet MS"/>
                        </a:rPr>
                        <a:t>not</a:t>
                      </a:r>
                      <a:r>
                        <a:rPr sz="800" spc="-60" dirty="0">
                          <a:solidFill>
                            <a:srgbClr val="373435"/>
                          </a:solidFill>
                          <a:latin typeface="Trebuchet MS"/>
                          <a:cs typeface="Trebuchet MS"/>
                        </a:rPr>
                        <a:t> </a:t>
                      </a:r>
                      <a:r>
                        <a:rPr sz="800" spc="-20" dirty="0">
                          <a:solidFill>
                            <a:srgbClr val="373435"/>
                          </a:solidFill>
                          <a:latin typeface="Trebuchet MS"/>
                          <a:cs typeface="Trebuchet MS"/>
                        </a:rPr>
                        <a:t>delivered</a:t>
                      </a:r>
                      <a:endParaRPr sz="800">
                        <a:latin typeface="Trebuchet MS"/>
                        <a:cs typeface="Trebuchet MS"/>
                      </a:endParaRPr>
                    </a:p>
                    <a:p>
                      <a:pPr marL="71755" marR="115570">
                        <a:lnSpc>
                          <a:spcPct val="110800"/>
                        </a:lnSpc>
                      </a:pPr>
                      <a:r>
                        <a:rPr sz="800" spc="-80" dirty="0">
                          <a:solidFill>
                            <a:srgbClr val="373435"/>
                          </a:solidFill>
                          <a:latin typeface="Trebuchet MS"/>
                          <a:cs typeface="Trebuchet MS"/>
                        </a:rPr>
                        <a:t>i.r.o. </a:t>
                      </a:r>
                      <a:r>
                        <a:rPr sz="800" spc="-20" dirty="0">
                          <a:solidFill>
                            <a:srgbClr val="373435"/>
                          </a:solidFill>
                          <a:latin typeface="Trebuchet MS"/>
                          <a:cs typeface="Trebuchet MS"/>
                        </a:rPr>
                        <a:t>projects  </a:t>
                      </a:r>
                      <a:r>
                        <a:rPr sz="800" spc="-10" dirty="0">
                          <a:solidFill>
                            <a:srgbClr val="373435"/>
                          </a:solidFill>
                          <a:latin typeface="Trebuchet MS"/>
                          <a:cs typeface="Trebuchet MS"/>
                        </a:rPr>
                        <a:t>implemented </a:t>
                      </a:r>
                      <a:r>
                        <a:rPr sz="800" spc="5" dirty="0">
                          <a:solidFill>
                            <a:srgbClr val="373435"/>
                          </a:solidFill>
                          <a:latin typeface="Trebuchet MS"/>
                          <a:cs typeface="Trebuchet MS"/>
                        </a:rPr>
                        <a:t>by</a:t>
                      </a:r>
                      <a:r>
                        <a:rPr sz="800" spc="-85" dirty="0">
                          <a:solidFill>
                            <a:srgbClr val="373435"/>
                          </a:solidFill>
                          <a:latin typeface="Trebuchet MS"/>
                          <a:cs typeface="Trebuchet MS"/>
                        </a:rPr>
                        <a:t> </a:t>
                      </a:r>
                      <a:r>
                        <a:rPr sz="800" spc="45" dirty="0">
                          <a:solidFill>
                            <a:srgbClr val="373435"/>
                          </a:solidFill>
                          <a:latin typeface="Trebuchet MS"/>
                          <a:cs typeface="Trebuchet MS"/>
                        </a:rPr>
                        <a:t>HDA</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100330">
                        <a:lnSpc>
                          <a:spcPct val="110800"/>
                        </a:lnSpc>
                        <a:spcBef>
                          <a:spcPts val="525"/>
                        </a:spcBef>
                      </a:pPr>
                      <a:r>
                        <a:rPr sz="800" spc="-10" dirty="0">
                          <a:solidFill>
                            <a:srgbClr val="373435"/>
                          </a:solidFill>
                          <a:latin typeface="Trebuchet MS"/>
                          <a:cs typeface="Trebuchet MS"/>
                        </a:rPr>
                        <a:t>Serviced </a:t>
                      </a:r>
                      <a:r>
                        <a:rPr sz="800" spc="-20" dirty="0">
                          <a:solidFill>
                            <a:srgbClr val="373435"/>
                          </a:solidFill>
                          <a:latin typeface="Trebuchet MS"/>
                          <a:cs typeface="Trebuchet MS"/>
                        </a:rPr>
                        <a:t>sites </a:t>
                      </a:r>
                      <a:r>
                        <a:rPr sz="800" spc="-30" dirty="0">
                          <a:solidFill>
                            <a:srgbClr val="373435"/>
                          </a:solidFill>
                          <a:latin typeface="Trebuchet MS"/>
                          <a:cs typeface="Trebuchet MS"/>
                        </a:rPr>
                        <a:t>were </a:t>
                      </a:r>
                      <a:r>
                        <a:rPr sz="800" spc="-10" dirty="0">
                          <a:solidFill>
                            <a:srgbClr val="373435"/>
                          </a:solidFill>
                          <a:latin typeface="Trebuchet MS"/>
                          <a:cs typeface="Trebuchet MS"/>
                        </a:rPr>
                        <a:t>implemented in </a:t>
                      </a:r>
                      <a:r>
                        <a:rPr sz="800" spc="-45" dirty="0">
                          <a:solidFill>
                            <a:srgbClr val="373435"/>
                          </a:solidFill>
                          <a:latin typeface="Trebuchet MS"/>
                          <a:cs typeface="Trebuchet MS"/>
                        </a:rPr>
                        <a:t>EC,  </a:t>
                      </a:r>
                      <a:r>
                        <a:rPr sz="800" spc="50" dirty="0">
                          <a:solidFill>
                            <a:srgbClr val="373435"/>
                          </a:solidFill>
                          <a:latin typeface="Trebuchet MS"/>
                          <a:cs typeface="Trebuchet MS"/>
                        </a:rPr>
                        <a:t>NC </a:t>
                      </a:r>
                      <a:r>
                        <a:rPr sz="800" spc="5" dirty="0">
                          <a:solidFill>
                            <a:srgbClr val="373435"/>
                          </a:solidFill>
                          <a:latin typeface="Trebuchet MS"/>
                          <a:cs typeface="Trebuchet MS"/>
                        </a:rPr>
                        <a:t>and </a:t>
                      </a:r>
                      <a:r>
                        <a:rPr sz="800" spc="-15" dirty="0">
                          <a:solidFill>
                            <a:srgbClr val="373435"/>
                          </a:solidFill>
                          <a:latin typeface="Trebuchet MS"/>
                          <a:cs typeface="Trebuchet MS"/>
                        </a:rPr>
                        <a:t>WC. </a:t>
                      </a:r>
                      <a:r>
                        <a:rPr sz="800" dirty="0">
                          <a:solidFill>
                            <a:srgbClr val="373435"/>
                          </a:solidFill>
                          <a:latin typeface="Trebuchet MS"/>
                          <a:cs typeface="Trebuchet MS"/>
                        </a:rPr>
                        <a:t>In </a:t>
                      </a:r>
                      <a:r>
                        <a:rPr sz="800" spc="-20" dirty="0">
                          <a:solidFill>
                            <a:srgbClr val="373435"/>
                          </a:solidFill>
                          <a:latin typeface="Trebuchet MS"/>
                          <a:cs typeface="Trebuchet MS"/>
                        </a:rPr>
                        <a:t>the </a:t>
                      </a:r>
                      <a:r>
                        <a:rPr sz="800" spc="40" dirty="0">
                          <a:solidFill>
                            <a:srgbClr val="373435"/>
                          </a:solidFill>
                          <a:latin typeface="Trebuchet MS"/>
                          <a:cs typeface="Trebuchet MS"/>
                        </a:rPr>
                        <a:t>WC</a:t>
                      </a:r>
                      <a:r>
                        <a:rPr sz="800" spc="-165" dirty="0">
                          <a:solidFill>
                            <a:srgbClr val="373435"/>
                          </a:solidFill>
                          <a:latin typeface="Trebuchet MS"/>
                          <a:cs typeface="Trebuchet MS"/>
                        </a:rPr>
                        <a:t> </a:t>
                      </a:r>
                      <a:r>
                        <a:rPr sz="800" spc="-20" dirty="0">
                          <a:solidFill>
                            <a:srgbClr val="373435"/>
                          </a:solidFill>
                          <a:latin typeface="Trebuchet MS"/>
                          <a:cs typeface="Trebuchet MS"/>
                        </a:rPr>
                        <a:t>the </a:t>
                      </a:r>
                      <a:r>
                        <a:rPr sz="800" spc="-5" dirty="0">
                          <a:solidFill>
                            <a:srgbClr val="373435"/>
                          </a:solidFill>
                          <a:latin typeface="Trebuchet MS"/>
                          <a:cs typeface="Trebuchet MS"/>
                        </a:rPr>
                        <a:t>Masiphulelele  </a:t>
                      </a:r>
                      <a:r>
                        <a:rPr sz="800" spc="-25" dirty="0">
                          <a:solidFill>
                            <a:srgbClr val="373435"/>
                          </a:solidFill>
                          <a:latin typeface="Trebuchet MS"/>
                          <a:cs typeface="Trebuchet MS"/>
                        </a:rPr>
                        <a:t>project </a:t>
                      </a:r>
                      <a:r>
                        <a:rPr sz="800" spc="-5" dirty="0">
                          <a:solidFill>
                            <a:srgbClr val="373435"/>
                          </a:solidFill>
                          <a:latin typeface="Trebuchet MS"/>
                          <a:cs typeface="Trebuchet MS"/>
                        </a:rPr>
                        <a:t>was </a:t>
                      </a:r>
                      <a:r>
                        <a:rPr sz="800" spc="-15" dirty="0">
                          <a:solidFill>
                            <a:srgbClr val="373435"/>
                          </a:solidFill>
                          <a:latin typeface="Trebuchet MS"/>
                          <a:cs typeface="Trebuchet MS"/>
                        </a:rPr>
                        <a:t>withdrawn </a:t>
                      </a:r>
                      <a:r>
                        <a:rPr sz="800" spc="-25" dirty="0">
                          <a:solidFill>
                            <a:srgbClr val="373435"/>
                          </a:solidFill>
                          <a:latin typeface="Trebuchet MS"/>
                          <a:cs typeface="Trebuchet MS"/>
                        </a:rPr>
                        <a:t>therefore</a:t>
                      </a:r>
                      <a:r>
                        <a:rPr sz="800" spc="-70" dirty="0">
                          <a:solidFill>
                            <a:srgbClr val="373435"/>
                          </a:solidFill>
                          <a:latin typeface="Trebuchet MS"/>
                          <a:cs typeface="Trebuchet MS"/>
                        </a:rPr>
                        <a:t> </a:t>
                      </a:r>
                      <a:r>
                        <a:rPr sz="800" spc="-10" dirty="0">
                          <a:solidFill>
                            <a:srgbClr val="373435"/>
                          </a:solidFill>
                          <a:latin typeface="Trebuchet MS"/>
                          <a:cs typeface="Trebuchet MS"/>
                        </a:rPr>
                        <a:t>serviced  </a:t>
                      </a:r>
                      <a:r>
                        <a:rPr sz="800" spc="-20" dirty="0">
                          <a:solidFill>
                            <a:srgbClr val="373435"/>
                          </a:solidFill>
                          <a:latin typeface="Trebuchet MS"/>
                          <a:cs typeface="Trebuchet MS"/>
                        </a:rPr>
                        <a:t>sites </a:t>
                      </a:r>
                      <a:r>
                        <a:rPr sz="800" spc="-30" dirty="0">
                          <a:solidFill>
                            <a:srgbClr val="373435"/>
                          </a:solidFill>
                          <a:latin typeface="Trebuchet MS"/>
                          <a:cs typeface="Trebuchet MS"/>
                        </a:rPr>
                        <a:t>were </a:t>
                      </a:r>
                      <a:r>
                        <a:rPr sz="800" dirty="0">
                          <a:solidFill>
                            <a:srgbClr val="373435"/>
                          </a:solidFill>
                          <a:latin typeface="Trebuchet MS"/>
                          <a:cs typeface="Trebuchet MS"/>
                        </a:rPr>
                        <a:t>not </a:t>
                      </a:r>
                      <a:r>
                        <a:rPr sz="800" spc="-20" dirty="0">
                          <a:solidFill>
                            <a:srgbClr val="373435"/>
                          </a:solidFill>
                          <a:latin typeface="Trebuchet MS"/>
                          <a:cs typeface="Trebuchet MS"/>
                        </a:rPr>
                        <a:t>delivered </a:t>
                      </a:r>
                      <a:r>
                        <a:rPr sz="800" spc="-10" dirty="0">
                          <a:solidFill>
                            <a:srgbClr val="373435"/>
                          </a:solidFill>
                          <a:latin typeface="Trebuchet MS"/>
                          <a:cs typeface="Trebuchet MS"/>
                        </a:rPr>
                        <a:t>in  </a:t>
                      </a:r>
                      <a:r>
                        <a:rPr sz="800" spc="-5" dirty="0">
                          <a:solidFill>
                            <a:srgbClr val="373435"/>
                          </a:solidFill>
                          <a:latin typeface="Trebuchet MS"/>
                          <a:cs typeface="Trebuchet MS"/>
                        </a:rPr>
                        <a:t>Masiphumelele. </a:t>
                      </a:r>
                      <a:r>
                        <a:rPr sz="800" spc="-30" dirty="0">
                          <a:solidFill>
                            <a:srgbClr val="373435"/>
                          </a:solidFill>
                          <a:latin typeface="Trebuchet MS"/>
                          <a:cs typeface="Trebuchet MS"/>
                        </a:rPr>
                        <a:t>However, </a:t>
                      </a:r>
                      <a:r>
                        <a:rPr sz="800" spc="-20" dirty="0">
                          <a:solidFill>
                            <a:srgbClr val="373435"/>
                          </a:solidFill>
                          <a:latin typeface="Trebuchet MS"/>
                          <a:cs typeface="Trebuchet MS"/>
                        </a:rPr>
                        <a:t>the </a:t>
                      </a:r>
                      <a:r>
                        <a:rPr sz="800" spc="45" dirty="0">
                          <a:solidFill>
                            <a:srgbClr val="373435"/>
                          </a:solidFill>
                          <a:latin typeface="Trebuchet MS"/>
                          <a:cs typeface="Trebuchet MS"/>
                        </a:rPr>
                        <a:t>HDA </a:t>
                      </a:r>
                      <a:r>
                        <a:rPr sz="800" spc="-20" dirty="0">
                          <a:solidFill>
                            <a:srgbClr val="373435"/>
                          </a:solidFill>
                          <a:latin typeface="Trebuchet MS"/>
                          <a:cs typeface="Trebuchet MS"/>
                        </a:rPr>
                        <a:t>team  </a:t>
                      </a:r>
                      <a:r>
                        <a:rPr sz="800" spc="-5" dirty="0">
                          <a:solidFill>
                            <a:srgbClr val="373435"/>
                          </a:solidFill>
                          <a:latin typeface="Trebuchet MS"/>
                          <a:cs typeface="Trebuchet MS"/>
                        </a:rPr>
                        <a:t>ensured </a:t>
                      </a:r>
                      <a:r>
                        <a:rPr sz="800" spc="-25" dirty="0">
                          <a:solidFill>
                            <a:srgbClr val="373435"/>
                          </a:solidFill>
                          <a:latin typeface="Trebuchet MS"/>
                          <a:cs typeface="Trebuchet MS"/>
                        </a:rPr>
                        <a:t>that </a:t>
                      </a:r>
                      <a:r>
                        <a:rPr sz="800" spc="-10" dirty="0">
                          <a:solidFill>
                            <a:srgbClr val="373435"/>
                          </a:solidFill>
                          <a:latin typeface="Trebuchet MS"/>
                          <a:cs typeface="Trebuchet MS"/>
                        </a:rPr>
                        <a:t>other </a:t>
                      </a:r>
                      <a:r>
                        <a:rPr sz="800" spc="-20" dirty="0">
                          <a:solidFill>
                            <a:srgbClr val="373435"/>
                          </a:solidFill>
                          <a:latin typeface="Trebuchet MS"/>
                          <a:cs typeface="Trebuchet MS"/>
                        </a:rPr>
                        <a:t>projects </a:t>
                      </a:r>
                      <a:r>
                        <a:rPr sz="800" spc="5" dirty="0">
                          <a:solidFill>
                            <a:srgbClr val="373435"/>
                          </a:solidFill>
                          <a:latin typeface="Trebuchet MS"/>
                          <a:cs typeface="Trebuchet MS"/>
                        </a:rPr>
                        <a:t>such </a:t>
                      </a:r>
                      <a:r>
                        <a:rPr sz="800" dirty="0">
                          <a:solidFill>
                            <a:srgbClr val="373435"/>
                          </a:solidFill>
                          <a:latin typeface="Trebuchet MS"/>
                          <a:cs typeface="Trebuchet MS"/>
                        </a:rPr>
                        <a:t>as </a:t>
                      </a:r>
                      <a:r>
                        <a:rPr sz="800" spc="-20" dirty="0">
                          <a:solidFill>
                            <a:srgbClr val="373435"/>
                          </a:solidFill>
                          <a:latin typeface="Trebuchet MS"/>
                          <a:cs typeface="Trebuchet MS"/>
                        </a:rPr>
                        <a:t>the  </a:t>
                      </a:r>
                      <a:r>
                        <a:rPr sz="800" dirty="0">
                          <a:solidFill>
                            <a:srgbClr val="373435"/>
                          </a:solidFill>
                          <a:latin typeface="Trebuchet MS"/>
                          <a:cs typeface="Trebuchet MS"/>
                        </a:rPr>
                        <a:t>Boystown </a:t>
                      </a:r>
                      <a:r>
                        <a:rPr sz="800" spc="-25" dirty="0">
                          <a:solidFill>
                            <a:srgbClr val="373435"/>
                          </a:solidFill>
                          <a:latin typeface="Trebuchet MS"/>
                          <a:cs typeface="Trebuchet MS"/>
                        </a:rPr>
                        <a:t>project </a:t>
                      </a:r>
                      <a:r>
                        <a:rPr sz="800" spc="-30" dirty="0">
                          <a:solidFill>
                            <a:srgbClr val="373435"/>
                          </a:solidFill>
                          <a:latin typeface="Trebuchet MS"/>
                          <a:cs typeface="Trebuchet MS"/>
                        </a:rPr>
                        <a:t>are </a:t>
                      </a:r>
                      <a:r>
                        <a:rPr sz="800" spc="-10" dirty="0">
                          <a:solidFill>
                            <a:srgbClr val="373435"/>
                          </a:solidFill>
                          <a:latin typeface="Trebuchet MS"/>
                          <a:cs typeface="Trebuchet MS"/>
                        </a:rPr>
                        <a:t>implemented to  </a:t>
                      </a:r>
                      <a:r>
                        <a:rPr sz="800" spc="-15" dirty="0">
                          <a:solidFill>
                            <a:srgbClr val="373435"/>
                          </a:solidFill>
                          <a:latin typeface="Trebuchet MS"/>
                          <a:cs typeface="Trebuchet MS"/>
                        </a:rPr>
                        <a:t>achieve </a:t>
                      </a:r>
                      <a:r>
                        <a:rPr sz="800" spc="-20" dirty="0">
                          <a:solidFill>
                            <a:srgbClr val="373435"/>
                          </a:solidFill>
                          <a:latin typeface="Trebuchet MS"/>
                          <a:cs typeface="Trebuchet MS"/>
                        </a:rPr>
                        <a:t>the set</a:t>
                      </a:r>
                      <a:r>
                        <a:rPr sz="800" spc="-45" dirty="0">
                          <a:solidFill>
                            <a:srgbClr val="373435"/>
                          </a:solidFill>
                          <a:latin typeface="Trebuchet MS"/>
                          <a:cs typeface="Trebuchet MS"/>
                        </a:rPr>
                        <a:t> </a:t>
                      </a:r>
                      <a:r>
                        <a:rPr sz="800" spc="-35" dirty="0">
                          <a:solidFill>
                            <a:srgbClr val="373435"/>
                          </a:solidFill>
                          <a:latin typeface="Trebuchet MS"/>
                          <a:cs typeface="Trebuchet MS"/>
                        </a:rPr>
                        <a:t>target.</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198120">
                        <a:lnSpc>
                          <a:spcPct val="110800"/>
                        </a:lnSpc>
                        <a:spcBef>
                          <a:spcPts val="525"/>
                        </a:spcBef>
                      </a:pPr>
                      <a:r>
                        <a:rPr sz="800" spc="-5" dirty="0">
                          <a:solidFill>
                            <a:srgbClr val="373435"/>
                          </a:solidFill>
                          <a:latin typeface="Trebuchet MS"/>
                          <a:cs typeface="Trebuchet MS"/>
                        </a:rPr>
                        <a:t>Engineer  </a:t>
                      </a:r>
                      <a:r>
                        <a:rPr sz="800" dirty="0">
                          <a:solidFill>
                            <a:srgbClr val="373435"/>
                          </a:solidFill>
                          <a:latin typeface="Trebuchet MS"/>
                          <a:cs typeface="Trebuchet MS"/>
                        </a:rPr>
                        <a:t>completion  </a:t>
                      </a:r>
                      <a:r>
                        <a:rPr sz="800" spc="-30" dirty="0">
                          <a:solidFill>
                            <a:srgbClr val="373435"/>
                          </a:solidFill>
                          <a:latin typeface="Trebuchet MS"/>
                          <a:cs typeface="Trebuchet MS"/>
                        </a:rPr>
                        <a:t>certiﬁcate</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extLst>
                  <a:ext uri="{0D108BD9-81ED-4DB2-BD59-A6C34878D82A}">
                    <a16:rowId xmlns:a16="http://schemas.microsoft.com/office/drawing/2014/main" xmlns="" val="10002"/>
                  </a:ext>
                </a:extLst>
              </a:tr>
              <a:tr h="1029124">
                <a:tc vMerge="1">
                  <a:txBody>
                    <a:bodyPr/>
                    <a:lstStyle/>
                    <a:p>
                      <a:endParaRPr/>
                    </a:p>
                  </a:txBody>
                  <a:tcPr marL="0" marR="0" marT="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a:lnSpc>
                          <a:spcPct val="100000"/>
                        </a:lnSpc>
                      </a:pPr>
                      <a:endParaRPr sz="800">
                        <a:latin typeface="Times New Roman"/>
                        <a:cs typeface="Times New Roman"/>
                      </a:endParaRPr>
                    </a:p>
                  </a:txBody>
                  <a:tcPr marL="0" marR="0" marT="0" marB="0">
                    <a:lnL w="19050">
                      <a:solidFill>
                        <a:srgbClr val="FEFEFE"/>
                      </a:solidFill>
                      <a:prstDash val="solid"/>
                    </a:lnL>
                    <a:lnR w="19050">
                      <a:solidFill>
                        <a:srgbClr val="FEFEFE"/>
                      </a:solidFill>
                      <a:prstDash val="solid"/>
                    </a:lnR>
                    <a:solidFill>
                      <a:srgbClr val="E6E7E8"/>
                    </a:solidFill>
                  </a:tcPr>
                </a:tc>
                <a:tc>
                  <a:txBody>
                    <a:bodyPr/>
                    <a:lstStyle/>
                    <a:p>
                      <a:pPr marL="71755" marR="66040">
                        <a:lnSpc>
                          <a:spcPct val="110800"/>
                        </a:lnSpc>
                        <a:spcBef>
                          <a:spcPts val="525"/>
                        </a:spcBef>
                      </a:pPr>
                      <a:r>
                        <a:rPr sz="800" spc="-45" dirty="0">
                          <a:solidFill>
                            <a:srgbClr val="373435"/>
                          </a:solidFill>
                          <a:latin typeface="Trebuchet MS"/>
                          <a:cs typeface="Trebuchet MS"/>
                        </a:rPr>
                        <a:t>3.3.5 </a:t>
                      </a:r>
                      <a:r>
                        <a:rPr sz="800" spc="10" dirty="0">
                          <a:solidFill>
                            <a:srgbClr val="373435"/>
                          </a:solidFill>
                          <a:latin typeface="Trebuchet MS"/>
                          <a:cs typeface="Trebuchet MS"/>
                        </a:rPr>
                        <a:t>Region </a:t>
                      </a:r>
                      <a:r>
                        <a:rPr sz="800" spc="-60" dirty="0">
                          <a:solidFill>
                            <a:srgbClr val="373435"/>
                          </a:solidFill>
                          <a:latin typeface="Trebuchet MS"/>
                          <a:cs typeface="Trebuchet MS"/>
                        </a:rPr>
                        <a:t>B:  </a:t>
                      </a:r>
                      <a:r>
                        <a:rPr sz="800" spc="15" dirty="0">
                          <a:solidFill>
                            <a:srgbClr val="373435"/>
                          </a:solidFill>
                          <a:latin typeface="Trebuchet MS"/>
                          <a:cs typeface="Trebuchet MS"/>
                        </a:rPr>
                        <a:t>Number </a:t>
                      </a:r>
                      <a:r>
                        <a:rPr sz="800" spc="-15" dirty="0">
                          <a:solidFill>
                            <a:srgbClr val="373435"/>
                          </a:solidFill>
                          <a:latin typeface="Trebuchet MS"/>
                          <a:cs typeface="Trebuchet MS"/>
                        </a:rPr>
                        <a:t>of </a:t>
                      </a:r>
                      <a:r>
                        <a:rPr sz="800" spc="-10" dirty="0">
                          <a:solidFill>
                            <a:srgbClr val="373435"/>
                          </a:solidFill>
                          <a:latin typeface="Trebuchet MS"/>
                          <a:cs typeface="Trebuchet MS"/>
                        </a:rPr>
                        <a:t>serviced  </a:t>
                      </a:r>
                      <a:r>
                        <a:rPr sz="800" spc="-20" dirty="0">
                          <a:solidFill>
                            <a:srgbClr val="373435"/>
                          </a:solidFill>
                          <a:latin typeface="Trebuchet MS"/>
                          <a:cs typeface="Trebuchet MS"/>
                        </a:rPr>
                        <a:t>sites delivered </a:t>
                      </a:r>
                      <a:r>
                        <a:rPr sz="800" spc="-80" dirty="0">
                          <a:solidFill>
                            <a:srgbClr val="373435"/>
                          </a:solidFill>
                          <a:latin typeface="Trebuchet MS"/>
                          <a:cs typeface="Trebuchet MS"/>
                        </a:rPr>
                        <a:t>i.r.o.  </a:t>
                      </a:r>
                      <a:r>
                        <a:rPr sz="800" spc="-20" dirty="0">
                          <a:solidFill>
                            <a:srgbClr val="373435"/>
                          </a:solidFill>
                          <a:latin typeface="Trebuchet MS"/>
                          <a:cs typeface="Trebuchet MS"/>
                        </a:rPr>
                        <a:t>projects</a:t>
                      </a:r>
                      <a:r>
                        <a:rPr sz="800" spc="-80" dirty="0">
                          <a:solidFill>
                            <a:srgbClr val="373435"/>
                          </a:solidFill>
                          <a:latin typeface="Trebuchet MS"/>
                          <a:cs typeface="Trebuchet MS"/>
                        </a:rPr>
                        <a:t> </a:t>
                      </a:r>
                      <a:r>
                        <a:rPr sz="800" spc="-10" dirty="0">
                          <a:solidFill>
                            <a:srgbClr val="373435"/>
                          </a:solidFill>
                          <a:latin typeface="Trebuchet MS"/>
                          <a:cs typeface="Trebuchet MS"/>
                        </a:rPr>
                        <a:t>implemented  </a:t>
                      </a:r>
                      <a:r>
                        <a:rPr sz="800" spc="5" dirty="0">
                          <a:solidFill>
                            <a:srgbClr val="373435"/>
                          </a:solidFill>
                          <a:latin typeface="Trebuchet MS"/>
                          <a:cs typeface="Trebuchet MS"/>
                        </a:rPr>
                        <a:t>by</a:t>
                      </a:r>
                      <a:r>
                        <a:rPr sz="800" spc="-30" dirty="0">
                          <a:solidFill>
                            <a:srgbClr val="373435"/>
                          </a:solidFill>
                          <a:latin typeface="Trebuchet MS"/>
                          <a:cs typeface="Trebuchet MS"/>
                        </a:rPr>
                        <a:t> </a:t>
                      </a:r>
                      <a:r>
                        <a:rPr sz="800" spc="30" dirty="0">
                          <a:solidFill>
                            <a:srgbClr val="373435"/>
                          </a:solidFill>
                          <a:latin typeface="Trebuchet MS"/>
                          <a:cs typeface="Trebuchet MS"/>
                        </a:rPr>
                        <a:t>HDA19</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solidFill>
                      <a:srgbClr val="E6E7E8"/>
                    </a:solidFill>
                  </a:tcPr>
                </a:tc>
                <a:tc>
                  <a:txBody>
                    <a:bodyPr/>
                    <a:lstStyle/>
                    <a:p>
                      <a:pPr marL="71755" marR="343535">
                        <a:lnSpc>
                          <a:spcPct val="110800"/>
                        </a:lnSpc>
                        <a:spcBef>
                          <a:spcPts val="525"/>
                        </a:spcBef>
                      </a:pPr>
                      <a:r>
                        <a:rPr sz="800" spc="10" dirty="0">
                          <a:solidFill>
                            <a:srgbClr val="373435"/>
                          </a:solidFill>
                          <a:latin typeface="Trebuchet MS"/>
                          <a:cs typeface="Trebuchet MS"/>
                        </a:rPr>
                        <a:t>1400 </a:t>
                      </a:r>
                      <a:r>
                        <a:rPr sz="800" spc="-15" dirty="0">
                          <a:solidFill>
                            <a:srgbClr val="373435"/>
                          </a:solidFill>
                          <a:latin typeface="Trebuchet MS"/>
                          <a:cs typeface="Trebuchet MS"/>
                        </a:rPr>
                        <a:t>of  </a:t>
                      </a:r>
                      <a:r>
                        <a:rPr sz="800" dirty="0">
                          <a:solidFill>
                            <a:srgbClr val="373435"/>
                          </a:solidFill>
                          <a:latin typeface="Trebuchet MS"/>
                          <a:cs typeface="Trebuchet MS"/>
                        </a:rPr>
                        <a:t>se</a:t>
                      </a:r>
                      <a:r>
                        <a:rPr sz="800" spc="30" dirty="0">
                          <a:solidFill>
                            <a:srgbClr val="373435"/>
                          </a:solidFill>
                          <a:latin typeface="Trebuchet MS"/>
                          <a:cs typeface="Trebuchet MS"/>
                        </a:rPr>
                        <a:t>r</a:t>
                      </a:r>
                      <a:r>
                        <a:rPr sz="800" dirty="0">
                          <a:solidFill>
                            <a:srgbClr val="373435"/>
                          </a:solidFill>
                          <a:latin typeface="Trebuchet MS"/>
                          <a:cs typeface="Trebuchet MS"/>
                        </a:rPr>
                        <a:t>viced</a:t>
                      </a:r>
                      <a:endParaRPr sz="800">
                        <a:latin typeface="Trebuchet MS"/>
                        <a:cs typeface="Trebuchet MS"/>
                      </a:endParaRPr>
                    </a:p>
                    <a:p>
                      <a:pPr marL="71755">
                        <a:lnSpc>
                          <a:spcPct val="100000"/>
                        </a:lnSpc>
                        <a:spcBef>
                          <a:spcPts val="105"/>
                        </a:spcBef>
                      </a:pPr>
                      <a:r>
                        <a:rPr sz="800" spc="-20" dirty="0">
                          <a:solidFill>
                            <a:srgbClr val="373435"/>
                          </a:solidFill>
                          <a:latin typeface="Trebuchet MS"/>
                          <a:cs typeface="Trebuchet MS"/>
                        </a:rPr>
                        <a:t>sites</a:t>
                      </a:r>
                      <a:r>
                        <a:rPr sz="800" spc="-35" dirty="0">
                          <a:solidFill>
                            <a:srgbClr val="373435"/>
                          </a:solidFill>
                          <a:latin typeface="Trebuchet MS"/>
                          <a:cs typeface="Trebuchet MS"/>
                        </a:rPr>
                        <a:t> </a:t>
                      </a:r>
                      <a:r>
                        <a:rPr sz="800" spc="-20" dirty="0">
                          <a:solidFill>
                            <a:srgbClr val="373435"/>
                          </a:solidFill>
                          <a:latin typeface="Trebuchet MS"/>
                          <a:cs typeface="Trebuchet MS"/>
                        </a:rPr>
                        <a:t>delivered</a:t>
                      </a:r>
                      <a:endParaRPr sz="800">
                        <a:latin typeface="Trebuchet MS"/>
                        <a:cs typeface="Trebuchet MS"/>
                      </a:endParaRPr>
                    </a:p>
                    <a:p>
                      <a:pPr marL="71755" marR="118110" indent="-635">
                        <a:lnSpc>
                          <a:spcPct val="110800"/>
                        </a:lnSpc>
                      </a:pPr>
                      <a:r>
                        <a:rPr sz="800" spc="-80" dirty="0">
                          <a:solidFill>
                            <a:srgbClr val="373435"/>
                          </a:solidFill>
                          <a:latin typeface="Trebuchet MS"/>
                          <a:cs typeface="Trebuchet MS"/>
                        </a:rPr>
                        <a:t>i.r.o. </a:t>
                      </a:r>
                      <a:r>
                        <a:rPr sz="800" spc="-20" dirty="0">
                          <a:solidFill>
                            <a:srgbClr val="373435"/>
                          </a:solidFill>
                          <a:latin typeface="Trebuchet MS"/>
                          <a:cs typeface="Trebuchet MS"/>
                        </a:rPr>
                        <a:t>projects  </a:t>
                      </a:r>
                      <a:r>
                        <a:rPr sz="800" dirty="0">
                          <a:solidFill>
                            <a:srgbClr val="373435"/>
                          </a:solidFill>
                          <a:latin typeface="Trebuchet MS"/>
                          <a:cs typeface="Trebuchet MS"/>
                        </a:rPr>
                        <a:t>implemen</a:t>
                      </a:r>
                      <a:r>
                        <a:rPr sz="800" spc="-10" dirty="0">
                          <a:solidFill>
                            <a:srgbClr val="373435"/>
                          </a:solidFill>
                          <a:latin typeface="Trebuchet MS"/>
                          <a:cs typeface="Trebuchet MS"/>
                        </a:rPr>
                        <a:t>t</a:t>
                      </a:r>
                      <a:r>
                        <a:rPr sz="800" dirty="0">
                          <a:solidFill>
                            <a:srgbClr val="373435"/>
                          </a:solidFill>
                          <a:latin typeface="Trebuchet MS"/>
                          <a:cs typeface="Trebuchet MS"/>
                        </a:rPr>
                        <a:t>ed  </a:t>
                      </a:r>
                      <a:r>
                        <a:rPr sz="800" spc="5" dirty="0">
                          <a:solidFill>
                            <a:srgbClr val="373435"/>
                          </a:solidFill>
                          <a:latin typeface="Trebuchet MS"/>
                          <a:cs typeface="Trebuchet MS"/>
                        </a:rPr>
                        <a:t>by</a:t>
                      </a:r>
                      <a:r>
                        <a:rPr sz="800" spc="-35" dirty="0">
                          <a:solidFill>
                            <a:srgbClr val="373435"/>
                          </a:solidFill>
                          <a:latin typeface="Trebuchet MS"/>
                          <a:cs typeface="Trebuchet MS"/>
                        </a:rPr>
                        <a:t> </a:t>
                      </a:r>
                      <a:r>
                        <a:rPr sz="800" spc="45" dirty="0">
                          <a:solidFill>
                            <a:srgbClr val="373435"/>
                          </a:solidFill>
                          <a:latin typeface="Trebuchet MS"/>
                          <a:cs typeface="Trebuchet MS"/>
                        </a:rPr>
                        <a:t>HDA</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solidFill>
                      <a:srgbClr val="E6E7E8"/>
                    </a:solidFill>
                  </a:tcPr>
                </a:tc>
                <a:tc>
                  <a:txBody>
                    <a:bodyPr/>
                    <a:lstStyle/>
                    <a:p>
                      <a:pPr marL="71755" marR="64769">
                        <a:lnSpc>
                          <a:spcPct val="110800"/>
                        </a:lnSpc>
                        <a:spcBef>
                          <a:spcPts val="525"/>
                        </a:spcBef>
                      </a:pPr>
                      <a:r>
                        <a:rPr sz="800" spc="10" dirty="0">
                          <a:solidFill>
                            <a:srgbClr val="373435"/>
                          </a:solidFill>
                          <a:latin typeface="Trebuchet MS"/>
                          <a:cs typeface="Trebuchet MS"/>
                        </a:rPr>
                        <a:t>884 </a:t>
                      </a:r>
                      <a:r>
                        <a:rPr sz="800" spc="-15" dirty="0">
                          <a:solidFill>
                            <a:srgbClr val="373435"/>
                          </a:solidFill>
                          <a:latin typeface="Trebuchet MS"/>
                          <a:cs typeface="Trebuchet MS"/>
                        </a:rPr>
                        <a:t>of</a:t>
                      </a:r>
                      <a:r>
                        <a:rPr sz="800" spc="-130" dirty="0">
                          <a:solidFill>
                            <a:srgbClr val="373435"/>
                          </a:solidFill>
                          <a:latin typeface="Trebuchet MS"/>
                          <a:cs typeface="Trebuchet MS"/>
                        </a:rPr>
                        <a:t> </a:t>
                      </a:r>
                      <a:r>
                        <a:rPr sz="800" spc="-10" dirty="0">
                          <a:solidFill>
                            <a:srgbClr val="373435"/>
                          </a:solidFill>
                          <a:latin typeface="Trebuchet MS"/>
                          <a:cs typeface="Trebuchet MS"/>
                        </a:rPr>
                        <a:t>serviced  </a:t>
                      </a:r>
                      <a:r>
                        <a:rPr sz="800" spc="-20" dirty="0">
                          <a:solidFill>
                            <a:srgbClr val="373435"/>
                          </a:solidFill>
                          <a:latin typeface="Trebuchet MS"/>
                          <a:cs typeface="Trebuchet MS"/>
                        </a:rPr>
                        <a:t>sites</a:t>
                      </a:r>
                      <a:r>
                        <a:rPr sz="800" spc="-40" dirty="0">
                          <a:solidFill>
                            <a:srgbClr val="373435"/>
                          </a:solidFill>
                          <a:latin typeface="Trebuchet MS"/>
                          <a:cs typeface="Trebuchet MS"/>
                        </a:rPr>
                        <a:t> </a:t>
                      </a:r>
                      <a:r>
                        <a:rPr sz="800" spc="-20" dirty="0">
                          <a:solidFill>
                            <a:srgbClr val="373435"/>
                          </a:solidFill>
                          <a:latin typeface="Trebuchet MS"/>
                          <a:cs typeface="Trebuchet MS"/>
                        </a:rPr>
                        <a:t>delivered</a:t>
                      </a:r>
                      <a:endParaRPr sz="800">
                        <a:latin typeface="Trebuchet MS"/>
                        <a:cs typeface="Trebuchet MS"/>
                      </a:endParaRPr>
                    </a:p>
                    <a:p>
                      <a:pPr marL="71755" marR="148590">
                        <a:lnSpc>
                          <a:spcPct val="110800"/>
                        </a:lnSpc>
                      </a:pPr>
                      <a:r>
                        <a:rPr sz="800" spc="-80" dirty="0">
                          <a:solidFill>
                            <a:srgbClr val="373435"/>
                          </a:solidFill>
                          <a:latin typeface="Trebuchet MS"/>
                          <a:cs typeface="Trebuchet MS"/>
                        </a:rPr>
                        <a:t>i.r.o. </a:t>
                      </a:r>
                      <a:r>
                        <a:rPr sz="800" spc="-20" dirty="0">
                          <a:solidFill>
                            <a:srgbClr val="373435"/>
                          </a:solidFill>
                          <a:latin typeface="Trebuchet MS"/>
                          <a:cs typeface="Trebuchet MS"/>
                        </a:rPr>
                        <a:t>projects  </a:t>
                      </a:r>
                      <a:r>
                        <a:rPr sz="800" dirty="0">
                          <a:solidFill>
                            <a:srgbClr val="373435"/>
                          </a:solidFill>
                          <a:latin typeface="Trebuchet MS"/>
                          <a:cs typeface="Trebuchet MS"/>
                        </a:rPr>
                        <a:t>implemen</a:t>
                      </a:r>
                      <a:r>
                        <a:rPr sz="800" spc="-10" dirty="0">
                          <a:solidFill>
                            <a:srgbClr val="373435"/>
                          </a:solidFill>
                          <a:latin typeface="Trebuchet MS"/>
                          <a:cs typeface="Trebuchet MS"/>
                        </a:rPr>
                        <a:t>t</a:t>
                      </a:r>
                      <a:r>
                        <a:rPr sz="800" dirty="0">
                          <a:solidFill>
                            <a:srgbClr val="373435"/>
                          </a:solidFill>
                          <a:latin typeface="Trebuchet MS"/>
                          <a:cs typeface="Trebuchet MS"/>
                        </a:rPr>
                        <a:t>ed  </a:t>
                      </a:r>
                      <a:r>
                        <a:rPr sz="800" spc="5" dirty="0">
                          <a:solidFill>
                            <a:srgbClr val="373435"/>
                          </a:solidFill>
                          <a:latin typeface="Trebuchet MS"/>
                          <a:cs typeface="Trebuchet MS"/>
                        </a:rPr>
                        <a:t>by</a:t>
                      </a:r>
                      <a:r>
                        <a:rPr sz="800" spc="-35" dirty="0">
                          <a:solidFill>
                            <a:srgbClr val="373435"/>
                          </a:solidFill>
                          <a:latin typeface="Trebuchet MS"/>
                          <a:cs typeface="Trebuchet MS"/>
                        </a:rPr>
                        <a:t> </a:t>
                      </a:r>
                      <a:r>
                        <a:rPr sz="800" spc="45" dirty="0">
                          <a:solidFill>
                            <a:srgbClr val="373435"/>
                          </a:solidFill>
                          <a:latin typeface="Trebuchet MS"/>
                          <a:cs typeface="Trebuchet MS"/>
                        </a:rPr>
                        <a:t>HDA</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solidFill>
                      <a:srgbClr val="E6E7E8"/>
                    </a:solidFill>
                  </a:tcPr>
                </a:tc>
                <a:tc>
                  <a:txBody>
                    <a:bodyPr/>
                    <a:lstStyle/>
                    <a:p>
                      <a:pPr marL="71755" marR="83185">
                        <a:lnSpc>
                          <a:spcPct val="110800"/>
                        </a:lnSpc>
                        <a:spcBef>
                          <a:spcPts val="525"/>
                        </a:spcBef>
                      </a:pPr>
                      <a:r>
                        <a:rPr sz="800" spc="10" dirty="0">
                          <a:solidFill>
                            <a:srgbClr val="373435"/>
                          </a:solidFill>
                          <a:latin typeface="Trebuchet MS"/>
                          <a:cs typeface="Trebuchet MS"/>
                        </a:rPr>
                        <a:t>1389 </a:t>
                      </a:r>
                      <a:r>
                        <a:rPr sz="800" spc="-15" dirty="0">
                          <a:solidFill>
                            <a:srgbClr val="373435"/>
                          </a:solidFill>
                          <a:latin typeface="Trebuchet MS"/>
                          <a:cs typeface="Trebuchet MS"/>
                        </a:rPr>
                        <a:t>of</a:t>
                      </a:r>
                      <a:r>
                        <a:rPr sz="800" spc="-130" dirty="0">
                          <a:solidFill>
                            <a:srgbClr val="373435"/>
                          </a:solidFill>
                          <a:latin typeface="Trebuchet MS"/>
                          <a:cs typeface="Trebuchet MS"/>
                        </a:rPr>
                        <a:t> </a:t>
                      </a:r>
                      <a:r>
                        <a:rPr sz="800" spc="-10" dirty="0">
                          <a:solidFill>
                            <a:srgbClr val="373435"/>
                          </a:solidFill>
                          <a:latin typeface="Trebuchet MS"/>
                          <a:cs typeface="Trebuchet MS"/>
                        </a:rPr>
                        <a:t>serviced  </a:t>
                      </a:r>
                      <a:r>
                        <a:rPr sz="800" spc="-20" dirty="0">
                          <a:solidFill>
                            <a:srgbClr val="373435"/>
                          </a:solidFill>
                          <a:latin typeface="Trebuchet MS"/>
                          <a:cs typeface="Trebuchet MS"/>
                        </a:rPr>
                        <a:t>sites</a:t>
                      </a:r>
                      <a:r>
                        <a:rPr sz="800" spc="-35" dirty="0">
                          <a:solidFill>
                            <a:srgbClr val="373435"/>
                          </a:solidFill>
                          <a:latin typeface="Trebuchet MS"/>
                          <a:cs typeface="Trebuchet MS"/>
                        </a:rPr>
                        <a:t> </a:t>
                      </a:r>
                      <a:r>
                        <a:rPr sz="800" spc="-20" dirty="0">
                          <a:solidFill>
                            <a:srgbClr val="373435"/>
                          </a:solidFill>
                          <a:latin typeface="Trebuchet MS"/>
                          <a:cs typeface="Trebuchet MS"/>
                        </a:rPr>
                        <a:t>delivered</a:t>
                      </a:r>
                      <a:endParaRPr sz="800">
                        <a:latin typeface="Trebuchet MS"/>
                        <a:cs typeface="Trebuchet MS"/>
                      </a:endParaRPr>
                    </a:p>
                    <a:p>
                      <a:pPr marL="71755" marR="85090">
                        <a:lnSpc>
                          <a:spcPct val="110800"/>
                        </a:lnSpc>
                      </a:pPr>
                      <a:r>
                        <a:rPr sz="800" spc="-80" dirty="0">
                          <a:solidFill>
                            <a:srgbClr val="373435"/>
                          </a:solidFill>
                          <a:latin typeface="Trebuchet MS"/>
                          <a:cs typeface="Trebuchet MS"/>
                        </a:rPr>
                        <a:t>i.r.o. </a:t>
                      </a:r>
                      <a:r>
                        <a:rPr sz="800" spc="-20" dirty="0">
                          <a:solidFill>
                            <a:srgbClr val="373435"/>
                          </a:solidFill>
                          <a:latin typeface="Trebuchet MS"/>
                          <a:cs typeface="Trebuchet MS"/>
                        </a:rPr>
                        <a:t>projects  </a:t>
                      </a:r>
                      <a:r>
                        <a:rPr sz="800" spc="-10" dirty="0">
                          <a:solidFill>
                            <a:srgbClr val="373435"/>
                          </a:solidFill>
                          <a:latin typeface="Trebuchet MS"/>
                          <a:cs typeface="Trebuchet MS"/>
                        </a:rPr>
                        <a:t>implemented</a:t>
                      </a:r>
                      <a:r>
                        <a:rPr sz="800" spc="-75" dirty="0">
                          <a:solidFill>
                            <a:srgbClr val="373435"/>
                          </a:solidFill>
                          <a:latin typeface="Trebuchet MS"/>
                          <a:cs typeface="Trebuchet MS"/>
                        </a:rPr>
                        <a:t> </a:t>
                      </a:r>
                      <a:r>
                        <a:rPr sz="800" spc="5" dirty="0">
                          <a:solidFill>
                            <a:srgbClr val="373435"/>
                          </a:solidFill>
                          <a:latin typeface="Trebuchet MS"/>
                          <a:cs typeface="Trebuchet MS"/>
                        </a:rPr>
                        <a:t>by  </a:t>
                      </a:r>
                      <a:r>
                        <a:rPr sz="800" spc="45" dirty="0">
                          <a:solidFill>
                            <a:srgbClr val="373435"/>
                          </a:solidFill>
                          <a:latin typeface="Trebuchet MS"/>
                          <a:cs typeface="Trebuchet MS"/>
                        </a:rPr>
                        <a:t>HDA</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solidFill>
                      <a:srgbClr val="E6E7E8"/>
                    </a:solidFill>
                  </a:tcPr>
                </a:tc>
                <a:tc>
                  <a:txBody>
                    <a:bodyPr/>
                    <a:lstStyle/>
                    <a:p>
                      <a:pPr marL="71755" marR="102870">
                        <a:lnSpc>
                          <a:spcPct val="110800"/>
                        </a:lnSpc>
                        <a:spcBef>
                          <a:spcPts val="525"/>
                        </a:spcBef>
                      </a:pPr>
                      <a:r>
                        <a:rPr sz="800" spc="25" dirty="0">
                          <a:solidFill>
                            <a:srgbClr val="ED3237"/>
                          </a:solidFill>
                          <a:latin typeface="Trebuchet MS"/>
                          <a:cs typeface="Trebuchet MS"/>
                        </a:rPr>
                        <a:t>Not </a:t>
                      </a:r>
                      <a:r>
                        <a:rPr sz="800" spc="-5" dirty="0">
                          <a:solidFill>
                            <a:srgbClr val="ED3237"/>
                          </a:solidFill>
                          <a:latin typeface="Trebuchet MS"/>
                          <a:cs typeface="Trebuchet MS"/>
                        </a:rPr>
                        <a:t>Achieved  </a:t>
                      </a:r>
                      <a:r>
                        <a:rPr sz="800" spc="10" dirty="0">
                          <a:solidFill>
                            <a:srgbClr val="373435"/>
                          </a:solidFill>
                          <a:latin typeface="Trebuchet MS"/>
                          <a:cs typeface="Trebuchet MS"/>
                        </a:rPr>
                        <a:t>210 </a:t>
                      </a:r>
                      <a:r>
                        <a:rPr sz="800" spc="-15" dirty="0">
                          <a:solidFill>
                            <a:srgbClr val="373435"/>
                          </a:solidFill>
                          <a:latin typeface="Trebuchet MS"/>
                          <a:cs typeface="Trebuchet MS"/>
                        </a:rPr>
                        <a:t>of</a:t>
                      </a:r>
                      <a:r>
                        <a:rPr sz="800" spc="-130" dirty="0">
                          <a:solidFill>
                            <a:srgbClr val="373435"/>
                          </a:solidFill>
                          <a:latin typeface="Trebuchet MS"/>
                          <a:cs typeface="Trebuchet MS"/>
                        </a:rPr>
                        <a:t> </a:t>
                      </a:r>
                      <a:r>
                        <a:rPr sz="800" spc="-10" dirty="0">
                          <a:solidFill>
                            <a:srgbClr val="373435"/>
                          </a:solidFill>
                          <a:latin typeface="Trebuchet MS"/>
                          <a:cs typeface="Trebuchet MS"/>
                        </a:rPr>
                        <a:t>serviced  </a:t>
                      </a:r>
                      <a:r>
                        <a:rPr sz="800" spc="-20" dirty="0">
                          <a:solidFill>
                            <a:srgbClr val="373435"/>
                          </a:solidFill>
                          <a:latin typeface="Trebuchet MS"/>
                          <a:cs typeface="Trebuchet MS"/>
                        </a:rPr>
                        <a:t>sites</a:t>
                      </a:r>
                      <a:r>
                        <a:rPr sz="800" spc="-40" dirty="0">
                          <a:solidFill>
                            <a:srgbClr val="373435"/>
                          </a:solidFill>
                          <a:latin typeface="Trebuchet MS"/>
                          <a:cs typeface="Trebuchet MS"/>
                        </a:rPr>
                        <a:t> </a:t>
                      </a:r>
                      <a:r>
                        <a:rPr sz="800" spc="-20" dirty="0">
                          <a:solidFill>
                            <a:srgbClr val="373435"/>
                          </a:solidFill>
                          <a:latin typeface="Trebuchet MS"/>
                          <a:cs typeface="Trebuchet MS"/>
                        </a:rPr>
                        <a:t>delivered</a:t>
                      </a:r>
                      <a:endParaRPr sz="800" dirty="0">
                        <a:latin typeface="Trebuchet MS"/>
                        <a:cs typeface="Trebuchet MS"/>
                      </a:endParaRPr>
                    </a:p>
                    <a:p>
                      <a:pPr marL="71755" marR="186690">
                        <a:lnSpc>
                          <a:spcPct val="110800"/>
                        </a:lnSpc>
                      </a:pPr>
                      <a:r>
                        <a:rPr sz="800" spc="-80" dirty="0">
                          <a:solidFill>
                            <a:srgbClr val="373435"/>
                          </a:solidFill>
                          <a:latin typeface="Trebuchet MS"/>
                          <a:cs typeface="Trebuchet MS"/>
                        </a:rPr>
                        <a:t>i.r.o. </a:t>
                      </a:r>
                      <a:r>
                        <a:rPr sz="800" spc="-20" dirty="0">
                          <a:solidFill>
                            <a:srgbClr val="373435"/>
                          </a:solidFill>
                          <a:latin typeface="Trebuchet MS"/>
                          <a:cs typeface="Trebuchet MS"/>
                        </a:rPr>
                        <a:t>projects  </a:t>
                      </a:r>
                      <a:r>
                        <a:rPr sz="800" dirty="0">
                          <a:solidFill>
                            <a:srgbClr val="373435"/>
                          </a:solidFill>
                          <a:latin typeface="Trebuchet MS"/>
                          <a:cs typeface="Trebuchet MS"/>
                        </a:rPr>
                        <a:t>implemen</a:t>
                      </a:r>
                      <a:r>
                        <a:rPr sz="800" spc="-10" dirty="0">
                          <a:solidFill>
                            <a:srgbClr val="373435"/>
                          </a:solidFill>
                          <a:latin typeface="Trebuchet MS"/>
                          <a:cs typeface="Trebuchet MS"/>
                        </a:rPr>
                        <a:t>t</a:t>
                      </a:r>
                      <a:r>
                        <a:rPr sz="800" dirty="0">
                          <a:solidFill>
                            <a:srgbClr val="373435"/>
                          </a:solidFill>
                          <a:latin typeface="Trebuchet MS"/>
                          <a:cs typeface="Trebuchet MS"/>
                        </a:rPr>
                        <a:t>ed  </a:t>
                      </a:r>
                      <a:r>
                        <a:rPr sz="800" spc="5" dirty="0">
                          <a:solidFill>
                            <a:srgbClr val="373435"/>
                          </a:solidFill>
                          <a:latin typeface="Trebuchet MS"/>
                          <a:cs typeface="Trebuchet MS"/>
                        </a:rPr>
                        <a:t>by</a:t>
                      </a:r>
                      <a:r>
                        <a:rPr sz="800" spc="-35" dirty="0">
                          <a:solidFill>
                            <a:srgbClr val="373435"/>
                          </a:solidFill>
                          <a:latin typeface="Trebuchet MS"/>
                          <a:cs typeface="Trebuchet MS"/>
                        </a:rPr>
                        <a:t> </a:t>
                      </a:r>
                      <a:r>
                        <a:rPr sz="800" spc="45" dirty="0">
                          <a:solidFill>
                            <a:srgbClr val="373435"/>
                          </a:solidFill>
                          <a:latin typeface="Trebuchet MS"/>
                          <a:cs typeface="Trebuchet MS"/>
                        </a:rPr>
                        <a:t>HDA</a:t>
                      </a:r>
                      <a:endParaRPr sz="8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solidFill>
                      <a:srgbClr val="FF0000"/>
                    </a:solidFill>
                  </a:tcPr>
                </a:tc>
                <a:tc>
                  <a:txBody>
                    <a:bodyPr/>
                    <a:lstStyle/>
                    <a:p>
                      <a:pPr marL="71755" marR="83185">
                        <a:lnSpc>
                          <a:spcPct val="110800"/>
                        </a:lnSpc>
                        <a:spcBef>
                          <a:spcPts val="525"/>
                        </a:spcBef>
                      </a:pPr>
                      <a:r>
                        <a:rPr sz="800" spc="10" dirty="0">
                          <a:solidFill>
                            <a:srgbClr val="373435"/>
                          </a:solidFill>
                          <a:latin typeface="Trebuchet MS"/>
                          <a:cs typeface="Trebuchet MS"/>
                        </a:rPr>
                        <a:t>-1179 </a:t>
                      </a:r>
                      <a:r>
                        <a:rPr sz="800" spc="-10" dirty="0">
                          <a:solidFill>
                            <a:srgbClr val="373435"/>
                          </a:solidFill>
                          <a:latin typeface="Trebuchet MS"/>
                          <a:cs typeface="Trebuchet MS"/>
                        </a:rPr>
                        <a:t>serviced </a:t>
                      </a:r>
                      <a:r>
                        <a:rPr sz="800" spc="-20" dirty="0">
                          <a:solidFill>
                            <a:srgbClr val="373435"/>
                          </a:solidFill>
                          <a:latin typeface="Trebuchet MS"/>
                          <a:cs typeface="Trebuchet MS"/>
                        </a:rPr>
                        <a:t>sites  delivered </a:t>
                      </a:r>
                      <a:r>
                        <a:rPr sz="800" spc="-80" dirty="0">
                          <a:solidFill>
                            <a:srgbClr val="373435"/>
                          </a:solidFill>
                          <a:latin typeface="Trebuchet MS"/>
                          <a:cs typeface="Trebuchet MS"/>
                        </a:rPr>
                        <a:t>i.r.o. </a:t>
                      </a:r>
                      <a:r>
                        <a:rPr sz="800" spc="-20" dirty="0">
                          <a:solidFill>
                            <a:srgbClr val="373435"/>
                          </a:solidFill>
                          <a:latin typeface="Trebuchet MS"/>
                          <a:cs typeface="Trebuchet MS"/>
                        </a:rPr>
                        <a:t>projects  </a:t>
                      </a:r>
                      <a:r>
                        <a:rPr sz="800" spc="-10" dirty="0">
                          <a:solidFill>
                            <a:srgbClr val="373435"/>
                          </a:solidFill>
                          <a:latin typeface="Trebuchet MS"/>
                          <a:cs typeface="Trebuchet MS"/>
                        </a:rPr>
                        <a:t>implemented </a:t>
                      </a:r>
                      <a:r>
                        <a:rPr sz="800" spc="5" dirty="0">
                          <a:solidFill>
                            <a:srgbClr val="373435"/>
                          </a:solidFill>
                          <a:latin typeface="Trebuchet MS"/>
                          <a:cs typeface="Trebuchet MS"/>
                        </a:rPr>
                        <a:t>by</a:t>
                      </a:r>
                      <a:r>
                        <a:rPr sz="800" spc="-70" dirty="0">
                          <a:solidFill>
                            <a:srgbClr val="373435"/>
                          </a:solidFill>
                          <a:latin typeface="Trebuchet MS"/>
                          <a:cs typeface="Trebuchet MS"/>
                        </a:rPr>
                        <a:t> </a:t>
                      </a:r>
                      <a:r>
                        <a:rPr sz="800" spc="45" dirty="0">
                          <a:solidFill>
                            <a:srgbClr val="373435"/>
                          </a:solidFill>
                          <a:latin typeface="Trebuchet MS"/>
                          <a:cs typeface="Trebuchet MS"/>
                        </a:rPr>
                        <a:t>HDA</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solidFill>
                      <a:srgbClr val="E6E7E8"/>
                    </a:solidFill>
                  </a:tcPr>
                </a:tc>
                <a:tc>
                  <a:txBody>
                    <a:bodyPr/>
                    <a:lstStyle/>
                    <a:p>
                      <a:pPr marL="71755" marR="116205">
                        <a:lnSpc>
                          <a:spcPct val="110800"/>
                        </a:lnSpc>
                        <a:spcBef>
                          <a:spcPts val="525"/>
                        </a:spcBef>
                      </a:pPr>
                      <a:r>
                        <a:rPr sz="800" dirty="0">
                          <a:solidFill>
                            <a:srgbClr val="373435"/>
                          </a:solidFill>
                          <a:latin typeface="Trebuchet MS"/>
                          <a:cs typeface="Trebuchet MS"/>
                        </a:rPr>
                        <a:t>Gauteng </a:t>
                      </a:r>
                      <a:r>
                        <a:rPr sz="800" spc="25" dirty="0">
                          <a:solidFill>
                            <a:srgbClr val="373435"/>
                          </a:solidFill>
                          <a:latin typeface="Trebuchet MS"/>
                          <a:cs typeface="Trebuchet MS"/>
                        </a:rPr>
                        <a:t>- </a:t>
                      </a:r>
                      <a:r>
                        <a:rPr sz="800" spc="-20" dirty="0">
                          <a:solidFill>
                            <a:srgbClr val="373435"/>
                          </a:solidFill>
                          <a:latin typeface="Trebuchet MS"/>
                          <a:cs typeface="Trebuchet MS"/>
                        </a:rPr>
                        <a:t>The </a:t>
                      </a:r>
                      <a:r>
                        <a:rPr sz="800" spc="-15" dirty="0">
                          <a:solidFill>
                            <a:srgbClr val="373435"/>
                          </a:solidFill>
                          <a:latin typeface="Trebuchet MS"/>
                          <a:cs typeface="Trebuchet MS"/>
                        </a:rPr>
                        <a:t>delay </a:t>
                      </a:r>
                      <a:r>
                        <a:rPr sz="800" spc="-10" dirty="0">
                          <a:solidFill>
                            <a:srgbClr val="373435"/>
                          </a:solidFill>
                          <a:latin typeface="Trebuchet MS"/>
                          <a:cs typeface="Trebuchet MS"/>
                        </a:rPr>
                        <a:t>in </a:t>
                      </a:r>
                      <a:r>
                        <a:rPr sz="800" spc="-20" dirty="0">
                          <a:solidFill>
                            <a:srgbClr val="373435"/>
                          </a:solidFill>
                          <a:latin typeface="Trebuchet MS"/>
                          <a:cs typeface="Trebuchet MS"/>
                        </a:rPr>
                        <a:t>the </a:t>
                      </a:r>
                      <a:r>
                        <a:rPr sz="800" spc="-10" dirty="0">
                          <a:solidFill>
                            <a:srgbClr val="373435"/>
                          </a:solidFill>
                          <a:latin typeface="Trebuchet MS"/>
                          <a:cs typeface="Trebuchet MS"/>
                        </a:rPr>
                        <a:t>approval </a:t>
                      </a:r>
                      <a:r>
                        <a:rPr sz="800" spc="-15" dirty="0">
                          <a:solidFill>
                            <a:srgbClr val="373435"/>
                          </a:solidFill>
                          <a:latin typeface="Trebuchet MS"/>
                          <a:cs typeface="Trebuchet MS"/>
                        </a:rPr>
                        <a:t>of  </a:t>
                      </a:r>
                      <a:r>
                        <a:rPr sz="800" spc="10" dirty="0">
                          <a:solidFill>
                            <a:srgbClr val="373435"/>
                          </a:solidFill>
                          <a:latin typeface="Trebuchet MS"/>
                          <a:cs typeface="Trebuchet MS"/>
                        </a:rPr>
                        <a:t>designs </a:t>
                      </a:r>
                      <a:r>
                        <a:rPr sz="800" spc="-15" dirty="0">
                          <a:solidFill>
                            <a:srgbClr val="373435"/>
                          </a:solidFill>
                          <a:latin typeface="Trebuchet MS"/>
                          <a:cs typeface="Trebuchet MS"/>
                        </a:rPr>
                        <a:t>for </a:t>
                      </a:r>
                      <a:r>
                        <a:rPr sz="800" spc="-10" dirty="0">
                          <a:solidFill>
                            <a:srgbClr val="373435"/>
                          </a:solidFill>
                          <a:latin typeface="Trebuchet MS"/>
                          <a:cs typeface="Trebuchet MS"/>
                        </a:rPr>
                        <a:t>Alexandra </a:t>
                      </a:r>
                      <a:r>
                        <a:rPr sz="800" spc="15" dirty="0">
                          <a:solidFill>
                            <a:srgbClr val="373435"/>
                          </a:solidFill>
                          <a:latin typeface="Trebuchet MS"/>
                          <a:cs typeface="Trebuchet MS"/>
                        </a:rPr>
                        <a:t>X52 </a:t>
                      </a:r>
                      <a:r>
                        <a:rPr sz="800" spc="5" dirty="0">
                          <a:solidFill>
                            <a:srgbClr val="373435"/>
                          </a:solidFill>
                          <a:latin typeface="Trebuchet MS"/>
                          <a:cs typeface="Trebuchet MS"/>
                        </a:rPr>
                        <a:t>has had</a:t>
                      </a:r>
                      <a:r>
                        <a:rPr sz="800" spc="-175" dirty="0">
                          <a:solidFill>
                            <a:srgbClr val="373435"/>
                          </a:solidFill>
                          <a:latin typeface="Trebuchet MS"/>
                          <a:cs typeface="Trebuchet MS"/>
                        </a:rPr>
                        <a:t> </a:t>
                      </a:r>
                      <a:r>
                        <a:rPr sz="800" spc="-35" dirty="0">
                          <a:solidFill>
                            <a:srgbClr val="373435"/>
                          </a:solidFill>
                          <a:latin typeface="Trebuchet MS"/>
                          <a:cs typeface="Trebuchet MS"/>
                        </a:rPr>
                        <a:t>effect  </a:t>
                      </a:r>
                      <a:r>
                        <a:rPr sz="800" spc="-20" dirty="0">
                          <a:solidFill>
                            <a:srgbClr val="373435"/>
                          </a:solidFill>
                          <a:latin typeface="Trebuchet MS"/>
                          <a:cs typeface="Trebuchet MS"/>
                        </a:rPr>
                        <a:t>target </a:t>
                      </a:r>
                      <a:r>
                        <a:rPr sz="800" dirty="0">
                          <a:solidFill>
                            <a:srgbClr val="373435"/>
                          </a:solidFill>
                          <a:latin typeface="Trebuchet MS"/>
                          <a:cs typeface="Trebuchet MS"/>
                        </a:rPr>
                        <a:t>not </a:t>
                      </a:r>
                      <a:r>
                        <a:rPr sz="800" spc="10" dirty="0">
                          <a:solidFill>
                            <a:srgbClr val="373435"/>
                          </a:solidFill>
                          <a:latin typeface="Trebuchet MS"/>
                          <a:cs typeface="Trebuchet MS"/>
                        </a:rPr>
                        <a:t>being </a:t>
                      </a:r>
                      <a:r>
                        <a:rPr sz="800" spc="-40" dirty="0">
                          <a:solidFill>
                            <a:srgbClr val="373435"/>
                          </a:solidFill>
                          <a:latin typeface="Trebuchet MS"/>
                          <a:cs typeface="Trebuchet MS"/>
                        </a:rPr>
                        <a:t>met. </a:t>
                      </a:r>
                      <a:r>
                        <a:rPr sz="800" spc="-20" dirty="0">
                          <a:solidFill>
                            <a:srgbClr val="373435"/>
                          </a:solidFill>
                          <a:latin typeface="Trebuchet MS"/>
                          <a:cs typeface="Trebuchet MS"/>
                        </a:rPr>
                        <a:t>Furthermore, the  </a:t>
                      </a:r>
                      <a:r>
                        <a:rPr sz="800" spc="-5" dirty="0">
                          <a:solidFill>
                            <a:srgbClr val="373435"/>
                          </a:solidFill>
                          <a:latin typeface="Trebuchet MS"/>
                          <a:cs typeface="Trebuchet MS"/>
                        </a:rPr>
                        <a:t>consolidation </a:t>
                      </a:r>
                      <a:r>
                        <a:rPr sz="800" spc="-15" dirty="0">
                          <a:solidFill>
                            <a:srgbClr val="373435"/>
                          </a:solidFill>
                          <a:latin typeface="Trebuchet MS"/>
                          <a:cs typeface="Trebuchet MS"/>
                        </a:rPr>
                        <a:t>of </a:t>
                      </a:r>
                      <a:r>
                        <a:rPr sz="800" spc="-20" dirty="0">
                          <a:solidFill>
                            <a:srgbClr val="373435"/>
                          </a:solidFill>
                          <a:latin typeface="Trebuchet MS"/>
                          <a:cs typeface="Trebuchet MS"/>
                        </a:rPr>
                        <a:t>the </a:t>
                      </a:r>
                      <a:r>
                        <a:rPr sz="800" spc="-5" dirty="0">
                          <a:solidFill>
                            <a:srgbClr val="373435"/>
                          </a:solidFill>
                          <a:latin typeface="Trebuchet MS"/>
                          <a:cs typeface="Trebuchet MS"/>
                        </a:rPr>
                        <a:t>stand </a:t>
                      </a:r>
                      <a:r>
                        <a:rPr sz="800" spc="-10" dirty="0">
                          <a:solidFill>
                            <a:srgbClr val="373435"/>
                          </a:solidFill>
                          <a:latin typeface="Trebuchet MS"/>
                          <a:cs typeface="Trebuchet MS"/>
                        </a:rPr>
                        <a:t>to </a:t>
                      </a:r>
                      <a:r>
                        <a:rPr sz="800" spc="10" dirty="0">
                          <a:solidFill>
                            <a:srgbClr val="373435"/>
                          </a:solidFill>
                          <a:latin typeface="Trebuchet MS"/>
                          <a:cs typeface="Trebuchet MS"/>
                        </a:rPr>
                        <a:t>1 </a:t>
                      </a:r>
                      <a:r>
                        <a:rPr sz="800" spc="-30" dirty="0">
                          <a:solidFill>
                            <a:srgbClr val="373435"/>
                          </a:solidFill>
                          <a:latin typeface="Trebuchet MS"/>
                          <a:cs typeface="Trebuchet MS"/>
                        </a:rPr>
                        <a:t>erf</a:t>
                      </a:r>
                      <a:r>
                        <a:rPr sz="800" spc="-105" dirty="0">
                          <a:solidFill>
                            <a:srgbClr val="373435"/>
                          </a:solidFill>
                          <a:latin typeface="Trebuchet MS"/>
                          <a:cs typeface="Trebuchet MS"/>
                        </a:rPr>
                        <a:t> </a:t>
                      </a:r>
                      <a:r>
                        <a:rPr sz="800" spc="-20" dirty="0">
                          <a:solidFill>
                            <a:srgbClr val="373435"/>
                          </a:solidFill>
                          <a:latin typeface="Trebuchet MS"/>
                          <a:cs typeface="Trebuchet MS"/>
                        </a:rPr>
                        <a:t>where  the </a:t>
                      </a:r>
                      <a:r>
                        <a:rPr sz="800" spc="10" dirty="0">
                          <a:solidFill>
                            <a:srgbClr val="373435"/>
                          </a:solidFill>
                          <a:latin typeface="Trebuchet MS"/>
                          <a:cs typeface="Trebuchet MS"/>
                        </a:rPr>
                        <a:t>144 </a:t>
                      </a:r>
                      <a:r>
                        <a:rPr sz="800" spc="-10" dirty="0">
                          <a:solidFill>
                            <a:srgbClr val="373435"/>
                          </a:solidFill>
                          <a:latin typeface="Trebuchet MS"/>
                          <a:cs typeface="Trebuchet MS"/>
                        </a:rPr>
                        <a:t>units </a:t>
                      </a:r>
                      <a:r>
                        <a:rPr sz="800" spc="5" dirty="0">
                          <a:solidFill>
                            <a:srgbClr val="373435"/>
                          </a:solidFill>
                          <a:latin typeface="Trebuchet MS"/>
                          <a:cs typeface="Trebuchet MS"/>
                        </a:rPr>
                        <a:t>had </a:t>
                      </a:r>
                      <a:r>
                        <a:rPr sz="800" spc="-15" dirty="0">
                          <a:solidFill>
                            <a:srgbClr val="373435"/>
                          </a:solidFill>
                          <a:latin typeface="Trebuchet MS"/>
                          <a:cs typeface="Trebuchet MS"/>
                        </a:rPr>
                        <a:t>impact </a:t>
                      </a:r>
                      <a:r>
                        <a:rPr sz="800" spc="25" dirty="0">
                          <a:solidFill>
                            <a:srgbClr val="373435"/>
                          </a:solidFill>
                          <a:latin typeface="Trebuchet MS"/>
                          <a:cs typeface="Trebuchet MS"/>
                        </a:rPr>
                        <a:t>on </a:t>
                      </a:r>
                      <a:r>
                        <a:rPr sz="800" spc="-20" dirty="0">
                          <a:solidFill>
                            <a:srgbClr val="373435"/>
                          </a:solidFill>
                          <a:latin typeface="Trebuchet MS"/>
                          <a:cs typeface="Trebuchet MS"/>
                        </a:rPr>
                        <a:t>the  </a:t>
                      </a:r>
                      <a:r>
                        <a:rPr sz="800" spc="-15" dirty="0">
                          <a:solidFill>
                            <a:srgbClr val="373435"/>
                          </a:solidFill>
                          <a:latin typeface="Trebuchet MS"/>
                          <a:cs typeface="Trebuchet MS"/>
                        </a:rPr>
                        <a:t>achievement of </a:t>
                      </a:r>
                      <a:r>
                        <a:rPr sz="800" spc="-20" dirty="0">
                          <a:solidFill>
                            <a:srgbClr val="373435"/>
                          </a:solidFill>
                          <a:latin typeface="Trebuchet MS"/>
                          <a:cs typeface="Trebuchet MS"/>
                        </a:rPr>
                        <a:t>the</a:t>
                      </a:r>
                      <a:r>
                        <a:rPr sz="800" spc="170" dirty="0">
                          <a:solidFill>
                            <a:srgbClr val="373435"/>
                          </a:solidFill>
                          <a:latin typeface="Trebuchet MS"/>
                          <a:cs typeface="Trebuchet MS"/>
                        </a:rPr>
                        <a:t> </a:t>
                      </a:r>
                      <a:r>
                        <a:rPr sz="800" spc="-20" dirty="0">
                          <a:solidFill>
                            <a:srgbClr val="373435"/>
                          </a:solidFill>
                          <a:latin typeface="Trebuchet MS"/>
                          <a:cs typeface="Trebuchet MS"/>
                        </a:rPr>
                        <a:t>target</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solidFill>
                      <a:srgbClr val="E6E7E8"/>
                    </a:solidFill>
                  </a:tcPr>
                </a:tc>
                <a:tc>
                  <a:txBody>
                    <a:bodyPr/>
                    <a:lstStyle/>
                    <a:p>
                      <a:pPr marL="71755" marR="171450">
                        <a:lnSpc>
                          <a:spcPct val="110800"/>
                        </a:lnSpc>
                        <a:spcBef>
                          <a:spcPts val="525"/>
                        </a:spcBef>
                      </a:pPr>
                      <a:r>
                        <a:rPr sz="800" dirty="0">
                          <a:solidFill>
                            <a:srgbClr val="373435"/>
                          </a:solidFill>
                          <a:latin typeface="Trebuchet MS"/>
                          <a:cs typeface="Trebuchet MS"/>
                        </a:rPr>
                        <a:t>Engineering  </a:t>
                      </a:r>
                      <a:r>
                        <a:rPr sz="800" spc="-30" dirty="0">
                          <a:solidFill>
                            <a:srgbClr val="373435"/>
                          </a:solidFill>
                          <a:latin typeface="Trebuchet MS"/>
                          <a:cs typeface="Trebuchet MS"/>
                        </a:rPr>
                        <a:t>certiﬁcate</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solidFill>
                      <a:srgbClr val="E6E7E8"/>
                    </a:solidFill>
                  </a:tcPr>
                </a:tc>
                <a:extLst>
                  <a:ext uri="{0D108BD9-81ED-4DB2-BD59-A6C34878D82A}">
                    <a16:rowId xmlns:a16="http://schemas.microsoft.com/office/drawing/2014/main" xmlns="" val="10003"/>
                  </a:ext>
                </a:extLst>
              </a:tr>
              <a:tr h="436458">
                <a:tc vMerge="1">
                  <a:txBody>
                    <a:bodyPr/>
                    <a:lstStyle/>
                    <a:p>
                      <a:endParaRPr/>
                    </a:p>
                  </a:txBody>
                  <a:tcPr marL="0" marR="0" marT="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a:lnSpc>
                          <a:spcPct val="100000"/>
                        </a:lnSpc>
                      </a:pPr>
                      <a:endParaRPr sz="800">
                        <a:latin typeface="Times New Roman"/>
                        <a:cs typeface="Times New Roman"/>
                      </a:endParaRPr>
                    </a:p>
                  </a:txBody>
                  <a:tcPr marL="0" marR="0" marT="0" marB="0">
                    <a:lnL w="19050">
                      <a:solidFill>
                        <a:srgbClr val="FEFEFE"/>
                      </a:solidFill>
                      <a:prstDash val="solid"/>
                    </a:lnL>
                    <a:lnR w="19050">
                      <a:solidFill>
                        <a:srgbClr val="FEFEFE"/>
                      </a:solidFill>
                      <a:prstDash val="solid"/>
                    </a:lnR>
                    <a:solidFill>
                      <a:srgbClr val="E6E7E8"/>
                    </a:solidFill>
                  </a:tcPr>
                </a:tc>
                <a:tc>
                  <a:txBody>
                    <a:bodyPr/>
                    <a:lstStyle/>
                    <a:p>
                      <a:pPr>
                        <a:lnSpc>
                          <a:spcPct val="100000"/>
                        </a:lnSpc>
                      </a:pPr>
                      <a:endParaRPr sz="800">
                        <a:latin typeface="Times New Roman"/>
                        <a:cs typeface="Times New Roman"/>
                      </a:endParaRPr>
                    </a:p>
                  </a:txBody>
                  <a:tcPr marL="0" marR="0" marT="0" marB="0">
                    <a:lnL w="19050">
                      <a:solidFill>
                        <a:srgbClr val="FEFEFE"/>
                      </a:solidFill>
                      <a:prstDash val="solid"/>
                    </a:lnL>
                    <a:lnR w="19050">
                      <a:solidFill>
                        <a:srgbClr val="FEFEFE"/>
                      </a:solidFill>
                      <a:prstDash val="solid"/>
                    </a:lnR>
                    <a:solidFill>
                      <a:srgbClr val="E6E7E8"/>
                    </a:solidFill>
                  </a:tcPr>
                </a:tc>
                <a:tc>
                  <a:txBody>
                    <a:bodyPr/>
                    <a:lstStyle/>
                    <a:p>
                      <a:pPr>
                        <a:lnSpc>
                          <a:spcPct val="100000"/>
                        </a:lnSpc>
                      </a:pPr>
                      <a:endParaRPr sz="800">
                        <a:latin typeface="Times New Roman"/>
                        <a:cs typeface="Times New Roman"/>
                      </a:endParaRPr>
                    </a:p>
                  </a:txBody>
                  <a:tcPr marL="0" marR="0" marT="0" marB="0">
                    <a:lnL w="19050">
                      <a:solidFill>
                        <a:srgbClr val="FEFEFE"/>
                      </a:solidFill>
                      <a:prstDash val="solid"/>
                    </a:lnL>
                    <a:lnR w="19050">
                      <a:solidFill>
                        <a:srgbClr val="FEFEFE"/>
                      </a:solidFill>
                      <a:prstDash val="solid"/>
                    </a:lnR>
                    <a:solidFill>
                      <a:srgbClr val="E6E7E8"/>
                    </a:solidFill>
                  </a:tcPr>
                </a:tc>
                <a:tc>
                  <a:txBody>
                    <a:bodyPr/>
                    <a:lstStyle/>
                    <a:p>
                      <a:pPr>
                        <a:lnSpc>
                          <a:spcPct val="100000"/>
                        </a:lnSpc>
                      </a:pPr>
                      <a:endParaRPr sz="800">
                        <a:latin typeface="Times New Roman"/>
                        <a:cs typeface="Times New Roman"/>
                      </a:endParaRPr>
                    </a:p>
                  </a:txBody>
                  <a:tcPr marL="0" marR="0" marT="0" marB="0">
                    <a:lnL w="19050">
                      <a:solidFill>
                        <a:srgbClr val="FEFEFE"/>
                      </a:solidFill>
                      <a:prstDash val="solid"/>
                    </a:lnL>
                    <a:lnR w="19050">
                      <a:solidFill>
                        <a:srgbClr val="FEFEFE"/>
                      </a:solidFill>
                      <a:prstDash val="solid"/>
                    </a:lnR>
                    <a:solidFill>
                      <a:srgbClr val="E6E7E8"/>
                    </a:solidFill>
                  </a:tcPr>
                </a:tc>
                <a:tc>
                  <a:txBody>
                    <a:bodyPr/>
                    <a:lstStyle/>
                    <a:p>
                      <a:pPr>
                        <a:lnSpc>
                          <a:spcPct val="100000"/>
                        </a:lnSpc>
                      </a:pPr>
                      <a:endParaRPr sz="800">
                        <a:latin typeface="Times New Roman"/>
                        <a:cs typeface="Times New Roman"/>
                      </a:endParaRPr>
                    </a:p>
                  </a:txBody>
                  <a:tcPr marL="0" marR="0" marT="0" marB="0">
                    <a:lnL w="19050">
                      <a:solidFill>
                        <a:srgbClr val="FEFEFE"/>
                      </a:solidFill>
                      <a:prstDash val="solid"/>
                    </a:lnL>
                    <a:lnR w="19050">
                      <a:solidFill>
                        <a:srgbClr val="FEFEFE"/>
                      </a:solidFill>
                      <a:prstDash val="solid"/>
                    </a:lnR>
                    <a:solidFill>
                      <a:srgbClr val="E6E7E8"/>
                    </a:solidFill>
                  </a:tcPr>
                </a:tc>
                <a:tc>
                  <a:txBody>
                    <a:bodyPr/>
                    <a:lstStyle/>
                    <a:p>
                      <a:pPr>
                        <a:lnSpc>
                          <a:spcPct val="100000"/>
                        </a:lnSpc>
                      </a:pPr>
                      <a:endParaRPr sz="800" dirty="0">
                        <a:latin typeface="Times New Roman"/>
                        <a:cs typeface="Times New Roman"/>
                      </a:endParaRPr>
                    </a:p>
                  </a:txBody>
                  <a:tcPr marL="0" marR="0" marT="0" marB="0">
                    <a:lnL w="19050">
                      <a:solidFill>
                        <a:srgbClr val="FEFEFE"/>
                      </a:solidFill>
                      <a:prstDash val="solid"/>
                    </a:lnL>
                    <a:lnR w="19050">
                      <a:solidFill>
                        <a:srgbClr val="FEFEFE"/>
                      </a:solidFill>
                      <a:prstDash val="solid"/>
                    </a:lnR>
                    <a:solidFill>
                      <a:srgbClr val="FF0000"/>
                    </a:solidFill>
                  </a:tcPr>
                </a:tc>
                <a:tc>
                  <a:txBody>
                    <a:bodyPr/>
                    <a:lstStyle/>
                    <a:p>
                      <a:pPr>
                        <a:lnSpc>
                          <a:spcPct val="100000"/>
                        </a:lnSpc>
                      </a:pPr>
                      <a:endParaRPr sz="800">
                        <a:latin typeface="Times New Roman"/>
                        <a:cs typeface="Times New Roman"/>
                      </a:endParaRPr>
                    </a:p>
                  </a:txBody>
                  <a:tcPr marL="0" marR="0" marT="0" marB="0">
                    <a:lnL w="19050">
                      <a:solidFill>
                        <a:srgbClr val="FEFEFE"/>
                      </a:solidFill>
                      <a:prstDash val="solid"/>
                    </a:lnL>
                    <a:lnR w="19050">
                      <a:solidFill>
                        <a:srgbClr val="FEFEFE"/>
                      </a:solidFill>
                      <a:prstDash val="solid"/>
                    </a:lnR>
                    <a:solidFill>
                      <a:srgbClr val="E6E7E8"/>
                    </a:solidFill>
                  </a:tcPr>
                </a:tc>
                <a:tc>
                  <a:txBody>
                    <a:bodyPr/>
                    <a:lstStyle/>
                    <a:p>
                      <a:pPr marL="71755" marR="159385">
                        <a:lnSpc>
                          <a:spcPct val="110800"/>
                        </a:lnSpc>
                        <a:spcBef>
                          <a:spcPts val="445"/>
                        </a:spcBef>
                      </a:pPr>
                      <a:r>
                        <a:rPr sz="800" spc="10" dirty="0">
                          <a:solidFill>
                            <a:srgbClr val="373435"/>
                          </a:solidFill>
                          <a:latin typeface="Trebuchet MS"/>
                          <a:cs typeface="Trebuchet MS"/>
                        </a:rPr>
                        <a:t>Limpopo </a:t>
                      </a:r>
                      <a:r>
                        <a:rPr sz="800" spc="105" dirty="0">
                          <a:solidFill>
                            <a:srgbClr val="373435"/>
                          </a:solidFill>
                          <a:latin typeface="Trebuchet MS"/>
                          <a:cs typeface="Trebuchet MS"/>
                        </a:rPr>
                        <a:t>– </a:t>
                      </a:r>
                      <a:r>
                        <a:rPr sz="800" spc="-35" dirty="0">
                          <a:solidFill>
                            <a:srgbClr val="373435"/>
                          </a:solidFill>
                          <a:latin typeface="Trebuchet MS"/>
                          <a:cs typeface="Trebuchet MS"/>
                        </a:rPr>
                        <a:t>(1) </a:t>
                      </a:r>
                      <a:r>
                        <a:rPr sz="800" spc="-5" dirty="0">
                          <a:solidFill>
                            <a:srgbClr val="373435"/>
                          </a:solidFill>
                          <a:latin typeface="Trebuchet MS"/>
                          <a:cs typeface="Trebuchet MS"/>
                        </a:rPr>
                        <a:t>Disruptive </a:t>
                      </a:r>
                      <a:r>
                        <a:rPr sz="800" dirty="0">
                          <a:solidFill>
                            <a:srgbClr val="373435"/>
                          </a:solidFill>
                          <a:latin typeface="Trebuchet MS"/>
                          <a:cs typeface="Trebuchet MS"/>
                        </a:rPr>
                        <a:t>community  </a:t>
                      </a:r>
                      <a:r>
                        <a:rPr sz="800" spc="-10" dirty="0">
                          <a:solidFill>
                            <a:srgbClr val="373435"/>
                          </a:solidFill>
                          <a:latin typeface="Trebuchet MS"/>
                          <a:cs typeface="Trebuchet MS"/>
                        </a:rPr>
                        <a:t>protests </a:t>
                      </a:r>
                      <a:r>
                        <a:rPr sz="800" spc="-20" dirty="0">
                          <a:solidFill>
                            <a:srgbClr val="373435"/>
                          </a:solidFill>
                          <a:latin typeface="Trebuchet MS"/>
                          <a:cs typeface="Trebuchet MS"/>
                        </a:rPr>
                        <a:t>affecting </a:t>
                      </a:r>
                      <a:r>
                        <a:rPr sz="800" spc="-10" dirty="0">
                          <a:solidFill>
                            <a:srgbClr val="373435"/>
                          </a:solidFill>
                          <a:latin typeface="Trebuchet MS"/>
                          <a:cs typeface="Trebuchet MS"/>
                        </a:rPr>
                        <a:t>construction </a:t>
                      </a:r>
                      <a:r>
                        <a:rPr sz="800" spc="25" dirty="0">
                          <a:solidFill>
                            <a:srgbClr val="373435"/>
                          </a:solidFill>
                          <a:latin typeface="Trebuchet MS"/>
                          <a:cs typeface="Trebuchet MS"/>
                        </a:rPr>
                        <a:t>on</a:t>
                      </a:r>
                      <a:r>
                        <a:rPr sz="800" spc="-35" dirty="0">
                          <a:solidFill>
                            <a:srgbClr val="373435"/>
                          </a:solidFill>
                          <a:latin typeface="Trebuchet MS"/>
                          <a:cs typeface="Trebuchet MS"/>
                        </a:rPr>
                        <a:t> </a:t>
                      </a:r>
                      <a:r>
                        <a:rPr sz="800" spc="-50" dirty="0">
                          <a:solidFill>
                            <a:srgbClr val="373435"/>
                          </a:solidFill>
                          <a:latin typeface="Trebuchet MS"/>
                          <a:cs typeface="Trebuchet MS"/>
                        </a:rPr>
                        <a:t>sites..</a:t>
                      </a:r>
                      <a:endParaRPr sz="800">
                        <a:latin typeface="Trebuchet MS"/>
                        <a:cs typeface="Trebuchet MS"/>
                      </a:endParaRPr>
                    </a:p>
                  </a:txBody>
                  <a:tcPr marL="0" marR="0" marT="56515" marB="0">
                    <a:lnL w="19050">
                      <a:solidFill>
                        <a:srgbClr val="FEFEFE"/>
                      </a:solidFill>
                      <a:prstDash val="solid"/>
                    </a:lnL>
                    <a:lnR w="19050">
                      <a:solidFill>
                        <a:srgbClr val="FEFEFE"/>
                      </a:solidFill>
                      <a:prstDash val="solid"/>
                    </a:lnR>
                    <a:solidFill>
                      <a:srgbClr val="E6E7E8"/>
                    </a:solidFill>
                  </a:tcPr>
                </a:tc>
                <a:tc>
                  <a:txBody>
                    <a:bodyPr/>
                    <a:lstStyle/>
                    <a:p>
                      <a:pPr>
                        <a:lnSpc>
                          <a:spcPct val="100000"/>
                        </a:lnSpc>
                      </a:pPr>
                      <a:endParaRPr sz="800">
                        <a:latin typeface="Times New Roman"/>
                        <a:cs typeface="Times New Roman"/>
                      </a:endParaRPr>
                    </a:p>
                  </a:txBody>
                  <a:tcPr marL="0" marR="0" marT="0" marB="0">
                    <a:lnL w="19050">
                      <a:solidFill>
                        <a:srgbClr val="FEFEFE"/>
                      </a:solidFill>
                      <a:prstDash val="solid"/>
                    </a:lnL>
                    <a:lnR w="19050">
                      <a:solidFill>
                        <a:srgbClr val="FEFEFE"/>
                      </a:solidFill>
                      <a:prstDash val="solid"/>
                    </a:lnR>
                    <a:solidFill>
                      <a:srgbClr val="E6E7E8"/>
                    </a:solidFill>
                  </a:tcPr>
                </a:tc>
                <a:extLst>
                  <a:ext uri="{0D108BD9-81ED-4DB2-BD59-A6C34878D82A}">
                    <a16:rowId xmlns:a16="http://schemas.microsoft.com/office/drawing/2014/main" xmlns="" val="10004"/>
                  </a:ext>
                </a:extLst>
              </a:tr>
              <a:tr h="732830">
                <a:tc vMerge="1">
                  <a:txBody>
                    <a:bodyPr/>
                    <a:lstStyle/>
                    <a:p>
                      <a:endParaRPr/>
                    </a:p>
                  </a:txBody>
                  <a:tcPr marL="0" marR="0" marT="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a:lnSpc>
                          <a:spcPct val="100000"/>
                        </a:lnSpc>
                      </a:pPr>
                      <a:endParaRPr sz="800">
                        <a:latin typeface="Times New Roman"/>
                        <a:cs typeface="Times New Roman"/>
                      </a:endParaRPr>
                    </a:p>
                  </a:txBody>
                  <a:tcPr marL="0" marR="0" marT="0" marB="0">
                    <a:lnL w="19050">
                      <a:solidFill>
                        <a:srgbClr val="FEFEFE"/>
                      </a:solidFill>
                      <a:prstDash val="solid"/>
                    </a:lnL>
                    <a:lnR w="19050">
                      <a:solidFill>
                        <a:srgbClr val="FEFEFE"/>
                      </a:solidFill>
                      <a:prstDash val="solid"/>
                    </a:lnR>
                    <a:solidFill>
                      <a:srgbClr val="E6E7E8"/>
                    </a:solidFill>
                  </a:tcPr>
                </a:tc>
                <a:tc>
                  <a:txBody>
                    <a:bodyPr/>
                    <a:lstStyle/>
                    <a:p>
                      <a:pPr>
                        <a:lnSpc>
                          <a:spcPct val="100000"/>
                        </a:lnSpc>
                      </a:pPr>
                      <a:endParaRPr sz="800">
                        <a:latin typeface="Times New Roman"/>
                        <a:cs typeface="Times New Roman"/>
                      </a:endParaRPr>
                    </a:p>
                  </a:txBody>
                  <a:tcPr marL="0" marR="0" marT="0" marB="0">
                    <a:lnL w="19050">
                      <a:solidFill>
                        <a:srgbClr val="FEFEFE"/>
                      </a:solidFill>
                      <a:prstDash val="solid"/>
                    </a:lnL>
                    <a:lnR w="19050">
                      <a:solidFill>
                        <a:srgbClr val="FEFEFE"/>
                      </a:solidFill>
                      <a:prstDash val="solid"/>
                    </a:lnR>
                    <a:lnB w="19050">
                      <a:solidFill>
                        <a:srgbClr val="FEFEFE"/>
                      </a:solidFill>
                      <a:prstDash val="solid"/>
                    </a:lnB>
                    <a:solidFill>
                      <a:srgbClr val="E6E7E8"/>
                    </a:solidFill>
                  </a:tcPr>
                </a:tc>
                <a:tc>
                  <a:txBody>
                    <a:bodyPr/>
                    <a:lstStyle/>
                    <a:p>
                      <a:pPr>
                        <a:lnSpc>
                          <a:spcPct val="100000"/>
                        </a:lnSpc>
                      </a:pPr>
                      <a:endParaRPr sz="800">
                        <a:latin typeface="Times New Roman"/>
                        <a:cs typeface="Times New Roman"/>
                      </a:endParaRPr>
                    </a:p>
                  </a:txBody>
                  <a:tcPr marL="0" marR="0" marT="0" marB="0">
                    <a:lnL w="19050">
                      <a:solidFill>
                        <a:srgbClr val="FEFEFE"/>
                      </a:solidFill>
                      <a:prstDash val="solid"/>
                    </a:lnL>
                    <a:lnR w="19050">
                      <a:solidFill>
                        <a:srgbClr val="FEFEFE"/>
                      </a:solidFill>
                      <a:prstDash val="solid"/>
                    </a:lnR>
                    <a:lnB w="19050">
                      <a:solidFill>
                        <a:srgbClr val="FEFEFE"/>
                      </a:solidFill>
                      <a:prstDash val="solid"/>
                    </a:lnB>
                    <a:solidFill>
                      <a:srgbClr val="E6E7E8"/>
                    </a:solidFill>
                  </a:tcPr>
                </a:tc>
                <a:tc>
                  <a:txBody>
                    <a:bodyPr/>
                    <a:lstStyle/>
                    <a:p>
                      <a:pPr>
                        <a:lnSpc>
                          <a:spcPct val="100000"/>
                        </a:lnSpc>
                      </a:pPr>
                      <a:endParaRPr sz="800">
                        <a:latin typeface="Times New Roman"/>
                        <a:cs typeface="Times New Roman"/>
                      </a:endParaRPr>
                    </a:p>
                  </a:txBody>
                  <a:tcPr marL="0" marR="0" marT="0" marB="0">
                    <a:lnL w="19050">
                      <a:solidFill>
                        <a:srgbClr val="FEFEFE"/>
                      </a:solidFill>
                      <a:prstDash val="solid"/>
                    </a:lnL>
                    <a:lnR w="19050">
                      <a:solidFill>
                        <a:srgbClr val="FEFEFE"/>
                      </a:solidFill>
                      <a:prstDash val="solid"/>
                    </a:lnR>
                    <a:lnB w="19050">
                      <a:solidFill>
                        <a:srgbClr val="FEFEFE"/>
                      </a:solidFill>
                      <a:prstDash val="solid"/>
                    </a:lnB>
                    <a:solidFill>
                      <a:srgbClr val="E6E7E8"/>
                    </a:solidFill>
                  </a:tcPr>
                </a:tc>
                <a:tc>
                  <a:txBody>
                    <a:bodyPr/>
                    <a:lstStyle/>
                    <a:p>
                      <a:pPr>
                        <a:lnSpc>
                          <a:spcPct val="100000"/>
                        </a:lnSpc>
                      </a:pPr>
                      <a:endParaRPr sz="800">
                        <a:latin typeface="Times New Roman"/>
                        <a:cs typeface="Times New Roman"/>
                      </a:endParaRPr>
                    </a:p>
                  </a:txBody>
                  <a:tcPr marL="0" marR="0" marT="0" marB="0">
                    <a:lnL w="19050">
                      <a:solidFill>
                        <a:srgbClr val="FEFEFE"/>
                      </a:solidFill>
                      <a:prstDash val="solid"/>
                    </a:lnL>
                    <a:lnR w="19050">
                      <a:solidFill>
                        <a:srgbClr val="FEFEFE"/>
                      </a:solidFill>
                      <a:prstDash val="solid"/>
                    </a:lnR>
                    <a:lnB w="19050">
                      <a:solidFill>
                        <a:srgbClr val="FEFEFE"/>
                      </a:solidFill>
                      <a:prstDash val="solid"/>
                    </a:lnB>
                    <a:solidFill>
                      <a:srgbClr val="E6E7E8"/>
                    </a:solidFill>
                  </a:tcPr>
                </a:tc>
                <a:tc>
                  <a:txBody>
                    <a:bodyPr/>
                    <a:lstStyle/>
                    <a:p>
                      <a:pPr>
                        <a:lnSpc>
                          <a:spcPct val="100000"/>
                        </a:lnSpc>
                      </a:pPr>
                      <a:endParaRPr sz="800" dirty="0">
                        <a:latin typeface="Times New Roman"/>
                        <a:cs typeface="Times New Roman"/>
                      </a:endParaRPr>
                    </a:p>
                  </a:txBody>
                  <a:tcPr marL="0" marR="0" marT="0" marB="0">
                    <a:lnL w="19050">
                      <a:solidFill>
                        <a:srgbClr val="FEFEFE"/>
                      </a:solidFill>
                      <a:prstDash val="solid"/>
                    </a:lnL>
                    <a:lnR w="19050">
                      <a:solidFill>
                        <a:srgbClr val="FEFEFE"/>
                      </a:solidFill>
                      <a:prstDash val="solid"/>
                    </a:lnR>
                    <a:lnB w="19050">
                      <a:solidFill>
                        <a:srgbClr val="FEFEFE"/>
                      </a:solidFill>
                      <a:prstDash val="solid"/>
                    </a:lnB>
                    <a:solidFill>
                      <a:srgbClr val="FF0000"/>
                    </a:solidFill>
                  </a:tcPr>
                </a:tc>
                <a:tc>
                  <a:txBody>
                    <a:bodyPr/>
                    <a:lstStyle/>
                    <a:p>
                      <a:pPr>
                        <a:lnSpc>
                          <a:spcPct val="100000"/>
                        </a:lnSpc>
                      </a:pPr>
                      <a:endParaRPr sz="800">
                        <a:latin typeface="Times New Roman"/>
                        <a:cs typeface="Times New Roman"/>
                      </a:endParaRPr>
                    </a:p>
                  </a:txBody>
                  <a:tcPr marL="0" marR="0" marT="0" marB="0">
                    <a:lnL w="19050">
                      <a:solidFill>
                        <a:srgbClr val="FEFEFE"/>
                      </a:solidFill>
                      <a:prstDash val="solid"/>
                    </a:lnL>
                    <a:lnR w="19050">
                      <a:solidFill>
                        <a:srgbClr val="FEFEFE"/>
                      </a:solidFill>
                      <a:prstDash val="solid"/>
                    </a:lnR>
                    <a:lnB w="19050">
                      <a:solidFill>
                        <a:srgbClr val="FEFEFE"/>
                      </a:solidFill>
                      <a:prstDash val="solid"/>
                    </a:lnB>
                    <a:solidFill>
                      <a:srgbClr val="E6E7E8"/>
                    </a:solidFill>
                  </a:tcPr>
                </a:tc>
                <a:tc>
                  <a:txBody>
                    <a:bodyPr/>
                    <a:lstStyle/>
                    <a:p>
                      <a:pPr marL="71755" marR="92710">
                        <a:lnSpc>
                          <a:spcPct val="110800"/>
                        </a:lnSpc>
                        <a:spcBef>
                          <a:spcPts val="445"/>
                        </a:spcBef>
                      </a:pPr>
                      <a:r>
                        <a:rPr sz="800" spc="15" dirty="0">
                          <a:solidFill>
                            <a:srgbClr val="373435"/>
                          </a:solidFill>
                          <a:latin typeface="Trebuchet MS"/>
                          <a:cs typeface="Trebuchet MS"/>
                        </a:rPr>
                        <a:t>North </a:t>
                      </a:r>
                      <a:r>
                        <a:rPr sz="800" spc="-5" dirty="0">
                          <a:solidFill>
                            <a:srgbClr val="373435"/>
                          </a:solidFill>
                          <a:latin typeface="Trebuchet MS"/>
                          <a:cs typeface="Trebuchet MS"/>
                        </a:rPr>
                        <a:t>West </a:t>
                      </a:r>
                      <a:r>
                        <a:rPr sz="800" spc="25" dirty="0">
                          <a:solidFill>
                            <a:srgbClr val="373435"/>
                          </a:solidFill>
                          <a:latin typeface="Trebuchet MS"/>
                          <a:cs typeface="Trebuchet MS"/>
                        </a:rPr>
                        <a:t>- </a:t>
                      </a:r>
                      <a:r>
                        <a:rPr sz="800" spc="-30" dirty="0">
                          <a:solidFill>
                            <a:srgbClr val="373435"/>
                          </a:solidFill>
                          <a:latin typeface="Trebuchet MS"/>
                          <a:cs typeface="Trebuchet MS"/>
                        </a:rPr>
                        <a:t>Project </a:t>
                      </a:r>
                      <a:r>
                        <a:rPr sz="800" spc="-15" dirty="0">
                          <a:solidFill>
                            <a:srgbClr val="373435"/>
                          </a:solidFill>
                          <a:latin typeface="Trebuchet MS"/>
                          <a:cs typeface="Trebuchet MS"/>
                        </a:rPr>
                        <a:t>frustrations</a:t>
                      </a:r>
                      <a:r>
                        <a:rPr sz="800" spc="-130" dirty="0">
                          <a:solidFill>
                            <a:srgbClr val="373435"/>
                          </a:solidFill>
                          <a:latin typeface="Trebuchet MS"/>
                          <a:cs typeface="Trebuchet MS"/>
                        </a:rPr>
                        <a:t> </a:t>
                      </a:r>
                      <a:r>
                        <a:rPr sz="800" spc="5" dirty="0">
                          <a:solidFill>
                            <a:srgbClr val="373435"/>
                          </a:solidFill>
                          <a:latin typeface="Trebuchet MS"/>
                          <a:cs typeface="Trebuchet MS"/>
                        </a:rPr>
                        <a:t>through  </a:t>
                      </a:r>
                      <a:r>
                        <a:rPr sz="800" spc="-20" dirty="0">
                          <a:solidFill>
                            <a:srgbClr val="373435"/>
                          </a:solidFill>
                          <a:latin typeface="Trebuchet MS"/>
                          <a:cs typeface="Trebuchet MS"/>
                        </a:rPr>
                        <a:t>the </a:t>
                      </a:r>
                      <a:r>
                        <a:rPr sz="800" spc="-25" dirty="0">
                          <a:solidFill>
                            <a:srgbClr val="373435"/>
                          </a:solidFill>
                          <a:latin typeface="Trebuchet MS"/>
                          <a:cs typeface="Trebuchet MS"/>
                        </a:rPr>
                        <a:t>lack </a:t>
                      </a:r>
                      <a:r>
                        <a:rPr sz="800" spc="-15" dirty="0">
                          <a:solidFill>
                            <a:srgbClr val="373435"/>
                          </a:solidFill>
                          <a:latin typeface="Trebuchet MS"/>
                          <a:cs typeface="Trebuchet MS"/>
                        </a:rPr>
                        <a:t>of </a:t>
                      </a:r>
                      <a:r>
                        <a:rPr sz="800" spc="-20" dirty="0">
                          <a:solidFill>
                            <a:srgbClr val="373435"/>
                          </a:solidFill>
                          <a:latin typeface="Trebuchet MS"/>
                          <a:cs typeface="Trebuchet MS"/>
                        </a:rPr>
                        <a:t>sufﬁcient </a:t>
                      </a:r>
                      <a:r>
                        <a:rPr sz="800" spc="-5" dirty="0">
                          <a:solidFill>
                            <a:srgbClr val="373435"/>
                          </a:solidFill>
                          <a:latin typeface="Trebuchet MS"/>
                          <a:cs typeface="Trebuchet MS"/>
                        </a:rPr>
                        <a:t>bulk </a:t>
                      </a:r>
                      <a:r>
                        <a:rPr sz="800" spc="-20" dirty="0">
                          <a:solidFill>
                            <a:srgbClr val="373435"/>
                          </a:solidFill>
                          <a:latin typeface="Trebuchet MS"/>
                          <a:cs typeface="Trebuchet MS"/>
                        </a:rPr>
                        <a:t>infrastructure  </a:t>
                      </a:r>
                      <a:r>
                        <a:rPr sz="800" spc="5" dirty="0">
                          <a:solidFill>
                            <a:srgbClr val="373435"/>
                          </a:solidFill>
                          <a:latin typeface="Trebuchet MS"/>
                          <a:cs typeface="Trebuchet MS"/>
                        </a:rPr>
                        <a:t>and </a:t>
                      </a:r>
                      <a:r>
                        <a:rPr sz="800" spc="15" dirty="0">
                          <a:solidFill>
                            <a:srgbClr val="373435"/>
                          </a:solidFill>
                          <a:latin typeface="Trebuchet MS"/>
                          <a:cs typeface="Trebuchet MS"/>
                        </a:rPr>
                        <a:t>poor </a:t>
                      </a:r>
                      <a:r>
                        <a:rPr sz="800" spc="-10" dirty="0">
                          <a:solidFill>
                            <a:srgbClr val="373435"/>
                          </a:solidFill>
                          <a:latin typeface="Trebuchet MS"/>
                          <a:cs typeface="Trebuchet MS"/>
                        </a:rPr>
                        <a:t>public</a:t>
                      </a:r>
                      <a:r>
                        <a:rPr sz="800" spc="-100" dirty="0">
                          <a:solidFill>
                            <a:srgbClr val="373435"/>
                          </a:solidFill>
                          <a:latin typeface="Trebuchet MS"/>
                          <a:cs typeface="Trebuchet MS"/>
                        </a:rPr>
                        <a:t> </a:t>
                      </a:r>
                      <a:r>
                        <a:rPr sz="800" spc="5" dirty="0">
                          <a:solidFill>
                            <a:srgbClr val="373435"/>
                          </a:solidFill>
                          <a:latin typeface="Trebuchet MS"/>
                          <a:cs typeface="Trebuchet MS"/>
                        </a:rPr>
                        <a:t>support</a:t>
                      </a:r>
                      <a:endParaRPr sz="800">
                        <a:latin typeface="Trebuchet MS"/>
                        <a:cs typeface="Trebuchet MS"/>
                      </a:endParaRPr>
                    </a:p>
                  </a:txBody>
                  <a:tcPr marL="0" marR="0" marT="56515" marB="0">
                    <a:lnL w="19050">
                      <a:solidFill>
                        <a:srgbClr val="FEFEFE"/>
                      </a:solidFill>
                      <a:prstDash val="solid"/>
                    </a:lnL>
                    <a:lnR w="19050">
                      <a:solidFill>
                        <a:srgbClr val="FEFEFE"/>
                      </a:solidFill>
                      <a:prstDash val="solid"/>
                    </a:lnR>
                    <a:lnB w="19050">
                      <a:solidFill>
                        <a:srgbClr val="FEFEFE"/>
                      </a:solidFill>
                      <a:prstDash val="solid"/>
                    </a:lnB>
                    <a:solidFill>
                      <a:srgbClr val="E6E7E8"/>
                    </a:solidFill>
                  </a:tcPr>
                </a:tc>
                <a:tc>
                  <a:txBody>
                    <a:bodyPr/>
                    <a:lstStyle/>
                    <a:p>
                      <a:pPr>
                        <a:lnSpc>
                          <a:spcPct val="100000"/>
                        </a:lnSpc>
                      </a:pPr>
                      <a:endParaRPr sz="800">
                        <a:latin typeface="Times New Roman"/>
                        <a:cs typeface="Times New Roman"/>
                      </a:endParaRPr>
                    </a:p>
                  </a:txBody>
                  <a:tcPr marL="0" marR="0" marT="0" marB="0">
                    <a:lnL w="19050">
                      <a:solidFill>
                        <a:srgbClr val="FEFEFE"/>
                      </a:solidFill>
                      <a:prstDash val="solid"/>
                    </a:lnL>
                    <a:lnR w="19050">
                      <a:solidFill>
                        <a:srgbClr val="FEFEFE"/>
                      </a:solidFill>
                      <a:prstDash val="solid"/>
                    </a:lnR>
                    <a:lnB w="19050">
                      <a:solidFill>
                        <a:srgbClr val="FEFEFE"/>
                      </a:solidFill>
                      <a:prstDash val="solid"/>
                    </a:lnB>
                    <a:solidFill>
                      <a:srgbClr val="E6E7E8"/>
                    </a:solidFill>
                  </a:tcPr>
                </a:tc>
                <a:extLst>
                  <a:ext uri="{0D108BD9-81ED-4DB2-BD59-A6C34878D82A}">
                    <a16:rowId xmlns:a16="http://schemas.microsoft.com/office/drawing/2014/main" xmlns="" val="10005"/>
                  </a:ext>
                </a:extLst>
              </a:tr>
              <a:tr h="1246869">
                <a:tc vMerge="1">
                  <a:txBody>
                    <a:bodyPr/>
                    <a:lstStyle/>
                    <a:p>
                      <a:endParaRPr/>
                    </a:p>
                  </a:txBody>
                  <a:tcPr marL="0" marR="0" marT="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a:lnSpc>
                          <a:spcPct val="100000"/>
                        </a:lnSpc>
                      </a:pPr>
                      <a:endParaRPr sz="800">
                        <a:latin typeface="Times New Roman"/>
                        <a:cs typeface="Times New Roman"/>
                      </a:endParaRPr>
                    </a:p>
                  </a:txBody>
                  <a:tcPr marL="0" marR="0" marT="0" marB="0">
                    <a:lnL w="19050">
                      <a:solidFill>
                        <a:srgbClr val="FEFEFE"/>
                      </a:solidFill>
                      <a:prstDash val="solid"/>
                    </a:lnL>
                    <a:lnR w="19050">
                      <a:solidFill>
                        <a:srgbClr val="FEFEFE"/>
                      </a:solidFill>
                      <a:prstDash val="solid"/>
                    </a:lnR>
                    <a:lnB w="19050">
                      <a:solidFill>
                        <a:srgbClr val="FEFEFE"/>
                      </a:solidFill>
                      <a:prstDash val="solid"/>
                    </a:lnB>
                    <a:solidFill>
                      <a:srgbClr val="E6E7E8"/>
                    </a:solidFill>
                  </a:tcPr>
                </a:tc>
                <a:tc>
                  <a:txBody>
                    <a:bodyPr/>
                    <a:lstStyle/>
                    <a:p>
                      <a:pPr marL="71755" marR="77470">
                        <a:lnSpc>
                          <a:spcPct val="110800"/>
                        </a:lnSpc>
                        <a:spcBef>
                          <a:spcPts val="525"/>
                        </a:spcBef>
                      </a:pPr>
                      <a:r>
                        <a:rPr sz="800" spc="-45" dirty="0">
                          <a:solidFill>
                            <a:srgbClr val="373435"/>
                          </a:solidFill>
                          <a:latin typeface="Trebuchet MS"/>
                          <a:cs typeface="Trebuchet MS"/>
                        </a:rPr>
                        <a:t>3.3.6 </a:t>
                      </a:r>
                      <a:r>
                        <a:rPr sz="800" spc="10" dirty="0">
                          <a:solidFill>
                            <a:srgbClr val="373435"/>
                          </a:solidFill>
                          <a:latin typeface="Trebuchet MS"/>
                          <a:cs typeface="Trebuchet MS"/>
                        </a:rPr>
                        <a:t>Region </a:t>
                      </a:r>
                      <a:r>
                        <a:rPr sz="800" spc="-55" dirty="0">
                          <a:solidFill>
                            <a:srgbClr val="373435"/>
                          </a:solidFill>
                          <a:latin typeface="Trebuchet MS"/>
                          <a:cs typeface="Trebuchet MS"/>
                        </a:rPr>
                        <a:t>C:  </a:t>
                      </a:r>
                      <a:r>
                        <a:rPr sz="800" spc="15" dirty="0">
                          <a:solidFill>
                            <a:srgbClr val="373435"/>
                          </a:solidFill>
                          <a:latin typeface="Trebuchet MS"/>
                          <a:cs typeface="Trebuchet MS"/>
                        </a:rPr>
                        <a:t>Number </a:t>
                      </a:r>
                      <a:r>
                        <a:rPr sz="800" spc="-15" dirty="0">
                          <a:solidFill>
                            <a:srgbClr val="373435"/>
                          </a:solidFill>
                          <a:latin typeface="Trebuchet MS"/>
                          <a:cs typeface="Trebuchet MS"/>
                        </a:rPr>
                        <a:t>of </a:t>
                      </a:r>
                      <a:r>
                        <a:rPr sz="800" spc="-10" dirty="0">
                          <a:solidFill>
                            <a:srgbClr val="373435"/>
                          </a:solidFill>
                          <a:latin typeface="Trebuchet MS"/>
                          <a:cs typeface="Trebuchet MS"/>
                        </a:rPr>
                        <a:t>serviced  </a:t>
                      </a:r>
                      <a:r>
                        <a:rPr sz="800" spc="-20" dirty="0">
                          <a:solidFill>
                            <a:srgbClr val="373435"/>
                          </a:solidFill>
                          <a:latin typeface="Trebuchet MS"/>
                          <a:cs typeface="Trebuchet MS"/>
                        </a:rPr>
                        <a:t>sites delivered </a:t>
                      </a:r>
                      <a:r>
                        <a:rPr sz="800" spc="-80" dirty="0">
                          <a:solidFill>
                            <a:srgbClr val="373435"/>
                          </a:solidFill>
                          <a:latin typeface="Trebuchet MS"/>
                          <a:cs typeface="Trebuchet MS"/>
                        </a:rPr>
                        <a:t>i.r.o.  </a:t>
                      </a:r>
                      <a:r>
                        <a:rPr sz="800" spc="-20" dirty="0">
                          <a:solidFill>
                            <a:srgbClr val="373435"/>
                          </a:solidFill>
                          <a:latin typeface="Trebuchet MS"/>
                          <a:cs typeface="Trebuchet MS"/>
                        </a:rPr>
                        <a:t>projects  </a:t>
                      </a:r>
                      <a:r>
                        <a:rPr sz="800" spc="-10" dirty="0">
                          <a:solidFill>
                            <a:srgbClr val="373435"/>
                          </a:solidFill>
                          <a:latin typeface="Trebuchet MS"/>
                          <a:cs typeface="Trebuchet MS"/>
                        </a:rPr>
                        <a:t>implemented </a:t>
                      </a:r>
                      <a:r>
                        <a:rPr sz="800" spc="5" dirty="0">
                          <a:solidFill>
                            <a:srgbClr val="373435"/>
                          </a:solidFill>
                          <a:latin typeface="Trebuchet MS"/>
                          <a:cs typeface="Trebuchet MS"/>
                        </a:rPr>
                        <a:t>by</a:t>
                      </a:r>
                      <a:r>
                        <a:rPr sz="800" spc="-85" dirty="0">
                          <a:solidFill>
                            <a:srgbClr val="373435"/>
                          </a:solidFill>
                          <a:latin typeface="Trebuchet MS"/>
                          <a:cs typeface="Trebuchet MS"/>
                        </a:rPr>
                        <a:t> </a:t>
                      </a:r>
                      <a:r>
                        <a:rPr sz="800" spc="45" dirty="0">
                          <a:solidFill>
                            <a:srgbClr val="373435"/>
                          </a:solidFill>
                          <a:latin typeface="Trebuchet MS"/>
                          <a:cs typeface="Trebuchet MS"/>
                        </a:rPr>
                        <a:t>HDA</a:t>
                      </a:r>
                      <a:endParaRPr sz="8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a:lnSpc>
                          <a:spcPct val="100000"/>
                        </a:lnSpc>
                        <a:spcBef>
                          <a:spcPts val="630"/>
                        </a:spcBef>
                      </a:pPr>
                      <a:r>
                        <a:rPr sz="800" spc="15" dirty="0">
                          <a:solidFill>
                            <a:srgbClr val="373435"/>
                          </a:solidFill>
                          <a:latin typeface="Trebuchet MS"/>
                          <a:cs typeface="Trebuchet MS"/>
                        </a:rPr>
                        <a:t>New</a:t>
                      </a:r>
                      <a:r>
                        <a:rPr sz="800" spc="-40" dirty="0">
                          <a:solidFill>
                            <a:srgbClr val="373435"/>
                          </a:solidFill>
                          <a:latin typeface="Trebuchet MS"/>
                          <a:cs typeface="Trebuchet MS"/>
                        </a:rPr>
                        <a:t> </a:t>
                      </a:r>
                      <a:r>
                        <a:rPr sz="800" spc="-15" dirty="0">
                          <a:solidFill>
                            <a:srgbClr val="373435"/>
                          </a:solidFill>
                          <a:latin typeface="Trebuchet MS"/>
                          <a:cs typeface="Trebuchet MS"/>
                        </a:rPr>
                        <a:t>Indicator</a:t>
                      </a:r>
                      <a:endParaRPr sz="8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a:lnSpc>
                          <a:spcPct val="100000"/>
                        </a:lnSpc>
                        <a:spcBef>
                          <a:spcPts val="630"/>
                        </a:spcBef>
                      </a:pPr>
                      <a:r>
                        <a:rPr sz="800" spc="15" dirty="0">
                          <a:solidFill>
                            <a:srgbClr val="373435"/>
                          </a:solidFill>
                          <a:latin typeface="Trebuchet MS"/>
                          <a:cs typeface="Trebuchet MS"/>
                        </a:rPr>
                        <a:t>New</a:t>
                      </a:r>
                      <a:r>
                        <a:rPr sz="800" spc="-35" dirty="0">
                          <a:solidFill>
                            <a:srgbClr val="373435"/>
                          </a:solidFill>
                          <a:latin typeface="Trebuchet MS"/>
                          <a:cs typeface="Trebuchet MS"/>
                        </a:rPr>
                        <a:t> </a:t>
                      </a:r>
                      <a:r>
                        <a:rPr sz="800" spc="-15" dirty="0">
                          <a:solidFill>
                            <a:srgbClr val="373435"/>
                          </a:solidFill>
                          <a:latin typeface="Trebuchet MS"/>
                          <a:cs typeface="Trebuchet MS"/>
                        </a:rPr>
                        <a:t>Indicator</a:t>
                      </a:r>
                      <a:endParaRPr sz="8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180340">
                        <a:lnSpc>
                          <a:spcPct val="110800"/>
                        </a:lnSpc>
                        <a:spcBef>
                          <a:spcPts val="525"/>
                        </a:spcBef>
                      </a:pPr>
                      <a:r>
                        <a:rPr sz="800" spc="10" dirty="0">
                          <a:solidFill>
                            <a:srgbClr val="373435"/>
                          </a:solidFill>
                          <a:latin typeface="Trebuchet MS"/>
                          <a:cs typeface="Trebuchet MS"/>
                        </a:rPr>
                        <a:t>500 </a:t>
                      </a:r>
                      <a:r>
                        <a:rPr sz="800" spc="-10" dirty="0">
                          <a:solidFill>
                            <a:srgbClr val="373435"/>
                          </a:solidFill>
                          <a:latin typeface="Trebuchet MS"/>
                          <a:cs typeface="Trebuchet MS"/>
                        </a:rPr>
                        <a:t>serviced  </a:t>
                      </a:r>
                      <a:r>
                        <a:rPr sz="800" spc="-20" dirty="0">
                          <a:solidFill>
                            <a:srgbClr val="373435"/>
                          </a:solidFill>
                          <a:latin typeface="Trebuchet MS"/>
                          <a:cs typeface="Trebuchet MS"/>
                        </a:rPr>
                        <a:t>sites</a:t>
                      </a:r>
                      <a:r>
                        <a:rPr sz="800" spc="-60" dirty="0">
                          <a:solidFill>
                            <a:srgbClr val="373435"/>
                          </a:solidFill>
                          <a:latin typeface="Trebuchet MS"/>
                          <a:cs typeface="Trebuchet MS"/>
                        </a:rPr>
                        <a:t> </a:t>
                      </a:r>
                      <a:r>
                        <a:rPr sz="800" spc="-20" dirty="0">
                          <a:solidFill>
                            <a:srgbClr val="373435"/>
                          </a:solidFill>
                          <a:latin typeface="Trebuchet MS"/>
                          <a:cs typeface="Trebuchet MS"/>
                        </a:rPr>
                        <a:t>delivered</a:t>
                      </a:r>
                      <a:endParaRPr sz="800">
                        <a:latin typeface="Trebuchet MS"/>
                        <a:cs typeface="Trebuchet MS"/>
                      </a:endParaRPr>
                    </a:p>
                    <a:p>
                      <a:pPr marL="71755" marR="85090">
                        <a:lnSpc>
                          <a:spcPct val="110800"/>
                        </a:lnSpc>
                      </a:pPr>
                      <a:r>
                        <a:rPr sz="800" spc="-80" dirty="0">
                          <a:solidFill>
                            <a:srgbClr val="373435"/>
                          </a:solidFill>
                          <a:latin typeface="Trebuchet MS"/>
                          <a:cs typeface="Trebuchet MS"/>
                        </a:rPr>
                        <a:t>i.r.o. </a:t>
                      </a:r>
                      <a:r>
                        <a:rPr sz="800" spc="-20" dirty="0">
                          <a:solidFill>
                            <a:srgbClr val="373435"/>
                          </a:solidFill>
                          <a:latin typeface="Trebuchet MS"/>
                          <a:cs typeface="Trebuchet MS"/>
                        </a:rPr>
                        <a:t>projects  </a:t>
                      </a:r>
                      <a:r>
                        <a:rPr sz="800" spc="-10" dirty="0">
                          <a:solidFill>
                            <a:srgbClr val="373435"/>
                          </a:solidFill>
                          <a:latin typeface="Trebuchet MS"/>
                          <a:cs typeface="Trebuchet MS"/>
                        </a:rPr>
                        <a:t>implemented</a:t>
                      </a:r>
                      <a:r>
                        <a:rPr sz="800" spc="-75" dirty="0">
                          <a:solidFill>
                            <a:srgbClr val="373435"/>
                          </a:solidFill>
                          <a:latin typeface="Trebuchet MS"/>
                          <a:cs typeface="Trebuchet MS"/>
                        </a:rPr>
                        <a:t> </a:t>
                      </a:r>
                      <a:r>
                        <a:rPr sz="800" spc="5" dirty="0">
                          <a:solidFill>
                            <a:srgbClr val="373435"/>
                          </a:solidFill>
                          <a:latin typeface="Trebuchet MS"/>
                          <a:cs typeface="Trebuchet MS"/>
                        </a:rPr>
                        <a:t>by  </a:t>
                      </a:r>
                      <a:r>
                        <a:rPr sz="800" spc="45" dirty="0">
                          <a:solidFill>
                            <a:srgbClr val="373435"/>
                          </a:solidFill>
                          <a:latin typeface="Trebuchet MS"/>
                          <a:cs typeface="Trebuchet MS"/>
                        </a:rPr>
                        <a:t>HDA</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145415">
                        <a:lnSpc>
                          <a:spcPct val="110800"/>
                        </a:lnSpc>
                        <a:spcBef>
                          <a:spcPts val="525"/>
                        </a:spcBef>
                      </a:pPr>
                      <a:r>
                        <a:rPr sz="800" spc="25" dirty="0">
                          <a:solidFill>
                            <a:srgbClr val="ED3237"/>
                          </a:solidFill>
                          <a:latin typeface="Trebuchet MS"/>
                          <a:cs typeface="Trebuchet MS"/>
                        </a:rPr>
                        <a:t>Not </a:t>
                      </a:r>
                      <a:r>
                        <a:rPr sz="800" spc="-5" dirty="0">
                          <a:solidFill>
                            <a:srgbClr val="ED3237"/>
                          </a:solidFill>
                          <a:latin typeface="Trebuchet MS"/>
                          <a:cs typeface="Trebuchet MS"/>
                        </a:rPr>
                        <a:t>Achieved  </a:t>
                      </a:r>
                      <a:r>
                        <a:rPr sz="800" spc="10" dirty="0">
                          <a:solidFill>
                            <a:srgbClr val="373435"/>
                          </a:solidFill>
                          <a:latin typeface="Trebuchet MS"/>
                          <a:cs typeface="Trebuchet MS"/>
                        </a:rPr>
                        <a:t>0 </a:t>
                      </a:r>
                      <a:r>
                        <a:rPr sz="800" spc="-15" dirty="0">
                          <a:solidFill>
                            <a:srgbClr val="373435"/>
                          </a:solidFill>
                          <a:latin typeface="Trebuchet MS"/>
                          <a:cs typeface="Trebuchet MS"/>
                        </a:rPr>
                        <a:t>of </a:t>
                      </a:r>
                      <a:r>
                        <a:rPr sz="800" spc="-10" dirty="0">
                          <a:solidFill>
                            <a:srgbClr val="373435"/>
                          </a:solidFill>
                          <a:latin typeface="Trebuchet MS"/>
                          <a:cs typeface="Trebuchet MS"/>
                        </a:rPr>
                        <a:t>serviced  </a:t>
                      </a:r>
                      <a:r>
                        <a:rPr sz="800" spc="-20" dirty="0">
                          <a:solidFill>
                            <a:srgbClr val="373435"/>
                          </a:solidFill>
                          <a:latin typeface="Trebuchet MS"/>
                          <a:cs typeface="Trebuchet MS"/>
                        </a:rPr>
                        <a:t>sites</a:t>
                      </a:r>
                      <a:r>
                        <a:rPr sz="800" spc="-60" dirty="0">
                          <a:solidFill>
                            <a:srgbClr val="373435"/>
                          </a:solidFill>
                          <a:latin typeface="Trebuchet MS"/>
                          <a:cs typeface="Trebuchet MS"/>
                        </a:rPr>
                        <a:t> </a:t>
                      </a:r>
                      <a:r>
                        <a:rPr sz="800" spc="-20" dirty="0">
                          <a:solidFill>
                            <a:srgbClr val="373435"/>
                          </a:solidFill>
                          <a:latin typeface="Trebuchet MS"/>
                          <a:cs typeface="Trebuchet MS"/>
                        </a:rPr>
                        <a:t>delivered</a:t>
                      </a:r>
                      <a:endParaRPr sz="800" dirty="0">
                        <a:latin typeface="Trebuchet MS"/>
                        <a:cs typeface="Trebuchet MS"/>
                      </a:endParaRPr>
                    </a:p>
                    <a:p>
                      <a:pPr marL="71755" marR="186690">
                        <a:lnSpc>
                          <a:spcPct val="110800"/>
                        </a:lnSpc>
                      </a:pPr>
                      <a:r>
                        <a:rPr sz="800" spc="-80" dirty="0">
                          <a:solidFill>
                            <a:srgbClr val="373435"/>
                          </a:solidFill>
                          <a:latin typeface="Trebuchet MS"/>
                          <a:cs typeface="Trebuchet MS"/>
                        </a:rPr>
                        <a:t>i.r.o. </a:t>
                      </a:r>
                      <a:r>
                        <a:rPr sz="800" spc="-20" dirty="0">
                          <a:solidFill>
                            <a:srgbClr val="373435"/>
                          </a:solidFill>
                          <a:latin typeface="Trebuchet MS"/>
                          <a:cs typeface="Trebuchet MS"/>
                        </a:rPr>
                        <a:t>projects  </a:t>
                      </a:r>
                      <a:r>
                        <a:rPr sz="800" dirty="0">
                          <a:solidFill>
                            <a:srgbClr val="373435"/>
                          </a:solidFill>
                          <a:latin typeface="Trebuchet MS"/>
                          <a:cs typeface="Trebuchet MS"/>
                        </a:rPr>
                        <a:t>implemen</a:t>
                      </a:r>
                      <a:r>
                        <a:rPr sz="800" spc="-10" dirty="0">
                          <a:solidFill>
                            <a:srgbClr val="373435"/>
                          </a:solidFill>
                          <a:latin typeface="Trebuchet MS"/>
                          <a:cs typeface="Trebuchet MS"/>
                        </a:rPr>
                        <a:t>t</a:t>
                      </a:r>
                      <a:r>
                        <a:rPr sz="800" dirty="0">
                          <a:solidFill>
                            <a:srgbClr val="373435"/>
                          </a:solidFill>
                          <a:latin typeface="Trebuchet MS"/>
                          <a:cs typeface="Trebuchet MS"/>
                        </a:rPr>
                        <a:t>ed  </a:t>
                      </a:r>
                      <a:r>
                        <a:rPr sz="800" spc="5" dirty="0">
                          <a:solidFill>
                            <a:srgbClr val="373435"/>
                          </a:solidFill>
                          <a:latin typeface="Trebuchet MS"/>
                          <a:cs typeface="Trebuchet MS"/>
                        </a:rPr>
                        <a:t>by</a:t>
                      </a:r>
                      <a:r>
                        <a:rPr sz="800" spc="-35" dirty="0">
                          <a:solidFill>
                            <a:srgbClr val="373435"/>
                          </a:solidFill>
                          <a:latin typeface="Trebuchet MS"/>
                          <a:cs typeface="Trebuchet MS"/>
                        </a:rPr>
                        <a:t> </a:t>
                      </a:r>
                      <a:r>
                        <a:rPr sz="800" spc="45" dirty="0">
                          <a:solidFill>
                            <a:srgbClr val="373435"/>
                          </a:solidFill>
                          <a:latin typeface="Trebuchet MS"/>
                          <a:cs typeface="Trebuchet MS"/>
                        </a:rPr>
                        <a:t>HDA</a:t>
                      </a:r>
                      <a:endParaRPr sz="8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FF0000"/>
                    </a:solidFill>
                  </a:tcPr>
                </a:tc>
                <a:tc>
                  <a:txBody>
                    <a:bodyPr/>
                    <a:lstStyle/>
                    <a:p>
                      <a:pPr marL="71755" marR="83185">
                        <a:lnSpc>
                          <a:spcPct val="110800"/>
                        </a:lnSpc>
                        <a:spcBef>
                          <a:spcPts val="525"/>
                        </a:spcBef>
                      </a:pPr>
                      <a:r>
                        <a:rPr sz="800" spc="15" dirty="0">
                          <a:solidFill>
                            <a:srgbClr val="373435"/>
                          </a:solidFill>
                          <a:latin typeface="Trebuchet MS"/>
                          <a:cs typeface="Trebuchet MS"/>
                        </a:rPr>
                        <a:t>-500 </a:t>
                      </a:r>
                      <a:r>
                        <a:rPr sz="800" spc="-10" dirty="0">
                          <a:solidFill>
                            <a:srgbClr val="373435"/>
                          </a:solidFill>
                          <a:latin typeface="Trebuchet MS"/>
                          <a:cs typeface="Trebuchet MS"/>
                        </a:rPr>
                        <a:t>serviced </a:t>
                      </a:r>
                      <a:r>
                        <a:rPr sz="800" spc="-20" dirty="0">
                          <a:solidFill>
                            <a:srgbClr val="373435"/>
                          </a:solidFill>
                          <a:latin typeface="Trebuchet MS"/>
                          <a:cs typeface="Trebuchet MS"/>
                        </a:rPr>
                        <a:t>sites  delivered </a:t>
                      </a:r>
                      <a:r>
                        <a:rPr sz="800" spc="-80" dirty="0">
                          <a:solidFill>
                            <a:srgbClr val="373435"/>
                          </a:solidFill>
                          <a:latin typeface="Trebuchet MS"/>
                          <a:cs typeface="Trebuchet MS"/>
                        </a:rPr>
                        <a:t>i.r.o. </a:t>
                      </a:r>
                      <a:r>
                        <a:rPr sz="800" spc="-20" dirty="0">
                          <a:solidFill>
                            <a:srgbClr val="373435"/>
                          </a:solidFill>
                          <a:latin typeface="Trebuchet MS"/>
                          <a:cs typeface="Trebuchet MS"/>
                        </a:rPr>
                        <a:t>projects  </a:t>
                      </a:r>
                      <a:r>
                        <a:rPr sz="800" spc="-10" dirty="0">
                          <a:solidFill>
                            <a:srgbClr val="373435"/>
                          </a:solidFill>
                          <a:latin typeface="Trebuchet MS"/>
                          <a:cs typeface="Trebuchet MS"/>
                        </a:rPr>
                        <a:t>implemented </a:t>
                      </a:r>
                      <a:r>
                        <a:rPr sz="800" spc="5" dirty="0">
                          <a:solidFill>
                            <a:srgbClr val="373435"/>
                          </a:solidFill>
                          <a:latin typeface="Trebuchet MS"/>
                          <a:cs typeface="Trebuchet MS"/>
                        </a:rPr>
                        <a:t>by</a:t>
                      </a:r>
                      <a:r>
                        <a:rPr sz="800" spc="-70" dirty="0">
                          <a:solidFill>
                            <a:srgbClr val="373435"/>
                          </a:solidFill>
                          <a:latin typeface="Trebuchet MS"/>
                          <a:cs typeface="Trebuchet MS"/>
                        </a:rPr>
                        <a:t> </a:t>
                      </a:r>
                      <a:r>
                        <a:rPr sz="800" spc="45" dirty="0">
                          <a:solidFill>
                            <a:srgbClr val="373435"/>
                          </a:solidFill>
                          <a:latin typeface="Trebuchet MS"/>
                          <a:cs typeface="Trebuchet MS"/>
                        </a:rPr>
                        <a:t>HDA</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a:lnSpc>
                          <a:spcPct val="100000"/>
                        </a:lnSpc>
                        <a:spcBef>
                          <a:spcPts val="630"/>
                        </a:spcBef>
                      </a:pPr>
                      <a:r>
                        <a:rPr sz="800" spc="-5" dirty="0">
                          <a:solidFill>
                            <a:srgbClr val="373435"/>
                          </a:solidFill>
                          <a:latin typeface="Trebuchet MS"/>
                          <a:cs typeface="Trebuchet MS"/>
                        </a:rPr>
                        <a:t>Kwa-Zulu</a:t>
                      </a:r>
                      <a:r>
                        <a:rPr sz="800" spc="-30" dirty="0">
                          <a:solidFill>
                            <a:srgbClr val="373435"/>
                          </a:solidFill>
                          <a:latin typeface="Trebuchet MS"/>
                          <a:cs typeface="Trebuchet MS"/>
                        </a:rPr>
                        <a:t> </a:t>
                      </a:r>
                      <a:r>
                        <a:rPr sz="800" spc="-5" dirty="0">
                          <a:solidFill>
                            <a:srgbClr val="373435"/>
                          </a:solidFill>
                          <a:latin typeface="Trebuchet MS"/>
                          <a:cs typeface="Trebuchet MS"/>
                        </a:rPr>
                        <a:t>Natal-</a:t>
                      </a:r>
                      <a:endParaRPr sz="800">
                        <a:latin typeface="Trebuchet MS"/>
                        <a:cs typeface="Trebuchet MS"/>
                      </a:endParaRPr>
                    </a:p>
                    <a:p>
                      <a:pPr marL="71755" marR="143510">
                        <a:lnSpc>
                          <a:spcPct val="110800"/>
                        </a:lnSpc>
                      </a:pPr>
                      <a:r>
                        <a:rPr sz="800" spc="-5" dirty="0">
                          <a:solidFill>
                            <a:srgbClr val="373435"/>
                          </a:solidFill>
                          <a:latin typeface="Trebuchet MS"/>
                          <a:cs typeface="Trebuchet MS"/>
                        </a:rPr>
                        <a:t>Delay </a:t>
                      </a:r>
                      <a:r>
                        <a:rPr sz="800" spc="-10" dirty="0">
                          <a:solidFill>
                            <a:srgbClr val="373435"/>
                          </a:solidFill>
                          <a:latin typeface="Trebuchet MS"/>
                          <a:cs typeface="Trebuchet MS"/>
                        </a:rPr>
                        <a:t>in </a:t>
                      </a:r>
                      <a:r>
                        <a:rPr sz="800" spc="35" dirty="0">
                          <a:solidFill>
                            <a:srgbClr val="373435"/>
                          </a:solidFill>
                          <a:latin typeface="Trebuchet MS"/>
                          <a:cs typeface="Trebuchet MS"/>
                        </a:rPr>
                        <a:t>SPLUMA </a:t>
                      </a:r>
                      <a:r>
                        <a:rPr sz="800" spc="-10" dirty="0">
                          <a:solidFill>
                            <a:srgbClr val="373435"/>
                          </a:solidFill>
                          <a:latin typeface="Trebuchet MS"/>
                          <a:cs typeface="Trebuchet MS"/>
                        </a:rPr>
                        <a:t>applications</a:t>
                      </a:r>
                      <a:r>
                        <a:rPr sz="800" spc="-150" dirty="0">
                          <a:solidFill>
                            <a:srgbClr val="373435"/>
                          </a:solidFill>
                          <a:latin typeface="Trebuchet MS"/>
                          <a:cs typeface="Trebuchet MS"/>
                        </a:rPr>
                        <a:t> </a:t>
                      </a:r>
                      <a:r>
                        <a:rPr sz="800" spc="-5" dirty="0">
                          <a:solidFill>
                            <a:srgbClr val="373435"/>
                          </a:solidFill>
                          <a:latin typeface="Trebuchet MS"/>
                          <a:cs typeface="Trebuchet MS"/>
                        </a:rPr>
                        <a:t>approvals  </a:t>
                      </a:r>
                      <a:r>
                        <a:rPr sz="800" spc="-15" dirty="0">
                          <a:solidFill>
                            <a:srgbClr val="373435"/>
                          </a:solidFill>
                          <a:latin typeface="Trebuchet MS"/>
                          <a:cs typeface="Trebuchet MS"/>
                        </a:rPr>
                        <a:t>for </a:t>
                      </a:r>
                      <a:r>
                        <a:rPr sz="800" spc="-20" dirty="0">
                          <a:solidFill>
                            <a:srgbClr val="373435"/>
                          </a:solidFill>
                          <a:latin typeface="Trebuchet MS"/>
                          <a:cs typeface="Trebuchet MS"/>
                        </a:rPr>
                        <a:t>the </a:t>
                      </a:r>
                      <a:r>
                        <a:rPr sz="800" spc="-15" dirty="0">
                          <a:solidFill>
                            <a:srgbClr val="373435"/>
                          </a:solidFill>
                          <a:latin typeface="Trebuchet MS"/>
                          <a:cs typeface="Trebuchet MS"/>
                        </a:rPr>
                        <a:t>service </a:t>
                      </a:r>
                      <a:r>
                        <a:rPr sz="800" spc="-20" dirty="0">
                          <a:solidFill>
                            <a:srgbClr val="373435"/>
                          </a:solidFill>
                          <a:latin typeface="Trebuchet MS"/>
                          <a:cs typeface="Trebuchet MS"/>
                        </a:rPr>
                        <a:t>sites</a:t>
                      </a:r>
                      <a:r>
                        <a:rPr sz="800" spc="-55" dirty="0">
                          <a:solidFill>
                            <a:srgbClr val="373435"/>
                          </a:solidFill>
                          <a:latin typeface="Trebuchet MS"/>
                          <a:cs typeface="Trebuchet MS"/>
                        </a:rPr>
                        <a:t> </a:t>
                      </a:r>
                      <a:r>
                        <a:rPr sz="800" spc="5" dirty="0">
                          <a:solidFill>
                            <a:srgbClr val="373435"/>
                          </a:solidFill>
                          <a:latin typeface="Trebuchet MS"/>
                          <a:cs typeface="Trebuchet MS"/>
                        </a:rPr>
                        <a:t>programmes</a:t>
                      </a:r>
                      <a:endParaRPr sz="8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235585">
                        <a:lnSpc>
                          <a:spcPct val="110800"/>
                        </a:lnSpc>
                        <a:spcBef>
                          <a:spcPts val="525"/>
                        </a:spcBef>
                      </a:pPr>
                      <a:r>
                        <a:rPr sz="800" spc="25" dirty="0">
                          <a:solidFill>
                            <a:srgbClr val="373435"/>
                          </a:solidFill>
                          <a:latin typeface="Trebuchet MS"/>
                          <a:cs typeface="Trebuchet MS"/>
                        </a:rPr>
                        <a:t>Not  </a:t>
                      </a:r>
                      <a:r>
                        <a:rPr sz="800" dirty="0">
                          <a:solidFill>
                            <a:srgbClr val="373435"/>
                          </a:solidFill>
                          <a:latin typeface="Trebuchet MS"/>
                          <a:cs typeface="Trebuchet MS"/>
                        </a:rPr>
                        <a:t>Applicable</a:t>
                      </a:r>
                      <a:endParaRPr sz="8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3881783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962618" y="28231"/>
            <a:ext cx="1123369" cy="780176"/>
          </a:xfrm>
          <a:prstGeom prst="rect">
            <a:avLst/>
          </a:prstGeom>
          <a:ln>
            <a:noFill/>
          </a:ln>
        </p:spPr>
      </p:pic>
      <p:sp>
        <p:nvSpPr>
          <p:cNvPr id="2" name="Rectangle 1"/>
          <p:cNvSpPr/>
          <p:nvPr/>
        </p:nvSpPr>
        <p:spPr>
          <a:xfrm>
            <a:off x="106016" y="112140"/>
            <a:ext cx="10575236" cy="58724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r>
              <a:rPr kumimoji="0" lang="en-ZW" sz="2800" b="1" i="0" u="none" strike="noStrike" kern="1200" cap="none" spc="0" normalizeH="0" baseline="0" noProof="0" dirty="0">
                <a:ln>
                  <a:noFill/>
                </a:ln>
                <a:solidFill>
                  <a:srgbClr val="1F497D"/>
                </a:solidFill>
                <a:effectLst/>
                <a:uLnTx/>
                <a:uFillTx/>
                <a:latin typeface="Arial"/>
                <a:ea typeface="+mn-ea"/>
                <a:cs typeface="+mn-cs"/>
              </a:rPr>
              <a:t>Programme 3.3 Regional Co-ordination  </a:t>
            </a:r>
            <a:endParaRPr kumimoji="0" lang="en-ZA" sz="2800" b="1" i="0" u="none" strike="noStrike" kern="1200" cap="none" spc="0" normalizeH="0" baseline="0" noProof="0" dirty="0">
              <a:ln>
                <a:noFill/>
              </a:ln>
              <a:solidFill>
                <a:srgbClr val="1F497D"/>
              </a:solidFill>
              <a:effectLst/>
              <a:uLnTx/>
              <a:uFillTx/>
              <a:latin typeface="Arial"/>
              <a:ea typeface="+mn-ea"/>
              <a:cs typeface="+mn-cs"/>
            </a:endParaRPr>
          </a:p>
        </p:txBody>
      </p:sp>
      <p:graphicFrame>
        <p:nvGraphicFramePr>
          <p:cNvPr id="8" name="object 2">
            <a:extLst>
              <a:ext uri="{FF2B5EF4-FFF2-40B4-BE49-F238E27FC236}">
                <a16:creationId xmlns:a16="http://schemas.microsoft.com/office/drawing/2014/main" xmlns="" id="{4FFD65D7-ABB9-4F5C-C331-ADDD60554E70}"/>
              </a:ext>
            </a:extLst>
          </p:cNvPr>
          <p:cNvGraphicFramePr>
            <a:graphicFrameLocks noGrp="1"/>
          </p:cNvGraphicFramePr>
          <p:nvPr>
            <p:extLst>
              <p:ext uri="{D42A27DB-BD31-4B8C-83A1-F6EECF244321}">
                <p14:modId xmlns:p14="http://schemas.microsoft.com/office/powerpoint/2010/main" xmlns="" val="3306481592"/>
              </p:ext>
            </p:extLst>
          </p:nvPr>
        </p:nvGraphicFramePr>
        <p:xfrm>
          <a:off x="106013" y="808407"/>
          <a:ext cx="11979974" cy="5712135"/>
        </p:xfrm>
        <a:graphic>
          <a:graphicData uri="http://schemas.openxmlformats.org/drawingml/2006/table">
            <a:tbl>
              <a:tblPr firstRow="1" bandRow="1">
                <a:tableStyleId>{2D5ABB26-0587-4C30-8999-92F81FD0307C}</a:tableStyleId>
              </a:tblPr>
              <a:tblGrid>
                <a:gridCol w="743670">
                  <a:extLst>
                    <a:ext uri="{9D8B030D-6E8A-4147-A177-3AD203B41FA5}">
                      <a16:colId xmlns:a16="http://schemas.microsoft.com/office/drawing/2014/main" xmlns="" val="20000"/>
                    </a:ext>
                  </a:extLst>
                </a:gridCol>
                <a:gridCol w="956479">
                  <a:extLst>
                    <a:ext uri="{9D8B030D-6E8A-4147-A177-3AD203B41FA5}">
                      <a16:colId xmlns:a16="http://schemas.microsoft.com/office/drawing/2014/main" xmlns="" val="20001"/>
                    </a:ext>
                  </a:extLst>
                </a:gridCol>
                <a:gridCol w="1170061">
                  <a:extLst>
                    <a:ext uri="{9D8B030D-6E8A-4147-A177-3AD203B41FA5}">
                      <a16:colId xmlns:a16="http://schemas.microsoft.com/office/drawing/2014/main" xmlns="" val="20002"/>
                    </a:ext>
                  </a:extLst>
                </a:gridCol>
                <a:gridCol w="947192">
                  <a:extLst>
                    <a:ext uri="{9D8B030D-6E8A-4147-A177-3AD203B41FA5}">
                      <a16:colId xmlns:a16="http://schemas.microsoft.com/office/drawing/2014/main" xmlns="" val="20003"/>
                    </a:ext>
                  </a:extLst>
                </a:gridCol>
                <a:gridCol w="937907">
                  <a:extLst>
                    <a:ext uri="{9D8B030D-6E8A-4147-A177-3AD203B41FA5}">
                      <a16:colId xmlns:a16="http://schemas.microsoft.com/office/drawing/2014/main" xmlns="" val="20004"/>
                    </a:ext>
                  </a:extLst>
                </a:gridCol>
                <a:gridCol w="1049341">
                  <a:extLst>
                    <a:ext uri="{9D8B030D-6E8A-4147-A177-3AD203B41FA5}">
                      <a16:colId xmlns:a16="http://schemas.microsoft.com/office/drawing/2014/main" xmlns="" val="20005"/>
                    </a:ext>
                  </a:extLst>
                </a:gridCol>
                <a:gridCol w="1238161">
                  <a:extLst>
                    <a:ext uri="{9D8B030D-6E8A-4147-A177-3AD203B41FA5}">
                      <a16:colId xmlns:a16="http://schemas.microsoft.com/office/drawing/2014/main" xmlns="" val="20006"/>
                    </a:ext>
                  </a:extLst>
                </a:gridCol>
                <a:gridCol w="1569369">
                  <a:extLst>
                    <a:ext uri="{9D8B030D-6E8A-4147-A177-3AD203B41FA5}">
                      <a16:colId xmlns:a16="http://schemas.microsoft.com/office/drawing/2014/main" xmlns="" val="20007"/>
                    </a:ext>
                  </a:extLst>
                </a:gridCol>
                <a:gridCol w="1838667">
                  <a:extLst>
                    <a:ext uri="{9D8B030D-6E8A-4147-A177-3AD203B41FA5}">
                      <a16:colId xmlns:a16="http://schemas.microsoft.com/office/drawing/2014/main" xmlns="" val="20008"/>
                    </a:ext>
                  </a:extLst>
                </a:gridCol>
                <a:gridCol w="1529127">
                  <a:extLst>
                    <a:ext uri="{9D8B030D-6E8A-4147-A177-3AD203B41FA5}">
                      <a16:colId xmlns:a16="http://schemas.microsoft.com/office/drawing/2014/main" xmlns="" val="20009"/>
                    </a:ext>
                  </a:extLst>
                </a:gridCol>
              </a:tblGrid>
              <a:tr h="314864">
                <a:tc gridSpan="10">
                  <a:txBody>
                    <a:bodyPr/>
                    <a:lstStyle/>
                    <a:p>
                      <a:pPr marL="71755">
                        <a:lnSpc>
                          <a:spcPct val="100000"/>
                        </a:lnSpc>
                        <a:spcBef>
                          <a:spcPts val="630"/>
                        </a:spcBef>
                      </a:pPr>
                      <a:r>
                        <a:rPr sz="800" b="1" spc="55" dirty="0">
                          <a:solidFill>
                            <a:srgbClr val="FEFEFE"/>
                          </a:solidFill>
                          <a:latin typeface="Trebuchet MS"/>
                          <a:cs typeface="Trebuchet MS"/>
                        </a:rPr>
                        <a:t>PROGRAMME</a:t>
                      </a:r>
                      <a:r>
                        <a:rPr sz="800" b="1" spc="-25" dirty="0">
                          <a:solidFill>
                            <a:srgbClr val="FEFEFE"/>
                          </a:solidFill>
                          <a:latin typeface="Trebuchet MS"/>
                          <a:cs typeface="Trebuchet MS"/>
                        </a:rPr>
                        <a:t> </a:t>
                      </a:r>
                      <a:r>
                        <a:rPr sz="800" b="1" spc="-35" dirty="0">
                          <a:solidFill>
                            <a:srgbClr val="FEFEFE"/>
                          </a:solidFill>
                          <a:latin typeface="Trebuchet MS"/>
                          <a:cs typeface="Trebuchet MS"/>
                        </a:rPr>
                        <a:t>3.3</a:t>
                      </a:r>
                      <a:r>
                        <a:rPr sz="800" b="1" spc="-25" dirty="0">
                          <a:solidFill>
                            <a:srgbClr val="FEFEFE"/>
                          </a:solidFill>
                          <a:latin typeface="Trebuchet MS"/>
                          <a:cs typeface="Trebuchet MS"/>
                        </a:rPr>
                        <a:t> </a:t>
                      </a:r>
                      <a:r>
                        <a:rPr sz="800" b="1" spc="-80" dirty="0">
                          <a:solidFill>
                            <a:srgbClr val="FEFEFE"/>
                          </a:solidFill>
                          <a:latin typeface="Trebuchet MS"/>
                          <a:cs typeface="Trebuchet MS"/>
                        </a:rPr>
                        <a:t>:</a:t>
                      </a:r>
                      <a:r>
                        <a:rPr sz="800" b="1" spc="-20" dirty="0">
                          <a:solidFill>
                            <a:srgbClr val="FEFEFE"/>
                          </a:solidFill>
                          <a:latin typeface="Trebuchet MS"/>
                          <a:cs typeface="Trebuchet MS"/>
                        </a:rPr>
                        <a:t> </a:t>
                      </a:r>
                      <a:r>
                        <a:rPr sz="800" b="1" spc="55" dirty="0">
                          <a:solidFill>
                            <a:srgbClr val="FEFEFE"/>
                          </a:solidFill>
                          <a:latin typeface="Trebuchet MS"/>
                          <a:cs typeface="Trebuchet MS"/>
                        </a:rPr>
                        <a:t>PROGRAMME</a:t>
                      </a:r>
                      <a:r>
                        <a:rPr sz="800" b="1" spc="-25" dirty="0">
                          <a:solidFill>
                            <a:srgbClr val="FEFEFE"/>
                          </a:solidFill>
                          <a:latin typeface="Trebuchet MS"/>
                          <a:cs typeface="Trebuchet MS"/>
                        </a:rPr>
                        <a:t> </a:t>
                      </a:r>
                      <a:r>
                        <a:rPr sz="800" b="1" spc="50" dirty="0">
                          <a:solidFill>
                            <a:srgbClr val="FEFEFE"/>
                          </a:solidFill>
                          <a:latin typeface="Trebuchet MS"/>
                          <a:cs typeface="Trebuchet MS"/>
                        </a:rPr>
                        <a:t>PLANNING</a:t>
                      </a:r>
                      <a:r>
                        <a:rPr sz="800" b="1" spc="-20" dirty="0">
                          <a:solidFill>
                            <a:srgbClr val="FEFEFE"/>
                          </a:solidFill>
                          <a:latin typeface="Trebuchet MS"/>
                          <a:cs typeface="Trebuchet MS"/>
                        </a:rPr>
                        <a:t> </a:t>
                      </a:r>
                      <a:r>
                        <a:rPr sz="800" b="1" spc="75" dirty="0">
                          <a:solidFill>
                            <a:srgbClr val="FEFEFE"/>
                          </a:solidFill>
                          <a:latin typeface="Trebuchet MS"/>
                          <a:cs typeface="Trebuchet MS"/>
                        </a:rPr>
                        <a:t>AND</a:t>
                      </a:r>
                      <a:r>
                        <a:rPr sz="800" b="1" spc="-25" dirty="0">
                          <a:solidFill>
                            <a:srgbClr val="FEFEFE"/>
                          </a:solidFill>
                          <a:latin typeface="Trebuchet MS"/>
                          <a:cs typeface="Trebuchet MS"/>
                        </a:rPr>
                        <a:t> </a:t>
                      </a:r>
                      <a:r>
                        <a:rPr sz="800" b="1" spc="40" dirty="0">
                          <a:solidFill>
                            <a:srgbClr val="FEFEFE"/>
                          </a:solidFill>
                          <a:latin typeface="Trebuchet MS"/>
                          <a:cs typeface="Trebuchet MS"/>
                        </a:rPr>
                        <a:t>DESIGN</a:t>
                      </a:r>
                      <a:r>
                        <a:rPr sz="800" b="1" spc="-20" dirty="0">
                          <a:solidFill>
                            <a:srgbClr val="FEFEFE"/>
                          </a:solidFill>
                          <a:latin typeface="Trebuchet MS"/>
                          <a:cs typeface="Trebuchet MS"/>
                        </a:rPr>
                        <a:t> </a:t>
                      </a:r>
                      <a:r>
                        <a:rPr sz="800" b="1" spc="75" dirty="0">
                          <a:solidFill>
                            <a:srgbClr val="FEFEFE"/>
                          </a:solidFill>
                          <a:latin typeface="Trebuchet MS"/>
                          <a:cs typeface="Trebuchet MS"/>
                        </a:rPr>
                        <a:t>AND</a:t>
                      </a:r>
                      <a:r>
                        <a:rPr sz="800" b="1" spc="-25" dirty="0">
                          <a:solidFill>
                            <a:srgbClr val="FEFEFE"/>
                          </a:solidFill>
                          <a:latin typeface="Trebuchet MS"/>
                          <a:cs typeface="Trebuchet MS"/>
                        </a:rPr>
                        <a:t> </a:t>
                      </a:r>
                      <a:r>
                        <a:rPr sz="800" b="1" spc="25" dirty="0">
                          <a:solidFill>
                            <a:srgbClr val="FEFEFE"/>
                          </a:solidFill>
                          <a:latin typeface="Trebuchet MS"/>
                          <a:cs typeface="Trebuchet MS"/>
                        </a:rPr>
                        <a:t>REGIONAL</a:t>
                      </a:r>
                      <a:r>
                        <a:rPr sz="800" b="1" spc="-25" dirty="0">
                          <a:solidFill>
                            <a:srgbClr val="FEFEFE"/>
                          </a:solidFill>
                          <a:latin typeface="Trebuchet MS"/>
                          <a:cs typeface="Trebuchet MS"/>
                        </a:rPr>
                        <a:t> </a:t>
                      </a:r>
                      <a:r>
                        <a:rPr sz="800" b="1" spc="35" dirty="0">
                          <a:solidFill>
                            <a:srgbClr val="FEFEFE"/>
                          </a:solidFill>
                          <a:latin typeface="Trebuchet MS"/>
                          <a:cs typeface="Trebuchet MS"/>
                        </a:rPr>
                        <a:t>COORDINATION</a:t>
                      </a:r>
                      <a:r>
                        <a:rPr sz="800" b="1" spc="-20" dirty="0">
                          <a:solidFill>
                            <a:srgbClr val="FEFEFE"/>
                          </a:solidFill>
                          <a:latin typeface="Trebuchet MS"/>
                          <a:cs typeface="Trebuchet MS"/>
                        </a:rPr>
                        <a:t> </a:t>
                      </a:r>
                      <a:r>
                        <a:rPr sz="800" b="1" spc="75" dirty="0">
                          <a:solidFill>
                            <a:srgbClr val="FEFEFE"/>
                          </a:solidFill>
                          <a:latin typeface="Trebuchet MS"/>
                          <a:cs typeface="Trebuchet MS"/>
                        </a:rPr>
                        <a:t>AND</a:t>
                      </a:r>
                      <a:r>
                        <a:rPr sz="800" b="1" spc="-25" dirty="0">
                          <a:solidFill>
                            <a:srgbClr val="FEFEFE"/>
                          </a:solidFill>
                          <a:latin typeface="Trebuchet MS"/>
                          <a:cs typeface="Trebuchet MS"/>
                        </a:rPr>
                        <a:t> </a:t>
                      </a:r>
                      <a:r>
                        <a:rPr sz="800" b="1" spc="85" dirty="0">
                          <a:solidFill>
                            <a:srgbClr val="FEFEFE"/>
                          </a:solidFill>
                          <a:latin typeface="Trebuchet MS"/>
                          <a:cs typeface="Trebuchet MS"/>
                        </a:rPr>
                        <a:t>HUMAN</a:t>
                      </a:r>
                      <a:r>
                        <a:rPr sz="800" b="1" spc="-20" dirty="0">
                          <a:solidFill>
                            <a:srgbClr val="FEFEFE"/>
                          </a:solidFill>
                          <a:latin typeface="Trebuchet MS"/>
                          <a:cs typeface="Trebuchet MS"/>
                        </a:rPr>
                        <a:t> </a:t>
                      </a:r>
                      <a:r>
                        <a:rPr sz="800" b="1" spc="10" dirty="0">
                          <a:solidFill>
                            <a:srgbClr val="FEFEFE"/>
                          </a:solidFill>
                          <a:latin typeface="Trebuchet MS"/>
                          <a:cs typeface="Trebuchet MS"/>
                        </a:rPr>
                        <a:t>SETTLEMENT</a:t>
                      </a:r>
                      <a:r>
                        <a:rPr sz="800" b="1" spc="-25" dirty="0">
                          <a:solidFill>
                            <a:srgbClr val="FEFEFE"/>
                          </a:solidFill>
                          <a:latin typeface="Trebuchet MS"/>
                          <a:cs typeface="Trebuchet MS"/>
                        </a:rPr>
                        <a:t> </a:t>
                      </a:r>
                      <a:r>
                        <a:rPr sz="800" b="1" spc="30" dirty="0">
                          <a:solidFill>
                            <a:srgbClr val="FEFEFE"/>
                          </a:solidFill>
                          <a:latin typeface="Trebuchet MS"/>
                          <a:cs typeface="Trebuchet MS"/>
                        </a:rPr>
                        <a:t>IMPLEMENTATION</a:t>
                      </a:r>
                      <a:r>
                        <a:rPr sz="800" b="1" spc="-20" dirty="0">
                          <a:solidFill>
                            <a:srgbClr val="FEFEFE"/>
                          </a:solidFill>
                          <a:latin typeface="Trebuchet MS"/>
                          <a:cs typeface="Trebuchet MS"/>
                        </a:rPr>
                        <a:t> </a:t>
                      </a:r>
                      <a:r>
                        <a:rPr sz="800" b="1" spc="20" dirty="0">
                          <a:solidFill>
                            <a:srgbClr val="FEFEFE"/>
                          </a:solidFill>
                          <a:latin typeface="Trebuchet MS"/>
                          <a:cs typeface="Trebuchet MS"/>
                        </a:rPr>
                        <a:t>SUPPORT</a:t>
                      </a:r>
                      <a:r>
                        <a:rPr sz="800" b="1" spc="-25" dirty="0">
                          <a:solidFill>
                            <a:srgbClr val="FEFEFE"/>
                          </a:solidFill>
                          <a:latin typeface="Trebuchet MS"/>
                          <a:cs typeface="Trebuchet MS"/>
                        </a:rPr>
                        <a:t> </a:t>
                      </a:r>
                      <a:r>
                        <a:rPr sz="800" b="1" spc="15" dirty="0">
                          <a:solidFill>
                            <a:srgbClr val="FEFEFE"/>
                          </a:solidFill>
                          <a:latin typeface="Trebuchet MS"/>
                          <a:cs typeface="Trebuchet MS"/>
                        </a:rPr>
                        <a:t>SERVICES</a:t>
                      </a:r>
                      <a:endParaRPr sz="800" dirty="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xmlns="" val="10000"/>
                  </a:ext>
                </a:extLst>
              </a:tr>
              <a:tr h="803204">
                <a:tc>
                  <a:txBody>
                    <a:bodyPr/>
                    <a:lstStyle/>
                    <a:p>
                      <a:pPr marL="71755">
                        <a:lnSpc>
                          <a:spcPct val="100000"/>
                        </a:lnSpc>
                        <a:spcBef>
                          <a:spcPts val="630"/>
                        </a:spcBef>
                      </a:pPr>
                      <a:r>
                        <a:rPr sz="800" b="1" spc="10" dirty="0">
                          <a:solidFill>
                            <a:srgbClr val="FFFFFF"/>
                          </a:solidFill>
                          <a:latin typeface="Trebuchet MS"/>
                          <a:cs typeface="Trebuchet MS"/>
                        </a:rPr>
                        <a:t>Outcome</a:t>
                      </a:r>
                      <a:endParaRPr sz="8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a:lnSpc>
                          <a:spcPct val="100000"/>
                        </a:lnSpc>
                        <a:spcBef>
                          <a:spcPts val="630"/>
                        </a:spcBef>
                      </a:pPr>
                      <a:r>
                        <a:rPr sz="800" b="1" spc="10" dirty="0">
                          <a:solidFill>
                            <a:srgbClr val="FFFFFF"/>
                          </a:solidFill>
                          <a:latin typeface="Trebuchet MS"/>
                          <a:cs typeface="Trebuchet MS"/>
                        </a:rPr>
                        <a:t>Output</a:t>
                      </a:r>
                      <a:endParaRPr sz="800" dirty="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marR="404495">
                        <a:lnSpc>
                          <a:spcPct val="110800"/>
                        </a:lnSpc>
                        <a:spcBef>
                          <a:spcPts val="525"/>
                        </a:spcBef>
                      </a:pPr>
                      <a:r>
                        <a:rPr sz="800" b="1" spc="10" dirty="0">
                          <a:solidFill>
                            <a:srgbClr val="FFFFFF"/>
                          </a:solidFill>
                          <a:latin typeface="Trebuchet MS"/>
                          <a:cs typeface="Trebuchet MS"/>
                        </a:rPr>
                        <a:t>Output  </a:t>
                      </a:r>
                      <a:r>
                        <a:rPr sz="800" b="1" dirty="0">
                          <a:solidFill>
                            <a:srgbClr val="FFFFFF"/>
                          </a:solidFill>
                          <a:latin typeface="Trebuchet MS"/>
                          <a:cs typeface="Trebuchet MS"/>
                        </a:rPr>
                        <a:t>Indicators</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marR="85725">
                        <a:lnSpc>
                          <a:spcPct val="110800"/>
                        </a:lnSpc>
                        <a:spcBef>
                          <a:spcPts val="525"/>
                        </a:spcBef>
                      </a:pPr>
                      <a:r>
                        <a:rPr sz="800" b="1" spc="10" dirty="0">
                          <a:solidFill>
                            <a:srgbClr val="FEFEFE"/>
                          </a:solidFill>
                          <a:latin typeface="Trebuchet MS"/>
                          <a:cs typeface="Trebuchet MS"/>
                        </a:rPr>
                        <a:t>Audited  </a:t>
                      </a:r>
                      <a:r>
                        <a:rPr sz="800" b="1" spc="5" dirty="0">
                          <a:solidFill>
                            <a:srgbClr val="FEFEFE"/>
                          </a:solidFill>
                          <a:latin typeface="Trebuchet MS"/>
                          <a:cs typeface="Trebuchet MS"/>
                        </a:rPr>
                        <a:t>Actual  </a:t>
                      </a:r>
                      <a:r>
                        <a:rPr sz="800" b="1" spc="-25" dirty="0">
                          <a:solidFill>
                            <a:srgbClr val="FEFEFE"/>
                          </a:solidFill>
                          <a:latin typeface="Trebuchet MS"/>
                          <a:cs typeface="Trebuchet MS"/>
                        </a:rPr>
                        <a:t>P</a:t>
                      </a:r>
                      <a:r>
                        <a:rPr sz="800" b="1" dirty="0">
                          <a:solidFill>
                            <a:srgbClr val="FEFEFE"/>
                          </a:solidFill>
                          <a:latin typeface="Trebuchet MS"/>
                          <a:cs typeface="Trebuchet MS"/>
                        </a:rPr>
                        <a:t>e</a:t>
                      </a:r>
                      <a:r>
                        <a:rPr sz="800" b="1" spc="15" dirty="0">
                          <a:solidFill>
                            <a:srgbClr val="FEFEFE"/>
                          </a:solidFill>
                          <a:latin typeface="Trebuchet MS"/>
                          <a:cs typeface="Trebuchet MS"/>
                        </a:rPr>
                        <a:t>r</a:t>
                      </a:r>
                      <a:r>
                        <a:rPr sz="800" b="1" dirty="0">
                          <a:solidFill>
                            <a:srgbClr val="FEFEFE"/>
                          </a:solidFill>
                          <a:latin typeface="Trebuchet MS"/>
                          <a:cs typeface="Trebuchet MS"/>
                        </a:rPr>
                        <a:t>formance  </a:t>
                      </a:r>
                      <a:r>
                        <a:rPr sz="800" b="1" spc="-5" dirty="0">
                          <a:solidFill>
                            <a:srgbClr val="FEFEFE"/>
                          </a:solidFill>
                          <a:latin typeface="Trebuchet MS"/>
                          <a:cs typeface="Trebuchet MS"/>
                        </a:rPr>
                        <a:t>2019/20</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marR="78105">
                        <a:lnSpc>
                          <a:spcPct val="110800"/>
                        </a:lnSpc>
                        <a:spcBef>
                          <a:spcPts val="525"/>
                        </a:spcBef>
                      </a:pPr>
                      <a:r>
                        <a:rPr sz="800" b="1" spc="10" dirty="0">
                          <a:solidFill>
                            <a:srgbClr val="FEFEFE"/>
                          </a:solidFill>
                          <a:latin typeface="Trebuchet MS"/>
                          <a:cs typeface="Trebuchet MS"/>
                        </a:rPr>
                        <a:t>Audited  </a:t>
                      </a:r>
                      <a:r>
                        <a:rPr sz="800" b="1" spc="5" dirty="0">
                          <a:solidFill>
                            <a:srgbClr val="FEFEFE"/>
                          </a:solidFill>
                          <a:latin typeface="Trebuchet MS"/>
                          <a:cs typeface="Trebuchet MS"/>
                        </a:rPr>
                        <a:t>Actual  </a:t>
                      </a:r>
                      <a:r>
                        <a:rPr sz="800" b="1" spc="-25" dirty="0">
                          <a:solidFill>
                            <a:srgbClr val="FEFEFE"/>
                          </a:solidFill>
                          <a:latin typeface="Trebuchet MS"/>
                          <a:cs typeface="Trebuchet MS"/>
                        </a:rPr>
                        <a:t>P</a:t>
                      </a:r>
                      <a:r>
                        <a:rPr sz="800" b="1" dirty="0">
                          <a:solidFill>
                            <a:srgbClr val="FEFEFE"/>
                          </a:solidFill>
                          <a:latin typeface="Trebuchet MS"/>
                          <a:cs typeface="Trebuchet MS"/>
                        </a:rPr>
                        <a:t>e</a:t>
                      </a:r>
                      <a:r>
                        <a:rPr sz="800" b="1" spc="15" dirty="0">
                          <a:solidFill>
                            <a:srgbClr val="FEFEFE"/>
                          </a:solidFill>
                          <a:latin typeface="Trebuchet MS"/>
                          <a:cs typeface="Trebuchet MS"/>
                        </a:rPr>
                        <a:t>r</a:t>
                      </a:r>
                      <a:r>
                        <a:rPr sz="800" b="1" dirty="0">
                          <a:solidFill>
                            <a:srgbClr val="FEFEFE"/>
                          </a:solidFill>
                          <a:latin typeface="Trebuchet MS"/>
                          <a:cs typeface="Trebuchet MS"/>
                        </a:rPr>
                        <a:t>formance  </a:t>
                      </a:r>
                      <a:r>
                        <a:rPr sz="800" b="1" spc="-5" dirty="0">
                          <a:solidFill>
                            <a:srgbClr val="FEFEFE"/>
                          </a:solidFill>
                          <a:latin typeface="Trebuchet MS"/>
                          <a:cs typeface="Trebuchet MS"/>
                        </a:rPr>
                        <a:t>2020/21</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marR="110489">
                        <a:lnSpc>
                          <a:spcPct val="110800"/>
                        </a:lnSpc>
                        <a:spcBef>
                          <a:spcPts val="525"/>
                        </a:spcBef>
                      </a:pPr>
                      <a:r>
                        <a:rPr sz="800" b="1" spc="5" dirty="0">
                          <a:solidFill>
                            <a:srgbClr val="FEFEFE"/>
                          </a:solidFill>
                          <a:latin typeface="Trebuchet MS"/>
                          <a:cs typeface="Trebuchet MS"/>
                        </a:rPr>
                        <a:t>Planned  </a:t>
                      </a:r>
                      <a:r>
                        <a:rPr sz="800" b="1" spc="10" dirty="0">
                          <a:solidFill>
                            <a:srgbClr val="FEFEFE"/>
                          </a:solidFill>
                          <a:latin typeface="Trebuchet MS"/>
                          <a:cs typeface="Trebuchet MS"/>
                        </a:rPr>
                        <a:t>Annual</a:t>
                      </a:r>
                      <a:r>
                        <a:rPr sz="800" b="1" spc="-85" dirty="0">
                          <a:solidFill>
                            <a:srgbClr val="FEFEFE"/>
                          </a:solidFill>
                          <a:latin typeface="Trebuchet MS"/>
                          <a:cs typeface="Trebuchet MS"/>
                        </a:rPr>
                        <a:t> </a:t>
                      </a:r>
                      <a:r>
                        <a:rPr sz="800" b="1" spc="-10" dirty="0">
                          <a:solidFill>
                            <a:srgbClr val="FEFEFE"/>
                          </a:solidFill>
                          <a:latin typeface="Trebuchet MS"/>
                          <a:cs typeface="Trebuchet MS"/>
                        </a:rPr>
                        <a:t>Target  </a:t>
                      </a:r>
                      <a:r>
                        <a:rPr sz="800" b="1" spc="-5" dirty="0">
                          <a:solidFill>
                            <a:srgbClr val="FEFEFE"/>
                          </a:solidFill>
                          <a:latin typeface="Trebuchet MS"/>
                          <a:cs typeface="Trebuchet MS"/>
                        </a:rPr>
                        <a:t>2021/22</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marR="312420">
                        <a:lnSpc>
                          <a:spcPct val="110800"/>
                        </a:lnSpc>
                        <a:spcBef>
                          <a:spcPts val="525"/>
                        </a:spcBef>
                      </a:pPr>
                      <a:r>
                        <a:rPr sz="800" b="1" dirty="0">
                          <a:solidFill>
                            <a:srgbClr val="FEFEFE"/>
                          </a:solidFill>
                          <a:latin typeface="Trebuchet MS"/>
                          <a:cs typeface="Trebuchet MS"/>
                        </a:rPr>
                        <a:t>**Actual  Achie</a:t>
                      </a:r>
                      <a:r>
                        <a:rPr sz="800" b="1" spc="-10" dirty="0">
                          <a:solidFill>
                            <a:srgbClr val="FEFEFE"/>
                          </a:solidFill>
                          <a:latin typeface="Trebuchet MS"/>
                          <a:cs typeface="Trebuchet MS"/>
                        </a:rPr>
                        <a:t>v</a:t>
                      </a:r>
                      <a:r>
                        <a:rPr sz="800" b="1" dirty="0">
                          <a:solidFill>
                            <a:srgbClr val="FEFEFE"/>
                          </a:solidFill>
                          <a:latin typeface="Trebuchet MS"/>
                          <a:cs typeface="Trebuchet MS"/>
                        </a:rPr>
                        <a:t>ement  </a:t>
                      </a:r>
                      <a:r>
                        <a:rPr sz="800" b="1" spc="-5" dirty="0">
                          <a:solidFill>
                            <a:srgbClr val="FEFEFE"/>
                          </a:solidFill>
                          <a:latin typeface="Trebuchet MS"/>
                          <a:cs typeface="Trebuchet MS"/>
                        </a:rPr>
                        <a:t>2021/22</a:t>
                      </a:r>
                      <a:endParaRPr sz="8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marR="70485">
                        <a:lnSpc>
                          <a:spcPct val="110800"/>
                        </a:lnSpc>
                        <a:spcBef>
                          <a:spcPts val="525"/>
                        </a:spcBef>
                      </a:pPr>
                      <a:r>
                        <a:rPr sz="800" b="1" spc="5" dirty="0">
                          <a:solidFill>
                            <a:srgbClr val="FEFEFE"/>
                          </a:solidFill>
                          <a:latin typeface="Trebuchet MS"/>
                          <a:cs typeface="Trebuchet MS"/>
                        </a:rPr>
                        <a:t>Deviation </a:t>
                      </a:r>
                      <a:r>
                        <a:rPr sz="800" b="1" spc="15" dirty="0">
                          <a:solidFill>
                            <a:srgbClr val="FEFEFE"/>
                          </a:solidFill>
                          <a:latin typeface="Trebuchet MS"/>
                          <a:cs typeface="Trebuchet MS"/>
                        </a:rPr>
                        <a:t>from</a:t>
                      </a:r>
                      <a:r>
                        <a:rPr sz="800" b="1" spc="-100" dirty="0">
                          <a:solidFill>
                            <a:srgbClr val="FEFEFE"/>
                          </a:solidFill>
                          <a:latin typeface="Trebuchet MS"/>
                          <a:cs typeface="Trebuchet MS"/>
                        </a:rPr>
                        <a:t> </a:t>
                      </a:r>
                      <a:r>
                        <a:rPr sz="800" b="1" spc="5" dirty="0">
                          <a:solidFill>
                            <a:srgbClr val="FEFEFE"/>
                          </a:solidFill>
                          <a:latin typeface="Trebuchet MS"/>
                          <a:cs typeface="Trebuchet MS"/>
                        </a:rPr>
                        <a:t>Planned  </a:t>
                      </a:r>
                      <a:r>
                        <a:rPr sz="800" b="1" spc="-10" dirty="0">
                          <a:solidFill>
                            <a:srgbClr val="FEFEFE"/>
                          </a:solidFill>
                          <a:latin typeface="Trebuchet MS"/>
                          <a:cs typeface="Trebuchet MS"/>
                        </a:rPr>
                        <a:t>Target </a:t>
                      </a:r>
                      <a:r>
                        <a:rPr sz="800" b="1" spc="15" dirty="0">
                          <a:solidFill>
                            <a:srgbClr val="FEFEFE"/>
                          </a:solidFill>
                          <a:latin typeface="Trebuchet MS"/>
                          <a:cs typeface="Trebuchet MS"/>
                        </a:rPr>
                        <a:t>to </a:t>
                      </a:r>
                      <a:r>
                        <a:rPr sz="800" b="1" spc="5" dirty="0">
                          <a:solidFill>
                            <a:srgbClr val="FEFEFE"/>
                          </a:solidFill>
                          <a:latin typeface="Trebuchet MS"/>
                          <a:cs typeface="Trebuchet MS"/>
                        </a:rPr>
                        <a:t>Actual  </a:t>
                      </a:r>
                      <a:r>
                        <a:rPr sz="800" b="1" spc="-5" dirty="0">
                          <a:solidFill>
                            <a:srgbClr val="FEFEFE"/>
                          </a:solidFill>
                          <a:latin typeface="Trebuchet MS"/>
                          <a:cs typeface="Trebuchet MS"/>
                        </a:rPr>
                        <a:t>Achievement</a:t>
                      </a:r>
                      <a:r>
                        <a:rPr sz="800" b="1" spc="-30" dirty="0">
                          <a:solidFill>
                            <a:srgbClr val="FEFEFE"/>
                          </a:solidFill>
                          <a:latin typeface="Trebuchet MS"/>
                          <a:cs typeface="Trebuchet MS"/>
                        </a:rPr>
                        <a:t> </a:t>
                      </a:r>
                      <a:r>
                        <a:rPr sz="800" b="1" spc="-5" dirty="0">
                          <a:solidFill>
                            <a:srgbClr val="FEFEFE"/>
                          </a:solidFill>
                          <a:latin typeface="Trebuchet MS"/>
                          <a:cs typeface="Trebuchet MS"/>
                        </a:rPr>
                        <a:t>2021/22</a:t>
                      </a:r>
                      <a:endParaRPr sz="8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a:lnSpc>
                          <a:spcPct val="100000"/>
                        </a:lnSpc>
                        <a:spcBef>
                          <a:spcPts val="630"/>
                        </a:spcBef>
                      </a:pPr>
                      <a:r>
                        <a:rPr sz="800" b="1" spc="5" dirty="0">
                          <a:solidFill>
                            <a:srgbClr val="FEFEFE"/>
                          </a:solidFill>
                          <a:latin typeface="Trebuchet MS"/>
                          <a:cs typeface="Trebuchet MS"/>
                        </a:rPr>
                        <a:t>Reasons for</a:t>
                      </a:r>
                      <a:r>
                        <a:rPr sz="800" b="1" spc="-60" dirty="0">
                          <a:solidFill>
                            <a:srgbClr val="FEFEFE"/>
                          </a:solidFill>
                          <a:latin typeface="Trebuchet MS"/>
                          <a:cs typeface="Trebuchet MS"/>
                        </a:rPr>
                        <a:t> </a:t>
                      </a:r>
                      <a:r>
                        <a:rPr sz="800" b="1" spc="5" dirty="0">
                          <a:solidFill>
                            <a:srgbClr val="FEFEFE"/>
                          </a:solidFill>
                          <a:latin typeface="Trebuchet MS"/>
                          <a:cs typeface="Trebuchet MS"/>
                        </a:rPr>
                        <a:t>Deviation</a:t>
                      </a:r>
                      <a:endParaRPr sz="800" dirty="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a:lnSpc>
                          <a:spcPct val="100000"/>
                        </a:lnSpc>
                        <a:spcBef>
                          <a:spcPts val="630"/>
                        </a:spcBef>
                      </a:pPr>
                      <a:r>
                        <a:rPr sz="800" b="1" spc="10" dirty="0">
                          <a:solidFill>
                            <a:srgbClr val="FEFEFE"/>
                          </a:solidFill>
                          <a:latin typeface="Trebuchet MS"/>
                          <a:cs typeface="Trebuchet MS"/>
                        </a:rPr>
                        <a:t>POE</a:t>
                      </a:r>
                      <a:r>
                        <a:rPr sz="800" b="1" spc="-30" dirty="0">
                          <a:solidFill>
                            <a:srgbClr val="FEFEFE"/>
                          </a:solidFill>
                          <a:latin typeface="Trebuchet MS"/>
                          <a:cs typeface="Trebuchet MS"/>
                        </a:rPr>
                        <a:t> </a:t>
                      </a:r>
                      <a:r>
                        <a:rPr sz="800" b="1" spc="10" dirty="0">
                          <a:solidFill>
                            <a:srgbClr val="FEFEFE"/>
                          </a:solidFill>
                          <a:latin typeface="Trebuchet MS"/>
                          <a:cs typeface="Trebuchet MS"/>
                        </a:rPr>
                        <a:t>Submitted</a:t>
                      </a:r>
                      <a:endParaRPr sz="800" dirty="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extLst>
                  <a:ext uri="{0D108BD9-81ED-4DB2-BD59-A6C34878D82A}">
                    <a16:rowId xmlns:a16="http://schemas.microsoft.com/office/drawing/2014/main" xmlns="" val="10001"/>
                  </a:ext>
                </a:extLst>
              </a:tr>
              <a:tr h="1242913">
                <a:tc rowSpan="3">
                  <a:txBody>
                    <a:bodyPr/>
                    <a:lstStyle/>
                    <a:p>
                      <a:pPr>
                        <a:lnSpc>
                          <a:spcPct val="100000"/>
                        </a:lnSpc>
                      </a:pPr>
                      <a:endParaRPr sz="800">
                        <a:latin typeface="Times New Roman"/>
                        <a:cs typeface="Times New Roman"/>
                      </a:endParaRPr>
                    </a:p>
                  </a:txBody>
                  <a:tcPr marL="0" marR="0" marT="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a:lnSpc>
                          <a:spcPct val="100000"/>
                        </a:lnSpc>
                        <a:spcBef>
                          <a:spcPts val="630"/>
                        </a:spcBef>
                      </a:pPr>
                      <a:r>
                        <a:rPr sz="800" dirty="0">
                          <a:solidFill>
                            <a:srgbClr val="373435"/>
                          </a:solidFill>
                          <a:latin typeface="Trebuchet MS"/>
                          <a:cs typeface="Trebuchet MS"/>
                        </a:rPr>
                        <a:t>TRUs</a:t>
                      </a:r>
                      <a:endParaRPr sz="800">
                        <a:latin typeface="Trebuchet MS"/>
                        <a:cs typeface="Trebuchet MS"/>
                      </a:endParaRPr>
                    </a:p>
                    <a:p>
                      <a:pPr marL="71755" marR="172085">
                        <a:lnSpc>
                          <a:spcPct val="110800"/>
                        </a:lnSpc>
                      </a:pPr>
                      <a:r>
                        <a:rPr sz="800" spc="-20" dirty="0">
                          <a:solidFill>
                            <a:srgbClr val="373435"/>
                          </a:solidFill>
                          <a:latin typeface="Trebuchet MS"/>
                          <a:cs typeface="Trebuchet MS"/>
                        </a:rPr>
                        <a:t>delivered</a:t>
                      </a:r>
                      <a:r>
                        <a:rPr sz="800" spc="-80" dirty="0">
                          <a:solidFill>
                            <a:srgbClr val="373435"/>
                          </a:solidFill>
                          <a:latin typeface="Trebuchet MS"/>
                          <a:cs typeface="Trebuchet MS"/>
                        </a:rPr>
                        <a:t> </a:t>
                      </a:r>
                      <a:r>
                        <a:rPr sz="800" dirty="0">
                          <a:solidFill>
                            <a:srgbClr val="373435"/>
                          </a:solidFill>
                          <a:latin typeface="Trebuchet MS"/>
                          <a:cs typeface="Trebuchet MS"/>
                        </a:rPr>
                        <a:t>as  </a:t>
                      </a:r>
                      <a:r>
                        <a:rPr sz="800" spc="-10" dirty="0">
                          <a:solidFill>
                            <a:srgbClr val="373435"/>
                          </a:solidFill>
                          <a:latin typeface="Trebuchet MS"/>
                          <a:cs typeface="Trebuchet MS"/>
                        </a:rPr>
                        <a:t>requested</a:t>
                      </a:r>
                      <a:endParaRPr sz="8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174625">
                        <a:lnSpc>
                          <a:spcPct val="110800"/>
                        </a:lnSpc>
                        <a:spcBef>
                          <a:spcPts val="525"/>
                        </a:spcBef>
                      </a:pPr>
                      <a:r>
                        <a:rPr sz="800" spc="-45" dirty="0">
                          <a:solidFill>
                            <a:srgbClr val="373435"/>
                          </a:solidFill>
                          <a:latin typeface="Trebuchet MS"/>
                          <a:cs typeface="Trebuchet MS"/>
                        </a:rPr>
                        <a:t>3.3.7 </a:t>
                      </a:r>
                      <a:r>
                        <a:rPr sz="800" spc="10" dirty="0">
                          <a:solidFill>
                            <a:srgbClr val="373435"/>
                          </a:solidFill>
                          <a:latin typeface="Trebuchet MS"/>
                          <a:cs typeface="Trebuchet MS"/>
                        </a:rPr>
                        <a:t>Region </a:t>
                      </a:r>
                      <a:r>
                        <a:rPr sz="800" spc="-60" dirty="0">
                          <a:solidFill>
                            <a:srgbClr val="373435"/>
                          </a:solidFill>
                          <a:latin typeface="Trebuchet MS"/>
                          <a:cs typeface="Trebuchet MS"/>
                        </a:rPr>
                        <a:t>B:  </a:t>
                      </a:r>
                      <a:r>
                        <a:rPr kumimoji="0" lang="en-US" sz="800" b="0" i="0" u="none" strike="noStrike" kern="1200" cap="none" spc="15" normalizeH="0" baseline="0" noProof="0" dirty="0">
                          <a:ln>
                            <a:noFill/>
                          </a:ln>
                          <a:solidFill>
                            <a:srgbClr val="373435"/>
                          </a:solidFill>
                          <a:effectLst/>
                          <a:uLnTx/>
                          <a:uFillTx/>
                          <a:latin typeface="Trebuchet MS"/>
                          <a:ea typeface="+mn-ea"/>
                          <a:cs typeface="Trebuchet MS"/>
                        </a:rPr>
                        <a:t>Number </a:t>
                      </a:r>
                      <a:r>
                        <a:rPr kumimoji="0" lang="en-US" sz="800" b="0" i="0" u="none" strike="noStrike" kern="1200" cap="none" spc="-15" normalizeH="0" baseline="0" noProof="0" dirty="0">
                          <a:ln>
                            <a:noFill/>
                          </a:ln>
                          <a:solidFill>
                            <a:srgbClr val="373435"/>
                          </a:solidFill>
                          <a:effectLst/>
                          <a:uLnTx/>
                          <a:uFillTx/>
                          <a:latin typeface="Trebuchet MS"/>
                          <a:ea typeface="+mn-ea"/>
                          <a:cs typeface="Trebuchet MS"/>
                        </a:rPr>
                        <a:t>of </a:t>
                      </a:r>
                      <a:r>
                        <a:rPr kumimoji="0" lang="en-US" sz="800" b="0" i="0" u="none" strike="noStrike" kern="1200" cap="none" spc="-10" normalizeH="0" baseline="0" noProof="0" dirty="0">
                          <a:ln>
                            <a:noFill/>
                          </a:ln>
                          <a:solidFill>
                            <a:srgbClr val="373435"/>
                          </a:solidFill>
                          <a:effectLst/>
                          <a:uLnTx/>
                          <a:uFillTx/>
                          <a:latin typeface="Trebuchet MS"/>
                          <a:ea typeface="+mn-ea"/>
                          <a:cs typeface="Trebuchet MS"/>
                        </a:rPr>
                        <a:t>serviced  </a:t>
                      </a:r>
                      <a:r>
                        <a:rPr kumimoji="0" lang="en-US" sz="800" b="0" i="0" u="none" strike="noStrike" kern="1200" cap="none" spc="-20" normalizeH="0" baseline="0" noProof="0" dirty="0">
                          <a:ln>
                            <a:noFill/>
                          </a:ln>
                          <a:solidFill>
                            <a:srgbClr val="373435"/>
                          </a:solidFill>
                          <a:effectLst/>
                          <a:uLnTx/>
                          <a:uFillTx/>
                          <a:latin typeface="Trebuchet MS"/>
                          <a:ea typeface="+mn-ea"/>
                          <a:cs typeface="Trebuchet MS"/>
                        </a:rPr>
                        <a:t>sites delivered </a:t>
                      </a:r>
                      <a:r>
                        <a:rPr kumimoji="0" lang="en-US" sz="800" b="0" i="0" u="none" strike="noStrike" kern="1200" cap="none" spc="-80" normalizeH="0" baseline="0" noProof="0" dirty="0" err="1">
                          <a:ln>
                            <a:noFill/>
                          </a:ln>
                          <a:solidFill>
                            <a:srgbClr val="373435"/>
                          </a:solidFill>
                          <a:effectLst/>
                          <a:uLnTx/>
                          <a:uFillTx/>
                          <a:latin typeface="Trebuchet MS"/>
                          <a:ea typeface="+mn-ea"/>
                          <a:cs typeface="Trebuchet MS"/>
                        </a:rPr>
                        <a:t>i.r.o.</a:t>
                      </a:r>
                      <a:r>
                        <a:rPr kumimoji="0" lang="en-US" sz="800" b="0" i="0" u="none" strike="noStrike" kern="1200" cap="none" spc="-80" normalizeH="0" baseline="0" noProof="0" dirty="0">
                          <a:ln>
                            <a:noFill/>
                          </a:ln>
                          <a:solidFill>
                            <a:srgbClr val="373435"/>
                          </a:solidFill>
                          <a:effectLst/>
                          <a:uLnTx/>
                          <a:uFillTx/>
                          <a:latin typeface="Trebuchet MS"/>
                          <a:ea typeface="+mn-ea"/>
                          <a:cs typeface="Trebuchet MS"/>
                        </a:rPr>
                        <a:t>  </a:t>
                      </a:r>
                      <a:r>
                        <a:rPr kumimoji="0" lang="en-US" sz="800" b="0" i="0" u="none" strike="noStrike" kern="1200" cap="none" spc="-20" normalizeH="0" baseline="0" noProof="0" dirty="0">
                          <a:ln>
                            <a:noFill/>
                          </a:ln>
                          <a:solidFill>
                            <a:srgbClr val="373435"/>
                          </a:solidFill>
                          <a:effectLst/>
                          <a:uLnTx/>
                          <a:uFillTx/>
                          <a:latin typeface="Trebuchet MS"/>
                          <a:ea typeface="+mn-ea"/>
                          <a:cs typeface="Trebuchet MS"/>
                        </a:rPr>
                        <a:t>projects  </a:t>
                      </a:r>
                      <a:r>
                        <a:rPr kumimoji="0" lang="en-US" sz="800" b="0" i="0" u="none" strike="noStrike" kern="1200" cap="none" spc="-10" normalizeH="0" baseline="0" noProof="0" dirty="0">
                          <a:ln>
                            <a:noFill/>
                          </a:ln>
                          <a:solidFill>
                            <a:srgbClr val="373435"/>
                          </a:solidFill>
                          <a:effectLst/>
                          <a:uLnTx/>
                          <a:uFillTx/>
                          <a:latin typeface="Trebuchet MS"/>
                          <a:ea typeface="+mn-ea"/>
                          <a:cs typeface="Trebuchet MS"/>
                        </a:rPr>
                        <a:t>implemented </a:t>
                      </a:r>
                      <a:r>
                        <a:rPr kumimoji="0" lang="en-US" sz="800" b="0" i="0" u="none" strike="noStrike" kern="1200" cap="none" spc="5" normalizeH="0" baseline="0" noProof="0" dirty="0">
                          <a:ln>
                            <a:noFill/>
                          </a:ln>
                          <a:solidFill>
                            <a:srgbClr val="373435"/>
                          </a:solidFill>
                          <a:effectLst/>
                          <a:uLnTx/>
                          <a:uFillTx/>
                          <a:latin typeface="Trebuchet MS"/>
                          <a:ea typeface="+mn-ea"/>
                          <a:cs typeface="Trebuchet MS"/>
                        </a:rPr>
                        <a:t>by</a:t>
                      </a:r>
                      <a:r>
                        <a:rPr kumimoji="0" lang="en-US" sz="800" b="0" i="0" u="none" strike="noStrike" kern="1200" cap="none" spc="-85" normalizeH="0" baseline="0" noProof="0" dirty="0">
                          <a:ln>
                            <a:noFill/>
                          </a:ln>
                          <a:solidFill>
                            <a:srgbClr val="373435"/>
                          </a:solidFill>
                          <a:effectLst/>
                          <a:uLnTx/>
                          <a:uFillTx/>
                          <a:latin typeface="Trebuchet MS"/>
                          <a:ea typeface="+mn-ea"/>
                          <a:cs typeface="Trebuchet MS"/>
                        </a:rPr>
                        <a:t> </a:t>
                      </a:r>
                      <a:r>
                        <a:rPr kumimoji="0" lang="en-US" sz="800" b="0" i="0" u="none" strike="noStrike" kern="1200" cap="none" spc="45" normalizeH="0" baseline="0" noProof="0" dirty="0">
                          <a:ln>
                            <a:noFill/>
                          </a:ln>
                          <a:solidFill>
                            <a:srgbClr val="373435"/>
                          </a:solidFill>
                          <a:effectLst/>
                          <a:uLnTx/>
                          <a:uFillTx/>
                          <a:latin typeface="Trebuchet MS"/>
                          <a:ea typeface="+mn-ea"/>
                          <a:cs typeface="Trebuchet MS"/>
                        </a:rPr>
                        <a:t>HDA</a:t>
                      </a:r>
                      <a:endParaRPr sz="8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R="71120" algn="r">
                        <a:lnSpc>
                          <a:spcPct val="100000"/>
                        </a:lnSpc>
                        <a:spcBef>
                          <a:spcPts val="630"/>
                        </a:spcBef>
                      </a:pPr>
                      <a:r>
                        <a:rPr sz="800" spc="15" dirty="0">
                          <a:solidFill>
                            <a:srgbClr val="373435"/>
                          </a:solidFill>
                          <a:latin typeface="Trebuchet MS"/>
                          <a:cs typeface="Trebuchet MS"/>
                        </a:rPr>
                        <a:t>New</a:t>
                      </a:r>
                      <a:r>
                        <a:rPr sz="800" spc="-75" dirty="0">
                          <a:solidFill>
                            <a:srgbClr val="373435"/>
                          </a:solidFill>
                          <a:latin typeface="Trebuchet MS"/>
                          <a:cs typeface="Trebuchet MS"/>
                        </a:rPr>
                        <a:t> </a:t>
                      </a:r>
                      <a:r>
                        <a:rPr sz="800" spc="-15" dirty="0">
                          <a:solidFill>
                            <a:srgbClr val="373435"/>
                          </a:solidFill>
                          <a:latin typeface="Trebuchet MS"/>
                          <a:cs typeface="Trebuchet MS"/>
                        </a:rPr>
                        <a:t>Indicator</a:t>
                      </a:r>
                      <a:endParaRPr sz="800" dirty="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293370">
                        <a:lnSpc>
                          <a:spcPct val="110800"/>
                        </a:lnSpc>
                        <a:spcBef>
                          <a:spcPts val="525"/>
                        </a:spcBef>
                      </a:pPr>
                      <a:r>
                        <a:rPr sz="800" spc="15" dirty="0">
                          <a:solidFill>
                            <a:srgbClr val="373435"/>
                          </a:solidFill>
                          <a:latin typeface="Trebuchet MS"/>
                          <a:cs typeface="Trebuchet MS"/>
                        </a:rPr>
                        <a:t>New  </a:t>
                      </a:r>
                      <a:r>
                        <a:rPr sz="800" dirty="0">
                          <a:solidFill>
                            <a:srgbClr val="373435"/>
                          </a:solidFill>
                          <a:latin typeface="Trebuchet MS"/>
                          <a:cs typeface="Trebuchet MS"/>
                        </a:rPr>
                        <a:t>Indica</a:t>
                      </a:r>
                      <a:r>
                        <a:rPr sz="800" spc="-10" dirty="0">
                          <a:solidFill>
                            <a:srgbClr val="373435"/>
                          </a:solidFill>
                          <a:latin typeface="Trebuchet MS"/>
                          <a:cs typeface="Trebuchet MS"/>
                        </a:rPr>
                        <a:t>t</a:t>
                      </a:r>
                      <a:r>
                        <a:rPr sz="800" dirty="0">
                          <a:solidFill>
                            <a:srgbClr val="373435"/>
                          </a:solidFill>
                          <a:latin typeface="Trebuchet MS"/>
                          <a:cs typeface="Trebuchet MS"/>
                        </a:rPr>
                        <a:t>or</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75565">
                        <a:lnSpc>
                          <a:spcPct val="110800"/>
                        </a:lnSpc>
                        <a:spcBef>
                          <a:spcPts val="525"/>
                        </a:spcBef>
                      </a:pPr>
                      <a:r>
                        <a:rPr sz="800" spc="10" dirty="0">
                          <a:solidFill>
                            <a:srgbClr val="373435"/>
                          </a:solidFill>
                          <a:latin typeface="Trebuchet MS"/>
                          <a:cs typeface="Trebuchet MS"/>
                        </a:rPr>
                        <a:t>1554 </a:t>
                      </a:r>
                      <a:r>
                        <a:rPr kumimoji="0" lang="en-US" sz="800" b="0" i="0" u="none" strike="noStrike" kern="1200" cap="none" spc="15" normalizeH="0" baseline="0" noProof="0" dirty="0">
                          <a:ln>
                            <a:noFill/>
                          </a:ln>
                          <a:solidFill>
                            <a:srgbClr val="373435"/>
                          </a:solidFill>
                          <a:effectLst/>
                          <a:uLnTx/>
                          <a:uFillTx/>
                          <a:latin typeface="Trebuchet MS"/>
                          <a:ea typeface="+mn-ea"/>
                          <a:cs typeface="Trebuchet MS"/>
                        </a:rPr>
                        <a:t>Number </a:t>
                      </a:r>
                      <a:r>
                        <a:rPr kumimoji="0" lang="en-US" sz="800" b="0" i="0" u="none" strike="noStrike" kern="1200" cap="none" spc="-15" normalizeH="0" baseline="0" noProof="0" dirty="0">
                          <a:ln>
                            <a:noFill/>
                          </a:ln>
                          <a:solidFill>
                            <a:srgbClr val="373435"/>
                          </a:solidFill>
                          <a:effectLst/>
                          <a:uLnTx/>
                          <a:uFillTx/>
                          <a:latin typeface="Trebuchet MS"/>
                          <a:ea typeface="+mn-ea"/>
                          <a:cs typeface="Trebuchet MS"/>
                        </a:rPr>
                        <a:t>of </a:t>
                      </a:r>
                      <a:r>
                        <a:rPr kumimoji="0" lang="en-US" sz="800" b="0" i="0" u="none" strike="noStrike" kern="1200" cap="none" spc="-10" normalizeH="0" baseline="0" noProof="0" dirty="0">
                          <a:ln>
                            <a:noFill/>
                          </a:ln>
                          <a:solidFill>
                            <a:srgbClr val="373435"/>
                          </a:solidFill>
                          <a:effectLst/>
                          <a:uLnTx/>
                          <a:uFillTx/>
                          <a:latin typeface="Trebuchet MS"/>
                          <a:ea typeface="+mn-ea"/>
                          <a:cs typeface="Trebuchet MS"/>
                        </a:rPr>
                        <a:t>serviced  </a:t>
                      </a:r>
                      <a:r>
                        <a:rPr kumimoji="0" lang="en-US" sz="800" b="0" i="0" u="none" strike="noStrike" kern="1200" cap="none" spc="-20" normalizeH="0" baseline="0" noProof="0" dirty="0">
                          <a:ln>
                            <a:noFill/>
                          </a:ln>
                          <a:solidFill>
                            <a:srgbClr val="373435"/>
                          </a:solidFill>
                          <a:effectLst/>
                          <a:uLnTx/>
                          <a:uFillTx/>
                          <a:latin typeface="Trebuchet MS"/>
                          <a:ea typeface="+mn-ea"/>
                          <a:cs typeface="Trebuchet MS"/>
                        </a:rPr>
                        <a:t>sites delivered </a:t>
                      </a:r>
                      <a:r>
                        <a:rPr kumimoji="0" lang="en-US" sz="800" b="0" i="0" u="none" strike="noStrike" kern="1200" cap="none" spc="-80" normalizeH="0" baseline="0" noProof="0" dirty="0" err="1">
                          <a:ln>
                            <a:noFill/>
                          </a:ln>
                          <a:solidFill>
                            <a:srgbClr val="373435"/>
                          </a:solidFill>
                          <a:effectLst/>
                          <a:uLnTx/>
                          <a:uFillTx/>
                          <a:latin typeface="Trebuchet MS"/>
                          <a:ea typeface="+mn-ea"/>
                          <a:cs typeface="Trebuchet MS"/>
                        </a:rPr>
                        <a:t>i.r.o.</a:t>
                      </a:r>
                      <a:r>
                        <a:rPr kumimoji="0" lang="en-US" sz="800" b="0" i="0" u="none" strike="noStrike" kern="1200" cap="none" spc="-80" normalizeH="0" baseline="0" noProof="0" dirty="0">
                          <a:ln>
                            <a:noFill/>
                          </a:ln>
                          <a:solidFill>
                            <a:srgbClr val="373435"/>
                          </a:solidFill>
                          <a:effectLst/>
                          <a:uLnTx/>
                          <a:uFillTx/>
                          <a:latin typeface="Trebuchet MS"/>
                          <a:ea typeface="+mn-ea"/>
                          <a:cs typeface="Trebuchet MS"/>
                        </a:rPr>
                        <a:t>  </a:t>
                      </a:r>
                      <a:r>
                        <a:rPr kumimoji="0" lang="en-US" sz="800" b="0" i="0" u="none" strike="noStrike" kern="1200" cap="none" spc="-20" normalizeH="0" baseline="0" noProof="0" dirty="0">
                          <a:ln>
                            <a:noFill/>
                          </a:ln>
                          <a:solidFill>
                            <a:srgbClr val="373435"/>
                          </a:solidFill>
                          <a:effectLst/>
                          <a:uLnTx/>
                          <a:uFillTx/>
                          <a:latin typeface="Trebuchet MS"/>
                          <a:ea typeface="+mn-ea"/>
                          <a:cs typeface="Trebuchet MS"/>
                        </a:rPr>
                        <a:t>projects  </a:t>
                      </a:r>
                      <a:r>
                        <a:rPr kumimoji="0" lang="en-US" sz="800" b="0" i="0" u="none" strike="noStrike" kern="1200" cap="none" spc="-10" normalizeH="0" baseline="0" noProof="0" dirty="0">
                          <a:ln>
                            <a:noFill/>
                          </a:ln>
                          <a:solidFill>
                            <a:srgbClr val="373435"/>
                          </a:solidFill>
                          <a:effectLst/>
                          <a:uLnTx/>
                          <a:uFillTx/>
                          <a:latin typeface="Trebuchet MS"/>
                          <a:ea typeface="+mn-ea"/>
                          <a:cs typeface="Trebuchet MS"/>
                        </a:rPr>
                        <a:t>implemented </a:t>
                      </a:r>
                      <a:r>
                        <a:rPr kumimoji="0" lang="en-US" sz="800" b="0" i="0" u="none" strike="noStrike" kern="1200" cap="none" spc="5" normalizeH="0" baseline="0" noProof="0" dirty="0">
                          <a:ln>
                            <a:noFill/>
                          </a:ln>
                          <a:solidFill>
                            <a:srgbClr val="373435"/>
                          </a:solidFill>
                          <a:effectLst/>
                          <a:uLnTx/>
                          <a:uFillTx/>
                          <a:latin typeface="Trebuchet MS"/>
                          <a:ea typeface="+mn-ea"/>
                          <a:cs typeface="Trebuchet MS"/>
                        </a:rPr>
                        <a:t>by</a:t>
                      </a:r>
                      <a:r>
                        <a:rPr kumimoji="0" lang="en-US" sz="800" b="0" i="0" u="none" strike="noStrike" kern="1200" cap="none" spc="-85" normalizeH="0" baseline="0" noProof="0" dirty="0">
                          <a:ln>
                            <a:noFill/>
                          </a:ln>
                          <a:solidFill>
                            <a:srgbClr val="373435"/>
                          </a:solidFill>
                          <a:effectLst/>
                          <a:uLnTx/>
                          <a:uFillTx/>
                          <a:latin typeface="Trebuchet MS"/>
                          <a:ea typeface="+mn-ea"/>
                          <a:cs typeface="Trebuchet MS"/>
                        </a:rPr>
                        <a:t> </a:t>
                      </a:r>
                      <a:r>
                        <a:rPr kumimoji="0" lang="en-US" sz="800" b="0" i="0" u="none" strike="noStrike" kern="1200" cap="none" spc="45" normalizeH="0" baseline="0" noProof="0" dirty="0">
                          <a:ln>
                            <a:noFill/>
                          </a:ln>
                          <a:solidFill>
                            <a:srgbClr val="373435"/>
                          </a:solidFill>
                          <a:effectLst/>
                          <a:uLnTx/>
                          <a:uFillTx/>
                          <a:latin typeface="Trebuchet MS"/>
                          <a:ea typeface="+mn-ea"/>
                          <a:cs typeface="Trebuchet MS"/>
                        </a:rPr>
                        <a:t>HDA</a:t>
                      </a:r>
                      <a:endParaRPr sz="8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259079">
                        <a:lnSpc>
                          <a:spcPct val="110800"/>
                        </a:lnSpc>
                        <a:spcBef>
                          <a:spcPts val="525"/>
                        </a:spcBef>
                      </a:pPr>
                      <a:r>
                        <a:rPr sz="800" spc="25" dirty="0">
                          <a:solidFill>
                            <a:srgbClr val="ED3237"/>
                          </a:solidFill>
                          <a:latin typeface="Trebuchet MS"/>
                          <a:cs typeface="Trebuchet MS"/>
                        </a:rPr>
                        <a:t>Not </a:t>
                      </a:r>
                      <a:r>
                        <a:rPr sz="800" spc="-5" dirty="0">
                          <a:solidFill>
                            <a:srgbClr val="ED3237"/>
                          </a:solidFill>
                          <a:latin typeface="Trebuchet MS"/>
                          <a:cs typeface="Trebuchet MS"/>
                        </a:rPr>
                        <a:t>Achieved  </a:t>
                      </a:r>
                      <a:r>
                        <a:rPr sz="800" spc="10" dirty="0">
                          <a:solidFill>
                            <a:srgbClr val="373435"/>
                          </a:solidFill>
                          <a:latin typeface="Trebuchet MS"/>
                          <a:cs typeface="Trebuchet MS"/>
                        </a:rPr>
                        <a:t>0 </a:t>
                      </a:r>
                      <a:r>
                        <a:rPr sz="800" spc="-10" dirty="0">
                          <a:solidFill>
                            <a:srgbClr val="373435"/>
                          </a:solidFill>
                          <a:latin typeface="Trebuchet MS"/>
                          <a:cs typeface="Trebuchet MS"/>
                        </a:rPr>
                        <a:t>serviced</a:t>
                      </a:r>
                      <a:r>
                        <a:rPr sz="800" spc="-120" dirty="0">
                          <a:solidFill>
                            <a:srgbClr val="373435"/>
                          </a:solidFill>
                          <a:latin typeface="Trebuchet MS"/>
                          <a:cs typeface="Trebuchet MS"/>
                        </a:rPr>
                        <a:t> </a:t>
                      </a:r>
                      <a:r>
                        <a:rPr sz="800" spc="-20" dirty="0">
                          <a:solidFill>
                            <a:srgbClr val="373435"/>
                          </a:solidFill>
                          <a:latin typeface="Trebuchet MS"/>
                          <a:cs typeface="Trebuchet MS"/>
                        </a:rPr>
                        <a:t>sites  delivered </a:t>
                      </a:r>
                      <a:r>
                        <a:rPr sz="800" spc="-80" dirty="0">
                          <a:solidFill>
                            <a:srgbClr val="373435"/>
                          </a:solidFill>
                          <a:latin typeface="Trebuchet MS"/>
                          <a:cs typeface="Trebuchet MS"/>
                        </a:rPr>
                        <a:t>i.r.o.  </a:t>
                      </a:r>
                      <a:r>
                        <a:rPr sz="800" spc="-20" dirty="0">
                          <a:solidFill>
                            <a:srgbClr val="373435"/>
                          </a:solidFill>
                          <a:latin typeface="Trebuchet MS"/>
                          <a:cs typeface="Trebuchet MS"/>
                        </a:rPr>
                        <a:t>projects  </a:t>
                      </a:r>
                      <a:r>
                        <a:rPr sz="800" spc="-10" dirty="0">
                          <a:solidFill>
                            <a:srgbClr val="373435"/>
                          </a:solidFill>
                          <a:latin typeface="Trebuchet MS"/>
                          <a:cs typeface="Trebuchet MS"/>
                        </a:rPr>
                        <a:t>implemented  </a:t>
                      </a:r>
                      <a:r>
                        <a:rPr sz="800" spc="5" dirty="0">
                          <a:solidFill>
                            <a:srgbClr val="373435"/>
                          </a:solidFill>
                          <a:latin typeface="Trebuchet MS"/>
                          <a:cs typeface="Trebuchet MS"/>
                        </a:rPr>
                        <a:t>by</a:t>
                      </a:r>
                      <a:r>
                        <a:rPr sz="800" spc="-35" dirty="0">
                          <a:solidFill>
                            <a:srgbClr val="373435"/>
                          </a:solidFill>
                          <a:latin typeface="Trebuchet MS"/>
                          <a:cs typeface="Trebuchet MS"/>
                        </a:rPr>
                        <a:t> </a:t>
                      </a:r>
                      <a:r>
                        <a:rPr sz="800" spc="45" dirty="0">
                          <a:solidFill>
                            <a:srgbClr val="373435"/>
                          </a:solidFill>
                          <a:latin typeface="Trebuchet MS"/>
                          <a:cs typeface="Trebuchet MS"/>
                        </a:rPr>
                        <a:t>HDA</a:t>
                      </a:r>
                      <a:endParaRPr sz="8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FF0000"/>
                    </a:solidFill>
                  </a:tcPr>
                </a:tc>
                <a:tc>
                  <a:txBody>
                    <a:bodyPr/>
                    <a:lstStyle/>
                    <a:p>
                      <a:pPr marL="71755" marR="230504">
                        <a:lnSpc>
                          <a:spcPct val="110800"/>
                        </a:lnSpc>
                        <a:spcBef>
                          <a:spcPts val="525"/>
                        </a:spcBef>
                      </a:pPr>
                      <a:r>
                        <a:rPr sz="800" spc="10" dirty="0">
                          <a:solidFill>
                            <a:srgbClr val="373435"/>
                          </a:solidFill>
                          <a:latin typeface="Trebuchet MS"/>
                          <a:cs typeface="Trebuchet MS"/>
                        </a:rPr>
                        <a:t>-1554 </a:t>
                      </a:r>
                      <a:r>
                        <a:rPr sz="800" spc="-10" dirty="0">
                          <a:solidFill>
                            <a:srgbClr val="373435"/>
                          </a:solidFill>
                          <a:latin typeface="Trebuchet MS"/>
                          <a:cs typeface="Trebuchet MS"/>
                        </a:rPr>
                        <a:t>serviced </a:t>
                      </a:r>
                      <a:r>
                        <a:rPr sz="800" spc="-20" dirty="0">
                          <a:solidFill>
                            <a:srgbClr val="373435"/>
                          </a:solidFill>
                          <a:latin typeface="Trebuchet MS"/>
                          <a:cs typeface="Trebuchet MS"/>
                        </a:rPr>
                        <a:t>sites  delivered </a:t>
                      </a:r>
                      <a:r>
                        <a:rPr sz="800" spc="-80" dirty="0">
                          <a:solidFill>
                            <a:srgbClr val="373435"/>
                          </a:solidFill>
                          <a:latin typeface="Trebuchet MS"/>
                          <a:cs typeface="Trebuchet MS"/>
                        </a:rPr>
                        <a:t>i.r.o.  </a:t>
                      </a:r>
                      <a:r>
                        <a:rPr sz="800" spc="-20" dirty="0">
                          <a:solidFill>
                            <a:srgbClr val="373435"/>
                          </a:solidFill>
                          <a:latin typeface="Trebuchet MS"/>
                          <a:cs typeface="Trebuchet MS"/>
                        </a:rPr>
                        <a:t>projects</a:t>
                      </a:r>
                      <a:r>
                        <a:rPr sz="800" spc="-80" dirty="0">
                          <a:solidFill>
                            <a:srgbClr val="373435"/>
                          </a:solidFill>
                          <a:latin typeface="Trebuchet MS"/>
                          <a:cs typeface="Trebuchet MS"/>
                        </a:rPr>
                        <a:t> </a:t>
                      </a:r>
                      <a:r>
                        <a:rPr sz="800" spc="-10" dirty="0">
                          <a:solidFill>
                            <a:srgbClr val="373435"/>
                          </a:solidFill>
                          <a:latin typeface="Trebuchet MS"/>
                          <a:cs typeface="Trebuchet MS"/>
                        </a:rPr>
                        <a:t>implemented  </a:t>
                      </a:r>
                      <a:r>
                        <a:rPr sz="800" spc="5" dirty="0">
                          <a:solidFill>
                            <a:srgbClr val="373435"/>
                          </a:solidFill>
                          <a:latin typeface="Trebuchet MS"/>
                          <a:cs typeface="Trebuchet MS"/>
                        </a:rPr>
                        <a:t>by</a:t>
                      </a:r>
                      <a:r>
                        <a:rPr sz="800" spc="-30" dirty="0">
                          <a:solidFill>
                            <a:srgbClr val="373435"/>
                          </a:solidFill>
                          <a:latin typeface="Trebuchet MS"/>
                          <a:cs typeface="Trebuchet MS"/>
                        </a:rPr>
                        <a:t> </a:t>
                      </a:r>
                      <a:r>
                        <a:rPr sz="800" spc="45" dirty="0">
                          <a:solidFill>
                            <a:srgbClr val="373435"/>
                          </a:solidFill>
                          <a:latin typeface="Trebuchet MS"/>
                          <a:cs typeface="Trebuchet MS"/>
                        </a:rPr>
                        <a:t>HDA</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146685">
                        <a:lnSpc>
                          <a:spcPct val="110800"/>
                        </a:lnSpc>
                        <a:spcBef>
                          <a:spcPts val="525"/>
                        </a:spcBef>
                      </a:pPr>
                      <a:r>
                        <a:rPr sz="800" spc="-20" dirty="0">
                          <a:solidFill>
                            <a:srgbClr val="373435"/>
                          </a:solidFill>
                          <a:latin typeface="Trebuchet MS"/>
                          <a:cs typeface="Trebuchet MS"/>
                        </a:rPr>
                        <a:t>The </a:t>
                      </a:r>
                      <a:r>
                        <a:rPr sz="800" spc="45" dirty="0">
                          <a:solidFill>
                            <a:srgbClr val="373435"/>
                          </a:solidFill>
                          <a:latin typeface="Trebuchet MS"/>
                          <a:cs typeface="Trebuchet MS"/>
                        </a:rPr>
                        <a:t>HDA </a:t>
                      </a:r>
                      <a:r>
                        <a:rPr sz="800" spc="-5" dirty="0">
                          <a:solidFill>
                            <a:srgbClr val="373435"/>
                          </a:solidFill>
                          <a:latin typeface="Trebuchet MS"/>
                          <a:cs typeface="Trebuchet MS"/>
                        </a:rPr>
                        <a:t>continues </a:t>
                      </a:r>
                      <a:r>
                        <a:rPr sz="800" spc="-10" dirty="0">
                          <a:solidFill>
                            <a:srgbClr val="373435"/>
                          </a:solidFill>
                          <a:latin typeface="Trebuchet MS"/>
                          <a:cs typeface="Trebuchet MS"/>
                        </a:rPr>
                        <a:t>to  encounter </a:t>
                      </a:r>
                      <a:r>
                        <a:rPr sz="800" spc="10" dirty="0">
                          <a:solidFill>
                            <a:srgbClr val="373435"/>
                          </a:solidFill>
                          <a:latin typeface="Trebuchet MS"/>
                          <a:cs typeface="Trebuchet MS"/>
                        </a:rPr>
                        <a:t>non-response </a:t>
                      </a:r>
                      <a:r>
                        <a:rPr sz="800" spc="-15" dirty="0">
                          <a:solidFill>
                            <a:srgbClr val="373435"/>
                          </a:solidFill>
                          <a:latin typeface="Trebuchet MS"/>
                          <a:cs typeface="Trebuchet MS"/>
                        </a:rPr>
                        <a:t>of  </a:t>
                      </a:r>
                      <a:r>
                        <a:rPr sz="800" dirty="0">
                          <a:solidFill>
                            <a:srgbClr val="373435"/>
                          </a:solidFill>
                          <a:latin typeface="Trebuchet MS"/>
                          <a:cs typeface="Trebuchet MS"/>
                        </a:rPr>
                        <a:t>correspondences </a:t>
                      </a:r>
                      <a:r>
                        <a:rPr sz="800" spc="5" dirty="0">
                          <a:solidFill>
                            <a:srgbClr val="373435"/>
                          </a:solidFill>
                          <a:latin typeface="Trebuchet MS"/>
                          <a:cs typeface="Trebuchet MS"/>
                        </a:rPr>
                        <a:t>by</a:t>
                      </a:r>
                      <a:r>
                        <a:rPr sz="800" spc="-130" dirty="0">
                          <a:solidFill>
                            <a:srgbClr val="373435"/>
                          </a:solidFill>
                          <a:latin typeface="Trebuchet MS"/>
                          <a:cs typeface="Trebuchet MS"/>
                        </a:rPr>
                        <a:t> </a:t>
                      </a:r>
                      <a:r>
                        <a:rPr sz="800" spc="-25" dirty="0">
                          <a:solidFill>
                            <a:srgbClr val="373435"/>
                          </a:solidFill>
                          <a:latin typeface="Trebuchet MS"/>
                          <a:cs typeface="Trebuchet MS"/>
                        </a:rPr>
                        <a:t>relevant  </a:t>
                      </a:r>
                      <a:r>
                        <a:rPr sz="800" spc="-20" dirty="0">
                          <a:solidFill>
                            <a:srgbClr val="373435"/>
                          </a:solidFill>
                          <a:latin typeface="Trebuchet MS"/>
                          <a:cs typeface="Trebuchet MS"/>
                        </a:rPr>
                        <a:t>Municipality.</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a:lnSpc>
                          <a:spcPct val="100000"/>
                        </a:lnSpc>
                        <a:spcBef>
                          <a:spcPts val="630"/>
                        </a:spcBef>
                      </a:pPr>
                      <a:r>
                        <a:rPr sz="800" spc="25" dirty="0">
                          <a:solidFill>
                            <a:srgbClr val="373435"/>
                          </a:solidFill>
                          <a:latin typeface="Trebuchet MS"/>
                          <a:cs typeface="Trebuchet MS"/>
                        </a:rPr>
                        <a:t>Not</a:t>
                      </a:r>
                      <a:r>
                        <a:rPr sz="800" spc="-30" dirty="0">
                          <a:solidFill>
                            <a:srgbClr val="373435"/>
                          </a:solidFill>
                          <a:latin typeface="Trebuchet MS"/>
                          <a:cs typeface="Trebuchet MS"/>
                        </a:rPr>
                        <a:t> </a:t>
                      </a:r>
                      <a:r>
                        <a:rPr sz="800" spc="-10" dirty="0">
                          <a:solidFill>
                            <a:srgbClr val="373435"/>
                          </a:solidFill>
                          <a:latin typeface="Trebuchet MS"/>
                          <a:cs typeface="Trebuchet MS"/>
                        </a:rPr>
                        <a:t>Applicable</a:t>
                      </a:r>
                      <a:endParaRPr sz="8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extLst>
                  <a:ext uri="{0D108BD9-81ED-4DB2-BD59-A6C34878D82A}">
                    <a16:rowId xmlns:a16="http://schemas.microsoft.com/office/drawing/2014/main" xmlns="" val="10002"/>
                  </a:ext>
                </a:extLst>
              </a:tr>
              <a:tr h="1597254">
                <a:tc vMerge="1">
                  <a:txBody>
                    <a:bodyPr/>
                    <a:lstStyle/>
                    <a:p>
                      <a:endParaRPr/>
                    </a:p>
                  </a:txBody>
                  <a:tcPr marL="0" marR="0" marT="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rowSpan="2">
                  <a:txBody>
                    <a:bodyPr/>
                    <a:lstStyle/>
                    <a:p>
                      <a:pPr marL="71755" marR="146685">
                        <a:lnSpc>
                          <a:spcPct val="110800"/>
                        </a:lnSpc>
                        <a:spcBef>
                          <a:spcPts val="525"/>
                        </a:spcBef>
                      </a:pPr>
                      <a:r>
                        <a:rPr sz="800" spc="-25" dirty="0">
                          <a:solidFill>
                            <a:srgbClr val="373435"/>
                          </a:solidFill>
                          <a:latin typeface="Trebuchet MS"/>
                          <a:cs typeface="Trebuchet MS"/>
                        </a:rPr>
                        <a:t>Projects  </a:t>
                      </a:r>
                      <a:r>
                        <a:rPr sz="800" spc="10" dirty="0">
                          <a:solidFill>
                            <a:srgbClr val="373435"/>
                          </a:solidFill>
                          <a:latin typeface="Trebuchet MS"/>
                          <a:cs typeface="Trebuchet MS"/>
                        </a:rPr>
                        <a:t>managed</a:t>
                      </a:r>
                      <a:r>
                        <a:rPr sz="800" spc="-95" dirty="0">
                          <a:solidFill>
                            <a:srgbClr val="373435"/>
                          </a:solidFill>
                          <a:latin typeface="Trebuchet MS"/>
                          <a:cs typeface="Trebuchet MS"/>
                        </a:rPr>
                        <a:t> </a:t>
                      </a:r>
                      <a:r>
                        <a:rPr sz="800" spc="5" dirty="0">
                          <a:solidFill>
                            <a:srgbClr val="373435"/>
                          </a:solidFill>
                          <a:latin typeface="Trebuchet MS"/>
                          <a:cs typeface="Trebuchet MS"/>
                        </a:rPr>
                        <a:t>by  </a:t>
                      </a:r>
                      <a:r>
                        <a:rPr sz="800" spc="45" dirty="0">
                          <a:solidFill>
                            <a:srgbClr val="373435"/>
                          </a:solidFill>
                          <a:latin typeface="Trebuchet MS"/>
                          <a:cs typeface="Trebuchet MS"/>
                        </a:rPr>
                        <a:t>HDA</a:t>
                      </a:r>
                      <a:endParaRPr sz="800">
                        <a:latin typeface="Trebuchet MS"/>
                        <a:cs typeface="Trebuchet MS"/>
                      </a:endParaRPr>
                    </a:p>
                    <a:p>
                      <a:pPr marL="71755" marR="76200">
                        <a:lnSpc>
                          <a:spcPct val="110800"/>
                        </a:lnSpc>
                      </a:pPr>
                      <a:r>
                        <a:rPr sz="800" spc="-20" dirty="0">
                          <a:solidFill>
                            <a:srgbClr val="373435"/>
                          </a:solidFill>
                          <a:latin typeface="Trebuchet MS"/>
                          <a:cs typeface="Trebuchet MS"/>
                        </a:rPr>
                        <a:t>delivered  </a:t>
                      </a:r>
                      <a:r>
                        <a:rPr sz="800" spc="-5" dirty="0">
                          <a:solidFill>
                            <a:srgbClr val="373435"/>
                          </a:solidFill>
                          <a:latin typeface="Trebuchet MS"/>
                          <a:cs typeface="Trebuchet MS"/>
                        </a:rPr>
                        <a:t>against </a:t>
                      </a:r>
                      <a:r>
                        <a:rPr sz="800" spc="-35" dirty="0">
                          <a:solidFill>
                            <a:srgbClr val="373435"/>
                          </a:solidFill>
                          <a:latin typeface="Trebuchet MS"/>
                          <a:cs typeface="Trebuchet MS"/>
                        </a:rPr>
                        <a:t>all  </a:t>
                      </a:r>
                      <a:r>
                        <a:rPr sz="800" spc="-20" dirty="0">
                          <a:solidFill>
                            <a:srgbClr val="373435"/>
                          </a:solidFill>
                          <a:latin typeface="Trebuchet MS"/>
                          <a:cs typeface="Trebuchet MS"/>
                        </a:rPr>
                        <a:t>milestones,</a:t>
                      </a:r>
                      <a:r>
                        <a:rPr sz="800" spc="-70" dirty="0">
                          <a:solidFill>
                            <a:srgbClr val="373435"/>
                          </a:solidFill>
                          <a:latin typeface="Trebuchet MS"/>
                          <a:cs typeface="Trebuchet MS"/>
                        </a:rPr>
                        <a:t> </a:t>
                      </a:r>
                      <a:r>
                        <a:rPr sz="800" dirty="0">
                          <a:solidFill>
                            <a:srgbClr val="373435"/>
                          </a:solidFill>
                          <a:latin typeface="Trebuchet MS"/>
                          <a:cs typeface="Trebuchet MS"/>
                        </a:rPr>
                        <a:t>as  </a:t>
                      </a:r>
                      <a:r>
                        <a:rPr sz="800" spc="-10" dirty="0">
                          <a:solidFill>
                            <a:srgbClr val="373435"/>
                          </a:solidFill>
                          <a:latin typeface="Trebuchet MS"/>
                          <a:cs typeface="Trebuchet MS"/>
                        </a:rPr>
                        <a:t>per </a:t>
                      </a:r>
                      <a:r>
                        <a:rPr sz="800" spc="10" dirty="0">
                          <a:solidFill>
                            <a:srgbClr val="373435"/>
                          </a:solidFill>
                          <a:latin typeface="Trebuchet MS"/>
                          <a:cs typeface="Trebuchet MS"/>
                        </a:rPr>
                        <a:t>signed</a:t>
                      </a:r>
                      <a:r>
                        <a:rPr sz="800" spc="-114" dirty="0">
                          <a:solidFill>
                            <a:srgbClr val="373435"/>
                          </a:solidFill>
                          <a:latin typeface="Trebuchet MS"/>
                          <a:cs typeface="Trebuchet MS"/>
                        </a:rPr>
                        <a:t> </a:t>
                      </a:r>
                      <a:r>
                        <a:rPr sz="800" dirty="0">
                          <a:solidFill>
                            <a:srgbClr val="373435"/>
                          </a:solidFill>
                          <a:latin typeface="Trebuchet MS"/>
                          <a:cs typeface="Trebuchet MS"/>
                        </a:rPr>
                        <a:t>IPs  </a:t>
                      </a:r>
                      <a:r>
                        <a:rPr sz="800" spc="5" dirty="0">
                          <a:solidFill>
                            <a:srgbClr val="373435"/>
                          </a:solidFill>
                          <a:latin typeface="Trebuchet MS"/>
                          <a:cs typeface="Trebuchet MS"/>
                        </a:rPr>
                        <a:t>and</a:t>
                      </a:r>
                      <a:r>
                        <a:rPr sz="800" spc="-40" dirty="0">
                          <a:solidFill>
                            <a:srgbClr val="373435"/>
                          </a:solidFill>
                          <a:latin typeface="Trebuchet MS"/>
                          <a:cs typeface="Trebuchet MS"/>
                        </a:rPr>
                        <a:t> </a:t>
                      </a:r>
                      <a:r>
                        <a:rPr sz="800" spc="25" dirty="0">
                          <a:solidFill>
                            <a:srgbClr val="373435"/>
                          </a:solidFill>
                          <a:latin typeface="Trebuchet MS"/>
                          <a:cs typeface="Trebuchet MS"/>
                        </a:rPr>
                        <a:t>MTOPs</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78740">
                        <a:lnSpc>
                          <a:spcPct val="110800"/>
                        </a:lnSpc>
                        <a:spcBef>
                          <a:spcPts val="525"/>
                        </a:spcBef>
                      </a:pPr>
                      <a:r>
                        <a:rPr sz="800" spc="-45" dirty="0">
                          <a:solidFill>
                            <a:srgbClr val="373435"/>
                          </a:solidFill>
                          <a:latin typeface="Trebuchet MS"/>
                          <a:cs typeface="Trebuchet MS"/>
                        </a:rPr>
                        <a:t>3.3.8 </a:t>
                      </a:r>
                      <a:r>
                        <a:rPr sz="800" spc="10" dirty="0">
                          <a:solidFill>
                            <a:srgbClr val="373435"/>
                          </a:solidFill>
                          <a:latin typeface="Trebuchet MS"/>
                          <a:cs typeface="Trebuchet MS"/>
                        </a:rPr>
                        <a:t>Region </a:t>
                      </a:r>
                      <a:r>
                        <a:rPr sz="800" spc="-40" dirty="0">
                          <a:solidFill>
                            <a:srgbClr val="373435"/>
                          </a:solidFill>
                          <a:latin typeface="Trebuchet MS"/>
                          <a:cs typeface="Trebuchet MS"/>
                        </a:rPr>
                        <a:t>A:  </a:t>
                      </a:r>
                      <a:r>
                        <a:rPr sz="800" spc="15" dirty="0">
                          <a:solidFill>
                            <a:srgbClr val="373435"/>
                          </a:solidFill>
                          <a:latin typeface="Trebuchet MS"/>
                          <a:cs typeface="Trebuchet MS"/>
                        </a:rPr>
                        <a:t>Number </a:t>
                      </a:r>
                      <a:r>
                        <a:rPr sz="800" spc="-15" dirty="0">
                          <a:solidFill>
                            <a:srgbClr val="373435"/>
                          </a:solidFill>
                          <a:latin typeface="Trebuchet MS"/>
                          <a:cs typeface="Trebuchet MS"/>
                        </a:rPr>
                        <a:t>of </a:t>
                      </a:r>
                      <a:r>
                        <a:rPr sz="800" spc="40" dirty="0">
                          <a:solidFill>
                            <a:srgbClr val="373435"/>
                          </a:solidFill>
                          <a:latin typeface="Trebuchet MS"/>
                          <a:cs typeface="Trebuchet MS"/>
                        </a:rPr>
                        <a:t>HS  </a:t>
                      </a:r>
                      <a:r>
                        <a:rPr sz="800" spc="-25" dirty="0">
                          <a:solidFill>
                            <a:srgbClr val="373435"/>
                          </a:solidFill>
                          <a:latin typeface="Trebuchet MS"/>
                          <a:cs typeface="Trebuchet MS"/>
                        </a:rPr>
                        <a:t>Projects</a:t>
                      </a:r>
                      <a:r>
                        <a:rPr sz="800" spc="-80" dirty="0">
                          <a:solidFill>
                            <a:srgbClr val="373435"/>
                          </a:solidFill>
                          <a:latin typeface="Trebuchet MS"/>
                          <a:cs typeface="Trebuchet MS"/>
                        </a:rPr>
                        <a:t> </a:t>
                      </a:r>
                      <a:r>
                        <a:rPr sz="800" spc="10" dirty="0">
                          <a:solidFill>
                            <a:srgbClr val="373435"/>
                          </a:solidFill>
                          <a:latin typeface="Trebuchet MS"/>
                          <a:cs typeface="Trebuchet MS"/>
                        </a:rPr>
                        <a:t>managed  </a:t>
                      </a:r>
                      <a:r>
                        <a:rPr sz="800" spc="5" dirty="0">
                          <a:solidFill>
                            <a:srgbClr val="373435"/>
                          </a:solidFill>
                          <a:latin typeface="Trebuchet MS"/>
                          <a:cs typeface="Trebuchet MS"/>
                        </a:rPr>
                        <a:t>by </a:t>
                      </a:r>
                      <a:r>
                        <a:rPr sz="800" spc="-20" dirty="0">
                          <a:solidFill>
                            <a:srgbClr val="373435"/>
                          </a:solidFill>
                          <a:latin typeface="Trebuchet MS"/>
                          <a:cs typeface="Trebuchet MS"/>
                        </a:rPr>
                        <a:t>the</a:t>
                      </a:r>
                      <a:r>
                        <a:rPr sz="800" spc="-70" dirty="0">
                          <a:solidFill>
                            <a:srgbClr val="373435"/>
                          </a:solidFill>
                          <a:latin typeface="Trebuchet MS"/>
                          <a:cs typeface="Trebuchet MS"/>
                        </a:rPr>
                        <a:t> </a:t>
                      </a:r>
                      <a:r>
                        <a:rPr sz="800" spc="45" dirty="0">
                          <a:solidFill>
                            <a:srgbClr val="373435"/>
                          </a:solidFill>
                          <a:latin typeface="Trebuchet MS"/>
                          <a:cs typeface="Trebuchet MS"/>
                        </a:rPr>
                        <a:t>HDA</a:t>
                      </a:r>
                      <a:endParaRPr sz="8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R="71120" algn="r">
                        <a:lnSpc>
                          <a:spcPct val="100000"/>
                        </a:lnSpc>
                        <a:spcBef>
                          <a:spcPts val="630"/>
                        </a:spcBef>
                      </a:pPr>
                      <a:r>
                        <a:rPr sz="800" spc="15" dirty="0">
                          <a:solidFill>
                            <a:srgbClr val="373435"/>
                          </a:solidFill>
                          <a:latin typeface="Trebuchet MS"/>
                          <a:cs typeface="Trebuchet MS"/>
                        </a:rPr>
                        <a:t>New</a:t>
                      </a:r>
                      <a:r>
                        <a:rPr sz="800" spc="-75" dirty="0">
                          <a:solidFill>
                            <a:srgbClr val="373435"/>
                          </a:solidFill>
                          <a:latin typeface="Trebuchet MS"/>
                          <a:cs typeface="Trebuchet MS"/>
                        </a:rPr>
                        <a:t> </a:t>
                      </a:r>
                      <a:r>
                        <a:rPr sz="800" spc="-15" dirty="0">
                          <a:solidFill>
                            <a:srgbClr val="373435"/>
                          </a:solidFill>
                          <a:latin typeface="Trebuchet MS"/>
                          <a:cs typeface="Trebuchet MS"/>
                        </a:rPr>
                        <a:t>Indicator</a:t>
                      </a:r>
                      <a:endParaRPr sz="8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293370">
                        <a:lnSpc>
                          <a:spcPct val="110800"/>
                        </a:lnSpc>
                        <a:spcBef>
                          <a:spcPts val="525"/>
                        </a:spcBef>
                      </a:pPr>
                      <a:r>
                        <a:rPr sz="800" spc="15" dirty="0">
                          <a:solidFill>
                            <a:srgbClr val="373435"/>
                          </a:solidFill>
                          <a:latin typeface="Trebuchet MS"/>
                          <a:cs typeface="Trebuchet MS"/>
                        </a:rPr>
                        <a:t>New  </a:t>
                      </a:r>
                      <a:r>
                        <a:rPr sz="800" dirty="0">
                          <a:solidFill>
                            <a:srgbClr val="373435"/>
                          </a:solidFill>
                          <a:latin typeface="Trebuchet MS"/>
                          <a:cs typeface="Trebuchet MS"/>
                        </a:rPr>
                        <a:t>Indica</a:t>
                      </a:r>
                      <a:r>
                        <a:rPr sz="800" spc="-10" dirty="0">
                          <a:solidFill>
                            <a:srgbClr val="373435"/>
                          </a:solidFill>
                          <a:latin typeface="Trebuchet MS"/>
                          <a:cs typeface="Trebuchet MS"/>
                        </a:rPr>
                        <a:t>t</a:t>
                      </a:r>
                      <a:r>
                        <a:rPr sz="800" dirty="0">
                          <a:solidFill>
                            <a:srgbClr val="373435"/>
                          </a:solidFill>
                          <a:latin typeface="Trebuchet MS"/>
                          <a:cs typeface="Trebuchet MS"/>
                        </a:rPr>
                        <a:t>or</a:t>
                      </a:r>
                      <a:endParaRPr sz="8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137160">
                        <a:lnSpc>
                          <a:spcPct val="110800"/>
                        </a:lnSpc>
                        <a:spcBef>
                          <a:spcPts val="525"/>
                        </a:spcBef>
                      </a:pPr>
                      <a:r>
                        <a:rPr sz="800" spc="10" dirty="0">
                          <a:solidFill>
                            <a:srgbClr val="373435"/>
                          </a:solidFill>
                          <a:latin typeface="Trebuchet MS"/>
                          <a:cs typeface="Trebuchet MS"/>
                        </a:rPr>
                        <a:t>40 </a:t>
                      </a:r>
                      <a:r>
                        <a:rPr sz="800" spc="40" dirty="0">
                          <a:solidFill>
                            <a:srgbClr val="373435"/>
                          </a:solidFill>
                          <a:latin typeface="Trebuchet MS"/>
                          <a:cs typeface="Trebuchet MS"/>
                        </a:rPr>
                        <a:t>HS</a:t>
                      </a:r>
                      <a:r>
                        <a:rPr sz="800" spc="-130" dirty="0">
                          <a:solidFill>
                            <a:srgbClr val="373435"/>
                          </a:solidFill>
                          <a:latin typeface="Trebuchet MS"/>
                          <a:cs typeface="Trebuchet MS"/>
                        </a:rPr>
                        <a:t> </a:t>
                      </a:r>
                      <a:r>
                        <a:rPr sz="800" spc="-25" dirty="0">
                          <a:solidFill>
                            <a:srgbClr val="373435"/>
                          </a:solidFill>
                          <a:latin typeface="Trebuchet MS"/>
                          <a:cs typeface="Trebuchet MS"/>
                        </a:rPr>
                        <a:t>Projects  </a:t>
                      </a:r>
                      <a:r>
                        <a:rPr sz="800" spc="10" dirty="0">
                          <a:solidFill>
                            <a:srgbClr val="373435"/>
                          </a:solidFill>
                          <a:latin typeface="Trebuchet MS"/>
                          <a:cs typeface="Trebuchet MS"/>
                        </a:rPr>
                        <a:t>managed </a:t>
                      </a:r>
                      <a:r>
                        <a:rPr sz="800" spc="5" dirty="0">
                          <a:solidFill>
                            <a:srgbClr val="373435"/>
                          </a:solidFill>
                          <a:latin typeface="Trebuchet MS"/>
                          <a:cs typeface="Trebuchet MS"/>
                        </a:rPr>
                        <a:t>by  </a:t>
                      </a:r>
                      <a:r>
                        <a:rPr sz="800" spc="-20" dirty="0">
                          <a:solidFill>
                            <a:srgbClr val="373435"/>
                          </a:solidFill>
                          <a:latin typeface="Trebuchet MS"/>
                          <a:cs typeface="Trebuchet MS"/>
                        </a:rPr>
                        <a:t>the</a:t>
                      </a:r>
                      <a:r>
                        <a:rPr sz="800" spc="-35" dirty="0">
                          <a:solidFill>
                            <a:srgbClr val="373435"/>
                          </a:solidFill>
                          <a:latin typeface="Trebuchet MS"/>
                          <a:cs typeface="Trebuchet MS"/>
                        </a:rPr>
                        <a:t> </a:t>
                      </a:r>
                      <a:r>
                        <a:rPr sz="800" spc="45" dirty="0">
                          <a:solidFill>
                            <a:srgbClr val="373435"/>
                          </a:solidFill>
                          <a:latin typeface="Trebuchet MS"/>
                          <a:cs typeface="Trebuchet MS"/>
                        </a:rPr>
                        <a:t>HDA</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a:lnSpc>
                          <a:spcPct val="100000"/>
                        </a:lnSpc>
                        <a:spcBef>
                          <a:spcPts val="630"/>
                        </a:spcBef>
                      </a:pPr>
                      <a:r>
                        <a:rPr sz="800" spc="-5" dirty="0">
                          <a:solidFill>
                            <a:srgbClr val="6CC24A"/>
                          </a:solidFill>
                          <a:latin typeface="Trebuchet MS"/>
                          <a:cs typeface="Trebuchet MS"/>
                        </a:rPr>
                        <a:t>Achieved</a:t>
                      </a:r>
                      <a:endParaRPr sz="800" dirty="0">
                        <a:latin typeface="Trebuchet MS"/>
                        <a:cs typeface="Trebuchet MS"/>
                      </a:endParaRPr>
                    </a:p>
                    <a:p>
                      <a:pPr marL="71755" marR="205104">
                        <a:lnSpc>
                          <a:spcPct val="110800"/>
                        </a:lnSpc>
                      </a:pPr>
                      <a:r>
                        <a:rPr sz="800" spc="10" dirty="0">
                          <a:solidFill>
                            <a:srgbClr val="373435"/>
                          </a:solidFill>
                          <a:latin typeface="Trebuchet MS"/>
                          <a:cs typeface="Trebuchet MS"/>
                        </a:rPr>
                        <a:t>53 </a:t>
                      </a:r>
                      <a:r>
                        <a:rPr sz="800" spc="40" dirty="0">
                          <a:solidFill>
                            <a:srgbClr val="373435"/>
                          </a:solidFill>
                          <a:latin typeface="Trebuchet MS"/>
                          <a:cs typeface="Trebuchet MS"/>
                        </a:rPr>
                        <a:t>HS </a:t>
                      </a:r>
                      <a:r>
                        <a:rPr sz="800" spc="-25" dirty="0">
                          <a:solidFill>
                            <a:srgbClr val="373435"/>
                          </a:solidFill>
                          <a:latin typeface="Trebuchet MS"/>
                          <a:cs typeface="Trebuchet MS"/>
                        </a:rPr>
                        <a:t>Projects  </a:t>
                      </a:r>
                      <a:r>
                        <a:rPr sz="800" spc="10" dirty="0">
                          <a:solidFill>
                            <a:srgbClr val="373435"/>
                          </a:solidFill>
                          <a:latin typeface="Trebuchet MS"/>
                          <a:cs typeface="Trebuchet MS"/>
                        </a:rPr>
                        <a:t>managed </a:t>
                      </a:r>
                      <a:r>
                        <a:rPr sz="800" spc="5" dirty="0">
                          <a:solidFill>
                            <a:srgbClr val="373435"/>
                          </a:solidFill>
                          <a:latin typeface="Trebuchet MS"/>
                          <a:cs typeface="Trebuchet MS"/>
                        </a:rPr>
                        <a:t>by</a:t>
                      </a:r>
                      <a:r>
                        <a:rPr sz="800" spc="-120" dirty="0">
                          <a:solidFill>
                            <a:srgbClr val="373435"/>
                          </a:solidFill>
                          <a:latin typeface="Trebuchet MS"/>
                          <a:cs typeface="Trebuchet MS"/>
                        </a:rPr>
                        <a:t> </a:t>
                      </a:r>
                      <a:r>
                        <a:rPr sz="800" spc="-20" dirty="0">
                          <a:solidFill>
                            <a:srgbClr val="373435"/>
                          </a:solidFill>
                          <a:latin typeface="Trebuchet MS"/>
                          <a:cs typeface="Trebuchet MS"/>
                        </a:rPr>
                        <a:t>the  </a:t>
                      </a:r>
                      <a:r>
                        <a:rPr sz="800" spc="45" dirty="0">
                          <a:solidFill>
                            <a:srgbClr val="373435"/>
                          </a:solidFill>
                          <a:latin typeface="Trebuchet MS"/>
                          <a:cs typeface="Trebuchet MS"/>
                        </a:rPr>
                        <a:t>HDA</a:t>
                      </a:r>
                      <a:endParaRPr sz="800" dirty="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40B74A"/>
                    </a:solidFill>
                  </a:tcPr>
                </a:tc>
                <a:tc>
                  <a:txBody>
                    <a:bodyPr/>
                    <a:lstStyle/>
                    <a:p>
                      <a:pPr marL="71755" marR="241935">
                        <a:lnSpc>
                          <a:spcPct val="110800"/>
                        </a:lnSpc>
                        <a:spcBef>
                          <a:spcPts val="525"/>
                        </a:spcBef>
                      </a:pPr>
                      <a:r>
                        <a:rPr sz="800" spc="50" dirty="0">
                          <a:solidFill>
                            <a:srgbClr val="373435"/>
                          </a:solidFill>
                          <a:latin typeface="Trebuchet MS"/>
                          <a:cs typeface="Trebuchet MS"/>
                        </a:rPr>
                        <a:t>+13 </a:t>
                      </a:r>
                      <a:r>
                        <a:rPr sz="800" spc="40" dirty="0">
                          <a:solidFill>
                            <a:srgbClr val="373435"/>
                          </a:solidFill>
                          <a:latin typeface="Trebuchet MS"/>
                          <a:cs typeface="Trebuchet MS"/>
                        </a:rPr>
                        <a:t>HS </a:t>
                      </a:r>
                      <a:r>
                        <a:rPr sz="800" spc="-25" dirty="0">
                          <a:solidFill>
                            <a:srgbClr val="373435"/>
                          </a:solidFill>
                          <a:latin typeface="Trebuchet MS"/>
                          <a:cs typeface="Trebuchet MS"/>
                        </a:rPr>
                        <a:t>Projects  </a:t>
                      </a:r>
                      <a:r>
                        <a:rPr sz="800" spc="10" dirty="0">
                          <a:solidFill>
                            <a:srgbClr val="373435"/>
                          </a:solidFill>
                          <a:latin typeface="Trebuchet MS"/>
                          <a:cs typeface="Trebuchet MS"/>
                        </a:rPr>
                        <a:t>managed </a:t>
                      </a:r>
                      <a:r>
                        <a:rPr sz="800" spc="5" dirty="0">
                          <a:solidFill>
                            <a:srgbClr val="373435"/>
                          </a:solidFill>
                          <a:latin typeface="Trebuchet MS"/>
                          <a:cs typeface="Trebuchet MS"/>
                        </a:rPr>
                        <a:t>by </a:t>
                      </a:r>
                      <a:r>
                        <a:rPr sz="800" spc="-20" dirty="0">
                          <a:solidFill>
                            <a:srgbClr val="373435"/>
                          </a:solidFill>
                          <a:latin typeface="Trebuchet MS"/>
                          <a:cs typeface="Trebuchet MS"/>
                        </a:rPr>
                        <a:t>the</a:t>
                      </a:r>
                      <a:r>
                        <a:rPr sz="800" spc="-140" dirty="0">
                          <a:solidFill>
                            <a:srgbClr val="373435"/>
                          </a:solidFill>
                          <a:latin typeface="Trebuchet MS"/>
                          <a:cs typeface="Trebuchet MS"/>
                        </a:rPr>
                        <a:t> </a:t>
                      </a:r>
                      <a:r>
                        <a:rPr sz="800" spc="45" dirty="0">
                          <a:solidFill>
                            <a:srgbClr val="373435"/>
                          </a:solidFill>
                          <a:latin typeface="Trebuchet MS"/>
                          <a:cs typeface="Trebuchet MS"/>
                        </a:rPr>
                        <a:t>HDA</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65405">
                        <a:lnSpc>
                          <a:spcPct val="110800"/>
                        </a:lnSpc>
                        <a:spcBef>
                          <a:spcPts val="525"/>
                        </a:spcBef>
                      </a:pPr>
                      <a:r>
                        <a:rPr sz="800" spc="-20" dirty="0">
                          <a:solidFill>
                            <a:srgbClr val="373435"/>
                          </a:solidFill>
                          <a:latin typeface="Trebuchet MS"/>
                          <a:cs typeface="Trebuchet MS"/>
                        </a:rPr>
                        <a:t>The </a:t>
                      </a:r>
                      <a:r>
                        <a:rPr sz="800" spc="45" dirty="0">
                          <a:solidFill>
                            <a:srgbClr val="373435"/>
                          </a:solidFill>
                          <a:latin typeface="Trebuchet MS"/>
                          <a:cs typeface="Trebuchet MS"/>
                        </a:rPr>
                        <a:t>HDA </a:t>
                      </a:r>
                      <a:r>
                        <a:rPr sz="800" spc="-10" dirty="0">
                          <a:solidFill>
                            <a:srgbClr val="373435"/>
                          </a:solidFill>
                          <a:latin typeface="Trebuchet MS"/>
                          <a:cs typeface="Trebuchet MS"/>
                        </a:rPr>
                        <a:t>established </a:t>
                      </a:r>
                      <a:r>
                        <a:rPr sz="800" spc="5" dirty="0">
                          <a:solidFill>
                            <a:srgbClr val="373435"/>
                          </a:solidFill>
                          <a:latin typeface="Trebuchet MS"/>
                          <a:cs typeface="Trebuchet MS"/>
                        </a:rPr>
                        <a:t>and  </a:t>
                      </a:r>
                      <a:r>
                        <a:rPr sz="800" spc="-10" dirty="0">
                          <a:solidFill>
                            <a:srgbClr val="373435"/>
                          </a:solidFill>
                          <a:latin typeface="Trebuchet MS"/>
                          <a:cs typeface="Trebuchet MS"/>
                        </a:rPr>
                        <a:t>maintained </a:t>
                      </a:r>
                      <a:r>
                        <a:rPr sz="800" spc="40" dirty="0">
                          <a:solidFill>
                            <a:srgbClr val="373435"/>
                          </a:solidFill>
                          <a:latin typeface="Trebuchet MS"/>
                          <a:cs typeface="Trebuchet MS"/>
                        </a:rPr>
                        <a:t>good</a:t>
                      </a:r>
                      <a:r>
                        <a:rPr sz="800" spc="-85" dirty="0">
                          <a:solidFill>
                            <a:srgbClr val="373435"/>
                          </a:solidFill>
                          <a:latin typeface="Trebuchet MS"/>
                          <a:cs typeface="Trebuchet MS"/>
                        </a:rPr>
                        <a:t> </a:t>
                      </a:r>
                      <a:r>
                        <a:rPr sz="800" spc="-10" dirty="0">
                          <a:solidFill>
                            <a:srgbClr val="373435"/>
                          </a:solidFill>
                          <a:latin typeface="Trebuchet MS"/>
                          <a:cs typeface="Trebuchet MS"/>
                        </a:rPr>
                        <a:t>relationships  </a:t>
                      </a:r>
                      <a:r>
                        <a:rPr sz="800" spc="-25" dirty="0">
                          <a:solidFill>
                            <a:srgbClr val="373435"/>
                          </a:solidFill>
                          <a:latin typeface="Trebuchet MS"/>
                          <a:cs typeface="Trebuchet MS"/>
                        </a:rPr>
                        <a:t>with </a:t>
                      </a:r>
                      <a:r>
                        <a:rPr sz="800" spc="-10" dirty="0">
                          <a:solidFill>
                            <a:srgbClr val="373435"/>
                          </a:solidFill>
                          <a:latin typeface="Trebuchet MS"/>
                          <a:cs typeface="Trebuchet MS"/>
                        </a:rPr>
                        <a:t>Provinces </a:t>
                      </a:r>
                      <a:r>
                        <a:rPr sz="800" spc="-25" dirty="0">
                          <a:solidFill>
                            <a:srgbClr val="373435"/>
                          </a:solidFill>
                          <a:latin typeface="Trebuchet MS"/>
                          <a:cs typeface="Trebuchet MS"/>
                        </a:rPr>
                        <a:t>that </a:t>
                      </a:r>
                      <a:r>
                        <a:rPr sz="800" spc="-10" dirty="0">
                          <a:solidFill>
                            <a:srgbClr val="373435"/>
                          </a:solidFill>
                          <a:latin typeface="Trebuchet MS"/>
                          <a:cs typeface="Trebuchet MS"/>
                        </a:rPr>
                        <a:t>make </a:t>
                      </a:r>
                      <a:r>
                        <a:rPr sz="800" spc="20" dirty="0">
                          <a:solidFill>
                            <a:srgbClr val="373435"/>
                          </a:solidFill>
                          <a:latin typeface="Trebuchet MS"/>
                          <a:cs typeface="Trebuchet MS"/>
                        </a:rPr>
                        <a:t>up  </a:t>
                      </a:r>
                      <a:r>
                        <a:rPr sz="800" spc="10" dirty="0">
                          <a:solidFill>
                            <a:srgbClr val="373435"/>
                          </a:solidFill>
                          <a:latin typeface="Trebuchet MS"/>
                          <a:cs typeface="Trebuchet MS"/>
                        </a:rPr>
                        <a:t>Region </a:t>
                      </a:r>
                      <a:r>
                        <a:rPr sz="800" spc="-30" dirty="0">
                          <a:solidFill>
                            <a:srgbClr val="373435"/>
                          </a:solidFill>
                          <a:latin typeface="Trebuchet MS"/>
                          <a:cs typeface="Trebuchet MS"/>
                        </a:rPr>
                        <a:t>A, </a:t>
                      </a:r>
                      <a:r>
                        <a:rPr sz="800" spc="-10" dirty="0">
                          <a:solidFill>
                            <a:srgbClr val="373435"/>
                          </a:solidFill>
                          <a:latin typeface="Trebuchet MS"/>
                          <a:cs typeface="Trebuchet MS"/>
                        </a:rPr>
                        <a:t>which </a:t>
                      </a:r>
                      <a:r>
                        <a:rPr sz="800" spc="5" dirty="0">
                          <a:solidFill>
                            <a:srgbClr val="373435"/>
                          </a:solidFill>
                          <a:latin typeface="Trebuchet MS"/>
                          <a:cs typeface="Trebuchet MS"/>
                        </a:rPr>
                        <a:t>has </a:t>
                      </a:r>
                      <a:r>
                        <a:rPr sz="800" spc="-20" dirty="0">
                          <a:solidFill>
                            <a:srgbClr val="373435"/>
                          </a:solidFill>
                          <a:latin typeface="Trebuchet MS"/>
                          <a:cs typeface="Trebuchet MS"/>
                        </a:rPr>
                        <a:t>resulted  </a:t>
                      </a:r>
                      <a:r>
                        <a:rPr sz="800" spc="-10" dirty="0">
                          <a:solidFill>
                            <a:srgbClr val="373435"/>
                          </a:solidFill>
                          <a:latin typeface="Trebuchet MS"/>
                          <a:cs typeface="Trebuchet MS"/>
                        </a:rPr>
                        <a:t>to </a:t>
                      </a:r>
                      <a:r>
                        <a:rPr sz="800" spc="-20" dirty="0">
                          <a:solidFill>
                            <a:srgbClr val="373435"/>
                          </a:solidFill>
                          <a:latin typeface="Trebuchet MS"/>
                          <a:cs typeface="Trebuchet MS"/>
                        </a:rPr>
                        <a:t>further </a:t>
                      </a:r>
                      <a:r>
                        <a:rPr sz="800" spc="-5" dirty="0">
                          <a:solidFill>
                            <a:srgbClr val="373435"/>
                          </a:solidFill>
                          <a:latin typeface="Trebuchet MS"/>
                          <a:cs typeface="Trebuchet MS"/>
                        </a:rPr>
                        <a:t>work </a:t>
                      </a:r>
                      <a:r>
                        <a:rPr sz="800" spc="10" dirty="0">
                          <a:solidFill>
                            <a:srgbClr val="373435"/>
                          </a:solidFill>
                          <a:latin typeface="Trebuchet MS"/>
                          <a:cs typeface="Trebuchet MS"/>
                        </a:rPr>
                        <a:t>being  </a:t>
                      </a:r>
                      <a:r>
                        <a:rPr sz="800" spc="-20" dirty="0">
                          <a:solidFill>
                            <a:srgbClr val="373435"/>
                          </a:solidFill>
                          <a:latin typeface="Trebuchet MS"/>
                          <a:cs typeface="Trebuchet MS"/>
                        </a:rPr>
                        <a:t>allocated </a:t>
                      </a:r>
                      <a:r>
                        <a:rPr sz="800" spc="-10" dirty="0">
                          <a:solidFill>
                            <a:srgbClr val="373435"/>
                          </a:solidFill>
                          <a:latin typeface="Trebuchet MS"/>
                          <a:cs typeface="Trebuchet MS"/>
                        </a:rPr>
                        <a:t>to </a:t>
                      </a:r>
                      <a:r>
                        <a:rPr sz="800" spc="-20" dirty="0">
                          <a:solidFill>
                            <a:srgbClr val="373435"/>
                          </a:solidFill>
                          <a:latin typeface="Trebuchet MS"/>
                          <a:cs typeface="Trebuchet MS"/>
                        </a:rPr>
                        <a:t>the</a:t>
                      </a:r>
                      <a:r>
                        <a:rPr sz="800" spc="-55" dirty="0">
                          <a:solidFill>
                            <a:srgbClr val="373435"/>
                          </a:solidFill>
                          <a:latin typeface="Trebuchet MS"/>
                          <a:cs typeface="Trebuchet MS"/>
                        </a:rPr>
                        <a:t> </a:t>
                      </a:r>
                      <a:r>
                        <a:rPr sz="800" spc="5" dirty="0">
                          <a:solidFill>
                            <a:srgbClr val="373435"/>
                          </a:solidFill>
                          <a:latin typeface="Trebuchet MS"/>
                          <a:cs typeface="Trebuchet MS"/>
                        </a:rPr>
                        <a:t>HDA.</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a:lnSpc>
                          <a:spcPct val="100000"/>
                        </a:lnSpc>
                        <a:spcBef>
                          <a:spcPts val="630"/>
                        </a:spcBef>
                      </a:pPr>
                      <a:r>
                        <a:rPr sz="800" spc="10" dirty="0">
                          <a:solidFill>
                            <a:srgbClr val="373435"/>
                          </a:solidFill>
                          <a:latin typeface="Trebuchet MS"/>
                          <a:cs typeface="Trebuchet MS"/>
                        </a:rPr>
                        <a:t>Funding</a:t>
                      </a:r>
                      <a:r>
                        <a:rPr sz="800" spc="-35" dirty="0">
                          <a:solidFill>
                            <a:srgbClr val="373435"/>
                          </a:solidFill>
                          <a:latin typeface="Trebuchet MS"/>
                          <a:cs typeface="Trebuchet MS"/>
                        </a:rPr>
                        <a:t> </a:t>
                      </a:r>
                      <a:r>
                        <a:rPr sz="800" dirty="0">
                          <a:solidFill>
                            <a:srgbClr val="373435"/>
                          </a:solidFill>
                          <a:latin typeface="Trebuchet MS"/>
                          <a:cs typeface="Trebuchet MS"/>
                        </a:rPr>
                        <a:t>Agreements</a:t>
                      </a:r>
                      <a:endParaRPr sz="800">
                        <a:latin typeface="Trebuchet MS"/>
                        <a:cs typeface="Trebuchet MS"/>
                      </a:endParaRPr>
                    </a:p>
                    <a:p>
                      <a:pPr marL="71755" marR="462915">
                        <a:lnSpc>
                          <a:spcPct val="110800"/>
                        </a:lnSpc>
                        <a:spcBef>
                          <a:spcPts val="530"/>
                        </a:spcBef>
                      </a:pPr>
                      <a:r>
                        <a:rPr sz="800" dirty="0">
                          <a:solidFill>
                            <a:srgbClr val="373435"/>
                          </a:solidFill>
                          <a:latin typeface="Trebuchet MS"/>
                          <a:cs typeface="Trebuchet MS"/>
                        </a:rPr>
                        <a:t>Implementation  </a:t>
                      </a:r>
                      <a:r>
                        <a:rPr sz="800" spc="-10" dirty="0">
                          <a:solidFill>
                            <a:srgbClr val="373435"/>
                          </a:solidFill>
                          <a:latin typeface="Trebuchet MS"/>
                          <a:cs typeface="Trebuchet MS"/>
                        </a:rPr>
                        <a:t>Protocol</a:t>
                      </a:r>
                      <a:endParaRPr sz="800">
                        <a:latin typeface="Trebuchet MS"/>
                        <a:cs typeface="Trebuchet MS"/>
                      </a:endParaRPr>
                    </a:p>
                    <a:p>
                      <a:pPr marL="71755" marR="417195">
                        <a:lnSpc>
                          <a:spcPct val="110800"/>
                        </a:lnSpc>
                        <a:spcBef>
                          <a:spcPts val="535"/>
                        </a:spcBef>
                      </a:pPr>
                      <a:r>
                        <a:rPr sz="800" spc="20" dirty="0">
                          <a:solidFill>
                            <a:srgbClr val="373435"/>
                          </a:solidFill>
                          <a:latin typeface="Trebuchet MS"/>
                          <a:cs typeface="Trebuchet MS"/>
                        </a:rPr>
                        <a:t>Memorandum</a:t>
                      </a:r>
                      <a:r>
                        <a:rPr sz="800" spc="-80" dirty="0">
                          <a:solidFill>
                            <a:srgbClr val="373435"/>
                          </a:solidFill>
                          <a:latin typeface="Trebuchet MS"/>
                          <a:cs typeface="Trebuchet MS"/>
                        </a:rPr>
                        <a:t> </a:t>
                      </a:r>
                      <a:r>
                        <a:rPr sz="800" spc="-15" dirty="0">
                          <a:solidFill>
                            <a:srgbClr val="373435"/>
                          </a:solidFill>
                          <a:latin typeface="Trebuchet MS"/>
                          <a:cs typeface="Trebuchet MS"/>
                        </a:rPr>
                        <a:t>of  </a:t>
                      </a:r>
                      <a:r>
                        <a:rPr sz="800" dirty="0">
                          <a:solidFill>
                            <a:srgbClr val="373435"/>
                          </a:solidFill>
                          <a:latin typeface="Trebuchet MS"/>
                          <a:cs typeface="Trebuchet MS"/>
                        </a:rPr>
                        <a:t>Agreement</a:t>
                      </a:r>
                      <a:endParaRPr sz="8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extLst>
                  <a:ext uri="{0D108BD9-81ED-4DB2-BD59-A6C34878D82A}">
                    <a16:rowId xmlns:a16="http://schemas.microsoft.com/office/drawing/2014/main" xmlns="" val="10003"/>
                  </a:ext>
                </a:extLst>
              </a:tr>
              <a:tr h="1753900">
                <a:tc vMerge="1">
                  <a:txBody>
                    <a:bodyPr/>
                    <a:lstStyle/>
                    <a:p>
                      <a:endParaRPr/>
                    </a:p>
                  </a:txBody>
                  <a:tcPr marL="0" marR="0" marT="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vMerge="1">
                  <a:txBody>
                    <a:bodyPr/>
                    <a:lstStyle/>
                    <a:p>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75565">
                        <a:lnSpc>
                          <a:spcPct val="110800"/>
                        </a:lnSpc>
                        <a:spcBef>
                          <a:spcPts val="525"/>
                        </a:spcBef>
                      </a:pPr>
                      <a:r>
                        <a:rPr sz="800" spc="-45" dirty="0">
                          <a:solidFill>
                            <a:srgbClr val="373435"/>
                          </a:solidFill>
                          <a:latin typeface="Trebuchet MS"/>
                          <a:cs typeface="Trebuchet MS"/>
                        </a:rPr>
                        <a:t>3.3.9 </a:t>
                      </a:r>
                      <a:r>
                        <a:rPr sz="800" spc="10" dirty="0">
                          <a:solidFill>
                            <a:srgbClr val="373435"/>
                          </a:solidFill>
                          <a:latin typeface="Trebuchet MS"/>
                          <a:cs typeface="Trebuchet MS"/>
                        </a:rPr>
                        <a:t>Region </a:t>
                      </a:r>
                      <a:r>
                        <a:rPr sz="800" spc="-40" dirty="0">
                          <a:solidFill>
                            <a:srgbClr val="373435"/>
                          </a:solidFill>
                          <a:latin typeface="Trebuchet MS"/>
                          <a:cs typeface="Trebuchet MS"/>
                        </a:rPr>
                        <a:t>A:  </a:t>
                      </a:r>
                      <a:r>
                        <a:rPr sz="800" spc="-15" dirty="0">
                          <a:solidFill>
                            <a:srgbClr val="373435"/>
                          </a:solidFill>
                          <a:latin typeface="Trebuchet MS"/>
                          <a:cs typeface="Trebuchet MS"/>
                        </a:rPr>
                        <a:t>Percentage  </a:t>
                      </a:r>
                      <a:r>
                        <a:rPr sz="800" spc="-5" dirty="0">
                          <a:solidFill>
                            <a:srgbClr val="373435"/>
                          </a:solidFill>
                          <a:latin typeface="Trebuchet MS"/>
                          <a:cs typeface="Trebuchet MS"/>
                        </a:rPr>
                        <a:t>completion </a:t>
                      </a:r>
                      <a:r>
                        <a:rPr sz="800" spc="-15" dirty="0">
                          <a:solidFill>
                            <a:srgbClr val="373435"/>
                          </a:solidFill>
                          <a:latin typeface="Trebuchet MS"/>
                          <a:cs typeface="Trebuchet MS"/>
                        </a:rPr>
                        <a:t>of  </a:t>
                      </a:r>
                      <a:r>
                        <a:rPr sz="800" spc="-10" dirty="0">
                          <a:solidFill>
                            <a:srgbClr val="373435"/>
                          </a:solidFill>
                          <a:latin typeface="Trebuchet MS"/>
                          <a:cs typeface="Trebuchet MS"/>
                        </a:rPr>
                        <a:t>milestones </a:t>
                      </a:r>
                      <a:r>
                        <a:rPr sz="800" spc="-15" dirty="0">
                          <a:solidFill>
                            <a:srgbClr val="373435"/>
                          </a:solidFill>
                          <a:latin typeface="Trebuchet MS"/>
                          <a:cs typeface="Trebuchet MS"/>
                        </a:rPr>
                        <a:t>of </a:t>
                      </a:r>
                      <a:r>
                        <a:rPr sz="800" spc="-35" dirty="0">
                          <a:solidFill>
                            <a:srgbClr val="373435"/>
                          </a:solidFill>
                          <a:latin typeface="Trebuchet MS"/>
                          <a:cs typeface="Trebuchet MS"/>
                        </a:rPr>
                        <a:t>all  </a:t>
                      </a:r>
                      <a:r>
                        <a:rPr sz="800" spc="-20" dirty="0">
                          <a:solidFill>
                            <a:srgbClr val="373435"/>
                          </a:solidFill>
                          <a:latin typeface="Trebuchet MS"/>
                          <a:cs typeface="Trebuchet MS"/>
                        </a:rPr>
                        <a:t>projects</a:t>
                      </a:r>
                      <a:r>
                        <a:rPr sz="800" spc="-95" dirty="0">
                          <a:solidFill>
                            <a:srgbClr val="373435"/>
                          </a:solidFill>
                          <a:latin typeface="Trebuchet MS"/>
                          <a:cs typeface="Trebuchet MS"/>
                        </a:rPr>
                        <a:t> </a:t>
                      </a:r>
                      <a:r>
                        <a:rPr sz="800" spc="10" dirty="0">
                          <a:solidFill>
                            <a:srgbClr val="373435"/>
                          </a:solidFill>
                          <a:latin typeface="Trebuchet MS"/>
                          <a:cs typeface="Trebuchet MS"/>
                        </a:rPr>
                        <a:t>managed  </a:t>
                      </a:r>
                      <a:r>
                        <a:rPr sz="800" spc="5" dirty="0">
                          <a:solidFill>
                            <a:srgbClr val="373435"/>
                          </a:solidFill>
                          <a:latin typeface="Trebuchet MS"/>
                          <a:cs typeface="Trebuchet MS"/>
                        </a:rPr>
                        <a:t>by </a:t>
                      </a:r>
                      <a:r>
                        <a:rPr sz="800" spc="-20" dirty="0">
                          <a:solidFill>
                            <a:srgbClr val="373435"/>
                          </a:solidFill>
                          <a:latin typeface="Trebuchet MS"/>
                          <a:cs typeface="Trebuchet MS"/>
                        </a:rPr>
                        <a:t>the</a:t>
                      </a:r>
                      <a:r>
                        <a:rPr sz="800" spc="-70" dirty="0">
                          <a:solidFill>
                            <a:srgbClr val="373435"/>
                          </a:solidFill>
                          <a:latin typeface="Trebuchet MS"/>
                          <a:cs typeface="Trebuchet MS"/>
                        </a:rPr>
                        <a:t> </a:t>
                      </a:r>
                      <a:r>
                        <a:rPr sz="800" spc="45" dirty="0">
                          <a:solidFill>
                            <a:srgbClr val="373435"/>
                          </a:solidFill>
                          <a:latin typeface="Trebuchet MS"/>
                          <a:cs typeface="Trebuchet MS"/>
                        </a:rPr>
                        <a:t>HDA</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R="71120" algn="r">
                        <a:lnSpc>
                          <a:spcPct val="100000"/>
                        </a:lnSpc>
                        <a:spcBef>
                          <a:spcPts val="630"/>
                        </a:spcBef>
                      </a:pPr>
                      <a:r>
                        <a:rPr sz="800" spc="15" dirty="0">
                          <a:solidFill>
                            <a:srgbClr val="373435"/>
                          </a:solidFill>
                          <a:latin typeface="Trebuchet MS"/>
                          <a:cs typeface="Trebuchet MS"/>
                        </a:rPr>
                        <a:t>New</a:t>
                      </a:r>
                      <a:r>
                        <a:rPr sz="800" spc="-75" dirty="0">
                          <a:solidFill>
                            <a:srgbClr val="373435"/>
                          </a:solidFill>
                          <a:latin typeface="Trebuchet MS"/>
                          <a:cs typeface="Trebuchet MS"/>
                        </a:rPr>
                        <a:t> </a:t>
                      </a:r>
                      <a:r>
                        <a:rPr sz="800" spc="-15" dirty="0">
                          <a:solidFill>
                            <a:srgbClr val="373435"/>
                          </a:solidFill>
                          <a:latin typeface="Trebuchet MS"/>
                          <a:cs typeface="Trebuchet MS"/>
                        </a:rPr>
                        <a:t>Indicator</a:t>
                      </a:r>
                      <a:endParaRPr sz="8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293370">
                        <a:lnSpc>
                          <a:spcPct val="110800"/>
                        </a:lnSpc>
                        <a:spcBef>
                          <a:spcPts val="525"/>
                        </a:spcBef>
                      </a:pPr>
                      <a:r>
                        <a:rPr sz="800" spc="15" dirty="0">
                          <a:solidFill>
                            <a:srgbClr val="373435"/>
                          </a:solidFill>
                          <a:latin typeface="Trebuchet MS"/>
                          <a:cs typeface="Trebuchet MS"/>
                        </a:rPr>
                        <a:t>New  </a:t>
                      </a:r>
                      <a:r>
                        <a:rPr sz="800" dirty="0">
                          <a:solidFill>
                            <a:srgbClr val="373435"/>
                          </a:solidFill>
                          <a:latin typeface="Trebuchet MS"/>
                          <a:cs typeface="Trebuchet MS"/>
                        </a:rPr>
                        <a:t>Indica</a:t>
                      </a:r>
                      <a:r>
                        <a:rPr sz="800" spc="-10" dirty="0">
                          <a:solidFill>
                            <a:srgbClr val="373435"/>
                          </a:solidFill>
                          <a:latin typeface="Trebuchet MS"/>
                          <a:cs typeface="Trebuchet MS"/>
                        </a:rPr>
                        <a:t>t</a:t>
                      </a:r>
                      <a:r>
                        <a:rPr sz="800" dirty="0">
                          <a:solidFill>
                            <a:srgbClr val="373435"/>
                          </a:solidFill>
                          <a:latin typeface="Trebuchet MS"/>
                          <a:cs typeface="Trebuchet MS"/>
                        </a:rPr>
                        <a:t>or</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a:lnSpc>
                          <a:spcPct val="100000"/>
                        </a:lnSpc>
                        <a:spcBef>
                          <a:spcPts val="630"/>
                        </a:spcBef>
                      </a:pPr>
                      <a:r>
                        <a:rPr sz="800" spc="50" dirty="0">
                          <a:solidFill>
                            <a:srgbClr val="373435"/>
                          </a:solidFill>
                          <a:latin typeface="Trebuchet MS"/>
                          <a:cs typeface="Trebuchet MS"/>
                        </a:rPr>
                        <a:t>100%</a:t>
                      </a:r>
                      <a:endParaRPr sz="800">
                        <a:latin typeface="Trebuchet MS"/>
                        <a:cs typeface="Trebuchet MS"/>
                      </a:endParaRPr>
                    </a:p>
                    <a:p>
                      <a:pPr marL="71755" marR="156210">
                        <a:lnSpc>
                          <a:spcPct val="110800"/>
                        </a:lnSpc>
                      </a:pPr>
                      <a:r>
                        <a:rPr sz="800" spc="-5" dirty="0">
                          <a:solidFill>
                            <a:srgbClr val="373435"/>
                          </a:solidFill>
                          <a:latin typeface="Trebuchet MS"/>
                          <a:cs typeface="Trebuchet MS"/>
                        </a:rPr>
                        <a:t>completion</a:t>
                      </a:r>
                      <a:r>
                        <a:rPr sz="800" spc="-85" dirty="0">
                          <a:solidFill>
                            <a:srgbClr val="373435"/>
                          </a:solidFill>
                          <a:latin typeface="Trebuchet MS"/>
                          <a:cs typeface="Trebuchet MS"/>
                        </a:rPr>
                        <a:t> </a:t>
                      </a:r>
                      <a:r>
                        <a:rPr sz="800" spc="-15" dirty="0">
                          <a:solidFill>
                            <a:srgbClr val="373435"/>
                          </a:solidFill>
                          <a:latin typeface="Trebuchet MS"/>
                          <a:cs typeface="Trebuchet MS"/>
                        </a:rPr>
                        <a:t>of  </a:t>
                      </a:r>
                      <a:r>
                        <a:rPr sz="800" spc="-10" dirty="0">
                          <a:solidFill>
                            <a:srgbClr val="373435"/>
                          </a:solidFill>
                          <a:latin typeface="Trebuchet MS"/>
                          <a:cs typeface="Trebuchet MS"/>
                        </a:rPr>
                        <a:t>milestones</a:t>
                      </a:r>
                      <a:endParaRPr sz="800">
                        <a:latin typeface="Trebuchet MS"/>
                        <a:cs typeface="Trebuchet MS"/>
                      </a:endParaRPr>
                    </a:p>
                    <a:p>
                      <a:pPr marL="71755" marR="179705">
                        <a:lnSpc>
                          <a:spcPct val="110800"/>
                        </a:lnSpc>
                      </a:pPr>
                      <a:r>
                        <a:rPr sz="800" spc="-15" dirty="0">
                          <a:solidFill>
                            <a:srgbClr val="373435"/>
                          </a:solidFill>
                          <a:latin typeface="Trebuchet MS"/>
                          <a:cs typeface="Trebuchet MS"/>
                        </a:rPr>
                        <a:t>of </a:t>
                      </a:r>
                      <a:r>
                        <a:rPr sz="800" spc="-35" dirty="0">
                          <a:solidFill>
                            <a:srgbClr val="373435"/>
                          </a:solidFill>
                          <a:latin typeface="Trebuchet MS"/>
                          <a:cs typeface="Trebuchet MS"/>
                        </a:rPr>
                        <a:t>all</a:t>
                      </a:r>
                      <a:r>
                        <a:rPr sz="800" spc="-114" dirty="0">
                          <a:solidFill>
                            <a:srgbClr val="373435"/>
                          </a:solidFill>
                          <a:latin typeface="Trebuchet MS"/>
                          <a:cs typeface="Trebuchet MS"/>
                        </a:rPr>
                        <a:t> </a:t>
                      </a:r>
                      <a:r>
                        <a:rPr sz="800" spc="-20" dirty="0">
                          <a:solidFill>
                            <a:srgbClr val="373435"/>
                          </a:solidFill>
                          <a:latin typeface="Trebuchet MS"/>
                          <a:cs typeface="Trebuchet MS"/>
                        </a:rPr>
                        <a:t>projects  </a:t>
                      </a:r>
                      <a:r>
                        <a:rPr sz="800" spc="10" dirty="0">
                          <a:solidFill>
                            <a:srgbClr val="373435"/>
                          </a:solidFill>
                          <a:latin typeface="Trebuchet MS"/>
                          <a:cs typeface="Trebuchet MS"/>
                        </a:rPr>
                        <a:t>managed </a:t>
                      </a:r>
                      <a:r>
                        <a:rPr sz="800" spc="5" dirty="0">
                          <a:solidFill>
                            <a:srgbClr val="373435"/>
                          </a:solidFill>
                          <a:latin typeface="Trebuchet MS"/>
                          <a:cs typeface="Trebuchet MS"/>
                        </a:rPr>
                        <a:t>by  </a:t>
                      </a:r>
                      <a:r>
                        <a:rPr sz="800" spc="-20" dirty="0">
                          <a:solidFill>
                            <a:srgbClr val="373435"/>
                          </a:solidFill>
                          <a:latin typeface="Trebuchet MS"/>
                          <a:cs typeface="Trebuchet MS"/>
                        </a:rPr>
                        <a:t>the</a:t>
                      </a:r>
                      <a:r>
                        <a:rPr sz="800" spc="-35" dirty="0">
                          <a:solidFill>
                            <a:srgbClr val="373435"/>
                          </a:solidFill>
                          <a:latin typeface="Trebuchet MS"/>
                          <a:cs typeface="Trebuchet MS"/>
                        </a:rPr>
                        <a:t> </a:t>
                      </a:r>
                      <a:r>
                        <a:rPr sz="800" spc="45" dirty="0">
                          <a:solidFill>
                            <a:srgbClr val="373435"/>
                          </a:solidFill>
                          <a:latin typeface="Trebuchet MS"/>
                          <a:cs typeface="Trebuchet MS"/>
                        </a:rPr>
                        <a:t>HDA</a:t>
                      </a:r>
                      <a:endParaRPr sz="8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262890">
                        <a:lnSpc>
                          <a:spcPct val="110800"/>
                        </a:lnSpc>
                        <a:spcBef>
                          <a:spcPts val="525"/>
                        </a:spcBef>
                      </a:pPr>
                      <a:r>
                        <a:rPr sz="800" spc="25" dirty="0">
                          <a:solidFill>
                            <a:srgbClr val="ED3237"/>
                          </a:solidFill>
                          <a:latin typeface="Trebuchet MS"/>
                          <a:cs typeface="Trebuchet MS"/>
                        </a:rPr>
                        <a:t>Not </a:t>
                      </a:r>
                      <a:r>
                        <a:rPr sz="800" spc="-5" dirty="0">
                          <a:solidFill>
                            <a:srgbClr val="ED3237"/>
                          </a:solidFill>
                          <a:latin typeface="Trebuchet MS"/>
                          <a:cs typeface="Trebuchet MS"/>
                        </a:rPr>
                        <a:t>Achieved  </a:t>
                      </a:r>
                      <a:r>
                        <a:rPr sz="800" spc="90" dirty="0">
                          <a:solidFill>
                            <a:srgbClr val="373435"/>
                          </a:solidFill>
                          <a:latin typeface="Trebuchet MS"/>
                          <a:cs typeface="Trebuchet MS"/>
                        </a:rPr>
                        <a:t>0%</a:t>
                      </a:r>
                      <a:r>
                        <a:rPr sz="800" spc="-90" dirty="0">
                          <a:solidFill>
                            <a:srgbClr val="373435"/>
                          </a:solidFill>
                          <a:latin typeface="Trebuchet MS"/>
                          <a:cs typeface="Trebuchet MS"/>
                        </a:rPr>
                        <a:t> </a:t>
                      </a:r>
                      <a:r>
                        <a:rPr sz="800" spc="-5" dirty="0">
                          <a:solidFill>
                            <a:srgbClr val="373435"/>
                          </a:solidFill>
                          <a:latin typeface="Trebuchet MS"/>
                          <a:cs typeface="Trebuchet MS"/>
                        </a:rPr>
                        <a:t>completion</a:t>
                      </a:r>
                      <a:endParaRPr sz="800" dirty="0">
                        <a:latin typeface="Trebuchet MS"/>
                        <a:cs typeface="Trebuchet MS"/>
                      </a:endParaRPr>
                    </a:p>
                    <a:p>
                      <a:pPr marL="71755" marR="92710">
                        <a:lnSpc>
                          <a:spcPct val="110800"/>
                        </a:lnSpc>
                      </a:pPr>
                      <a:r>
                        <a:rPr sz="800" spc="-15" dirty="0">
                          <a:solidFill>
                            <a:srgbClr val="373435"/>
                          </a:solidFill>
                          <a:latin typeface="Trebuchet MS"/>
                          <a:cs typeface="Trebuchet MS"/>
                        </a:rPr>
                        <a:t>of </a:t>
                      </a:r>
                      <a:r>
                        <a:rPr sz="800" spc="-10" dirty="0">
                          <a:solidFill>
                            <a:srgbClr val="373435"/>
                          </a:solidFill>
                          <a:latin typeface="Trebuchet MS"/>
                          <a:cs typeface="Trebuchet MS"/>
                        </a:rPr>
                        <a:t>milestones </a:t>
                      </a:r>
                      <a:r>
                        <a:rPr sz="800" spc="-15" dirty="0">
                          <a:solidFill>
                            <a:srgbClr val="373435"/>
                          </a:solidFill>
                          <a:latin typeface="Trebuchet MS"/>
                          <a:cs typeface="Trebuchet MS"/>
                        </a:rPr>
                        <a:t>of</a:t>
                      </a:r>
                      <a:r>
                        <a:rPr sz="800" spc="-85" dirty="0">
                          <a:solidFill>
                            <a:srgbClr val="373435"/>
                          </a:solidFill>
                          <a:latin typeface="Trebuchet MS"/>
                          <a:cs typeface="Trebuchet MS"/>
                        </a:rPr>
                        <a:t> </a:t>
                      </a:r>
                      <a:r>
                        <a:rPr sz="800" spc="-35" dirty="0">
                          <a:solidFill>
                            <a:srgbClr val="373435"/>
                          </a:solidFill>
                          <a:latin typeface="Trebuchet MS"/>
                          <a:cs typeface="Trebuchet MS"/>
                        </a:rPr>
                        <a:t>all  </a:t>
                      </a:r>
                      <a:r>
                        <a:rPr sz="800" spc="-20" dirty="0">
                          <a:solidFill>
                            <a:srgbClr val="373435"/>
                          </a:solidFill>
                          <a:latin typeface="Trebuchet MS"/>
                          <a:cs typeface="Trebuchet MS"/>
                        </a:rPr>
                        <a:t>projects </a:t>
                      </a:r>
                      <a:r>
                        <a:rPr sz="800" spc="10" dirty="0">
                          <a:solidFill>
                            <a:srgbClr val="373435"/>
                          </a:solidFill>
                          <a:latin typeface="Trebuchet MS"/>
                          <a:cs typeface="Trebuchet MS"/>
                        </a:rPr>
                        <a:t>managed  </a:t>
                      </a:r>
                      <a:r>
                        <a:rPr sz="800" spc="5" dirty="0">
                          <a:solidFill>
                            <a:srgbClr val="373435"/>
                          </a:solidFill>
                          <a:latin typeface="Trebuchet MS"/>
                          <a:cs typeface="Trebuchet MS"/>
                        </a:rPr>
                        <a:t>by </a:t>
                      </a:r>
                      <a:r>
                        <a:rPr sz="800" spc="-20" dirty="0">
                          <a:solidFill>
                            <a:srgbClr val="373435"/>
                          </a:solidFill>
                          <a:latin typeface="Trebuchet MS"/>
                          <a:cs typeface="Trebuchet MS"/>
                        </a:rPr>
                        <a:t>the</a:t>
                      </a:r>
                      <a:r>
                        <a:rPr sz="800" spc="-70" dirty="0">
                          <a:solidFill>
                            <a:srgbClr val="373435"/>
                          </a:solidFill>
                          <a:latin typeface="Trebuchet MS"/>
                          <a:cs typeface="Trebuchet MS"/>
                        </a:rPr>
                        <a:t> </a:t>
                      </a:r>
                      <a:r>
                        <a:rPr sz="800" spc="45" dirty="0">
                          <a:solidFill>
                            <a:srgbClr val="373435"/>
                          </a:solidFill>
                          <a:latin typeface="Trebuchet MS"/>
                          <a:cs typeface="Trebuchet MS"/>
                        </a:rPr>
                        <a:t>HDA</a:t>
                      </a:r>
                      <a:endParaRPr sz="8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FF0000"/>
                    </a:solidFill>
                  </a:tcPr>
                </a:tc>
                <a:tc>
                  <a:txBody>
                    <a:bodyPr/>
                    <a:lstStyle/>
                    <a:p>
                      <a:pPr marL="71755">
                        <a:lnSpc>
                          <a:spcPct val="100000"/>
                        </a:lnSpc>
                        <a:spcBef>
                          <a:spcPts val="630"/>
                        </a:spcBef>
                      </a:pPr>
                      <a:r>
                        <a:rPr sz="800" spc="90" dirty="0">
                          <a:solidFill>
                            <a:srgbClr val="373435"/>
                          </a:solidFill>
                          <a:latin typeface="Trebuchet MS"/>
                          <a:cs typeface="Trebuchet MS"/>
                        </a:rPr>
                        <a:t>0%</a:t>
                      </a:r>
                      <a:r>
                        <a:rPr sz="800" spc="-30" dirty="0">
                          <a:solidFill>
                            <a:srgbClr val="373435"/>
                          </a:solidFill>
                          <a:latin typeface="Trebuchet MS"/>
                          <a:cs typeface="Trebuchet MS"/>
                        </a:rPr>
                        <a:t> </a:t>
                      </a:r>
                      <a:r>
                        <a:rPr sz="800" spc="-5" dirty="0">
                          <a:solidFill>
                            <a:srgbClr val="373435"/>
                          </a:solidFill>
                          <a:latin typeface="Trebuchet MS"/>
                          <a:cs typeface="Trebuchet MS"/>
                        </a:rPr>
                        <a:t>completion</a:t>
                      </a:r>
                      <a:endParaRPr sz="800">
                        <a:latin typeface="Trebuchet MS"/>
                        <a:cs typeface="Trebuchet MS"/>
                      </a:endParaRPr>
                    </a:p>
                    <a:p>
                      <a:pPr marL="71755" marR="93345">
                        <a:lnSpc>
                          <a:spcPct val="110800"/>
                        </a:lnSpc>
                      </a:pPr>
                      <a:r>
                        <a:rPr sz="800" spc="-15" dirty="0">
                          <a:solidFill>
                            <a:srgbClr val="373435"/>
                          </a:solidFill>
                          <a:latin typeface="Trebuchet MS"/>
                          <a:cs typeface="Trebuchet MS"/>
                        </a:rPr>
                        <a:t>of </a:t>
                      </a:r>
                      <a:r>
                        <a:rPr sz="800" spc="-10" dirty="0">
                          <a:solidFill>
                            <a:srgbClr val="373435"/>
                          </a:solidFill>
                          <a:latin typeface="Trebuchet MS"/>
                          <a:cs typeface="Trebuchet MS"/>
                        </a:rPr>
                        <a:t>milestones </a:t>
                      </a:r>
                      <a:r>
                        <a:rPr sz="800" spc="-15" dirty="0">
                          <a:solidFill>
                            <a:srgbClr val="373435"/>
                          </a:solidFill>
                          <a:latin typeface="Trebuchet MS"/>
                          <a:cs typeface="Trebuchet MS"/>
                        </a:rPr>
                        <a:t>of </a:t>
                      </a:r>
                      <a:r>
                        <a:rPr sz="800" spc="-35" dirty="0">
                          <a:solidFill>
                            <a:srgbClr val="373435"/>
                          </a:solidFill>
                          <a:latin typeface="Trebuchet MS"/>
                          <a:cs typeface="Trebuchet MS"/>
                        </a:rPr>
                        <a:t>all  </a:t>
                      </a:r>
                      <a:r>
                        <a:rPr sz="800" spc="-20" dirty="0">
                          <a:solidFill>
                            <a:srgbClr val="373435"/>
                          </a:solidFill>
                          <a:latin typeface="Trebuchet MS"/>
                          <a:cs typeface="Trebuchet MS"/>
                        </a:rPr>
                        <a:t>projects </a:t>
                      </a:r>
                      <a:r>
                        <a:rPr sz="800" spc="10" dirty="0">
                          <a:solidFill>
                            <a:srgbClr val="373435"/>
                          </a:solidFill>
                          <a:latin typeface="Trebuchet MS"/>
                          <a:cs typeface="Trebuchet MS"/>
                        </a:rPr>
                        <a:t>managed </a:t>
                      </a:r>
                      <a:r>
                        <a:rPr sz="800" spc="5" dirty="0">
                          <a:solidFill>
                            <a:srgbClr val="373435"/>
                          </a:solidFill>
                          <a:latin typeface="Trebuchet MS"/>
                          <a:cs typeface="Trebuchet MS"/>
                        </a:rPr>
                        <a:t>by</a:t>
                      </a:r>
                      <a:r>
                        <a:rPr sz="800" spc="-120" dirty="0">
                          <a:solidFill>
                            <a:srgbClr val="373435"/>
                          </a:solidFill>
                          <a:latin typeface="Trebuchet MS"/>
                          <a:cs typeface="Trebuchet MS"/>
                        </a:rPr>
                        <a:t> </a:t>
                      </a:r>
                      <a:r>
                        <a:rPr sz="800" spc="-20" dirty="0">
                          <a:solidFill>
                            <a:srgbClr val="373435"/>
                          </a:solidFill>
                          <a:latin typeface="Trebuchet MS"/>
                          <a:cs typeface="Trebuchet MS"/>
                        </a:rPr>
                        <a:t>the  </a:t>
                      </a:r>
                      <a:r>
                        <a:rPr sz="800" spc="45" dirty="0">
                          <a:solidFill>
                            <a:srgbClr val="373435"/>
                          </a:solidFill>
                          <a:latin typeface="Trebuchet MS"/>
                          <a:cs typeface="Trebuchet MS"/>
                        </a:rPr>
                        <a:t>HDA</a:t>
                      </a:r>
                      <a:endParaRPr sz="8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191135">
                        <a:lnSpc>
                          <a:spcPct val="110800"/>
                        </a:lnSpc>
                        <a:spcBef>
                          <a:spcPts val="525"/>
                        </a:spcBef>
                      </a:pPr>
                      <a:r>
                        <a:rPr sz="800" spc="-20" dirty="0">
                          <a:solidFill>
                            <a:srgbClr val="373435"/>
                          </a:solidFill>
                          <a:latin typeface="Trebuchet MS"/>
                          <a:cs typeface="Trebuchet MS"/>
                        </a:rPr>
                        <a:t>The </a:t>
                      </a:r>
                      <a:r>
                        <a:rPr sz="800" spc="-10" dirty="0">
                          <a:solidFill>
                            <a:srgbClr val="373435"/>
                          </a:solidFill>
                          <a:latin typeface="Trebuchet MS"/>
                          <a:cs typeface="Trebuchet MS"/>
                        </a:rPr>
                        <a:t>milestones </a:t>
                      </a:r>
                      <a:r>
                        <a:rPr sz="800" spc="-30" dirty="0">
                          <a:solidFill>
                            <a:srgbClr val="373435"/>
                          </a:solidFill>
                          <a:latin typeface="Trebuchet MS"/>
                          <a:cs typeface="Trebuchet MS"/>
                        </a:rPr>
                        <a:t>were </a:t>
                      </a:r>
                      <a:r>
                        <a:rPr sz="800" dirty="0">
                          <a:solidFill>
                            <a:srgbClr val="373435"/>
                          </a:solidFill>
                          <a:latin typeface="Trebuchet MS"/>
                          <a:cs typeface="Trebuchet MS"/>
                        </a:rPr>
                        <a:t>not  </a:t>
                      </a:r>
                      <a:r>
                        <a:rPr sz="800" spc="-10" dirty="0">
                          <a:solidFill>
                            <a:srgbClr val="373435"/>
                          </a:solidFill>
                          <a:latin typeface="Trebuchet MS"/>
                          <a:cs typeface="Trebuchet MS"/>
                        </a:rPr>
                        <a:t>completed to </a:t>
                      </a:r>
                      <a:r>
                        <a:rPr sz="800" spc="-15" dirty="0">
                          <a:solidFill>
                            <a:srgbClr val="373435"/>
                          </a:solidFill>
                          <a:latin typeface="Trebuchet MS"/>
                          <a:cs typeface="Trebuchet MS"/>
                        </a:rPr>
                        <a:t>achieve</a:t>
                      </a:r>
                      <a:r>
                        <a:rPr sz="800" spc="-95" dirty="0">
                          <a:solidFill>
                            <a:srgbClr val="373435"/>
                          </a:solidFill>
                          <a:latin typeface="Trebuchet MS"/>
                          <a:cs typeface="Trebuchet MS"/>
                        </a:rPr>
                        <a:t> </a:t>
                      </a:r>
                      <a:r>
                        <a:rPr sz="800" spc="50" dirty="0">
                          <a:solidFill>
                            <a:srgbClr val="373435"/>
                          </a:solidFill>
                          <a:latin typeface="Trebuchet MS"/>
                          <a:cs typeface="Trebuchet MS"/>
                        </a:rPr>
                        <a:t>100%  </a:t>
                      </a:r>
                      <a:r>
                        <a:rPr sz="800" spc="-5" dirty="0">
                          <a:solidFill>
                            <a:srgbClr val="373435"/>
                          </a:solidFill>
                          <a:latin typeface="Trebuchet MS"/>
                          <a:cs typeface="Trebuchet MS"/>
                        </a:rPr>
                        <a:t>completion</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a:lnSpc>
                          <a:spcPct val="100000"/>
                        </a:lnSpc>
                        <a:spcBef>
                          <a:spcPts val="630"/>
                        </a:spcBef>
                      </a:pPr>
                      <a:r>
                        <a:rPr sz="800" spc="25" dirty="0">
                          <a:solidFill>
                            <a:srgbClr val="373435"/>
                          </a:solidFill>
                          <a:latin typeface="Trebuchet MS"/>
                          <a:cs typeface="Trebuchet MS"/>
                        </a:rPr>
                        <a:t>Not</a:t>
                      </a:r>
                      <a:r>
                        <a:rPr sz="800" spc="-30" dirty="0">
                          <a:solidFill>
                            <a:srgbClr val="373435"/>
                          </a:solidFill>
                          <a:latin typeface="Trebuchet MS"/>
                          <a:cs typeface="Trebuchet MS"/>
                        </a:rPr>
                        <a:t> </a:t>
                      </a:r>
                      <a:r>
                        <a:rPr sz="800" spc="-10" dirty="0">
                          <a:solidFill>
                            <a:srgbClr val="373435"/>
                          </a:solidFill>
                          <a:latin typeface="Trebuchet MS"/>
                          <a:cs typeface="Trebuchet MS"/>
                        </a:rPr>
                        <a:t>Applicable</a:t>
                      </a:r>
                      <a:endParaRPr sz="800" dirty="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2451565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962618" y="28231"/>
            <a:ext cx="1123369" cy="780176"/>
          </a:xfrm>
          <a:prstGeom prst="rect">
            <a:avLst/>
          </a:prstGeom>
          <a:ln>
            <a:noFill/>
          </a:ln>
        </p:spPr>
      </p:pic>
      <p:sp>
        <p:nvSpPr>
          <p:cNvPr id="2" name="Rectangle 1"/>
          <p:cNvSpPr/>
          <p:nvPr/>
        </p:nvSpPr>
        <p:spPr>
          <a:xfrm>
            <a:off x="106016" y="112140"/>
            <a:ext cx="10575236" cy="58724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r>
              <a:rPr kumimoji="0" lang="en-ZW" sz="2800" b="1" i="0" u="none" strike="noStrike" kern="1200" cap="none" spc="0" normalizeH="0" baseline="0" noProof="0" dirty="0">
                <a:ln>
                  <a:noFill/>
                </a:ln>
                <a:solidFill>
                  <a:srgbClr val="1F497D"/>
                </a:solidFill>
                <a:effectLst/>
                <a:uLnTx/>
                <a:uFillTx/>
                <a:latin typeface="Arial"/>
                <a:ea typeface="+mn-ea"/>
                <a:cs typeface="+mn-cs"/>
              </a:rPr>
              <a:t>Programme 3.3 Regional Co-ordination  </a:t>
            </a:r>
            <a:endParaRPr kumimoji="0" lang="en-ZA" sz="2800" b="1" i="0" u="none" strike="noStrike" kern="1200" cap="none" spc="0" normalizeH="0" baseline="0" noProof="0" dirty="0">
              <a:ln>
                <a:noFill/>
              </a:ln>
              <a:solidFill>
                <a:srgbClr val="1F497D"/>
              </a:solidFill>
              <a:effectLst/>
              <a:uLnTx/>
              <a:uFillTx/>
              <a:latin typeface="Arial"/>
              <a:ea typeface="+mn-ea"/>
              <a:cs typeface="+mn-cs"/>
            </a:endParaRPr>
          </a:p>
        </p:txBody>
      </p:sp>
      <p:graphicFrame>
        <p:nvGraphicFramePr>
          <p:cNvPr id="5" name="object 9">
            <a:extLst>
              <a:ext uri="{FF2B5EF4-FFF2-40B4-BE49-F238E27FC236}">
                <a16:creationId xmlns:a16="http://schemas.microsoft.com/office/drawing/2014/main" xmlns="" id="{6FF235BB-3E1E-146E-31B0-51EB35976D13}"/>
              </a:ext>
            </a:extLst>
          </p:cNvPr>
          <p:cNvGraphicFramePr>
            <a:graphicFrameLocks noGrp="1"/>
          </p:cNvGraphicFramePr>
          <p:nvPr>
            <p:extLst>
              <p:ext uri="{D42A27DB-BD31-4B8C-83A1-F6EECF244321}">
                <p14:modId xmlns:p14="http://schemas.microsoft.com/office/powerpoint/2010/main" xmlns="" val="2066453174"/>
              </p:ext>
            </p:extLst>
          </p:nvPr>
        </p:nvGraphicFramePr>
        <p:xfrm>
          <a:off x="256096" y="699381"/>
          <a:ext cx="11829887" cy="5875591"/>
        </p:xfrm>
        <a:graphic>
          <a:graphicData uri="http://schemas.openxmlformats.org/drawingml/2006/table">
            <a:tbl>
              <a:tblPr firstRow="1" bandRow="1">
                <a:tableStyleId>{2D5ABB26-0587-4C30-8999-92F81FD0307C}</a:tableStyleId>
              </a:tblPr>
              <a:tblGrid>
                <a:gridCol w="716014">
                  <a:extLst>
                    <a:ext uri="{9D8B030D-6E8A-4147-A177-3AD203B41FA5}">
                      <a16:colId xmlns:a16="http://schemas.microsoft.com/office/drawing/2014/main" xmlns="" val="20000"/>
                    </a:ext>
                  </a:extLst>
                </a:gridCol>
                <a:gridCol w="779438">
                  <a:extLst>
                    <a:ext uri="{9D8B030D-6E8A-4147-A177-3AD203B41FA5}">
                      <a16:colId xmlns:a16="http://schemas.microsoft.com/office/drawing/2014/main" xmlns="" val="20001"/>
                    </a:ext>
                  </a:extLst>
                </a:gridCol>
                <a:gridCol w="1201251">
                  <a:extLst>
                    <a:ext uri="{9D8B030D-6E8A-4147-A177-3AD203B41FA5}">
                      <a16:colId xmlns:a16="http://schemas.microsoft.com/office/drawing/2014/main" xmlns="" val="20002"/>
                    </a:ext>
                  </a:extLst>
                </a:gridCol>
                <a:gridCol w="926155">
                  <a:extLst>
                    <a:ext uri="{9D8B030D-6E8A-4147-A177-3AD203B41FA5}">
                      <a16:colId xmlns:a16="http://schemas.microsoft.com/office/drawing/2014/main" xmlns="" val="20003"/>
                    </a:ext>
                  </a:extLst>
                </a:gridCol>
                <a:gridCol w="935326">
                  <a:extLst>
                    <a:ext uri="{9D8B030D-6E8A-4147-A177-3AD203B41FA5}">
                      <a16:colId xmlns:a16="http://schemas.microsoft.com/office/drawing/2014/main" xmlns="" val="20004"/>
                    </a:ext>
                  </a:extLst>
                </a:gridCol>
                <a:gridCol w="1204309">
                  <a:extLst>
                    <a:ext uri="{9D8B030D-6E8A-4147-A177-3AD203B41FA5}">
                      <a16:colId xmlns:a16="http://schemas.microsoft.com/office/drawing/2014/main" xmlns="" val="20005"/>
                    </a:ext>
                  </a:extLst>
                </a:gridCol>
                <a:gridCol w="1384649">
                  <a:extLst>
                    <a:ext uri="{9D8B030D-6E8A-4147-A177-3AD203B41FA5}">
                      <a16:colId xmlns:a16="http://schemas.microsoft.com/office/drawing/2014/main" xmlns="" val="20006"/>
                    </a:ext>
                  </a:extLst>
                </a:gridCol>
                <a:gridCol w="1384650">
                  <a:extLst>
                    <a:ext uri="{9D8B030D-6E8A-4147-A177-3AD203B41FA5}">
                      <a16:colId xmlns:a16="http://schemas.microsoft.com/office/drawing/2014/main" xmlns="" val="20007"/>
                    </a:ext>
                  </a:extLst>
                </a:gridCol>
                <a:gridCol w="1999030">
                  <a:extLst>
                    <a:ext uri="{9D8B030D-6E8A-4147-A177-3AD203B41FA5}">
                      <a16:colId xmlns:a16="http://schemas.microsoft.com/office/drawing/2014/main" xmlns="" val="20008"/>
                    </a:ext>
                  </a:extLst>
                </a:gridCol>
                <a:gridCol w="1299065">
                  <a:extLst>
                    <a:ext uri="{9D8B030D-6E8A-4147-A177-3AD203B41FA5}">
                      <a16:colId xmlns:a16="http://schemas.microsoft.com/office/drawing/2014/main" xmlns="" val="20009"/>
                    </a:ext>
                  </a:extLst>
                </a:gridCol>
              </a:tblGrid>
              <a:tr h="292355">
                <a:tc gridSpan="10">
                  <a:txBody>
                    <a:bodyPr/>
                    <a:lstStyle/>
                    <a:p>
                      <a:pPr marL="71755">
                        <a:lnSpc>
                          <a:spcPct val="100000"/>
                        </a:lnSpc>
                        <a:spcBef>
                          <a:spcPts val="630"/>
                        </a:spcBef>
                      </a:pPr>
                      <a:r>
                        <a:rPr sz="800" b="1" spc="55" dirty="0">
                          <a:solidFill>
                            <a:srgbClr val="FEFEFE"/>
                          </a:solidFill>
                          <a:latin typeface="Trebuchet MS"/>
                          <a:cs typeface="Trebuchet MS"/>
                        </a:rPr>
                        <a:t>PROGRAMME</a:t>
                      </a:r>
                      <a:r>
                        <a:rPr sz="800" b="1" spc="-25" dirty="0">
                          <a:solidFill>
                            <a:srgbClr val="FEFEFE"/>
                          </a:solidFill>
                          <a:latin typeface="Trebuchet MS"/>
                          <a:cs typeface="Trebuchet MS"/>
                        </a:rPr>
                        <a:t> </a:t>
                      </a:r>
                      <a:r>
                        <a:rPr sz="800" b="1" spc="-35" dirty="0">
                          <a:solidFill>
                            <a:srgbClr val="FEFEFE"/>
                          </a:solidFill>
                          <a:latin typeface="Trebuchet MS"/>
                          <a:cs typeface="Trebuchet MS"/>
                        </a:rPr>
                        <a:t>3.3</a:t>
                      </a:r>
                      <a:r>
                        <a:rPr sz="800" b="1" spc="-25" dirty="0">
                          <a:solidFill>
                            <a:srgbClr val="FEFEFE"/>
                          </a:solidFill>
                          <a:latin typeface="Trebuchet MS"/>
                          <a:cs typeface="Trebuchet MS"/>
                        </a:rPr>
                        <a:t> </a:t>
                      </a:r>
                      <a:r>
                        <a:rPr sz="800" b="1" spc="-80" dirty="0">
                          <a:solidFill>
                            <a:srgbClr val="FEFEFE"/>
                          </a:solidFill>
                          <a:latin typeface="Trebuchet MS"/>
                          <a:cs typeface="Trebuchet MS"/>
                        </a:rPr>
                        <a:t>:</a:t>
                      </a:r>
                      <a:r>
                        <a:rPr sz="800" b="1" spc="-20" dirty="0">
                          <a:solidFill>
                            <a:srgbClr val="FEFEFE"/>
                          </a:solidFill>
                          <a:latin typeface="Trebuchet MS"/>
                          <a:cs typeface="Trebuchet MS"/>
                        </a:rPr>
                        <a:t> </a:t>
                      </a:r>
                      <a:r>
                        <a:rPr sz="800" b="1" spc="55" dirty="0">
                          <a:solidFill>
                            <a:srgbClr val="FEFEFE"/>
                          </a:solidFill>
                          <a:latin typeface="Trebuchet MS"/>
                          <a:cs typeface="Trebuchet MS"/>
                        </a:rPr>
                        <a:t>PROGRAMME</a:t>
                      </a:r>
                      <a:r>
                        <a:rPr sz="800" b="1" spc="-25" dirty="0">
                          <a:solidFill>
                            <a:srgbClr val="FEFEFE"/>
                          </a:solidFill>
                          <a:latin typeface="Trebuchet MS"/>
                          <a:cs typeface="Trebuchet MS"/>
                        </a:rPr>
                        <a:t> </a:t>
                      </a:r>
                      <a:r>
                        <a:rPr sz="800" b="1" spc="50" dirty="0">
                          <a:solidFill>
                            <a:srgbClr val="FEFEFE"/>
                          </a:solidFill>
                          <a:latin typeface="Trebuchet MS"/>
                          <a:cs typeface="Trebuchet MS"/>
                        </a:rPr>
                        <a:t>PLANNING</a:t>
                      </a:r>
                      <a:r>
                        <a:rPr sz="800" b="1" spc="-20" dirty="0">
                          <a:solidFill>
                            <a:srgbClr val="FEFEFE"/>
                          </a:solidFill>
                          <a:latin typeface="Trebuchet MS"/>
                          <a:cs typeface="Trebuchet MS"/>
                        </a:rPr>
                        <a:t> </a:t>
                      </a:r>
                      <a:r>
                        <a:rPr sz="800" b="1" spc="75" dirty="0">
                          <a:solidFill>
                            <a:srgbClr val="FEFEFE"/>
                          </a:solidFill>
                          <a:latin typeface="Trebuchet MS"/>
                          <a:cs typeface="Trebuchet MS"/>
                        </a:rPr>
                        <a:t>AND</a:t>
                      </a:r>
                      <a:r>
                        <a:rPr sz="800" b="1" spc="-25" dirty="0">
                          <a:solidFill>
                            <a:srgbClr val="FEFEFE"/>
                          </a:solidFill>
                          <a:latin typeface="Trebuchet MS"/>
                          <a:cs typeface="Trebuchet MS"/>
                        </a:rPr>
                        <a:t> </a:t>
                      </a:r>
                      <a:r>
                        <a:rPr sz="800" b="1" spc="40" dirty="0">
                          <a:solidFill>
                            <a:srgbClr val="FEFEFE"/>
                          </a:solidFill>
                          <a:latin typeface="Trebuchet MS"/>
                          <a:cs typeface="Trebuchet MS"/>
                        </a:rPr>
                        <a:t>DESIGN</a:t>
                      </a:r>
                      <a:r>
                        <a:rPr sz="800" b="1" spc="-20" dirty="0">
                          <a:solidFill>
                            <a:srgbClr val="FEFEFE"/>
                          </a:solidFill>
                          <a:latin typeface="Trebuchet MS"/>
                          <a:cs typeface="Trebuchet MS"/>
                        </a:rPr>
                        <a:t> </a:t>
                      </a:r>
                      <a:r>
                        <a:rPr sz="800" b="1" spc="75" dirty="0">
                          <a:solidFill>
                            <a:srgbClr val="FEFEFE"/>
                          </a:solidFill>
                          <a:latin typeface="Trebuchet MS"/>
                          <a:cs typeface="Trebuchet MS"/>
                        </a:rPr>
                        <a:t>AND</a:t>
                      </a:r>
                      <a:r>
                        <a:rPr sz="800" b="1" spc="-25" dirty="0">
                          <a:solidFill>
                            <a:srgbClr val="FEFEFE"/>
                          </a:solidFill>
                          <a:latin typeface="Trebuchet MS"/>
                          <a:cs typeface="Trebuchet MS"/>
                        </a:rPr>
                        <a:t> </a:t>
                      </a:r>
                      <a:r>
                        <a:rPr sz="800" b="1" spc="25" dirty="0">
                          <a:solidFill>
                            <a:srgbClr val="FEFEFE"/>
                          </a:solidFill>
                          <a:latin typeface="Trebuchet MS"/>
                          <a:cs typeface="Trebuchet MS"/>
                        </a:rPr>
                        <a:t>REGIONAL</a:t>
                      </a:r>
                      <a:r>
                        <a:rPr sz="800" b="1" spc="-25" dirty="0">
                          <a:solidFill>
                            <a:srgbClr val="FEFEFE"/>
                          </a:solidFill>
                          <a:latin typeface="Trebuchet MS"/>
                          <a:cs typeface="Trebuchet MS"/>
                        </a:rPr>
                        <a:t> </a:t>
                      </a:r>
                      <a:r>
                        <a:rPr sz="800" b="1" spc="35" dirty="0">
                          <a:solidFill>
                            <a:srgbClr val="FEFEFE"/>
                          </a:solidFill>
                          <a:latin typeface="Trebuchet MS"/>
                          <a:cs typeface="Trebuchet MS"/>
                        </a:rPr>
                        <a:t>COORDINATION</a:t>
                      </a:r>
                      <a:r>
                        <a:rPr sz="800" b="1" spc="-20" dirty="0">
                          <a:solidFill>
                            <a:srgbClr val="FEFEFE"/>
                          </a:solidFill>
                          <a:latin typeface="Trebuchet MS"/>
                          <a:cs typeface="Trebuchet MS"/>
                        </a:rPr>
                        <a:t> </a:t>
                      </a:r>
                      <a:r>
                        <a:rPr sz="800" b="1" spc="75" dirty="0">
                          <a:solidFill>
                            <a:srgbClr val="FEFEFE"/>
                          </a:solidFill>
                          <a:latin typeface="Trebuchet MS"/>
                          <a:cs typeface="Trebuchet MS"/>
                        </a:rPr>
                        <a:t>AND</a:t>
                      </a:r>
                      <a:r>
                        <a:rPr sz="800" b="1" spc="-25" dirty="0">
                          <a:solidFill>
                            <a:srgbClr val="FEFEFE"/>
                          </a:solidFill>
                          <a:latin typeface="Trebuchet MS"/>
                          <a:cs typeface="Trebuchet MS"/>
                        </a:rPr>
                        <a:t> </a:t>
                      </a:r>
                      <a:r>
                        <a:rPr sz="800" b="1" spc="85" dirty="0">
                          <a:solidFill>
                            <a:srgbClr val="FEFEFE"/>
                          </a:solidFill>
                          <a:latin typeface="Trebuchet MS"/>
                          <a:cs typeface="Trebuchet MS"/>
                        </a:rPr>
                        <a:t>HUMAN</a:t>
                      </a:r>
                      <a:r>
                        <a:rPr sz="800" b="1" spc="-20" dirty="0">
                          <a:solidFill>
                            <a:srgbClr val="FEFEFE"/>
                          </a:solidFill>
                          <a:latin typeface="Trebuchet MS"/>
                          <a:cs typeface="Trebuchet MS"/>
                        </a:rPr>
                        <a:t> </a:t>
                      </a:r>
                      <a:r>
                        <a:rPr sz="800" b="1" spc="10" dirty="0">
                          <a:solidFill>
                            <a:srgbClr val="FEFEFE"/>
                          </a:solidFill>
                          <a:latin typeface="Trebuchet MS"/>
                          <a:cs typeface="Trebuchet MS"/>
                        </a:rPr>
                        <a:t>SETTLEMENT</a:t>
                      </a:r>
                      <a:r>
                        <a:rPr sz="800" b="1" spc="-25" dirty="0">
                          <a:solidFill>
                            <a:srgbClr val="FEFEFE"/>
                          </a:solidFill>
                          <a:latin typeface="Trebuchet MS"/>
                          <a:cs typeface="Trebuchet MS"/>
                        </a:rPr>
                        <a:t> </a:t>
                      </a:r>
                      <a:r>
                        <a:rPr sz="800" b="1" spc="30" dirty="0">
                          <a:solidFill>
                            <a:srgbClr val="FEFEFE"/>
                          </a:solidFill>
                          <a:latin typeface="Trebuchet MS"/>
                          <a:cs typeface="Trebuchet MS"/>
                        </a:rPr>
                        <a:t>IMPLEMENTATION</a:t>
                      </a:r>
                      <a:r>
                        <a:rPr sz="800" b="1" spc="-20" dirty="0">
                          <a:solidFill>
                            <a:srgbClr val="FEFEFE"/>
                          </a:solidFill>
                          <a:latin typeface="Trebuchet MS"/>
                          <a:cs typeface="Trebuchet MS"/>
                        </a:rPr>
                        <a:t> </a:t>
                      </a:r>
                      <a:r>
                        <a:rPr sz="800" b="1" spc="20" dirty="0">
                          <a:solidFill>
                            <a:srgbClr val="FEFEFE"/>
                          </a:solidFill>
                          <a:latin typeface="Trebuchet MS"/>
                          <a:cs typeface="Trebuchet MS"/>
                        </a:rPr>
                        <a:t>SUPPORT</a:t>
                      </a:r>
                      <a:r>
                        <a:rPr sz="800" b="1" spc="-25" dirty="0">
                          <a:solidFill>
                            <a:srgbClr val="FEFEFE"/>
                          </a:solidFill>
                          <a:latin typeface="Trebuchet MS"/>
                          <a:cs typeface="Trebuchet MS"/>
                        </a:rPr>
                        <a:t> </a:t>
                      </a:r>
                      <a:r>
                        <a:rPr sz="800" b="1" spc="15" dirty="0">
                          <a:solidFill>
                            <a:srgbClr val="FEFEFE"/>
                          </a:solidFill>
                          <a:latin typeface="Trebuchet MS"/>
                          <a:cs typeface="Trebuchet MS"/>
                        </a:rPr>
                        <a:t>SERVICES</a:t>
                      </a:r>
                      <a:endParaRPr sz="800" dirty="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xmlns="" val="10000"/>
                  </a:ext>
                </a:extLst>
              </a:tr>
              <a:tr h="745783">
                <a:tc>
                  <a:txBody>
                    <a:bodyPr/>
                    <a:lstStyle/>
                    <a:p>
                      <a:pPr marL="71755">
                        <a:lnSpc>
                          <a:spcPct val="100000"/>
                        </a:lnSpc>
                        <a:spcBef>
                          <a:spcPts val="630"/>
                        </a:spcBef>
                      </a:pPr>
                      <a:r>
                        <a:rPr sz="800" b="1" spc="10" dirty="0">
                          <a:solidFill>
                            <a:srgbClr val="FFFFFF"/>
                          </a:solidFill>
                          <a:latin typeface="Trebuchet MS"/>
                          <a:cs typeface="Trebuchet MS"/>
                        </a:rPr>
                        <a:t>Outcome</a:t>
                      </a:r>
                      <a:endParaRPr sz="8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a:lnSpc>
                          <a:spcPct val="100000"/>
                        </a:lnSpc>
                        <a:spcBef>
                          <a:spcPts val="630"/>
                        </a:spcBef>
                      </a:pPr>
                      <a:r>
                        <a:rPr sz="800" b="1" spc="10" dirty="0">
                          <a:solidFill>
                            <a:srgbClr val="FFFFFF"/>
                          </a:solidFill>
                          <a:latin typeface="Trebuchet MS"/>
                          <a:cs typeface="Trebuchet MS"/>
                        </a:rPr>
                        <a:t>Output</a:t>
                      </a:r>
                      <a:endParaRPr sz="8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a:lnSpc>
                          <a:spcPct val="100000"/>
                        </a:lnSpc>
                        <a:spcBef>
                          <a:spcPts val="630"/>
                        </a:spcBef>
                      </a:pPr>
                      <a:r>
                        <a:rPr sz="800" b="1" spc="10" dirty="0">
                          <a:solidFill>
                            <a:srgbClr val="FFFFFF"/>
                          </a:solidFill>
                          <a:latin typeface="Trebuchet MS"/>
                          <a:cs typeface="Trebuchet MS"/>
                        </a:rPr>
                        <a:t>Output</a:t>
                      </a:r>
                      <a:r>
                        <a:rPr sz="800" b="1" spc="-45" dirty="0">
                          <a:solidFill>
                            <a:srgbClr val="FFFFFF"/>
                          </a:solidFill>
                          <a:latin typeface="Trebuchet MS"/>
                          <a:cs typeface="Trebuchet MS"/>
                        </a:rPr>
                        <a:t> </a:t>
                      </a:r>
                      <a:r>
                        <a:rPr sz="800" b="1" spc="5" dirty="0">
                          <a:solidFill>
                            <a:srgbClr val="FFFFFF"/>
                          </a:solidFill>
                          <a:latin typeface="Trebuchet MS"/>
                          <a:cs typeface="Trebuchet MS"/>
                        </a:rPr>
                        <a:t>Indicators</a:t>
                      </a:r>
                      <a:endParaRPr sz="8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marR="78105">
                        <a:lnSpc>
                          <a:spcPct val="110800"/>
                        </a:lnSpc>
                        <a:spcBef>
                          <a:spcPts val="525"/>
                        </a:spcBef>
                      </a:pPr>
                      <a:r>
                        <a:rPr sz="800" b="1" spc="10" dirty="0">
                          <a:solidFill>
                            <a:srgbClr val="FEFEFE"/>
                          </a:solidFill>
                          <a:latin typeface="Trebuchet MS"/>
                          <a:cs typeface="Trebuchet MS"/>
                        </a:rPr>
                        <a:t>Audited  </a:t>
                      </a:r>
                      <a:r>
                        <a:rPr sz="800" b="1" spc="5" dirty="0">
                          <a:solidFill>
                            <a:srgbClr val="FEFEFE"/>
                          </a:solidFill>
                          <a:latin typeface="Trebuchet MS"/>
                          <a:cs typeface="Trebuchet MS"/>
                        </a:rPr>
                        <a:t>Actual  </a:t>
                      </a:r>
                      <a:r>
                        <a:rPr sz="800" b="1" spc="-25" dirty="0">
                          <a:solidFill>
                            <a:srgbClr val="FEFEFE"/>
                          </a:solidFill>
                          <a:latin typeface="Trebuchet MS"/>
                          <a:cs typeface="Trebuchet MS"/>
                        </a:rPr>
                        <a:t>P</a:t>
                      </a:r>
                      <a:r>
                        <a:rPr sz="800" b="1" dirty="0">
                          <a:solidFill>
                            <a:srgbClr val="FEFEFE"/>
                          </a:solidFill>
                          <a:latin typeface="Trebuchet MS"/>
                          <a:cs typeface="Trebuchet MS"/>
                        </a:rPr>
                        <a:t>e</a:t>
                      </a:r>
                      <a:r>
                        <a:rPr sz="800" b="1" spc="15" dirty="0">
                          <a:solidFill>
                            <a:srgbClr val="FEFEFE"/>
                          </a:solidFill>
                          <a:latin typeface="Trebuchet MS"/>
                          <a:cs typeface="Trebuchet MS"/>
                        </a:rPr>
                        <a:t>r</a:t>
                      </a:r>
                      <a:r>
                        <a:rPr sz="800" b="1" dirty="0">
                          <a:solidFill>
                            <a:srgbClr val="FEFEFE"/>
                          </a:solidFill>
                          <a:latin typeface="Trebuchet MS"/>
                          <a:cs typeface="Trebuchet MS"/>
                        </a:rPr>
                        <a:t>formance  </a:t>
                      </a:r>
                      <a:r>
                        <a:rPr sz="800" b="1" spc="-5" dirty="0">
                          <a:solidFill>
                            <a:srgbClr val="FEFEFE"/>
                          </a:solidFill>
                          <a:latin typeface="Trebuchet MS"/>
                          <a:cs typeface="Trebuchet MS"/>
                        </a:rPr>
                        <a:t>2019/20</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marR="85725">
                        <a:lnSpc>
                          <a:spcPct val="110800"/>
                        </a:lnSpc>
                        <a:spcBef>
                          <a:spcPts val="525"/>
                        </a:spcBef>
                      </a:pPr>
                      <a:r>
                        <a:rPr sz="800" b="1" spc="10" dirty="0">
                          <a:solidFill>
                            <a:srgbClr val="FEFEFE"/>
                          </a:solidFill>
                          <a:latin typeface="Trebuchet MS"/>
                          <a:cs typeface="Trebuchet MS"/>
                        </a:rPr>
                        <a:t>Audited  </a:t>
                      </a:r>
                      <a:r>
                        <a:rPr sz="800" b="1" spc="5" dirty="0">
                          <a:solidFill>
                            <a:srgbClr val="FEFEFE"/>
                          </a:solidFill>
                          <a:latin typeface="Trebuchet MS"/>
                          <a:cs typeface="Trebuchet MS"/>
                        </a:rPr>
                        <a:t>Actual  </a:t>
                      </a:r>
                      <a:r>
                        <a:rPr sz="800" b="1" spc="-25" dirty="0">
                          <a:solidFill>
                            <a:srgbClr val="FEFEFE"/>
                          </a:solidFill>
                          <a:latin typeface="Trebuchet MS"/>
                          <a:cs typeface="Trebuchet MS"/>
                        </a:rPr>
                        <a:t>P</a:t>
                      </a:r>
                      <a:r>
                        <a:rPr sz="800" b="1" dirty="0">
                          <a:solidFill>
                            <a:srgbClr val="FEFEFE"/>
                          </a:solidFill>
                          <a:latin typeface="Trebuchet MS"/>
                          <a:cs typeface="Trebuchet MS"/>
                        </a:rPr>
                        <a:t>e</a:t>
                      </a:r>
                      <a:r>
                        <a:rPr sz="800" b="1" spc="15" dirty="0">
                          <a:solidFill>
                            <a:srgbClr val="FEFEFE"/>
                          </a:solidFill>
                          <a:latin typeface="Trebuchet MS"/>
                          <a:cs typeface="Trebuchet MS"/>
                        </a:rPr>
                        <a:t>r</a:t>
                      </a:r>
                      <a:r>
                        <a:rPr sz="800" b="1" dirty="0">
                          <a:solidFill>
                            <a:srgbClr val="FEFEFE"/>
                          </a:solidFill>
                          <a:latin typeface="Trebuchet MS"/>
                          <a:cs typeface="Trebuchet MS"/>
                        </a:rPr>
                        <a:t>formance  </a:t>
                      </a:r>
                      <a:r>
                        <a:rPr sz="800" b="1" spc="-5" dirty="0">
                          <a:solidFill>
                            <a:srgbClr val="FEFEFE"/>
                          </a:solidFill>
                          <a:latin typeface="Trebuchet MS"/>
                          <a:cs typeface="Trebuchet MS"/>
                        </a:rPr>
                        <a:t>2020/21</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marR="166370">
                        <a:lnSpc>
                          <a:spcPct val="110800"/>
                        </a:lnSpc>
                        <a:spcBef>
                          <a:spcPts val="525"/>
                        </a:spcBef>
                      </a:pPr>
                      <a:r>
                        <a:rPr sz="800" b="1" spc="5" dirty="0">
                          <a:solidFill>
                            <a:srgbClr val="FEFEFE"/>
                          </a:solidFill>
                          <a:latin typeface="Trebuchet MS"/>
                          <a:cs typeface="Trebuchet MS"/>
                        </a:rPr>
                        <a:t>Planned</a:t>
                      </a:r>
                      <a:r>
                        <a:rPr sz="800" b="1" spc="-85" dirty="0">
                          <a:solidFill>
                            <a:srgbClr val="FEFEFE"/>
                          </a:solidFill>
                          <a:latin typeface="Trebuchet MS"/>
                          <a:cs typeface="Trebuchet MS"/>
                        </a:rPr>
                        <a:t> </a:t>
                      </a:r>
                      <a:r>
                        <a:rPr sz="800" b="1" spc="10" dirty="0">
                          <a:solidFill>
                            <a:srgbClr val="FEFEFE"/>
                          </a:solidFill>
                          <a:latin typeface="Trebuchet MS"/>
                          <a:cs typeface="Trebuchet MS"/>
                        </a:rPr>
                        <a:t>Annual  </a:t>
                      </a:r>
                      <a:r>
                        <a:rPr sz="800" b="1" spc="-10" dirty="0">
                          <a:solidFill>
                            <a:srgbClr val="FEFEFE"/>
                          </a:solidFill>
                          <a:latin typeface="Trebuchet MS"/>
                          <a:cs typeface="Trebuchet MS"/>
                        </a:rPr>
                        <a:t>Target</a:t>
                      </a:r>
                      <a:r>
                        <a:rPr sz="800" b="1" spc="-60" dirty="0">
                          <a:solidFill>
                            <a:srgbClr val="FEFEFE"/>
                          </a:solidFill>
                          <a:latin typeface="Trebuchet MS"/>
                          <a:cs typeface="Trebuchet MS"/>
                        </a:rPr>
                        <a:t> </a:t>
                      </a:r>
                      <a:r>
                        <a:rPr sz="800" b="1" spc="-5" dirty="0">
                          <a:solidFill>
                            <a:srgbClr val="FEFEFE"/>
                          </a:solidFill>
                          <a:latin typeface="Trebuchet MS"/>
                          <a:cs typeface="Trebuchet MS"/>
                        </a:rPr>
                        <a:t>2021/22</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marR="447675">
                        <a:lnSpc>
                          <a:spcPct val="110800"/>
                        </a:lnSpc>
                        <a:spcBef>
                          <a:spcPts val="525"/>
                        </a:spcBef>
                      </a:pPr>
                      <a:r>
                        <a:rPr sz="800" b="1" dirty="0">
                          <a:solidFill>
                            <a:srgbClr val="FEFEFE"/>
                          </a:solidFill>
                          <a:latin typeface="Trebuchet MS"/>
                          <a:cs typeface="Trebuchet MS"/>
                        </a:rPr>
                        <a:t>**Actual  Achie</a:t>
                      </a:r>
                      <a:r>
                        <a:rPr sz="800" b="1" spc="-10" dirty="0">
                          <a:solidFill>
                            <a:srgbClr val="FEFEFE"/>
                          </a:solidFill>
                          <a:latin typeface="Trebuchet MS"/>
                          <a:cs typeface="Trebuchet MS"/>
                        </a:rPr>
                        <a:t>v</a:t>
                      </a:r>
                      <a:r>
                        <a:rPr sz="800" b="1" dirty="0">
                          <a:solidFill>
                            <a:srgbClr val="FEFEFE"/>
                          </a:solidFill>
                          <a:latin typeface="Trebuchet MS"/>
                          <a:cs typeface="Trebuchet MS"/>
                        </a:rPr>
                        <a:t>ement  </a:t>
                      </a:r>
                      <a:r>
                        <a:rPr sz="800" b="1" spc="-5" dirty="0">
                          <a:solidFill>
                            <a:srgbClr val="FEFEFE"/>
                          </a:solidFill>
                          <a:latin typeface="Trebuchet MS"/>
                          <a:cs typeface="Trebuchet MS"/>
                        </a:rPr>
                        <a:t>2021/22</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marR="114935">
                        <a:lnSpc>
                          <a:spcPct val="110800"/>
                        </a:lnSpc>
                        <a:spcBef>
                          <a:spcPts val="525"/>
                        </a:spcBef>
                      </a:pPr>
                      <a:r>
                        <a:rPr sz="800" b="1" spc="5" dirty="0">
                          <a:solidFill>
                            <a:srgbClr val="FEFEFE"/>
                          </a:solidFill>
                          <a:latin typeface="Trebuchet MS"/>
                          <a:cs typeface="Trebuchet MS"/>
                        </a:rPr>
                        <a:t>Deviation </a:t>
                      </a:r>
                      <a:r>
                        <a:rPr sz="800" b="1" spc="15" dirty="0">
                          <a:solidFill>
                            <a:srgbClr val="FEFEFE"/>
                          </a:solidFill>
                          <a:latin typeface="Trebuchet MS"/>
                          <a:cs typeface="Trebuchet MS"/>
                        </a:rPr>
                        <a:t>from  </a:t>
                      </a:r>
                      <a:r>
                        <a:rPr sz="800" b="1" spc="5" dirty="0">
                          <a:solidFill>
                            <a:srgbClr val="FEFEFE"/>
                          </a:solidFill>
                          <a:latin typeface="Trebuchet MS"/>
                          <a:cs typeface="Trebuchet MS"/>
                        </a:rPr>
                        <a:t>Planned </a:t>
                      </a:r>
                      <a:r>
                        <a:rPr sz="800" b="1" spc="-10" dirty="0">
                          <a:solidFill>
                            <a:srgbClr val="FEFEFE"/>
                          </a:solidFill>
                          <a:latin typeface="Trebuchet MS"/>
                          <a:cs typeface="Trebuchet MS"/>
                        </a:rPr>
                        <a:t>Target </a:t>
                      </a:r>
                      <a:r>
                        <a:rPr sz="800" b="1" spc="15" dirty="0">
                          <a:solidFill>
                            <a:srgbClr val="FEFEFE"/>
                          </a:solidFill>
                          <a:latin typeface="Trebuchet MS"/>
                          <a:cs typeface="Trebuchet MS"/>
                        </a:rPr>
                        <a:t>to  </a:t>
                      </a:r>
                      <a:r>
                        <a:rPr sz="800" b="1" spc="5" dirty="0">
                          <a:solidFill>
                            <a:srgbClr val="FEFEFE"/>
                          </a:solidFill>
                          <a:latin typeface="Trebuchet MS"/>
                          <a:cs typeface="Trebuchet MS"/>
                        </a:rPr>
                        <a:t>Actual</a:t>
                      </a:r>
                      <a:r>
                        <a:rPr sz="800" b="1" spc="-70" dirty="0">
                          <a:solidFill>
                            <a:srgbClr val="FEFEFE"/>
                          </a:solidFill>
                          <a:latin typeface="Trebuchet MS"/>
                          <a:cs typeface="Trebuchet MS"/>
                        </a:rPr>
                        <a:t> </a:t>
                      </a:r>
                      <a:r>
                        <a:rPr sz="800" b="1" spc="-5" dirty="0">
                          <a:solidFill>
                            <a:srgbClr val="FEFEFE"/>
                          </a:solidFill>
                          <a:latin typeface="Trebuchet MS"/>
                          <a:cs typeface="Trebuchet MS"/>
                        </a:rPr>
                        <a:t>Achievement  2021/22</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a:lnSpc>
                          <a:spcPct val="100000"/>
                        </a:lnSpc>
                        <a:spcBef>
                          <a:spcPts val="630"/>
                        </a:spcBef>
                      </a:pPr>
                      <a:r>
                        <a:rPr sz="800" b="1" spc="5" dirty="0">
                          <a:solidFill>
                            <a:srgbClr val="FEFEFE"/>
                          </a:solidFill>
                          <a:latin typeface="Trebuchet MS"/>
                          <a:cs typeface="Trebuchet MS"/>
                        </a:rPr>
                        <a:t>Reasons for</a:t>
                      </a:r>
                      <a:r>
                        <a:rPr sz="800" b="1" spc="-60" dirty="0">
                          <a:solidFill>
                            <a:srgbClr val="FEFEFE"/>
                          </a:solidFill>
                          <a:latin typeface="Trebuchet MS"/>
                          <a:cs typeface="Trebuchet MS"/>
                        </a:rPr>
                        <a:t> </a:t>
                      </a:r>
                      <a:r>
                        <a:rPr sz="800" b="1" spc="5" dirty="0">
                          <a:solidFill>
                            <a:srgbClr val="FEFEFE"/>
                          </a:solidFill>
                          <a:latin typeface="Trebuchet MS"/>
                          <a:cs typeface="Trebuchet MS"/>
                        </a:rPr>
                        <a:t>Deviation</a:t>
                      </a:r>
                      <a:endParaRPr sz="800" dirty="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a:lnSpc>
                          <a:spcPct val="100000"/>
                        </a:lnSpc>
                        <a:spcBef>
                          <a:spcPts val="630"/>
                        </a:spcBef>
                      </a:pPr>
                      <a:r>
                        <a:rPr sz="800" b="1" spc="10" dirty="0">
                          <a:solidFill>
                            <a:srgbClr val="FEFEFE"/>
                          </a:solidFill>
                          <a:latin typeface="Trebuchet MS"/>
                          <a:cs typeface="Trebuchet MS"/>
                        </a:rPr>
                        <a:t>POE</a:t>
                      </a:r>
                      <a:r>
                        <a:rPr sz="800" b="1" spc="-35" dirty="0">
                          <a:solidFill>
                            <a:srgbClr val="FEFEFE"/>
                          </a:solidFill>
                          <a:latin typeface="Trebuchet MS"/>
                          <a:cs typeface="Trebuchet MS"/>
                        </a:rPr>
                        <a:t> </a:t>
                      </a:r>
                      <a:r>
                        <a:rPr sz="800" b="1" spc="10" dirty="0">
                          <a:solidFill>
                            <a:srgbClr val="FEFEFE"/>
                          </a:solidFill>
                          <a:latin typeface="Trebuchet MS"/>
                          <a:cs typeface="Trebuchet MS"/>
                        </a:rPr>
                        <a:t>Submitted</a:t>
                      </a:r>
                      <a:endParaRPr sz="800" dirty="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extLst>
                  <a:ext uri="{0D108BD9-81ED-4DB2-BD59-A6C34878D82A}">
                    <a16:rowId xmlns:a16="http://schemas.microsoft.com/office/drawing/2014/main" xmlns="" val="10001"/>
                  </a:ext>
                </a:extLst>
              </a:tr>
              <a:tr h="746395">
                <a:tc rowSpan="5">
                  <a:txBody>
                    <a:bodyPr/>
                    <a:lstStyle/>
                    <a:p>
                      <a:pPr>
                        <a:lnSpc>
                          <a:spcPct val="100000"/>
                        </a:lnSpc>
                      </a:pPr>
                      <a:endParaRPr sz="800">
                        <a:latin typeface="Times New Roman"/>
                        <a:cs typeface="Times New Roman"/>
                      </a:endParaRPr>
                    </a:p>
                  </a:txBody>
                  <a:tcPr marL="0" marR="0" marT="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rowSpan="3">
                  <a:txBody>
                    <a:bodyPr/>
                    <a:lstStyle/>
                    <a:p>
                      <a:pPr>
                        <a:lnSpc>
                          <a:spcPct val="100000"/>
                        </a:lnSpc>
                      </a:pPr>
                      <a:endParaRPr sz="800">
                        <a:latin typeface="Times New Roman"/>
                        <a:cs typeface="Times New Roman"/>
                      </a:endParaRPr>
                    </a:p>
                  </a:txBody>
                  <a:tcPr marL="0" marR="0" marT="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116839">
                        <a:lnSpc>
                          <a:spcPct val="110800"/>
                        </a:lnSpc>
                        <a:spcBef>
                          <a:spcPts val="525"/>
                        </a:spcBef>
                      </a:pPr>
                      <a:r>
                        <a:rPr sz="800" spc="-35" dirty="0">
                          <a:solidFill>
                            <a:srgbClr val="373435"/>
                          </a:solidFill>
                          <a:latin typeface="Trebuchet MS"/>
                          <a:cs typeface="Trebuchet MS"/>
                        </a:rPr>
                        <a:t>3.3.10 </a:t>
                      </a:r>
                      <a:r>
                        <a:rPr sz="800" spc="10" dirty="0">
                          <a:solidFill>
                            <a:srgbClr val="373435"/>
                          </a:solidFill>
                          <a:latin typeface="Trebuchet MS"/>
                          <a:cs typeface="Trebuchet MS"/>
                        </a:rPr>
                        <a:t>Region </a:t>
                      </a:r>
                      <a:r>
                        <a:rPr sz="800" spc="-55" dirty="0">
                          <a:solidFill>
                            <a:srgbClr val="373435"/>
                          </a:solidFill>
                          <a:latin typeface="Trebuchet MS"/>
                          <a:cs typeface="Trebuchet MS"/>
                        </a:rPr>
                        <a:t>C:  </a:t>
                      </a:r>
                      <a:r>
                        <a:rPr sz="800" spc="15" dirty="0">
                          <a:solidFill>
                            <a:srgbClr val="373435"/>
                          </a:solidFill>
                          <a:latin typeface="Trebuchet MS"/>
                          <a:cs typeface="Trebuchet MS"/>
                        </a:rPr>
                        <a:t>Number </a:t>
                      </a:r>
                      <a:r>
                        <a:rPr sz="800" spc="-15" dirty="0">
                          <a:solidFill>
                            <a:srgbClr val="373435"/>
                          </a:solidFill>
                          <a:latin typeface="Trebuchet MS"/>
                          <a:cs typeface="Trebuchet MS"/>
                        </a:rPr>
                        <a:t>of </a:t>
                      </a:r>
                      <a:r>
                        <a:rPr sz="800" spc="40" dirty="0">
                          <a:solidFill>
                            <a:srgbClr val="373435"/>
                          </a:solidFill>
                          <a:latin typeface="Trebuchet MS"/>
                          <a:cs typeface="Trebuchet MS"/>
                        </a:rPr>
                        <a:t>HS  </a:t>
                      </a:r>
                      <a:r>
                        <a:rPr sz="800" spc="-25" dirty="0">
                          <a:solidFill>
                            <a:srgbClr val="373435"/>
                          </a:solidFill>
                          <a:latin typeface="Trebuchet MS"/>
                          <a:cs typeface="Trebuchet MS"/>
                        </a:rPr>
                        <a:t>Projects</a:t>
                      </a:r>
                      <a:r>
                        <a:rPr sz="800" spc="-80" dirty="0">
                          <a:solidFill>
                            <a:srgbClr val="373435"/>
                          </a:solidFill>
                          <a:latin typeface="Trebuchet MS"/>
                          <a:cs typeface="Trebuchet MS"/>
                        </a:rPr>
                        <a:t> </a:t>
                      </a:r>
                      <a:r>
                        <a:rPr sz="800" spc="10" dirty="0">
                          <a:solidFill>
                            <a:srgbClr val="373435"/>
                          </a:solidFill>
                          <a:latin typeface="Trebuchet MS"/>
                          <a:cs typeface="Trebuchet MS"/>
                        </a:rPr>
                        <a:t>managed  </a:t>
                      </a:r>
                      <a:r>
                        <a:rPr sz="800" spc="5" dirty="0">
                          <a:solidFill>
                            <a:srgbClr val="373435"/>
                          </a:solidFill>
                          <a:latin typeface="Trebuchet MS"/>
                          <a:cs typeface="Trebuchet MS"/>
                        </a:rPr>
                        <a:t>by </a:t>
                      </a:r>
                      <a:r>
                        <a:rPr sz="800" spc="-20" dirty="0">
                          <a:solidFill>
                            <a:srgbClr val="373435"/>
                          </a:solidFill>
                          <a:latin typeface="Trebuchet MS"/>
                          <a:cs typeface="Trebuchet MS"/>
                        </a:rPr>
                        <a:t>the</a:t>
                      </a:r>
                      <a:r>
                        <a:rPr sz="800" spc="-70" dirty="0">
                          <a:solidFill>
                            <a:srgbClr val="373435"/>
                          </a:solidFill>
                          <a:latin typeface="Trebuchet MS"/>
                          <a:cs typeface="Trebuchet MS"/>
                        </a:rPr>
                        <a:t> </a:t>
                      </a:r>
                      <a:r>
                        <a:rPr sz="800" spc="45" dirty="0">
                          <a:solidFill>
                            <a:srgbClr val="373435"/>
                          </a:solidFill>
                          <a:latin typeface="Trebuchet MS"/>
                          <a:cs typeface="Trebuchet MS"/>
                        </a:rPr>
                        <a:t>HDA</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solidFill>
                      <a:srgbClr val="E6E7E8"/>
                    </a:solidFill>
                  </a:tcPr>
                </a:tc>
                <a:tc>
                  <a:txBody>
                    <a:bodyPr/>
                    <a:lstStyle/>
                    <a:p>
                      <a:pPr marL="71755" marR="293370">
                        <a:lnSpc>
                          <a:spcPct val="110800"/>
                        </a:lnSpc>
                        <a:spcBef>
                          <a:spcPts val="525"/>
                        </a:spcBef>
                      </a:pPr>
                      <a:r>
                        <a:rPr sz="800" spc="15" dirty="0">
                          <a:solidFill>
                            <a:srgbClr val="373435"/>
                          </a:solidFill>
                          <a:latin typeface="Trebuchet MS"/>
                          <a:cs typeface="Trebuchet MS"/>
                        </a:rPr>
                        <a:t>New  </a:t>
                      </a:r>
                      <a:r>
                        <a:rPr sz="800" dirty="0">
                          <a:solidFill>
                            <a:srgbClr val="373435"/>
                          </a:solidFill>
                          <a:latin typeface="Trebuchet MS"/>
                          <a:cs typeface="Trebuchet MS"/>
                        </a:rPr>
                        <a:t>Indica</a:t>
                      </a:r>
                      <a:r>
                        <a:rPr sz="800" spc="-10" dirty="0">
                          <a:solidFill>
                            <a:srgbClr val="373435"/>
                          </a:solidFill>
                          <a:latin typeface="Trebuchet MS"/>
                          <a:cs typeface="Trebuchet MS"/>
                        </a:rPr>
                        <a:t>t</a:t>
                      </a:r>
                      <a:r>
                        <a:rPr sz="800" dirty="0">
                          <a:solidFill>
                            <a:srgbClr val="373435"/>
                          </a:solidFill>
                          <a:latin typeface="Trebuchet MS"/>
                          <a:cs typeface="Trebuchet MS"/>
                        </a:rPr>
                        <a:t>or</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solidFill>
                      <a:srgbClr val="E6E7E8"/>
                    </a:solidFill>
                  </a:tcPr>
                </a:tc>
                <a:tc>
                  <a:txBody>
                    <a:bodyPr/>
                    <a:lstStyle/>
                    <a:p>
                      <a:pPr algn="ctr">
                        <a:lnSpc>
                          <a:spcPct val="100000"/>
                        </a:lnSpc>
                        <a:spcBef>
                          <a:spcPts val="630"/>
                        </a:spcBef>
                      </a:pPr>
                      <a:r>
                        <a:rPr sz="800" spc="15" dirty="0">
                          <a:solidFill>
                            <a:srgbClr val="373435"/>
                          </a:solidFill>
                          <a:latin typeface="Trebuchet MS"/>
                          <a:cs typeface="Trebuchet MS"/>
                        </a:rPr>
                        <a:t>New</a:t>
                      </a:r>
                      <a:r>
                        <a:rPr sz="800" spc="-40" dirty="0">
                          <a:solidFill>
                            <a:srgbClr val="373435"/>
                          </a:solidFill>
                          <a:latin typeface="Trebuchet MS"/>
                          <a:cs typeface="Trebuchet MS"/>
                        </a:rPr>
                        <a:t> </a:t>
                      </a:r>
                      <a:r>
                        <a:rPr sz="800" spc="-15" dirty="0">
                          <a:solidFill>
                            <a:srgbClr val="373435"/>
                          </a:solidFill>
                          <a:latin typeface="Trebuchet MS"/>
                          <a:cs typeface="Trebuchet MS"/>
                        </a:rPr>
                        <a:t>Indicator</a:t>
                      </a:r>
                      <a:endParaRPr sz="8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solidFill>
                      <a:srgbClr val="E6E7E8"/>
                    </a:solidFill>
                  </a:tcPr>
                </a:tc>
                <a:tc>
                  <a:txBody>
                    <a:bodyPr/>
                    <a:lstStyle/>
                    <a:p>
                      <a:pPr marL="71755" marR="189865">
                        <a:lnSpc>
                          <a:spcPct val="110800"/>
                        </a:lnSpc>
                        <a:spcBef>
                          <a:spcPts val="525"/>
                        </a:spcBef>
                      </a:pPr>
                      <a:r>
                        <a:rPr sz="800" spc="10" dirty="0">
                          <a:solidFill>
                            <a:srgbClr val="373435"/>
                          </a:solidFill>
                          <a:latin typeface="Trebuchet MS"/>
                          <a:cs typeface="Trebuchet MS"/>
                        </a:rPr>
                        <a:t>62 </a:t>
                      </a:r>
                      <a:r>
                        <a:rPr sz="800" spc="40" dirty="0">
                          <a:solidFill>
                            <a:srgbClr val="373435"/>
                          </a:solidFill>
                          <a:latin typeface="Trebuchet MS"/>
                          <a:cs typeface="Trebuchet MS"/>
                        </a:rPr>
                        <a:t>HS </a:t>
                      </a:r>
                      <a:r>
                        <a:rPr sz="800" spc="-25" dirty="0">
                          <a:solidFill>
                            <a:srgbClr val="373435"/>
                          </a:solidFill>
                          <a:latin typeface="Trebuchet MS"/>
                          <a:cs typeface="Trebuchet MS"/>
                        </a:rPr>
                        <a:t>Projects  </a:t>
                      </a:r>
                      <a:r>
                        <a:rPr sz="800" spc="10" dirty="0">
                          <a:solidFill>
                            <a:srgbClr val="373435"/>
                          </a:solidFill>
                          <a:latin typeface="Trebuchet MS"/>
                          <a:cs typeface="Trebuchet MS"/>
                        </a:rPr>
                        <a:t>managed </a:t>
                      </a:r>
                      <a:r>
                        <a:rPr sz="800" spc="5" dirty="0">
                          <a:solidFill>
                            <a:srgbClr val="373435"/>
                          </a:solidFill>
                          <a:latin typeface="Trebuchet MS"/>
                          <a:cs typeface="Trebuchet MS"/>
                        </a:rPr>
                        <a:t>by</a:t>
                      </a:r>
                      <a:r>
                        <a:rPr sz="800" spc="-120" dirty="0">
                          <a:solidFill>
                            <a:srgbClr val="373435"/>
                          </a:solidFill>
                          <a:latin typeface="Trebuchet MS"/>
                          <a:cs typeface="Trebuchet MS"/>
                        </a:rPr>
                        <a:t> </a:t>
                      </a:r>
                      <a:r>
                        <a:rPr sz="800" spc="-20" dirty="0">
                          <a:solidFill>
                            <a:srgbClr val="373435"/>
                          </a:solidFill>
                          <a:latin typeface="Trebuchet MS"/>
                          <a:cs typeface="Trebuchet MS"/>
                        </a:rPr>
                        <a:t>the  </a:t>
                      </a:r>
                      <a:r>
                        <a:rPr sz="800" spc="45" dirty="0">
                          <a:solidFill>
                            <a:srgbClr val="373435"/>
                          </a:solidFill>
                          <a:latin typeface="Trebuchet MS"/>
                          <a:cs typeface="Trebuchet MS"/>
                        </a:rPr>
                        <a:t>HDA</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solidFill>
                      <a:srgbClr val="E6E7E8"/>
                    </a:solidFill>
                  </a:tcPr>
                </a:tc>
                <a:tc>
                  <a:txBody>
                    <a:bodyPr/>
                    <a:lstStyle/>
                    <a:p>
                      <a:pPr marL="71755" marR="426720">
                        <a:lnSpc>
                          <a:spcPct val="110800"/>
                        </a:lnSpc>
                        <a:spcBef>
                          <a:spcPts val="525"/>
                        </a:spcBef>
                      </a:pPr>
                      <a:r>
                        <a:rPr sz="800" spc="25" dirty="0">
                          <a:solidFill>
                            <a:srgbClr val="ED3237"/>
                          </a:solidFill>
                          <a:latin typeface="Trebuchet MS"/>
                          <a:cs typeface="Trebuchet MS"/>
                        </a:rPr>
                        <a:t>Not </a:t>
                      </a:r>
                      <a:r>
                        <a:rPr sz="800" spc="-5" dirty="0">
                          <a:solidFill>
                            <a:srgbClr val="ED3237"/>
                          </a:solidFill>
                          <a:latin typeface="Trebuchet MS"/>
                          <a:cs typeface="Trebuchet MS"/>
                        </a:rPr>
                        <a:t>Achieved  </a:t>
                      </a:r>
                      <a:r>
                        <a:rPr sz="800" spc="10" dirty="0">
                          <a:solidFill>
                            <a:srgbClr val="373435"/>
                          </a:solidFill>
                          <a:latin typeface="Trebuchet MS"/>
                          <a:cs typeface="Trebuchet MS"/>
                        </a:rPr>
                        <a:t>32 </a:t>
                      </a:r>
                      <a:r>
                        <a:rPr sz="800" spc="40" dirty="0">
                          <a:solidFill>
                            <a:srgbClr val="373435"/>
                          </a:solidFill>
                          <a:latin typeface="Trebuchet MS"/>
                          <a:cs typeface="Trebuchet MS"/>
                        </a:rPr>
                        <a:t>HS</a:t>
                      </a:r>
                      <a:r>
                        <a:rPr sz="800" spc="-130" dirty="0">
                          <a:solidFill>
                            <a:srgbClr val="373435"/>
                          </a:solidFill>
                          <a:latin typeface="Trebuchet MS"/>
                          <a:cs typeface="Trebuchet MS"/>
                        </a:rPr>
                        <a:t> </a:t>
                      </a:r>
                      <a:r>
                        <a:rPr sz="800" spc="-25" dirty="0">
                          <a:solidFill>
                            <a:srgbClr val="373435"/>
                          </a:solidFill>
                          <a:latin typeface="Trebuchet MS"/>
                          <a:cs typeface="Trebuchet MS"/>
                        </a:rPr>
                        <a:t>Projects</a:t>
                      </a:r>
                      <a:endParaRPr sz="800" dirty="0">
                        <a:latin typeface="Trebuchet MS"/>
                        <a:cs typeface="Trebuchet MS"/>
                      </a:endParaRPr>
                    </a:p>
                    <a:p>
                      <a:pPr marL="71755">
                        <a:lnSpc>
                          <a:spcPct val="100000"/>
                        </a:lnSpc>
                        <a:spcBef>
                          <a:spcPts val="105"/>
                        </a:spcBef>
                      </a:pPr>
                      <a:r>
                        <a:rPr sz="800" spc="10" dirty="0">
                          <a:solidFill>
                            <a:srgbClr val="373435"/>
                          </a:solidFill>
                          <a:latin typeface="Trebuchet MS"/>
                          <a:cs typeface="Trebuchet MS"/>
                        </a:rPr>
                        <a:t>managed </a:t>
                      </a:r>
                      <a:r>
                        <a:rPr sz="800" spc="5" dirty="0">
                          <a:solidFill>
                            <a:srgbClr val="373435"/>
                          </a:solidFill>
                          <a:latin typeface="Trebuchet MS"/>
                          <a:cs typeface="Trebuchet MS"/>
                        </a:rPr>
                        <a:t>by </a:t>
                      </a:r>
                      <a:r>
                        <a:rPr sz="800" spc="-20" dirty="0">
                          <a:solidFill>
                            <a:srgbClr val="373435"/>
                          </a:solidFill>
                          <a:latin typeface="Trebuchet MS"/>
                          <a:cs typeface="Trebuchet MS"/>
                        </a:rPr>
                        <a:t>the</a:t>
                      </a:r>
                      <a:r>
                        <a:rPr sz="800" spc="-114" dirty="0">
                          <a:solidFill>
                            <a:srgbClr val="373435"/>
                          </a:solidFill>
                          <a:latin typeface="Trebuchet MS"/>
                          <a:cs typeface="Trebuchet MS"/>
                        </a:rPr>
                        <a:t> </a:t>
                      </a:r>
                      <a:r>
                        <a:rPr sz="800" spc="45" dirty="0">
                          <a:solidFill>
                            <a:srgbClr val="373435"/>
                          </a:solidFill>
                          <a:latin typeface="Trebuchet MS"/>
                          <a:cs typeface="Trebuchet MS"/>
                        </a:rPr>
                        <a:t>HDA</a:t>
                      </a:r>
                      <a:endParaRPr sz="8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solidFill>
                      <a:srgbClr val="FF0000"/>
                    </a:solidFill>
                  </a:tcPr>
                </a:tc>
                <a:tc>
                  <a:txBody>
                    <a:bodyPr/>
                    <a:lstStyle/>
                    <a:p>
                      <a:pPr marL="71755" marR="104775">
                        <a:lnSpc>
                          <a:spcPct val="110800"/>
                        </a:lnSpc>
                        <a:spcBef>
                          <a:spcPts val="525"/>
                        </a:spcBef>
                      </a:pPr>
                      <a:r>
                        <a:rPr sz="800" spc="15" dirty="0">
                          <a:solidFill>
                            <a:srgbClr val="373435"/>
                          </a:solidFill>
                          <a:latin typeface="Trebuchet MS"/>
                          <a:cs typeface="Trebuchet MS"/>
                        </a:rPr>
                        <a:t>-31 </a:t>
                      </a:r>
                      <a:r>
                        <a:rPr sz="800" spc="40" dirty="0">
                          <a:solidFill>
                            <a:srgbClr val="373435"/>
                          </a:solidFill>
                          <a:latin typeface="Trebuchet MS"/>
                          <a:cs typeface="Trebuchet MS"/>
                        </a:rPr>
                        <a:t>HS </a:t>
                      </a:r>
                      <a:r>
                        <a:rPr sz="800" spc="-25" dirty="0">
                          <a:solidFill>
                            <a:srgbClr val="373435"/>
                          </a:solidFill>
                          <a:latin typeface="Trebuchet MS"/>
                          <a:cs typeface="Trebuchet MS"/>
                        </a:rPr>
                        <a:t>Projects  </a:t>
                      </a:r>
                      <a:r>
                        <a:rPr sz="800" spc="10" dirty="0">
                          <a:solidFill>
                            <a:srgbClr val="373435"/>
                          </a:solidFill>
                          <a:latin typeface="Trebuchet MS"/>
                          <a:cs typeface="Trebuchet MS"/>
                        </a:rPr>
                        <a:t>managed </a:t>
                      </a:r>
                      <a:r>
                        <a:rPr sz="800" spc="5" dirty="0">
                          <a:solidFill>
                            <a:srgbClr val="373435"/>
                          </a:solidFill>
                          <a:latin typeface="Trebuchet MS"/>
                          <a:cs typeface="Trebuchet MS"/>
                        </a:rPr>
                        <a:t>by </a:t>
                      </a:r>
                      <a:r>
                        <a:rPr sz="800" spc="-20" dirty="0">
                          <a:solidFill>
                            <a:srgbClr val="373435"/>
                          </a:solidFill>
                          <a:latin typeface="Trebuchet MS"/>
                          <a:cs typeface="Trebuchet MS"/>
                        </a:rPr>
                        <a:t>the</a:t>
                      </a:r>
                      <a:r>
                        <a:rPr sz="800" spc="-140" dirty="0">
                          <a:solidFill>
                            <a:srgbClr val="373435"/>
                          </a:solidFill>
                          <a:latin typeface="Trebuchet MS"/>
                          <a:cs typeface="Trebuchet MS"/>
                        </a:rPr>
                        <a:t> </a:t>
                      </a:r>
                      <a:r>
                        <a:rPr sz="800" spc="45" dirty="0">
                          <a:solidFill>
                            <a:srgbClr val="373435"/>
                          </a:solidFill>
                          <a:latin typeface="Trebuchet MS"/>
                          <a:cs typeface="Trebuchet MS"/>
                        </a:rPr>
                        <a:t>HDA</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solidFill>
                      <a:srgbClr val="E6E7E8"/>
                    </a:solidFill>
                  </a:tcPr>
                </a:tc>
                <a:tc>
                  <a:txBody>
                    <a:bodyPr/>
                    <a:lstStyle/>
                    <a:p>
                      <a:pPr marL="71755">
                        <a:lnSpc>
                          <a:spcPct val="100000"/>
                        </a:lnSpc>
                        <a:spcBef>
                          <a:spcPts val="630"/>
                        </a:spcBef>
                      </a:pPr>
                      <a:r>
                        <a:rPr sz="800" spc="-5" dirty="0">
                          <a:solidFill>
                            <a:srgbClr val="373435"/>
                          </a:solidFill>
                          <a:latin typeface="Trebuchet MS"/>
                          <a:cs typeface="Trebuchet MS"/>
                        </a:rPr>
                        <a:t>Kwa-Zulu </a:t>
                      </a:r>
                      <a:r>
                        <a:rPr sz="800" spc="-10" dirty="0">
                          <a:solidFill>
                            <a:srgbClr val="373435"/>
                          </a:solidFill>
                          <a:latin typeface="Trebuchet MS"/>
                          <a:cs typeface="Trebuchet MS"/>
                        </a:rPr>
                        <a:t>Natal</a:t>
                      </a:r>
                      <a:r>
                        <a:rPr sz="800" spc="-50" dirty="0">
                          <a:solidFill>
                            <a:srgbClr val="373435"/>
                          </a:solidFill>
                          <a:latin typeface="Trebuchet MS"/>
                          <a:cs typeface="Trebuchet MS"/>
                        </a:rPr>
                        <a:t> </a:t>
                      </a:r>
                      <a:r>
                        <a:rPr sz="800" spc="105" dirty="0">
                          <a:solidFill>
                            <a:srgbClr val="373435"/>
                          </a:solidFill>
                          <a:latin typeface="Trebuchet MS"/>
                          <a:cs typeface="Trebuchet MS"/>
                        </a:rPr>
                        <a:t>–</a:t>
                      </a:r>
                      <a:endParaRPr sz="800">
                        <a:latin typeface="Trebuchet MS"/>
                        <a:cs typeface="Trebuchet MS"/>
                      </a:endParaRPr>
                    </a:p>
                    <a:p>
                      <a:pPr marL="71755" marR="99695">
                        <a:lnSpc>
                          <a:spcPct val="110800"/>
                        </a:lnSpc>
                      </a:pPr>
                      <a:r>
                        <a:rPr sz="800" spc="-35" dirty="0">
                          <a:solidFill>
                            <a:srgbClr val="373435"/>
                          </a:solidFill>
                          <a:latin typeface="Trebuchet MS"/>
                          <a:cs typeface="Trebuchet MS"/>
                        </a:rPr>
                        <a:t>(1) </a:t>
                      </a:r>
                      <a:r>
                        <a:rPr sz="800" spc="-5" dirty="0">
                          <a:solidFill>
                            <a:srgbClr val="373435"/>
                          </a:solidFill>
                          <a:latin typeface="Trebuchet MS"/>
                          <a:cs typeface="Trebuchet MS"/>
                        </a:rPr>
                        <a:t>Delay </a:t>
                      </a:r>
                      <a:r>
                        <a:rPr sz="800" spc="-10" dirty="0">
                          <a:solidFill>
                            <a:srgbClr val="373435"/>
                          </a:solidFill>
                          <a:latin typeface="Trebuchet MS"/>
                          <a:cs typeface="Trebuchet MS"/>
                        </a:rPr>
                        <a:t>in </a:t>
                      </a:r>
                      <a:r>
                        <a:rPr sz="800" spc="35" dirty="0">
                          <a:solidFill>
                            <a:srgbClr val="373435"/>
                          </a:solidFill>
                          <a:latin typeface="Trebuchet MS"/>
                          <a:cs typeface="Trebuchet MS"/>
                        </a:rPr>
                        <a:t>SPLUMA</a:t>
                      </a:r>
                      <a:r>
                        <a:rPr sz="800" spc="-80" dirty="0">
                          <a:solidFill>
                            <a:srgbClr val="373435"/>
                          </a:solidFill>
                          <a:latin typeface="Trebuchet MS"/>
                          <a:cs typeface="Trebuchet MS"/>
                        </a:rPr>
                        <a:t> </a:t>
                      </a:r>
                      <a:r>
                        <a:rPr sz="800" spc="-10" dirty="0">
                          <a:solidFill>
                            <a:srgbClr val="373435"/>
                          </a:solidFill>
                          <a:latin typeface="Trebuchet MS"/>
                          <a:cs typeface="Trebuchet MS"/>
                        </a:rPr>
                        <a:t>applications  </a:t>
                      </a:r>
                      <a:r>
                        <a:rPr sz="800" spc="-5" dirty="0">
                          <a:solidFill>
                            <a:srgbClr val="373435"/>
                          </a:solidFill>
                          <a:latin typeface="Trebuchet MS"/>
                          <a:cs typeface="Trebuchet MS"/>
                        </a:rPr>
                        <a:t>approvals </a:t>
                      </a:r>
                      <a:r>
                        <a:rPr sz="800" spc="-15" dirty="0">
                          <a:solidFill>
                            <a:srgbClr val="373435"/>
                          </a:solidFill>
                          <a:latin typeface="Trebuchet MS"/>
                          <a:cs typeface="Trebuchet MS"/>
                        </a:rPr>
                        <a:t>for </a:t>
                      </a:r>
                      <a:r>
                        <a:rPr sz="800" spc="-20" dirty="0">
                          <a:solidFill>
                            <a:srgbClr val="373435"/>
                          </a:solidFill>
                          <a:latin typeface="Trebuchet MS"/>
                          <a:cs typeface="Trebuchet MS"/>
                        </a:rPr>
                        <a:t>the </a:t>
                      </a:r>
                      <a:r>
                        <a:rPr sz="800" spc="-10" dirty="0">
                          <a:solidFill>
                            <a:srgbClr val="373435"/>
                          </a:solidFill>
                          <a:latin typeface="Trebuchet MS"/>
                          <a:cs typeface="Trebuchet MS"/>
                        </a:rPr>
                        <a:t>Serviced </a:t>
                      </a:r>
                      <a:r>
                        <a:rPr sz="800" spc="-15" dirty="0">
                          <a:solidFill>
                            <a:srgbClr val="373435"/>
                          </a:solidFill>
                          <a:latin typeface="Trebuchet MS"/>
                          <a:cs typeface="Trebuchet MS"/>
                        </a:rPr>
                        <a:t>Sites  </a:t>
                      </a:r>
                      <a:r>
                        <a:rPr sz="800" spc="-10" dirty="0">
                          <a:solidFill>
                            <a:srgbClr val="373435"/>
                          </a:solidFill>
                          <a:latin typeface="Trebuchet MS"/>
                          <a:cs typeface="Trebuchet MS"/>
                        </a:rPr>
                        <a:t>Programme.</a:t>
                      </a:r>
                      <a:endParaRPr sz="8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solidFill>
                      <a:srgbClr val="E6E7E8"/>
                    </a:solidFill>
                  </a:tcPr>
                </a:tc>
                <a:tc>
                  <a:txBody>
                    <a:bodyPr/>
                    <a:lstStyle/>
                    <a:p>
                      <a:pPr marL="71755" marR="241935">
                        <a:lnSpc>
                          <a:spcPct val="110800"/>
                        </a:lnSpc>
                        <a:spcBef>
                          <a:spcPts val="525"/>
                        </a:spcBef>
                      </a:pPr>
                      <a:r>
                        <a:rPr sz="800" spc="20" dirty="0">
                          <a:solidFill>
                            <a:srgbClr val="373435"/>
                          </a:solidFill>
                          <a:latin typeface="Trebuchet MS"/>
                          <a:cs typeface="Trebuchet MS"/>
                        </a:rPr>
                        <a:t>Memorandum</a:t>
                      </a:r>
                      <a:r>
                        <a:rPr sz="800" spc="-80" dirty="0">
                          <a:solidFill>
                            <a:srgbClr val="373435"/>
                          </a:solidFill>
                          <a:latin typeface="Trebuchet MS"/>
                          <a:cs typeface="Trebuchet MS"/>
                        </a:rPr>
                        <a:t> </a:t>
                      </a:r>
                      <a:r>
                        <a:rPr sz="800" spc="-15" dirty="0">
                          <a:solidFill>
                            <a:srgbClr val="373435"/>
                          </a:solidFill>
                          <a:latin typeface="Trebuchet MS"/>
                          <a:cs typeface="Trebuchet MS"/>
                        </a:rPr>
                        <a:t>of  </a:t>
                      </a:r>
                      <a:r>
                        <a:rPr sz="800" dirty="0">
                          <a:solidFill>
                            <a:srgbClr val="373435"/>
                          </a:solidFill>
                          <a:latin typeface="Trebuchet MS"/>
                          <a:cs typeface="Trebuchet MS"/>
                        </a:rPr>
                        <a:t>Agreement</a:t>
                      </a:r>
                      <a:endParaRPr sz="800">
                        <a:latin typeface="Trebuchet MS"/>
                        <a:cs typeface="Trebuchet MS"/>
                      </a:endParaRPr>
                    </a:p>
                    <a:p>
                      <a:pPr marL="71755" marR="358140">
                        <a:lnSpc>
                          <a:spcPct val="110800"/>
                        </a:lnSpc>
                        <a:spcBef>
                          <a:spcPts val="535"/>
                        </a:spcBef>
                      </a:pPr>
                      <a:r>
                        <a:rPr sz="800" spc="-10" dirty="0">
                          <a:solidFill>
                            <a:srgbClr val="373435"/>
                          </a:solidFill>
                          <a:latin typeface="Trebuchet MS"/>
                          <a:cs typeface="Trebuchet MS"/>
                        </a:rPr>
                        <a:t>Instructions</a:t>
                      </a:r>
                      <a:r>
                        <a:rPr sz="800" spc="-80" dirty="0">
                          <a:solidFill>
                            <a:srgbClr val="373435"/>
                          </a:solidFill>
                          <a:latin typeface="Trebuchet MS"/>
                          <a:cs typeface="Trebuchet MS"/>
                        </a:rPr>
                        <a:t> </a:t>
                      </a:r>
                      <a:r>
                        <a:rPr sz="800" spc="-10" dirty="0">
                          <a:solidFill>
                            <a:srgbClr val="373435"/>
                          </a:solidFill>
                          <a:latin typeface="Trebuchet MS"/>
                          <a:cs typeface="Trebuchet MS"/>
                        </a:rPr>
                        <a:t>to  </a:t>
                      </a:r>
                      <a:r>
                        <a:rPr sz="800" spc="-15" dirty="0">
                          <a:solidFill>
                            <a:srgbClr val="373435"/>
                          </a:solidFill>
                          <a:latin typeface="Trebuchet MS"/>
                          <a:cs typeface="Trebuchet MS"/>
                        </a:rPr>
                        <a:t>Perform</a:t>
                      </a:r>
                      <a:r>
                        <a:rPr sz="800" spc="-70" dirty="0">
                          <a:solidFill>
                            <a:srgbClr val="373435"/>
                          </a:solidFill>
                          <a:latin typeface="Trebuchet MS"/>
                          <a:cs typeface="Trebuchet MS"/>
                        </a:rPr>
                        <a:t> </a:t>
                      </a:r>
                      <a:r>
                        <a:rPr sz="800" spc="10" dirty="0">
                          <a:solidFill>
                            <a:srgbClr val="373435"/>
                          </a:solidFill>
                          <a:latin typeface="Trebuchet MS"/>
                          <a:cs typeface="Trebuchet MS"/>
                        </a:rPr>
                        <a:t>Work</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solidFill>
                      <a:srgbClr val="E6E7E8"/>
                    </a:solidFill>
                  </a:tcPr>
                </a:tc>
                <a:extLst>
                  <a:ext uri="{0D108BD9-81ED-4DB2-BD59-A6C34878D82A}">
                    <a16:rowId xmlns:a16="http://schemas.microsoft.com/office/drawing/2014/main" xmlns="" val="10002"/>
                  </a:ext>
                </a:extLst>
              </a:tr>
              <a:tr h="747067">
                <a:tc vMerge="1">
                  <a:txBody>
                    <a:bodyPr/>
                    <a:lstStyle/>
                    <a:p>
                      <a:endParaRPr/>
                    </a:p>
                  </a:txBody>
                  <a:tcPr marL="0" marR="0" marT="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vMerge="1">
                  <a:txBody>
                    <a:bodyPr/>
                    <a:lstStyle/>
                    <a:p>
                      <a:endParaRPr/>
                    </a:p>
                  </a:txBody>
                  <a:tcPr marL="0" marR="0" marT="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a:lnSpc>
                          <a:spcPct val="100000"/>
                        </a:lnSpc>
                      </a:pPr>
                      <a:endParaRPr sz="800">
                        <a:latin typeface="Times New Roman"/>
                        <a:cs typeface="Times New Roman"/>
                      </a:endParaRPr>
                    </a:p>
                  </a:txBody>
                  <a:tcPr marL="0" marR="0" marT="0" marB="0">
                    <a:lnL w="19050">
                      <a:solidFill>
                        <a:srgbClr val="FEFEFE"/>
                      </a:solidFill>
                      <a:prstDash val="solid"/>
                    </a:lnL>
                    <a:lnR w="19050">
                      <a:solidFill>
                        <a:srgbClr val="FEFEFE"/>
                      </a:solidFill>
                      <a:prstDash val="solid"/>
                    </a:lnR>
                    <a:lnB w="19050">
                      <a:solidFill>
                        <a:srgbClr val="FEFEFE"/>
                      </a:solidFill>
                      <a:prstDash val="solid"/>
                    </a:lnB>
                    <a:solidFill>
                      <a:srgbClr val="E6E7E8"/>
                    </a:solidFill>
                  </a:tcPr>
                </a:tc>
                <a:tc>
                  <a:txBody>
                    <a:bodyPr/>
                    <a:lstStyle/>
                    <a:p>
                      <a:pPr>
                        <a:lnSpc>
                          <a:spcPct val="100000"/>
                        </a:lnSpc>
                      </a:pPr>
                      <a:endParaRPr sz="800">
                        <a:latin typeface="Times New Roman"/>
                        <a:cs typeface="Times New Roman"/>
                      </a:endParaRPr>
                    </a:p>
                  </a:txBody>
                  <a:tcPr marL="0" marR="0" marT="0" marB="0">
                    <a:lnL w="19050">
                      <a:solidFill>
                        <a:srgbClr val="FEFEFE"/>
                      </a:solidFill>
                      <a:prstDash val="solid"/>
                    </a:lnL>
                    <a:lnR w="19050">
                      <a:solidFill>
                        <a:srgbClr val="FEFEFE"/>
                      </a:solidFill>
                      <a:prstDash val="solid"/>
                    </a:lnR>
                    <a:lnB w="19050">
                      <a:solidFill>
                        <a:srgbClr val="FEFEFE"/>
                      </a:solidFill>
                      <a:prstDash val="solid"/>
                    </a:lnB>
                    <a:solidFill>
                      <a:srgbClr val="E6E7E8"/>
                    </a:solidFill>
                  </a:tcPr>
                </a:tc>
                <a:tc>
                  <a:txBody>
                    <a:bodyPr/>
                    <a:lstStyle/>
                    <a:p>
                      <a:pPr>
                        <a:lnSpc>
                          <a:spcPct val="100000"/>
                        </a:lnSpc>
                      </a:pPr>
                      <a:endParaRPr sz="800">
                        <a:latin typeface="Times New Roman"/>
                        <a:cs typeface="Times New Roman"/>
                      </a:endParaRPr>
                    </a:p>
                  </a:txBody>
                  <a:tcPr marL="0" marR="0" marT="0" marB="0">
                    <a:lnL w="19050">
                      <a:solidFill>
                        <a:srgbClr val="FEFEFE"/>
                      </a:solidFill>
                      <a:prstDash val="solid"/>
                    </a:lnL>
                    <a:lnR w="19050">
                      <a:solidFill>
                        <a:srgbClr val="FEFEFE"/>
                      </a:solidFill>
                      <a:prstDash val="solid"/>
                    </a:lnR>
                    <a:lnB w="19050">
                      <a:solidFill>
                        <a:srgbClr val="FEFEFE"/>
                      </a:solidFill>
                      <a:prstDash val="solid"/>
                    </a:lnB>
                    <a:solidFill>
                      <a:srgbClr val="E6E7E8"/>
                    </a:solidFill>
                  </a:tcPr>
                </a:tc>
                <a:tc>
                  <a:txBody>
                    <a:bodyPr/>
                    <a:lstStyle/>
                    <a:p>
                      <a:pPr>
                        <a:lnSpc>
                          <a:spcPct val="100000"/>
                        </a:lnSpc>
                      </a:pPr>
                      <a:endParaRPr sz="800">
                        <a:latin typeface="Times New Roman"/>
                        <a:cs typeface="Times New Roman"/>
                      </a:endParaRPr>
                    </a:p>
                  </a:txBody>
                  <a:tcPr marL="0" marR="0" marT="0" marB="0">
                    <a:lnL w="19050">
                      <a:solidFill>
                        <a:srgbClr val="FEFEFE"/>
                      </a:solidFill>
                      <a:prstDash val="solid"/>
                    </a:lnL>
                    <a:lnR w="19050">
                      <a:solidFill>
                        <a:srgbClr val="FEFEFE"/>
                      </a:solidFill>
                      <a:prstDash val="solid"/>
                    </a:lnR>
                    <a:lnB w="19050">
                      <a:solidFill>
                        <a:srgbClr val="FEFEFE"/>
                      </a:solidFill>
                      <a:prstDash val="solid"/>
                    </a:lnB>
                    <a:solidFill>
                      <a:srgbClr val="E6E7E8"/>
                    </a:solidFill>
                  </a:tcPr>
                </a:tc>
                <a:tc>
                  <a:txBody>
                    <a:bodyPr/>
                    <a:lstStyle/>
                    <a:p>
                      <a:pPr>
                        <a:lnSpc>
                          <a:spcPct val="100000"/>
                        </a:lnSpc>
                      </a:pPr>
                      <a:endParaRPr sz="800" dirty="0">
                        <a:latin typeface="Times New Roman"/>
                        <a:cs typeface="Times New Roman"/>
                      </a:endParaRPr>
                    </a:p>
                  </a:txBody>
                  <a:tcPr marL="0" marR="0" marT="0" marB="0">
                    <a:lnL w="19050">
                      <a:solidFill>
                        <a:srgbClr val="FEFEFE"/>
                      </a:solidFill>
                      <a:prstDash val="solid"/>
                    </a:lnL>
                    <a:lnR w="19050">
                      <a:solidFill>
                        <a:srgbClr val="FEFEFE"/>
                      </a:solidFill>
                      <a:prstDash val="solid"/>
                    </a:lnR>
                    <a:lnB w="19050">
                      <a:solidFill>
                        <a:srgbClr val="FEFEFE"/>
                      </a:solidFill>
                      <a:prstDash val="solid"/>
                    </a:lnB>
                    <a:solidFill>
                      <a:srgbClr val="FF0000"/>
                    </a:solidFill>
                  </a:tcPr>
                </a:tc>
                <a:tc>
                  <a:txBody>
                    <a:bodyPr/>
                    <a:lstStyle/>
                    <a:p>
                      <a:pPr>
                        <a:lnSpc>
                          <a:spcPct val="100000"/>
                        </a:lnSpc>
                      </a:pPr>
                      <a:endParaRPr sz="800">
                        <a:latin typeface="Times New Roman"/>
                        <a:cs typeface="Times New Roman"/>
                      </a:endParaRPr>
                    </a:p>
                  </a:txBody>
                  <a:tcPr marL="0" marR="0" marT="0" marB="0">
                    <a:lnL w="19050">
                      <a:solidFill>
                        <a:srgbClr val="FEFEFE"/>
                      </a:solidFill>
                      <a:prstDash val="solid"/>
                    </a:lnL>
                    <a:lnR w="19050">
                      <a:solidFill>
                        <a:srgbClr val="FEFEFE"/>
                      </a:solidFill>
                      <a:prstDash val="solid"/>
                    </a:lnR>
                    <a:lnB w="19050">
                      <a:solidFill>
                        <a:srgbClr val="FEFEFE"/>
                      </a:solidFill>
                      <a:prstDash val="solid"/>
                    </a:lnB>
                    <a:solidFill>
                      <a:srgbClr val="E6E7E8"/>
                    </a:solidFill>
                  </a:tcPr>
                </a:tc>
                <a:tc>
                  <a:txBody>
                    <a:bodyPr/>
                    <a:lstStyle/>
                    <a:p>
                      <a:pPr marL="71755" marR="67310">
                        <a:lnSpc>
                          <a:spcPct val="110800"/>
                        </a:lnSpc>
                        <a:spcBef>
                          <a:spcPts val="180"/>
                        </a:spcBef>
                      </a:pPr>
                      <a:r>
                        <a:rPr sz="800" spc="-35" dirty="0">
                          <a:solidFill>
                            <a:srgbClr val="373435"/>
                          </a:solidFill>
                          <a:latin typeface="Trebuchet MS"/>
                          <a:cs typeface="Trebuchet MS"/>
                        </a:rPr>
                        <a:t>(2) </a:t>
                      </a:r>
                      <a:r>
                        <a:rPr sz="800" spc="5" dirty="0">
                          <a:solidFill>
                            <a:srgbClr val="373435"/>
                          </a:solidFill>
                          <a:latin typeface="Trebuchet MS"/>
                          <a:cs typeface="Trebuchet MS"/>
                        </a:rPr>
                        <a:t>Programme </a:t>
                      </a:r>
                      <a:r>
                        <a:rPr sz="800" spc="-10" dirty="0">
                          <a:solidFill>
                            <a:srgbClr val="373435"/>
                          </a:solidFill>
                          <a:latin typeface="Trebuchet MS"/>
                          <a:cs typeface="Trebuchet MS"/>
                        </a:rPr>
                        <a:t>delays </a:t>
                      </a:r>
                      <a:r>
                        <a:rPr sz="800" spc="25" dirty="0">
                          <a:solidFill>
                            <a:srgbClr val="373435"/>
                          </a:solidFill>
                          <a:latin typeface="Trebuchet MS"/>
                          <a:cs typeface="Trebuchet MS"/>
                        </a:rPr>
                        <a:t>on </a:t>
                      </a:r>
                      <a:r>
                        <a:rPr sz="800" spc="-20" dirty="0">
                          <a:solidFill>
                            <a:srgbClr val="373435"/>
                          </a:solidFill>
                          <a:latin typeface="Trebuchet MS"/>
                          <a:cs typeface="Trebuchet MS"/>
                        </a:rPr>
                        <a:t>the  </a:t>
                      </a:r>
                      <a:r>
                        <a:rPr sz="800" spc="-15" dirty="0">
                          <a:solidFill>
                            <a:srgbClr val="373435"/>
                          </a:solidFill>
                          <a:latin typeface="Trebuchet MS"/>
                          <a:cs typeface="Trebuchet MS"/>
                        </a:rPr>
                        <a:t>ﬁnalisation of </a:t>
                      </a:r>
                      <a:r>
                        <a:rPr sz="800" spc="-20" dirty="0">
                          <a:solidFill>
                            <a:srgbClr val="373435"/>
                          </a:solidFill>
                          <a:latin typeface="Trebuchet MS"/>
                          <a:cs typeface="Trebuchet MS"/>
                        </a:rPr>
                        <a:t>the</a:t>
                      </a:r>
                      <a:r>
                        <a:rPr sz="800" spc="-45" dirty="0">
                          <a:solidFill>
                            <a:srgbClr val="373435"/>
                          </a:solidFill>
                          <a:latin typeface="Trebuchet MS"/>
                          <a:cs typeface="Trebuchet MS"/>
                        </a:rPr>
                        <a:t> </a:t>
                      </a:r>
                      <a:r>
                        <a:rPr sz="800" spc="-10" dirty="0">
                          <a:solidFill>
                            <a:srgbClr val="373435"/>
                          </a:solidFill>
                          <a:latin typeface="Trebuchet MS"/>
                          <a:cs typeface="Trebuchet MS"/>
                        </a:rPr>
                        <a:t>implementation  </a:t>
                      </a:r>
                      <a:r>
                        <a:rPr sz="800" spc="-5" dirty="0">
                          <a:solidFill>
                            <a:srgbClr val="373435"/>
                          </a:solidFill>
                          <a:latin typeface="Trebuchet MS"/>
                          <a:cs typeface="Trebuchet MS"/>
                        </a:rPr>
                        <a:t>protocol </a:t>
                      </a:r>
                      <a:r>
                        <a:rPr sz="800" spc="-25" dirty="0">
                          <a:solidFill>
                            <a:srgbClr val="373435"/>
                          </a:solidFill>
                          <a:latin typeface="Trebuchet MS"/>
                          <a:cs typeface="Trebuchet MS"/>
                        </a:rPr>
                        <a:t>with </a:t>
                      </a:r>
                      <a:r>
                        <a:rPr sz="800" spc="-15" dirty="0">
                          <a:solidFill>
                            <a:srgbClr val="373435"/>
                          </a:solidFill>
                          <a:latin typeface="Trebuchet MS"/>
                          <a:cs typeface="Trebuchet MS"/>
                        </a:rPr>
                        <a:t>Alfred </a:t>
                      </a:r>
                      <a:r>
                        <a:rPr sz="800" spc="20" dirty="0">
                          <a:solidFill>
                            <a:srgbClr val="373435"/>
                          </a:solidFill>
                          <a:latin typeface="Trebuchet MS"/>
                          <a:cs typeface="Trebuchet MS"/>
                        </a:rPr>
                        <a:t>Duma</a:t>
                      </a:r>
                      <a:r>
                        <a:rPr sz="800" spc="-75" dirty="0">
                          <a:solidFill>
                            <a:srgbClr val="373435"/>
                          </a:solidFill>
                          <a:latin typeface="Trebuchet MS"/>
                          <a:cs typeface="Trebuchet MS"/>
                        </a:rPr>
                        <a:t> </a:t>
                      </a:r>
                      <a:r>
                        <a:rPr sz="800" dirty="0">
                          <a:solidFill>
                            <a:srgbClr val="373435"/>
                          </a:solidFill>
                          <a:latin typeface="Trebuchet MS"/>
                          <a:cs typeface="Trebuchet MS"/>
                        </a:rPr>
                        <a:t>LM,</a:t>
                      </a:r>
                      <a:endParaRPr sz="800">
                        <a:latin typeface="Trebuchet MS"/>
                        <a:cs typeface="Trebuchet MS"/>
                      </a:endParaRPr>
                    </a:p>
                  </a:txBody>
                  <a:tcPr marL="0" marR="0" marT="22860" marB="0">
                    <a:lnL w="19050">
                      <a:solidFill>
                        <a:srgbClr val="FEFEFE"/>
                      </a:solidFill>
                      <a:prstDash val="solid"/>
                    </a:lnL>
                    <a:lnR w="19050">
                      <a:solidFill>
                        <a:srgbClr val="FEFEFE"/>
                      </a:solidFill>
                      <a:prstDash val="solid"/>
                    </a:lnR>
                    <a:lnB w="19050">
                      <a:solidFill>
                        <a:srgbClr val="FEFEFE"/>
                      </a:solidFill>
                      <a:prstDash val="solid"/>
                    </a:lnB>
                    <a:solidFill>
                      <a:srgbClr val="E6E7E8"/>
                    </a:solidFill>
                  </a:tcPr>
                </a:tc>
                <a:tc>
                  <a:txBody>
                    <a:bodyPr/>
                    <a:lstStyle/>
                    <a:p>
                      <a:pPr marL="71755">
                        <a:lnSpc>
                          <a:spcPct val="100000"/>
                        </a:lnSpc>
                        <a:spcBef>
                          <a:spcPts val="285"/>
                        </a:spcBef>
                      </a:pPr>
                      <a:r>
                        <a:rPr sz="800" spc="30" dirty="0">
                          <a:solidFill>
                            <a:srgbClr val="373435"/>
                          </a:solidFill>
                          <a:latin typeface="Trebuchet MS"/>
                          <a:cs typeface="Trebuchet MS"/>
                        </a:rPr>
                        <a:t>MTOP</a:t>
                      </a:r>
                      <a:endParaRPr sz="800">
                        <a:latin typeface="Trebuchet MS"/>
                        <a:cs typeface="Trebuchet MS"/>
                      </a:endParaRPr>
                    </a:p>
                    <a:p>
                      <a:pPr>
                        <a:lnSpc>
                          <a:spcPct val="100000"/>
                        </a:lnSpc>
                        <a:spcBef>
                          <a:spcPts val="30"/>
                        </a:spcBef>
                      </a:pPr>
                      <a:endParaRPr sz="900">
                        <a:latin typeface="Times New Roman"/>
                        <a:cs typeface="Times New Roman"/>
                      </a:endParaRPr>
                    </a:p>
                    <a:p>
                      <a:pPr marL="71755" marR="448309">
                        <a:lnSpc>
                          <a:spcPct val="110800"/>
                        </a:lnSpc>
                      </a:pPr>
                      <a:r>
                        <a:rPr sz="800" spc="-10" dirty="0">
                          <a:solidFill>
                            <a:srgbClr val="373435"/>
                          </a:solidFill>
                          <a:latin typeface="Trebuchet MS"/>
                          <a:cs typeface="Trebuchet MS"/>
                        </a:rPr>
                        <a:t>Service</a:t>
                      </a:r>
                      <a:r>
                        <a:rPr sz="800" spc="-100" dirty="0">
                          <a:solidFill>
                            <a:srgbClr val="373435"/>
                          </a:solidFill>
                          <a:latin typeface="Trebuchet MS"/>
                          <a:cs typeface="Trebuchet MS"/>
                        </a:rPr>
                        <a:t> </a:t>
                      </a:r>
                      <a:r>
                        <a:rPr sz="800" spc="-30" dirty="0">
                          <a:solidFill>
                            <a:srgbClr val="373435"/>
                          </a:solidFill>
                          <a:latin typeface="Trebuchet MS"/>
                          <a:cs typeface="Trebuchet MS"/>
                        </a:rPr>
                        <a:t>level  </a:t>
                      </a:r>
                      <a:r>
                        <a:rPr sz="800" spc="-10" dirty="0">
                          <a:solidFill>
                            <a:srgbClr val="373435"/>
                          </a:solidFill>
                          <a:latin typeface="Trebuchet MS"/>
                          <a:cs typeface="Trebuchet MS"/>
                        </a:rPr>
                        <a:t>agreement</a:t>
                      </a:r>
                      <a:endParaRPr sz="800">
                        <a:latin typeface="Trebuchet MS"/>
                        <a:cs typeface="Trebuchet MS"/>
                      </a:endParaRPr>
                    </a:p>
                  </a:txBody>
                  <a:tcPr marL="0" marR="0" marT="36195" marB="0">
                    <a:lnL w="19050">
                      <a:solidFill>
                        <a:srgbClr val="FEFEFE"/>
                      </a:solidFill>
                      <a:prstDash val="solid"/>
                    </a:lnL>
                    <a:lnR w="19050">
                      <a:solidFill>
                        <a:srgbClr val="FEFEFE"/>
                      </a:solidFill>
                      <a:prstDash val="solid"/>
                    </a:lnR>
                    <a:lnB w="19050">
                      <a:solidFill>
                        <a:srgbClr val="FEFEFE"/>
                      </a:solidFill>
                      <a:prstDash val="solid"/>
                    </a:lnB>
                    <a:solidFill>
                      <a:srgbClr val="E6E7E8"/>
                    </a:solidFill>
                  </a:tcPr>
                </a:tc>
                <a:extLst>
                  <a:ext uri="{0D108BD9-81ED-4DB2-BD59-A6C34878D82A}">
                    <a16:rowId xmlns:a16="http://schemas.microsoft.com/office/drawing/2014/main" xmlns="" val="10003"/>
                  </a:ext>
                </a:extLst>
              </a:tr>
              <a:tr h="1225338">
                <a:tc vMerge="1">
                  <a:txBody>
                    <a:bodyPr/>
                    <a:lstStyle/>
                    <a:p>
                      <a:endParaRPr/>
                    </a:p>
                  </a:txBody>
                  <a:tcPr marL="0" marR="0" marT="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vMerge="1">
                  <a:txBody>
                    <a:bodyPr/>
                    <a:lstStyle/>
                    <a:p>
                      <a:endParaRPr/>
                    </a:p>
                  </a:txBody>
                  <a:tcPr marL="0" marR="0" marT="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90805">
                        <a:lnSpc>
                          <a:spcPct val="110800"/>
                        </a:lnSpc>
                        <a:spcBef>
                          <a:spcPts val="525"/>
                        </a:spcBef>
                      </a:pPr>
                      <a:r>
                        <a:rPr sz="800" spc="-35" dirty="0">
                          <a:solidFill>
                            <a:srgbClr val="373435"/>
                          </a:solidFill>
                          <a:latin typeface="Trebuchet MS"/>
                          <a:cs typeface="Trebuchet MS"/>
                        </a:rPr>
                        <a:t>3.3.11 </a:t>
                      </a:r>
                      <a:r>
                        <a:rPr sz="800" spc="10" dirty="0">
                          <a:solidFill>
                            <a:srgbClr val="373435"/>
                          </a:solidFill>
                          <a:latin typeface="Trebuchet MS"/>
                          <a:cs typeface="Trebuchet MS"/>
                        </a:rPr>
                        <a:t>Region </a:t>
                      </a:r>
                      <a:r>
                        <a:rPr sz="800" spc="-55" dirty="0">
                          <a:solidFill>
                            <a:srgbClr val="373435"/>
                          </a:solidFill>
                          <a:latin typeface="Trebuchet MS"/>
                          <a:cs typeface="Trebuchet MS"/>
                        </a:rPr>
                        <a:t>C:  </a:t>
                      </a:r>
                      <a:r>
                        <a:rPr sz="800" spc="-15" dirty="0">
                          <a:solidFill>
                            <a:srgbClr val="373435"/>
                          </a:solidFill>
                          <a:latin typeface="Trebuchet MS"/>
                          <a:cs typeface="Trebuchet MS"/>
                        </a:rPr>
                        <a:t>Percentage  </a:t>
                      </a:r>
                      <a:r>
                        <a:rPr sz="800" spc="-5" dirty="0">
                          <a:solidFill>
                            <a:srgbClr val="373435"/>
                          </a:solidFill>
                          <a:latin typeface="Trebuchet MS"/>
                          <a:cs typeface="Trebuchet MS"/>
                        </a:rPr>
                        <a:t>completion </a:t>
                      </a:r>
                      <a:r>
                        <a:rPr sz="800" spc="-15" dirty="0">
                          <a:solidFill>
                            <a:srgbClr val="373435"/>
                          </a:solidFill>
                          <a:latin typeface="Trebuchet MS"/>
                          <a:cs typeface="Trebuchet MS"/>
                        </a:rPr>
                        <a:t>of  bucket</a:t>
                      </a:r>
                      <a:r>
                        <a:rPr sz="800" spc="-80" dirty="0">
                          <a:solidFill>
                            <a:srgbClr val="373435"/>
                          </a:solidFill>
                          <a:latin typeface="Trebuchet MS"/>
                          <a:cs typeface="Trebuchet MS"/>
                        </a:rPr>
                        <a:t> </a:t>
                      </a:r>
                      <a:r>
                        <a:rPr sz="800" spc="-15" dirty="0">
                          <a:solidFill>
                            <a:srgbClr val="373435"/>
                          </a:solidFill>
                          <a:latin typeface="Trebuchet MS"/>
                          <a:cs typeface="Trebuchet MS"/>
                        </a:rPr>
                        <a:t>eradication  </a:t>
                      </a:r>
                      <a:r>
                        <a:rPr sz="800" spc="-25" dirty="0">
                          <a:solidFill>
                            <a:srgbClr val="373435"/>
                          </a:solidFill>
                          <a:latin typeface="Trebuchet MS"/>
                          <a:cs typeface="Trebuchet MS"/>
                        </a:rPr>
                        <a:t>project  </a:t>
                      </a:r>
                      <a:r>
                        <a:rPr sz="800" spc="-10" dirty="0">
                          <a:solidFill>
                            <a:srgbClr val="373435"/>
                          </a:solidFill>
                          <a:latin typeface="Trebuchet MS"/>
                          <a:cs typeface="Trebuchet MS"/>
                        </a:rPr>
                        <a:t>implemented </a:t>
                      </a:r>
                      <a:r>
                        <a:rPr sz="800" spc="5" dirty="0">
                          <a:solidFill>
                            <a:srgbClr val="373435"/>
                          </a:solidFill>
                          <a:latin typeface="Trebuchet MS"/>
                          <a:cs typeface="Trebuchet MS"/>
                        </a:rPr>
                        <a:t>by  </a:t>
                      </a:r>
                      <a:r>
                        <a:rPr sz="800" spc="-20" dirty="0">
                          <a:solidFill>
                            <a:srgbClr val="373435"/>
                          </a:solidFill>
                          <a:latin typeface="Trebuchet MS"/>
                          <a:cs typeface="Trebuchet MS"/>
                        </a:rPr>
                        <a:t>the</a:t>
                      </a:r>
                      <a:r>
                        <a:rPr sz="800" spc="-30" dirty="0">
                          <a:solidFill>
                            <a:srgbClr val="373435"/>
                          </a:solidFill>
                          <a:latin typeface="Trebuchet MS"/>
                          <a:cs typeface="Trebuchet MS"/>
                        </a:rPr>
                        <a:t> </a:t>
                      </a:r>
                      <a:r>
                        <a:rPr sz="800" spc="45" dirty="0">
                          <a:solidFill>
                            <a:srgbClr val="373435"/>
                          </a:solidFill>
                          <a:latin typeface="Trebuchet MS"/>
                          <a:cs typeface="Trebuchet MS"/>
                        </a:rPr>
                        <a:t>HDA</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293370">
                        <a:lnSpc>
                          <a:spcPct val="110800"/>
                        </a:lnSpc>
                        <a:spcBef>
                          <a:spcPts val="525"/>
                        </a:spcBef>
                      </a:pPr>
                      <a:r>
                        <a:rPr sz="800" spc="15" dirty="0">
                          <a:solidFill>
                            <a:srgbClr val="373435"/>
                          </a:solidFill>
                          <a:latin typeface="Trebuchet MS"/>
                          <a:cs typeface="Trebuchet MS"/>
                        </a:rPr>
                        <a:t>New  </a:t>
                      </a:r>
                      <a:r>
                        <a:rPr sz="800" dirty="0">
                          <a:solidFill>
                            <a:srgbClr val="373435"/>
                          </a:solidFill>
                          <a:latin typeface="Trebuchet MS"/>
                          <a:cs typeface="Trebuchet MS"/>
                        </a:rPr>
                        <a:t>Indica</a:t>
                      </a:r>
                      <a:r>
                        <a:rPr sz="800" spc="-10" dirty="0">
                          <a:solidFill>
                            <a:srgbClr val="373435"/>
                          </a:solidFill>
                          <a:latin typeface="Trebuchet MS"/>
                          <a:cs typeface="Trebuchet MS"/>
                        </a:rPr>
                        <a:t>t</a:t>
                      </a:r>
                      <a:r>
                        <a:rPr sz="800" dirty="0">
                          <a:solidFill>
                            <a:srgbClr val="373435"/>
                          </a:solidFill>
                          <a:latin typeface="Trebuchet MS"/>
                          <a:cs typeface="Trebuchet MS"/>
                        </a:rPr>
                        <a:t>or</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algn="ctr">
                        <a:lnSpc>
                          <a:spcPct val="100000"/>
                        </a:lnSpc>
                        <a:spcBef>
                          <a:spcPts val="630"/>
                        </a:spcBef>
                      </a:pPr>
                      <a:r>
                        <a:rPr sz="800" spc="15" dirty="0">
                          <a:solidFill>
                            <a:srgbClr val="373435"/>
                          </a:solidFill>
                          <a:latin typeface="Trebuchet MS"/>
                          <a:cs typeface="Trebuchet MS"/>
                        </a:rPr>
                        <a:t>New</a:t>
                      </a:r>
                      <a:r>
                        <a:rPr sz="800" spc="-40" dirty="0">
                          <a:solidFill>
                            <a:srgbClr val="373435"/>
                          </a:solidFill>
                          <a:latin typeface="Trebuchet MS"/>
                          <a:cs typeface="Trebuchet MS"/>
                        </a:rPr>
                        <a:t> </a:t>
                      </a:r>
                      <a:r>
                        <a:rPr sz="800" spc="-15" dirty="0">
                          <a:solidFill>
                            <a:srgbClr val="373435"/>
                          </a:solidFill>
                          <a:latin typeface="Trebuchet MS"/>
                          <a:cs typeface="Trebuchet MS"/>
                        </a:rPr>
                        <a:t>Indicator</a:t>
                      </a:r>
                      <a:endParaRPr sz="8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137795">
                        <a:lnSpc>
                          <a:spcPct val="110800"/>
                        </a:lnSpc>
                        <a:spcBef>
                          <a:spcPts val="525"/>
                        </a:spcBef>
                      </a:pPr>
                      <a:r>
                        <a:rPr sz="800" spc="50" dirty="0">
                          <a:solidFill>
                            <a:srgbClr val="373435"/>
                          </a:solidFill>
                          <a:latin typeface="Trebuchet MS"/>
                          <a:cs typeface="Trebuchet MS"/>
                        </a:rPr>
                        <a:t>100%</a:t>
                      </a:r>
                      <a:r>
                        <a:rPr sz="800" spc="-85" dirty="0">
                          <a:solidFill>
                            <a:srgbClr val="373435"/>
                          </a:solidFill>
                          <a:latin typeface="Trebuchet MS"/>
                          <a:cs typeface="Trebuchet MS"/>
                        </a:rPr>
                        <a:t> </a:t>
                      </a:r>
                      <a:r>
                        <a:rPr sz="800" spc="-5" dirty="0">
                          <a:solidFill>
                            <a:srgbClr val="373435"/>
                          </a:solidFill>
                          <a:latin typeface="Trebuchet MS"/>
                          <a:cs typeface="Trebuchet MS"/>
                        </a:rPr>
                        <a:t>completion  </a:t>
                      </a:r>
                      <a:r>
                        <a:rPr sz="800" spc="-15" dirty="0">
                          <a:solidFill>
                            <a:srgbClr val="373435"/>
                          </a:solidFill>
                          <a:latin typeface="Trebuchet MS"/>
                          <a:cs typeface="Trebuchet MS"/>
                        </a:rPr>
                        <a:t>of bucket  eradication  </a:t>
                      </a:r>
                      <a:r>
                        <a:rPr sz="800" spc="-20" dirty="0">
                          <a:solidFill>
                            <a:srgbClr val="373435"/>
                          </a:solidFill>
                          <a:latin typeface="Trebuchet MS"/>
                          <a:cs typeface="Trebuchet MS"/>
                        </a:rPr>
                        <a:t>projects  </a:t>
                      </a:r>
                      <a:r>
                        <a:rPr sz="800" spc="-10" dirty="0">
                          <a:solidFill>
                            <a:srgbClr val="373435"/>
                          </a:solidFill>
                          <a:latin typeface="Trebuchet MS"/>
                          <a:cs typeface="Trebuchet MS"/>
                        </a:rPr>
                        <a:t>implemented </a:t>
                      </a:r>
                      <a:r>
                        <a:rPr sz="800" spc="5" dirty="0">
                          <a:solidFill>
                            <a:srgbClr val="373435"/>
                          </a:solidFill>
                          <a:latin typeface="Trebuchet MS"/>
                          <a:cs typeface="Trebuchet MS"/>
                        </a:rPr>
                        <a:t>by  </a:t>
                      </a:r>
                      <a:r>
                        <a:rPr sz="800" spc="-20" dirty="0">
                          <a:solidFill>
                            <a:srgbClr val="373435"/>
                          </a:solidFill>
                          <a:latin typeface="Trebuchet MS"/>
                          <a:cs typeface="Trebuchet MS"/>
                        </a:rPr>
                        <a:t>the</a:t>
                      </a:r>
                      <a:r>
                        <a:rPr sz="800" spc="-30" dirty="0">
                          <a:solidFill>
                            <a:srgbClr val="373435"/>
                          </a:solidFill>
                          <a:latin typeface="Trebuchet MS"/>
                          <a:cs typeface="Trebuchet MS"/>
                        </a:rPr>
                        <a:t> </a:t>
                      </a:r>
                      <a:r>
                        <a:rPr sz="800" spc="45" dirty="0">
                          <a:solidFill>
                            <a:srgbClr val="373435"/>
                          </a:solidFill>
                          <a:latin typeface="Trebuchet MS"/>
                          <a:cs typeface="Trebuchet MS"/>
                        </a:rPr>
                        <a:t>HDA</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456565">
                        <a:lnSpc>
                          <a:spcPct val="110900"/>
                        </a:lnSpc>
                        <a:spcBef>
                          <a:spcPts val="525"/>
                        </a:spcBef>
                      </a:pPr>
                      <a:r>
                        <a:rPr sz="800" spc="25" dirty="0">
                          <a:solidFill>
                            <a:srgbClr val="ED3237"/>
                          </a:solidFill>
                          <a:latin typeface="Trebuchet MS"/>
                          <a:cs typeface="Trebuchet MS"/>
                        </a:rPr>
                        <a:t>Not</a:t>
                      </a:r>
                      <a:r>
                        <a:rPr sz="800" spc="-85" dirty="0">
                          <a:solidFill>
                            <a:srgbClr val="ED3237"/>
                          </a:solidFill>
                          <a:latin typeface="Trebuchet MS"/>
                          <a:cs typeface="Trebuchet MS"/>
                        </a:rPr>
                        <a:t> </a:t>
                      </a:r>
                      <a:r>
                        <a:rPr sz="800" spc="-5" dirty="0">
                          <a:solidFill>
                            <a:srgbClr val="ED3237"/>
                          </a:solidFill>
                          <a:latin typeface="Trebuchet MS"/>
                          <a:cs typeface="Trebuchet MS"/>
                        </a:rPr>
                        <a:t>Achieved  </a:t>
                      </a:r>
                      <a:r>
                        <a:rPr sz="800" spc="90" dirty="0">
                          <a:solidFill>
                            <a:srgbClr val="373435"/>
                          </a:solidFill>
                          <a:latin typeface="Trebuchet MS"/>
                          <a:cs typeface="Trebuchet MS"/>
                        </a:rPr>
                        <a:t>0%</a:t>
                      </a:r>
                      <a:r>
                        <a:rPr sz="800" spc="-85" dirty="0">
                          <a:solidFill>
                            <a:srgbClr val="373435"/>
                          </a:solidFill>
                          <a:latin typeface="Trebuchet MS"/>
                          <a:cs typeface="Trebuchet MS"/>
                        </a:rPr>
                        <a:t> </a:t>
                      </a:r>
                      <a:r>
                        <a:rPr sz="800" spc="-15" dirty="0">
                          <a:solidFill>
                            <a:srgbClr val="373435"/>
                          </a:solidFill>
                          <a:latin typeface="Trebuchet MS"/>
                          <a:cs typeface="Trebuchet MS"/>
                        </a:rPr>
                        <a:t>(Clocolan)</a:t>
                      </a:r>
                      <a:endParaRPr sz="800" dirty="0">
                        <a:latin typeface="Trebuchet MS"/>
                        <a:cs typeface="Trebuchet MS"/>
                      </a:endParaRPr>
                    </a:p>
                    <a:p>
                      <a:pPr marL="71755" marR="118110">
                        <a:lnSpc>
                          <a:spcPct val="110800"/>
                        </a:lnSpc>
                      </a:pPr>
                      <a:r>
                        <a:rPr sz="800" spc="90" dirty="0">
                          <a:solidFill>
                            <a:srgbClr val="373435"/>
                          </a:solidFill>
                          <a:latin typeface="Trebuchet MS"/>
                          <a:cs typeface="Trebuchet MS"/>
                        </a:rPr>
                        <a:t>0% </a:t>
                      </a:r>
                      <a:r>
                        <a:rPr sz="800" spc="-15" dirty="0">
                          <a:solidFill>
                            <a:srgbClr val="373435"/>
                          </a:solidFill>
                          <a:latin typeface="Trebuchet MS"/>
                          <a:cs typeface="Trebuchet MS"/>
                        </a:rPr>
                        <a:t>(Ficksburg)  </a:t>
                      </a:r>
                      <a:r>
                        <a:rPr sz="800" spc="-5" dirty="0">
                          <a:solidFill>
                            <a:srgbClr val="373435"/>
                          </a:solidFill>
                          <a:latin typeface="Trebuchet MS"/>
                          <a:cs typeface="Trebuchet MS"/>
                        </a:rPr>
                        <a:t>completion </a:t>
                      </a:r>
                      <a:r>
                        <a:rPr sz="800" spc="-15" dirty="0">
                          <a:solidFill>
                            <a:srgbClr val="373435"/>
                          </a:solidFill>
                          <a:latin typeface="Trebuchet MS"/>
                          <a:cs typeface="Trebuchet MS"/>
                        </a:rPr>
                        <a:t>of</a:t>
                      </a:r>
                      <a:r>
                        <a:rPr sz="800" spc="-95" dirty="0">
                          <a:solidFill>
                            <a:srgbClr val="373435"/>
                          </a:solidFill>
                          <a:latin typeface="Trebuchet MS"/>
                          <a:cs typeface="Trebuchet MS"/>
                        </a:rPr>
                        <a:t> </a:t>
                      </a:r>
                      <a:r>
                        <a:rPr sz="800" spc="-15" dirty="0">
                          <a:solidFill>
                            <a:srgbClr val="373435"/>
                          </a:solidFill>
                          <a:latin typeface="Trebuchet MS"/>
                          <a:cs typeface="Trebuchet MS"/>
                        </a:rPr>
                        <a:t>bucket  eradication </a:t>
                      </a:r>
                      <a:r>
                        <a:rPr sz="800" spc="-20" dirty="0">
                          <a:solidFill>
                            <a:srgbClr val="373435"/>
                          </a:solidFill>
                          <a:latin typeface="Trebuchet MS"/>
                          <a:cs typeface="Trebuchet MS"/>
                        </a:rPr>
                        <a:t>projects  </a:t>
                      </a:r>
                      <a:r>
                        <a:rPr sz="800" spc="-10" dirty="0">
                          <a:solidFill>
                            <a:srgbClr val="373435"/>
                          </a:solidFill>
                          <a:latin typeface="Trebuchet MS"/>
                          <a:cs typeface="Trebuchet MS"/>
                        </a:rPr>
                        <a:t>implemented </a:t>
                      </a:r>
                      <a:r>
                        <a:rPr sz="800" spc="5" dirty="0">
                          <a:solidFill>
                            <a:srgbClr val="373435"/>
                          </a:solidFill>
                          <a:latin typeface="Trebuchet MS"/>
                          <a:cs typeface="Trebuchet MS"/>
                        </a:rPr>
                        <a:t>by </a:t>
                      </a:r>
                      <a:r>
                        <a:rPr sz="800" spc="-20" dirty="0">
                          <a:solidFill>
                            <a:srgbClr val="373435"/>
                          </a:solidFill>
                          <a:latin typeface="Trebuchet MS"/>
                          <a:cs typeface="Trebuchet MS"/>
                        </a:rPr>
                        <a:t>the  </a:t>
                      </a:r>
                      <a:r>
                        <a:rPr sz="800" spc="45" dirty="0">
                          <a:solidFill>
                            <a:srgbClr val="373435"/>
                          </a:solidFill>
                          <a:latin typeface="Trebuchet MS"/>
                          <a:cs typeface="Trebuchet MS"/>
                        </a:rPr>
                        <a:t>HDA</a:t>
                      </a:r>
                      <a:endParaRPr sz="8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FF0000"/>
                    </a:solidFill>
                  </a:tcPr>
                </a:tc>
                <a:tc>
                  <a:txBody>
                    <a:bodyPr/>
                    <a:lstStyle/>
                    <a:p>
                      <a:pPr marL="71755" marR="93345">
                        <a:lnSpc>
                          <a:spcPct val="110800"/>
                        </a:lnSpc>
                        <a:spcBef>
                          <a:spcPts val="525"/>
                        </a:spcBef>
                      </a:pPr>
                      <a:r>
                        <a:rPr sz="800" spc="45" dirty="0">
                          <a:solidFill>
                            <a:srgbClr val="373435"/>
                          </a:solidFill>
                          <a:latin typeface="Trebuchet MS"/>
                          <a:cs typeface="Trebuchet MS"/>
                        </a:rPr>
                        <a:t>-100% </a:t>
                      </a:r>
                      <a:r>
                        <a:rPr sz="800" spc="-5" dirty="0">
                          <a:solidFill>
                            <a:srgbClr val="373435"/>
                          </a:solidFill>
                          <a:latin typeface="Trebuchet MS"/>
                          <a:cs typeface="Trebuchet MS"/>
                        </a:rPr>
                        <a:t>completion </a:t>
                      </a:r>
                      <a:r>
                        <a:rPr sz="800" spc="-15" dirty="0">
                          <a:solidFill>
                            <a:srgbClr val="373435"/>
                          </a:solidFill>
                          <a:latin typeface="Trebuchet MS"/>
                          <a:cs typeface="Trebuchet MS"/>
                        </a:rPr>
                        <a:t>of  bucket eradication  </a:t>
                      </a:r>
                      <a:r>
                        <a:rPr sz="800" spc="-20" dirty="0">
                          <a:solidFill>
                            <a:srgbClr val="373435"/>
                          </a:solidFill>
                          <a:latin typeface="Trebuchet MS"/>
                          <a:cs typeface="Trebuchet MS"/>
                        </a:rPr>
                        <a:t>projects</a:t>
                      </a:r>
                      <a:r>
                        <a:rPr sz="800" spc="-80" dirty="0">
                          <a:solidFill>
                            <a:srgbClr val="373435"/>
                          </a:solidFill>
                          <a:latin typeface="Trebuchet MS"/>
                          <a:cs typeface="Trebuchet MS"/>
                        </a:rPr>
                        <a:t> </a:t>
                      </a:r>
                      <a:r>
                        <a:rPr sz="800" spc="-10" dirty="0">
                          <a:solidFill>
                            <a:srgbClr val="373435"/>
                          </a:solidFill>
                          <a:latin typeface="Trebuchet MS"/>
                          <a:cs typeface="Trebuchet MS"/>
                        </a:rPr>
                        <a:t>implemented  </a:t>
                      </a:r>
                      <a:r>
                        <a:rPr sz="800" spc="5" dirty="0">
                          <a:solidFill>
                            <a:srgbClr val="373435"/>
                          </a:solidFill>
                          <a:latin typeface="Trebuchet MS"/>
                          <a:cs typeface="Trebuchet MS"/>
                        </a:rPr>
                        <a:t>by </a:t>
                      </a:r>
                      <a:r>
                        <a:rPr sz="800" spc="-20" dirty="0">
                          <a:solidFill>
                            <a:srgbClr val="373435"/>
                          </a:solidFill>
                          <a:latin typeface="Trebuchet MS"/>
                          <a:cs typeface="Trebuchet MS"/>
                        </a:rPr>
                        <a:t>the</a:t>
                      </a:r>
                      <a:r>
                        <a:rPr sz="800" spc="-65" dirty="0">
                          <a:solidFill>
                            <a:srgbClr val="373435"/>
                          </a:solidFill>
                          <a:latin typeface="Trebuchet MS"/>
                          <a:cs typeface="Trebuchet MS"/>
                        </a:rPr>
                        <a:t> </a:t>
                      </a:r>
                      <a:r>
                        <a:rPr sz="800" spc="45" dirty="0">
                          <a:solidFill>
                            <a:srgbClr val="373435"/>
                          </a:solidFill>
                          <a:latin typeface="Trebuchet MS"/>
                          <a:cs typeface="Trebuchet MS"/>
                        </a:rPr>
                        <a:t>HDA</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144780">
                        <a:lnSpc>
                          <a:spcPct val="110800"/>
                        </a:lnSpc>
                        <a:spcBef>
                          <a:spcPts val="525"/>
                        </a:spcBef>
                      </a:pPr>
                      <a:r>
                        <a:rPr sz="800" spc="-30" dirty="0">
                          <a:solidFill>
                            <a:srgbClr val="373435"/>
                          </a:solidFill>
                          <a:latin typeface="Trebuchet MS"/>
                          <a:cs typeface="Trebuchet MS"/>
                        </a:rPr>
                        <a:t>Project </a:t>
                      </a:r>
                      <a:r>
                        <a:rPr sz="800" spc="5" dirty="0">
                          <a:solidFill>
                            <a:srgbClr val="373435"/>
                          </a:solidFill>
                          <a:latin typeface="Trebuchet MS"/>
                          <a:cs typeface="Trebuchet MS"/>
                        </a:rPr>
                        <a:t>has </a:t>
                      </a:r>
                      <a:r>
                        <a:rPr sz="800" dirty="0">
                          <a:solidFill>
                            <a:srgbClr val="373435"/>
                          </a:solidFill>
                          <a:latin typeface="Trebuchet MS"/>
                          <a:cs typeface="Trebuchet MS"/>
                        </a:rPr>
                        <a:t>been </a:t>
                      </a:r>
                      <a:r>
                        <a:rPr sz="800" spc="-15" dirty="0">
                          <a:solidFill>
                            <a:srgbClr val="373435"/>
                          </a:solidFill>
                          <a:latin typeface="Trebuchet MS"/>
                          <a:cs typeface="Trebuchet MS"/>
                        </a:rPr>
                        <a:t>withdrawn</a:t>
                      </a:r>
                      <a:r>
                        <a:rPr sz="800" spc="-114" dirty="0">
                          <a:solidFill>
                            <a:srgbClr val="373435"/>
                          </a:solidFill>
                          <a:latin typeface="Trebuchet MS"/>
                          <a:cs typeface="Trebuchet MS"/>
                        </a:rPr>
                        <a:t> </a:t>
                      </a:r>
                      <a:r>
                        <a:rPr sz="800" spc="5" dirty="0">
                          <a:solidFill>
                            <a:srgbClr val="373435"/>
                          </a:solidFill>
                          <a:latin typeface="Trebuchet MS"/>
                          <a:cs typeface="Trebuchet MS"/>
                        </a:rPr>
                        <a:t>due  </a:t>
                      </a:r>
                      <a:r>
                        <a:rPr sz="800" spc="-10" dirty="0">
                          <a:solidFill>
                            <a:srgbClr val="373435"/>
                          </a:solidFill>
                          <a:latin typeface="Trebuchet MS"/>
                          <a:cs typeface="Trebuchet MS"/>
                        </a:rPr>
                        <a:t>to </a:t>
                      </a:r>
                      <a:r>
                        <a:rPr sz="800" spc="-20" dirty="0">
                          <a:solidFill>
                            <a:srgbClr val="373435"/>
                          </a:solidFill>
                          <a:latin typeface="Trebuchet MS"/>
                          <a:cs typeface="Trebuchet MS"/>
                        </a:rPr>
                        <a:t>the </a:t>
                      </a:r>
                      <a:r>
                        <a:rPr sz="800" spc="-10" dirty="0">
                          <a:solidFill>
                            <a:srgbClr val="373435"/>
                          </a:solidFill>
                          <a:latin typeface="Trebuchet MS"/>
                          <a:cs typeface="Trebuchet MS"/>
                        </a:rPr>
                        <a:t>separation </a:t>
                      </a:r>
                      <a:r>
                        <a:rPr sz="800" spc="-15" dirty="0">
                          <a:solidFill>
                            <a:srgbClr val="373435"/>
                          </a:solidFill>
                          <a:latin typeface="Trebuchet MS"/>
                          <a:cs typeface="Trebuchet MS"/>
                        </a:rPr>
                        <a:t>of </a:t>
                      </a:r>
                      <a:r>
                        <a:rPr sz="800" spc="-20" dirty="0">
                          <a:solidFill>
                            <a:srgbClr val="373435"/>
                          </a:solidFill>
                          <a:latin typeface="Trebuchet MS"/>
                          <a:cs typeface="Trebuchet MS"/>
                        </a:rPr>
                        <a:t>the  </a:t>
                      </a:r>
                      <a:r>
                        <a:rPr sz="800" spc="-5" dirty="0">
                          <a:solidFill>
                            <a:srgbClr val="373435"/>
                          </a:solidFill>
                          <a:latin typeface="Trebuchet MS"/>
                          <a:cs typeface="Trebuchet MS"/>
                        </a:rPr>
                        <a:t>Department </a:t>
                      </a:r>
                      <a:r>
                        <a:rPr sz="800" spc="-15" dirty="0">
                          <a:solidFill>
                            <a:srgbClr val="373435"/>
                          </a:solidFill>
                          <a:latin typeface="Trebuchet MS"/>
                          <a:cs typeface="Trebuchet MS"/>
                        </a:rPr>
                        <a:t>of </a:t>
                      </a:r>
                      <a:r>
                        <a:rPr sz="800" spc="15" dirty="0">
                          <a:solidFill>
                            <a:srgbClr val="373435"/>
                          </a:solidFill>
                          <a:latin typeface="Trebuchet MS"/>
                          <a:cs typeface="Trebuchet MS"/>
                        </a:rPr>
                        <a:t>Human  </a:t>
                      </a:r>
                      <a:r>
                        <a:rPr sz="800" spc="-15" dirty="0">
                          <a:solidFill>
                            <a:srgbClr val="373435"/>
                          </a:solidFill>
                          <a:latin typeface="Trebuchet MS"/>
                          <a:cs typeface="Trebuchet MS"/>
                        </a:rPr>
                        <a:t>Settlements </a:t>
                      </a:r>
                      <a:r>
                        <a:rPr sz="800" spc="25" dirty="0">
                          <a:solidFill>
                            <a:srgbClr val="373435"/>
                          </a:solidFill>
                          <a:latin typeface="Trebuchet MS"/>
                          <a:cs typeface="Trebuchet MS"/>
                        </a:rPr>
                        <a:t>And </a:t>
                      </a:r>
                      <a:r>
                        <a:rPr sz="800" spc="-20" dirty="0">
                          <a:solidFill>
                            <a:srgbClr val="373435"/>
                          </a:solidFill>
                          <a:latin typeface="Trebuchet MS"/>
                          <a:cs typeface="Trebuchet MS"/>
                        </a:rPr>
                        <a:t>Water </a:t>
                      </a:r>
                      <a:r>
                        <a:rPr sz="800" spc="5" dirty="0">
                          <a:solidFill>
                            <a:srgbClr val="373435"/>
                          </a:solidFill>
                          <a:latin typeface="Trebuchet MS"/>
                          <a:cs typeface="Trebuchet MS"/>
                        </a:rPr>
                        <a:t>and  </a:t>
                      </a:r>
                      <a:r>
                        <a:rPr sz="800" spc="-20" dirty="0">
                          <a:solidFill>
                            <a:srgbClr val="373435"/>
                          </a:solidFill>
                          <a:latin typeface="Trebuchet MS"/>
                          <a:cs typeface="Trebuchet MS"/>
                        </a:rPr>
                        <a:t>Sanitation. The </a:t>
                      </a:r>
                      <a:r>
                        <a:rPr sz="800" spc="-25" dirty="0">
                          <a:solidFill>
                            <a:srgbClr val="373435"/>
                          </a:solidFill>
                          <a:latin typeface="Trebuchet MS"/>
                          <a:cs typeface="Trebuchet MS"/>
                        </a:rPr>
                        <a:t>project </a:t>
                      </a:r>
                      <a:r>
                        <a:rPr sz="800" spc="5" dirty="0">
                          <a:solidFill>
                            <a:srgbClr val="373435"/>
                          </a:solidFill>
                          <a:latin typeface="Trebuchet MS"/>
                          <a:cs typeface="Trebuchet MS"/>
                        </a:rPr>
                        <a:t>has</a:t>
                      </a:r>
                      <a:r>
                        <a:rPr sz="800" spc="-90" dirty="0">
                          <a:solidFill>
                            <a:srgbClr val="373435"/>
                          </a:solidFill>
                          <a:latin typeface="Trebuchet MS"/>
                          <a:cs typeface="Trebuchet MS"/>
                        </a:rPr>
                        <a:t> </a:t>
                      </a:r>
                      <a:r>
                        <a:rPr sz="800" dirty="0">
                          <a:solidFill>
                            <a:srgbClr val="373435"/>
                          </a:solidFill>
                          <a:latin typeface="Trebuchet MS"/>
                          <a:cs typeface="Trebuchet MS"/>
                        </a:rPr>
                        <a:t>been  </a:t>
                      </a:r>
                      <a:r>
                        <a:rPr sz="800" spc="5" dirty="0">
                          <a:solidFill>
                            <a:srgbClr val="373435"/>
                          </a:solidFill>
                          <a:latin typeface="Trebuchet MS"/>
                          <a:cs typeface="Trebuchet MS"/>
                        </a:rPr>
                        <a:t>handed </a:t>
                      </a:r>
                      <a:r>
                        <a:rPr sz="800" spc="-10" dirty="0">
                          <a:solidFill>
                            <a:srgbClr val="373435"/>
                          </a:solidFill>
                          <a:latin typeface="Trebuchet MS"/>
                          <a:cs typeface="Trebuchet MS"/>
                        </a:rPr>
                        <a:t>back to </a:t>
                      </a:r>
                      <a:r>
                        <a:rPr sz="800" spc="-20" dirty="0">
                          <a:solidFill>
                            <a:srgbClr val="373435"/>
                          </a:solidFill>
                          <a:latin typeface="Trebuchet MS"/>
                          <a:cs typeface="Trebuchet MS"/>
                        </a:rPr>
                        <a:t>the</a:t>
                      </a:r>
                      <a:r>
                        <a:rPr sz="800" spc="-130" dirty="0">
                          <a:solidFill>
                            <a:srgbClr val="373435"/>
                          </a:solidFill>
                          <a:latin typeface="Trebuchet MS"/>
                          <a:cs typeface="Trebuchet MS"/>
                        </a:rPr>
                        <a:t> </a:t>
                      </a:r>
                      <a:r>
                        <a:rPr sz="800" spc="-5" dirty="0">
                          <a:solidFill>
                            <a:srgbClr val="373435"/>
                          </a:solidFill>
                          <a:latin typeface="Trebuchet MS"/>
                          <a:cs typeface="Trebuchet MS"/>
                        </a:rPr>
                        <a:t>Department  </a:t>
                      </a:r>
                      <a:r>
                        <a:rPr sz="800" spc="-15" dirty="0">
                          <a:solidFill>
                            <a:srgbClr val="373435"/>
                          </a:solidFill>
                          <a:latin typeface="Trebuchet MS"/>
                          <a:cs typeface="Trebuchet MS"/>
                        </a:rPr>
                        <a:t>of </a:t>
                      </a:r>
                      <a:r>
                        <a:rPr sz="800" spc="-20" dirty="0">
                          <a:solidFill>
                            <a:srgbClr val="373435"/>
                          </a:solidFill>
                          <a:latin typeface="Trebuchet MS"/>
                          <a:cs typeface="Trebuchet MS"/>
                        </a:rPr>
                        <a:t>Water </a:t>
                      </a:r>
                      <a:r>
                        <a:rPr sz="800" spc="5" dirty="0">
                          <a:solidFill>
                            <a:srgbClr val="373435"/>
                          </a:solidFill>
                          <a:latin typeface="Trebuchet MS"/>
                          <a:cs typeface="Trebuchet MS"/>
                        </a:rPr>
                        <a:t>and</a:t>
                      </a:r>
                      <a:r>
                        <a:rPr sz="800" spc="-50" dirty="0">
                          <a:solidFill>
                            <a:srgbClr val="373435"/>
                          </a:solidFill>
                          <a:latin typeface="Trebuchet MS"/>
                          <a:cs typeface="Trebuchet MS"/>
                        </a:rPr>
                        <a:t> </a:t>
                      </a:r>
                      <a:r>
                        <a:rPr sz="800" spc="-20" dirty="0">
                          <a:solidFill>
                            <a:srgbClr val="373435"/>
                          </a:solidFill>
                          <a:latin typeface="Trebuchet MS"/>
                          <a:cs typeface="Trebuchet MS"/>
                        </a:rPr>
                        <a:t>Sanitation.</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a:lnSpc>
                          <a:spcPct val="100000"/>
                        </a:lnSpc>
                      </a:pPr>
                      <a:endParaRPr sz="800">
                        <a:latin typeface="Times New Roman"/>
                        <a:cs typeface="Times New Roman"/>
                      </a:endParaRPr>
                    </a:p>
                  </a:txBody>
                  <a:tcPr marL="0" marR="0" marT="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extLst>
                  <a:ext uri="{0D108BD9-81ED-4DB2-BD59-A6C34878D82A}">
                    <a16:rowId xmlns:a16="http://schemas.microsoft.com/office/drawing/2014/main" xmlns="" val="10004"/>
                  </a:ext>
                </a:extLst>
              </a:tr>
              <a:tr h="1217433">
                <a:tc vMerge="1">
                  <a:txBody>
                    <a:bodyPr/>
                    <a:lstStyle/>
                    <a:p>
                      <a:endParaRPr/>
                    </a:p>
                  </a:txBody>
                  <a:tcPr marL="0" marR="0" marT="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a:lnSpc>
                          <a:spcPct val="100000"/>
                        </a:lnSpc>
                        <a:spcBef>
                          <a:spcPts val="630"/>
                        </a:spcBef>
                      </a:pPr>
                      <a:r>
                        <a:rPr sz="800" spc="45" dirty="0">
                          <a:solidFill>
                            <a:srgbClr val="373435"/>
                          </a:solidFill>
                          <a:latin typeface="Trebuchet MS"/>
                          <a:cs typeface="Trebuchet MS"/>
                        </a:rPr>
                        <a:t>HDA</a:t>
                      </a:r>
                      <a:endParaRPr sz="800">
                        <a:latin typeface="Trebuchet MS"/>
                        <a:cs typeface="Trebuchet MS"/>
                      </a:endParaRPr>
                    </a:p>
                    <a:p>
                      <a:pPr marL="71755" marR="85725">
                        <a:lnSpc>
                          <a:spcPct val="110800"/>
                        </a:lnSpc>
                      </a:pPr>
                      <a:r>
                        <a:rPr sz="800" spc="-25" dirty="0">
                          <a:solidFill>
                            <a:srgbClr val="373435"/>
                          </a:solidFill>
                          <a:latin typeface="Trebuchet MS"/>
                          <a:cs typeface="Trebuchet MS"/>
                        </a:rPr>
                        <a:t>Projects  </a:t>
                      </a:r>
                      <a:r>
                        <a:rPr sz="800" dirty="0">
                          <a:solidFill>
                            <a:srgbClr val="373435"/>
                          </a:solidFill>
                          <a:latin typeface="Trebuchet MS"/>
                          <a:cs typeface="Trebuchet MS"/>
                        </a:rPr>
                        <a:t>packaged  </a:t>
                      </a:r>
                      <a:r>
                        <a:rPr sz="800" spc="-15" dirty="0">
                          <a:solidFill>
                            <a:srgbClr val="373435"/>
                          </a:solidFill>
                          <a:latin typeface="Trebuchet MS"/>
                          <a:cs typeface="Trebuchet MS"/>
                        </a:rPr>
                        <a:t>for  </a:t>
                      </a:r>
                      <a:r>
                        <a:rPr sz="800" dirty="0">
                          <a:solidFill>
                            <a:srgbClr val="373435"/>
                          </a:solidFill>
                          <a:latin typeface="Trebuchet MS"/>
                          <a:cs typeface="Trebuchet MS"/>
                        </a:rPr>
                        <a:t>implement  </a:t>
                      </a:r>
                      <a:r>
                        <a:rPr sz="800" spc="-10" dirty="0">
                          <a:solidFill>
                            <a:srgbClr val="373435"/>
                          </a:solidFill>
                          <a:latin typeface="Trebuchet MS"/>
                          <a:cs typeface="Trebuchet MS"/>
                        </a:rPr>
                        <a:t>ation</a:t>
                      </a:r>
                      <a:endParaRPr sz="8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106045">
                        <a:lnSpc>
                          <a:spcPct val="110800"/>
                        </a:lnSpc>
                        <a:spcBef>
                          <a:spcPts val="525"/>
                        </a:spcBef>
                      </a:pPr>
                      <a:r>
                        <a:rPr sz="800" spc="-35" dirty="0">
                          <a:solidFill>
                            <a:srgbClr val="373435"/>
                          </a:solidFill>
                          <a:latin typeface="Trebuchet MS"/>
                          <a:cs typeface="Trebuchet MS"/>
                        </a:rPr>
                        <a:t>3.3.12 </a:t>
                      </a:r>
                      <a:r>
                        <a:rPr sz="800" spc="15" dirty="0">
                          <a:solidFill>
                            <a:srgbClr val="373435"/>
                          </a:solidFill>
                          <a:latin typeface="Trebuchet MS"/>
                          <a:cs typeface="Trebuchet MS"/>
                        </a:rPr>
                        <a:t>Number </a:t>
                      </a:r>
                      <a:r>
                        <a:rPr sz="800" spc="-15" dirty="0">
                          <a:solidFill>
                            <a:srgbClr val="373435"/>
                          </a:solidFill>
                          <a:latin typeface="Trebuchet MS"/>
                          <a:cs typeface="Trebuchet MS"/>
                        </a:rPr>
                        <a:t>of  </a:t>
                      </a:r>
                      <a:r>
                        <a:rPr sz="800" spc="45" dirty="0">
                          <a:solidFill>
                            <a:srgbClr val="373435"/>
                          </a:solidFill>
                          <a:latin typeface="Trebuchet MS"/>
                          <a:cs typeface="Trebuchet MS"/>
                        </a:rPr>
                        <a:t>HDA </a:t>
                      </a:r>
                      <a:r>
                        <a:rPr sz="800" spc="-20" dirty="0">
                          <a:solidFill>
                            <a:srgbClr val="373435"/>
                          </a:solidFill>
                          <a:latin typeface="Trebuchet MS"/>
                          <a:cs typeface="Trebuchet MS"/>
                        </a:rPr>
                        <a:t>strategic  </a:t>
                      </a:r>
                      <a:r>
                        <a:rPr sz="800" spc="-25" dirty="0">
                          <a:solidFill>
                            <a:srgbClr val="373435"/>
                          </a:solidFill>
                          <a:latin typeface="Trebuchet MS"/>
                          <a:cs typeface="Trebuchet MS"/>
                        </a:rPr>
                        <a:t>Projects</a:t>
                      </a:r>
                      <a:r>
                        <a:rPr sz="800" spc="-75" dirty="0">
                          <a:solidFill>
                            <a:srgbClr val="373435"/>
                          </a:solidFill>
                          <a:latin typeface="Trebuchet MS"/>
                          <a:cs typeface="Trebuchet MS"/>
                        </a:rPr>
                        <a:t> </a:t>
                      </a:r>
                      <a:r>
                        <a:rPr sz="800" dirty="0">
                          <a:solidFill>
                            <a:srgbClr val="373435"/>
                          </a:solidFill>
                          <a:latin typeface="Trebuchet MS"/>
                          <a:cs typeface="Trebuchet MS"/>
                        </a:rPr>
                        <a:t>packaged  </a:t>
                      </a:r>
                      <a:r>
                        <a:rPr sz="800" spc="-15" dirty="0">
                          <a:solidFill>
                            <a:srgbClr val="373435"/>
                          </a:solidFill>
                          <a:latin typeface="Trebuchet MS"/>
                          <a:cs typeface="Trebuchet MS"/>
                        </a:rPr>
                        <a:t>for</a:t>
                      </a:r>
                      <a:r>
                        <a:rPr sz="800" spc="-45" dirty="0">
                          <a:solidFill>
                            <a:srgbClr val="373435"/>
                          </a:solidFill>
                          <a:latin typeface="Trebuchet MS"/>
                          <a:cs typeface="Trebuchet MS"/>
                        </a:rPr>
                        <a:t> </a:t>
                      </a:r>
                      <a:r>
                        <a:rPr sz="800" spc="-5" dirty="0">
                          <a:solidFill>
                            <a:srgbClr val="373435"/>
                          </a:solidFill>
                          <a:latin typeface="Trebuchet MS"/>
                          <a:cs typeface="Trebuchet MS"/>
                        </a:rPr>
                        <a:t>development</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293370">
                        <a:lnSpc>
                          <a:spcPct val="110800"/>
                        </a:lnSpc>
                        <a:spcBef>
                          <a:spcPts val="525"/>
                        </a:spcBef>
                      </a:pPr>
                      <a:r>
                        <a:rPr sz="800" spc="15" dirty="0">
                          <a:solidFill>
                            <a:srgbClr val="373435"/>
                          </a:solidFill>
                          <a:latin typeface="Trebuchet MS"/>
                          <a:cs typeface="Trebuchet MS"/>
                        </a:rPr>
                        <a:t>New  </a:t>
                      </a:r>
                      <a:r>
                        <a:rPr sz="800" dirty="0">
                          <a:solidFill>
                            <a:srgbClr val="373435"/>
                          </a:solidFill>
                          <a:latin typeface="Trebuchet MS"/>
                          <a:cs typeface="Trebuchet MS"/>
                        </a:rPr>
                        <a:t>Indica</a:t>
                      </a:r>
                      <a:r>
                        <a:rPr sz="800" spc="-10" dirty="0">
                          <a:solidFill>
                            <a:srgbClr val="373435"/>
                          </a:solidFill>
                          <a:latin typeface="Trebuchet MS"/>
                          <a:cs typeface="Trebuchet MS"/>
                        </a:rPr>
                        <a:t>t</a:t>
                      </a:r>
                      <a:r>
                        <a:rPr sz="800" dirty="0">
                          <a:solidFill>
                            <a:srgbClr val="373435"/>
                          </a:solidFill>
                          <a:latin typeface="Trebuchet MS"/>
                          <a:cs typeface="Trebuchet MS"/>
                        </a:rPr>
                        <a:t>or</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algn="ctr">
                        <a:lnSpc>
                          <a:spcPct val="100000"/>
                        </a:lnSpc>
                        <a:spcBef>
                          <a:spcPts val="630"/>
                        </a:spcBef>
                      </a:pPr>
                      <a:r>
                        <a:rPr sz="800" spc="15" dirty="0">
                          <a:solidFill>
                            <a:srgbClr val="373435"/>
                          </a:solidFill>
                          <a:latin typeface="Trebuchet MS"/>
                          <a:cs typeface="Trebuchet MS"/>
                        </a:rPr>
                        <a:t>New</a:t>
                      </a:r>
                      <a:r>
                        <a:rPr sz="800" spc="-40" dirty="0">
                          <a:solidFill>
                            <a:srgbClr val="373435"/>
                          </a:solidFill>
                          <a:latin typeface="Trebuchet MS"/>
                          <a:cs typeface="Trebuchet MS"/>
                        </a:rPr>
                        <a:t> </a:t>
                      </a:r>
                      <a:r>
                        <a:rPr sz="800" spc="-15" dirty="0">
                          <a:solidFill>
                            <a:srgbClr val="373435"/>
                          </a:solidFill>
                          <a:latin typeface="Trebuchet MS"/>
                          <a:cs typeface="Trebuchet MS"/>
                        </a:rPr>
                        <a:t>Indicator</a:t>
                      </a:r>
                      <a:endParaRPr sz="8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107950">
                        <a:lnSpc>
                          <a:spcPct val="110800"/>
                        </a:lnSpc>
                        <a:spcBef>
                          <a:spcPts val="525"/>
                        </a:spcBef>
                      </a:pPr>
                      <a:r>
                        <a:rPr sz="800" spc="10" dirty="0">
                          <a:solidFill>
                            <a:srgbClr val="373435"/>
                          </a:solidFill>
                          <a:latin typeface="Trebuchet MS"/>
                          <a:cs typeface="Trebuchet MS"/>
                        </a:rPr>
                        <a:t>3 </a:t>
                      </a:r>
                      <a:r>
                        <a:rPr sz="800" spc="-20" dirty="0">
                          <a:solidFill>
                            <a:srgbClr val="373435"/>
                          </a:solidFill>
                          <a:latin typeface="Trebuchet MS"/>
                          <a:cs typeface="Trebuchet MS"/>
                        </a:rPr>
                        <a:t>projects  </a:t>
                      </a:r>
                      <a:r>
                        <a:rPr sz="800" spc="-25" dirty="0">
                          <a:solidFill>
                            <a:srgbClr val="373435"/>
                          </a:solidFill>
                          <a:latin typeface="Trebuchet MS"/>
                          <a:cs typeface="Trebuchet MS"/>
                        </a:rPr>
                        <a:t>(Ellofspark,  </a:t>
                      </a:r>
                      <a:r>
                        <a:rPr sz="800" spc="5" dirty="0">
                          <a:solidFill>
                            <a:srgbClr val="373435"/>
                          </a:solidFill>
                          <a:latin typeface="Trebuchet MS"/>
                          <a:cs typeface="Trebuchet MS"/>
                        </a:rPr>
                        <a:t>Queenstown and  </a:t>
                      </a:r>
                      <a:r>
                        <a:rPr sz="800" spc="-5" dirty="0">
                          <a:solidFill>
                            <a:srgbClr val="373435"/>
                          </a:solidFill>
                          <a:latin typeface="Trebuchet MS"/>
                          <a:cs typeface="Trebuchet MS"/>
                        </a:rPr>
                        <a:t>Hartebees-  </a:t>
                      </a:r>
                      <a:r>
                        <a:rPr sz="800" spc="-20" dirty="0">
                          <a:solidFill>
                            <a:srgbClr val="373435"/>
                          </a:solidFill>
                          <a:latin typeface="Trebuchet MS"/>
                          <a:cs typeface="Trebuchet MS"/>
                        </a:rPr>
                        <a:t>fontein) strategic  </a:t>
                      </a:r>
                      <a:r>
                        <a:rPr sz="800" spc="-25" dirty="0">
                          <a:solidFill>
                            <a:srgbClr val="373435"/>
                          </a:solidFill>
                          <a:latin typeface="Trebuchet MS"/>
                          <a:cs typeface="Trebuchet MS"/>
                        </a:rPr>
                        <a:t>Projects</a:t>
                      </a:r>
                      <a:r>
                        <a:rPr sz="800" spc="-75" dirty="0">
                          <a:solidFill>
                            <a:srgbClr val="373435"/>
                          </a:solidFill>
                          <a:latin typeface="Trebuchet MS"/>
                          <a:cs typeface="Trebuchet MS"/>
                        </a:rPr>
                        <a:t> </a:t>
                      </a:r>
                      <a:r>
                        <a:rPr sz="800" dirty="0">
                          <a:solidFill>
                            <a:srgbClr val="373435"/>
                          </a:solidFill>
                          <a:latin typeface="Trebuchet MS"/>
                          <a:cs typeface="Trebuchet MS"/>
                        </a:rPr>
                        <a:t>packaged  </a:t>
                      </a:r>
                      <a:r>
                        <a:rPr sz="800" spc="-15" dirty="0">
                          <a:solidFill>
                            <a:srgbClr val="373435"/>
                          </a:solidFill>
                          <a:latin typeface="Trebuchet MS"/>
                          <a:cs typeface="Trebuchet MS"/>
                        </a:rPr>
                        <a:t>for</a:t>
                      </a:r>
                      <a:r>
                        <a:rPr sz="800" spc="-45" dirty="0">
                          <a:solidFill>
                            <a:srgbClr val="373435"/>
                          </a:solidFill>
                          <a:latin typeface="Trebuchet MS"/>
                          <a:cs typeface="Trebuchet MS"/>
                        </a:rPr>
                        <a:t> </a:t>
                      </a:r>
                      <a:r>
                        <a:rPr sz="800" spc="-5" dirty="0">
                          <a:solidFill>
                            <a:srgbClr val="373435"/>
                          </a:solidFill>
                          <a:latin typeface="Trebuchet MS"/>
                          <a:cs typeface="Trebuchet MS"/>
                        </a:rPr>
                        <a:t>development</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a:lnSpc>
                          <a:spcPct val="100000"/>
                        </a:lnSpc>
                        <a:spcBef>
                          <a:spcPts val="630"/>
                        </a:spcBef>
                      </a:pPr>
                      <a:r>
                        <a:rPr sz="800" spc="25" dirty="0">
                          <a:solidFill>
                            <a:srgbClr val="ED3237"/>
                          </a:solidFill>
                          <a:latin typeface="Trebuchet MS"/>
                          <a:cs typeface="Trebuchet MS"/>
                        </a:rPr>
                        <a:t>Not</a:t>
                      </a:r>
                      <a:r>
                        <a:rPr sz="800" spc="-30" dirty="0">
                          <a:solidFill>
                            <a:srgbClr val="ED3237"/>
                          </a:solidFill>
                          <a:latin typeface="Trebuchet MS"/>
                          <a:cs typeface="Trebuchet MS"/>
                        </a:rPr>
                        <a:t> </a:t>
                      </a:r>
                      <a:r>
                        <a:rPr sz="800" spc="-5" dirty="0">
                          <a:solidFill>
                            <a:srgbClr val="ED3237"/>
                          </a:solidFill>
                          <a:latin typeface="Trebuchet MS"/>
                          <a:cs typeface="Trebuchet MS"/>
                        </a:rPr>
                        <a:t>Achieved</a:t>
                      </a:r>
                      <a:endParaRPr sz="800" dirty="0">
                        <a:latin typeface="Trebuchet MS"/>
                        <a:cs typeface="Trebuchet MS"/>
                      </a:endParaRPr>
                    </a:p>
                    <a:p>
                      <a:pPr marL="71755" marR="88265">
                        <a:lnSpc>
                          <a:spcPct val="110800"/>
                        </a:lnSpc>
                      </a:pPr>
                      <a:r>
                        <a:rPr sz="800" spc="10" dirty="0">
                          <a:solidFill>
                            <a:srgbClr val="373435"/>
                          </a:solidFill>
                          <a:latin typeface="Trebuchet MS"/>
                          <a:cs typeface="Trebuchet MS"/>
                        </a:rPr>
                        <a:t>0 </a:t>
                      </a:r>
                      <a:r>
                        <a:rPr sz="800" spc="-20" dirty="0">
                          <a:solidFill>
                            <a:srgbClr val="373435"/>
                          </a:solidFill>
                          <a:latin typeface="Trebuchet MS"/>
                          <a:cs typeface="Trebuchet MS"/>
                        </a:rPr>
                        <a:t>Finalise</a:t>
                      </a:r>
                      <a:r>
                        <a:rPr sz="800" spc="-135" dirty="0">
                          <a:solidFill>
                            <a:srgbClr val="373435"/>
                          </a:solidFill>
                          <a:latin typeface="Trebuchet MS"/>
                          <a:cs typeface="Trebuchet MS"/>
                        </a:rPr>
                        <a:t> </a:t>
                      </a:r>
                      <a:r>
                        <a:rPr sz="800" spc="10" dirty="0">
                          <a:solidFill>
                            <a:srgbClr val="373435"/>
                          </a:solidFill>
                          <a:latin typeface="Trebuchet MS"/>
                          <a:cs typeface="Trebuchet MS"/>
                        </a:rPr>
                        <a:t>submissions  </a:t>
                      </a:r>
                      <a:r>
                        <a:rPr sz="800" spc="-15" dirty="0">
                          <a:solidFill>
                            <a:srgbClr val="373435"/>
                          </a:solidFill>
                          <a:latin typeface="Trebuchet MS"/>
                          <a:cs typeface="Trebuchet MS"/>
                        </a:rPr>
                        <a:t>of</a:t>
                      </a:r>
                      <a:r>
                        <a:rPr sz="800" spc="-30" dirty="0">
                          <a:solidFill>
                            <a:srgbClr val="373435"/>
                          </a:solidFill>
                          <a:latin typeface="Trebuchet MS"/>
                          <a:cs typeface="Trebuchet MS"/>
                        </a:rPr>
                        <a:t> </a:t>
                      </a:r>
                      <a:r>
                        <a:rPr sz="800" spc="5" dirty="0">
                          <a:solidFill>
                            <a:srgbClr val="373435"/>
                          </a:solidFill>
                          <a:latin typeface="Trebuchet MS"/>
                          <a:cs typeface="Trebuchet MS"/>
                        </a:rPr>
                        <a:t>WULA,</a:t>
                      </a:r>
                      <a:endParaRPr sz="800" dirty="0">
                        <a:latin typeface="Trebuchet MS"/>
                        <a:cs typeface="Trebuchet MS"/>
                      </a:endParaRPr>
                    </a:p>
                    <a:p>
                      <a:pPr marL="71755" marR="146050">
                        <a:lnSpc>
                          <a:spcPct val="110800"/>
                        </a:lnSpc>
                      </a:pPr>
                      <a:r>
                        <a:rPr sz="800" dirty="0">
                          <a:solidFill>
                            <a:srgbClr val="373435"/>
                          </a:solidFill>
                          <a:latin typeface="Trebuchet MS"/>
                          <a:cs typeface="Trebuchet MS"/>
                        </a:rPr>
                        <a:t>Development  Planning </a:t>
                      </a:r>
                      <a:r>
                        <a:rPr sz="800" spc="5" dirty="0">
                          <a:solidFill>
                            <a:srgbClr val="373435"/>
                          </a:solidFill>
                          <a:latin typeface="Trebuchet MS"/>
                          <a:cs typeface="Trebuchet MS"/>
                        </a:rPr>
                        <a:t>and</a:t>
                      </a:r>
                      <a:r>
                        <a:rPr sz="800" spc="-100" dirty="0">
                          <a:solidFill>
                            <a:srgbClr val="373435"/>
                          </a:solidFill>
                          <a:latin typeface="Trebuchet MS"/>
                          <a:cs typeface="Trebuchet MS"/>
                        </a:rPr>
                        <a:t> </a:t>
                      </a:r>
                      <a:r>
                        <a:rPr sz="800" spc="-25" dirty="0">
                          <a:solidFill>
                            <a:srgbClr val="373435"/>
                          </a:solidFill>
                          <a:latin typeface="Trebuchet MS"/>
                          <a:cs typeface="Trebuchet MS"/>
                        </a:rPr>
                        <a:t>related  </a:t>
                      </a:r>
                      <a:r>
                        <a:rPr sz="800" spc="-5" dirty="0">
                          <a:solidFill>
                            <a:srgbClr val="373435"/>
                          </a:solidFill>
                          <a:latin typeface="Trebuchet MS"/>
                          <a:cs typeface="Trebuchet MS"/>
                        </a:rPr>
                        <a:t>studies</a:t>
                      </a:r>
                      <a:r>
                        <a:rPr sz="800" spc="-50" dirty="0">
                          <a:solidFill>
                            <a:srgbClr val="373435"/>
                          </a:solidFill>
                          <a:latin typeface="Trebuchet MS"/>
                          <a:cs typeface="Trebuchet MS"/>
                        </a:rPr>
                        <a:t> </a:t>
                      </a:r>
                      <a:r>
                        <a:rPr sz="800" spc="-10" dirty="0">
                          <a:solidFill>
                            <a:srgbClr val="373435"/>
                          </a:solidFill>
                          <a:latin typeface="Trebuchet MS"/>
                          <a:cs typeface="Trebuchet MS"/>
                        </a:rPr>
                        <a:t>applications</a:t>
                      </a:r>
                      <a:endParaRPr sz="800" dirty="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FF0000"/>
                    </a:solidFill>
                  </a:tcPr>
                </a:tc>
                <a:tc>
                  <a:txBody>
                    <a:bodyPr/>
                    <a:lstStyle/>
                    <a:p>
                      <a:pPr marL="71755" marR="75565">
                        <a:lnSpc>
                          <a:spcPct val="110800"/>
                        </a:lnSpc>
                        <a:spcBef>
                          <a:spcPts val="525"/>
                        </a:spcBef>
                      </a:pPr>
                      <a:r>
                        <a:rPr sz="800" spc="15" dirty="0">
                          <a:solidFill>
                            <a:srgbClr val="373435"/>
                          </a:solidFill>
                          <a:latin typeface="Trebuchet MS"/>
                          <a:cs typeface="Trebuchet MS"/>
                        </a:rPr>
                        <a:t>-3 </a:t>
                      </a:r>
                      <a:r>
                        <a:rPr sz="800" spc="-20" dirty="0">
                          <a:solidFill>
                            <a:srgbClr val="373435"/>
                          </a:solidFill>
                          <a:latin typeface="Trebuchet MS"/>
                          <a:cs typeface="Trebuchet MS"/>
                        </a:rPr>
                        <a:t>Finalise  </a:t>
                      </a:r>
                      <a:r>
                        <a:rPr sz="800" spc="10" dirty="0">
                          <a:solidFill>
                            <a:srgbClr val="373435"/>
                          </a:solidFill>
                          <a:latin typeface="Trebuchet MS"/>
                          <a:cs typeface="Trebuchet MS"/>
                        </a:rPr>
                        <a:t>submissions </a:t>
                      </a:r>
                      <a:r>
                        <a:rPr sz="800" spc="-15" dirty="0">
                          <a:solidFill>
                            <a:srgbClr val="373435"/>
                          </a:solidFill>
                          <a:latin typeface="Trebuchet MS"/>
                          <a:cs typeface="Trebuchet MS"/>
                        </a:rPr>
                        <a:t>of</a:t>
                      </a:r>
                      <a:r>
                        <a:rPr sz="800" spc="-135" dirty="0">
                          <a:solidFill>
                            <a:srgbClr val="373435"/>
                          </a:solidFill>
                          <a:latin typeface="Trebuchet MS"/>
                          <a:cs typeface="Trebuchet MS"/>
                        </a:rPr>
                        <a:t> </a:t>
                      </a:r>
                      <a:r>
                        <a:rPr sz="800" spc="5" dirty="0">
                          <a:solidFill>
                            <a:srgbClr val="373435"/>
                          </a:solidFill>
                          <a:latin typeface="Trebuchet MS"/>
                          <a:cs typeface="Trebuchet MS"/>
                        </a:rPr>
                        <a:t>WULA,  </a:t>
                      </a:r>
                      <a:r>
                        <a:rPr sz="800" dirty="0">
                          <a:solidFill>
                            <a:srgbClr val="373435"/>
                          </a:solidFill>
                          <a:latin typeface="Trebuchet MS"/>
                          <a:cs typeface="Trebuchet MS"/>
                        </a:rPr>
                        <a:t>Development  Planning </a:t>
                      </a:r>
                      <a:r>
                        <a:rPr sz="800" spc="5" dirty="0">
                          <a:solidFill>
                            <a:srgbClr val="373435"/>
                          </a:solidFill>
                          <a:latin typeface="Trebuchet MS"/>
                          <a:cs typeface="Trebuchet MS"/>
                        </a:rPr>
                        <a:t>and </a:t>
                      </a:r>
                      <a:r>
                        <a:rPr sz="800" spc="-25" dirty="0">
                          <a:solidFill>
                            <a:srgbClr val="373435"/>
                          </a:solidFill>
                          <a:latin typeface="Trebuchet MS"/>
                          <a:cs typeface="Trebuchet MS"/>
                        </a:rPr>
                        <a:t>related  </a:t>
                      </a:r>
                      <a:r>
                        <a:rPr sz="800" spc="-5" dirty="0">
                          <a:solidFill>
                            <a:srgbClr val="373435"/>
                          </a:solidFill>
                          <a:latin typeface="Trebuchet MS"/>
                          <a:cs typeface="Trebuchet MS"/>
                        </a:rPr>
                        <a:t>studies</a:t>
                      </a:r>
                      <a:r>
                        <a:rPr sz="800" spc="-40" dirty="0">
                          <a:solidFill>
                            <a:srgbClr val="373435"/>
                          </a:solidFill>
                          <a:latin typeface="Trebuchet MS"/>
                          <a:cs typeface="Trebuchet MS"/>
                        </a:rPr>
                        <a:t> </a:t>
                      </a:r>
                      <a:r>
                        <a:rPr sz="800" spc="-10" dirty="0">
                          <a:solidFill>
                            <a:srgbClr val="373435"/>
                          </a:solidFill>
                          <a:latin typeface="Trebuchet MS"/>
                          <a:cs typeface="Trebuchet MS"/>
                        </a:rPr>
                        <a:t>applications</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81915">
                        <a:lnSpc>
                          <a:spcPct val="110800"/>
                        </a:lnSpc>
                        <a:spcBef>
                          <a:spcPts val="525"/>
                        </a:spcBef>
                      </a:pPr>
                      <a:r>
                        <a:rPr sz="800" spc="-5" dirty="0">
                          <a:solidFill>
                            <a:srgbClr val="373435"/>
                          </a:solidFill>
                          <a:latin typeface="Trebuchet MS"/>
                          <a:cs typeface="Trebuchet MS"/>
                        </a:rPr>
                        <a:t>Hartebeespoort </a:t>
                      </a:r>
                      <a:r>
                        <a:rPr sz="800" spc="5" dirty="0">
                          <a:solidFill>
                            <a:srgbClr val="373435"/>
                          </a:solidFill>
                          <a:latin typeface="Trebuchet MS"/>
                          <a:cs typeface="Trebuchet MS"/>
                        </a:rPr>
                        <a:t>and</a:t>
                      </a:r>
                      <a:r>
                        <a:rPr sz="800" spc="-65" dirty="0">
                          <a:solidFill>
                            <a:srgbClr val="373435"/>
                          </a:solidFill>
                          <a:latin typeface="Trebuchet MS"/>
                          <a:cs typeface="Trebuchet MS"/>
                        </a:rPr>
                        <a:t> </a:t>
                      </a:r>
                      <a:r>
                        <a:rPr sz="800" spc="5" dirty="0">
                          <a:solidFill>
                            <a:srgbClr val="373435"/>
                          </a:solidFill>
                          <a:latin typeface="Trebuchet MS"/>
                          <a:cs typeface="Trebuchet MS"/>
                        </a:rPr>
                        <a:t>Queenstown  </a:t>
                      </a:r>
                      <a:r>
                        <a:rPr sz="800" spc="-25" dirty="0">
                          <a:solidFill>
                            <a:srgbClr val="373435"/>
                          </a:solidFill>
                          <a:latin typeface="Trebuchet MS"/>
                          <a:cs typeface="Trebuchet MS"/>
                        </a:rPr>
                        <a:t>project </a:t>
                      </a:r>
                      <a:r>
                        <a:rPr sz="800" dirty="0">
                          <a:solidFill>
                            <a:srgbClr val="373435"/>
                          </a:solidFill>
                          <a:latin typeface="Trebuchet MS"/>
                          <a:cs typeface="Trebuchet MS"/>
                        </a:rPr>
                        <a:t>approved </a:t>
                      </a:r>
                      <a:r>
                        <a:rPr sz="800" spc="5" dirty="0">
                          <a:solidFill>
                            <a:srgbClr val="373435"/>
                          </a:solidFill>
                          <a:latin typeface="Trebuchet MS"/>
                          <a:cs typeface="Trebuchet MS"/>
                        </a:rPr>
                        <a:t>by </a:t>
                      </a:r>
                      <a:r>
                        <a:rPr sz="800" spc="-20" dirty="0">
                          <a:solidFill>
                            <a:srgbClr val="373435"/>
                          </a:solidFill>
                          <a:latin typeface="Trebuchet MS"/>
                          <a:cs typeface="Trebuchet MS"/>
                        </a:rPr>
                        <a:t>BAC, </a:t>
                      </a:r>
                      <a:r>
                        <a:rPr sz="800" spc="65" dirty="0">
                          <a:solidFill>
                            <a:srgbClr val="373435"/>
                          </a:solidFill>
                          <a:latin typeface="Trebuchet MS"/>
                          <a:cs typeface="Trebuchet MS"/>
                        </a:rPr>
                        <a:t>SCM  </a:t>
                      </a:r>
                      <a:r>
                        <a:rPr sz="800" spc="-5" dirty="0">
                          <a:solidFill>
                            <a:srgbClr val="373435"/>
                          </a:solidFill>
                          <a:latin typeface="Trebuchet MS"/>
                          <a:cs typeface="Trebuchet MS"/>
                        </a:rPr>
                        <a:t>ﬁnalising </a:t>
                      </a:r>
                      <a:r>
                        <a:rPr sz="800" dirty="0">
                          <a:solidFill>
                            <a:srgbClr val="373435"/>
                          </a:solidFill>
                          <a:latin typeface="Trebuchet MS"/>
                          <a:cs typeface="Trebuchet MS"/>
                        </a:rPr>
                        <a:t>appointments </a:t>
                      </a:r>
                      <a:r>
                        <a:rPr sz="800" spc="5" dirty="0">
                          <a:solidFill>
                            <a:srgbClr val="373435"/>
                          </a:solidFill>
                          <a:latin typeface="Trebuchet MS"/>
                          <a:cs typeface="Trebuchet MS"/>
                        </a:rPr>
                        <a:t>and  </a:t>
                      </a:r>
                      <a:r>
                        <a:rPr sz="800" spc="-20" dirty="0">
                          <a:solidFill>
                            <a:srgbClr val="373435"/>
                          </a:solidFill>
                          <a:latin typeface="Trebuchet MS"/>
                          <a:cs typeface="Trebuchet MS"/>
                        </a:rPr>
                        <a:t>Contracts. </a:t>
                      </a:r>
                      <a:r>
                        <a:rPr sz="800" spc="-30" dirty="0">
                          <a:solidFill>
                            <a:srgbClr val="373435"/>
                          </a:solidFill>
                          <a:latin typeface="Trebuchet MS"/>
                          <a:cs typeface="Trebuchet MS"/>
                        </a:rPr>
                        <a:t>Partial </a:t>
                      </a:r>
                      <a:r>
                        <a:rPr sz="800" spc="5" dirty="0">
                          <a:solidFill>
                            <a:srgbClr val="373435"/>
                          </a:solidFill>
                          <a:latin typeface="Trebuchet MS"/>
                          <a:cs typeface="Trebuchet MS"/>
                        </a:rPr>
                        <a:t>funding  </a:t>
                      </a:r>
                      <a:r>
                        <a:rPr sz="800" spc="-20" dirty="0">
                          <a:solidFill>
                            <a:srgbClr val="373435"/>
                          </a:solidFill>
                          <a:latin typeface="Trebuchet MS"/>
                          <a:cs typeface="Trebuchet MS"/>
                        </a:rPr>
                        <a:t>allocated </a:t>
                      </a:r>
                      <a:r>
                        <a:rPr sz="800" spc="-10" dirty="0">
                          <a:solidFill>
                            <a:srgbClr val="373435"/>
                          </a:solidFill>
                          <a:latin typeface="Trebuchet MS"/>
                          <a:cs typeface="Trebuchet MS"/>
                        </a:rPr>
                        <a:t>to </a:t>
                      </a:r>
                      <a:r>
                        <a:rPr sz="800" dirty="0">
                          <a:solidFill>
                            <a:srgbClr val="373435"/>
                          </a:solidFill>
                          <a:latin typeface="Trebuchet MS"/>
                          <a:cs typeface="Trebuchet MS"/>
                        </a:rPr>
                        <a:t>commence </a:t>
                      </a:r>
                      <a:r>
                        <a:rPr sz="800" spc="-25" dirty="0">
                          <a:solidFill>
                            <a:srgbClr val="373435"/>
                          </a:solidFill>
                          <a:latin typeface="Trebuchet MS"/>
                          <a:cs typeface="Trebuchet MS"/>
                        </a:rPr>
                        <a:t>with </a:t>
                      </a:r>
                      <a:r>
                        <a:rPr sz="800" spc="-20" dirty="0">
                          <a:solidFill>
                            <a:srgbClr val="373435"/>
                          </a:solidFill>
                          <a:latin typeface="Trebuchet MS"/>
                          <a:cs typeface="Trebuchet MS"/>
                        </a:rPr>
                        <a:t>the  </a:t>
                      </a:r>
                      <a:r>
                        <a:rPr sz="800" spc="-35" dirty="0">
                          <a:solidFill>
                            <a:srgbClr val="373435"/>
                          </a:solidFill>
                          <a:latin typeface="Trebuchet MS"/>
                          <a:cs typeface="Trebuchet MS"/>
                        </a:rPr>
                        <a:t>projects.</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a:lnSpc>
                          <a:spcPct val="100000"/>
                        </a:lnSpc>
                      </a:pPr>
                      <a:endParaRPr sz="800">
                        <a:latin typeface="Times New Roman"/>
                        <a:cs typeface="Times New Roman"/>
                      </a:endParaRPr>
                    </a:p>
                  </a:txBody>
                  <a:tcPr marL="0" marR="0" marT="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extLst>
                  <a:ext uri="{0D108BD9-81ED-4DB2-BD59-A6C34878D82A}">
                    <a16:rowId xmlns:a16="http://schemas.microsoft.com/office/drawing/2014/main" xmlns="" val="10005"/>
                  </a:ext>
                </a:extLst>
              </a:tr>
              <a:tr h="901220">
                <a:tc vMerge="1">
                  <a:txBody>
                    <a:bodyPr/>
                    <a:lstStyle/>
                    <a:p>
                      <a:endParaRPr/>
                    </a:p>
                  </a:txBody>
                  <a:tcPr marL="0" marR="0" marT="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a:lnSpc>
                          <a:spcPct val="100000"/>
                        </a:lnSpc>
                      </a:pPr>
                      <a:endParaRPr sz="800">
                        <a:latin typeface="Times New Roman"/>
                        <a:cs typeface="Times New Roman"/>
                      </a:endParaRPr>
                    </a:p>
                  </a:txBody>
                  <a:tcPr marL="0" marR="0" marT="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140970">
                        <a:lnSpc>
                          <a:spcPct val="110800"/>
                        </a:lnSpc>
                        <a:spcBef>
                          <a:spcPts val="525"/>
                        </a:spcBef>
                      </a:pPr>
                      <a:r>
                        <a:rPr sz="800" spc="-35" dirty="0">
                          <a:solidFill>
                            <a:srgbClr val="373435"/>
                          </a:solidFill>
                          <a:latin typeface="Trebuchet MS"/>
                          <a:cs typeface="Trebuchet MS"/>
                        </a:rPr>
                        <a:t>3.3.13 </a:t>
                      </a:r>
                      <a:r>
                        <a:rPr sz="800" spc="15" dirty="0">
                          <a:solidFill>
                            <a:srgbClr val="373435"/>
                          </a:solidFill>
                          <a:latin typeface="Trebuchet MS"/>
                          <a:cs typeface="Trebuchet MS"/>
                        </a:rPr>
                        <a:t>Number</a:t>
                      </a:r>
                      <a:r>
                        <a:rPr sz="800" spc="-75" dirty="0">
                          <a:solidFill>
                            <a:srgbClr val="373435"/>
                          </a:solidFill>
                          <a:latin typeface="Trebuchet MS"/>
                          <a:cs typeface="Trebuchet MS"/>
                        </a:rPr>
                        <a:t> </a:t>
                      </a:r>
                      <a:r>
                        <a:rPr sz="800" spc="-15" dirty="0">
                          <a:solidFill>
                            <a:srgbClr val="373435"/>
                          </a:solidFill>
                          <a:latin typeface="Trebuchet MS"/>
                          <a:cs typeface="Trebuchet MS"/>
                        </a:rPr>
                        <a:t>of  </a:t>
                      </a:r>
                      <a:r>
                        <a:rPr sz="800" spc="-40" dirty="0">
                          <a:solidFill>
                            <a:srgbClr val="373435"/>
                          </a:solidFill>
                          <a:latin typeface="Trebuchet MS"/>
                          <a:cs typeface="Trebuchet MS"/>
                        </a:rPr>
                        <a:t>Title </a:t>
                      </a:r>
                      <a:r>
                        <a:rPr sz="800" spc="5" dirty="0">
                          <a:solidFill>
                            <a:srgbClr val="373435"/>
                          </a:solidFill>
                          <a:latin typeface="Trebuchet MS"/>
                          <a:cs typeface="Trebuchet MS"/>
                        </a:rPr>
                        <a:t>deeds  </a:t>
                      </a:r>
                      <a:r>
                        <a:rPr sz="800" spc="-15" dirty="0">
                          <a:solidFill>
                            <a:srgbClr val="373435"/>
                          </a:solidFill>
                          <a:latin typeface="Trebuchet MS"/>
                          <a:cs typeface="Trebuchet MS"/>
                        </a:rPr>
                        <a:t>registered</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217170">
                        <a:lnSpc>
                          <a:spcPct val="110800"/>
                        </a:lnSpc>
                        <a:spcBef>
                          <a:spcPts val="525"/>
                        </a:spcBef>
                      </a:pPr>
                      <a:r>
                        <a:rPr sz="800" spc="10" dirty="0">
                          <a:solidFill>
                            <a:srgbClr val="373435"/>
                          </a:solidFill>
                          <a:latin typeface="Trebuchet MS"/>
                          <a:cs typeface="Trebuchet MS"/>
                        </a:rPr>
                        <a:t>403 </a:t>
                      </a:r>
                      <a:r>
                        <a:rPr sz="800" spc="-40" dirty="0">
                          <a:solidFill>
                            <a:srgbClr val="373435"/>
                          </a:solidFill>
                          <a:latin typeface="Trebuchet MS"/>
                          <a:cs typeface="Trebuchet MS"/>
                        </a:rPr>
                        <a:t>Title  </a:t>
                      </a:r>
                      <a:r>
                        <a:rPr sz="800" spc="15" dirty="0">
                          <a:solidFill>
                            <a:srgbClr val="373435"/>
                          </a:solidFill>
                          <a:latin typeface="Trebuchet MS"/>
                          <a:cs typeface="Trebuchet MS"/>
                        </a:rPr>
                        <a:t>Deeds  </a:t>
                      </a:r>
                      <a:r>
                        <a:rPr sz="800" spc="-25" dirty="0">
                          <a:solidFill>
                            <a:srgbClr val="373435"/>
                          </a:solidFill>
                          <a:latin typeface="Trebuchet MS"/>
                          <a:cs typeface="Trebuchet MS"/>
                        </a:rPr>
                        <a:t>R</a:t>
                      </a:r>
                      <a:r>
                        <a:rPr sz="800" dirty="0">
                          <a:solidFill>
                            <a:srgbClr val="373435"/>
                          </a:solidFill>
                          <a:latin typeface="Trebuchet MS"/>
                          <a:cs typeface="Trebuchet MS"/>
                        </a:rPr>
                        <a:t>egis</a:t>
                      </a:r>
                      <a:r>
                        <a:rPr sz="800" spc="-10" dirty="0">
                          <a:solidFill>
                            <a:srgbClr val="373435"/>
                          </a:solidFill>
                          <a:latin typeface="Trebuchet MS"/>
                          <a:cs typeface="Trebuchet MS"/>
                        </a:rPr>
                        <a:t>t</a:t>
                      </a:r>
                      <a:r>
                        <a:rPr sz="800" dirty="0">
                          <a:solidFill>
                            <a:srgbClr val="373435"/>
                          </a:solidFill>
                          <a:latin typeface="Trebuchet MS"/>
                          <a:cs typeface="Trebuchet MS"/>
                        </a:rPr>
                        <a:t>e</a:t>
                      </a:r>
                      <a:r>
                        <a:rPr sz="800" spc="-15" dirty="0">
                          <a:solidFill>
                            <a:srgbClr val="373435"/>
                          </a:solidFill>
                          <a:latin typeface="Trebuchet MS"/>
                          <a:cs typeface="Trebuchet MS"/>
                        </a:rPr>
                        <a:t>r</a:t>
                      </a:r>
                      <a:r>
                        <a:rPr sz="800" dirty="0">
                          <a:solidFill>
                            <a:srgbClr val="373435"/>
                          </a:solidFill>
                          <a:latin typeface="Trebuchet MS"/>
                          <a:cs typeface="Trebuchet MS"/>
                        </a:rPr>
                        <a:t>ed</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224790">
                        <a:lnSpc>
                          <a:spcPct val="110800"/>
                        </a:lnSpc>
                        <a:spcBef>
                          <a:spcPts val="525"/>
                        </a:spcBef>
                      </a:pPr>
                      <a:r>
                        <a:rPr sz="800" spc="10" dirty="0">
                          <a:solidFill>
                            <a:srgbClr val="373435"/>
                          </a:solidFill>
                          <a:latin typeface="Trebuchet MS"/>
                          <a:cs typeface="Trebuchet MS"/>
                        </a:rPr>
                        <a:t>7058 </a:t>
                      </a:r>
                      <a:r>
                        <a:rPr sz="800" spc="-40" dirty="0">
                          <a:solidFill>
                            <a:srgbClr val="373435"/>
                          </a:solidFill>
                          <a:latin typeface="Trebuchet MS"/>
                          <a:cs typeface="Trebuchet MS"/>
                        </a:rPr>
                        <a:t>Title  </a:t>
                      </a:r>
                      <a:r>
                        <a:rPr sz="800" spc="15" dirty="0">
                          <a:solidFill>
                            <a:srgbClr val="373435"/>
                          </a:solidFill>
                          <a:latin typeface="Trebuchet MS"/>
                          <a:cs typeface="Trebuchet MS"/>
                        </a:rPr>
                        <a:t>Deeds  </a:t>
                      </a:r>
                      <a:r>
                        <a:rPr sz="800" spc="-25" dirty="0">
                          <a:solidFill>
                            <a:srgbClr val="373435"/>
                          </a:solidFill>
                          <a:latin typeface="Trebuchet MS"/>
                          <a:cs typeface="Trebuchet MS"/>
                        </a:rPr>
                        <a:t>R</a:t>
                      </a:r>
                      <a:r>
                        <a:rPr sz="800" dirty="0">
                          <a:solidFill>
                            <a:srgbClr val="373435"/>
                          </a:solidFill>
                          <a:latin typeface="Trebuchet MS"/>
                          <a:cs typeface="Trebuchet MS"/>
                        </a:rPr>
                        <a:t>egis</a:t>
                      </a:r>
                      <a:r>
                        <a:rPr sz="800" spc="-10" dirty="0">
                          <a:solidFill>
                            <a:srgbClr val="373435"/>
                          </a:solidFill>
                          <a:latin typeface="Trebuchet MS"/>
                          <a:cs typeface="Trebuchet MS"/>
                        </a:rPr>
                        <a:t>t</a:t>
                      </a:r>
                      <a:r>
                        <a:rPr sz="800" dirty="0">
                          <a:solidFill>
                            <a:srgbClr val="373435"/>
                          </a:solidFill>
                          <a:latin typeface="Trebuchet MS"/>
                          <a:cs typeface="Trebuchet MS"/>
                        </a:rPr>
                        <a:t>e</a:t>
                      </a:r>
                      <a:r>
                        <a:rPr sz="800" spc="-15" dirty="0">
                          <a:solidFill>
                            <a:srgbClr val="373435"/>
                          </a:solidFill>
                          <a:latin typeface="Trebuchet MS"/>
                          <a:cs typeface="Trebuchet MS"/>
                        </a:rPr>
                        <a:t>r</a:t>
                      </a:r>
                      <a:r>
                        <a:rPr sz="800" dirty="0">
                          <a:solidFill>
                            <a:srgbClr val="373435"/>
                          </a:solidFill>
                          <a:latin typeface="Trebuchet MS"/>
                          <a:cs typeface="Trebuchet MS"/>
                        </a:rPr>
                        <a:t>ed</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175260">
                        <a:lnSpc>
                          <a:spcPct val="110800"/>
                        </a:lnSpc>
                        <a:spcBef>
                          <a:spcPts val="525"/>
                        </a:spcBef>
                      </a:pPr>
                      <a:r>
                        <a:rPr sz="800" spc="10" dirty="0">
                          <a:solidFill>
                            <a:srgbClr val="373435"/>
                          </a:solidFill>
                          <a:latin typeface="Trebuchet MS"/>
                          <a:cs typeface="Trebuchet MS"/>
                        </a:rPr>
                        <a:t>1456 </a:t>
                      </a:r>
                      <a:r>
                        <a:rPr sz="800" spc="-40" dirty="0">
                          <a:solidFill>
                            <a:srgbClr val="373435"/>
                          </a:solidFill>
                          <a:latin typeface="Trebuchet MS"/>
                          <a:cs typeface="Trebuchet MS"/>
                        </a:rPr>
                        <a:t>Title</a:t>
                      </a:r>
                      <a:r>
                        <a:rPr sz="800" spc="-135" dirty="0">
                          <a:solidFill>
                            <a:srgbClr val="373435"/>
                          </a:solidFill>
                          <a:latin typeface="Trebuchet MS"/>
                          <a:cs typeface="Trebuchet MS"/>
                        </a:rPr>
                        <a:t> </a:t>
                      </a:r>
                      <a:r>
                        <a:rPr sz="800" spc="15" dirty="0">
                          <a:solidFill>
                            <a:srgbClr val="373435"/>
                          </a:solidFill>
                          <a:latin typeface="Trebuchet MS"/>
                          <a:cs typeface="Trebuchet MS"/>
                        </a:rPr>
                        <a:t>Deeds  </a:t>
                      </a:r>
                      <a:r>
                        <a:rPr sz="800" spc="-10" dirty="0">
                          <a:solidFill>
                            <a:srgbClr val="373435"/>
                          </a:solidFill>
                          <a:latin typeface="Trebuchet MS"/>
                          <a:cs typeface="Trebuchet MS"/>
                        </a:rPr>
                        <a:t>Registered</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a:lnSpc>
                          <a:spcPct val="100000"/>
                        </a:lnSpc>
                        <a:spcBef>
                          <a:spcPts val="630"/>
                        </a:spcBef>
                      </a:pPr>
                      <a:r>
                        <a:rPr sz="800" spc="-5" dirty="0">
                          <a:solidFill>
                            <a:srgbClr val="6CC24A"/>
                          </a:solidFill>
                          <a:latin typeface="Trebuchet MS"/>
                          <a:cs typeface="Trebuchet MS"/>
                        </a:rPr>
                        <a:t>Achieved</a:t>
                      </a:r>
                      <a:endParaRPr sz="800" dirty="0">
                        <a:latin typeface="Trebuchet MS"/>
                        <a:cs typeface="Trebuchet MS"/>
                      </a:endParaRPr>
                    </a:p>
                    <a:p>
                      <a:pPr marL="71755" marR="325755" indent="-635">
                        <a:lnSpc>
                          <a:spcPct val="110800"/>
                        </a:lnSpc>
                      </a:pPr>
                      <a:r>
                        <a:rPr sz="800" spc="10" dirty="0">
                          <a:solidFill>
                            <a:srgbClr val="373435"/>
                          </a:solidFill>
                          <a:latin typeface="Trebuchet MS"/>
                          <a:cs typeface="Trebuchet MS"/>
                        </a:rPr>
                        <a:t>1566 </a:t>
                      </a:r>
                      <a:r>
                        <a:rPr sz="800" spc="-40" dirty="0">
                          <a:solidFill>
                            <a:srgbClr val="373435"/>
                          </a:solidFill>
                          <a:latin typeface="Trebuchet MS"/>
                          <a:cs typeface="Trebuchet MS"/>
                        </a:rPr>
                        <a:t>Title</a:t>
                      </a:r>
                      <a:r>
                        <a:rPr sz="800" spc="-135" dirty="0">
                          <a:solidFill>
                            <a:srgbClr val="373435"/>
                          </a:solidFill>
                          <a:latin typeface="Trebuchet MS"/>
                          <a:cs typeface="Trebuchet MS"/>
                        </a:rPr>
                        <a:t> </a:t>
                      </a:r>
                      <a:r>
                        <a:rPr sz="800" spc="15" dirty="0">
                          <a:solidFill>
                            <a:srgbClr val="373435"/>
                          </a:solidFill>
                          <a:latin typeface="Trebuchet MS"/>
                          <a:cs typeface="Trebuchet MS"/>
                        </a:rPr>
                        <a:t>Deeds  </a:t>
                      </a:r>
                      <a:r>
                        <a:rPr sz="800" spc="-10" dirty="0">
                          <a:solidFill>
                            <a:srgbClr val="373435"/>
                          </a:solidFill>
                          <a:latin typeface="Trebuchet MS"/>
                          <a:cs typeface="Trebuchet MS"/>
                        </a:rPr>
                        <a:t>Registered</a:t>
                      </a:r>
                      <a:endParaRPr sz="800" dirty="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40B74A"/>
                    </a:solidFill>
                  </a:tcPr>
                </a:tc>
                <a:tc>
                  <a:txBody>
                    <a:bodyPr/>
                    <a:lstStyle/>
                    <a:p>
                      <a:pPr marL="71755" marR="310515">
                        <a:lnSpc>
                          <a:spcPct val="110800"/>
                        </a:lnSpc>
                        <a:spcBef>
                          <a:spcPts val="525"/>
                        </a:spcBef>
                      </a:pPr>
                      <a:r>
                        <a:rPr sz="800" spc="40" dirty="0">
                          <a:solidFill>
                            <a:srgbClr val="373435"/>
                          </a:solidFill>
                          <a:latin typeface="Trebuchet MS"/>
                          <a:cs typeface="Trebuchet MS"/>
                        </a:rPr>
                        <a:t>+110 </a:t>
                      </a:r>
                      <a:r>
                        <a:rPr sz="800" spc="-40" dirty="0">
                          <a:solidFill>
                            <a:srgbClr val="373435"/>
                          </a:solidFill>
                          <a:latin typeface="Trebuchet MS"/>
                          <a:cs typeface="Trebuchet MS"/>
                        </a:rPr>
                        <a:t>Title</a:t>
                      </a:r>
                      <a:r>
                        <a:rPr sz="800" spc="-170" dirty="0">
                          <a:solidFill>
                            <a:srgbClr val="373435"/>
                          </a:solidFill>
                          <a:latin typeface="Trebuchet MS"/>
                          <a:cs typeface="Trebuchet MS"/>
                        </a:rPr>
                        <a:t> </a:t>
                      </a:r>
                      <a:r>
                        <a:rPr sz="800" spc="15" dirty="0">
                          <a:solidFill>
                            <a:srgbClr val="373435"/>
                          </a:solidFill>
                          <a:latin typeface="Trebuchet MS"/>
                          <a:cs typeface="Trebuchet MS"/>
                        </a:rPr>
                        <a:t>Deeds  </a:t>
                      </a:r>
                      <a:r>
                        <a:rPr sz="800" spc="-10" dirty="0">
                          <a:solidFill>
                            <a:srgbClr val="373435"/>
                          </a:solidFill>
                          <a:latin typeface="Trebuchet MS"/>
                          <a:cs typeface="Trebuchet MS"/>
                        </a:rPr>
                        <a:t>Registered</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91440">
                        <a:lnSpc>
                          <a:spcPct val="110800"/>
                        </a:lnSpc>
                        <a:spcBef>
                          <a:spcPts val="525"/>
                        </a:spcBef>
                      </a:pPr>
                      <a:r>
                        <a:rPr sz="800" spc="-20" dirty="0">
                          <a:solidFill>
                            <a:srgbClr val="373435"/>
                          </a:solidFill>
                          <a:latin typeface="Trebuchet MS"/>
                          <a:cs typeface="Trebuchet MS"/>
                        </a:rPr>
                        <a:t>The </a:t>
                      </a:r>
                      <a:r>
                        <a:rPr sz="800" spc="-15" dirty="0">
                          <a:solidFill>
                            <a:srgbClr val="373435"/>
                          </a:solidFill>
                          <a:latin typeface="Trebuchet MS"/>
                          <a:cs typeface="Trebuchet MS"/>
                        </a:rPr>
                        <a:t>targeted </a:t>
                      </a:r>
                      <a:r>
                        <a:rPr sz="800" spc="5" dirty="0">
                          <a:solidFill>
                            <a:srgbClr val="373435"/>
                          </a:solidFill>
                          <a:latin typeface="Trebuchet MS"/>
                          <a:cs typeface="Trebuchet MS"/>
                        </a:rPr>
                        <a:t>has </a:t>
                      </a:r>
                      <a:r>
                        <a:rPr sz="800" dirty="0">
                          <a:solidFill>
                            <a:srgbClr val="373435"/>
                          </a:solidFill>
                          <a:latin typeface="Trebuchet MS"/>
                          <a:cs typeface="Trebuchet MS"/>
                        </a:rPr>
                        <a:t>been </a:t>
                      </a:r>
                      <a:r>
                        <a:rPr sz="800" spc="-15" dirty="0">
                          <a:solidFill>
                            <a:srgbClr val="373435"/>
                          </a:solidFill>
                          <a:latin typeface="Trebuchet MS"/>
                          <a:cs typeface="Trebuchet MS"/>
                        </a:rPr>
                        <a:t>exceeded  </a:t>
                      </a:r>
                      <a:r>
                        <a:rPr sz="800" spc="5" dirty="0">
                          <a:solidFill>
                            <a:srgbClr val="373435"/>
                          </a:solidFill>
                          <a:latin typeface="Trebuchet MS"/>
                          <a:cs typeface="Trebuchet MS"/>
                        </a:rPr>
                        <a:t>due </a:t>
                      </a:r>
                      <a:r>
                        <a:rPr sz="800" spc="-10" dirty="0">
                          <a:solidFill>
                            <a:srgbClr val="373435"/>
                          </a:solidFill>
                          <a:latin typeface="Trebuchet MS"/>
                          <a:cs typeface="Trebuchet MS"/>
                        </a:rPr>
                        <a:t>to </a:t>
                      </a:r>
                      <a:r>
                        <a:rPr sz="800" spc="-20" dirty="0">
                          <a:solidFill>
                            <a:srgbClr val="373435"/>
                          </a:solidFill>
                          <a:latin typeface="Trebuchet MS"/>
                          <a:cs typeface="Trebuchet MS"/>
                        </a:rPr>
                        <a:t>the </a:t>
                      </a:r>
                      <a:r>
                        <a:rPr sz="800" dirty="0">
                          <a:solidFill>
                            <a:srgbClr val="373435"/>
                          </a:solidFill>
                          <a:latin typeface="Trebuchet MS"/>
                          <a:cs typeface="Trebuchet MS"/>
                        </a:rPr>
                        <a:t>responsiveness </a:t>
                      </a:r>
                      <a:r>
                        <a:rPr sz="800" spc="-15" dirty="0">
                          <a:solidFill>
                            <a:srgbClr val="373435"/>
                          </a:solidFill>
                          <a:latin typeface="Trebuchet MS"/>
                          <a:cs typeface="Trebuchet MS"/>
                        </a:rPr>
                        <a:t>of </a:t>
                      </a:r>
                      <a:r>
                        <a:rPr sz="800" spc="-20" dirty="0">
                          <a:solidFill>
                            <a:srgbClr val="373435"/>
                          </a:solidFill>
                          <a:latin typeface="Trebuchet MS"/>
                          <a:cs typeface="Trebuchet MS"/>
                        </a:rPr>
                        <a:t>the  </a:t>
                      </a:r>
                      <a:r>
                        <a:rPr sz="800" spc="5" dirty="0">
                          <a:solidFill>
                            <a:srgbClr val="373435"/>
                          </a:solidFill>
                          <a:latin typeface="Trebuchet MS"/>
                          <a:cs typeface="Trebuchet MS"/>
                        </a:rPr>
                        <a:t>deed's </a:t>
                      </a:r>
                      <a:r>
                        <a:rPr sz="800" spc="-20" dirty="0">
                          <a:solidFill>
                            <a:srgbClr val="373435"/>
                          </a:solidFill>
                          <a:latin typeface="Trebuchet MS"/>
                          <a:cs typeface="Trebuchet MS"/>
                        </a:rPr>
                        <a:t>ofﬁce </a:t>
                      </a:r>
                      <a:r>
                        <a:rPr sz="800" spc="-10" dirty="0">
                          <a:solidFill>
                            <a:srgbClr val="373435"/>
                          </a:solidFill>
                          <a:latin typeface="Trebuchet MS"/>
                          <a:cs typeface="Trebuchet MS"/>
                        </a:rPr>
                        <a:t>in timeously  </a:t>
                      </a:r>
                      <a:r>
                        <a:rPr sz="800" spc="5" dirty="0">
                          <a:solidFill>
                            <a:srgbClr val="373435"/>
                          </a:solidFill>
                          <a:latin typeface="Trebuchet MS"/>
                          <a:cs typeface="Trebuchet MS"/>
                        </a:rPr>
                        <a:t>processing documents </a:t>
                      </a:r>
                      <a:r>
                        <a:rPr sz="800" spc="15" dirty="0">
                          <a:solidFill>
                            <a:srgbClr val="373435"/>
                          </a:solidFill>
                          <a:latin typeface="Trebuchet MS"/>
                          <a:cs typeface="Trebuchet MS"/>
                        </a:rPr>
                        <a:t>lodged</a:t>
                      </a:r>
                      <a:r>
                        <a:rPr sz="800" spc="-160" dirty="0">
                          <a:solidFill>
                            <a:srgbClr val="373435"/>
                          </a:solidFill>
                          <a:latin typeface="Trebuchet MS"/>
                          <a:cs typeface="Trebuchet MS"/>
                        </a:rPr>
                        <a:t> </a:t>
                      </a:r>
                      <a:r>
                        <a:rPr sz="800" spc="5" dirty="0">
                          <a:solidFill>
                            <a:srgbClr val="373435"/>
                          </a:solidFill>
                          <a:latin typeface="Trebuchet MS"/>
                          <a:cs typeface="Trebuchet MS"/>
                        </a:rPr>
                        <a:t>by  </a:t>
                      </a:r>
                      <a:r>
                        <a:rPr sz="800" spc="-15" dirty="0">
                          <a:solidFill>
                            <a:srgbClr val="373435"/>
                          </a:solidFill>
                          <a:latin typeface="Trebuchet MS"/>
                          <a:cs typeface="Trebuchet MS"/>
                        </a:rPr>
                        <a:t>conveyancers.</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tc>
                  <a:txBody>
                    <a:bodyPr/>
                    <a:lstStyle/>
                    <a:p>
                      <a:pPr marL="71755" marR="184150">
                        <a:lnSpc>
                          <a:spcPct val="110800"/>
                        </a:lnSpc>
                        <a:spcBef>
                          <a:spcPts val="525"/>
                        </a:spcBef>
                      </a:pPr>
                      <a:r>
                        <a:rPr sz="800" spc="-5" dirty="0">
                          <a:solidFill>
                            <a:srgbClr val="373435"/>
                          </a:solidFill>
                          <a:latin typeface="Trebuchet MS"/>
                          <a:cs typeface="Trebuchet MS"/>
                        </a:rPr>
                        <a:t>Conveyancer  </a:t>
                      </a:r>
                      <a:r>
                        <a:rPr sz="800" dirty="0">
                          <a:solidFill>
                            <a:srgbClr val="373435"/>
                          </a:solidFill>
                          <a:latin typeface="Trebuchet MS"/>
                          <a:cs typeface="Trebuchet MS"/>
                        </a:rPr>
                        <a:t>Ce</a:t>
                      </a:r>
                      <a:r>
                        <a:rPr sz="800" spc="20" dirty="0">
                          <a:solidFill>
                            <a:srgbClr val="373435"/>
                          </a:solidFill>
                          <a:latin typeface="Trebuchet MS"/>
                          <a:cs typeface="Trebuchet MS"/>
                        </a:rPr>
                        <a:t>r</a:t>
                      </a:r>
                      <a:r>
                        <a:rPr sz="800" dirty="0">
                          <a:solidFill>
                            <a:srgbClr val="373435"/>
                          </a:solidFill>
                          <a:latin typeface="Trebuchet MS"/>
                          <a:cs typeface="Trebuchet MS"/>
                        </a:rPr>
                        <a:t>tiﬁca</a:t>
                      </a:r>
                      <a:r>
                        <a:rPr sz="800" spc="-10" dirty="0">
                          <a:solidFill>
                            <a:srgbClr val="373435"/>
                          </a:solidFill>
                          <a:latin typeface="Trebuchet MS"/>
                          <a:cs typeface="Trebuchet MS"/>
                        </a:rPr>
                        <a:t>t</a:t>
                      </a:r>
                      <a:r>
                        <a:rPr sz="800" dirty="0">
                          <a:solidFill>
                            <a:srgbClr val="373435"/>
                          </a:solidFill>
                          <a:latin typeface="Trebuchet MS"/>
                          <a:cs typeface="Trebuchet MS"/>
                        </a:rPr>
                        <a:t>es/let</a:t>
                      </a:r>
                      <a:r>
                        <a:rPr sz="800" spc="-10" dirty="0">
                          <a:solidFill>
                            <a:srgbClr val="373435"/>
                          </a:solidFill>
                          <a:latin typeface="Trebuchet MS"/>
                          <a:cs typeface="Trebuchet MS"/>
                        </a:rPr>
                        <a:t>t</a:t>
                      </a:r>
                      <a:r>
                        <a:rPr sz="800" dirty="0">
                          <a:solidFill>
                            <a:srgbClr val="373435"/>
                          </a:solidFill>
                          <a:latin typeface="Trebuchet MS"/>
                          <a:cs typeface="Trebuchet MS"/>
                        </a:rPr>
                        <a:t>e</a:t>
                      </a:r>
                      <a:r>
                        <a:rPr sz="800" spc="5" dirty="0">
                          <a:solidFill>
                            <a:srgbClr val="373435"/>
                          </a:solidFill>
                          <a:latin typeface="Trebuchet MS"/>
                          <a:cs typeface="Trebuchet MS"/>
                        </a:rPr>
                        <a:t>r</a:t>
                      </a:r>
                      <a:r>
                        <a:rPr sz="800" dirty="0">
                          <a:solidFill>
                            <a:srgbClr val="373435"/>
                          </a:solidFill>
                          <a:latin typeface="Trebuchet MS"/>
                          <a:cs typeface="Trebuchet MS"/>
                        </a:rPr>
                        <a:t>s</a:t>
                      </a:r>
                      <a:endParaRPr sz="8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rgbClr val="E6E7E8"/>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3491019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971EE808-F062-0647-9C2D-9434352592B5}"/>
              </a:ext>
            </a:extLst>
          </p:cNvPr>
          <p:cNvSpPr>
            <a:spLocks noGrp="1"/>
          </p:cNvSpPr>
          <p:nvPr>
            <p:ph type="title"/>
          </p:nvPr>
        </p:nvSpPr>
        <p:spPr>
          <a:xfrm>
            <a:off x="476005" y="276930"/>
            <a:ext cx="9847438" cy="681038"/>
          </a:xfrm>
        </p:spPr>
        <p:txBody>
          <a:bodyPr>
            <a:normAutofit/>
          </a:bodyPr>
          <a:lstStyle/>
          <a:p>
            <a:r>
              <a:rPr lang="en-US" dirty="0">
                <a:solidFill>
                  <a:schemeClr val="tx2"/>
                </a:solidFill>
                <a:latin typeface="Franklin Gothic Demi Cond" panose="020B0706030402020204" pitchFamily="34" charset="0"/>
                <a:cs typeface="Arial" panose="020B0604020202020204" pitchFamily="34" charset="0"/>
              </a:rPr>
              <a:t>TABLE OF CONTENTS</a:t>
            </a:r>
          </a:p>
        </p:txBody>
      </p:sp>
      <p:graphicFrame>
        <p:nvGraphicFramePr>
          <p:cNvPr id="3" name="Table 2">
            <a:extLst>
              <a:ext uri="{FF2B5EF4-FFF2-40B4-BE49-F238E27FC236}">
                <a16:creationId xmlns:a16="http://schemas.microsoft.com/office/drawing/2014/main" xmlns="" id="{88EDFCF2-312C-2B96-65B8-422F215151D3}"/>
              </a:ext>
            </a:extLst>
          </p:cNvPr>
          <p:cNvGraphicFramePr>
            <a:graphicFrameLocks noGrp="1"/>
          </p:cNvGraphicFramePr>
          <p:nvPr>
            <p:extLst>
              <p:ext uri="{D42A27DB-BD31-4B8C-83A1-F6EECF244321}">
                <p14:modId xmlns:p14="http://schemas.microsoft.com/office/powerpoint/2010/main" xmlns="" val="2702375655"/>
              </p:ext>
            </p:extLst>
          </p:nvPr>
        </p:nvGraphicFramePr>
        <p:xfrm>
          <a:off x="111760" y="1137920"/>
          <a:ext cx="11846561" cy="4772239"/>
        </p:xfrm>
        <a:graphic>
          <a:graphicData uri="http://schemas.openxmlformats.org/drawingml/2006/table">
            <a:tbl>
              <a:tblPr firstRow="1" bandRow="1">
                <a:tableStyleId>{5C22544A-7EE6-4342-B048-85BDC9FD1C3A}</a:tableStyleId>
              </a:tblPr>
              <a:tblGrid>
                <a:gridCol w="937853">
                  <a:extLst>
                    <a:ext uri="{9D8B030D-6E8A-4147-A177-3AD203B41FA5}">
                      <a16:colId xmlns:a16="http://schemas.microsoft.com/office/drawing/2014/main" xmlns="" val="3698962971"/>
                    </a:ext>
                  </a:extLst>
                </a:gridCol>
                <a:gridCol w="8636162">
                  <a:extLst>
                    <a:ext uri="{9D8B030D-6E8A-4147-A177-3AD203B41FA5}">
                      <a16:colId xmlns:a16="http://schemas.microsoft.com/office/drawing/2014/main" xmlns="" val="4049555871"/>
                    </a:ext>
                  </a:extLst>
                </a:gridCol>
                <a:gridCol w="2272546">
                  <a:extLst>
                    <a:ext uri="{9D8B030D-6E8A-4147-A177-3AD203B41FA5}">
                      <a16:colId xmlns:a16="http://schemas.microsoft.com/office/drawing/2014/main" xmlns="" val="577182669"/>
                    </a:ext>
                  </a:extLst>
                </a:gridCol>
              </a:tblGrid>
              <a:tr h="520406">
                <a:tc>
                  <a:txBody>
                    <a:bodyPr/>
                    <a:lstStyle/>
                    <a:p>
                      <a:r>
                        <a:rPr lang="en-ZA" dirty="0">
                          <a:latin typeface="Century Gothic" panose="020B0502020202020204" pitchFamily="34" charset="0"/>
                        </a:rPr>
                        <a:t>Item</a:t>
                      </a:r>
                    </a:p>
                  </a:txBody>
                  <a:tcPr>
                    <a:solidFill>
                      <a:schemeClr val="accent5">
                        <a:lumMod val="75000"/>
                      </a:schemeClr>
                    </a:solidFill>
                  </a:tcPr>
                </a:tc>
                <a:tc>
                  <a:txBody>
                    <a:bodyPr/>
                    <a:lstStyle/>
                    <a:p>
                      <a:r>
                        <a:rPr lang="en-ZA" dirty="0">
                          <a:latin typeface="Century Gothic" panose="020B0502020202020204" pitchFamily="34" charset="0"/>
                        </a:rPr>
                        <a:t>Content</a:t>
                      </a:r>
                    </a:p>
                  </a:txBody>
                  <a:tcPr>
                    <a:solidFill>
                      <a:schemeClr val="accent5">
                        <a:lumMod val="75000"/>
                      </a:schemeClr>
                    </a:solidFill>
                  </a:tcPr>
                </a:tc>
                <a:tc>
                  <a:txBody>
                    <a:bodyPr/>
                    <a:lstStyle/>
                    <a:p>
                      <a:r>
                        <a:rPr lang="en-ZA" dirty="0">
                          <a:latin typeface="Century Gothic" panose="020B0502020202020204" pitchFamily="34" charset="0"/>
                        </a:rPr>
                        <a:t>Slide no</a:t>
                      </a:r>
                    </a:p>
                  </a:txBody>
                  <a:tcPr>
                    <a:solidFill>
                      <a:schemeClr val="accent5">
                        <a:lumMod val="75000"/>
                      </a:schemeClr>
                    </a:solidFill>
                  </a:tcPr>
                </a:tc>
                <a:extLst>
                  <a:ext uri="{0D108BD9-81ED-4DB2-BD59-A6C34878D82A}">
                    <a16:rowId xmlns:a16="http://schemas.microsoft.com/office/drawing/2014/main" xmlns="" val="508137208"/>
                  </a:ext>
                </a:extLst>
              </a:tr>
              <a:tr h="499322">
                <a:tc>
                  <a:txBody>
                    <a:bodyPr/>
                    <a:lstStyle/>
                    <a:p>
                      <a:r>
                        <a:rPr kumimoji="0" lang="en-ZA" sz="1800" b="1" i="0" u="none" strike="noStrike" kern="1200" cap="none" spc="0" normalizeH="0" baseline="0" dirty="0">
                          <a:ln>
                            <a:noFill/>
                          </a:ln>
                          <a:solidFill>
                            <a:srgbClr val="1F497D"/>
                          </a:solidFill>
                          <a:effectLst/>
                          <a:uLnTx/>
                          <a:uFillTx/>
                          <a:latin typeface="Century Gothic" panose="020B0502020202020204" pitchFamily="34" charset="0"/>
                          <a:ea typeface="+mn-ea"/>
                          <a:cs typeface="+mn-cs"/>
                        </a:rPr>
                        <a:t>1.</a:t>
                      </a:r>
                    </a:p>
                  </a:txBody>
                  <a:tcPr/>
                </a:tc>
                <a:tc>
                  <a:txBody>
                    <a:bodyPr/>
                    <a:lstStyle/>
                    <a:p>
                      <a:pPr marL="893763" marR="0" lvl="0" indent="-447675" algn="l" defTabSz="914400" rtl="0" eaLnBrk="1" fontAlgn="auto" latinLnBrk="0" hangingPunct="1">
                        <a:lnSpc>
                          <a:spcPct val="150000"/>
                        </a:lnSpc>
                        <a:spcBef>
                          <a:spcPts val="0"/>
                        </a:spcBef>
                        <a:spcAft>
                          <a:spcPts val="0"/>
                        </a:spcAft>
                        <a:buClrTx/>
                        <a:buSzTx/>
                        <a:buFontTx/>
                        <a:buNone/>
                        <a:tabLst/>
                        <a:defRPr/>
                      </a:pPr>
                      <a:r>
                        <a:rPr kumimoji="0" lang="en-ZW" sz="18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Purpose</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800" b="1" i="0" u="none" strike="noStrike" kern="1200" cap="none" spc="0" normalizeH="0" baseline="0" dirty="0">
                          <a:ln>
                            <a:noFill/>
                          </a:ln>
                          <a:solidFill>
                            <a:srgbClr val="1F497D"/>
                          </a:solidFill>
                          <a:effectLst/>
                          <a:uLnTx/>
                          <a:uFillTx/>
                          <a:latin typeface="Century Gothic" panose="020B0502020202020204" pitchFamily="34" charset="0"/>
                          <a:ea typeface="+mn-ea"/>
                          <a:cs typeface="+mn-cs"/>
                        </a:rPr>
                        <a:t>3</a:t>
                      </a:r>
                    </a:p>
                  </a:txBody>
                  <a:tcPr/>
                </a:tc>
                <a:extLst>
                  <a:ext uri="{0D108BD9-81ED-4DB2-BD59-A6C34878D82A}">
                    <a16:rowId xmlns:a16="http://schemas.microsoft.com/office/drawing/2014/main" xmlns="" val="3719663852"/>
                  </a:ext>
                </a:extLst>
              </a:tr>
              <a:tr h="499322">
                <a:tc>
                  <a:txBody>
                    <a:bodyPr/>
                    <a:lstStyle/>
                    <a:p>
                      <a:r>
                        <a:rPr kumimoji="0" lang="en-ZA" sz="1800" b="1" i="0" u="none" strike="noStrike" kern="1200" cap="none" spc="0" normalizeH="0" baseline="0" dirty="0">
                          <a:ln>
                            <a:noFill/>
                          </a:ln>
                          <a:solidFill>
                            <a:srgbClr val="1F497D"/>
                          </a:solidFill>
                          <a:effectLst/>
                          <a:uLnTx/>
                          <a:uFillTx/>
                          <a:latin typeface="Century Gothic" panose="020B0502020202020204" pitchFamily="34" charset="0"/>
                          <a:ea typeface="+mn-ea"/>
                          <a:cs typeface="+mn-cs"/>
                        </a:rPr>
                        <a:t>2. </a:t>
                      </a:r>
                    </a:p>
                  </a:txBody>
                  <a:tcPr/>
                </a:tc>
                <a:tc>
                  <a:txBody>
                    <a:bodyPr/>
                    <a:lstStyle/>
                    <a:p>
                      <a:pPr marL="457211" marR="0" lvl="1" indent="0" algn="l" defTabSz="914400" rtl="0" eaLnBrk="1" fontAlgn="auto" latinLnBrk="0" hangingPunct="1">
                        <a:lnSpc>
                          <a:spcPct val="150000"/>
                        </a:lnSpc>
                        <a:spcBef>
                          <a:spcPts val="0"/>
                        </a:spcBef>
                        <a:spcAft>
                          <a:spcPts val="0"/>
                        </a:spcAft>
                        <a:buClrTx/>
                        <a:buSzTx/>
                        <a:buFontTx/>
                        <a:buNone/>
                        <a:tabLst/>
                        <a:defRPr/>
                      </a:pPr>
                      <a:r>
                        <a:rPr kumimoji="0" lang="en-ZW" sz="18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Executive overview and Highlights </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800" b="1" i="0" u="none" strike="noStrike" kern="1200" cap="none" spc="0" normalizeH="0" baseline="0" dirty="0">
                          <a:ln>
                            <a:noFill/>
                          </a:ln>
                          <a:solidFill>
                            <a:srgbClr val="1F497D"/>
                          </a:solidFill>
                          <a:effectLst/>
                          <a:uLnTx/>
                          <a:uFillTx/>
                          <a:latin typeface="Century Gothic" panose="020B0502020202020204" pitchFamily="34" charset="0"/>
                          <a:ea typeface="+mn-ea"/>
                          <a:cs typeface="+mn-cs"/>
                        </a:rPr>
                        <a:t>4-5</a:t>
                      </a:r>
                    </a:p>
                  </a:txBody>
                  <a:tcPr/>
                </a:tc>
                <a:extLst>
                  <a:ext uri="{0D108BD9-81ED-4DB2-BD59-A6C34878D82A}">
                    <a16:rowId xmlns:a16="http://schemas.microsoft.com/office/drawing/2014/main" xmlns="" val="1650224301"/>
                  </a:ext>
                </a:extLst>
              </a:tr>
              <a:tr h="533785">
                <a:tc>
                  <a:txBody>
                    <a:bodyPr/>
                    <a:lstStyle/>
                    <a:p>
                      <a:r>
                        <a:rPr kumimoji="0" lang="en-ZA" sz="1800" b="1" i="0" u="none" strike="noStrike" kern="1200" cap="none" spc="0" normalizeH="0" baseline="0" dirty="0">
                          <a:ln>
                            <a:noFill/>
                          </a:ln>
                          <a:solidFill>
                            <a:srgbClr val="1F497D"/>
                          </a:solidFill>
                          <a:effectLst/>
                          <a:uLnTx/>
                          <a:uFillTx/>
                          <a:latin typeface="Century Gothic" panose="020B0502020202020204" pitchFamily="34" charset="0"/>
                          <a:ea typeface="+mn-ea"/>
                          <a:cs typeface="+mn-cs"/>
                        </a:rPr>
                        <a:t>3.</a:t>
                      </a:r>
                    </a:p>
                  </a:txBody>
                  <a:tcPr/>
                </a:tc>
                <a:tc>
                  <a:txBody>
                    <a:bodyPr/>
                    <a:lstStyle/>
                    <a:p>
                      <a:pPr marL="457211" marR="0" lvl="1" indent="0" algn="l" defTabSz="914400" rtl="0" eaLnBrk="1" fontAlgn="auto" latinLnBrk="0" hangingPunct="1">
                        <a:lnSpc>
                          <a:spcPct val="150000"/>
                        </a:lnSpc>
                        <a:spcBef>
                          <a:spcPts val="0"/>
                        </a:spcBef>
                        <a:spcAft>
                          <a:spcPts val="0"/>
                        </a:spcAft>
                        <a:buClrTx/>
                        <a:buSzTx/>
                        <a:buFontTx/>
                        <a:buNone/>
                        <a:tabLst/>
                        <a:defRPr/>
                      </a:pPr>
                      <a:r>
                        <a:rPr kumimoji="0" lang="en-ZW" sz="18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HDA Performance Overview and Highlights </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800" b="1" i="0" u="none" strike="noStrike" kern="1200" cap="none" spc="0" normalizeH="0" baseline="0" dirty="0">
                          <a:ln>
                            <a:noFill/>
                          </a:ln>
                          <a:solidFill>
                            <a:srgbClr val="1F497D"/>
                          </a:solidFill>
                          <a:effectLst/>
                          <a:uLnTx/>
                          <a:uFillTx/>
                          <a:latin typeface="Century Gothic" panose="020B0502020202020204" pitchFamily="34" charset="0"/>
                          <a:ea typeface="+mn-ea"/>
                          <a:cs typeface="+mn-cs"/>
                        </a:rPr>
                        <a:t>6-8</a:t>
                      </a:r>
                    </a:p>
                  </a:txBody>
                  <a:tcPr/>
                </a:tc>
                <a:extLst>
                  <a:ext uri="{0D108BD9-81ED-4DB2-BD59-A6C34878D82A}">
                    <a16:rowId xmlns:a16="http://schemas.microsoft.com/office/drawing/2014/main" xmlns="" val="1672043025"/>
                  </a:ext>
                </a:extLst>
              </a:tr>
              <a:tr h="533785">
                <a:tc>
                  <a:txBody>
                    <a:bodyPr/>
                    <a:lstStyle/>
                    <a:p>
                      <a:r>
                        <a:rPr kumimoji="0" lang="en-ZA" sz="1800" b="1" i="0" u="none" strike="noStrike" kern="1200" cap="none" spc="0" normalizeH="0" baseline="0" dirty="0">
                          <a:ln>
                            <a:noFill/>
                          </a:ln>
                          <a:solidFill>
                            <a:srgbClr val="1F497D"/>
                          </a:solidFill>
                          <a:effectLst/>
                          <a:uLnTx/>
                          <a:uFillTx/>
                          <a:latin typeface="Century Gothic" panose="020B0502020202020204" pitchFamily="34" charset="0"/>
                          <a:ea typeface="+mn-ea"/>
                          <a:cs typeface="+mn-cs"/>
                        </a:rPr>
                        <a:t>4.</a:t>
                      </a:r>
                    </a:p>
                  </a:txBody>
                  <a:tcPr/>
                </a:tc>
                <a:tc>
                  <a:txBody>
                    <a:bodyPr/>
                    <a:lstStyle/>
                    <a:p>
                      <a:pPr marL="457211" marR="0" lvl="1" indent="0" algn="l" defTabSz="914400" rtl="0" eaLnBrk="1" fontAlgn="auto" latinLnBrk="0" hangingPunct="1">
                        <a:lnSpc>
                          <a:spcPct val="15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MTSF Targets and Performance to date </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800" b="1" i="0" u="none" strike="noStrike" kern="1200" cap="none" spc="0" normalizeH="0" baseline="0" dirty="0">
                          <a:ln>
                            <a:noFill/>
                          </a:ln>
                          <a:solidFill>
                            <a:srgbClr val="1F497D"/>
                          </a:solidFill>
                          <a:effectLst/>
                          <a:uLnTx/>
                          <a:uFillTx/>
                          <a:latin typeface="Century Gothic" panose="020B0502020202020204" pitchFamily="34" charset="0"/>
                          <a:ea typeface="+mn-ea"/>
                          <a:cs typeface="+mn-cs"/>
                        </a:rPr>
                        <a:t>9</a:t>
                      </a:r>
                    </a:p>
                  </a:txBody>
                  <a:tcPr/>
                </a:tc>
                <a:extLst>
                  <a:ext uri="{0D108BD9-81ED-4DB2-BD59-A6C34878D82A}">
                    <a16:rowId xmlns:a16="http://schemas.microsoft.com/office/drawing/2014/main" xmlns="" val="3297833758"/>
                  </a:ext>
                </a:extLst>
              </a:tr>
              <a:tr h="533786">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800" b="1" i="0" u="none" strike="noStrike" kern="1200" cap="none" spc="0" normalizeH="0" baseline="0" dirty="0">
                          <a:ln>
                            <a:noFill/>
                          </a:ln>
                          <a:solidFill>
                            <a:srgbClr val="1F497D"/>
                          </a:solidFill>
                          <a:effectLst/>
                          <a:uLnTx/>
                          <a:uFillTx/>
                          <a:latin typeface="Century Gothic" panose="020B0502020202020204" pitchFamily="34" charset="0"/>
                          <a:ea typeface="+mn-ea"/>
                          <a:cs typeface="+mn-cs"/>
                        </a:rPr>
                        <a:t>5.</a:t>
                      </a:r>
                    </a:p>
                  </a:txBody>
                  <a:tcPr/>
                </a:tc>
                <a:tc>
                  <a:txBody>
                    <a:bodyPr/>
                    <a:lstStyle/>
                    <a:p>
                      <a:pPr marL="457211" marR="0" lvl="1" indent="0" algn="l" defTabSz="914400" rtl="0" eaLnBrk="1" fontAlgn="auto" latinLnBrk="0" hangingPunct="1">
                        <a:lnSpc>
                          <a:spcPct val="150000"/>
                        </a:lnSpc>
                        <a:spcBef>
                          <a:spcPts val="0"/>
                        </a:spcBef>
                        <a:spcAft>
                          <a:spcPts val="0"/>
                        </a:spcAft>
                        <a:buClrTx/>
                        <a:buSzTx/>
                        <a:buFontTx/>
                        <a:buNone/>
                        <a:tabLst/>
                        <a:defRPr/>
                      </a:pPr>
                      <a:r>
                        <a:rPr lang="en-ZA" sz="1800" b="0" i="0" dirty="0">
                          <a:solidFill>
                            <a:srgbClr val="1F497D"/>
                          </a:solidFill>
                          <a:latin typeface="Arial" panose="020B0604020202020204" pitchFamily="34" charset="0"/>
                          <a:cs typeface="Arial" panose="020B0604020202020204" pitchFamily="34" charset="0"/>
                        </a:rPr>
                        <a:t>Detailed performance tables </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800" b="1" i="0" u="none" strike="noStrike" kern="1200" cap="none" spc="0" normalizeH="0" baseline="0" dirty="0">
                          <a:ln>
                            <a:noFill/>
                          </a:ln>
                          <a:solidFill>
                            <a:srgbClr val="1F497D"/>
                          </a:solidFill>
                          <a:effectLst/>
                          <a:uLnTx/>
                          <a:uFillTx/>
                          <a:latin typeface="Century Gothic" panose="020B0502020202020204" pitchFamily="34" charset="0"/>
                          <a:ea typeface="+mn-ea"/>
                          <a:cs typeface="+mn-cs"/>
                        </a:rPr>
                        <a:t>10- 20</a:t>
                      </a:r>
                    </a:p>
                  </a:txBody>
                  <a:tcPr/>
                </a:tc>
                <a:extLst>
                  <a:ext uri="{0D108BD9-81ED-4DB2-BD59-A6C34878D82A}">
                    <a16:rowId xmlns:a16="http://schemas.microsoft.com/office/drawing/2014/main" xmlns="" val="4090410313"/>
                  </a:ext>
                </a:extLst>
              </a:tr>
              <a:tr h="533786">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800" b="1" i="0" u="none" strike="noStrike" kern="1200" cap="none" spc="0" normalizeH="0" baseline="0" dirty="0">
                          <a:ln>
                            <a:noFill/>
                          </a:ln>
                          <a:solidFill>
                            <a:srgbClr val="1F497D"/>
                          </a:solidFill>
                          <a:effectLst/>
                          <a:uLnTx/>
                          <a:uFillTx/>
                          <a:latin typeface="Century Gothic" panose="020B0502020202020204" pitchFamily="34" charset="0"/>
                          <a:ea typeface="+mn-ea"/>
                          <a:cs typeface="+mn-cs"/>
                        </a:rPr>
                        <a:t>6.</a:t>
                      </a:r>
                    </a:p>
                  </a:txBody>
                  <a:tcPr/>
                </a:tc>
                <a:tc>
                  <a:txBody>
                    <a:bodyPr/>
                    <a:lstStyle/>
                    <a:p>
                      <a:pPr marL="457211" marR="0" lvl="1" indent="0" algn="l" defTabSz="914400" rtl="0" eaLnBrk="1" fontAlgn="auto" latinLnBrk="0" hangingPunct="1">
                        <a:lnSpc>
                          <a:spcPct val="150000"/>
                        </a:lnSpc>
                        <a:spcBef>
                          <a:spcPts val="0"/>
                        </a:spcBef>
                        <a:spcAft>
                          <a:spcPts val="0"/>
                        </a:spcAft>
                        <a:buClrTx/>
                        <a:buSzTx/>
                        <a:buFontTx/>
                        <a:buNone/>
                        <a:tabLst/>
                        <a:defRPr/>
                      </a:pPr>
                      <a:r>
                        <a:rPr lang="en-ZW" sz="1800" b="0" i="0" dirty="0">
                          <a:solidFill>
                            <a:srgbClr val="1F497D"/>
                          </a:solidFill>
                          <a:latin typeface="Arial" panose="020B0604020202020204" pitchFamily="34" charset="0"/>
                          <a:cs typeface="Arial" panose="020B0604020202020204" pitchFamily="34" charset="0"/>
                        </a:rPr>
                        <a:t>Audit Outcomes and Audit action plan</a:t>
                      </a:r>
                      <a:endParaRPr lang="en-ZA" sz="1800" b="0" i="0" dirty="0">
                        <a:solidFill>
                          <a:srgbClr val="1F497D"/>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800" b="1" i="0" u="none" strike="noStrike" kern="1200" cap="none" spc="0" normalizeH="0" baseline="0" dirty="0">
                          <a:ln>
                            <a:noFill/>
                          </a:ln>
                          <a:solidFill>
                            <a:srgbClr val="1F497D"/>
                          </a:solidFill>
                          <a:effectLst/>
                          <a:uLnTx/>
                          <a:uFillTx/>
                          <a:latin typeface="Century Gothic" panose="020B0502020202020204" pitchFamily="34" charset="0"/>
                          <a:ea typeface="+mn-ea"/>
                          <a:cs typeface="+mn-cs"/>
                        </a:rPr>
                        <a:t>21-25</a:t>
                      </a:r>
                    </a:p>
                  </a:txBody>
                  <a:tcPr/>
                </a:tc>
                <a:extLst>
                  <a:ext uri="{0D108BD9-81ED-4DB2-BD59-A6C34878D82A}">
                    <a16:rowId xmlns:a16="http://schemas.microsoft.com/office/drawing/2014/main" xmlns="" val="1459108036"/>
                  </a:ext>
                </a:extLst>
              </a:tr>
              <a:tr h="533786">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800" b="1" i="0" u="none" strike="noStrike" kern="1200" cap="none" spc="0" normalizeH="0" baseline="0" dirty="0">
                          <a:ln>
                            <a:noFill/>
                          </a:ln>
                          <a:solidFill>
                            <a:srgbClr val="1F497D"/>
                          </a:solidFill>
                          <a:effectLst/>
                          <a:uLnTx/>
                          <a:uFillTx/>
                          <a:latin typeface="Century Gothic" panose="020B0502020202020204" pitchFamily="34" charset="0"/>
                          <a:ea typeface="+mn-ea"/>
                          <a:cs typeface="+mn-cs"/>
                        </a:rPr>
                        <a:t>7.</a:t>
                      </a:r>
                    </a:p>
                  </a:txBody>
                  <a:tcPr/>
                </a:tc>
                <a:tc>
                  <a:txBody>
                    <a:bodyPr/>
                    <a:lstStyle/>
                    <a:p>
                      <a:pPr marL="457211" marR="0" lvl="1" indent="0" algn="l" defTabSz="914400" rtl="0" eaLnBrk="1" fontAlgn="auto" latinLnBrk="0" hangingPunct="1">
                        <a:lnSpc>
                          <a:spcPct val="150000"/>
                        </a:lnSpc>
                        <a:spcBef>
                          <a:spcPts val="0"/>
                        </a:spcBef>
                        <a:spcAft>
                          <a:spcPts val="0"/>
                        </a:spcAft>
                        <a:buClrTx/>
                        <a:buSzTx/>
                        <a:buFontTx/>
                        <a:buNone/>
                        <a:tabLst/>
                        <a:defRPr/>
                      </a:pPr>
                      <a:r>
                        <a:rPr lang="en-ZA" sz="1800" b="0" i="0" dirty="0">
                          <a:solidFill>
                            <a:srgbClr val="1F497D"/>
                          </a:solidFill>
                          <a:latin typeface="Arial" panose="020B0604020202020204" pitchFamily="34" charset="0"/>
                          <a:cs typeface="Arial" panose="020B0604020202020204" pitchFamily="34" charset="0"/>
                        </a:rPr>
                        <a:t>Financial Overview </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800" b="1" i="0" u="none" strike="noStrike" kern="1200" cap="none" spc="0" normalizeH="0" baseline="0" dirty="0">
                          <a:ln>
                            <a:noFill/>
                          </a:ln>
                          <a:solidFill>
                            <a:srgbClr val="1F497D"/>
                          </a:solidFill>
                          <a:effectLst/>
                          <a:uLnTx/>
                          <a:uFillTx/>
                          <a:latin typeface="Century Gothic" panose="020B0502020202020204" pitchFamily="34" charset="0"/>
                          <a:ea typeface="+mn-ea"/>
                          <a:cs typeface="+mn-cs"/>
                        </a:rPr>
                        <a:t>26-30</a:t>
                      </a:r>
                    </a:p>
                  </a:txBody>
                  <a:tcPr/>
                </a:tc>
                <a:extLst>
                  <a:ext uri="{0D108BD9-81ED-4DB2-BD59-A6C34878D82A}">
                    <a16:rowId xmlns:a16="http://schemas.microsoft.com/office/drawing/2014/main" xmlns="" val="1874608917"/>
                  </a:ext>
                </a:extLst>
              </a:tr>
              <a:tr h="577065">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800" b="1" i="0" u="none" strike="noStrike" kern="1200" cap="none" spc="0" normalizeH="0" baseline="0" dirty="0">
                          <a:ln>
                            <a:noFill/>
                          </a:ln>
                          <a:solidFill>
                            <a:srgbClr val="1F497D"/>
                          </a:solidFill>
                          <a:effectLst/>
                          <a:uLnTx/>
                          <a:uFillTx/>
                          <a:latin typeface="Century Gothic" panose="020B0502020202020204" pitchFamily="34" charset="0"/>
                          <a:ea typeface="+mn-ea"/>
                          <a:cs typeface="+mn-cs"/>
                        </a:rPr>
                        <a:t>8.</a:t>
                      </a:r>
                    </a:p>
                  </a:txBody>
                  <a:tcPr/>
                </a:tc>
                <a:tc>
                  <a:txBody>
                    <a:bodyPr/>
                    <a:lstStyle/>
                    <a:p>
                      <a:pPr marL="457211" marR="0" lvl="1" indent="0" algn="l" defTabSz="914400" rtl="0" eaLnBrk="1" fontAlgn="auto" latinLnBrk="0" hangingPunct="1">
                        <a:lnSpc>
                          <a:spcPct val="150000"/>
                        </a:lnSpc>
                        <a:spcBef>
                          <a:spcPts val="0"/>
                        </a:spcBef>
                        <a:spcAft>
                          <a:spcPts val="0"/>
                        </a:spcAft>
                        <a:buClrTx/>
                        <a:buSzTx/>
                        <a:buFontTx/>
                        <a:buNone/>
                        <a:tabLst/>
                        <a:defRPr/>
                      </a:pPr>
                      <a:r>
                        <a:rPr kumimoji="0" lang="en-ZA" sz="1800" b="0" i="0" u="none" strike="noStrike" kern="1200" cap="none" spc="0" normalizeH="0" baseline="0" dirty="0">
                          <a:ln>
                            <a:noFill/>
                          </a:ln>
                          <a:solidFill>
                            <a:srgbClr val="1F497D"/>
                          </a:solidFill>
                          <a:effectLst/>
                          <a:uLnTx/>
                          <a:uFillTx/>
                          <a:latin typeface="Arial" panose="020B0604020202020204" pitchFamily="34" charset="0"/>
                          <a:cs typeface="Arial" panose="020B0604020202020204" pitchFamily="34" charset="0"/>
                        </a:rPr>
                        <a:t>Recommendations </a:t>
                      </a:r>
                      <a:endParaRPr kumimoji="0" lang="en-ZA" sz="1800" b="0" i="0" u="none" strike="noStrike" kern="1200" cap="none" spc="0" normalizeH="0" baseline="0" dirty="0">
                        <a:ln>
                          <a:noFill/>
                        </a:ln>
                        <a:solidFill>
                          <a:srgbClr val="1F497D"/>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a:ln>
                            <a:noFill/>
                          </a:ln>
                          <a:solidFill>
                            <a:srgbClr val="1F497D"/>
                          </a:solidFill>
                          <a:effectLst/>
                          <a:uLnTx/>
                          <a:uFillTx/>
                          <a:latin typeface="Century Gothic" panose="020B0502020202020204" pitchFamily="34" charset="0"/>
                          <a:ea typeface="+mn-ea"/>
                          <a:cs typeface="+mn-cs"/>
                        </a:rPr>
                        <a:t>31</a:t>
                      </a:r>
                      <a:endParaRPr kumimoji="0" lang="en-ZA" sz="1800" b="1" i="0" u="none" strike="noStrike" kern="1200" cap="none" spc="0" normalizeH="0" baseline="0" dirty="0">
                        <a:ln>
                          <a:noFill/>
                        </a:ln>
                        <a:solidFill>
                          <a:srgbClr val="1F497D"/>
                        </a:solidFill>
                        <a:effectLst/>
                        <a:uLnTx/>
                        <a:uFillTx/>
                        <a:latin typeface="Century Gothic" panose="020B0502020202020204" pitchFamily="34" charset="0"/>
                        <a:ea typeface="+mn-ea"/>
                        <a:cs typeface="+mn-cs"/>
                      </a:endParaRPr>
                    </a:p>
                  </a:txBody>
                  <a:tcPr/>
                </a:tc>
                <a:extLst>
                  <a:ext uri="{0D108BD9-81ED-4DB2-BD59-A6C34878D82A}">
                    <a16:rowId xmlns:a16="http://schemas.microsoft.com/office/drawing/2014/main" xmlns="" val="1677775585"/>
                  </a:ext>
                </a:extLst>
              </a:tr>
            </a:tbl>
          </a:graphicData>
        </a:graphic>
      </p:graphicFrame>
    </p:spTree>
    <p:extLst>
      <p:ext uri="{BB962C8B-B14F-4D97-AF65-F5344CB8AC3E}">
        <p14:creationId xmlns:p14="http://schemas.microsoft.com/office/powerpoint/2010/main" xmlns="" val="2034518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962618" y="28231"/>
            <a:ext cx="1123369" cy="780176"/>
          </a:xfrm>
          <a:prstGeom prst="rect">
            <a:avLst/>
          </a:prstGeom>
          <a:ln>
            <a:noFill/>
          </a:ln>
        </p:spPr>
      </p:pic>
      <p:sp>
        <p:nvSpPr>
          <p:cNvPr id="2" name="Rectangle 1"/>
          <p:cNvSpPr/>
          <p:nvPr/>
        </p:nvSpPr>
        <p:spPr>
          <a:xfrm>
            <a:off x="106016" y="112140"/>
            <a:ext cx="10575236" cy="58724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r>
              <a:rPr kumimoji="0" lang="en-ZW" sz="2800" b="1" i="0" u="none" strike="noStrike" kern="1200" cap="none" spc="0" normalizeH="0" baseline="0" noProof="0" dirty="0">
                <a:ln>
                  <a:noFill/>
                </a:ln>
                <a:solidFill>
                  <a:srgbClr val="1F497D"/>
                </a:solidFill>
                <a:effectLst/>
                <a:uLnTx/>
                <a:uFillTx/>
                <a:latin typeface="Arial"/>
                <a:ea typeface="+mn-ea"/>
                <a:cs typeface="+mn-cs"/>
              </a:rPr>
              <a:t>Programme </a:t>
            </a:r>
            <a:r>
              <a:rPr kumimoji="0" lang="en-ZA" sz="2800" b="1" i="0" u="none" strike="noStrike" kern="1200" cap="none" spc="0" normalizeH="0" baseline="0" noProof="0" dirty="0">
                <a:ln>
                  <a:noFill/>
                </a:ln>
                <a:solidFill>
                  <a:srgbClr val="1F497D"/>
                </a:solidFill>
                <a:effectLst/>
                <a:uLnTx/>
                <a:uFillTx/>
                <a:latin typeface="Arial"/>
                <a:ea typeface="+mn-ea"/>
                <a:cs typeface="+mn-cs"/>
              </a:rPr>
              <a:t>4 Planning , Monitoring and </a:t>
            </a:r>
            <a:r>
              <a:rPr kumimoji="0" lang="en-ZA" sz="2800" b="1" i="0" u="none" strike="noStrike" kern="1200" cap="none" spc="0" normalizeH="0" baseline="0" noProof="0" dirty="0" err="1">
                <a:ln>
                  <a:noFill/>
                </a:ln>
                <a:solidFill>
                  <a:srgbClr val="1F497D"/>
                </a:solidFill>
                <a:effectLst/>
                <a:uLnTx/>
                <a:uFillTx/>
                <a:latin typeface="Arial"/>
                <a:ea typeface="+mn-ea"/>
                <a:cs typeface="+mn-cs"/>
              </a:rPr>
              <a:t>Evaluatio</a:t>
            </a:r>
            <a:r>
              <a:rPr lang="en-ZA" sz="2800" b="1" dirty="0">
                <a:solidFill>
                  <a:srgbClr val="1F497D"/>
                </a:solidFill>
                <a:latin typeface="Arial"/>
              </a:rPr>
              <a:t>n and IGR </a:t>
            </a:r>
            <a:endParaRPr kumimoji="0" lang="en-ZA" sz="2800" b="1" i="0" u="none" strike="noStrike" kern="1200" cap="none" spc="0" normalizeH="0" baseline="0" noProof="0" dirty="0">
              <a:ln>
                <a:noFill/>
              </a:ln>
              <a:solidFill>
                <a:srgbClr val="1F497D"/>
              </a:solidFill>
              <a:effectLst/>
              <a:uLnTx/>
              <a:uFillTx/>
              <a:latin typeface="Arial"/>
              <a:ea typeface="+mn-ea"/>
              <a:cs typeface="+mn-cs"/>
            </a:endParaRPr>
          </a:p>
        </p:txBody>
      </p:sp>
      <p:graphicFrame>
        <p:nvGraphicFramePr>
          <p:cNvPr id="5" name="object 2">
            <a:extLst>
              <a:ext uri="{FF2B5EF4-FFF2-40B4-BE49-F238E27FC236}">
                <a16:creationId xmlns:a16="http://schemas.microsoft.com/office/drawing/2014/main" xmlns="" id="{253E6DDF-CF9B-15EC-4A29-886EA0E18ED2}"/>
              </a:ext>
            </a:extLst>
          </p:cNvPr>
          <p:cNvGraphicFramePr>
            <a:graphicFrameLocks noGrp="1"/>
          </p:cNvGraphicFramePr>
          <p:nvPr>
            <p:extLst>
              <p:ext uri="{D42A27DB-BD31-4B8C-83A1-F6EECF244321}">
                <p14:modId xmlns:p14="http://schemas.microsoft.com/office/powerpoint/2010/main" xmlns="" val="168771236"/>
              </p:ext>
            </p:extLst>
          </p:nvPr>
        </p:nvGraphicFramePr>
        <p:xfrm>
          <a:off x="220574" y="808407"/>
          <a:ext cx="11750851" cy="2165445"/>
        </p:xfrm>
        <a:graphic>
          <a:graphicData uri="http://schemas.openxmlformats.org/drawingml/2006/table">
            <a:tbl>
              <a:tblPr firstRow="1" bandRow="1">
                <a:tableStyleId>{2D5ABB26-0587-4C30-8999-92F81FD0307C}</a:tableStyleId>
              </a:tblPr>
              <a:tblGrid>
                <a:gridCol w="999828">
                  <a:extLst>
                    <a:ext uri="{9D8B030D-6E8A-4147-A177-3AD203B41FA5}">
                      <a16:colId xmlns:a16="http://schemas.microsoft.com/office/drawing/2014/main" xmlns="" val="20000"/>
                    </a:ext>
                  </a:extLst>
                </a:gridCol>
                <a:gridCol w="1191073">
                  <a:extLst>
                    <a:ext uri="{9D8B030D-6E8A-4147-A177-3AD203B41FA5}">
                      <a16:colId xmlns:a16="http://schemas.microsoft.com/office/drawing/2014/main" xmlns="" val="20001"/>
                    </a:ext>
                  </a:extLst>
                </a:gridCol>
                <a:gridCol w="1334890">
                  <a:extLst>
                    <a:ext uri="{9D8B030D-6E8A-4147-A177-3AD203B41FA5}">
                      <a16:colId xmlns:a16="http://schemas.microsoft.com/office/drawing/2014/main" xmlns="" val="20002"/>
                    </a:ext>
                  </a:extLst>
                </a:gridCol>
                <a:gridCol w="1066381">
                  <a:extLst>
                    <a:ext uri="{9D8B030D-6E8A-4147-A177-3AD203B41FA5}">
                      <a16:colId xmlns:a16="http://schemas.microsoft.com/office/drawing/2014/main" xmlns="" val="20003"/>
                    </a:ext>
                  </a:extLst>
                </a:gridCol>
                <a:gridCol w="1078622">
                  <a:extLst>
                    <a:ext uri="{9D8B030D-6E8A-4147-A177-3AD203B41FA5}">
                      <a16:colId xmlns:a16="http://schemas.microsoft.com/office/drawing/2014/main" xmlns="" val="20004"/>
                    </a:ext>
                  </a:extLst>
                </a:gridCol>
                <a:gridCol w="1233148">
                  <a:extLst>
                    <a:ext uri="{9D8B030D-6E8A-4147-A177-3AD203B41FA5}">
                      <a16:colId xmlns:a16="http://schemas.microsoft.com/office/drawing/2014/main" xmlns="" val="20005"/>
                    </a:ext>
                  </a:extLst>
                </a:gridCol>
                <a:gridCol w="1341009">
                  <a:extLst>
                    <a:ext uri="{9D8B030D-6E8A-4147-A177-3AD203B41FA5}">
                      <a16:colId xmlns:a16="http://schemas.microsoft.com/office/drawing/2014/main" xmlns="" val="20006"/>
                    </a:ext>
                  </a:extLst>
                </a:gridCol>
                <a:gridCol w="1228557">
                  <a:extLst>
                    <a:ext uri="{9D8B030D-6E8A-4147-A177-3AD203B41FA5}">
                      <a16:colId xmlns:a16="http://schemas.microsoft.com/office/drawing/2014/main" xmlns="" val="20007"/>
                    </a:ext>
                  </a:extLst>
                </a:gridCol>
                <a:gridCol w="1331829">
                  <a:extLst>
                    <a:ext uri="{9D8B030D-6E8A-4147-A177-3AD203B41FA5}">
                      <a16:colId xmlns:a16="http://schemas.microsoft.com/office/drawing/2014/main" xmlns="" val="20008"/>
                    </a:ext>
                  </a:extLst>
                </a:gridCol>
                <a:gridCol w="945514">
                  <a:extLst>
                    <a:ext uri="{9D8B030D-6E8A-4147-A177-3AD203B41FA5}">
                      <a16:colId xmlns:a16="http://schemas.microsoft.com/office/drawing/2014/main" xmlns="" val="20009"/>
                    </a:ext>
                  </a:extLst>
                </a:gridCol>
              </a:tblGrid>
              <a:tr h="219874">
                <a:tc gridSpan="10">
                  <a:txBody>
                    <a:bodyPr/>
                    <a:lstStyle/>
                    <a:p>
                      <a:pPr marL="71755">
                        <a:lnSpc>
                          <a:spcPct val="100000"/>
                        </a:lnSpc>
                        <a:spcBef>
                          <a:spcPts val="630"/>
                        </a:spcBef>
                      </a:pPr>
                      <a:r>
                        <a:rPr sz="800" b="1" spc="55" dirty="0">
                          <a:solidFill>
                            <a:srgbClr val="FEFEFE"/>
                          </a:solidFill>
                          <a:latin typeface="Trebuchet MS"/>
                          <a:cs typeface="Trebuchet MS"/>
                        </a:rPr>
                        <a:t>PROGRAMME</a:t>
                      </a:r>
                      <a:r>
                        <a:rPr sz="800" b="1" spc="-25" dirty="0">
                          <a:solidFill>
                            <a:srgbClr val="FEFEFE"/>
                          </a:solidFill>
                          <a:latin typeface="Trebuchet MS"/>
                          <a:cs typeface="Trebuchet MS"/>
                        </a:rPr>
                        <a:t> </a:t>
                      </a:r>
                      <a:r>
                        <a:rPr sz="800" b="1" spc="-45" dirty="0">
                          <a:solidFill>
                            <a:srgbClr val="FEFEFE"/>
                          </a:solidFill>
                          <a:latin typeface="Trebuchet MS"/>
                          <a:cs typeface="Trebuchet MS"/>
                        </a:rPr>
                        <a:t>4:</a:t>
                      </a:r>
                      <a:r>
                        <a:rPr sz="800" b="1" spc="-25" dirty="0">
                          <a:solidFill>
                            <a:srgbClr val="FEFEFE"/>
                          </a:solidFill>
                          <a:latin typeface="Trebuchet MS"/>
                          <a:cs typeface="Trebuchet MS"/>
                        </a:rPr>
                        <a:t> </a:t>
                      </a:r>
                      <a:r>
                        <a:rPr sz="800" b="1" spc="35" dirty="0">
                          <a:solidFill>
                            <a:srgbClr val="FEFEFE"/>
                          </a:solidFill>
                          <a:latin typeface="Trebuchet MS"/>
                          <a:cs typeface="Trebuchet MS"/>
                        </a:rPr>
                        <a:t>PLANNING,</a:t>
                      </a:r>
                      <a:r>
                        <a:rPr sz="800" b="1" spc="-25" dirty="0">
                          <a:solidFill>
                            <a:srgbClr val="FEFEFE"/>
                          </a:solidFill>
                          <a:latin typeface="Trebuchet MS"/>
                          <a:cs typeface="Trebuchet MS"/>
                        </a:rPr>
                        <a:t> </a:t>
                      </a:r>
                      <a:r>
                        <a:rPr sz="800" b="1" spc="50" dirty="0">
                          <a:solidFill>
                            <a:srgbClr val="FEFEFE"/>
                          </a:solidFill>
                          <a:latin typeface="Trebuchet MS"/>
                          <a:cs typeface="Trebuchet MS"/>
                        </a:rPr>
                        <a:t>MONITORING</a:t>
                      </a:r>
                      <a:r>
                        <a:rPr sz="800" b="1" spc="-25" dirty="0">
                          <a:solidFill>
                            <a:srgbClr val="FEFEFE"/>
                          </a:solidFill>
                          <a:latin typeface="Trebuchet MS"/>
                          <a:cs typeface="Trebuchet MS"/>
                        </a:rPr>
                        <a:t> </a:t>
                      </a:r>
                      <a:r>
                        <a:rPr sz="800" b="1" spc="75" dirty="0">
                          <a:solidFill>
                            <a:srgbClr val="FEFEFE"/>
                          </a:solidFill>
                          <a:latin typeface="Trebuchet MS"/>
                          <a:cs typeface="Trebuchet MS"/>
                        </a:rPr>
                        <a:t>AND</a:t>
                      </a:r>
                      <a:r>
                        <a:rPr sz="800" b="1" spc="-25" dirty="0">
                          <a:solidFill>
                            <a:srgbClr val="FEFEFE"/>
                          </a:solidFill>
                          <a:latin typeface="Trebuchet MS"/>
                          <a:cs typeface="Trebuchet MS"/>
                        </a:rPr>
                        <a:t> </a:t>
                      </a:r>
                      <a:r>
                        <a:rPr sz="800" b="1" spc="10" dirty="0">
                          <a:solidFill>
                            <a:srgbClr val="FEFEFE"/>
                          </a:solidFill>
                          <a:latin typeface="Trebuchet MS"/>
                          <a:cs typeface="Trebuchet MS"/>
                        </a:rPr>
                        <a:t>EVALUATION</a:t>
                      </a:r>
                      <a:r>
                        <a:rPr sz="800" b="1" spc="-25" dirty="0">
                          <a:solidFill>
                            <a:srgbClr val="FEFEFE"/>
                          </a:solidFill>
                          <a:latin typeface="Trebuchet MS"/>
                          <a:cs typeface="Trebuchet MS"/>
                        </a:rPr>
                        <a:t> </a:t>
                      </a:r>
                      <a:r>
                        <a:rPr sz="800" b="1" spc="75" dirty="0">
                          <a:solidFill>
                            <a:srgbClr val="FEFEFE"/>
                          </a:solidFill>
                          <a:latin typeface="Trebuchet MS"/>
                          <a:cs typeface="Trebuchet MS"/>
                        </a:rPr>
                        <a:t>AND</a:t>
                      </a:r>
                      <a:r>
                        <a:rPr sz="800" b="1" spc="-25" dirty="0">
                          <a:solidFill>
                            <a:srgbClr val="FEFEFE"/>
                          </a:solidFill>
                          <a:latin typeface="Trebuchet MS"/>
                          <a:cs typeface="Trebuchet MS"/>
                        </a:rPr>
                        <a:t> </a:t>
                      </a:r>
                      <a:r>
                        <a:rPr sz="800" b="1" spc="30" dirty="0">
                          <a:solidFill>
                            <a:srgbClr val="FEFEFE"/>
                          </a:solidFill>
                          <a:latin typeface="Trebuchet MS"/>
                          <a:cs typeface="Trebuchet MS"/>
                        </a:rPr>
                        <a:t>IGR</a:t>
                      </a:r>
                      <a:endParaRPr sz="800" dirty="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xmlns="" val="10000"/>
                  </a:ext>
                </a:extLst>
              </a:tr>
              <a:tr h="675359">
                <a:tc>
                  <a:txBody>
                    <a:bodyPr/>
                    <a:lstStyle/>
                    <a:p>
                      <a:pPr marL="71755">
                        <a:lnSpc>
                          <a:spcPct val="100000"/>
                        </a:lnSpc>
                        <a:spcBef>
                          <a:spcPts val="630"/>
                        </a:spcBef>
                      </a:pPr>
                      <a:r>
                        <a:rPr sz="800" b="1" spc="10" dirty="0">
                          <a:solidFill>
                            <a:srgbClr val="FFFFFF"/>
                          </a:solidFill>
                          <a:latin typeface="Trebuchet MS"/>
                          <a:cs typeface="Trebuchet MS"/>
                        </a:rPr>
                        <a:t>Outcome</a:t>
                      </a:r>
                      <a:endParaRPr sz="8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a:lnSpc>
                          <a:spcPct val="100000"/>
                        </a:lnSpc>
                        <a:spcBef>
                          <a:spcPts val="630"/>
                        </a:spcBef>
                      </a:pPr>
                      <a:r>
                        <a:rPr sz="800" b="1" spc="10" dirty="0">
                          <a:solidFill>
                            <a:srgbClr val="FFFFFF"/>
                          </a:solidFill>
                          <a:latin typeface="Trebuchet MS"/>
                          <a:cs typeface="Trebuchet MS"/>
                        </a:rPr>
                        <a:t>Output</a:t>
                      </a:r>
                      <a:endParaRPr sz="8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a:lnSpc>
                          <a:spcPct val="100000"/>
                        </a:lnSpc>
                        <a:spcBef>
                          <a:spcPts val="630"/>
                        </a:spcBef>
                      </a:pPr>
                      <a:r>
                        <a:rPr sz="800" b="1" spc="10" dirty="0">
                          <a:solidFill>
                            <a:srgbClr val="FFFFFF"/>
                          </a:solidFill>
                          <a:latin typeface="Trebuchet MS"/>
                          <a:cs typeface="Trebuchet MS"/>
                        </a:rPr>
                        <a:t>Output</a:t>
                      </a:r>
                      <a:r>
                        <a:rPr sz="800" b="1" spc="-35" dirty="0">
                          <a:solidFill>
                            <a:srgbClr val="FFFFFF"/>
                          </a:solidFill>
                          <a:latin typeface="Trebuchet MS"/>
                          <a:cs typeface="Trebuchet MS"/>
                        </a:rPr>
                        <a:t> </a:t>
                      </a:r>
                      <a:r>
                        <a:rPr sz="800" b="1" spc="5" dirty="0">
                          <a:solidFill>
                            <a:srgbClr val="FFFFFF"/>
                          </a:solidFill>
                          <a:latin typeface="Trebuchet MS"/>
                          <a:cs typeface="Trebuchet MS"/>
                        </a:rPr>
                        <a:t>Indicators</a:t>
                      </a:r>
                      <a:endParaRPr sz="800" dirty="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marR="90805">
                        <a:lnSpc>
                          <a:spcPct val="110800"/>
                        </a:lnSpc>
                        <a:spcBef>
                          <a:spcPts val="525"/>
                        </a:spcBef>
                      </a:pPr>
                      <a:r>
                        <a:rPr sz="800" b="1" spc="10" dirty="0">
                          <a:solidFill>
                            <a:srgbClr val="FEFEFE"/>
                          </a:solidFill>
                          <a:latin typeface="Trebuchet MS"/>
                          <a:cs typeface="Trebuchet MS"/>
                        </a:rPr>
                        <a:t>Audited</a:t>
                      </a:r>
                      <a:r>
                        <a:rPr sz="800" b="1" spc="-105" dirty="0">
                          <a:solidFill>
                            <a:srgbClr val="FEFEFE"/>
                          </a:solidFill>
                          <a:latin typeface="Trebuchet MS"/>
                          <a:cs typeface="Trebuchet MS"/>
                        </a:rPr>
                        <a:t> </a:t>
                      </a:r>
                      <a:r>
                        <a:rPr sz="800" b="1" spc="5" dirty="0">
                          <a:solidFill>
                            <a:srgbClr val="FEFEFE"/>
                          </a:solidFill>
                          <a:latin typeface="Trebuchet MS"/>
                          <a:cs typeface="Trebuchet MS"/>
                        </a:rPr>
                        <a:t>Actual  </a:t>
                      </a:r>
                      <a:r>
                        <a:rPr sz="800" b="1" spc="-5" dirty="0">
                          <a:solidFill>
                            <a:srgbClr val="FEFEFE"/>
                          </a:solidFill>
                          <a:latin typeface="Trebuchet MS"/>
                          <a:cs typeface="Trebuchet MS"/>
                        </a:rPr>
                        <a:t>Performance  2019/20</a:t>
                      </a:r>
                      <a:endParaRPr sz="8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marR="100965">
                        <a:lnSpc>
                          <a:spcPct val="110800"/>
                        </a:lnSpc>
                        <a:spcBef>
                          <a:spcPts val="525"/>
                        </a:spcBef>
                      </a:pPr>
                      <a:r>
                        <a:rPr sz="800" b="1" spc="10" dirty="0">
                          <a:solidFill>
                            <a:srgbClr val="FEFEFE"/>
                          </a:solidFill>
                          <a:latin typeface="Trebuchet MS"/>
                          <a:cs typeface="Trebuchet MS"/>
                        </a:rPr>
                        <a:t>Audited</a:t>
                      </a:r>
                      <a:r>
                        <a:rPr sz="800" b="1" spc="-105" dirty="0">
                          <a:solidFill>
                            <a:srgbClr val="FEFEFE"/>
                          </a:solidFill>
                          <a:latin typeface="Trebuchet MS"/>
                          <a:cs typeface="Trebuchet MS"/>
                        </a:rPr>
                        <a:t> </a:t>
                      </a:r>
                      <a:r>
                        <a:rPr sz="800" b="1" spc="5" dirty="0">
                          <a:solidFill>
                            <a:srgbClr val="FEFEFE"/>
                          </a:solidFill>
                          <a:latin typeface="Trebuchet MS"/>
                          <a:cs typeface="Trebuchet MS"/>
                        </a:rPr>
                        <a:t>Actual  </a:t>
                      </a:r>
                      <a:r>
                        <a:rPr sz="800" b="1" spc="-5" dirty="0">
                          <a:solidFill>
                            <a:srgbClr val="FEFEFE"/>
                          </a:solidFill>
                          <a:latin typeface="Trebuchet MS"/>
                          <a:cs typeface="Trebuchet MS"/>
                        </a:rPr>
                        <a:t>Performance  2020/21</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marR="189865">
                        <a:lnSpc>
                          <a:spcPct val="110800"/>
                        </a:lnSpc>
                        <a:spcBef>
                          <a:spcPts val="525"/>
                        </a:spcBef>
                      </a:pPr>
                      <a:r>
                        <a:rPr sz="800" b="1" spc="5" dirty="0">
                          <a:solidFill>
                            <a:srgbClr val="FEFEFE"/>
                          </a:solidFill>
                          <a:latin typeface="Trebuchet MS"/>
                          <a:cs typeface="Trebuchet MS"/>
                        </a:rPr>
                        <a:t>Planned</a:t>
                      </a:r>
                      <a:r>
                        <a:rPr sz="800" b="1" spc="-85" dirty="0">
                          <a:solidFill>
                            <a:srgbClr val="FEFEFE"/>
                          </a:solidFill>
                          <a:latin typeface="Trebuchet MS"/>
                          <a:cs typeface="Trebuchet MS"/>
                        </a:rPr>
                        <a:t> </a:t>
                      </a:r>
                      <a:r>
                        <a:rPr sz="800" b="1" spc="10" dirty="0">
                          <a:solidFill>
                            <a:srgbClr val="FEFEFE"/>
                          </a:solidFill>
                          <a:latin typeface="Trebuchet MS"/>
                          <a:cs typeface="Trebuchet MS"/>
                        </a:rPr>
                        <a:t>Annual  </a:t>
                      </a:r>
                      <a:r>
                        <a:rPr sz="800" b="1" spc="-10" dirty="0">
                          <a:solidFill>
                            <a:srgbClr val="FEFEFE"/>
                          </a:solidFill>
                          <a:latin typeface="Trebuchet MS"/>
                          <a:cs typeface="Trebuchet MS"/>
                        </a:rPr>
                        <a:t>Target</a:t>
                      </a:r>
                      <a:r>
                        <a:rPr sz="800" b="1" spc="-60" dirty="0">
                          <a:solidFill>
                            <a:srgbClr val="FEFEFE"/>
                          </a:solidFill>
                          <a:latin typeface="Trebuchet MS"/>
                          <a:cs typeface="Trebuchet MS"/>
                        </a:rPr>
                        <a:t> </a:t>
                      </a:r>
                      <a:r>
                        <a:rPr sz="800" b="1" spc="-5" dirty="0">
                          <a:solidFill>
                            <a:srgbClr val="FEFEFE"/>
                          </a:solidFill>
                          <a:latin typeface="Trebuchet MS"/>
                          <a:cs typeface="Trebuchet MS"/>
                        </a:rPr>
                        <a:t>2021/22</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marR="410845">
                        <a:lnSpc>
                          <a:spcPct val="110800"/>
                        </a:lnSpc>
                        <a:spcBef>
                          <a:spcPts val="525"/>
                        </a:spcBef>
                      </a:pPr>
                      <a:r>
                        <a:rPr sz="800" b="1" dirty="0">
                          <a:solidFill>
                            <a:srgbClr val="FEFEFE"/>
                          </a:solidFill>
                          <a:latin typeface="Trebuchet MS"/>
                          <a:cs typeface="Trebuchet MS"/>
                        </a:rPr>
                        <a:t>**Actual  Achie</a:t>
                      </a:r>
                      <a:r>
                        <a:rPr sz="800" b="1" spc="-10" dirty="0">
                          <a:solidFill>
                            <a:srgbClr val="FEFEFE"/>
                          </a:solidFill>
                          <a:latin typeface="Trebuchet MS"/>
                          <a:cs typeface="Trebuchet MS"/>
                        </a:rPr>
                        <a:t>v</a:t>
                      </a:r>
                      <a:r>
                        <a:rPr sz="800" b="1" dirty="0">
                          <a:solidFill>
                            <a:srgbClr val="FEFEFE"/>
                          </a:solidFill>
                          <a:latin typeface="Trebuchet MS"/>
                          <a:cs typeface="Trebuchet MS"/>
                        </a:rPr>
                        <a:t>ement  </a:t>
                      </a:r>
                      <a:r>
                        <a:rPr sz="800" b="1" spc="-5" dirty="0">
                          <a:solidFill>
                            <a:srgbClr val="FEFEFE"/>
                          </a:solidFill>
                          <a:latin typeface="Trebuchet MS"/>
                          <a:cs typeface="Trebuchet MS"/>
                        </a:rPr>
                        <a:t>2021/22</a:t>
                      </a:r>
                      <a:endParaRPr sz="80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marR="92710">
                        <a:lnSpc>
                          <a:spcPct val="110800"/>
                        </a:lnSpc>
                        <a:spcBef>
                          <a:spcPts val="525"/>
                        </a:spcBef>
                      </a:pPr>
                      <a:r>
                        <a:rPr sz="800" b="1" spc="5" dirty="0">
                          <a:solidFill>
                            <a:srgbClr val="FEFEFE"/>
                          </a:solidFill>
                          <a:latin typeface="Trebuchet MS"/>
                          <a:cs typeface="Trebuchet MS"/>
                        </a:rPr>
                        <a:t>Deviation </a:t>
                      </a:r>
                      <a:r>
                        <a:rPr sz="800" b="1" spc="15" dirty="0">
                          <a:solidFill>
                            <a:srgbClr val="FEFEFE"/>
                          </a:solidFill>
                          <a:latin typeface="Trebuchet MS"/>
                          <a:cs typeface="Trebuchet MS"/>
                        </a:rPr>
                        <a:t>from  </a:t>
                      </a:r>
                      <a:r>
                        <a:rPr sz="800" b="1" spc="5" dirty="0">
                          <a:solidFill>
                            <a:srgbClr val="FEFEFE"/>
                          </a:solidFill>
                          <a:latin typeface="Trebuchet MS"/>
                          <a:cs typeface="Trebuchet MS"/>
                        </a:rPr>
                        <a:t>Planned </a:t>
                      </a:r>
                      <a:r>
                        <a:rPr sz="800" b="1" spc="-10" dirty="0">
                          <a:solidFill>
                            <a:srgbClr val="FEFEFE"/>
                          </a:solidFill>
                          <a:latin typeface="Trebuchet MS"/>
                          <a:cs typeface="Trebuchet MS"/>
                        </a:rPr>
                        <a:t>Target</a:t>
                      </a:r>
                      <a:r>
                        <a:rPr sz="800" b="1" spc="-135" dirty="0">
                          <a:solidFill>
                            <a:srgbClr val="FEFEFE"/>
                          </a:solidFill>
                          <a:latin typeface="Trebuchet MS"/>
                          <a:cs typeface="Trebuchet MS"/>
                        </a:rPr>
                        <a:t> </a:t>
                      </a:r>
                      <a:r>
                        <a:rPr sz="800" b="1" spc="15" dirty="0">
                          <a:solidFill>
                            <a:srgbClr val="FEFEFE"/>
                          </a:solidFill>
                          <a:latin typeface="Trebuchet MS"/>
                          <a:cs typeface="Trebuchet MS"/>
                        </a:rPr>
                        <a:t>to  </a:t>
                      </a:r>
                      <a:r>
                        <a:rPr sz="800" b="1" spc="5" dirty="0">
                          <a:solidFill>
                            <a:srgbClr val="FEFEFE"/>
                          </a:solidFill>
                          <a:latin typeface="Trebuchet MS"/>
                          <a:cs typeface="Trebuchet MS"/>
                        </a:rPr>
                        <a:t>Actual  </a:t>
                      </a:r>
                      <a:r>
                        <a:rPr sz="800" b="1" spc="-5" dirty="0">
                          <a:solidFill>
                            <a:srgbClr val="FEFEFE"/>
                          </a:solidFill>
                          <a:latin typeface="Trebuchet MS"/>
                          <a:cs typeface="Trebuchet MS"/>
                        </a:rPr>
                        <a:t>Achievement  2021/22</a:t>
                      </a:r>
                      <a:endParaRPr sz="8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marR="469900">
                        <a:lnSpc>
                          <a:spcPct val="110800"/>
                        </a:lnSpc>
                        <a:spcBef>
                          <a:spcPts val="525"/>
                        </a:spcBef>
                      </a:pPr>
                      <a:r>
                        <a:rPr sz="800" b="1" spc="5" dirty="0">
                          <a:solidFill>
                            <a:srgbClr val="FEFEFE"/>
                          </a:solidFill>
                          <a:latin typeface="Trebuchet MS"/>
                          <a:cs typeface="Trebuchet MS"/>
                        </a:rPr>
                        <a:t>Reasons</a:t>
                      </a:r>
                      <a:r>
                        <a:rPr sz="800" b="1" spc="-95" dirty="0">
                          <a:solidFill>
                            <a:srgbClr val="FEFEFE"/>
                          </a:solidFill>
                          <a:latin typeface="Trebuchet MS"/>
                          <a:cs typeface="Trebuchet MS"/>
                        </a:rPr>
                        <a:t> </a:t>
                      </a:r>
                      <a:r>
                        <a:rPr sz="800" b="1" spc="5" dirty="0">
                          <a:solidFill>
                            <a:srgbClr val="FEFEFE"/>
                          </a:solidFill>
                          <a:latin typeface="Trebuchet MS"/>
                          <a:cs typeface="Trebuchet MS"/>
                        </a:rPr>
                        <a:t>for  Deviation</a:t>
                      </a:r>
                      <a:endParaRPr sz="800" dirty="0">
                        <a:latin typeface="Trebuchet MS"/>
                        <a:cs typeface="Trebuchet MS"/>
                      </a:endParaRPr>
                    </a:p>
                  </a:txBody>
                  <a:tcPr marL="0" marR="0" marT="66675"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tc>
                  <a:txBody>
                    <a:bodyPr/>
                    <a:lstStyle/>
                    <a:p>
                      <a:pPr marL="71755">
                        <a:lnSpc>
                          <a:spcPct val="100000"/>
                        </a:lnSpc>
                        <a:spcBef>
                          <a:spcPts val="630"/>
                        </a:spcBef>
                      </a:pPr>
                      <a:r>
                        <a:rPr sz="800" b="1" spc="10" dirty="0">
                          <a:solidFill>
                            <a:srgbClr val="FEFEFE"/>
                          </a:solidFill>
                          <a:latin typeface="Trebuchet MS"/>
                          <a:cs typeface="Trebuchet MS"/>
                        </a:rPr>
                        <a:t>POE</a:t>
                      </a:r>
                      <a:endParaRPr sz="800" dirty="0">
                        <a:latin typeface="Trebuchet MS"/>
                        <a:cs typeface="Trebuchet MS"/>
                      </a:endParaRPr>
                    </a:p>
                    <a:p>
                      <a:pPr marL="71755">
                        <a:lnSpc>
                          <a:spcPct val="100000"/>
                        </a:lnSpc>
                        <a:spcBef>
                          <a:spcPts val="105"/>
                        </a:spcBef>
                      </a:pPr>
                      <a:r>
                        <a:rPr sz="800" b="1" spc="10" dirty="0">
                          <a:solidFill>
                            <a:srgbClr val="FEFEFE"/>
                          </a:solidFill>
                          <a:latin typeface="Trebuchet MS"/>
                          <a:cs typeface="Trebuchet MS"/>
                        </a:rPr>
                        <a:t>Submitted</a:t>
                      </a:r>
                      <a:endParaRPr sz="800" dirty="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lnB w="19050">
                      <a:solidFill>
                        <a:srgbClr val="FEFEFE"/>
                      </a:solidFill>
                      <a:prstDash val="solid"/>
                    </a:lnB>
                    <a:solidFill>
                      <a:schemeClr val="tx2"/>
                    </a:solidFill>
                  </a:tcPr>
                </a:tc>
                <a:extLst>
                  <a:ext uri="{0D108BD9-81ED-4DB2-BD59-A6C34878D82A}">
                    <a16:rowId xmlns:a16="http://schemas.microsoft.com/office/drawing/2014/main" xmlns="" val="10001"/>
                  </a:ext>
                </a:extLst>
              </a:tr>
              <a:tr h="211577">
                <a:tc>
                  <a:txBody>
                    <a:bodyPr/>
                    <a:lstStyle/>
                    <a:p>
                      <a:pPr marL="71755">
                        <a:lnSpc>
                          <a:spcPts val="944"/>
                        </a:lnSpc>
                        <a:spcBef>
                          <a:spcPts val="630"/>
                        </a:spcBef>
                      </a:pPr>
                      <a:r>
                        <a:rPr sz="800" spc="-10" dirty="0">
                          <a:solidFill>
                            <a:srgbClr val="373435"/>
                          </a:solidFill>
                          <a:latin typeface="Trebuchet MS"/>
                          <a:cs typeface="Trebuchet MS"/>
                        </a:rPr>
                        <a:t>Integrated</a:t>
                      </a:r>
                      <a:r>
                        <a:rPr sz="800" spc="-45" dirty="0">
                          <a:solidFill>
                            <a:srgbClr val="373435"/>
                          </a:solidFill>
                          <a:latin typeface="Trebuchet MS"/>
                          <a:cs typeface="Trebuchet MS"/>
                        </a:rPr>
                        <a:t> </a:t>
                      </a:r>
                      <a:r>
                        <a:rPr sz="800" spc="5" dirty="0">
                          <a:solidFill>
                            <a:srgbClr val="373435"/>
                          </a:solidFill>
                          <a:latin typeface="Trebuchet MS"/>
                          <a:cs typeface="Trebuchet MS"/>
                        </a:rPr>
                        <a:t>and</a:t>
                      </a:r>
                      <a:endParaRPr sz="8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solidFill>
                      <a:srgbClr val="E6E7E8"/>
                    </a:solidFill>
                  </a:tcPr>
                </a:tc>
                <a:tc>
                  <a:txBody>
                    <a:bodyPr/>
                    <a:lstStyle/>
                    <a:p>
                      <a:pPr marL="71755">
                        <a:lnSpc>
                          <a:spcPts val="944"/>
                        </a:lnSpc>
                        <a:spcBef>
                          <a:spcPts val="630"/>
                        </a:spcBef>
                      </a:pPr>
                      <a:r>
                        <a:rPr sz="800" spc="40" dirty="0">
                          <a:solidFill>
                            <a:srgbClr val="373435"/>
                          </a:solidFill>
                          <a:latin typeface="Trebuchet MS"/>
                          <a:cs typeface="Trebuchet MS"/>
                        </a:rPr>
                        <a:t>HS</a:t>
                      </a:r>
                      <a:r>
                        <a:rPr sz="800" spc="-30" dirty="0">
                          <a:solidFill>
                            <a:srgbClr val="373435"/>
                          </a:solidFill>
                          <a:latin typeface="Trebuchet MS"/>
                          <a:cs typeface="Trebuchet MS"/>
                        </a:rPr>
                        <a:t> </a:t>
                      </a:r>
                      <a:r>
                        <a:rPr sz="800" spc="-25" dirty="0">
                          <a:solidFill>
                            <a:srgbClr val="373435"/>
                          </a:solidFill>
                          <a:latin typeface="Trebuchet MS"/>
                          <a:cs typeface="Trebuchet MS"/>
                        </a:rPr>
                        <a:t>Projects</a:t>
                      </a:r>
                      <a:endParaRPr sz="8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solidFill>
                      <a:srgbClr val="E6E7E8"/>
                    </a:solidFill>
                  </a:tcPr>
                </a:tc>
                <a:tc>
                  <a:txBody>
                    <a:bodyPr/>
                    <a:lstStyle/>
                    <a:p>
                      <a:pPr marL="71755">
                        <a:lnSpc>
                          <a:spcPts val="944"/>
                        </a:lnSpc>
                        <a:spcBef>
                          <a:spcPts val="630"/>
                        </a:spcBef>
                      </a:pPr>
                      <a:r>
                        <a:rPr sz="800" spc="-45" dirty="0">
                          <a:solidFill>
                            <a:srgbClr val="373435"/>
                          </a:solidFill>
                          <a:latin typeface="Trebuchet MS"/>
                          <a:cs typeface="Trebuchet MS"/>
                        </a:rPr>
                        <a:t>4.1.1</a:t>
                      </a:r>
                      <a:r>
                        <a:rPr sz="800" spc="-35" dirty="0">
                          <a:solidFill>
                            <a:srgbClr val="373435"/>
                          </a:solidFill>
                          <a:latin typeface="Trebuchet MS"/>
                          <a:cs typeface="Trebuchet MS"/>
                        </a:rPr>
                        <a:t> </a:t>
                      </a:r>
                      <a:r>
                        <a:rPr sz="800" spc="-15" dirty="0">
                          <a:solidFill>
                            <a:srgbClr val="373435"/>
                          </a:solidFill>
                          <a:latin typeface="Trebuchet MS"/>
                          <a:cs typeface="Trebuchet MS"/>
                        </a:rPr>
                        <a:t>Percentage</a:t>
                      </a:r>
                      <a:endParaRPr sz="8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solidFill>
                      <a:srgbClr val="E6E7E8"/>
                    </a:solidFill>
                  </a:tcPr>
                </a:tc>
                <a:tc>
                  <a:txBody>
                    <a:bodyPr/>
                    <a:lstStyle/>
                    <a:p>
                      <a:pPr marL="71755">
                        <a:lnSpc>
                          <a:spcPts val="944"/>
                        </a:lnSpc>
                        <a:spcBef>
                          <a:spcPts val="630"/>
                        </a:spcBef>
                      </a:pPr>
                      <a:r>
                        <a:rPr sz="800" spc="15" dirty="0">
                          <a:solidFill>
                            <a:srgbClr val="373435"/>
                          </a:solidFill>
                          <a:latin typeface="Trebuchet MS"/>
                          <a:cs typeface="Trebuchet MS"/>
                        </a:rPr>
                        <a:t>New</a:t>
                      </a:r>
                      <a:r>
                        <a:rPr sz="800" spc="-35" dirty="0">
                          <a:solidFill>
                            <a:srgbClr val="373435"/>
                          </a:solidFill>
                          <a:latin typeface="Trebuchet MS"/>
                          <a:cs typeface="Trebuchet MS"/>
                        </a:rPr>
                        <a:t> </a:t>
                      </a:r>
                      <a:r>
                        <a:rPr sz="800" spc="-15" dirty="0">
                          <a:solidFill>
                            <a:srgbClr val="373435"/>
                          </a:solidFill>
                          <a:latin typeface="Trebuchet MS"/>
                          <a:cs typeface="Trebuchet MS"/>
                        </a:rPr>
                        <a:t>Indicator</a:t>
                      </a:r>
                      <a:endParaRPr sz="8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solidFill>
                      <a:srgbClr val="E6E7E8"/>
                    </a:solidFill>
                  </a:tcPr>
                </a:tc>
                <a:tc>
                  <a:txBody>
                    <a:bodyPr/>
                    <a:lstStyle/>
                    <a:p>
                      <a:pPr marL="71755">
                        <a:lnSpc>
                          <a:spcPts val="944"/>
                        </a:lnSpc>
                        <a:spcBef>
                          <a:spcPts val="630"/>
                        </a:spcBef>
                      </a:pPr>
                      <a:r>
                        <a:rPr sz="800" spc="15" dirty="0">
                          <a:solidFill>
                            <a:srgbClr val="373435"/>
                          </a:solidFill>
                          <a:latin typeface="Trebuchet MS"/>
                          <a:cs typeface="Trebuchet MS"/>
                        </a:rPr>
                        <a:t>New</a:t>
                      </a:r>
                      <a:r>
                        <a:rPr sz="800" spc="-35" dirty="0">
                          <a:solidFill>
                            <a:srgbClr val="373435"/>
                          </a:solidFill>
                          <a:latin typeface="Trebuchet MS"/>
                          <a:cs typeface="Trebuchet MS"/>
                        </a:rPr>
                        <a:t> </a:t>
                      </a:r>
                      <a:r>
                        <a:rPr sz="800" spc="-15" dirty="0">
                          <a:solidFill>
                            <a:srgbClr val="373435"/>
                          </a:solidFill>
                          <a:latin typeface="Trebuchet MS"/>
                          <a:cs typeface="Trebuchet MS"/>
                        </a:rPr>
                        <a:t>Indicator</a:t>
                      </a:r>
                      <a:endParaRPr sz="8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solidFill>
                      <a:srgbClr val="E6E7E8"/>
                    </a:solidFill>
                  </a:tcPr>
                </a:tc>
                <a:tc>
                  <a:txBody>
                    <a:bodyPr/>
                    <a:lstStyle/>
                    <a:p>
                      <a:pPr marL="71755">
                        <a:lnSpc>
                          <a:spcPts val="944"/>
                        </a:lnSpc>
                        <a:spcBef>
                          <a:spcPts val="630"/>
                        </a:spcBef>
                      </a:pPr>
                      <a:r>
                        <a:rPr sz="800" spc="50" dirty="0">
                          <a:solidFill>
                            <a:srgbClr val="373435"/>
                          </a:solidFill>
                          <a:latin typeface="Trebuchet MS"/>
                          <a:cs typeface="Trebuchet MS"/>
                        </a:rPr>
                        <a:t>100% </a:t>
                      </a:r>
                      <a:r>
                        <a:rPr sz="800" spc="-15" dirty="0">
                          <a:solidFill>
                            <a:srgbClr val="373435"/>
                          </a:solidFill>
                          <a:latin typeface="Trebuchet MS"/>
                          <a:cs typeface="Trebuchet MS"/>
                        </a:rPr>
                        <a:t>of</a:t>
                      </a:r>
                      <a:r>
                        <a:rPr sz="800" spc="-114" dirty="0">
                          <a:solidFill>
                            <a:srgbClr val="373435"/>
                          </a:solidFill>
                          <a:latin typeface="Trebuchet MS"/>
                          <a:cs typeface="Trebuchet MS"/>
                        </a:rPr>
                        <a:t> </a:t>
                      </a:r>
                      <a:r>
                        <a:rPr sz="800" spc="-20" dirty="0">
                          <a:solidFill>
                            <a:srgbClr val="373435"/>
                          </a:solidFill>
                          <a:latin typeface="Trebuchet MS"/>
                          <a:cs typeface="Trebuchet MS"/>
                        </a:rPr>
                        <a:t>spatial</a:t>
                      </a:r>
                      <a:endParaRPr sz="8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solidFill>
                      <a:srgbClr val="E6E7E8"/>
                    </a:solidFill>
                  </a:tcPr>
                </a:tc>
                <a:tc>
                  <a:txBody>
                    <a:bodyPr/>
                    <a:lstStyle/>
                    <a:p>
                      <a:pPr marL="71755">
                        <a:lnSpc>
                          <a:spcPts val="944"/>
                        </a:lnSpc>
                        <a:spcBef>
                          <a:spcPts val="630"/>
                        </a:spcBef>
                      </a:pPr>
                      <a:r>
                        <a:rPr sz="800" spc="25" dirty="0">
                          <a:solidFill>
                            <a:srgbClr val="373435"/>
                          </a:solidFill>
                          <a:latin typeface="Trebuchet MS"/>
                          <a:cs typeface="Trebuchet MS"/>
                        </a:rPr>
                        <a:t>Not</a:t>
                      </a:r>
                      <a:r>
                        <a:rPr sz="800" spc="-30" dirty="0">
                          <a:solidFill>
                            <a:srgbClr val="373435"/>
                          </a:solidFill>
                          <a:latin typeface="Trebuchet MS"/>
                          <a:cs typeface="Trebuchet MS"/>
                        </a:rPr>
                        <a:t> </a:t>
                      </a:r>
                      <a:r>
                        <a:rPr sz="800" spc="-5" dirty="0">
                          <a:solidFill>
                            <a:srgbClr val="373435"/>
                          </a:solidFill>
                          <a:latin typeface="Trebuchet MS"/>
                          <a:cs typeface="Trebuchet MS"/>
                        </a:rPr>
                        <a:t>Achieved</a:t>
                      </a:r>
                      <a:endParaRPr sz="800" dirty="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solidFill>
                      <a:srgbClr val="FF0000"/>
                    </a:solidFill>
                  </a:tcPr>
                </a:tc>
                <a:tc>
                  <a:txBody>
                    <a:bodyPr/>
                    <a:lstStyle/>
                    <a:p>
                      <a:pPr marL="71755">
                        <a:lnSpc>
                          <a:spcPts val="944"/>
                        </a:lnSpc>
                        <a:spcBef>
                          <a:spcPts val="630"/>
                        </a:spcBef>
                      </a:pPr>
                      <a:r>
                        <a:rPr sz="800" spc="70" dirty="0">
                          <a:solidFill>
                            <a:srgbClr val="373435"/>
                          </a:solidFill>
                          <a:latin typeface="Trebuchet MS"/>
                          <a:cs typeface="Trebuchet MS"/>
                        </a:rPr>
                        <a:t>-7% </a:t>
                      </a:r>
                      <a:r>
                        <a:rPr sz="800" spc="-15" dirty="0">
                          <a:solidFill>
                            <a:srgbClr val="373435"/>
                          </a:solidFill>
                          <a:latin typeface="Trebuchet MS"/>
                          <a:cs typeface="Trebuchet MS"/>
                        </a:rPr>
                        <a:t>of</a:t>
                      </a:r>
                      <a:r>
                        <a:rPr sz="800" spc="-135" dirty="0">
                          <a:solidFill>
                            <a:srgbClr val="373435"/>
                          </a:solidFill>
                          <a:latin typeface="Trebuchet MS"/>
                          <a:cs typeface="Trebuchet MS"/>
                        </a:rPr>
                        <a:t> </a:t>
                      </a:r>
                      <a:r>
                        <a:rPr sz="800" spc="-20" dirty="0">
                          <a:solidFill>
                            <a:srgbClr val="373435"/>
                          </a:solidFill>
                          <a:latin typeface="Trebuchet MS"/>
                          <a:cs typeface="Trebuchet MS"/>
                        </a:rPr>
                        <a:t>spatial</a:t>
                      </a:r>
                      <a:endParaRPr sz="8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solidFill>
                      <a:srgbClr val="E6E7E8"/>
                    </a:solidFill>
                  </a:tcPr>
                </a:tc>
                <a:tc>
                  <a:txBody>
                    <a:bodyPr/>
                    <a:lstStyle/>
                    <a:p>
                      <a:pPr marL="71755">
                        <a:lnSpc>
                          <a:spcPts val="944"/>
                        </a:lnSpc>
                        <a:spcBef>
                          <a:spcPts val="630"/>
                        </a:spcBef>
                      </a:pPr>
                      <a:r>
                        <a:rPr sz="800" dirty="0">
                          <a:solidFill>
                            <a:srgbClr val="373435"/>
                          </a:solidFill>
                          <a:latin typeface="Trebuchet MS"/>
                          <a:cs typeface="Trebuchet MS"/>
                        </a:rPr>
                        <a:t>In </a:t>
                      </a:r>
                      <a:r>
                        <a:rPr sz="800" spc="-20" dirty="0">
                          <a:solidFill>
                            <a:srgbClr val="373435"/>
                          </a:solidFill>
                          <a:latin typeface="Trebuchet MS"/>
                          <a:cs typeface="Trebuchet MS"/>
                        </a:rPr>
                        <a:t>the </a:t>
                      </a:r>
                      <a:r>
                        <a:rPr sz="800" spc="-25" dirty="0">
                          <a:solidFill>
                            <a:srgbClr val="373435"/>
                          </a:solidFill>
                          <a:latin typeface="Trebuchet MS"/>
                          <a:cs typeface="Trebuchet MS"/>
                        </a:rPr>
                        <a:t>ﬁrst </a:t>
                      </a:r>
                      <a:r>
                        <a:rPr sz="800" spc="-15" dirty="0">
                          <a:solidFill>
                            <a:srgbClr val="373435"/>
                          </a:solidFill>
                          <a:latin typeface="Trebuchet MS"/>
                          <a:cs typeface="Trebuchet MS"/>
                        </a:rPr>
                        <a:t>quarter</a:t>
                      </a:r>
                      <a:r>
                        <a:rPr sz="800" spc="-80" dirty="0">
                          <a:solidFill>
                            <a:srgbClr val="373435"/>
                          </a:solidFill>
                          <a:latin typeface="Trebuchet MS"/>
                          <a:cs typeface="Trebuchet MS"/>
                        </a:rPr>
                        <a:t> </a:t>
                      </a:r>
                      <a:r>
                        <a:rPr sz="800" spc="-15" dirty="0">
                          <a:solidFill>
                            <a:srgbClr val="373435"/>
                          </a:solidFill>
                          <a:latin typeface="Trebuchet MS"/>
                          <a:cs typeface="Trebuchet MS"/>
                        </a:rPr>
                        <a:t>of</a:t>
                      </a:r>
                      <a:endParaRPr sz="8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solidFill>
                      <a:srgbClr val="E6E7E8"/>
                    </a:solidFill>
                  </a:tcPr>
                </a:tc>
                <a:tc>
                  <a:txBody>
                    <a:bodyPr/>
                    <a:lstStyle/>
                    <a:p>
                      <a:pPr marL="71755">
                        <a:lnSpc>
                          <a:spcPts val="944"/>
                        </a:lnSpc>
                        <a:spcBef>
                          <a:spcPts val="630"/>
                        </a:spcBef>
                      </a:pPr>
                      <a:r>
                        <a:rPr sz="800" spc="5" dirty="0">
                          <a:solidFill>
                            <a:srgbClr val="373435"/>
                          </a:solidFill>
                          <a:latin typeface="Trebuchet MS"/>
                          <a:cs typeface="Trebuchet MS"/>
                        </a:rPr>
                        <a:t>Desktop</a:t>
                      </a:r>
                      <a:endParaRPr sz="800">
                        <a:latin typeface="Trebuchet MS"/>
                        <a:cs typeface="Trebuchet MS"/>
                      </a:endParaRPr>
                    </a:p>
                  </a:txBody>
                  <a:tcPr marL="0" marR="0" marT="80010" marB="0">
                    <a:lnL w="19050">
                      <a:solidFill>
                        <a:srgbClr val="FEFEFE"/>
                      </a:solidFill>
                      <a:prstDash val="solid"/>
                    </a:lnL>
                    <a:lnR w="19050">
                      <a:solidFill>
                        <a:srgbClr val="FEFEFE"/>
                      </a:solidFill>
                      <a:prstDash val="solid"/>
                    </a:lnR>
                    <a:lnT w="19050">
                      <a:solidFill>
                        <a:srgbClr val="FEFEFE"/>
                      </a:solidFill>
                      <a:prstDash val="solid"/>
                    </a:lnT>
                    <a:solidFill>
                      <a:srgbClr val="E6E7E8"/>
                    </a:solidFill>
                  </a:tcPr>
                </a:tc>
                <a:extLst>
                  <a:ext uri="{0D108BD9-81ED-4DB2-BD59-A6C34878D82A}">
                    <a16:rowId xmlns:a16="http://schemas.microsoft.com/office/drawing/2014/main" xmlns="" val="10002"/>
                  </a:ext>
                </a:extLst>
              </a:tr>
              <a:tr h="127223">
                <a:tc>
                  <a:txBody>
                    <a:bodyPr/>
                    <a:lstStyle/>
                    <a:p>
                      <a:pPr marL="71755">
                        <a:lnSpc>
                          <a:spcPts val="944"/>
                        </a:lnSpc>
                        <a:spcBef>
                          <a:spcPts val="20"/>
                        </a:spcBef>
                      </a:pPr>
                      <a:r>
                        <a:rPr sz="800" spc="-10" dirty="0">
                          <a:solidFill>
                            <a:srgbClr val="373435"/>
                          </a:solidFill>
                          <a:latin typeface="Trebuchet MS"/>
                          <a:cs typeface="Trebuchet MS"/>
                        </a:rPr>
                        <a:t>sustainable</a:t>
                      </a:r>
                      <a:endParaRPr sz="800">
                        <a:latin typeface="Trebuchet MS"/>
                        <a:cs typeface="Trebuchet MS"/>
                      </a:endParaRPr>
                    </a:p>
                  </a:txBody>
                  <a:tcPr marL="0" marR="0" marT="2540" marB="0">
                    <a:lnL w="19050">
                      <a:solidFill>
                        <a:srgbClr val="FEFEFE"/>
                      </a:solidFill>
                      <a:prstDash val="solid"/>
                    </a:lnL>
                    <a:lnR w="19050">
                      <a:solidFill>
                        <a:srgbClr val="FEFEFE"/>
                      </a:solidFill>
                      <a:prstDash val="solid"/>
                    </a:lnR>
                    <a:solidFill>
                      <a:srgbClr val="E6E7E8"/>
                    </a:solidFill>
                  </a:tcPr>
                </a:tc>
                <a:tc>
                  <a:txBody>
                    <a:bodyPr/>
                    <a:lstStyle/>
                    <a:p>
                      <a:pPr marL="71755">
                        <a:lnSpc>
                          <a:spcPts val="944"/>
                        </a:lnSpc>
                        <a:spcBef>
                          <a:spcPts val="20"/>
                        </a:spcBef>
                      </a:pPr>
                      <a:r>
                        <a:rPr sz="800" spc="10" dirty="0">
                          <a:solidFill>
                            <a:srgbClr val="373435"/>
                          </a:solidFill>
                          <a:latin typeface="Trebuchet MS"/>
                          <a:cs typeface="Trebuchet MS"/>
                        </a:rPr>
                        <a:t>managed</a:t>
                      </a:r>
                      <a:r>
                        <a:rPr sz="800" spc="-30" dirty="0">
                          <a:solidFill>
                            <a:srgbClr val="373435"/>
                          </a:solidFill>
                          <a:latin typeface="Trebuchet MS"/>
                          <a:cs typeface="Trebuchet MS"/>
                        </a:rPr>
                        <a:t> </a:t>
                      </a:r>
                      <a:r>
                        <a:rPr sz="800" dirty="0">
                          <a:solidFill>
                            <a:srgbClr val="373435"/>
                          </a:solidFill>
                          <a:latin typeface="Trebuchet MS"/>
                          <a:cs typeface="Trebuchet MS"/>
                        </a:rPr>
                        <a:t>or</a:t>
                      </a:r>
                      <a:endParaRPr sz="800">
                        <a:latin typeface="Trebuchet MS"/>
                        <a:cs typeface="Trebuchet MS"/>
                      </a:endParaRPr>
                    </a:p>
                  </a:txBody>
                  <a:tcPr marL="0" marR="0" marT="2540" marB="0">
                    <a:lnL w="19050">
                      <a:solidFill>
                        <a:srgbClr val="FEFEFE"/>
                      </a:solidFill>
                      <a:prstDash val="solid"/>
                    </a:lnL>
                    <a:lnR w="19050">
                      <a:solidFill>
                        <a:srgbClr val="FEFEFE"/>
                      </a:solidFill>
                      <a:prstDash val="solid"/>
                    </a:lnR>
                    <a:solidFill>
                      <a:srgbClr val="E6E7E8"/>
                    </a:solidFill>
                  </a:tcPr>
                </a:tc>
                <a:tc>
                  <a:txBody>
                    <a:bodyPr/>
                    <a:lstStyle/>
                    <a:p>
                      <a:pPr marL="71755">
                        <a:lnSpc>
                          <a:spcPts val="944"/>
                        </a:lnSpc>
                        <a:spcBef>
                          <a:spcPts val="20"/>
                        </a:spcBef>
                      </a:pPr>
                      <a:r>
                        <a:rPr sz="800" spc="-15" dirty="0">
                          <a:solidFill>
                            <a:srgbClr val="373435"/>
                          </a:solidFill>
                          <a:latin typeface="Trebuchet MS"/>
                          <a:cs typeface="Trebuchet MS"/>
                        </a:rPr>
                        <a:t>of</a:t>
                      </a:r>
                      <a:r>
                        <a:rPr sz="800" spc="-30" dirty="0">
                          <a:solidFill>
                            <a:srgbClr val="373435"/>
                          </a:solidFill>
                          <a:latin typeface="Trebuchet MS"/>
                          <a:cs typeface="Trebuchet MS"/>
                        </a:rPr>
                        <a:t> </a:t>
                      </a:r>
                      <a:r>
                        <a:rPr sz="800" spc="-20" dirty="0">
                          <a:solidFill>
                            <a:srgbClr val="373435"/>
                          </a:solidFill>
                          <a:latin typeface="Trebuchet MS"/>
                          <a:cs typeface="Trebuchet MS"/>
                        </a:rPr>
                        <a:t>spatial</a:t>
                      </a:r>
                      <a:endParaRPr sz="800">
                        <a:latin typeface="Trebuchet MS"/>
                        <a:cs typeface="Trebuchet MS"/>
                      </a:endParaRPr>
                    </a:p>
                  </a:txBody>
                  <a:tcPr marL="0" marR="0" marT="2540" marB="0">
                    <a:lnL w="19050">
                      <a:solidFill>
                        <a:srgbClr val="FEFEFE"/>
                      </a:solidFill>
                      <a:prstDash val="solid"/>
                    </a:lnL>
                    <a:lnR w="19050">
                      <a:solidFill>
                        <a:srgbClr val="FEFEFE"/>
                      </a:solidFill>
                      <a:prstDash val="solid"/>
                    </a:lnR>
                    <a:solidFill>
                      <a:srgbClr val="E6E7E8"/>
                    </a:solidFill>
                  </a:tcPr>
                </a:tc>
                <a:tc>
                  <a:txBody>
                    <a:bodyPr/>
                    <a:lstStyle/>
                    <a:p>
                      <a:pPr>
                        <a:lnSpc>
                          <a:spcPct val="100000"/>
                        </a:lnSpc>
                      </a:pPr>
                      <a:endParaRPr sz="700">
                        <a:latin typeface="Times New Roman"/>
                        <a:cs typeface="Times New Roman"/>
                      </a:endParaRPr>
                    </a:p>
                  </a:txBody>
                  <a:tcPr marL="0" marR="0" marT="0" marB="0">
                    <a:lnL w="19050">
                      <a:solidFill>
                        <a:srgbClr val="FEFEFE"/>
                      </a:solidFill>
                      <a:prstDash val="solid"/>
                    </a:lnL>
                    <a:lnR w="19050">
                      <a:solidFill>
                        <a:srgbClr val="FEFEFE"/>
                      </a:solidFill>
                      <a:prstDash val="solid"/>
                    </a:lnR>
                    <a:solidFill>
                      <a:srgbClr val="E6E7E8"/>
                    </a:solidFill>
                  </a:tcPr>
                </a:tc>
                <a:tc>
                  <a:txBody>
                    <a:bodyPr/>
                    <a:lstStyle/>
                    <a:p>
                      <a:pPr>
                        <a:lnSpc>
                          <a:spcPct val="100000"/>
                        </a:lnSpc>
                      </a:pPr>
                      <a:endParaRPr sz="700">
                        <a:latin typeface="Times New Roman"/>
                        <a:cs typeface="Times New Roman"/>
                      </a:endParaRPr>
                    </a:p>
                  </a:txBody>
                  <a:tcPr marL="0" marR="0" marT="0" marB="0">
                    <a:lnL w="19050">
                      <a:solidFill>
                        <a:srgbClr val="FEFEFE"/>
                      </a:solidFill>
                      <a:prstDash val="solid"/>
                    </a:lnL>
                    <a:lnR w="19050">
                      <a:solidFill>
                        <a:srgbClr val="FEFEFE"/>
                      </a:solidFill>
                      <a:prstDash val="solid"/>
                    </a:lnR>
                    <a:solidFill>
                      <a:srgbClr val="E6E7E8"/>
                    </a:solidFill>
                  </a:tcPr>
                </a:tc>
                <a:tc>
                  <a:txBody>
                    <a:bodyPr/>
                    <a:lstStyle/>
                    <a:p>
                      <a:pPr marL="71755">
                        <a:lnSpc>
                          <a:spcPts val="944"/>
                        </a:lnSpc>
                        <a:spcBef>
                          <a:spcPts val="20"/>
                        </a:spcBef>
                      </a:pPr>
                      <a:r>
                        <a:rPr sz="800" spc="-10" dirty="0">
                          <a:solidFill>
                            <a:srgbClr val="373435"/>
                          </a:solidFill>
                          <a:latin typeface="Trebuchet MS"/>
                          <a:cs typeface="Trebuchet MS"/>
                        </a:rPr>
                        <a:t>transformation</a:t>
                      </a:r>
                      <a:endParaRPr sz="800">
                        <a:latin typeface="Trebuchet MS"/>
                        <a:cs typeface="Trebuchet MS"/>
                      </a:endParaRPr>
                    </a:p>
                  </a:txBody>
                  <a:tcPr marL="0" marR="0" marT="2540" marB="0">
                    <a:lnL w="19050">
                      <a:solidFill>
                        <a:srgbClr val="FEFEFE"/>
                      </a:solidFill>
                      <a:prstDash val="solid"/>
                    </a:lnL>
                    <a:lnR w="19050">
                      <a:solidFill>
                        <a:srgbClr val="FEFEFE"/>
                      </a:solidFill>
                      <a:prstDash val="solid"/>
                    </a:lnR>
                    <a:solidFill>
                      <a:srgbClr val="E6E7E8"/>
                    </a:solidFill>
                  </a:tcPr>
                </a:tc>
                <a:tc>
                  <a:txBody>
                    <a:bodyPr/>
                    <a:lstStyle/>
                    <a:p>
                      <a:pPr marL="71755">
                        <a:lnSpc>
                          <a:spcPts val="944"/>
                        </a:lnSpc>
                        <a:spcBef>
                          <a:spcPts val="20"/>
                        </a:spcBef>
                      </a:pPr>
                      <a:r>
                        <a:rPr sz="800" spc="65" dirty="0">
                          <a:solidFill>
                            <a:srgbClr val="373435"/>
                          </a:solidFill>
                          <a:latin typeface="Trebuchet MS"/>
                          <a:cs typeface="Trebuchet MS"/>
                        </a:rPr>
                        <a:t>93% </a:t>
                      </a:r>
                      <a:r>
                        <a:rPr sz="800" spc="-15" dirty="0">
                          <a:solidFill>
                            <a:srgbClr val="373435"/>
                          </a:solidFill>
                          <a:latin typeface="Trebuchet MS"/>
                          <a:cs typeface="Trebuchet MS"/>
                        </a:rPr>
                        <a:t>of</a:t>
                      </a:r>
                      <a:r>
                        <a:rPr sz="800" spc="-125" dirty="0">
                          <a:solidFill>
                            <a:srgbClr val="373435"/>
                          </a:solidFill>
                          <a:latin typeface="Trebuchet MS"/>
                          <a:cs typeface="Trebuchet MS"/>
                        </a:rPr>
                        <a:t> </a:t>
                      </a:r>
                      <a:r>
                        <a:rPr sz="800" spc="-20" dirty="0">
                          <a:solidFill>
                            <a:srgbClr val="373435"/>
                          </a:solidFill>
                          <a:latin typeface="Trebuchet MS"/>
                          <a:cs typeface="Trebuchet MS"/>
                        </a:rPr>
                        <a:t>spatial</a:t>
                      </a:r>
                      <a:endParaRPr sz="800" dirty="0">
                        <a:latin typeface="Trebuchet MS"/>
                        <a:cs typeface="Trebuchet MS"/>
                      </a:endParaRPr>
                    </a:p>
                  </a:txBody>
                  <a:tcPr marL="0" marR="0" marT="2540" marB="0">
                    <a:lnL w="19050">
                      <a:solidFill>
                        <a:srgbClr val="FEFEFE"/>
                      </a:solidFill>
                      <a:prstDash val="solid"/>
                    </a:lnL>
                    <a:lnR w="19050">
                      <a:solidFill>
                        <a:srgbClr val="FEFEFE"/>
                      </a:solidFill>
                      <a:prstDash val="solid"/>
                    </a:lnR>
                    <a:solidFill>
                      <a:srgbClr val="FF0000"/>
                    </a:solidFill>
                  </a:tcPr>
                </a:tc>
                <a:tc>
                  <a:txBody>
                    <a:bodyPr/>
                    <a:lstStyle/>
                    <a:p>
                      <a:pPr marL="71755">
                        <a:lnSpc>
                          <a:spcPts val="944"/>
                        </a:lnSpc>
                        <a:spcBef>
                          <a:spcPts val="20"/>
                        </a:spcBef>
                      </a:pPr>
                      <a:r>
                        <a:rPr sz="800" spc="-10" dirty="0">
                          <a:solidFill>
                            <a:srgbClr val="373435"/>
                          </a:solidFill>
                          <a:latin typeface="Trebuchet MS"/>
                          <a:cs typeface="Trebuchet MS"/>
                        </a:rPr>
                        <a:t>transformation</a:t>
                      </a:r>
                      <a:endParaRPr sz="800">
                        <a:latin typeface="Trebuchet MS"/>
                        <a:cs typeface="Trebuchet MS"/>
                      </a:endParaRPr>
                    </a:p>
                  </a:txBody>
                  <a:tcPr marL="0" marR="0" marT="2540" marB="0">
                    <a:lnL w="19050">
                      <a:solidFill>
                        <a:srgbClr val="FEFEFE"/>
                      </a:solidFill>
                      <a:prstDash val="solid"/>
                    </a:lnL>
                    <a:lnR w="19050">
                      <a:solidFill>
                        <a:srgbClr val="FEFEFE"/>
                      </a:solidFill>
                      <a:prstDash val="solid"/>
                    </a:lnR>
                    <a:solidFill>
                      <a:srgbClr val="E6E7E8"/>
                    </a:solidFill>
                  </a:tcPr>
                </a:tc>
                <a:tc>
                  <a:txBody>
                    <a:bodyPr/>
                    <a:lstStyle/>
                    <a:p>
                      <a:pPr marL="71755">
                        <a:lnSpc>
                          <a:spcPts val="944"/>
                        </a:lnSpc>
                        <a:spcBef>
                          <a:spcPts val="20"/>
                        </a:spcBef>
                      </a:pPr>
                      <a:r>
                        <a:rPr sz="800" spc="-20" dirty="0">
                          <a:solidFill>
                            <a:srgbClr val="373435"/>
                          </a:solidFill>
                          <a:latin typeface="Trebuchet MS"/>
                          <a:cs typeface="Trebuchet MS"/>
                        </a:rPr>
                        <a:t>the </a:t>
                      </a:r>
                      <a:r>
                        <a:rPr sz="800" spc="-15" dirty="0">
                          <a:solidFill>
                            <a:srgbClr val="373435"/>
                          </a:solidFill>
                          <a:latin typeface="Trebuchet MS"/>
                          <a:cs typeface="Trebuchet MS"/>
                        </a:rPr>
                        <a:t>ﬁnancial</a:t>
                      </a:r>
                      <a:r>
                        <a:rPr sz="800" spc="-45" dirty="0">
                          <a:solidFill>
                            <a:srgbClr val="373435"/>
                          </a:solidFill>
                          <a:latin typeface="Trebuchet MS"/>
                          <a:cs typeface="Trebuchet MS"/>
                        </a:rPr>
                        <a:t> </a:t>
                      </a:r>
                      <a:r>
                        <a:rPr sz="800" spc="-20" dirty="0">
                          <a:solidFill>
                            <a:srgbClr val="373435"/>
                          </a:solidFill>
                          <a:latin typeface="Trebuchet MS"/>
                          <a:cs typeface="Trebuchet MS"/>
                        </a:rPr>
                        <a:t>year</a:t>
                      </a:r>
                      <a:endParaRPr sz="800">
                        <a:latin typeface="Trebuchet MS"/>
                        <a:cs typeface="Trebuchet MS"/>
                      </a:endParaRPr>
                    </a:p>
                  </a:txBody>
                  <a:tcPr marL="0" marR="0" marT="2540" marB="0">
                    <a:lnL w="19050">
                      <a:solidFill>
                        <a:srgbClr val="FEFEFE"/>
                      </a:solidFill>
                      <a:prstDash val="solid"/>
                    </a:lnL>
                    <a:lnR w="19050">
                      <a:solidFill>
                        <a:srgbClr val="FEFEFE"/>
                      </a:solidFill>
                      <a:prstDash val="solid"/>
                    </a:lnR>
                    <a:solidFill>
                      <a:srgbClr val="E6E7E8"/>
                    </a:solidFill>
                  </a:tcPr>
                </a:tc>
                <a:tc>
                  <a:txBody>
                    <a:bodyPr/>
                    <a:lstStyle/>
                    <a:p>
                      <a:pPr marL="71755">
                        <a:lnSpc>
                          <a:spcPts val="944"/>
                        </a:lnSpc>
                        <a:spcBef>
                          <a:spcPts val="20"/>
                        </a:spcBef>
                      </a:pPr>
                      <a:r>
                        <a:rPr sz="800" spc="-25" dirty="0">
                          <a:solidFill>
                            <a:srgbClr val="373435"/>
                          </a:solidFill>
                          <a:latin typeface="Trebuchet MS"/>
                          <a:cs typeface="Trebuchet MS"/>
                        </a:rPr>
                        <a:t>analysis,</a:t>
                      </a:r>
                      <a:endParaRPr sz="800">
                        <a:latin typeface="Trebuchet MS"/>
                        <a:cs typeface="Trebuchet MS"/>
                      </a:endParaRPr>
                    </a:p>
                  </a:txBody>
                  <a:tcPr marL="0" marR="0" marT="2540" marB="0">
                    <a:lnL w="19050">
                      <a:solidFill>
                        <a:srgbClr val="FEFEFE"/>
                      </a:solidFill>
                      <a:prstDash val="solid"/>
                    </a:lnL>
                    <a:lnR w="19050">
                      <a:solidFill>
                        <a:srgbClr val="FEFEFE"/>
                      </a:solidFill>
                      <a:prstDash val="solid"/>
                    </a:lnR>
                    <a:solidFill>
                      <a:srgbClr val="E6E7E8"/>
                    </a:solidFill>
                  </a:tcPr>
                </a:tc>
                <a:extLst>
                  <a:ext uri="{0D108BD9-81ED-4DB2-BD59-A6C34878D82A}">
                    <a16:rowId xmlns:a16="http://schemas.microsoft.com/office/drawing/2014/main" xmlns="" val="10003"/>
                  </a:ext>
                </a:extLst>
              </a:tr>
              <a:tr h="127223">
                <a:tc>
                  <a:txBody>
                    <a:bodyPr/>
                    <a:lstStyle/>
                    <a:p>
                      <a:pPr marL="71755">
                        <a:lnSpc>
                          <a:spcPts val="944"/>
                        </a:lnSpc>
                        <a:spcBef>
                          <a:spcPts val="20"/>
                        </a:spcBef>
                      </a:pPr>
                      <a:r>
                        <a:rPr sz="800" spc="10" dirty="0">
                          <a:solidFill>
                            <a:srgbClr val="373435"/>
                          </a:solidFill>
                          <a:latin typeface="Trebuchet MS"/>
                          <a:cs typeface="Trebuchet MS"/>
                        </a:rPr>
                        <a:t>human</a:t>
                      </a:r>
                      <a:endParaRPr sz="800">
                        <a:latin typeface="Trebuchet MS"/>
                        <a:cs typeface="Trebuchet MS"/>
                      </a:endParaRPr>
                    </a:p>
                  </a:txBody>
                  <a:tcPr marL="0" marR="0" marT="2540" marB="0">
                    <a:lnL w="19050">
                      <a:solidFill>
                        <a:srgbClr val="FEFEFE"/>
                      </a:solidFill>
                      <a:prstDash val="solid"/>
                    </a:lnL>
                    <a:lnR w="19050">
                      <a:solidFill>
                        <a:srgbClr val="FEFEFE"/>
                      </a:solidFill>
                      <a:prstDash val="solid"/>
                    </a:lnR>
                    <a:solidFill>
                      <a:srgbClr val="E6E7E8"/>
                    </a:solidFill>
                  </a:tcPr>
                </a:tc>
                <a:tc>
                  <a:txBody>
                    <a:bodyPr/>
                    <a:lstStyle/>
                    <a:p>
                      <a:pPr marL="71755">
                        <a:lnSpc>
                          <a:spcPts val="944"/>
                        </a:lnSpc>
                        <a:spcBef>
                          <a:spcPts val="20"/>
                        </a:spcBef>
                      </a:pPr>
                      <a:r>
                        <a:rPr sz="800" dirty="0">
                          <a:solidFill>
                            <a:srgbClr val="373435"/>
                          </a:solidFill>
                          <a:latin typeface="Trebuchet MS"/>
                          <a:cs typeface="Trebuchet MS"/>
                        </a:rPr>
                        <a:t>developed </a:t>
                      </a:r>
                      <a:r>
                        <a:rPr sz="800" spc="5" dirty="0">
                          <a:solidFill>
                            <a:srgbClr val="373435"/>
                          </a:solidFill>
                          <a:latin typeface="Trebuchet MS"/>
                          <a:cs typeface="Trebuchet MS"/>
                        </a:rPr>
                        <a:t>by</a:t>
                      </a:r>
                      <a:r>
                        <a:rPr sz="800" spc="-85" dirty="0">
                          <a:solidFill>
                            <a:srgbClr val="373435"/>
                          </a:solidFill>
                          <a:latin typeface="Trebuchet MS"/>
                          <a:cs typeface="Trebuchet MS"/>
                        </a:rPr>
                        <a:t> </a:t>
                      </a:r>
                      <a:r>
                        <a:rPr sz="800" spc="45" dirty="0">
                          <a:solidFill>
                            <a:srgbClr val="373435"/>
                          </a:solidFill>
                          <a:latin typeface="Trebuchet MS"/>
                          <a:cs typeface="Trebuchet MS"/>
                        </a:rPr>
                        <a:t>HDA</a:t>
                      </a:r>
                      <a:endParaRPr sz="800">
                        <a:latin typeface="Trebuchet MS"/>
                        <a:cs typeface="Trebuchet MS"/>
                      </a:endParaRPr>
                    </a:p>
                  </a:txBody>
                  <a:tcPr marL="0" marR="0" marT="2540" marB="0">
                    <a:lnL w="19050">
                      <a:solidFill>
                        <a:srgbClr val="FEFEFE"/>
                      </a:solidFill>
                      <a:prstDash val="solid"/>
                    </a:lnL>
                    <a:lnR w="19050">
                      <a:solidFill>
                        <a:srgbClr val="FEFEFE"/>
                      </a:solidFill>
                      <a:prstDash val="solid"/>
                    </a:lnR>
                    <a:solidFill>
                      <a:srgbClr val="E6E7E8"/>
                    </a:solidFill>
                  </a:tcPr>
                </a:tc>
                <a:tc>
                  <a:txBody>
                    <a:bodyPr/>
                    <a:lstStyle/>
                    <a:p>
                      <a:pPr marL="71755">
                        <a:lnSpc>
                          <a:spcPts val="944"/>
                        </a:lnSpc>
                        <a:spcBef>
                          <a:spcPts val="20"/>
                        </a:spcBef>
                      </a:pPr>
                      <a:r>
                        <a:rPr sz="800" spc="-10" dirty="0">
                          <a:solidFill>
                            <a:srgbClr val="373435"/>
                          </a:solidFill>
                          <a:latin typeface="Trebuchet MS"/>
                          <a:cs typeface="Trebuchet MS"/>
                        </a:rPr>
                        <a:t>transformation</a:t>
                      </a:r>
                      <a:endParaRPr sz="800">
                        <a:latin typeface="Trebuchet MS"/>
                        <a:cs typeface="Trebuchet MS"/>
                      </a:endParaRPr>
                    </a:p>
                  </a:txBody>
                  <a:tcPr marL="0" marR="0" marT="2540" marB="0">
                    <a:lnL w="19050">
                      <a:solidFill>
                        <a:srgbClr val="FEFEFE"/>
                      </a:solidFill>
                      <a:prstDash val="solid"/>
                    </a:lnL>
                    <a:lnR w="19050">
                      <a:solidFill>
                        <a:srgbClr val="FEFEFE"/>
                      </a:solidFill>
                      <a:prstDash val="solid"/>
                    </a:lnR>
                    <a:solidFill>
                      <a:srgbClr val="E6E7E8"/>
                    </a:solidFill>
                  </a:tcPr>
                </a:tc>
                <a:tc>
                  <a:txBody>
                    <a:bodyPr/>
                    <a:lstStyle/>
                    <a:p>
                      <a:pPr>
                        <a:lnSpc>
                          <a:spcPct val="100000"/>
                        </a:lnSpc>
                      </a:pPr>
                      <a:endParaRPr sz="700">
                        <a:latin typeface="Times New Roman"/>
                        <a:cs typeface="Times New Roman"/>
                      </a:endParaRPr>
                    </a:p>
                  </a:txBody>
                  <a:tcPr marL="0" marR="0" marT="0" marB="0">
                    <a:lnL w="19050">
                      <a:solidFill>
                        <a:srgbClr val="FEFEFE"/>
                      </a:solidFill>
                      <a:prstDash val="solid"/>
                    </a:lnL>
                    <a:lnR w="19050">
                      <a:solidFill>
                        <a:srgbClr val="FEFEFE"/>
                      </a:solidFill>
                      <a:prstDash val="solid"/>
                    </a:lnR>
                    <a:solidFill>
                      <a:srgbClr val="E6E7E8"/>
                    </a:solidFill>
                  </a:tcPr>
                </a:tc>
                <a:tc>
                  <a:txBody>
                    <a:bodyPr/>
                    <a:lstStyle/>
                    <a:p>
                      <a:pPr>
                        <a:lnSpc>
                          <a:spcPct val="100000"/>
                        </a:lnSpc>
                      </a:pPr>
                      <a:endParaRPr sz="700">
                        <a:latin typeface="Times New Roman"/>
                        <a:cs typeface="Times New Roman"/>
                      </a:endParaRPr>
                    </a:p>
                  </a:txBody>
                  <a:tcPr marL="0" marR="0" marT="0" marB="0">
                    <a:lnL w="19050">
                      <a:solidFill>
                        <a:srgbClr val="FEFEFE"/>
                      </a:solidFill>
                      <a:prstDash val="solid"/>
                    </a:lnL>
                    <a:lnR w="19050">
                      <a:solidFill>
                        <a:srgbClr val="FEFEFE"/>
                      </a:solidFill>
                      <a:prstDash val="solid"/>
                    </a:lnR>
                    <a:solidFill>
                      <a:srgbClr val="E6E7E8"/>
                    </a:solidFill>
                  </a:tcPr>
                </a:tc>
                <a:tc>
                  <a:txBody>
                    <a:bodyPr/>
                    <a:lstStyle/>
                    <a:p>
                      <a:pPr marL="71755">
                        <a:lnSpc>
                          <a:spcPts val="944"/>
                        </a:lnSpc>
                        <a:spcBef>
                          <a:spcPts val="20"/>
                        </a:spcBef>
                      </a:pPr>
                      <a:r>
                        <a:rPr sz="800" spc="-10" dirty="0">
                          <a:solidFill>
                            <a:srgbClr val="373435"/>
                          </a:solidFill>
                          <a:latin typeface="Trebuchet MS"/>
                          <a:cs typeface="Trebuchet MS"/>
                        </a:rPr>
                        <a:t>planning,</a:t>
                      </a:r>
                      <a:r>
                        <a:rPr sz="800" spc="-35" dirty="0">
                          <a:solidFill>
                            <a:srgbClr val="373435"/>
                          </a:solidFill>
                          <a:latin typeface="Trebuchet MS"/>
                          <a:cs typeface="Trebuchet MS"/>
                        </a:rPr>
                        <a:t> </a:t>
                      </a:r>
                      <a:r>
                        <a:rPr sz="800" spc="-25" dirty="0">
                          <a:solidFill>
                            <a:srgbClr val="373435"/>
                          </a:solidFill>
                          <a:latin typeface="Trebuchet MS"/>
                          <a:cs typeface="Trebuchet MS"/>
                        </a:rPr>
                        <a:t>analysis,</a:t>
                      </a:r>
                      <a:endParaRPr sz="800">
                        <a:latin typeface="Trebuchet MS"/>
                        <a:cs typeface="Trebuchet MS"/>
                      </a:endParaRPr>
                    </a:p>
                  </a:txBody>
                  <a:tcPr marL="0" marR="0" marT="2540" marB="0">
                    <a:lnL w="19050">
                      <a:solidFill>
                        <a:srgbClr val="FEFEFE"/>
                      </a:solidFill>
                      <a:prstDash val="solid"/>
                    </a:lnL>
                    <a:lnR w="19050">
                      <a:solidFill>
                        <a:srgbClr val="FEFEFE"/>
                      </a:solidFill>
                      <a:prstDash val="solid"/>
                    </a:lnR>
                    <a:solidFill>
                      <a:srgbClr val="E6E7E8"/>
                    </a:solidFill>
                  </a:tcPr>
                </a:tc>
                <a:tc>
                  <a:txBody>
                    <a:bodyPr/>
                    <a:lstStyle/>
                    <a:p>
                      <a:pPr marL="71755">
                        <a:lnSpc>
                          <a:spcPts val="944"/>
                        </a:lnSpc>
                        <a:spcBef>
                          <a:spcPts val="20"/>
                        </a:spcBef>
                      </a:pPr>
                      <a:r>
                        <a:rPr sz="800" spc="-10" dirty="0">
                          <a:solidFill>
                            <a:srgbClr val="373435"/>
                          </a:solidFill>
                          <a:latin typeface="Trebuchet MS"/>
                          <a:cs typeface="Trebuchet MS"/>
                        </a:rPr>
                        <a:t>transformation</a:t>
                      </a:r>
                      <a:endParaRPr sz="800">
                        <a:latin typeface="Trebuchet MS"/>
                        <a:cs typeface="Trebuchet MS"/>
                      </a:endParaRPr>
                    </a:p>
                  </a:txBody>
                  <a:tcPr marL="0" marR="0" marT="2540" marB="0">
                    <a:lnL w="19050">
                      <a:solidFill>
                        <a:srgbClr val="FEFEFE"/>
                      </a:solidFill>
                      <a:prstDash val="solid"/>
                    </a:lnL>
                    <a:lnR w="19050">
                      <a:solidFill>
                        <a:srgbClr val="FEFEFE"/>
                      </a:solidFill>
                      <a:prstDash val="solid"/>
                    </a:lnR>
                    <a:solidFill>
                      <a:srgbClr val="FF0000"/>
                    </a:solidFill>
                  </a:tcPr>
                </a:tc>
                <a:tc>
                  <a:txBody>
                    <a:bodyPr/>
                    <a:lstStyle/>
                    <a:p>
                      <a:pPr marL="71755">
                        <a:lnSpc>
                          <a:spcPts val="944"/>
                        </a:lnSpc>
                        <a:spcBef>
                          <a:spcPts val="20"/>
                        </a:spcBef>
                      </a:pPr>
                      <a:r>
                        <a:rPr sz="800" spc="-10" dirty="0">
                          <a:solidFill>
                            <a:srgbClr val="373435"/>
                          </a:solidFill>
                          <a:latin typeface="Trebuchet MS"/>
                          <a:cs typeface="Trebuchet MS"/>
                        </a:rPr>
                        <a:t>planning,</a:t>
                      </a:r>
                      <a:r>
                        <a:rPr sz="800" spc="-35" dirty="0">
                          <a:solidFill>
                            <a:srgbClr val="373435"/>
                          </a:solidFill>
                          <a:latin typeface="Trebuchet MS"/>
                          <a:cs typeface="Trebuchet MS"/>
                        </a:rPr>
                        <a:t> </a:t>
                      </a:r>
                      <a:r>
                        <a:rPr sz="800" spc="-25" dirty="0">
                          <a:solidFill>
                            <a:srgbClr val="373435"/>
                          </a:solidFill>
                          <a:latin typeface="Trebuchet MS"/>
                          <a:cs typeface="Trebuchet MS"/>
                        </a:rPr>
                        <a:t>analysis,</a:t>
                      </a:r>
                      <a:endParaRPr sz="800">
                        <a:latin typeface="Trebuchet MS"/>
                        <a:cs typeface="Trebuchet MS"/>
                      </a:endParaRPr>
                    </a:p>
                  </a:txBody>
                  <a:tcPr marL="0" marR="0" marT="2540" marB="0">
                    <a:lnL w="19050">
                      <a:solidFill>
                        <a:srgbClr val="FEFEFE"/>
                      </a:solidFill>
                      <a:prstDash val="solid"/>
                    </a:lnL>
                    <a:lnR w="19050">
                      <a:solidFill>
                        <a:srgbClr val="FEFEFE"/>
                      </a:solidFill>
                      <a:prstDash val="solid"/>
                    </a:lnR>
                    <a:solidFill>
                      <a:srgbClr val="E6E7E8"/>
                    </a:solidFill>
                  </a:tcPr>
                </a:tc>
                <a:tc>
                  <a:txBody>
                    <a:bodyPr/>
                    <a:lstStyle/>
                    <a:p>
                      <a:pPr marL="71755">
                        <a:lnSpc>
                          <a:spcPts val="944"/>
                        </a:lnSpc>
                        <a:spcBef>
                          <a:spcPts val="20"/>
                        </a:spcBef>
                      </a:pPr>
                      <a:r>
                        <a:rPr sz="800" dirty="0">
                          <a:solidFill>
                            <a:srgbClr val="373435"/>
                          </a:solidFill>
                          <a:latin typeface="Trebuchet MS"/>
                          <a:cs typeface="Trebuchet MS"/>
                        </a:rPr>
                        <a:t>only </a:t>
                      </a:r>
                      <a:r>
                        <a:rPr sz="800" spc="10" dirty="0">
                          <a:solidFill>
                            <a:srgbClr val="373435"/>
                          </a:solidFill>
                          <a:latin typeface="Trebuchet MS"/>
                          <a:cs typeface="Trebuchet MS"/>
                        </a:rPr>
                        <a:t>2 </a:t>
                      </a:r>
                      <a:r>
                        <a:rPr sz="800" spc="-15" dirty="0">
                          <a:solidFill>
                            <a:srgbClr val="373435"/>
                          </a:solidFill>
                          <a:latin typeface="Trebuchet MS"/>
                          <a:cs typeface="Trebuchet MS"/>
                        </a:rPr>
                        <a:t>of </a:t>
                      </a:r>
                      <a:r>
                        <a:rPr sz="800" spc="-20" dirty="0">
                          <a:solidFill>
                            <a:srgbClr val="373435"/>
                          </a:solidFill>
                          <a:latin typeface="Trebuchet MS"/>
                          <a:cs typeface="Trebuchet MS"/>
                        </a:rPr>
                        <a:t>the</a:t>
                      </a:r>
                      <a:r>
                        <a:rPr sz="800" spc="-114" dirty="0">
                          <a:solidFill>
                            <a:srgbClr val="373435"/>
                          </a:solidFill>
                          <a:latin typeface="Trebuchet MS"/>
                          <a:cs typeface="Trebuchet MS"/>
                        </a:rPr>
                        <a:t> </a:t>
                      </a:r>
                      <a:r>
                        <a:rPr sz="800" spc="10" dirty="0">
                          <a:solidFill>
                            <a:srgbClr val="373435"/>
                          </a:solidFill>
                          <a:latin typeface="Trebuchet MS"/>
                          <a:cs typeface="Trebuchet MS"/>
                        </a:rPr>
                        <a:t>6</a:t>
                      </a:r>
                      <a:endParaRPr sz="800">
                        <a:latin typeface="Trebuchet MS"/>
                        <a:cs typeface="Trebuchet MS"/>
                      </a:endParaRPr>
                    </a:p>
                  </a:txBody>
                  <a:tcPr marL="0" marR="0" marT="2540" marB="0">
                    <a:lnL w="19050">
                      <a:solidFill>
                        <a:srgbClr val="FEFEFE"/>
                      </a:solidFill>
                      <a:prstDash val="solid"/>
                    </a:lnL>
                    <a:lnR w="19050">
                      <a:solidFill>
                        <a:srgbClr val="FEFEFE"/>
                      </a:solidFill>
                      <a:prstDash val="solid"/>
                    </a:lnR>
                    <a:solidFill>
                      <a:srgbClr val="E6E7E8"/>
                    </a:solidFill>
                  </a:tcPr>
                </a:tc>
                <a:tc>
                  <a:txBody>
                    <a:bodyPr/>
                    <a:lstStyle/>
                    <a:p>
                      <a:pPr marL="71755">
                        <a:lnSpc>
                          <a:spcPts val="944"/>
                        </a:lnSpc>
                        <a:spcBef>
                          <a:spcPts val="20"/>
                        </a:spcBef>
                      </a:pPr>
                      <a:r>
                        <a:rPr sz="800" spc="15" dirty="0">
                          <a:solidFill>
                            <a:srgbClr val="373435"/>
                          </a:solidFill>
                          <a:latin typeface="Trebuchet MS"/>
                          <a:cs typeface="Trebuchet MS"/>
                        </a:rPr>
                        <a:t>Meeting</a:t>
                      </a:r>
                      <a:endParaRPr sz="800">
                        <a:latin typeface="Trebuchet MS"/>
                        <a:cs typeface="Trebuchet MS"/>
                      </a:endParaRPr>
                    </a:p>
                  </a:txBody>
                  <a:tcPr marL="0" marR="0" marT="2540" marB="0">
                    <a:lnL w="19050">
                      <a:solidFill>
                        <a:srgbClr val="FEFEFE"/>
                      </a:solidFill>
                      <a:prstDash val="solid"/>
                    </a:lnL>
                    <a:lnR w="19050">
                      <a:solidFill>
                        <a:srgbClr val="FEFEFE"/>
                      </a:solidFill>
                      <a:prstDash val="solid"/>
                    </a:lnR>
                    <a:solidFill>
                      <a:srgbClr val="E6E7E8"/>
                    </a:solidFill>
                  </a:tcPr>
                </a:tc>
                <a:extLst>
                  <a:ext uri="{0D108BD9-81ED-4DB2-BD59-A6C34878D82A}">
                    <a16:rowId xmlns:a16="http://schemas.microsoft.com/office/drawing/2014/main" xmlns="" val="10004"/>
                  </a:ext>
                </a:extLst>
              </a:tr>
              <a:tr h="127223">
                <a:tc>
                  <a:txBody>
                    <a:bodyPr/>
                    <a:lstStyle/>
                    <a:p>
                      <a:pPr marL="71755">
                        <a:lnSpc>
                          <a:spcPts val="944"/>
                        </a:lnSpc>
                        <a:spcBef>
                          <a:spcPts val="20"/>
                        </a:spcBef>
                      </a:pPr>
                      <a:r>
                        <a:rPr sz="800" spc="-15" dirty="0">
                          <a:solidFill>
                            <a:srgbClr val="373435"/>
                          </a:solidFill>
                          <a:latin typeface="Trebuchet MS"/>
                          <a:cs typeface="Trebuchet MS"/>
                        </a:rPr>
                        <a:t>settlements</a:t>
                      </a:r>
                      <a:endParaRPr sz="800">
                        <a:latin typeface="Trebuchet MS"/>
                        <a:cs typeface="Trebuchet MS"/>
                      </a:endParaRPr>
                    </a:p>
                  </a:txBody>
                  <a:tcPr marL="0" marR="0" marT="2540" marB="0">
                    <a:lnL w="19050">
                      <a:solidFill>
                        <a:srgbClr val="FEFEFE"/>
                      </a:solidFill>
                      <a:prstDash val="solid"/>
                    </a:lnL>
                    <a:lnR w="19050">
                      <a:solidFill>
                        <a:srgbClr val="FEFEFE"/>
                      </a:solidFill>
                      <a:prstDash val="solid"/>
                    </a:lnR>
                    <a:solidFill>
                      <a:srgbClr val="E6E7E8"/>
                    </a:solidFill>
                  </a:tcPr>
                </a:tc>
                <a:tc>
                  <a:txBody>
                    <a:bodyPr/>
                    <a:lstStyle/>
                    <a:p>
                      <a:pPr marL="71755">
                        <a:lnSpc>
                          <a:spcPts val="944"/>
                        </a:lnSpc>
                        <a:spcBef>
                          <a:spcPts val="20"/>
                        </a:spcBef>
                      </a:pPr>
                      <a:r>
                        <a:rPr sz="800" spc="-30" dirty="0">
                          <a:solidFill>
                            <a:srgbClr val="373435"/>
                          </a:solidFill>
                          <a:latin typeface="Trebuchet MS"/>
                          <a:cs typeface="Trebuchet MS"/>
                        </a:rPr>
                        <a:t>reﬂects </a:t>
                      </a:r>
                      <a:r>
                        <a:rPr sz="800" spc="-20" dirty="0">
                          <a:solidFill>
                            <a:srgbClr val="373435"/>
                          </a:solidFill>
                          <a:latin typeface="Trebuchet MS"/>
                          <a:cs typeface="Trebuchet MS"/>
                        </a:rPr>
                        <a:t>spatial</a:t>
                      </a:r>
                      <a:endParaRPr sz="800">
                        <a:latin typeface="Trebuchet MS"/>
                        <a:cs typeface="Trebuchet MS"/>
                      </a:endParaRPr>
                    </a:p>
                  </a:txBody>
                  <a:tcPr marL="0" marR="0" marT="2540" marB="0">
                    <a:lnL w="19050">
                      <a:solidFill>
                        <a:srgbClr val="FEFEFE"/>
                      </a:solidFill>
                      <a:prstDash val="solid"/>
                    </a:lnL>
                    <a:lnR w="19050">
                      <a:solidFill>
                        <a:srgbClr val="FEFEFE"/>
                      </a:solidFill>
                      <a:prstDash val="solid"/>
                    </a:lnR>
                    <a:solidFill>
                      <a:srgbClr val="E6E7E8"/>
                    </a:solidFill>
                  </a:tcPr>
                </a:tc>
                <a:tc>
                  <a:txBody>
                    <a:bodyPr/>
                    <a:lstStyle/>
                    <a:p>
                      <a:pPr marL="71755">
                        <a:lnSpc>
                          <a:spcPts val="944"/>
                        </a:lnSpc>
                        <a:spcBef>
                          <a:spcPts val="20"/>
                        </a:spcBef>
                      </a:pPr>
                      <a:r>
                        <a:rPr sz="800" spc="-10" dirty="0">
                          <a:solidFill>
                            <a:srgbClr val="373435"/>
                          </a:solidFill>
                          <a:latin typeface="Trebuchet MS"/>
                          <a:cs typeface="Trebuchet MS"/>
                        </a:rPr>
                        <a:t>planning,</a:t>
                      </a:r>
                      <a:r>
                        <a:rPr sz="800" spc="-35" dirty="0">
                          <a:solidFill>
                            <a:srgbClr val="373435"/>
                          </a:solidFill>
                          <a:latin typeface="Trebuchet MS"/>
                          <a:cs typeface="Trebuchet MS"/>
                        </a:rPr>
                        <a:t> </a:t>
                      </a:r>
                      <a:r>
                        <a:rPr sz="800" spc="-10" dirty="0">
                          <a:solidFill>
                            <a:srgbClr val="373435"/>
                          </a:solidFill>
                          <a:latin typeface="Trebuchet MS"/>
                          <a:cs typeface="Trebuchet MS"/>
                        </a:rPr>
                        <a:t>analysis</a:t>
                      </a:r>
                      <a:endParaRPr sz="800">
                        <a:latin typeface="Trebuchet MS"/>
                        <a:cs typeface="Trebuchet MS"/>
                      </a:endParaRPr>
                    </a:p>
                  </a:txBody>
                  <a:tcPr marL="0" marR="0" marT="2540" marB="0">
                    <a:lnL w="19050">
                      <a:solidFill>
                        <a:srgbClr val="FEFEFE"/>
                      </a:solidFill>
                      <a:prstDash val="solid"/>
                    </a:lnL>
                    <a:lnR w="19050">
                      <a:solidFill>
                        <a:srgbClr val="FEFEFE"/>
                      </a:solidFill>
                      <a:prstDash val="solid"/>
                    </a:lnR>
                    <a:solidFill>
                      <a:srgbClr val="E6E7E8"/>
                    </a:solidFill>
                  </a:tcPr>
                </a:tc>
                <a:tc>
                  <a:txBody>
                    <a:bodyPr/>
                    <a:lstStyle/>
                    <a:p>
                      <a:pPr>
                        <a:lnSpc>
                          <a:spcPct val="100000"/>
                        </a:lnSpc>
                      </a:pPr>
                      <a:endParaRPr sz="700">
                        <a:latin typeface="Times New Roman"/>
                        <a:cs typeface="Times New Roman"/>
                      </a:endParaRPr>
                    </a:p>
                  </a:txBody>
                  <a:tcPr marL="0" marR="0" marT="0" marB="0">
                    <a:lnL w="19050">
                      <a:solidFill>
                        <a:srgbClr val="FEFEFE"/>
                      </a:solidFill>
                      <a:prstDash val="solid"/>
                    </a:lnL>
                    <a:lnR w="19050">
                      <a:solidFill>
                        <a:srgbClr val="FEFEFE"/>
                      </a:solidFill>
                      <a:prstDash val="solid"/>
                    </a:lnR>
                    <a:solidFill>
                      <a:srgbClr val="E6E7E8"/>
                    </a:solidFill>
                  </a:tcPr>
                </a:tc>
                <a:tc>
                  <a:txBody>
                    <a:bodyPr/>
                    <a:lstStyle/>
                    <a:p>
                      <a:pPr>
                        <a:lnSpc>
                          <a:spcPct val="100000"/>
                        </a:lnSpc>
                      </a:pPr>
                      <a:endParaRPr sz="700">
                        <a:latin typeface="Times New Roman"/>
                        <a:cs typeface="Times New Roman"/>
                      </a:endParaRPr>
                    </a:p>
                  </a:txBody>
                  <a:tcPr marL="0" marR="0" marT="0" marB="0">
                    <a:lnL w="19050">
                      <a:solidFill>
                        <a:srgbClr val="FEFEFE"/>
                      </a:solidFill>
                      <a:prstDash val="solid"/>
                    </a:lnL>
                    <a:lnR w="19050">
                      <a:solidFill>
                        <a:srgbClr val="FEFEFE"/>
                      </a:solidFill>
                      <a:prstDash val="solid"/>
                    </a:lnR>
                    <a:solidFill>
                      <a:srgbClr val="E6E7E8"/>
                    </a:solidFill>
                  </a:tcPr>
                </a:tc>
                <a:tc>
                  <a:txBody>
                    <a:bodyPr/>
                    <a:lstStyle/>
                    <a:p>
                      <a:pPr marL="71755">
                        <a:lnSpc>
                          <a:spcPts val="944"/>
                        </a:lnSpc>
                        <a:spcBef>
                          <a:spcPts val="20"/>
                        </a:spcBef>
                      </a:pPr>
                      <a:r>
                        <a:rPr sz="800" spc="5" dirty="0">
                          <a:solidFill>
                            <a:srgbClr val="373435"/>
                          </a:solidFill>
                          <a:latin typeface="Trebuchet MS"/>
                          <a:cs typeface="Trebuchet MS"/>
                        </a:rPr>
                        <a:t>and</a:t>
                      </a:r>
                      <a:endParaRPr sz="800">
                        <a:latin typeface="Trebuchet MS"/>
                        <a:cs typeface="Trebuchet MS"/>
                      </a:endParaRPr>
                    </a:p>
                  </a:txBody>
                  <a:tcPr marL="0" marR="0" marT="2540" marB="0">
                    <a:lnL w="19050">
                      <a:solidFill>
                        <a:srgbClr val="FEFEFE"/>
                      </a:solidFill>
                      <a:prstDash val="solid"/>
                    </a:lnL>
                    <a:lnR w="19050">
                      <a:solidFill>
                        <a:srgbClr val="FEFEFE"/>
                      </a:solidFill>
                      <a:prstDash val="solid"/>
                    </a:lnR>
                    <a:solidFill>
                      <a:srgbClr val="E6E7E8"/>
                    </a:solidFill>
                  </a:tcPr>
                </a:tc>
                <a:tc>
                  <a:txBody>
                    <a:bodyPr/>
                    <a:lstStyle/>
                    <a:p>
                      <a:pPr marL="71755">
                        <a:lnSpc>
                          <a:spcPts val="944"/>
                        </a:lnSpc>
                        <a:spcBef>
                          <a:spcPts val="20"/>
                        </a:spcBef>
                      </a:pPr>
                      <a:r>
                        <a:rPr sz="800" spc="-10" dirty="0">
                          <a:solidFill>
                            <a:srgbClr val="373435"/>
                          </a:solidFill>
                          <a:latin typeface="Trebuchet MS"/>
                          <a:cs typeface="Trebuchet MS"/>
                        </a:rPr>
                        <a:t>planning,</a:t>
                      </a:r>
                      <a:r>
                        <a:rPr sz="800" spc="-35" dirty="0">
                          <a:solidFill>
                            <a:srgbClr val="373435"/>
                          </a:solidFill>
                          <a:latin typeface="Trebuchet MS"/>
                          <a:cs typeface="Trebuchet MS"/>
                        </a:rPr>
                        <a:t> </a:t>
                      </a:r>
                      <a:r>
                        <a:rPr sz="800" spc="-10" dirty="0">
                          <a:solidFill>
                            <a:srgbClr val="373435"/>
                          </a:solidFill>
                          <a:latin typeface="Trebuchet MS"/>
                          <a:cs typeface="Trebuchet MS"/>
                        </a:rPr>
                        <a:t>analysis</a:t>
                      </a:r>
                      <a:endParaRPr sz="800" dirty="0">
                        <a:latin typeface="Trebuchet MS"/>
                        <a:cs typeface="Trebuchet MS"/>
                      </a:endParaRPr>
                    </a:p>
                  </a:txBody>
                  <a:tcPr marL="0" marR="0" marT="2540" marB="0">
                    <a:lnL w="19050">
                      <a:solidFill>
                        <a:srgbClr val="FEFEFE"/>
                      </a:solidFill>
                      <a:prstDash val="solid"/>
                    </a:lnL>
                    <a:lnR w="19050">
                      <a:solidFill>
                        <a:srgbClr val="FEFEFE"/>
                      </a:solidFill>
                      <a:prstDash val="solid"/>
                    </a:lnR>
                    <a:solidFill>
                      <a:srgbClr val="FF0000"/>
                    </a:solidFill>
                  </a:tcPr>
                </a:tc>
                <a:tc>
                  <a:txBody>
                    <a:bodyPr/>
                    <a:lstStyle/>
                    <a:p>
                      <a:pPr marL="71755">
                        <a:lnSpc>
                          <a:spcPts val="944"/>
                        </a:lnSpc>
                        <a:spcBef>
                          <a:spcPts val="20"/>
                        </a:spcBef>
                      </a:pPr>
                      <a:r>
                        <a:rPr sz="800" spc="5" dirty="0">
                          <a:solidFill>
                            <a:srgbClr val="373435"/>
                          </a:solidFill>
                          <a:latin typeface="Trebuchet MS"/>
                          <a:cs typeface="Trebuchet MS"/>
                        </a:rPr>
                        <a:t>and</a:t>
                      </a:r>
                      <a:endParaRPr sz="800">
                        <a:latin typeface="Trebuchet MS"/>
                        <a:cs typeface="Trebuchet MS"/>
                      </a:endParaRPr>
                    </a:p>
                  </a:txBody>
                  <a:tcPr marL="0" marR="0" marT="2540" marB="0">
                    <a:lnL w="19050">
                      <a:solidFill>
                        <a:srgbClr val="FEFEFE"/>
                      </a:solidFill>
                      <a:prstDash val="solid"/>
                    </a:lnL>
                    <a:lnR w="19050">
                      <a:solidFill>
                        <a:srgbClr val="FEFEFE"/>
                      </a:solidFill>
                      <a:prstDash val="solid"/>
                    </a:lnR>
                    <a:solidFill>
                      <a:srgbClr val="E6E7E8"/>
                    </a:solidFill>
                  </a:tcPr>
                </a:tc>
                <a:tc>
                  <a:txBody>
                    <a:bodyPr/>
                    <a:lstStyle/>
                    <a:p>
                      <a:pPr marL="71755">
                        <a:lnSpc>
                          <a:spcPts val="944"/>
                        </a:lnSpc>
                        <a:spcBef>
                          <a:spcPts val="20"/>
                        </a:spcBef>
                      </a:pPr>
                      <a:r>
                        <a:rPr sz="800" spc="20" dirty="0">
                          <a:solidFill>
                            <a:srgbClr val="373435"/>
                          </a:solidFill>
                          <a:latin typeface="Trebuchet MS"/>
                          <a:cs typeface="Trebuchet MS"/>
                        </a:rPr>
                        <a:t>logged </a:t>
                      </a:r>
                      <a:r>
                        <a:rPr sz="800" spc="-10" dirty="0">
                          <a:solidFill>
                            <a:srgbClr val="373435"/>
                          </a:solidFill>
                          <a:latin typeface="Trebuchet MS"/>
                          <a:cs typeface="Trebuchet MS"/>
                        </a:rPr>
                        <a:t>requests</a:t>
                      </a:r>
                      <a:r>
                        <a:rPr sz="800" spc="-90" dirty="0">
                          <a:solidFill>
                            <a:srgbClr val="373435"/>
                          </a:solidFill>
                          <a:latin typeface="Trebuchet MS"/>
                          <a:cs typeface="Trebuchet MS"/>
                        </a:rPr>
                        <a:t> </a:t>
                      </a:r>
                      <a:r>
                        <a:rPr sz="800" spc="-10" dirty="0">
                          <a:solidFill>
                            <a:srgbClr val="373435"/>
                          </a:solidFill>
                          <a:latin typeface="Trebuchet MS"/>
                          <a:cs typeface="Trebuchet MS"/>
                        </a:rPr>
                        <a:t>have</a:t>
                      </a:r>
                      <a:endParaRPr sz="800">
                        <a:latin typeface="Trebuchet MS"/>
                        <a:cs typeface="Trebuchet MS"/>
                      </a:endParaRPr>
                    </a:p>
                  </a:txBody>
                  <a:tcPr marL="0" marR="0" marT="2540" marB="0">
                    <a:lnL w="19050">
                      <a:solidFill>
                        <a:srgbClr val="FEFEFE"/>
                      </a:solidFill>
                      <a:prstDash val="solid"/>
                    </a:lnL>
                    <a:lnR w="19050">
                      <a:solidFill>
                        <a:srgbClr val="FEFEFE"/>
                      </a:solidFill>
                      <a:prstDash val="solid"/>
                    </a:lnR>
                    <a:solidFill>
                      <a:srgbClr val="E6E7E8"/>
                    </a:solidFill>
                  </a:tcPr>
                </a:tc>
                <a:tc>
                  <a:txBody>
                    <a:bodyPr/>
                    <a:lstStyle/>
                    <a:p>
                      <a:pPr marL="71755">
                        <a:lnSpc>
                          <a:spcPts val="944"/>
                        </a:lnSpc>
                        <a:spcBef>
                          <a:spcPts val="20"/>
                        </a:spcBef>
                      </a:pPr>
                      <a:r>
                        <a:rPr sz="800" spc="-20" dirty="0">
                          <a:solidFill>
                            <a:srgbClr val="373435"/>
                          </a:solidFill>
                          <a:latin typeface="Trebuchet MS"/>
                          <a:cs typeface="Trebuchet MS"/>
                        </a:rPr>
                        <a:t>minutes.</a:t>
                      </a:r>
                      <a:endParaRPr sz="800">
                        <a:latin typeface="Trebuchet MS"/>
                        <a:cs typeface="Trebuchet MS"/>
                      </a:endParaRPr>
                    </a:p>
                  </a:txBody>
                  <a:tcPr marL="0" marR="0" marT="2540" marB="0">
                    <a:lnL w="19050">
                      <a:solidFill>
                        <a:srgbClr val="FEFEFE"/>
                      </a:solidFill>
                      <a:prstDash val="solid"/>
                    </a:lnL>
                    <a:lnR w="19050">
                      <a:solidFill>
                        <a:srgbClr val="FEFEFE"/>
                      </a:solidFill>
                      <a:prstDash val="solid"/>
                    </a:lnR>
                    <a:solidFill>
                      <a:srgbClr val="E6E7E8"/>
                    </a:solidFill>
                  </a:tcPr>
                </a:tc>
                <a:extLst>
                  <a:ext uri="{0D108BD9-81ED-4DB2-BD59-A6C34878D82A}">
                    <a16:rowId xmlns:a16="http://schemas.microsoft.com/office/drawing/2014/main" xmlns="" val="10005"/>
                  </a:ext>
                </a:extLst>
              </a:tr>
              <a:tr h="127223">
                <a:tc>
                  <a:txBody>
                    <a:bodyPr/>
                    <a:lstStyle/>
                    <a:p>
                      <a:pPr marL="71755">
                        <a:lnSpc>
                          <a:spcPts val="944"/>
                        </a:lnSpc>
                        <a:spcBef>
                          <a:spcPts val="20"/>
                        </a:spcBef>
                      </a:pPr>
                      <a:r>
                        <a:rPr sz="800" spc="5" dirty="0">
                          <a:solidFill>
                            <a:srgbClr val="373435"/>
                          </a:solidFill>
                          <a:latin typeface="Trebuchet MS"/>
                          <a:cs typeface="Trebuchet MS"/>
                        </a:rPr>
                        <a:t>and </a:t>
                      </a:r>
                      <a:r>
                        <a:rPr sz="800" spc="-15" dirty="0">
                          <a:solidFill>
                            <a:srgbClr val="373435"/>
                          </a:solidFill>
                          <a:latin typeface="Trebuchet MS"/>
                          <a:cs typeface="Trebuchet MS"/>
                        </a:rPr>
                        <a:t>Security</a:t>
                      </a:r>
                      <a:r>
                        <a:rPr sz="800" spc="-85" dirty="0">
                          <a:solidFill>
                            <a:srgbClr val="373435"/>
                          </a:solidFill>
                          <a:latin typeface="Trebuchet MS"/>
                          <a:cs typeface="Trebuchet MS"/>
                        </a:rPr>
                        <a:t> </a:t>
                      </a:r>
                      <a:r>
                        <a:rPr sz="800" spc="-15" dirty="0">
                          <a:solidFill>
                            <a:srgbClr val="373435"/>
                          </a:solidFill>
                          <a:latin typeface="Trebuchet MS"/>
                          <a:cs typeface="Trebuchet MS"/>
                        </a:rPr>
                        <a:t>of</a:t>
                      </a:r>
                      <a:endParaRPr sz="800">
                        <a:latin typeface="Trebuchet MS"/>
                        <a:cs typeface="Trebuchet MS"/>
                      </a:endParaRPr>
                    </a:p>
                  </a:txBody>
                  <a:tcPr marL="0" marR="0" marT="2540" marB="0">
                    <a:lnL w="19050">
                      <a:solidFill>
                        <a:srgbClr val="FEFEFE"/>
                      </a:solidFill>
                      <a:prstDash val="solid"/>
                    </a:lnL>
                    <a:lnR w="19050">
                      <a:solidFill>
                        <a:srgbClr val="FEFEFE"/>
                      </a:solidFill>
                      <a:prstDash val="solid"/>
                    </a:lnR>
                    <a:solidFill>
                      <a:srgbClr val="E6E7E8"/>
                    </a:solidFill>
                  </a:tcPr>
                </a:tc>
                <a:tc>
                  <a:txBody>
                    <a:bodyPr/>
                    <a:lstStyle/>
                    <a:p>
                      <a:pPr marL="71755">
                        <a:lnSpc>
                          <a:spcPts val="944"/>
                        </a:lnSpc>
                        <a:spcBef>
                          <a:spcPts val="20"/>
                        </a:spcBef>
                      </a:pPr>
                      <a:r>
                        <a:rPr sz="800" spc="-10" dirty="0">
                          <a:solidFill>
                            <a:srgbClr val="373435"/>
                          </a:solidFill>
                          <a:latin typeface="Trebuchet MS"/>
                          <a:cs typeface="Trebuchet MS"/>
                        </a:rPr>
                        <a:t>transformation</a:t>
                      </a:r>
                      <a:endParaRPr sz="800">
                        <a:latin typeface="Trebuchet MS"/>
                        <a:cs typeface="Trebuchet MS"/>
                      </a:endParaRPr>
                    </a:p>
                  </a:txBody>
                  <a:tcPr marL="0" marR="0" marT="2540" marB="0">
                    <a:lnL w="19050">
                      <a:solidFill>
                        <a:srgbClr val="FEFEFE"/>
                      </a:solidFill>
                      <a:prstDash val="solid"/>
                    </a:lnL>
                    <a:lnR w="19050">
                      <a:solidFill>
                        <a:srgbClr val="FEFEFE"/>
                      </a:solidFill>
                      <a:prstDash val="solid"/>
                    </a:lnR>
                    <a:solidFill>
                      <a:srgbClr val="E6E7E8"/>
                    </a:solidFill>
                  </a:tcPr>
                </a:tc>
                <a:tc>
                  <a:txBody>
                    <a:bodyPr/>
                    <a:lstStyle/>
                    <a:p>
                      <a:pPr marL="71755">
                        <a:lnSpc>
                          <a:spcPts val="944"/>
                        </a:lnSpc>
                        <a:spcBef>
                          <a:spcPts val="20"/>
                        </a:spcBef>
                      </a:pPr>
                      <a:r>
                        <a:rPr sz="800" spc="5" dirty="0">
                          <a:solidFill>
                            <a:srgbClr val="373435"/>
                          </a:solidFill>
                          <a:latin typeface="Trebuchet MS"/>
                          <a:cs typeface="Trebuchet MS"/>
                        </a:rPr>
                        <a:t>and</a:t>
                      </a:r>
                      <a:r>
                        <a:rPr sz="800" spc="-35" dirty="0">
                          <a:solidFill>
                            <a:srgbClr val="373435"/>
                          </a:solidFill>
                          <a:latin typeface="Trebuchet MS"/>
                          <a:cs typeface="Trebuchet MS"/>
                        </a:rPr>
                        <a:t> </a:t>
                      </a:r>
                      <a:r>
                        <a:rPr sz="800" spc="-10" dirty="0">
                          <a:solidFill>
                            <a:srgbClr val="373435"/>
                          </a:solidFill>
                          <a:latin typeface="Trebuchet MS"/>
                          <a:cs typeface="Trebuchet MS"/>
                        </a:rPr>
                        <a:t>implementation</a:t>
                      </a:r>
                      <a:endParaRPr sz="800">
                        <a:latin typeface="Trebuchet MS"/>
                        <a:cs typeface="Trebuchet MS"/>
                      </a:endParaRPr>
                    </a:p>
                  </a:txBody>
                  <a:tcPr marL="0" marR="0" marT="2540" marB="0">
                    <a:lnL w="19050">
                      <a:solidFill>
                        <a:srgbClr val="FEFEFE"/>
                      </a:solidFill>
                      <a:prstDash val="solid"/>
                    </a:lnL>
                    <a:lnR w="19050">
                      <a:solidFill>
                        <a:srgbClr val="FEFEFE"/>
                      </a:solidFill>
                      <a:prstDash val="solid"/>
                    </a:lnR>
                    <a:solidFill>
                      <a:srgbClr val="E6E7E8"/>
                    </a:solidFill>
                  </a:tcPr>
                </a:tc>
                <a:tc>
                  <a:txBody>
                    <a:bodyPr/>
                    <a:lstStyle/>
                    <a:p>
                      <a:pPr>
                        <a:lnSpc>
                          <a:spcPct val="100000"/>
                        </a:lnSpc>
                      </a:pPr>
                      <a:endParaRPr sz="700">
                        <a:latin typeface="Times New Roman"/>
                        <a:cs typeface="Times New Roman"/>
                      </a:endParaRPr>
                    </a:p>
                  </a:txBody>
                  <a:tcPr marL="0" marR="0" marT="0" marB="0">
                    <a:lnL w="19050">
                      <a:solidFill>
                        <a:srgbClr val="FEFEFE"/>
                      </a:solidFill>
                      <a:prstDash val="solid"/>
                    </a:lnL>
                    <a:lnR w="19050">
                      <a:solidFill>
                        <a:srgbClr val="FEFEFE"/>
                      </a:solidFill>
                      <a:prstDash val="solid"/>
                    </a:lnR>
                    <a:solidFill>
                      <a:srgbClr val="E6E7E8"/>
                    </a:solidFill>
                  </a:tcPr>
                </a:tc>
                <a:tc>
                  <a:txBody>
                    <a:bodyPr/>
                    <a:lstStyle/>
                    <a:p>
                      <a:pPr>
                        <a:lnSpc>
                          <a:spcPct val="100000"/>
                        </a:lnSpc>
                      </a:pPr>
                      <a:endParaRPr sz="700">
                        <a:latin typeface="Times New Roman"/>
                        <a:cs typeface="Times New Roman"/>
                      </a:endParaRPr>
                    </a:p>
                  </a:txBody>
                  <a:tcPr marL="0" marR="0" marT="0" marB="0">
                    <a:lnL w="19050">
                      <a:solidFill>
                        <a:srgbClr val="FEFEFE"/>
                      </a:solidFill>
                      <a:prstDash val="solid"/>
                    </a:lnL>
                    <a:lnR w="19050">
                      <a:solidFill>
                        <a:srgbClr val="FEFEFE"/>
                      </a:solidFill>
                      <a:prstDash val="solid"/>
                    </a:lnR>
                    <a:solidFill>
                      <a:srgbClr val="E6E7E8"/>
                    </a:solidFill>
                  </a:tcPr>
                </a:tc>
                <a:tc>
                  <a:txBody>
                    <a:bodyPr/>
                    <a:lstStyle/>
                    <a:p>
                      <a:pPr marL="71755">
                        <a:lnSpc>
                          <a:spcPts val="944"/>
                        </a:lnSpc>
                        <a:spcBef>
                          <a:spcPts val="20"/>
                        </a:spcBef>
                      </a:pPr>
                      <a:r>
                        <a:rPr sz="800" spc="-10" dirty="0">
                          <a:solidFill>
                            <a:srgbClr val="373435"/>
                          </a:solidFill>
                          <a:latin typeface="Trebuchet MS"/>
                          <a:cs typeface="Trebuchet MS"/>
                        </a:rPr>
                        <a:t>implementation</a:t>
                      </a:r>
                      <a:endParaRPr sz="800">
                        <a:latin typeface="Trebuchet MS"/>
                        <a:cs typeface="Trebuchet MS"/>
                      </a:endParaRPr>
                    </a:p>
                  </a:txBody>
                  <a:tcPr marL="0" marR="0" marT="2540" marB="0">
                    <a:lnL w="19050">
                      <a:solidFill>
                        <a:srgbClr val="FEFEFE"/>
                      </a:solidFill>
                      <a:prstDash val="solid"/>
                    </a:lnL>
                    <a:lnR w="19050">
                      <a:solidFill>
                        <a:srgbClr val="FEFEFE"/>
                      </a:solidFill>
                      <a:prstDash val="solid"/>
                    </a:lnR>
                    <a:solidFill>
                      <a:srgbClr val="E6E7E8"/>
                    </a:solidFill>
                  </a:tcPr>
                </a:tc>
                <a:tc>
                  <a:txBody>
                    <a:bodyPr/>
                    <a:lstStyle/>
                    <a:p>
                      <a:pPr marL="71755">
                        <a:lnSpc>
                          <a:spcPts val="944"/>
                        </a:lnSpc>
                        <a:spcBef>
                          <a:spcPts val="20"/>
                        </a:spcBef>
                      </a:pPr>
                      <a:r>
                        <a:rPr sz="800" spc="5" dirty="0">
                          <a:solidFill>
                            <a:srgbClr val="373435"/>
                          </a:solidFill>
                          <a:latin typeface="Trebuchet MS"/>
                          <a:cs typeface="Trebuchet MS"/>
                        </a:rPr>
                        <a:t>and</a:t>
                      </a:r>
                      <a:r>
                        <a:rPr sz="800" spc="-35" dirty="0">
                          <a:solidFill>
                            <a:srgbClr val="373435"/>
                          </a:solidFill>
                          <a:latin typeface="Trebuchet MS"/>
                          <a:cs typeface="Trebuchet MS"/>
                        </a:rPr>
                        <a:t> </a:t>
                      </a:r>
                      <a:r>
                        <a:rPr sz="800" spc="-10" dirty="0">
                          <a:solidFill>
                            <a:srgbClr val="373435"/>
                          </a:solidFill>
                          <a:latin typeface="Trebuchet MS"/>
                          <a:cs typeface="Trebuchet MS"/>
                        </a:rPr>
                        <a:t>implementation</a:t>
                      </a:r>
                      <a:endParaRPr sz="800">
                        <a:latin typeface="Trebuchet MS"/>
                        <a:cs typeface="Trebuchet MS"/>
                      </a:endParaRPr>
                    </a:p>
                  </a:txBody>
                  <a:tcPr marL="0" marR="0" marT="2540" marB="0">
                    <a:lnL w="19050">
                      <a:solidFill>
                        <a:srgbClr val="FEFEFE"/>
                      </a:solidFill>
                      <a:prstDash val="solid"/>
                    </a:lnL>
                    <a:lnR w="19050">
                      <a:solidFill>
                        <a:srgbClr val="FEFEFE"/>
                      </a:solidFill>
                      <a:prstDash val="solid"/>
                    </a:lnR>
                    <a:solidFill>
                      <a:srgbClr val="FF0000"/>
                    </a:solidFill>
                  </a:tcPr>
                </a:tc>
                <a:tc>
                  <a:txBody>
                    <a:bodyPr/>
                    <a:lstStyle/>
                    <a:p>
                      <a:pPr marL="71755">
                        <a:lnSpc>
                          <a:spcPts val="944"/>
                        </a:lnSpc>
                        <a:spcBef>
                          <a:spcPts val="20"/>
                        </a:spcBef>
                      </a:pPr>
                      <a:r>
                        <a:rPr sz="800" spc="-10" dirty="0">
                          <a:solidFill>
                            <a:srgbClr val="373435"/>
                          </a:solidFill>
                          <a:latin typeface="Trebuchet MS"/>
                          <a:cs typeface="Trebuchet MS"/>
                        </a:rPr>
                        <a:t>implementation</a:t>
                      </a:r>
                      <a:endParaRPr sz="800">
                        <a:latin typeface="Trebuchet MS"/>
                        <a:cs typeface="Trebuchet MS"/>
                      </a:endParaRPr>
                    </a:p>
                  </a:txBody>
                  <a:tcPr marL="0" marR="0" marT="2540" marB="0">
                    <a:lnL w="19050">
                      <a:solidFill>
                        <a:srgbClr val="FEFEFE"/>
                      </a:solidFill>
                      <a:prstDash val="solid"/>
                    </a:lnL>
                    <a:lnR w="19050">
                      <a:solidFill>
                        <a:srgbClr val="FEFEFE"/>
                      </a:solidFill>
                      <a:prstDash val="solid"/>
                    </a:lnR>
                    <a:solidFill>
                      <a:srgbClr val="E6E7E8"/>
                    </a:solidFill>
                  </a:tcPr>
                </a:tc>
                <a:tc>
                  <a:txBody>
                    <a:bodyPr/>
                    <a:lstStyle/>
                    <a:p>
                      <a:pPr marL="71755">
                        <a:lnSpc>
                          <a:spcPts val="944"/>
                        </a:lnSpc>
                        <a:spcBef>
                          <a:spcPts val="20"/>
                        </a:spcBef>
                      </a:pPr>
                      <a:r>
                        <a:rPr sz="800" dirty="0">
                          <a:solidFill>
                            <a:srgbClr val="373435"/>
                          </a:solidFill>
                          <a:latin typeface="Trebuchet MS"/>
                          <a:cs typeface="Trebuchet MS"/>
                        </a:rPr>
                        <a:t>not been</a:t>
                      </a:r>
                      <a:r>
                        <a:rPr sz="800" spc="-70" dirty="0">
                          <a:solidFill>
                            <a:srgbClr val="373435"/>
                          </a:solidFill>
                          <a:latin typeface="Trebuchet MS"/>
                          <a:cs typeface="Trebuchet MS"/>
                        </a:rPr>
                        <a:t> </a:t>
                      </a:r>
                      <a:r>
                        <a:rPr sz="800" spc="-10" dirty="0">
                          <a:solidFill>
                            <a:srgbClr val="373435"/>
                          </a:solidFill>
                          <a:latin typeface="Trebuchet MS"/>
                          <a:cs typeface="Trebuchet MS"/>
                        </a:rPr>
                        <a:t>achieved</a:t>
                      </a:r>
                      <a:endParaRPr sz="800">
                        <a:latin typeface="Trebuchet MS"/>
                        <a:cs typeface="Trebuchet MS"/>
                      </a:endParaRPr>
                    </a:p>
                  </a:txBody>
                  <a:tcPr marL="0" marR="0" marT="2540" marB="0">
                    <a:lnL w="19050">
                      <a:solidFill>
                        <a:srgbClr val="FEFEFE"/>
                      </a:solidFill>
                      <a:prstDash val="solid"/>
                    </a:lnL>
                    <a:lnR w="19050">
                      <a:solidFill>
                        <a:srgbClr val="FEFEFE"/>
                      </a:solidFill>
                      <a:prstDash val="solid"/>
                    </a:lnR>
                    <a:solidFill>
                      <a:srgbClr val="E6E7E8"/>
                    </a:solidFill>
                  </a:tcPr>
                </a:tc>
                <a:tc>
                  <a:txBody>
                    <a:bodyPr/>
                    <a:lstStyle/>
                    <a:p>
                      <a:pPr>
                        <a:lnSpc>
                          <a:spcPct val="100000"/>
                        </a:lnSpc>
                      </a:pPr>
                      <a:endParaRPr sz="700">
                        <a:latin typeface="Times New Roman"/>
                        <a:cs typeface="Times New Roman"/>
                      </a:endParaRPr>
                    </a:p>
                  </a:txBody>
                  <a:tcPr marL="0" marR="0" marT="0" marB="0">
                    <a:lnL w="19050">
                      <a:solidFill>
                        <a:srgbClr val="FEFEFE"/>
                      </a:solidFill>
                      <a:prstDash val="solid"/>
                    </a:lnL>
                    <a:lnR w="19050">
                      <a:solidFill>
                        <a:srgbClr val="FEFEFE"/>
                      </a:solidFill>
                      <a:prstDash val="solid"/>
                    </a:lnR>
                    <a:solidFill>
                      <a:srgbClr val="E6E7E8"/>
                    </a:solidFill>
                  </a:tcPr>
                </a:tc>
                <a:extLst>
                  <a:ext uri="{0D108BD9-81ED-4DB2-BD59-A6C34878D82A}">
                    <a16:rowId xmlns:a16="http://schemas.microsoft.com/office/drawing/2014/main" xmlns="" val="10006"/>
                  </a:ext>
                </a:extLst>
              </a:tr>
              <a:tr h="127223">
                <a:tc>
                  <a:txBody>
                    <a:bodyPr/>
                    <a:lstStyle/>
                    <a:p>
                      <a:pPr marL="71755">
                        <a:lnSpc>
                          <a:spcPts val="944"/>
                        </a:lnSpc>
                        <a:spcBef>
                          <a:spcPts val="20"/>
                        </a:spcBef>
                      </a:pPr>
                      <a:r>
                        <a:rPr sz="800" spc="-35" dirty="0">
                          <a:solidFill>
                            <a:srgbClr val="373435"/>
                          </a:solidFill>
                          <a:latin typeface="Trebuchet MS"/>
                          <a:cs typeface="Trebuchet MS"/>
                        </a:rPr>
                        <a:t>Tenure</a:t>
                      </a:r>
                      <a:endParaRPr sz="800">
                        <a:latin typeface="Trebuchet MS"/>
                        <a:cs typeface="Trebuchet MS"/>
                      </a:endParaRPr>
                    </a:p>
                  </a:txBody>
                  <a:tcPr marL="0" marR="0" marT="2540" marB="0">
                    <a:lnL w="19050">
                      <a:solidFill>
                        <a:srgbClr val="FEFEFE"/>
                      </a:solidFill>
                      <a:prstDash val="solid"/>
                    </a:lnL>
                    <a:lnR w="19050">
                      <a:solidFill>
                        <a:srgbClr val="FEFEFE"/>
                      </a:solidFill>
                      <a:prstDash val="solid"/>
                    </a:lnR>
                    <a:solidFill>
                      <a:srgbClr val="E6E7E8"/>
                    </a:solidFill>
                  </a:tcPr>
                </a:tc>
                <a:tc>
                  <a:txBody>
                    <a:bodyPr/>
                    <a:lstStyle/>
                    <a:p>
                      <a:pPr marL="71755">
                        <a:lnSpc>
                          <a:spcPts val="944"/>
                        </a:lnSpc>
                        <a:spcBef>
                          <a:spcPts val="20"/>
                        </a:spcBef>
                      </a:pPr>
                      <a:r>
                        <a:rPr sz="800" spc="-15" dirty="0">
                          <a:solidFill>
                            <a:srgbClr val="373435"/>
                          </a:solidFill>
                          <a:latin typeface="Trebuchet MS"/>
                          <a:cs typeface="Trebuchet MS"/>
                        </a:rPr>
                        <a:t>principles</a:t>
                      </a:r>
                      <a:endParaRPr sz="800">
                        <a:latin typeface="Trebuchet MS"/>
                        <a:cs typeface="Trebuchet MS"/>
                      </a:endParaRPr>
                    </a:p>
                  </a:txBody>
                  <a:tcPr marL="0" marR="0" marT="2540" marB="0">
                    <a:lnL w="19050">
                      <a:solidFill>
                        <a:srgbClr val="FEFEFE"/>
                      </a:solidFill>
                      <a:prstDash val="solid"/>
                    </a:lnL>
                    <a:lnR w="19050">
                      <a:solidFill>
                        <a:srgbClr val="FEFEFE"/>
                      </a:solidFill>
                      <a:prstDash val="solid"/>
                    </a:lnR>
                    <a:solidFill>
                      <a:srgbClr val="E6E7E8"/>
                    </a:solidFill>
                  </a:tcPr>
                </a:tc>
                <a:tc>
                  <a:txBody>
                    <a:bodyPr/>
                    <a:lstStyle/>
                    <a:p>
                      <a:pPr marL="71755">
                        <a:lnSpc>
                          <a:spcPts val="944"/>
                        </a:lnSpc>
                        <a:spcBef>
                          <a:spcPts val="20"/>
                        </a:spcBef>
                      </a:pPr>
                      <a:r>
                        <a:rPr sz="800" spc="5" dirty="0">
                          <a:solidFill>
                            <a:srgbClr val="373435"/>
                          </a:solidFill>
                          <a:latin typeface="Trebuchet MS"/>
                          <a:cs typeface="Trebuchet MS"/>
                        </a:rPr>
                        <a:t>support</a:t>
                      </a:r>
                      <a:r>
                        <a:rPr sz="800" spc="-35" dirty="0">
                          <a:solidFill>
                            <a:srgbClr val="373435"/>
                          </a:solidFill>
                          <a:latin typeface="Trebuchet MS"/>
                          <a:cs typeface="Trebuchet MS"/>
                        </a:rPr>
                        <a:t> </a:t>
                      </a:r>
                      <a:r>
                        <a:rPr sz="800" dirty="0">
                          <a:solidFill>
                            <a:srgbClr val="373435"/>
                          </a:solidFill>
                          <a:latin typeface="Trebuchet MS"/>
                          <a:cs typeface="Trebuchet MS"/>
                        </a:rPr>
                        <a:t>provided</a:t>
                      </a:r>
                      <a:endParaRPr sz="800">
                        <a:latin typeface="Trebuchet MS"/>
                        <a:cs typeface="Trebuchet MS"/>
                      </a:endParaRPr>
                    </a:p>
                  </a:txBody>
                  <a:tcPr marL="0" marR="0" marT="2540" marB="0">
                    <a:lnL w="19050">
                      <a:solidFill>
                        <a:srgbClr val="FEFEFE"/>
                      </a:solidFill>
                      <a:prstDash val="solid"/>
                    </a:lnL>
                    <a:lnR w="19050">
                      <a:solidFill>
                        <a:srgbClr val="FEFEFE"/>
                      </a:solidFill>
                      <a:prstDash val="solid"/>
                    </a:lnR>
                    <a:solidFill>
                      <a:srgbClr val="E6E7E8"/>
                    </a:solidFill>
                  </a:tcPr>
                </a:tc>
                <a:tc>
                  <a:txBody>
                    <a:bodyPr/>
                    <a:lstStyle/>
                    <a:p>
                      <a:pPr>
                        <a:lnSpc>
                          <a:spcPct val="100000"/>
                        </a:lnSpc>
                      </a:pPr>
                      <a:endParaRPr sz="700">
                        <a:latin typeface="Times New Roman"/>
                        <a:cs typeface="Times New Roman"/>
                      </a:endParaRPr>
                    </a:p>
                  </a:txBody>
                  <a:tcPr marL="0" marR="0" marT="0" marB="0">
                    <a:lnL w="19050">
                      <a:solidFill>
                        <a:srgbClr val="FEFEFE"/>
                      </a:solidFill>
                      <a:prstDash val="solid"/>
                    </a:lnL>
                    <a:lnR w="19050">
                      <a:solidFill>
                        <a:srgbClr val="FEFEFE"/>
                      </a:solidFill>
                      <a:prstDash val="solid"/>
                    </a:lnR>
                    <a:solidFill>
                      <a:srgbClr val="E6E7E8"/>
                    </a:solidFill>
                  </a:tcPr>
                </a:tc>
                <a:tc>
                  <a:txBody>
                    <a:bodyPr/>
                    <a:lstStyle/>
                    <a:p>
                      <a:pPr>
                        <a:lnSpc>
                          <a:spcPct val="100000"/>
                        </a:lnSpc>
                      </a:pPr>
                      <a:endParaRPr sz="700">
                        <a:latin typeface="Times New Roman"/>
                        <a:cs typeface="Times New Roman"/>
                      </a:endParaRPr>
                    </a:p>
                  </a:txBody>
                  <a:tcPr marL="0" marR="0" marT="0" marB="0">
                    <a:lnL w="19050">
                      <a:solidFill>
                        <a:srgbClr val="FEFEFE"/>
                      </a:solidFill>
                      <a:prstDash val="solid"/>
                    </a:lnL>
                    <a:lnR w="19050">
                      <a:solidFill>
                        <a:srgbClr val="FEFEFE"/>
                      </a:solidFill>
                      <a:prstDash val="solid"/>
                    </a:lnR>
                    <a:solidFill>
                      <a:srgbClr val="E6E7E8"/>
                    </a:solidFill>
                  </a:tcPr>
                </a:tc>
                <a:tc>
                  <a:txBody>
                    <a:bodyPr/>
                    <a:lstStyle/>
                    <a:p>
                      <a:pPr marL="71755">
                        <a:lnSpc>
                          <a:spcPts val="944"/>
                        </a:lnSpc>
                        <a:spcBef>
                          <a:spcPts val="20"/>
                        </a:spcBef>
                      </a:pPr>
                      <a:r>
                        <a:rPr sz="800" spc="5" dirty="0">
                          <a:solidFill>
                            <a:srgbClr val="373435"/>
                          </a:solidFill>
                          <a:latin typeface="Trebuchet MS"/>
                          <a:cs typeface="Trebuchet MS"/>
                        </a:rPr>
                        <a:t>support</a:t>
                      </a:r>
                      <a:r>
                        <a:rPr sz="800" spc="-35" dirty="0">
                          <a:solidFill>
                            <a:srgbClr val="373435"/>
                          </a:solidFill>
                          <a:latin typeface="Trebuchet MS"/>
                          <a:cs typeface="Trebuchet MS"/>
                        </a:rPr>
                        <a:t> </a:t>
                      </a:r>
                      <a:r>
                        <a:rPr sz="800" dirty="0">
                          <a:solidFill>
                            <a:srgbClr val="373435"/>
                          </a:solidFill>
                          <a:latin typeface="Trebuchet MS"/>
                          <a:cs typeface="Trebuchet MS"/>
                        </a:rPr>
                        <a:t>provided</a:t>
                      </a:r>
                      <a:endParaRPr sz="800">
                        <a:latin typeface="Trebuchet MS"/>
                        <a:cs typeface="Trebuchet MS"/>
                      </a:endParaRPr>
                    </a:p>
                  </a:txBody>
                  <a:tcPr marL="0" marR="0" marT="2540" marB="0">
                    <a:lnL w="19050">
                      <a:solidFill>
                        <a:srgbClr val="FEFEFE"/>
                      </a:solidFill>
                      <a:prstDash val="solid"/>
                    </a:lnL>
                    <a:lnR w="19050">
                      <a:solidFill>
                        <a:srgbClr val="FEFEFE"/>
                      </a:solidFill>
                      <a:prstDash val="solid"/>
                    </a:lnR>
                    <a:solidFill>
                      <a:srgbClr val="E6E7E8"/>
                    </a:solidFill>
                  </a:tcPr>
                </a:tc>
                <a:tc>
                  <a:txBody>
                    <a:bodyPr/>
                    <a:lstStyle/>
                    <a:p>
                      <a:pPr marL="71755">
                        <a:lnSpc>
                          <a:spcPts val="944"/>
                        </a:lnSpc>
                        <a:spcBef>
                          <a:spcPts val="20"/>
                        </a:spcBef>
                      </a:pPr>
                      <a:r>
                        <a:rPr sz="800" spc="5" dirty="0">
                          <a:solidFill>
                            <a:srgbClr val="373435"/>
                          </a:solidFill>
                          <a:latin typeface="Trebuchet MS"/>
                          <a:cs typeface="Trebuchet MS"/>
                        </a:rPr>
                        <a:t>support</a:t>
                      </a:r>
                      <a:r>
                        <a:rPr sz="800" spc="-35" dirty="0">
                          <a:solidFill>
                            <a:srgbClr val="373435"/>
                          </a:solidFill>
                          <a:latin typeface="Trebuchet MS"/>
                          <a:cs typeface="Trebuchet MS"/>
                        </a:rPr>
                        <a:t> </a:t>
                      </a:r>
                      <a:r>
                        <a:rPr sz="800" dirty="0">
                          <a:solidFill>
                            <a:srgbClr val="373435"/>
                          </a:solidFill>
                          <a:latin typeface="Trebuchet MS"/>
                          <a:cs typeface="Trebuchet MS"/>
                        </a:rPr>
                        <a:t>provided</a:t>
                      </a:r>
                      <a:endParaRPr sz="800" dirty="0">
                        <a:latin typeface="Trebuchet MS"/>
                        <a:cs typeface="Trebuchet MS"/>
                      </a:endParaRPr>
                    </a:p>
                  </a:txBody>
                  <a:tcPr marL="0" marR="0" marT="2540" marB="0">
                    <a:lnL w="19050">
                      <a:solidFill>
                        <a:srgbClr val="FEFEFE"/>
                      </a:solidFill>
                      <a:prstDash val="solid"/>
                    </a:lnL>
                    <a:lnR w="19050">
                      <a:solidFill>
                        <a:srgbClr val="FEFEFE"/>
                      </a:solidFill>
                      <a:prstDash val="solid"/>
                    </a:lnR>
                    <a:solidFill>
                      <a:srgbClr val="FF0000"/>
                    </a:solidFill>
                  </a:tcPr>
                </a:tc>
                <a:tc>
                  <a:txBody>
                    <a:bodyPr/>
                    <a:lstStyle/>
                    <a:p>
                      <a:pPr marL="71755">
                        <a:lnSpc>
                          <a:spcPts val="944"/>
                        </a:lnSpc>
                        <a:spcBef>
                          <a:spcPts val="20"/>
                        </a:spcBef>
                      </a:pPr>
                      <a:r>
                        <a:rPr sz="800" spc="5" dirty="0">
                          <a:solidFill>
                            <a:srgbClr val="373435"/>
                          </a:solidFill>
                          <a:latin typeface="Trebuchet MS"/>
                          <a:cs typeface="Trebuchet MS"/>
                        </a:rPr>
                        <a:t>support</a:t>
                      </a:r>
                      <a:r>
                        <a:rPr sz="800" spc="-35" dirty="0">
                          <a:solidFill>
                            <a:srgbClr val="373435"/>
                          </a:solidFill>
                          <a:latin typeface="Trebuchet MS"/>
                          <a:cs typeface="Trebuchet MS"/>
                        </a:rPr>
                        <a:t> </a:t>
                      </a:r>
                      <a:r>
                        <a:rPr sz="800" dirty="0">
                          <a:solidFill>
                            <a:srgbClr val="373435"/>
                          </a:solidFill>
                          <a:latin typeface="Trebuchet MS"/>
                          <a:cs typeface="Trebuchet MS"/>
                        </a:rPr>
                        <a:t>provided</a:t>
                      </a:r>
                      <a:endParaRPr sz="800">
                        <a:latin typeface="Trebuchet MS"/>
                        <a:cs typeface="Trebuchet MS"/>
                      </a:endParaRPr>
                    </a:p>
                  </a:txBody>
                  <a:tcPr marL="0" marR="0" marT="2540" marB="0">
                    <a:lnL w="19050">
                      <a:solidFill>
                        <a:srgbClr val="FEFEFE"/>
                      </a:solidFill>
                      <a:prstDash val="solid"/>
                    </a:lnL>
                    <a:lnR w="19050">
                      <a:solidFill>
                        <a:srgbClr val="FEFEFE"/>
                      </a:solidFill>
                      <a:prstDash val="solid"/>
                    </a:lnR>
                    <a:solidFill>
                      <a:srgbClr val="E6E7E8"/>
                    </a:solidFill>
                  </a:tcPr>
                </a:tc>
                <a:tc>
                  <a:txBody>
                    <a:bodyPr/>
                    <a:lstStyle/>
                    <a:p>
                      <a:pPr>
                        <a:lnSpc>
                          <a:spcPct val="100000"/>
                        </a:lnSpc>
                      </a:pPr>
                      <a:endParaRPr sz="700">
                        <a:latin typeface="Times New Roman"/>
                        <a:cs typeface="Times New Roman"/>
                      </a:endParaRPr>
                    </a:p>
                  </a:txBody>
                  <a:tcPr marL="0" marR="0" marT="0" marB="0">
                    <a:lnL w="19050">
                      <a:solidFill>
                        <a:srgbClr val="FEFEFE"/>
                      </a:solidFill>
                      <a:prstDash val="solid"/>
                    </a:lnL>
                    <a:lnR w="19050">
                      <a:solidFill>
                        <a:srgbClr val="FEFEFE"/>
                      </a:solidFill>
                      <a:prstDash val="solid"/>
                    </a:lnR>
                    <a:solidFill>
                      <a:srgbClr val="E6E7E8"/>
                    </a:solidFill>
                  </a:tcPr>
                </a:tc>
                <a:tc>
                  <a:txBody>
                    <a:bodyPr/>
                    <a:lstStyle/>
                    <a:p>
                      <a:pPr>
                        <a:lnSpc>
                          <a:spcPct val="100000"/>
                        </a:lnSpc>
                      </a:pPr>
                      <a:endParaRPr sz="700">
                        <a:latin typeface="Times New Roman"/>
                        <a:cs typeface="Times New Roman"/>
                      </a:endParaRPr>
                    </a:p>
                  </a:txBody>
                  <a:tcPr marL="0" marR="0" marT="0" marB="0">
                    <a:lnL w="19050">
                      <a:solidFill>
                        <a:srgbClr val="FEFEFE"/>
                      </a:solidFill>
                      <a:prstDash val="solid"/>
                    </a:lnL>
                    <a:lnR w="19050">
                      <a:solidFill>
                        <a:srgbClr val="FEFEFE"/>
                      </a:solidFill>
                      <a:prstDash val="solid"/>
                    </a:lnR>
                    <a:solidFill>
                      <a:srgbClr val="E6E7E8"/>
                    </a:solidFill>
                  </a:tcPr>
                </a:tc>
                <a:extLst>
                  <a:ext uri="{0D108BD9-81ED-4DB2-BD59-A6C34878D82A}">
                    <a16:rowId xmlns:a16="http://schemas.microsoft.com/office/drawing/2014/main" xmlns="" val="10007"/>
                  </a:ext>
                </a:extLst>
              </a:tr>
              <a:tr h="127223">
                <a:tc>
                  <a:txBody>
                    <a:bodyPr/>
                    <a:lstStyle/>
                    <a:p>
                      <a:pPr>
                        <a:lnSpc>
                          <a:spcPct val="100000"/>
                        </a:lnSpc>
                      </a:pPr>
                      <a:endParaRPr sz="700">
                        <a:latin typeface="Times New Roman"/>
                        <a:cs typeface="Times New Roman"/>
                      </a:endParaRPr>
                    </a:p>
                  </a:txBody>
                  <a:tcPr marL="0" marR="0" marT="0" marB="0">
                    <a:lnL w="19050">
                      <a:solidFill>
                        <a:srgbClr val="FEFEFE"/>
                      </a:solidFill>
                      <a:prstDash val="solid"/>
                    </a:lnL>
                    <a:lnR w="19050">
                      <a:solidFill>
                        <a:srgbClr val="FEFEFE"/>
                      </a:solidFill>
                      <a:prstDash val="solid"/>
                    </a:lnR>
                    <a:solidFill>
                      <a:srgbClr val="E6E7E8"/>
                    </a:solidFill>
                  </a:tcPr>
                </a:tc>
                <a:tc>
                  <a:txBody>
                    <a:bodyPr/>
                    <a:lstStyle/>
                    <a:p>
                      <a:pPr>
                        <a:lnSpc>
                          <a:spcPct val="100000"/>
                        </a:lnSpc>
                      </a:pPr>
                      <a:endParaRPr sz="700">
                        <a:latin typeface="Times New Roman"/>
                        <a:cs typeface="Times New Roman"/>
                      </a:endParaRPr>
                    </a:p>
                  </a:txBody>
                  <a:tcPr marL="0" marR="0" marT="0" marB="0">
                    <a:lnL w="19050">
                      <a:solidFill>
                        <a:srgbClr val="FEFEFE"/>
                      </a:solidFill>
                      <a:prstDash val="solid"/>
                    </a:lnL>
                    <a:lnR w="19050">
                      <a:solidFill>
                        <a:srgbClr val="FEFEFE"/>
                      </a:solidFill>
                      <a:prstDash val="solid"/>
                    </a:lnR>
                    <a:solidFill>
                      <a:srgbClr val="E6E7E8"/>
                    </a:solidFill>
                  </a:tcPr>
                </a:tc>
                <a:tc>
                  <a:txBody>
                    <a:bodyPr/>
                    <a:lstStyle/>
                    <a:p>
                      <a:pPr marL="71755">
                        <a:lnSpc>
                          <a:spcPts val="944"/>
                        </a:lnSpc>
                        <a:spcBef>
                          <a:spcPts val="20"/>
                        </a:spcBef>
                      </a:pPr>
                      <a:r>
                        <a:rPr sz="800" spc="25" dirty="0">
                          <a:solidFill>
                            <a:srgbClr val="373435"/>
                          </a:solidFill>
                          <a:latin typeface="Trebuchet MS"/>
                          <a:cs typeface="Trebuchet MS"/>
                        </a:rPr>
                        <a:t>on </a:t>
                      </a:r>
                      <a:r>
                        <a:rPr sz="800" spc="-20" dirty="0">
                          <a:solidFill>
                            <a:srgbClr val="373435"/>
                          </a:solidFill>
                          <a:latin typeface="Trebuchet MS"/>
                          <a:cs typeface="Trebuchet MS"/>
                        </a:rPr>
                        <a:t>projects</a:t>
                      </a:r>
                      <a:r>
                        <a:rPr sz="800" spc="-85" dirty="0">
                          <a:solidFill>
                            <a:srgbClr val="373435"/>
                          </a:solidFill>
                          <a:latin typeface="Trebuchet MS"/>
                          <a:cs typeface="Trebuchet MS"/>
                        </a:rPr>
                        <a:t> </a:t>
                      </a:r>
                      <a:r>
                        <a:rPr sz="800" spc="-110" dirty="0">
                          <a:solidFill>
                            <a:srgbClr val="373435"/>
                          </a:solidFill>
                          <a:latin typeface="Trebuchet MS"/>
                          <a:cs typeface="Trebuchet MS"/>
                        </a:rPr>
                        <a:t>/</a:t>
                      </a:r>
                      <a:endParaRPr sz="800">
                        <a:latin typeface="Trebuchet MS"/>
                        <a:cs typeface="Trebuchet MS"/>
                      </a:endParaRPr>
                    </a:p>
                  </a:txBody>
                  <a:tcPr marL="0" marR="0" marT="2540" marB="0">
                    <a:lnL w="19050">
                      <a:solidFill>
                        <a:srgbClr val="FEFEFE"/>
                      </a:solidFill>
                      <a:prstDash val="solid"/>
                    </a:lnL>
                    <a:lnR w="19050">
                      <a:solidFill>
                        <a:srgbClr val="FEFEFE"/>
                      </a:solidFill>
                      <a:prstDash val="solid"/>
                    </a:lnR>
                    <a:solidFill>
                      <a:srgbClr val="E6E7E8"/>
                    </a:solidFill>
                  </a:tcPr>
                </a:tc>
                <a:tc>
                  <a:txBody>
                    <a:bodyPr/>
                    <a:lstStyle/>
                    <a:p>
                      <a:pPr>
                        <a:lnSpc>
                          <a:spcPct val="100000"/>
                        </a:lnSpc>
                      </a:pPr>
                      <a:endParaRPr sz="700">
                        <a:latin typeface="Times New Roman"/>
                        <a:cs typeface="Times New Roman"/>
                      </a:endParaRPr>
                    </a:p>
                  </a:txBody>
                  <a:tcPr marL="0" marR="0" marT="0" marB="0">
                    <a:lnL w="19050">
                      <a:solidFill>
                        <a:srgbClr val="FEFEFE"/>
                      </a:solidFill>
                      <a:prstDash val="solid"/>
                    </a:lnL>
                    <a:lnR w="19050">
                      <a:solidFill>
                        <a:srgbClr val="FEFEFE"/>
                      </a:solidFill>
                      <a:prstDash val="solid"/>
                    </a:lnR>
                    <a:solidFill>
                      <a:srgbClr val="E6E7E8"/>
                    </a:solidFill>
                  </a:tcPr>
                </a:tc>
                <a:tc>
                  <a:txBody>
                    <a:bodyPr/>
                    <a:lstStyle/>
                    <a:p>
                      <a:pPr>
                        <a:lnSpc>
                          <a:spcPct val="100000"/>
                        </a:lnSpc>
                      </a:pPr>
                      <a:endParaRPr sz="700">
                        <a:latin typeface="Times New Roman"/>
                        <a:cs typeface="Times New Roman"/>
                      </a:endParaRPr>
                    </a:p>
                  </a:txBody>
                  <a:tcPr marL="0" marR="0" marT="0" marB="0">
                    <a:lnL w="19050">
                      <a:solidFill>
                        <a:srgbClr val="FEFEFE"/>
                      </a:solidFill>
                      <a:prstDash val="solid"/>
                    </a:lnL>
                    <a:lnR w="19050">
                      <a:solidFill>
                        <a:srgbClr val="FEFEFE"/>
                      </a:solidFill>
                      <a:prstDash val="solid"/>
                    </a:lnR>
                    <a:solidFill>
                      <a:srgbClr val="E6E7E8"/>
                    </a:solidFill>
                  </a:tcPr>
                </a:tc>
                <a:tc>
                  <a:txBody>
                    <a:bodyPr/>
                    <a:lstStyle/>
                    <a:p>
                      <a:pPr marL="71755">
                        <a:lnSpc>
                          <a:spcPts val="944"/>
                        </a:lnSpc>
                        <a:spcBef>
                          <a:spcPts val="20"/>
                        </a:spcBef>
                      </a:pPr>
                      <a:r>
                        <a:rPr sz="800" spc="25" dirty="0">
                          <a:solidFill>
                            <a:srgbClr val="373435"/>
                          </a:solidFill>
                          <a:latin typeface="Trebuchet MS"/>
                          <a:cs typeface="Trebuchet MS"/>
                        </a:rPr>
                        <a:t>on </a:t>
                      </a:r>
                      <a:r>
                        <a:rPr sz="800" spc="-20" dirty="0">
                          <a:solidFill>
                            <a:srgbClr val="373435"/>
                          </a:solidFill>
                          <a:latin typeface="Trebuchet MS"/>
                          <a:cs typeface="Trebuchet MS"/>
                        </a:rPr>
                        <a:t>projects</a:t>
                      </a:r>
                      <a:r>
                        <a:rPr sz="800" spc="-90" dirty="0">
                          <a:solidFill>
                            <a:srgbClr val="373435"/>
                          </a:solidFill>
                          <a:latin typeface="Trebuchet MS"/>
                          <a:cs typeface="Trebuchet MS"/>
                        </a:rPr>
                        <a:t> </a:t>
                      </a:r>
                      <a:r>
                        <a:rPr sz="800" spc="-110" dirty="0">
                          <a:solidFill>
                            <a:srgbClr val="373435"/>
                          </a:solidFill>
                          <a:latin typeface="Trebuchet MS"/>
                          <a:cs typeface="Trebuchet MS"/>
                        </a:rPr>
                        <a:t>/</a:t>
                      </a:r>
                      <a:endParaRPr sz="800">
                        <a:latin typeface="Trebuchet MS"/>
                        <a:cs typeface="Trebuchet MS"/>
                      </a:endParaRPr>
                    </a:p>
                  </a:txBody>
                  <a:tcPr marL="0" marR="0" marT="2540" marB="0">
                    <a:lnL w="19050">
                      <a:solidFill>
                        <a:srgbClr val="FEFEFE"/>
                      </a:solidFill>
                      <a:prstDash val="solid"/>
                    </a:lnL>
                    <a:lnR w="19050">
                      <a:solidFill>
                        <a:srgbClr val="FEFEFE"/>
                      </a:solidFill>
                      <a:prstDash val="solid"/>
                    </a:lnR>
                    <a:solidFill>
                      <a:srgbClr val="E6E7E8"/>
                    </a:solidFill>
                  </a:tcPr>
                </a:tc>
                <a:tc>
                  <a:txBody>
                    <a:bodyPr/>
                    <a:lstStyle/>
                    <a:p>
                      <a:pPr marL="71755">
                        <a:lnSpc>
                          <a:spcPts val="944"/>
                        </a:lnSpc>
                        <a:spcBef>
                          <a:spcPts val="20"/>
                        </a:spcBef>
                      </a:pPr>
                      <a:r>
                        <a:rPr sz="800" spc="25" dirty="0">
                          <a:solidFill>
                            <a:srgbClr val="373435"/>
                          </a:solidFill>
                          <a:latin typeface="Trebuchet MS"/>
                          <a:cs typeface="Trebuchet MS"/>
                        </a:rPr>
                        <a:t>on </a:t>
                      </a:r>
                      <a:r>
                        <a:rPr sz="800" spc="-20" dirty="0">
                          <a:solidFill>
                            <a:srgbClr val="373435"/>
                          </a:solidFill>
                          <a:latin typeface="Trebuchet MS"/>
                          <a:cs typeface="Trebuchet MS"/>
                        </a:rPr>
                        <a:t>projects</a:t>
                      </a:r>
                      <a:r>
                        <a:rPr sz="800" spc="-85" dirty="0">
                          <a:solidFill>
                            <a:srgbClr val="373435"/>
                          </a:solidFill>
                          <a:latin typeface="Trebuchet MS"/>
                          <a:cs typeface="Trebuchet MS"/>
                        </a:rPr>
                        <a:t> </a:t>
                      </a:r>
                      <a:r>
                        <a:rPr sz="800" spc="-110" dirty="0">
                          <a:solidFill>
                            <a:srgbClr val="373435"/>
                          </a:solidFill>
                          <a:latin typeface="Trebuchet MS"/>
                          <a:cs typeface="Trebuchet MS"/>
                        </a:rPr>
                        <a:t>/</a:t>
                      </a:r>
                      <a:endParaRPr sz="800" dirty="0">
                        <a:latin typeface="Trebuchet MS"/>
                        <a:cs typeface="Trebuchet MS"/>
                      </a:endParaRPr>
                    </a:p>
                  </a:txBody>
                  <a:tcPr marL="0" marR="0" marT="2540" marB="0">
                    <a:lnL w="19050">
                      <a:solidFill>
                        <a:srgbClr val="FEFEFE"/>
                      </a:solidFill>
                      <a:prstDash val="solid"/>
                    </a:lnL>
                    <a:lnR w="19050">
                      <a:solidFill>
                        <a:srgbClr val="FEFEFE"/>
                      </a:solidFill>
                      <a:prstDash val="solid"/>
                    </a:lnR>
                    <a:solidFill>
                      <a:srgbClr val="FF0000"/>
                    </a:solidFill>
                  </a:tcPr>
                </a:tc>
                <a:tc>
                  <a:txBody>
                    <a:bodyPr/>
                    <a:lstStyle/>
                    <a:p>
                      <a:pPr marL="71755">
                        <a:lnSpc>
                          <a:spcPts val="944"/>
                        </a:lnSpc>
                        <a:spcBef>
                          <a:spcPts val="20"/>
                        </a:spcBef>
                      </a:pPr>
                      <a:r>
                        <a:rPr sz="800" spc="25" dirty="0">
                          <a:solidFill>
                            <a:srgbClr val="373435"/>
                          </a:solidFill>
                          <a:latin typeface="Trebuchet MS"/>
                          <a:cs typeface="Trebuchet MS"/>
                        </a:rPr>
                        <a:t>on </a:t>
                      </a:r>
                      <a:r>
                        <a:rPr sz="800" spc="-20" dirty="0">
                          <a:solidFill>
                            <a:srgbClr val="373435"/>
                          </a:solidFill>
                          <a:latin typeface="Trebuchet MS"/>
                          <a:cs typeface="Trebuchet MS"/>
                        </a:rPr>
                        <a:t>projects</a:t>
                      </a:r>
                      <a:r>
                        <a:rPr sz="800" spc="-90" dirty="0">
                          <a:solidFill>
                            <a:srgbClr val="373435"/>
                          </a:solidFill>
                          <a:latin typeface="Trebuchet MS"/>
                          <a:cs typeface="Trebuchet MS"/>
                        </a:rPr>
                        <a:t> </a:t>
                      </a:r>
                      <a:r>
                        <a:rPr sz="800" spc="-110" dirty="0">
                          <a:solidFill>
                            <a:srgbClr val="373435"/>
                          </a:solidFill>
                          <a:latin typeface="Trebuchet MS"/>
                          <a:cs typeface="Trebuchet MS"/>
                        </a:rPr>
                        <a:t>/</a:t>
                      </a:r>
                      <a:endParaRPr sz="800">
                        <a:latin typeface="Trebuchet MS"/>
                        <a:cs typeface="Trebuchet MS"/>
                      </a:endParaRPr>
                    </a:p>
                  </a:txBody>
                  <a:tcPr marL="0" marR="0" marT="2540" marB="0">
                    <a:lnL w="19050">
                      <a:solidFill>
                        <a:srgbClr val="FEFEFE"/>
                      </a:solidFill>
                      <a:prstDash val="solid"/>
                    </a:lnL>
                    <a:lnR w="19050">
                      <a:solidFill>
                        <a:srgbClr val="FEFEFE"/>
                      </a:solidFill>
                      <a:prstDash val="solid"/>
                    </a:lnR>
                    <a:solidFill>
                      <a:srgbClr val="E6E7E8"/>
                    </a:solidFill>
                  </a:tcPr>
                </a:tc>
                <a:tc>
                  <a:txBody>
                    <a:bodyPr/>
                    <a:lstStyle/>
                    <a:p>
                      <a:pPr>
                        <a:lnSpc>
                          <a:spcPct val="100000"/>
                        </a:lnSpc>
                      </a:pPr>
                      <a:endParaRPr sz="700">
                        <a:latin typeface="Times New Roman"/>
                        <a:cs typeface="Times New Roman"/>
                      </a:endParaRPr>
                    </a:p>
                  </a:txBody>
                  <a:tcPr marL="0" marR="0" marT="0" marB="0">
                    <a:lnL w="19050">
                      <a:solidFill>
                        <a:srgbClr val="FEFEFE"/>
                      </a:solidFill>
                      <a:prstDash val="solid"/>
                    </a:lnL>
                    <a:lnR w="19050">
                      <a:solidFill>
                        <a:srgbClr val="FEFEFE"/>
                      </a:solidFill>
                      <a:prstDash val="solid"/>
                    </a:lnR>
                    <a:solidFill>
                      <a:srgbClr val="E6E7E8"/>
                    </a:solidFill>
                  </a:tcPr>
                </a:tc>
                <a:tc>
                  <a:txBody>
                    <a:bodyPr/>
                    <a:lstStyle/>
                    <a:p>
                      <a:pPr>
                        <a:lnSpc>
                          <a:spcPct val="100000"/>
                        </a:lnSpc>
                      </a:pPr>
                      <a:endParaRPr sz="700">
                        <a:latin typeface="Times New Roman"/>
                        <a:cs typeface="Times New Roman"/>
                      </a:endParaRPr>
                    </a:p>
                  </a:txBody>
                  <a:tcPr marL="0" marR="0" marT="0" marB="0">
                    <a:lnL w="19050">
                      <a:solidFill>
                        <a:srgbClr val="FEFEFE"/>
                      </a:solidFill>
                      <a:prstDash val="solid"/>
                    </a:lnL>
                    <a:lnR w="19050">
                      <a:solidFill>
                        <a:srgbClr val="FEFEFE"/>
                      </a:solidFill>
                      <a:prstDash val="solid"/>
                    </a:lnR>
                    <a:solidFill>
                      <a:srgbClr val="E6E7E8"/>
                    </a:solidFill>
                  </a:tcPr>
                </a:tc>
                <a:extLst>
                  <a:ext uri="{0D108BD9-81ED-4DB2-BD59-A6C34878D82A}">
                    <a16:rowId xmlns:a16="http://schemas.microsoft.com/office/drawing/2014/main" xmlns="" val="10008"/>
                  </a:ext>
                </a:extLst>
              </a:tr>
              <a:tr h="127223">
                <a:tc>
                  <a:txBody>
                    <a:bodyPr/>
                    <a:lstStyle/>
                    <a:p>
                      <a:pPr>
                        <a:lnSpc>
                          <a:spcPct val="100000"/>
                        </a:lnSpc>
                      </a:pPr>
                      <a:endParaRPr sz="700">
                        <a:latin typeface="Times New Roman"/>
                        <a:cs typeface="Times New Roman"/>
                      </a:endParaRPr>
                    </a:p>
                  </a:txBody>
                  <a:tcPr marL="0" marR="0" marT="0" marB="0">
                    <a:lnL w="19050">
                      <a:solidFill>
                        <a:srgbClr val="FEFEFE"/>
                      </a:solidFill>
                      <a:prstDash val="solid"/>
                    </a:lnL>
                    <a:lnR w="19050">
                      <a:solidFill>
                        <a:srgbClr val="FEFEFE"/>
                      </a:solidFill>
                      <a:prstDash val="solid"/>
                    </a:lnR>
                    <a:solidFill>
                      <a:srgbClr val="E6E7E8"/>
                    </a:solidFill>
                  </a:tcPr>
                </a:tc>
                <a:tc>
                  <a:txBody>
                    <a:bodyPr/>
                    <a:lstStyle/>
                    <a:p>
                      <a:pPr>
                        <a:lnSpc>
                          <a:spcPct val="100000"/>
                        </a:lnSpc>
                      </a:pPr>
                      <a:endParaRPr sz="700">
                        <a:latin typeface="Times New Roman"/>
                        <a:cs typeface="Times New Roman"/>
                      </a:endParaRPr>
                    </a:p>
                  </a:txBody>
                  <a:tcPr marL="0" marR="0" marT="0" marB="0">
                    <a:lnL w="19050">
                      <a:solidFill>
                        <a:srgbClr val="FEFEFE"/>
                      </a:solidFill>
                      <a:prstDash val="solid"/>
                    </a:lnL>
                    <a:lnR w="19050">
                      <a:solidFill>
                        <a:srgbClr val="FEFEFE"/>
                      </a:solidFill>
                      <a:prstDash val="solid"/>
                    </a:lnR>
                    <a:solidFill>
                      <a:srgbClr val="E6E7E8"/>
                    </a:solidFill>
                  </a:tcPr>
                </a:tc>
                <a:tc>
                  <a:txBody>
                    <a:bodyPr/>
                    <a:lstStyle/>
                    <a:p>
                      <a:pPr marL="71755">
                        <a:lnSpc>
                          <a:spcPts val="944"/>
                        </a:lnSpc>
                        <a:spcBef>
                          <a:spcPts val="20"/>
                        </a:spcBef>
                      </a:pPr>
                      <a:r>
                        <a:rPr sz="800" spc="10" dirty="0">
                          <a:solidFill>
                            <a:srgbClr val="373435"/>
                          </a:solidFill>
                          <a:latin typeface="Trebuchet MS"/>
                          <a:cs typeface="Trebuchet MS"/>
                        </a:rPr>
                        <a:t>programs</a:t>
                      </a:r>
                      <a:r>
                        <a:rPr sz="800" spc="-35" dirty="0">
                          <a:solidFill>
                            <a:srgbClr val="373435"/>
                          </a:solidFill>
                          <a:latin typeface="Trebuchet MS"/>
                          <a:cs typeface="Trebuchet MS"/>
                        </a:rPr>
                        <a:t> </a:t>
                      </a:r>
                      <a:r>
                        <a:rPr sz="800" spc="-20" dirty="0">
                          <a:solidFill>
                            <a:srgbClr val="373435"/>
                          </a:solidFill>
                          <a:latin typeface="Trebuchet MS"/>
                          <a:cs typeface="Trebuchet MS"/>
                        </a:rPr>
                        <a:t>within</a:t>
                      </a:r>
                      <a:endParaRPr sz="800">
                        <a:latin typeface="Trebuchet MS"/>
                        <a:cs typeface="Trebuchet MS"/>
                      </a:endParaRPr>
                    </a:p>
                  </a:txBody>
                  <a:tcPr marL="0" marR="0" marT="2540" marB="0">
                    <a:lnL w="19050">
                      <a:solidFill>
                        <a:srgbClr val="FEFEFE"/>
                      </a:solidFill>
                      <a:prstDash val="solid"/>
                    </a:lnL>
                    <a:lnR w="19050">
                      <a:solidFill>
                        <a:srgbClr val="FEFEFE"/>
                      </a:solidFill>
                      <a:prstDash val="solid"/>
                    </a:lnR>
                    <a:solidFill>
                      <a:srgbClr val="E6E7E8"/>
                    </a:solidFill>
                  </a:tcPr>
                </a:tc>
                <a:tc>
                  <a:txBody>
                    <a:bodyPr/>
                    <a:lstStyle/>
                    <a:p>
                      <a:pPr>
                        <a:lnSpc>
                          <a:spcPct val="100000"/>
                        </a:lnSpc>
                      </a:pPr>
                      <a:endParaRPr sz="700">
                        <a:latin typeface="Times New Roman"/>
                        <a:cs typeface="Times New Roman"/>
                      </a:endParaRPr>
                    </a:p>
                  </a:txBody>
                  <a:tcPr marL="0" marR="0" marT="0" marB="0">
                    <a:lnL w="19050">
                      <a:solidFill>
                        <a:srgbClr val="FEFEFE"/>
                      </a:solidFill>
                      <a:prstDash val="solid"/>
                    </a:lnL>
                    <a:lnR w="19050">
                      <a:solidFill>
                        <a:srgbClr val="FEFEFE"/>
                      </a:solidFill>
                      <a:prstDash val="solid"/>
                    </a:lnR>
                    <a:solidFill>
                      <a:srgbClr val="E6E7E8"/>
                    </a:solidFill>
                  </a:tcPr>
                </a:tc>
                <a:tc>
                  <a:txBody>
                    <a:bodyPr/>
                    <a:lstStyle/>
                    <a:p>
                      <a:pPr>
                        <a:lnSpc>
                          <a:spcPct val="100000"/>
                        </a:lnSpc>
                      </a:pPr>
                      <a:endParaRPr sz="700">
                        <a:latin typeface="Times New Roman"/>
                        <a:cs typeface="Times New Roman"/>
                      </a:endParaRPr>
                    </a:p>
                  </a:txBody>
                  <a:tcPr marL="0" marR="0" marT="0" marB="0">
                    <a:lnL w="19050">
                      <a:solidFill>
                        <a:srgbClr val="FEFEFE"/>
                      </a:solidFill>
                      <a:prstDash val="solid"/>
                    </a:lnL>
                    <a:lnR w="19050">
                      <a:solidFill>
                        <a:srgbClr val="FEFEFE"/>
                      </a:solidFill>
                      <a:prstDash val="solid"/>
                    </a:lnR>
                    <a:solidFill>
                      <a:srgbClr val="E6E7E8"/>
                    </a:solidFill>
                  </a:tcPr>
                </a:tc>
                <a:tc>
                  <a:txBody>
                    <a:bodyPr/>
                    <a:lstStyle/>
                    <a:p>
                      <a:pPr marL="71755">
                        <a:lnSpc>
                          <a:spcPts val="944"/>
                        </a:lnSpc>
                        <a:spcBef>
                          <a:spcPts val="20"/>
                        </a:spcBef>
                      </a:pPr>
                      <a:r>
                        <a:rPr sz="800" spc="10" dirty="0">
                          <a:solidFill>
                            <a:srgbClr val="373435"/>
                          </a:solidFill>
                          <a:latin typeface="Trebuchet MS"/>
                          <a:cs typeface="Trebuchet MS"/>
                        </a:rPr>
                        <a:t>programs </a:t>
                      </a:r>
                      <a:r>
                        <a:rPr sz="800" spc="-20" dirty="0">
                          <a:solidFill>
                            <a:srgbClr val="373435"/>
                          </a:solidFill>
                          <a:latin typeface="Trebuchet MS"/>
                          <a:cs typeface="Trebuchet MS"/>
                        </a:rPr>
                        <a:t>within</a:t>
                      </a:r>
                      <a:r>
                        <a:rPr sz="800" spc="-90" dirty="0">
                          <a:solidFill>
                            <a:srgbClr val="373435"/>
                          </a:solidFill>
                          <a:latin typeface="Trebuchet MS"/>
                          <a:cs typeface="Trebuchet MS"/>
                        </a:rPr>
                        <a:t> </a:t>
                      </a:r>
                      <a:r>
                        <a:rPr sz="800" spc="10" dirty="0">
                          <a:solidFill>
                            <a:srgbClr val="373435"/>
                          </a:solidFill>
                          <a:latin typeface="Trebuchet MS"/>
                          <a:cs typeface="Trebuchet MS"/>
                        </a:rPr>
                        <a:t>10</a:t>
                      </a:r>
                      <a:endParaRPr sz="800">
                        <a:latin typeface="Trebuchet MS"/>
                        <a:cs typeface="Trebuchet MS"/>
                      </a:endParaRPr>
                    </a:p>
                  </a:txBody>
                  <a:tcPr marL="0" marR="0" marT="2540" marB="0">
                    <a:lnL w="19050">
                      <a:solidFill>
                        <a:srgbClr val="FEFEFE"/>
                      </a:solidFill>
                      <a:prstDash val="solid"/>
                    </a:lnL>
                    <a:lnR w="19050">
                      <a:solidFill>
                        <a:srgbClr val="FEFEFE"/>
                      </a:solidFill>
                      <a:prstDash val="solid"/>
                    </a:lnR>
                    <a:solidFill>
                      <a:srgbClr val="E6E7E8"/>
                    </a:solidFill>
                  </a:tcPr>
                </a:tc>
                <a:tc>
                  <a:txBody>
                    <a:bodyPr/>
                    <a:lstStyle/>
                    <a:p>
                      <a:pPr marL="71755">
                        <a:lnSpc>
                          <a:spcPts val="944"/>
                        </a:lnSpc>
                        <a:spcBef>
                          <a:spcPts val="20"/>
                        </a:spcBef>
                      </a:pPr>
                      <a:r>
                        <a:rPr sz="800" spc="10" dirty="0">
                          <a:solidFill>
                            <a:srgbClr val="373435"/>
                          </a:solidFill>
                          <a:latin typeface="Trebuchet MS"/>
                          <a:cs typeface="Trebuchet MS"/>
                        </a:rPr>
                        <a:t>programs</a:t>
                      </a:r>
                      <a:r>
                        <a:rPr sz="800" spc="-35" dirty="0">
                          <a:solidFill>
                            <a:srgbClr val="373435"/>
                          </a:solidFill>
                          <a:latin typeface="Trebuchet MS"/>
                          <a:cs typeface="Trebuchet MS"/>
                        </a:rPr>
                        <a:t> </a:t>
                      </a:r>
                      <a:r>
                        <a:rPr sz="800" spc="-20" dirty="0">
                          <a:solidFill>
                            <a:srgbClr val="373435"/>
                          </a:solidFill>
                          <a:latin typeface="Trebuchet MS"/>
                          <a:cs typeface="Trebuchet MS"/>
                        </a:rPr>
                        <a:t>within</a:t>
                      </a:r>
                      <a:endParaRPr sz="800" dirty="0">
                        <a:latin typeface="Trebuchet MS"/>
                        <a:cs typeface="Trebuchet MS"/>
                      </a:endParaRPr>
                    </a:p>
                  </a:txBody>
                  <a:tcPr marL="0" marR="0" marT="2540" marB="0">
                    <a:lnL w="19050">
                      <a:solidFill>
                        <a:srgbClr val="FEFEFE"/>
                      </a:solidFill>
                      <a:prstDash val="solid"/>
                    </a:lnL>
                    <a:lnR w="19050">
                      <a:solidFill>
                        <a:srgbClr val="FEFEFE"/>
                      </a:solidFill>
                      <a:prstDash val="solid"/>
                    </a:lnR>
                    <a:solidFill>
                      <a:srgbClr val="FF0000"/>
                    </a:solidFill>
                  </a:tcPr>
                </a:tc>
                <a:tc>
                  <a:txBody>
                    <a:bodyPr/>
                    <a:lstStyle/>
                    <a:p>
                      <a:pPr marL="71755">
                        <a:lnSpc>
                          <a:spcPts val="944"/>
                        </a:lnSpc>
                        <a:spcBef>
                          <a:spcPts val="20"/>
                        </a:spcBef>
                      </a:pPr>
                      <a:r>
                        <a:rPr sz="800" spc="10" dirty="0">
                          <a:solidFill>
                            <a:srgbClr val="373435"/>
                          </a:solidFill>
                          <a:latin typeface="Trebuchet MS"/>
                          <a:cs typeface="Trebuchet MS"/>
                        </a:rPr>
                        <a:t>programs</a:t>
                      </a:r>
                      <a:r>
                        <a:rPr sz="800" spc="-35" dirty="0">
                          <a:solidFill>
                            <a:srgbClr val="373435"/>
                          </a:solidFill>
                          <a:latin typeface="Trebuchet MS"/>
                          <a:cs typeface="Trebuchet MS"/>
                        </a:rPr>
                        <a:t> </a:t>
                      </a:r>
                      <a:r>
                        <a:rPr sz="800" spc="-20" dirty="0">
                          <a:solidFill>
                            <a:srgbClr val="373435"/>
                          </a:solidFill>
                          <a:latin typeface="Trebuchet MS"/>
                          <a:cs typeface="Trebuchet MS"/>
                        </a:rPr>
                        <a:t>within</a:t>
                      </a:r>
                      <a:endParaRPr sz="800">
                        <a:latin typeface="Trebuchet MS"/>
                        <a:cs typeface="Trebuchet MS"/>
                      </a:endParaRPr>
                    </a:p>
                  </a:txBody>
                  <a:tcPr marL="0" marR="0" marT="2540" marB="0">
                    <a:lnL w="19050">
                      <a:solidFill>
                        <a:srgbClr val="FEFEFE"/>
                      </a:solidFill>
                      <a:prstDash val="solid"/>
                    </a:lnL>
                    <a:lnR w="19050">
                      <a:solidFill>
                        <a:srgbClr val="FEFEFE"/>
                      </a:solidFill>
                      <a:prstDash val="solid"/>
                    </a:lnR>
                    <a:solidFill>
                      <a:srgbClr val="E6E7E8"/>
                    </a:solidFill>
                  </a:tcPr>
                </a:tc>
                <a:tc>
                  <a:txBody>
                    <a:bodyPr/>
                    <a:lstStyle/>
                    <a:p>
                      <a:pPr>
                        <a:lnSpc>
                          <a:spcPct val="100000"/>
                        </a:lnSpc>
                      </a:pPr>
                      <a:endParaRPr sz="700">
                        <a:latin typeface="Times New Roman"/>
                        <a:cs typeface="Times New Roman"/>
                      </a:endParaRPr>
                    </a:p>
                  </a:txBody>
                  <a:tcPr marL="0" marR="0" marT="0" marB="0">
                    <a:lnL w="19050">
                      <a:solidFill>
                        <a:srgbClr val="FEFEFE"/>
                      </a:solidFill>
                      <a:prstDash val="solid"/>
                    </a:lnL>
                    <a:lnR w="19050">
                      <a:solidFill>
                        <a:srgbClr val="FEFEFE"/>
                      </a:solidFill>
                      <a:prstDash val="solid"/>
                    </a:lnR>
                    <a:solidFill>
                      <a:srgbClr val="E6E7E8"/>
                    </a:solidFill>
                  </a:tcPr>
                </a:tc>
                <a:tc>
                  <a:txBody>
                    <a:bodyPr/>
                    <a:lstStyle/>
                    <a:p>
                      <a:pPr>
                        <a:lnSpc>
                          <a:spcPct val="100000"/>
                        </a:lnSpc>
                      </a:pPr>
                      <a:endParaRPr sz="700">
                        <a:latin typeface="Times New Roman"/>
                        <a:cs typeface="Times New Roman"/>
                      </a:endParaRPr>
                    </a:p>
                  </a:txBody>
                  <a:tcPr marL="0" marR="0" marT="0" marB="0">
                    <a:lnL w="19050">
                      <a:solidFill>
                        <a:srgbClr val="FEFEFE"/>
                      </a:solidFill>
                      <a:prstDash val="solid"/>
                    </a:lnL>
                    <a:lnR w="19050">
                      <a:solidFill>
                        <a:srgbClr val="FEFEFE"/>
                      </a:solidFill>
                      <a:prstDash val="solid"/>
                    </a:lnR>
                    <a:solidFill>
                      <a:srgbClr val="E6E7E8"/>
                    </a:solidFill>
                  </a:tcPr>
                </a:tc>
                <a:extLst>
                  <a:ext uri="{0D108BD9-81ED-4DB2-BD59-A6C34878D82A}">
                    <a16:rowId xmlns:a16="http://schemas.microsoft.com/office/drawing/2014/main" xmlns="" val="10009"/>
                  </a:ext>
                </a:extLst>
              </a:tr>
              <a:tr h="168074">
                <a:tc>
                  <a:txBody>
                    <a:bodyPr/>
                    <a:lstStyle/>
                    <a:p>
                      <a:pPr>
                        <a:lnSpc>
                          <a:spcPct val="100000"/>
                        </a:lnSpc>
                      </a:pPr>
                      <a:endParaRPr sz="800">
                        <a:latin typeface="Times New Roman"/>
                        <a:cs typeface="Times New Roman"/>
                      </a:endParaRPr>
                    </a:p>
                  </a:txBody>
                  <a:tcPr marL="0" marR="0" marT="0" marB="0">
                    <a:lnL w="19050">
                      <a:solidFill>
                        <a:srgbClr val="FEFEFE"/>
                      </a:solidFill>
                      <a:prstDash val="solid"/>
                    </a:lnL>
                    <a:lnR w="19050">
                      <a:solidFill>
                        <a:srgbClr val="FEFEFE"/>
                      </a:solidFill>
                      <a:prstDash val="solid"/>
                    </a:lnR>
                    <a:lnB w="19050">
                      <a:solidFill>
                        <a:srgbClr val="FEFEFE"/>
                      </a:solidFill>
                      <a:prstDash val="solid"/>
                    </a:lnB>
                    <a:solidFill>
                      <a:srgbClr val="E6E7E8"/>
                    </a:solidFill>
                  </a:tcPr>
                </a:tc>
                <a:tc>
                  <a:txBody>
                    <a:bodyPr/>
                    <a:lstStyle/>
                    <a:p>
                      <a:pPr>
                        <a:lnSpc>
                          <a:spcPct val="100000"/>
                        </a:lnSpc>
                      </a:pPr>
                      <a:endParaRPr sz="800">
                        <a:latin typeface="Times New Roman"/>
                        <a:cs typeface="Times New Roman"/>
                      </a:endParaRPr>
                    </a:p>
                  </a:txBody>
                  <a:tcPr marL="0" marR="0" marT="0" marB="0">
                    <a:lnL w="19050">
                      <a:solidFill>
                        <a:srgbClr val="FEFEFE"/>
                      </a:solidFill>
                      <a:prstDash val="solid"/>
                    </a:lnL>
                    <a:lnR w="19050">
                      <a:solidFill>
                        <a:srgbClr val="FEFEFE"/>
                      </a:solidFill>
                      <a:prstDash val="solid"/>
                    </a:lnR>
                    <a:lnB w="19050">
                      <a:solidFill>
                        <a:srgbClr val="FEFEFE"/>
                      </a:solidFill>
                      <a:prstDash val="solid"/>
                    </a:lnB>
                    <a:solidFill>
                      <a:srgbClr val="E6E7E8"/>
                    </a:solidFill>
                  </a:tcPr>
                </a:tc>
                <a:tc>
                  <a:txBody>
                    <a:bodyPr/>
                    <a:lstStyle/>
                    <a:p>
                      <a:pPr marL="71755">
                        <a:lnSpc>
                          <a:spcPct val="100000"/>
                        </a:lnSpc>
                        <a:spcBef>
                          <a:spcPts val="20"/>
                        </a:spcBef>
                      </a:pPr>
                      <a:r>
                        <a:rPr sz="800" spc="10" dirty="0">
                          <a:solidFill>
                            <a:srgbClr val="373435"/>
                          </a:solidFill>
                          <a:latin typeface="Trebuchet MS"/>
                          <a:cs typeface="Trebuchet MS"/>
                        </a:rPr>
                        <a:t>10 </a:t>
                      </a:r>
                      <a:r>
                        <a:rPr sz="800" spc="5" dirty="0">
                          <a:solidFill>
                            <a:srgbClr val="373435"/>
                          </a:solidFill>
                          <a:latin typeface="Trebuchet MS"/>
                          <a:cs typeface="Trebuchet MS"/>
                        </a:rPr>
                        <a:t>working</a:t>
                      </a:r>
                      <a:r>
                        <a:rPr sz="800" spc="-75" dirty="0">
                          <a:solidFill>
                            <a:srgbClr val="373435"/>
                          </a:solidFill>
                          <a:latin typeface="Trebuchet MS"/>
                          <a:cs typeface="Trebuchet MS"/>
                        </a:rPr>
                        <a:t> </a:t>
                      </a:r>
                      <a:r>
                        <a:rPr sz="800" spc="5" dirty="0">
                          <a:solidFill>
                            <a:srgbClr val="373435"/>
                          </a:solidFill>
                          <a:latin typeface="Trebuchet MS"/>
                          <a:cs typeface="Trebuchet MS"/>
                        </a:rPr>
                        <a:t>days</a:t>
                      </a:r>
                      <a:endParaRPr sz="800">
                        <a:latin typeface="Trebuchet MS"/>
                        <a:cs typeface="Trebuchet MS"/>
                      </a:endParaRPr>
                    </a:p>
                  </a:txBody>
                  <a:tcPr marL="0" marR="0" marT="2540" marB="0">
                    <a:lnL w="19050">
                      <a:solidFill>
                        <a:srgbClr val="FEFEFE"/>
                      </a:solidFill>
                      <a:prstDash val="solid"/>
                    </a:lnL>
                    <a:lnR w="19050">
                      <a:solidFill>
                        <a:srgbClr val="FEFEFE"/>
                      </a:solidFill>
                      <a:prstDash val="solid"/>
                    </a:lnR>
                    <a:lnB w="19050">
                      <a:solidFill>
                        <a:srgbClr val="FEFEFE"/>
                      </a:solidFill>
                      <a:prstDash val="solid"/>
                    </a:lnB>
                    <a:solidFill>
                      <a:srgbClr val="E6E7E8"/>
                    </a:solidFill>
                  </a:tcPr>
                </a:tc>
                <a:tc>
                  <a:txBody>
                    <a:bodyPr/>
                    <a:lstStyle/>
                    <a:p>
                      <a:pPr>
                        <a:lnSpc>
                          <a:spcPct val="100000"/>
                        </a:lnSpc>
                      </a:pPr>
                      <a:endParaRPr sz="800" dirty="0">
                        <a:latin typeface="Times New Roman"/>
                        <a:cs typeface="Times New Roman"/>
                      </a:endParaRPr>
                    </a:p>
                  </a:txBody>
                  <a:tcPr marL="0" marR="0" marT="0" marB="0">
                    <a:lnL w="19050">
                      <a:solidFill>
                        <a:srgbClr val="FEFEFE"/>
                      </a:solidFill>
                      <a:prstDash val="solid"/>
                    </a:lnL>
                    <a:lnR w="19050">
                      <a:solidFill>
                        <a:srgbClr val="FEFEFE"/>
                      </a:solidFill>
                      <a:prstDash val="solid"/>
                    </a:lnR>
                    <a:lnB w="19050">
                      <a:solidFill>
                        <a:srgbClr val="FEFEFE"/>
                      </a:solidFill>
                      <a:prstDash val="solid"/>
                    </a:lnB>
                    <a:solidFill>
                      <a:srgbClr val="E6E7E8"/>
                    </a:solidFill>
                  </a:tcPr>
                </a:tc>
                <a:tc>
                  <a:txBody>
                    <a:bodyPr/>
                    <a:lstStyle/>
                    <a:p>
                      <a:pPr>
                        <a:lnSpc>
                          <a:spcPct val="100000"/>
                        </a:lnSpc>
                      </a:pPr>
                      <a:endParaRPr sz="800">
                        <a:latin typeface="Times New Roman"/>
                        <a:cs typeface="Times New Roman"/>
                      </a:endParaRPr>
                    </a:p>
                  </a:txBody>
                  <a:tcPr marL="0" marR="0" marT="0" marB="0">
                    <a:lnL w="19050">
                      <a:solidFill>
                        <a:srgbClr val="FEFEFE"/>
                      </a:solidFill>
                      <a:prstDash val="solid"/>
                    </a:lnL>
                    <a:lnR w="19050">
                      <a:solidFill>
                        <a:srgbClr val="FEFEFE"/>
                      </a:solidFill>
                      <a:prstDash val="solid"/>
                    </a:lnR>
                    <a:lnB w="19050">
                      <a:solidFill>
                        <a:srgbClr val="FEFEFE"/>
                      </a:solidFill>
                      <a:prstDash val="solid"/>
                    </a:lnB>
                    <a:solidFill>
                      <a:srgbClr val="E6E7E8"/>
                    </a:solidFill>
                  </a:tcPr>
                </a:tc>
                <a:tc>
                  <a:txBody>
                    <a:bodyPr/>
                    <a:lstStyle/>
                    <a:p>
                      <a:pPr marL="71755">
                        <a:lnSpc>
                          <a:spcPct val="100000"/>
                        </a:lnSpc>
                        <a:spcBef>
                          <a:spcPts val="20"/>
                        </a:spcBef>
                      </a:pPr>
                      <a:r>
                        <a:rPr sz="800" spc="5" dirty="0">
                          <a:solidFill>
                            <a:srgbClr val="373435"/>
                          </a:solidFill>
                          <a:latin typeface="Trebuchet MS"/>
                          <a:cs typeface="Trebuchet MS"/>
                        </a:rPr>
                        <a:t>working</a:t>
                      </a:r>
                      <a:r>
                        <a:rPr sz="800" spc="-35" dirty="0">
                          <a:solidFill>
                            <a:srgbClr val="373435"/>
                          </a:solidFill>
                          <a:latin typeface="Trebuchet MS"/>
                          <a:cs typeface="Trebuchet MS"/>
                        </a:rPr>
                        <a:t> </a:t>
                      </a:r>
                      <a:r>
                        <a:rPr sz="800" spc="5" dirty="0">
                          <a:solidFill>
                            <a:srgbClr val="373435"/>
                          </a:solidFill>
                          <a:latin typeface="Trebuchet MS"/>
                          <a:cs typeface="Trebuchet MS"/>
                        </a:rPr>
                        <a:t>days</a:t>
                      </a:r>
                      <a:endParaRPr sz="800">
                        <a:latin typeface="Trebuchet MS"/>
                        <a:cs typeface="Trebuchet MS"/>
                      </a:endParaRPr>
                    </a:p>
                  </a:txBody>
                  <a:tcPr marL="0" marR="0" marT="2540" marB="0">
                    <a:lnL w="19050">
                      <a:solidFill>
                        <a:srgbClr val="FEFEFE"/>
                      </a:solidFill>
                      <a:prstDash val="solid"/>
                    </a:lnL>
                    <a:lnR w="19050">
                      <a:solidFill>
                        <a:srgbClr val="FEFEFE"/>
                      </a:solidFill>
                      <a:prstDash val="solid"/>
                    </a:lnR>
                    <a:lnB w="19050">
                      <a:solidFill>
                        <a:srgbClr val="FEFEFE"/>
                      </a:solidFill>
                      <a:prstDash val="solid"/>
                    </a:lnB>
                    <a:solidFill>
                      <a:srgbClr val="E6E7E8"/>
                    </a:solidFill>
                  </a:tcPr>
                </a:tc>
                <a:tc>
                  <a:txBody>
                    <a:bodyPr/>
                    <a:lstStyle/>
                    <a:p>
                      <a:pPr marL="71755">
                        <a:lnSpc>
                          <a:spcPct val="100000"/>
                        </a:lnSpc>
                        <a:spcBef>
                          <a:spcPts val="20"/>
                        </a:spcBef>
                      </a:pPr>
                      <a:r>
                        <a:rPr sz="800" spc="10" dirty="0">
                          <a:solidFill>
                            <a:srgbClr val="373435"/>
                          </a:solidFill>
                          <a:latin typeface="Trebuchet MS"/>
                          <a:cs typeface="Trebuchet MS"/>
                        </a:rPr>
                        <a:t>10 </a:t>
                      </a:r>
                      <a:r>
                        <a:rPr sz="800" spc="5" dirty="0">
                          <a:solidFill>
                            <a:srgbClr val="373435"/>
                          </a:solidFill>
                          <a:latin typeface="Trebuchet MS"/>
                          <a:cs typeface="Trebuchet MS"/>
                        </a:rPr>
                        <a:t>working</a:t>
                      </a:r>
                      <a:r>
                        <a:rPr sz="800" spc="-75" dirty="0">
                          <a:solidFill>
                            <a:srgbClr val="373435"/>
                          </a:solidFill>
                          <a:latin typeface="Trebuchet MS"/>
                          <a:cs typeface="Trebuchet MS"/>
                        </a:rPr>
                        <a:t> </a:t>
                      </a:r>
                      <a:r>
                        <a:rPr sz="800" spc="5" dirty="0">
                          <a:solidFill>
                            <a:srgbClr val="373435"/>
                          </a:solidFill>
                          <a:latin typeface="Trebuchet MS"/>
                          <a:cs typeface="Trebuchet MS"/>
                        </a:rPr>
                        <a:t>days</a:t>
                      </a:r>
                      <a:endParaRPr sz="800" dirty="0">
                        <a:latin typeface="Trebuchet MS"/>
                        <a:cs typeface="Trebuchet MS"/>
                      </a:endParaRPr>
                    </a:p>
                  </a:txBody>
                  <a:tcPr marL="0" marR="0" marT="2540" marB="0">
                    <a:lnL w="19050">
                      <a:solidFill>
                        <a:srgbClr val="FEFEFE"/>
                      </a:solidFill>
                      <a:prstDash val="solid"/>
                    </a:lnL>
                    <a:lnR w="19050">
                      <a:solidFill>
                        <a:srgbClr val="FEFEFE"/>
                      </a:solidFill>
                      <a:prstDash val="solid"/>
                    </a:lnR>
                    <a:lnB w="19050">
                      <a:solidFill>
                        <a:srgbClr val="FEFEFE"/>
                      </a:solidFill>
                      <a:prstDash val="solid"/>
                    </a:lnB>
                    <a:solidFill>
                      <a:srgbClr val="FF0000"/>
                    </a:solidFill>
                  </a:tcPr>
                </a:tc>
                <a:tc>
                  <a:txBody>
                    <a:bodyPr/>
                    <a:lstStyle/>
                    <a:p>
                      <a:pPr marL="71755">
                        <a:lnSpc>
                          <a:spcPct val="100000"/>
                        </a:lnSpc>
                        <a:spcBef>
                          <a:spcPts val="20"/>
                        </a:spcBef>
                      </a:pPr>
                      <a:r>
                        <a:rPr sz="800" spc="10" dirty="0">
                          <a:solidFill>
                            <a:srgbClr val="373435"/>
                          </a:solidFill>
                          <a:latin typeface="Trebuchet MS"/>
                          <a:cs typeface="Trebuchet MS"/>
                        </a:rPr>
                        <a:t>10 </a:t>
                      </a:r>
                      <a:r>
                        <a:rPr sz="800" spc="5" dirty="0">
                          <a:solidFill>
                            <a:srgbClr val="373435"/>
                          </a:solidFill>
                          <a:latin typeface="Trebuchet MS"/>
                          <a:cs typeface="Trebuchet MS"/>
                        </a:rPr>
                        <a:t>working</a:t>
                      </a:r>
                      <a:r>
                        <a:rPr sz="800" spc="-80" dirty="0">
                          <a:solidFill>
                            <a:srgbClr val="373435"/>
                          </a:solidFill>
                          <a:latin typeface="Trebuchet MS"/>
                          <a:cs typeface="Trebuchet MS"/>
                        </a:rPr>
                        <a:t> </a:t>
                      </a:r>
                      <a:r>
                        <a:rPr sz="800" spc="5" dirty="0">
                          <a:solidFill>
                            <a:srgbClr val="373435"/>
                          </a:solidFill>
                          <a:latin typeface="Trebuchet MS"/>
                          <a:cs typeface="Trebuchet MS"/>
                        </a:rPr>
                        <a:t>days</a:t>
                      </a:r>
                      <a:endParaRPr sz="800">
                        <a:latin typeface="Trebuchet MS"/>
                        <a:cs typeface="Trebuchet MS"/>
                      </a:endParaRPr>
                    </a:p>
                  </a:txBody>
                  <a:tcPr marL="0" marR="0" marT="2540" marB="0">
                    <a:lnL w="19050">
                      <a:solidFill>
                        <a:srgbClr val="FEFEFE"/>
                      </a:solidFill>
                      <a:prstDash val="solid"/>
                    </a:lnL>
                    <a:lnR w="19050">
                      <a:solidFill>
                        <a:srgbClr val="FEFEFE"/>
                      </a:solidFill>
                      <a:prstDash val="solid"/>
                    </a:lnR>
                    <a:lnB w="19050">
                      <a:solidFill>
                        <a:srgbClr val="FEFEFE"/>
                      </a:solidFill>
                      <a:prstDash val="solid"/>
                    </a:lnB>
                    <a:solidFill>
                      <a:srgbClr val="E6E7E8"/>
                    </a:solidFill>
                  </a:tcPr>
                </a:tc>
                <a:tc>
                  <a:txBody>
                    <a:bodyPr/>
                    <a:lstStyle/>
                    <a:p>
                      <a:pPr>
                        <a:lnSpc>
                          <a:spcPct val="100000"/>
                        </a:lnSpc>
                      </a:pPr>
                      <a:endParaRPr sz="800">
                        <a:latin typeface="Times New Roman"/>
                        <a:cs typeface="Times New Roman"/>
                      </a:endParaRPr>
                    </a:p>
                  </a:txBody>
                  <a:tcPr marL="0" marR="0" marT="0" marB="0">
                    <a:lnL w="19050">
                      <a:solidFill>
                        <a:srgbClr val="FEFEFE"/>
                      </a:solidFill>
                      <a:prstDash val="solid"/>
                    </a:lnL>
                    <a:lnR w="19050">
                      <a:solidFill>
                        <a:srgbClr val="FEFEFE"/>
                      </a:solidFill>
                      <a:prstDash val="solid"/>
                    </a:lnR>
                    <a:lnB w="19050">
                      <a:solidFill>
                        <a:srgbClr val="FEFEFE"/>
                      </a:solidFill>
                      <a:prstDash val="solid"/>
                    </a:lnB>
                    <a:solidFill>
                      <a:srgbClr val="E6E7E8"/>
                    </a:solidFill>
                  </a:tcPr>
                </a:tc>
                <a:tc>
                  <a:txBody>
                    <a:bodyPr/>
                    <a:lstStyle/>
                    <a:p>
                      <a:pPr>
                        <a:lnSpc>
                          <a:spcPct val="100000"/>
                        </a:lnSpc>
                      </a:pPr>
                      <a:endParaRPr sz="800" dirty="0">
                        <a:latin typeface="Times New Roman"/>
                        <a:cs typeface="Times New Roman"/>
                      </a:endParaRPr>
                    </a:p>
                  </a:txBody>
                  <a:tcPr marL="0" marR="0" marT="0" marB="0">
                    <a:lnL w="19050">
                      <a:solidFill>
                        <a:srgbClr val="FEFEFE"/>
                      </a:solidFill>
                      <a:prstDash val="solid"/>
                    </a:lnL>
                    <a:lnR w="19050">
                      <a:solidFill>
                        <a:srgbClr val="FEFEFE"/>
                      </a:solidFill>
                      <a:prstDash val="solid"/>
                    </a:lnR>
                    <a:lnB w="19050">
                      <a:solidFill>
                        <a:srgbClr val="FEFEFE"/>
                      </a:solidFill>
                      <a:prstDash val="solid"/>
                    </a:lnB>
                    <a:solidFill>
                      <a:srgbClr val="E6E7E8"/>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2379636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73F1A818-E1C2-E5A6-A540-0FC49161404B}"/>
              </a:ext>
            </a:extLst>
          </p:cNvPr>
          <p:cNvSpPr/>
          <p:nvPr/>
        </p:nvSpPr>
        <p:spPr>
          <a:xfrm>
            <a:off x="808382" y="188353"/>
            <a:ext cx="10575236" cy="58724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r>
              <a:rPr kumimoji="0" lang="en-ZA" sz="3600" b="1" i="0" u="none" strike="noStrike" kern="1200" cap="none" spc="0" normalizeH="0" baseline="0" noProof="0" dirty="0">
                <a:ln>
                  <a:noFill/>
                </a:ln>
                <a:solidFill>
                  <a:srgbClr val="1F497D"/>
                </a:solidFill>
                <a:effectLst/>
                <a:uLnTx/>
                <a:uFillTx/>
                <a:latin typeface="Franklin Gothic Demi Cond" panose="020B0706030402020204" pitchFamily="34" charset="0"/>
                <a:ea typeface="+mn-ea"/>
                <a:cs typeface="+mn-cs"/>
              </a:rPr>
              <a:t>2021/22 AUDIT OUTCOME</a:t>
            </a:r>
          </a:p>
        </p:txBody>
      </p:sp>
      <p:sp>
        <p:nvSpPr>
          <p:cNvPr id="6" name="Rectangle 11">
            <a:extLst>
              <a:ext uri="{FF2B5EF4-FFF2-40B4-BE49-F238E27FC236}">
                <a16:creationId xmlns:a16="http://schemas.microsoft.com/office/drawing/2014/main" xmlns="" id="{18EAF1CD-B4A0-F6B7-F935-33EF1017FB8C}"/>
              </a:ext>
            </a:extLst>
          </p:cNvPr>
          <p:cNvSpPr>
            <a:spLocks noChangeArrowheads="1"/>
          </p:cNvSpPr>
          <p:nvPr>
            <p:custDataLst>
              <p:tags r:id="rId1"/>
            </p:custDataLst>
          </p:nvPr>
        </p:nvSpPr>
        <p:spPr bwMode="gray">
          <a:xfrm>
            <a:off x="1632864" y="1394681"/>
            <a:ext cx="1961898" cy="2034319"/>
          </a:xfrm>
          <a:prstGeom prst="rect">
            <a:avLst/>
          </a:prstGeom>
          <a:solidFill>
            <a:srgbClr val="FF0000"/>
          </a:solidFill>
          <a:ln w="9525" algn="ctr">
            <a:solidFill>
              <a:sysClr val="window" lastClr="FFFFFF"/>
            </a:solidFill>
            <a:miter lim="800000"/>
            <a:headEnd/>
            <a:tailEnd/>
          </a:ln>
          <a:effectLst>
            <a:outerShdw blurRad="50800" dist="38100" dir="2700000" algn="tl" rotWithShape="0">
              <a:prstClr val="black">
                <a:alpha val="40000"/>
              </a:prstClr>
            </a:outerShdw>
          </a:effectLst>
        </p:spPr>
        <p:txBody>
          <a:bodyPr lIns="91382" tIns="45691" rIns="91382" bIns="45691" anchor="ctr">
            <a:noAutofit/>
          </a:bodyPr>
          <a:lstStyle/>
          <a:p>
            <a:pPr marL="0" marR="0" lvl="0" indent="0" algn="ctr" defTabSz="956511" rtl="0" eaLnBrk="1" fontAlgn="auto" latinLnBrk="0" hangingPunct="1">
              <a:lnSpc>
                <a:spcPct val="90000"/>
              </a:lnSpc>
              <a:spcBef>
                <a:spcPts val="0"/>
              </a:spcBef>
              <a:spcAft>
                <a:spcPts val="0"/>
              </a:spcAft>
              <a:buClrTx/>
              <a:buSzTx/>
              <a:buFontTx/>
              <a:buNone/>
              <a:tabLst/>
              <a:defRPr/>
            </a:pPr>
            <a:r>
              <a:rPr kumimoji="0" lang="en-ZA" sz="1400" b="1" i="0" u="none" strike="noStrike" kern="0" cap="none" spc="0" normalizeH="0" baseline="0" noProof="0" dirty="0">
                <a:ln>
                  <a:noFill/>
                </a:ln>
                <a:solidFill>
                  <a:schemeClr val="bg1"/>
                </a:solidFill>
                <a:effectLst/>
                <a:uLnTx/>
                <a:uFillTx/>
                <a:latin typeface="Arial" panose="020B0604020202020204" pitchFamily="34" charset="0"/>
                <a:ea typeface="Cambria" panose="02040503050406030204" pitchFamily="18" charset="0"/>
                <a:cs typeface="+mn-cs"/>
              </a:rPr>
              <a:t>AUDIT OPINION:</a:t>
            </a:r>
          </a:p>
          <a:p>
            <a:pPr marL="0" marR="0" lvl="0" indent="0" algn="ctr" defTabSz="956511" rtl="0" eaLnBrk="1" fontAlgn="auto" latinLnBrk="0" hangingPunct="1">
              <a:lnSpc>
                <a:spcPct val="90000"/>
              </a:lnSpc>
              <a:spcBef>
                <a:spcPts val="0"/>
              </a:spcBef>
              <a:spcAft>
                <a:spcPts val="0"/>
              </a:spcAft>
              <a:buClrTx/>
              <a:buSzTx/>
              <a:buFontTx/>
              <a:buNone/>
              <a:tabLst/>
              <a:defRPr/>
            </a:pPr>
            <a:r>
              <a:rPr kumimoji="0" lang="en-ZA" sz="1400" b="0" i="0" u="none" strike="noStrike" kern="0" cap="none" spc="0" normalizeH="0" baseline="0" noProof="0" dirty="0">
                <a:ln>
                  <a:noFill/>
                </a:ln>
                <a:solidFill>
                  <a:schemeClr val="bg1"/>
                </a:solidFill>
                <a:effectLst/>
                <a:uLnTx/>
                <a:uFillTx/>
                <a:latin typeface="Arial" panose="020B0604020202020204" pitchFamily="34" charset="0"/>
                <a:ea typeface="Cambria" panose="02040503050406030204" pitchFamily="18" charset="0"/>
                <a:cs typeface="+mn-cs"/>
              </a:rPr>
              <a:t>  </a:t>
            </a:r>
          </a:p>
          <a:p>
            <a:pPr marL="0" marR="0" lvl="0" indent="0" algn="ctr" defTabSz="956511" rtl="0" eaLnBrk="1" fontAlgn="auto" latinLnBrk="0" hangingPunct="1">
              <a:lnSpc>
                <a:spcPct val="90000"/>
              </a:lnSpc>
              <a:spcBef>
                <a:spcPts val="0"/>
              </a:spcBef>
              <a:spcAft>
                <a:spcPts val="0"/>
              </a:spcAft>
              <a:buClrTx/>
              <a:buSzTx/>
              <a:buFontTx/>
              <a:buNone/>
              <a:tabLst/>
              <a:defRPr/>
            </a:pPr>
            <a:endParaRPr kumimoji="0" lang="en-ZA" sz="1400" b="1" i="0" u="none" strike="noStrike" kern="0" cap="none" spc="0" normalizeH="0" baseline="0" noProof="0" dirty="0">
              <a:ln>
                <a:noFill/>
              </a:ln>
              <a:solidFill>
                <a:schemeClr val="bg1"/>
              </a:solidFill>
              <a:effectLst/>
              <a:uLnTx/>
              <a:uFillTx/>
              <a:latin typeface="Arial" panose="020B0604020202020204" pitchFamily="34" charset="0"/>
              <a:ea typeface="Cambria" panose="02040503050406030204" pitchFamily="18" charset="0"/>
              <a:cs typeface="+mn-cs"/>
              <a:sym typeface="Calibri"/>
            </a:endParaRPr>
          </a:p>
          <a:p>
            <a:pPr marL="0" marR="0" lvl="0" indent="0" algn="ctr" defTabSz="956511" rtl="0" eaLnBrk="1" fontAlgn="auto" latinLnBrk="0" hangingPunct="1">
              <a:lnSpc>
                <a:spcPct val="90000"/>
              </a:lnSpc>
              <a:spcBef>
                <a:spcPts val="0"/>
              </a:spcBef>
              <a:spcAft>
                <a:spcPts val="0"/>
              </a:spcAft>
              <a:buClrTx/>
              <a:buSzTx/>
              <a:buFontTx/>
              <a:buNone/>
              <a:tabLst/>
              <a:defRPr/>
            </a:pPr>
            <a:r>
              <a:rPr kumimoji="0" lang="en-ZA" sz="1400" b="0" i="0" u="none" strike="noStrike" kern="0" cap="none" spc="0" normalizeH="0" baseline="0" noProof="0" dirty="0">
                <a:ln>
                  <a:noFill/>
                </a:ln>
                <a:solidFill>
                  <a:schemeClr val="bg1"/>
                </a:solidFill>
                <a:effectLst/>
                <a:uLnTx/>
                <a:uFillTx/>
                <a:latin typeface="Arial" panose="020B0604020202020204" pitchFamily="34" charset="0"/>
                <a:ea typeface="Cambria" panose="02040503050406030204" pitchFamily="18" charset="0"/>
                <a:cs typeface="+mn-cs"/>
                <a:sym typeface="Calibri"/>
              </a:rPr>
              <a:t>Qualified Opinion</a:t>
            </a:r>
            <a:endParaRPr kumimoji="0" lang="en-ZA" sz="1400" b="0" i="0" u="none" strike="noStrike" kern="0" cap="none" spc="0" normalizeH="0" baseline="0" noProof="0" dirty="0">
              <a:ln>
                <a:noFill/>
              </a:ln>
              <a:solidFill>
                <a:schemeClr val="bg1"/>
              </a:solidFill>
              <a:effectLst/>
              <a:uLnTx/>
              <a:uFillTx/>
              <a:latin typeface="Calibri"/>
              <a:ea typeface="+mn-ea"/>
              <a:cs typeface="+mn-cs"/>
              <a:sym typeface="Calibri"/>
            </a:endParaRPr>
          </a:p>
        </p:txBody>
      </p:sp>
      <p:sp>
        <p:nvSpPr>
          <p:cNvPr id="7" name="Rectangle 11">
            <a:extLst>
              <a:ext uri="{FF2B5EF4-FFF2-40B4-BE49-F238E27FC236}">
                <a16:creationId xmlns:a16="http://schemas.microsoft.com/office/drawing/2014/main" xmlns="" id="{C1B36435-0614-A955-2530-8A4CC55BEEE7}"/>
              </a:ext>
            </a:extLst>
          </p:cNvPr>
          <p:cNvSpPr>
            <a:spLocks noChangeArrowheads="1"/>
          </p:cNvSpPr>
          <p:nvPr>
            <p:custDataLst>
              <p:tags r:id="rId2"/>
            </p:custDataLst>
          </p:nvPr>
        </p:nvSpPr>
        <p:spPr bwMode="gray">
          <a:xfrm>
            <a:off x="4437459" y="1409920"/>
            <a:ext cx="2105226" cy="2034320"/>
          </a:xfrm>
          <a:prstGeom prst="rect">
            <a:avLst/>
          </a:prstGeom>
          <a:solidFill>
            <a:srgbClr val="FFC000"/>
          </a:solidFill>
          <a:ln w="9525" algn="ctr">
            <a:solidFill>
              <a:sysClr val="window" lastClr="FFFFFF"/>
            </a:solidFill>
            <a:miter lim="800000"/>
            <a:headEnd/>
            <a:tailEnd/>
          </a:ln>
          <a:effectLst>
            <a:outerShdw blurRad="50800" dist="38100" dir="2700000" algn="tl" rotWithShape="0">
              <a:prstClr val="black">
                <a:alpha val="40000"/>
              </a:prstClr>
            </a:outerShdw>
          </a:effectLst>
        </p:spPr>
        <p:txBody>
          <a:bodyPr lIns="91382" tIns="45691" rIns="91382" bIns="45691" anchor="ctr">
            <a:noAutofit/>
          </a:bodyPr>
          <a:lstStyle/>
          <a:p>
            <a:pPr marL="0" marR="0" lvl="0" indent="0" algn="ctr" defTabSz="956511" rtl="0" eaLnBrk="1" fontAlgn="auto" latinLnBrk="0" hangingPunct="1">
              <a:lnSpc>
                <a:spcPct val="90000"/>
              </a:lnSpc>
              <a:spcBef>
                <a:spcPts val="0"/>
              </a:spcBef>
              <a:spcAft>
                <a:spcPts val="0"/>
              </a:spcAft>
              <a:buClrTx/>
              <a:buSzTx/>
              <a:buFontTx/>
              <a:buNone/>
              <a:tabLst/>
              <a:defRPr/>
            </a:pPr>
            <a:endParaRPr kumimoji="0" lang="en-ZA" sz="1200" b="1" i="0" u="none" strike="noStrike" kern="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mn-cs"/>
            </a:endParaRPr>
          </a:p>
          <a:p>
            <a:pPr marL="0" marR="0" lvl="0" indent="0" algn="ctr" defTabSz="956511" rtl="0" eaLnBrk="1" fontAlgn="auto" latinLnBrk="0" hangingPunct="1">
              <a:lnSpc>
                <a:spcPct val="90000"/>
              </a:lnSpc>
              <a:spcBef>
                <a:spcPts val="0"/>
              </a:spcBef>
              <a:spcAft>
                <a:spcPts val="0"/>
              </a:spcAft>
              <a:buClrTx/>
              <a:buSzTx/>
              <a:buFontTx/>
              <a:buNone/>
              <a:tabLst/>
              <a:defRPr/>
            </a:pPr>
            <a:r>
              <a:rPr kumimoji="0" lang="en-ZA" sz="1200" b="1" i="0" u="none" strike="noStrike" kern="0" cap="none" spc="0" normalizeH="0" baseline="0" noProof="0" dirty="0">
                <a:ln>
                  <a:noFill/>
                </a:ln>
                <a:solidFill>
                  <a:schemeClr val="bg1"/>
                </a:solidFill>
                <a:effectLst/>
                <a:uLnTx/>
                <a:uFillTx/>
                <a:latin typeface="Arial" panose="020B0604020202020204" pitchFamily="34" charset="0"/>
                <a:ea typeface="Cambria" panose="02040503050406030204" pitchFamily="18" charset="0"/>
                <a:cs typeface="+mn-cs"/>
              </a:rPr>
              <a:t>BASIS OF </a:t>
            </a:r>
            <a:r>
              <a:rPr kumimoji="0" lang="en-ZA" sz="1400" b="1" i="0" u="none" strike="noStrike" kern="0" cap="none" spc="0" normalizeH="0" baseline="0" noProof="0" dirty="0">
                <a:ln>
                  <a:noFill/>
                </a:ln>
                <a:solidFill>
                  <a:schemeClr val="bg1"/>
                </a:solidFill>
                <a:effectLst/>
                <a:uLnTx/>
                <a:uFillTx/>
                <a:latin typeface="Arial" panose="020B0604020202020204" pitchFamily="34" charset="0"/>
                <a:ea typeface="Cambria" panose="02040503050406030204" pitchFamily="18" charset="0"/>
                <a:cs typeface="+mn-cs"/>
              </a:rPr>
              <a:t>OPINION</a:t>
            </a:r>
            <a:r>
              <a:rPr kumimoji="0" lang="en-ZA" sz="1200" b="1" i="0" u="none" strike="noStrike" kern="0" cap="none" spc="0" normalizeH="0" baseline="0" noProof="0" dirty="0">
                <a:ln>
                  <a:noFill/>
                </a:ln>
                <a:solidFill>
                  <a:schemeClr val="bg1"/>
                </a:solidFill>
                <a:effectLst/>
                <a:uLnTx/>
                <a:uFillTx/>
                <a:latin typeface="Arial" panose="020B0604020202020204" pitchFamily="34" charset="0"/>
                <a:ea typeface="Cambria" panose="02040503050406030204" pitchFamily="18" charset="0"/>
                <a:cs typeface="+mn-cs"/>
              </a:rPr>
              <a:t>: </a:t>
            </a:r>
            <a:endParaRPr kumimoji="0" lang="en-ZA" sz="1200" b="1" i="0" u="none" strike="noStrike" kern="0" cap="none" spc="0" normalizeH="0" baseline="0" noProof="0" dirty="0">
              <a:ln>
                <a:noFill/>
              </a:ln>
              <a:solidFill>
                <a:schemeClr val="bg1"/>
              </a:solidFill>
              <a:effectLst/>
              <a:uLnTx/>
              <a:uFillTx/>
              <a:latin typeface="Calibri"/>
              <a:ea typeface="+mn-ea"/>
              <a:cs typeface="+mn-cs"/>
              <a:sym typeface="Calibri"/>
            </a:endParaRPr>
          </a:p>
          <a:p>
            <a:pPr marL="0" marR="0" lvl="0" indent="0" algn="ctr" defTabSz="956511" rtl="0" eaLnBrk="1" fontAlgn="auto" latinLnBrk="0" hangingPunct="1">
              <a:lnSpc>
                <a:spcPct val="90000"/>
              </a:lnSpc>
              <a:spcBef>
                <a:spcPts val="0"/>
              </a:spcBef>
              <a:spcAft>
                <a:spcPts val="0"/>
              </a:spcAft>
              <a:buClrTx/>
              <a:buSzTx/>
              <a:buFontTx/>
              <a:buNone/>
              <a:tabLst/>
              <a:defRPr/>
            </a:pPr>
            <a:endParaRPr kumimoji="0" lang="en-ZA" sz="1200" b="1" i="0" u="none" strike="noStrike" kern="0" cap="none" spc="0" normalizeH="0" baseline="0" noProof="0" dirty="0">
              <a:ln>
                <a:noFill/>
              </a:ln>
              <a:solidFill>
                <a:schemeClr val="bg1"/>
              </a:solidFill>
              <a:effectLst/>
              <a:uLnTx/>
              <a:uFillTx/>
              <a:latin typeface="Arial" panose="020B0604020202020204" pitchFamily="34" charset="0"/>
              <a:ea typeface="Cambria" panose="02040503050406030204" pitchFamily="18" charset="0"/>
              <a:cs typeface="+mn-cs"/>
              <a:sym typeface="Calibri"/>
            </a:endParaRPr>
          </a:p>
          <a:p>
            <a:pPr marL="0" marR="0" lvl="0" indent="0" algn="ctr" defTabSz="956511" rtl="0" eaLnBrk="1" fontAlgn="auto" latinLnBrk="0" hangingPunct="1">
              <a:lnSpc>
                <a:spcPct val="90000"/>
              </a:lnSpc>
              <a:spcBef>
                <a:spcPts val="0"/>
              </a:spcBef>
              <a:spcAft>
                <a:spcPts val="0"/>
              </a:spcAft>
              <a:buClrTx/>
              <a:buSzTx/>
              <a:buFontTx/>
              <a:buNone/>
              <a:tabLst/>
              <a:defRPr/>
            </a:pPr>
            <a:r>
              <a:rPr kumimoji="0" lang="en-ZA" sz="1200" b="0" i="0" u="none" strike="noStrike" kern="0" cap="none" spc="0" normalizeH="0" baseline="0" noProof="0" dirty="0">
                <a:ln>
                  <a:noFill/>
                </a:ln>
                <a:solidFill>
                  <a:schemeClr val="bg1"/>
                </a:solidFill>
                <a:effectLst/>
                <a:uLnTx/>
                <a:uFillTx/>
                <a:latin typeface="Arial" panose="020B0604020202020204" pitchFamily="34" charset="0"/>
                <a:ea typeface="Cambria" panose="02040503050406030204" pitchFamily="18" charset="0"/>
                <a:cs typeface="+mn-cs"/>
                <a:sym typeface="Calibri"/>
              </a:rPr>
              <a:t>Project Obligations</a:t>
            </a:r>
          </a:p>
          <a:p>
            <a:pPr marL="0" marR="0" lvl="0" indent="0" algn="ctr" defTabSz="956511" rtl="0" eaLnBrk="1" fontAlgn="auto" latinLnBrk="0" hangingPunct="1">
              <a:lnSpc>
                <a:spcPct val="90000"/>
              </a:lnSpc>
              <a:spcBef>
                <a:spcPts val="0"/>
              </a:spcBef>
              <a:spcAft>
                <a:spcPts val="0"/>
              </a:spcAft>
              <a:buClrTx/>
              <a:buSzTx/>
              <a:buFontTx/>
              <a:buNone/>
              <a:tabLst/>
              <a:defRPr/>
            </a:pPr>
            <a:r>
              <a:rPr kumimoji="0" lang="en-ZA" sz="1200" b="0" i="0" u="none" strike="noStrike" kern="0" cap="none" spc="0" normalizeH="0" baseline="0" noProof="0" dirty="0">
                <a:ln>
                  <a:noFill/>
                </a:ln>
                <a:solidFill>
                  <a:schemeClr val="bg1"/>
                </a:solidFill>
                <a:effectLst/>
                <a:uLnTx/>
                <a:uFillTx/>
                <a:latin typeface="Arial" panose="020B0604020202020204" pitchFamily="34" charset="0"/>
                <a:ea typeface="Cambria" panose="02040503050406030204" pitchFamily="18" charset="0"/>
                <a:cs typeface="+mn-cs"/>
                <a:sym typeface="Calibri"/>
              </a:rPr>
              <a:t>Project Receivables, Land inventory, Property Plant and Equipment </a:t>
            </a:r>
          </a:p>
          <a:p>
            <a:pPr marL="0" marR="0" lvl="0" indent="0" algn="ctr" defTabSz="956511" rtl="0" eaLnBrk="1" fontAlgn="auto" latinLnBrk="0" hangingPunct="1">
              <a:lnSpc>
                <a:spcPct val="90000"/>
              </a:lnSpc>
              <a:spcBef>
                <a:spcPts val="0"/>
              </a:spcBef>
              <a:spcAft>
                <a:spcPts val="0"/>
              </a:spcAft>
              <a:buClrTx/>
              <a:buSzTx/>
              <a:buFontTx/>
              <a:buNone/>
              <a:tabLst/>
              <a:defRPr/>
            </a:pPr>
            <a:endParaRPr kumimoji="0" lang="en-ZA" sz="1200" b="1" i="0" u="none" strike="noStrike" kern="0" cap="none" spc="0" normalizeH="0" baseline="0" noProof="0" dirty="0">
              <a:ln>
                <a:noFill/>
              </a:ln>
              <a:solidFill>
                <a:schemeClr val="bg1"/>
              </a:solidFill>
              <a:effectLst/>
              <a:uLnTx/>
              <a:uFillTx/>
              <a:latin typeface="Arial" panose="020B0604020202020204" pitchFamily="34" charset="0"/>
              <a:ea typeface="Cambria" panose="02040503050406030204" pitchFamily="18" charset="0"/>
              <a:cs typeface="+mn-cs"/>
              <a:sym typeface="Calibri"/>
            </a:endParaRPr>
          </a:p>
          <a:p>
            <a:pPr marL="0" marR="0" lvl="0" indent="0" algn="ctr" defTabSz="956511" rtl="0" eaLnBrk="1" fontAlgn="auto" latinLnBrk="0" hangingPunct="1">
              <a:lnSpc>
                <a:spcPct val="90000"/>
              </a:lnSpc>
              <a:spcBef>
                <a:spcPts val="0"/>
              </a:spcBef>
              <a:spcAft>
                <a:spcPts val="0"/>
              </a:spcAft>
              <a:buClrTx/>
              <a:buSzTx/>
              <a:buFontTx/>
              <a:buNone/>
              <a:tabLst/>
              <a:defRPr/>
            </a:pPr>
            <a:r>
              <a:rPr kumimoji="0" lang="en-ZA" sz="1200" b="0" i="0" u="none" strike="noStrike" kern="0" cap="none" spc="0" normalizeH="0" baseline="0" noProof="0" dirty="0">
                <a:ln>
                  <a:noFill/>
                </a:ln>
                <a:solidFill>
                  <a:schemeClr val="bg1"/>
                </a:solidFill>
                <a:effectLst/>
                <a:uLnTx/>
                <a:uFillTx/>
                <a:latin typeface="Arial" panose="020B0604020202020204" pitchFamily="34" charset="0"/>
                <a:ea typeface="Cambria" panose="02040503050406030204" pitchFamily="18" charset="0"/>
                <a:cs typeface="+mn-cs"/>
                <a:sym typeface="Calibri"/>
              </a:rPr>
              <a:t>Irregular, Fruitless &amp; Wasteful  Expenditure</a:t>
            </a:r>
          </a:p>
          <a:p>
            <a:pPr marL="0" marR="0" lvl="0" indent="0" algn="ctr" defTabSz="956511" rtl="0" eaLnBrk="1" fontAlgn="auto" latinLnBrk="0" hangingPunct="1">
              <a:lnSpc>
                <a:spcPct val="90000"/>
              </a:lnSpc>
              <a:spcBef>
                <a:spcPts val="0"/>
              </a:spcBef>
              <a:spcAft>
                <a:spcPts val="0"/>
              </a:spcAft>
              <a:buClrTx/>
              <a:buSzTx/>
              <a:buFontTx/>
              <a:buNone/>
              <a:tabLst/>
              <a:defRPr/>
            </a:pPr>
            <a:endParaRPr kumimoji="0" lang="en-ZA" sz="1200" b="1" i="0" u="none" strike="noStrike" kern="0" cap="none" spc="0" normalizeH="0" baseline="0" noProof="0" dirty="0">
              <a:ln>
                <a:noFill/>
              </a:ln>
              <a:solidFill>
                <a:prstClr val="black"/>
              </a:solidFill>
              <a:effectLst/>
              <a:uLnTx/>
              <a:uFillTx/>
              <a:latin typeface="Calibri"/>
              <a:ea typeface="+mn-ea"/>
              <a:cs typeface="+mn-cs"/>
              <a:sym typeface="Calibri"/>
            </a:endParaRPr>
          </a:p>
        </p:txBody>
      </p:sp>
      <p:sp>
        <p:nvSpPr>
          <p:cNvPr id="9" name="Rectangle 11">
            <a:extLst>
              <a:ext uri="{FF2B5EF4-FFF2-40B4-BE49-F238E27FC236}">
                <a16:creationId xmlns:a16="http://schemas.microsoft.com/office/drawing/2014/main" xmlns="" id="{7223E1DD-658A-D294-8433-D10BEBC0E7E4}"/>
              </a:ext>
            </a:extLst>
          </p:cNvPr>
          <p:cNvSpPr>
            <a:spLocks noChangeArrowheads="1"/>
          </p:cNvSpPr>
          <p:nvPr>
            <p:custDataLst>
              <p:tags r:id="rId3"/>
            </p:custDataLst>
          </p:nvPr>
        </p:nvSpPr>
        <p:spPr bwMode="gray">
          <a:xfrm>
            <a:off x="7385383" y="1394681"/>
            <a:ext cx="1961898" cy="2034322"/>
          </a:xfrm>
          <a:prstGeom prst="rect">
            <a:avLst/>
          </a:prstGeom>
          <a:solidFill>
            <a:srgbClr val="42A529"/>
          </a:solidFill>
          <a:ln w="9525" algn="ctr">
            <a:solidFill>
              <a:sysClr val="window" lastClr="FFFFFF"/>
            </a:solidFill>
            <a:miter lim="800000"/>
            <a:headEnd/>
            <a:tailEnd/>
          </a:ln>
          <a:effectLst>
            <a:outerShdw blurRad="50800" dist="38100" dir="2700000" algn="tl" rotWithShape="0">
              <a:prstClr val="black">
                <a:alpha val="40000"/>
              </a:prstClr>
            </a:outerShdw>
          </a:effectLst>
        </p:spPr>
        <p:txBody>
          <a:bodyPr lIns="91382" tIns="45691" rIns="91382" bIns="45691" anchor="ctr">
            <a:noAutofit/>
          </a:bodyPr>
          <a:lstStyle/>
          <a:p>
            <a:pPr marL="0" marR="0" lvl="0" indent="0" algn="ctr" defTabSz="956511" rtl="0" eaLnBrk="1" fontAlgn="auto" latinLnBrk="0" hangingPunct="1">
              <a:lnSpc>
                <a:spcPct val="90000"/>
              </a:lnSpc>
              <a:spcBef>
                <a:spcPts val="0"/>
              </a:spcBef>
              <a:spcAft>
                <a:spcPts val="0"/>
              </a:spcAft>
              <a:buClrTx/>
              <a:buSzTx/>
              <a:buFontTx/>
              <a:buNone/>
              <a:tabLst/>
              <a:defRPr/>
            </a:pPr>
            <a:r>
              <a:rPr kumimoji="0" lang="en-ZA" sz="1400" b="1" i="0" u="none"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sym typeface="Calibri"/>
              </a:rPr>
              <a:t>PRE DETERMINED</a:t>
            </a:r>
          </a:p>
          <a:p>
            <a:pPr marL="0" marR="0" lvl="0" indent="0" algn="ctr" defTabSz="956511" rtl="0" eaLnBrk="1" fontAlgn="auto" latinLnBrk="0" hangingPunct="1">
              <a:lnSpc>
                <a:spcPct val="90000"/>
              </a:lnSpc>
              <a:spcBef>
                <a:spcPts val="0"/>
              </a:spcBef>
              <a:spcAft>
                <a:spcPts val="0"/>
              </a:spcAft>
              <a:buClrTx/>
              <a:buSzTx/>
              <a:buFontTx/>
              <a:buNone/>
              <a:tabLst/>
              <a:defRPr/>
            </a:pPr>
            <a:r>
              <a:rPr kumimoji="0" lang="en-ZA" sz="1400" b="1" i="0" u="none"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sym typeface="Calibri"/>
              </a:rPr>
              <a:t>OBJECTIVE:</a:t>
            </a:r>
          </a:p>
          <a:p>
            <a:pPr marL="0" marR="0" lvl="0" indent="0" algn="ctr" defTabSz="956511" rtl="0" eaLnBrk="1" fontAlgn="auto" latinLnBrk="0" hangingPunct="1">
              <a:lnSpc>
                <a:spcPct val="90000"/>
              </a:lnSpc>
              <a:spcBef>
                <a:spcPts val="0"/>
              </a:spcBef>
              <a:spcAft>
                <a:spcPts val="0"/>
              </a:spcAft>
              <a:buClrTx/>
              <a:buSzTx/>
              <a:buFontTx/>
              <a:buNone/>
              <a:tabLst/>
              <a:defRPr/>
            </a:pPr>
            <a:endParaRPr kumimoji="0" lang="en-ZA" sz="1400" b="1" i="0" u="none"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sym typeface="Calibri"/>
            </a:endParaRPr>
          </a:p>
          <a:p>
            <a:pPr marL="0" marR="0" lvl="0" indent="0" algn="ctr" defTabSz="956511" rtl="0" eaLnBrk="1" fontAlgn="auto" latinLnBrk="0" hangingPunct="1">
              <a:lnSpc>
                <a:spcPct val="90000"/>
              </a:lnSpc>
              <a:spcBef>
                <a:spcPts val="0"/>
              </a:spcBef>
              <a:spcAft>
                <a:spcPts val="0"/>
              </a:spcAft>
              <a:buClrTx/>
              <a:buSzTx/>
              <a:buFontTx/>
              <a:buNone/>
              <a:tabLst/>
              <a:defRPr/>
            </a:pPr>
            <a:r>
              <a:rPr kumimoji="0" lang="en-ZA" sz="1400" b="0" i="0" u="none"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sym typeface="Calibri"/>
              </a:rPr>
              <a:t>Unmodified Opinion</a:t>
            </a:r>
          </a:p>
        </p:txBody>
      </p:sp>
      <p:pic>
        <p:nvPicPr>
          <p:cNvPr id="10" name="Picture 9" descr="Calendar&#10;&#10;Description automatically generated with low confidence">
            <a:extLst>
              <a:ext uri="{FF2B5EF4-FFF2-40B4-BE49-F238E27FC236}">
                <a16:creationId xmlns:a16="http://schemas.microsoft.com/office/drawing/2014/main" xmlns="" id="{DF11A033-258C-20E0-2488-750B922B82BB}"/>
              </a:ext>
            </a:extLst>
          </p:cNvPr>
          <p:cNvPicPr>
            <a:picLocks noChangeAspect="1"/>
          </p:cNvPicPr>
          <p:nvPr/>
        </p:nvPicPr>
        <p:blipFill>
          <a:blip r:embed="rId5" cstate="print"/>
          <a:stretch>
            <a:fillRect/>
          </a:stretch>
        </p:blipFill>
        <p:spPr>
          <a:xfrm>
            <a:off x="1632864" y="4145342"/>
            <a:ext cx="7714417" cy="2034319"/>
          </a:xfrm>
          <a:prstGeom prst="rect">
            <a:avLst/>
          </a:prstGeom>
        </p:spPr>
      </p:pic>
    </p:spTree>
    <p:extLst>
      <p:ext uri="{BB962C8B-B14F-4D97-AF65-F5344CB8AC3E}">
        <p14:creationId xmlns:p14="http://schemas.microsoft.com/office/powerpoint/2010/main" xmlns="" val="3037240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567452" y="167252"/>
            <a:ext cx="8215589" cy="473215"/>
          </a:xfrm>
          <a:solidFill>
            <a:srgbClr val="39A13A"/>
          </a:solidFill>
        </p:spPr>
        <p:txBody>
          <a:bodyPr>
            <a:normAutofit fontScale="90000"/>
          </a:bodyPr>
          <a:lstStyle/>
          <a:p>
            <a:r>
              <a:rPr lang="en-US" sz="3200" b="1" dirty="0">
                <a:solidFill>
                  <a:schemeClr val="bg1"/>
                </a:solidFill>
                <a:latin typeface="+mn-lt"/>
              </a:rPr>
              <a:t>AUDIT ACTION PLAN – 2021/22</a:t>
            </a:r>
          </a:p>
        </p:txBody>
      </p:sp>
      <p:graphicFrame>
        <p:nvGraphicFramePr>
          <p:cNvPr id="2" name="Table 2">
            <a:extLst>
              <a:ext uri="{FF2B5EF4-FFF2-40B4-BE49-F238E27FC236}">
                <a16:creationId xmlns:a16="http://schemas.microsoft.com/office/drawing/2014/main" xmlns="" id="{E174E668-004B-E72C-2BB0-95B8EA74E4AE}"/>
              </a:ext>
            </a:extLst>
          </p:cNvPr>
          <p:cNvGraphicFramePr>
            <a:graphicFrameLocks noGrp="1"/>
          </p:cNvGraphicFramePr>
          <p:nvPr/>
        </p:nvGraphicFramePr>
        <p:xfrm>
          <a:off x="0" y="640467"/>
          <a:ext cx="12191999" cy="6047716"/>
        </p:xfrm>
        <a:graphic>
          <a:graphicData uri="http://schemas.openxmlformats.org/drawingml/2006/table">
            <a:tbl>
              <a:tblPr firstRow="1" bandRow="1">
                <a:tableStyleId>{5C22544A-7EE6-4342-B048-85BDC9FD1C3A}</a:tableStyleId>
              </a:tblPr>
              <a:tblGrid>
                <a:gridCol w="674158">
                  <a:extLst>
                    <a:ext uri="{9D8B030D-6E8A-4147-A177-3AD203B41FA5}">
                      <a16:colId xmlns:a16="http://schemas.microsoft.com/office/drawing/2014/main" xmlns="" val="3664575192"/>
                    </a:ext>
                  </a:extLst>
                </a:gridCol>
                <a:gridCol w="3276602">
                  <a:extLst>
                    <a:ext uri="{9D8B030D-6E8A-4147-A177-3AD203B41FA5}">
                      <a16:colId xmlns:a16="http://schemas.microsoft.com/office/drawing/2014/main" xmlns="" val="1271662650"/>
                    </a:ext>
                  </a:extLst>
                </a:gridCol>
                <a:gridCol w="2314575">
                  <a:extLst>
                    <a:ext uri="{9D8B030D-6E8A-4147-A177-3AD203B41FA5}">
                      <a16:colId xmlns:a16="http://schemas.microsoft.com/office/drawing/2014/main" xmlns="" val="3919749749"/>
                    </a:ext>
                  </a:extLst>
                </a:gridCol>
                <a:gridCol w="2963332">
                  <a:extLst>
                    <a:ext uri="{9D8B030D-6E8A-4147-A177-3AD203B41FA5}">
                      <a16:colId xmlns:a16="http://schemas.microsoft.com/office/drawing/2014/main" xmlns="" val="3561089697"/>
                    </a:ext>
                  </a:extLst>
                </a:gridCol>
                <a:gridCol w="2963332">
                  <a:extLst>
                    <a:ext uri="{9D8B030D-6E8A-4147-A177-3AD203B41FA5}">
                      <a16:colId xmlns:a16="http://schemas.microsoft.com/office/drawing/2014/main" xmlns="" val="3898343552"/>
                    </a:ext>
                  </a:extLst>
                </a:gridCol>
              </a:tblGrid>
              <a:tr h="734925">
                <a:tc>
                  <a:txBody>
                    <a:bodyPr/>
                    <a:lstStyle/>
                    <a:p>
                      <a:pPr marL="0" algn="ctr" defTabSz="457211" rtl="0" eaLnBrk="1" latinLnBrk="0" hangingPunct="1"/>
                      <a:r>
                        <a:rPr lang="en-ZA" sz="1800" b="1" kern="1200" dirty="0">
                          <a:solidFill>
                            <a:schemeClr val="tx1"/>
                          </a:solidFill>
                          <a:latin typeface="Century Gothic" panose="020B0502020202020204" pitchFamily="34" charset="0"/>
                          <a:ea typeface="+mn-ea"/>
                          <a:cs typeface="+mn-cs"/>
                        </a:rPr>
                        <a:t>No.</a:t>
                      </a:r>
                    </a:p>
                  </a:txBody>
                  <a:tcPr>
                    <a:solidFill>
                      <a:schemeClr val="accent6">
                        <a:lumMod val="40000"/>
                        <a:lumOff val="60000"/>
                      </a:schemeClr>
                    </a:solidFill>
                  </a:tcPr>
                </a:tc>
                <a:tc>
                  <a:txBody>
                    <a:bodyPr/>
                    <a:lstStyle/>
                    <a:p>
                      <a:pPr marL="0" algn="ctr" defTabSz="457211" rtl="0" eaLnBrk="1" latinLnBrk="0" hangingPunct="1"/>
                      <a:r>
                        <a:rPr lang="en-ZA" sz="1400" b="1" kern="1200" dirty="0">
                          <a:solidFill>
                            <a:schemeClr val="tx1"/>
                          </a:solidFill>
                          <a:latin typeface="Century Gothic" panose="020B0502020202020204" pitchFamily="34" charset="0"/>
                          <a:ea typeface="+mn-ea"/>
                          <a:cs typeface="+mn-cs"/>
                        </a:rPr>
                        <a:t>FINDING – Audit Report</a:t>
                      </a:r>
                    </a:p>
                  </a:txBody>
                  <a:tcPr>
                    <a:solidFill>
                      <a:schemeClr val="accent6">
                        <a:lumMod val="40000"/>
                        <a:lumOff val="60000"/>
                      </a:schemeClr>
                    </a:solidFill>
                  </a:tcPr>
                </a:tc>
                <a:tc>
                  <a:txBody>
                    <a:bodyPr/>
                    <a:lstStyle/>
                    <a:p>
                      <a:pPr marL="0" algn="ctr" defTabSz="457211" rtl="0" eaLnBrk="1" latinLnBrk="0" hangingPunct="1"/>
                      <a:r>
                        <a:rPr lang="en-ZA" sz="1400" b="1" kern="1200" dirty="0">
                          <a:solidFill>
                            <a:schemeClr val="tx1"/>
                          </a:solidFill>
                          <a:latin typeface="Century Gothic" panose="020B0502020202020204" pitchFamily="34" charset="0"/>
                          <a:ea typeface="+mn-ea"/>
                          <a:cs typeface="+mn-cs"/>
                        </a:rPr>
                        <a:t>ROOT CAUSE</a:t>
                      </a:r>
                    </a:p>
                  </a:txBody>
                  <a:tcPr>
                    <a:solidFill>
                      <a:schemeClr val="accent6">
                        <a:lumMod val="40000"/>
                        <a:lumOff val="60000"/>
                      </a:schemeClr>
                    </a:solidFill>
                  </a:tcPr>
                </a:tc>
                <a:tc>
                  <a:txBody>
                    <a:bodyPr/>
                    <a:lstStyle/>
                    <a:p>
                      <a:pPr marL="0" algn="ctr" defTabSz="457211" rtl="0" eaLnBrk="1" latinLnBrk="0" hangingPunct="1"/>
                      <a:r>
                        <a:rPr lang="en-ZA" sz="1400" b="1" kern="1200" dirty="0">
                          <a:solidFill>
                            <a:schemeClr val="tx1"/>
                          </a:solidFill>
                          <a:latin typeface="Century Gothic" panose="020B0502020202020204" pitchFamily="34" charset="0"/>
                          <a:ea typeface="+mn-ea"/>
                          <a:cs typeface="+mn-cs"/>
                        </a:rPr>
                        <a:t>ACTION PLAN</a:t>
                      </a:r>
                    </a:p>
                  </a:txBody>
                  <a:tcPr>
                    <a:solidFill>
                      <a:schemeClr val="accent6">
                        <a:lumMod val="40000"/>
                        <a:lumOff val="60000"/>
                      </a:schemeClr>
                    </a:solidFill>
                  </a:tcPr>
                </a:tc>
                <a:tc>
                  <a:txBody>
                    <a:bodyPr/>
                    <a:lstStyle/>
                    <a:p>
                      <a:pPr marL="0" algn="ctr" defTabSz="457211" rtl="0" eaLnBrk="1" latinLnBrk="0" hangingPunct="1"/>
                      <a:r>
                        <a:rPr lang="en-ZA" sz="1400" b="1" kern="1200" dirty="0">
                          <a:solidFill>
                            <a:schemeClr val="tx1"/>
                          </a:solidFill>
                          <a:latin typeface="Century Gothic" panose="020B0502020202020204" pitchFamily="34" charset="0"/>
                          <a:ea typeface="+mn-ea"/>
                          <a:cs typeface="+mn-cs"/>
                        </a:rPr>
                        <a:t>DATE</a:t>
                      </a:r>
                    </a:p>
                  </a:txBody>
                  <a:tcPr>
                    <a:solidFill>
                      <a:schemeClr val="accent6">
                        <a:lumMod val="40000"/>
                        <a:lumOff val="60000"/>
                      </a:schemeClr>
                    </a:solidFill>
                  </a:tcPr>
                </a:tc>
                <a:extLst>
                  <a:ext uri="{0D108BD9-81ED-4DB2-BD59-A6C34878D82A}">
                    <a16:rowId xmlns:a16="http://schemas.microsoft.com/office/drawing/2014/main" xmlns="" val="2704917315"/>
                  </a:ext>
                </a:extLst>
              </a:tr>
              <a:tr h="2020951">
                <a:tc>
                  <a:txBody>
                    <a:bodyPr/>
                    <a:lstStyle/>
                    <a:p>
                      <a:pPr marL="0" algn="just" defTabSz="457211" rtl="0" eaLnBrk="1" latinLnBrk="0" hangingPunct="1"/>
                      <a:r>
                        <a:rPr lang="en-ZA" sz="1400" kern="1200" dirty="0">
                          <a:solidFill>
                            <a:schemeClr val="tx1"/>
                          </a:solidFill>
                          <a:effectLst/>
                          <a:latin typeface="Century Gothic" panose="020B0502020202020204" pitchFamily="34" charset="0"/>
                          <a:ea typeface="+mn-ea"/>
                          <a:cs typeface="+mn-cs"/>
                        </a:rPr>
                        <a:t>1. </a:t>
                      </a:r>
                    </a:p>
                  </a:txBody>
                  <a:tcPr>
                    <a:noFill/>
                  </a:tcPr>
                </a:tc>
                <a:tc>
                  <a:txBody>
                    <a:bodyPr/>
                    <a:lstStyle/>
                    <a:p>
                      <a:pPr marL="0" algn="just" defTabSz="457211" rtl="0" eaLnBrk="1" latinLnBrk="0" hangingPunct="1"/>
                      <a:r>
                        <a:rPr lang="en-ZA" sz="1400" b="1" kern="1200" dirty="0">
                          <a:solidFill>
                            <a:schemeClr val="tx1"/>
                          </a:solidFill>
                          <a:effectLst/>
                          <a:latin typeface="Century Gothic" panose="020B0502020202020204" pitchFamily="34" charset="0"/>
                          <a:ea typeface="+mn-ea"/>
                          <a:cs typeface="+mn-cs"/>
                        </a:rPr>
                        <a:t>Project Obligation </a:t>
                      </a:r>
                      <a:r>
                        <a:rPr lang="en-ZA" sz="1400" kern="1200" dirty="0">
                          <a:solidFill>
                            <a:schemeClr val="tx1"/>
                          </a:solidFill>
                          <a:effectLst/>
                          <a:latin typeface="Century Gothic" panose="020B0502020202020204" pitchFamily="34" charset="0"/>
                          <a:ea typeface="+mn-ea"/>
                          <a:cs typeface="+mn-cs"/>
                        </a:rPr>
                        <a:t>- No sufficient audit evidence that project obligations have been correctly accounted for. The entity did not have adequate systems to maintain records of project obligations.</a:t>
                      </a:r>
                    </a:p>
                  </a:txBody>
                  <a:tcPr>
                    <a:noFill/>
                  </a:tcPr>
                </a:tc>
                <a:tc>
                  <a:txBody>
                    <a:bodyPr/>
                    <a:lstStyle/>
                    <a:p>
                      <a:pPr marL="0" algn="just" defTabSz="457211" rtl="0" eaLnBrk="1" latinLnBrk="0" hangingPunct="1"/>
                      <a:r>
                        <a:rPr lang="en-ZA" sz="1400" kern="1200" dirty="0">
                          <a:solidFill>
                            <a:schemeClr val="tx1"/>
                          </a:solidFill>
                          <a:effectLst/>
                          <a:latin typeface="Century Gothic" panose="020B0502020202020204" pitchFamily="34" charset="0"/>
                          <a:ea typeface="+mn-ea"/>
                          <a:cs typeface="+mn-cs"/>
                        </a:rPr>
                        <a:t>No adequate record keeping processes in place.</a:t>
                      </a:r>
                    </a:p>
                  </a:txBody>
                  <a:tcPr>
                    <a:noFill/>
                  </a:tcPr>
                </a:tc>
                <a:tc>
                  <a:txBody>
                    <a:bodyPr/>
                    <a:lstStyle/>
                    <a:p>
                      <a:pPr marL="0" indent="-228600" algn="just" defTabSz="457211" rtl="0" eaLnBrk="1" latinLnBrk="0" hangingPunct="1">
                        <a:buAutoNum type="arabicPeriod"/>
                      </a:pPr>
                      <a:r>
                        <a:rPr lang="en-ZA" sz="1400" kern="1200" dirty="0">
                          <a:solidFill>
                            <a:schemeClr val="tx1"/>
                          </a:solidFill>
                          <a:effectLst/>
                          <a:latin typeface="Century Gothic" panose="020B0502020202020204" pitchFamily="34" charset="0"/>
                          <a:ea typeface="+mn-ea"/>
                          <a:cs typeface="+mn-cs"/>
                        </a:rPr>
                        <a:t>Review the invoicing process to the provincial departments.</a:t>
                      </a:r>
                    </a:p>
                    <a:p>
                      <a:pPr marL="0" indent="-228600" algn="just" defTabSz="457211" rtl="0" eaLnBrk="1" latinLnBrk="0" hangingPunct="1">
                        <a:buAutoNum type="arabicPeriod"/>
                      </a:pPr>
                      <a:r>
                        <a:rPr lang="en-ZA" sz="1400" kern="1200" dirty="0">
                          <a:solidFill>
                            <a:schemeClr val="tx1"/>
                          </a:solidFill>
                          <a:effectLst/>
                          <a:latin typeface="Century Gothic" panose="020B0502020202020204" pitchFamily="34" charset="0"/>
                          <a:ea typeface="+mn-ea"/>
                          <a:cs typeface="+mn-cs"/>
                        </a:rPr>
                        <a:t>Meeting with provincial departments to align GRAP and MCS reporting while adhering to </a:t>
                      </a:r>
                      <a:r>
                        <a:rPr lang="en-ZA" sz="1400" kern="1200" dirty="0" err="1">
                          <a:solidFill>
                            <a:schemeClr val="tx1"/>
                          </a:solidFill>
                          <a:effectLst/>
                          <a:latin typeface="Century Gothic" panose="020B0502020202020204" pitchFamily="34" charset="0"/>
                          <a:ea typeface="+mn-ea"/>
                          <a:cs typeface="+mn-cs"/>
                        </a:rPr>
                        <a:t>DoRA</a:t>
                      </a:r>
                      <a:r>
                        <a:rPr lang="en-ZA" sz="1400" kern="1200" dirty="0">
                          <a:solidFill>
                            <a:schemeClr val="tx1"/>
                          </a:solidFill>
                          <a:effectLst/>
                          <a:latin typeface="Century Gothic" panose="020B0502020202020204" pitchFamily="34" charset="0"/>
                          <a:ea typeface="+mn-ea"/>
                          <a:cs typeface="+mn-cs"/>
                        </a:rPr>
                        <a:t> and the PFMA.</a:t>
                      </a:r>
                    </a:p>
                    <a:p>
                      <a:pPr marL="0" indent="-228600" algn="just" defTabSz="457211" rtl="0" eaLnBrk="1" latinLnBrk="0" hangingPunct="1">
                        <a:buAutoNum type="arabicPeriod"/>
                      </a:pPr>
                      <a:r>
                        <a:rPr lang="en-ZA" sz="1400" kern="1200" dirty="0">
                          <a:solidFill>
                            <a:schemeClr val="tx1"/>
                          </a:solidFill>
                          <a:effectLst/>
                          <a:latin typeface="Century Gothic" panose="020B0502020202020204" pitchFamily="34" charset="0"/>
                          <a:ea typeface="+mn-ea"/>
                          <a:cs typeface="+mn-cs"/>
                        </a:rPr>
                        <a:t>Confirmations on a monthly basis with the provincial departments.</a:t>
                      </a:r>
                    </a:p>
                  </a:txBody>
                  <a:tcPr>
                    <a:noFill/>
                  </a:tcPr>
                </a:tc>
                <a:tc>
                  <a:txBody>
                    <a:bodyPr/>
                    <a:lstStyle/>
                    <a:p>
                      <a:pPr marL="0" algn="just" defTabSz="457211" rtl="0" eaLnBrk="1" latinLnBrk="0" hangingPunct="1"/>
                      <a:r>
                        <a:rPr lang="en-ZA" sz="1400" kern="1200" dirty="0">
                          <a:solidFill>
                            <a:schemeClr val="tx1"/>
                          </a:solidFill>
                          <a:effectLst/>
                          <a:latin typeface="Century Gothic" panose="020B0502020202020204" pitchFamily="34" charset="0"/>
                          <a:ea typeface="+mn-ea"/>
                          <a:cs typeface="+mn-cs"/>
                        </a:rPr>
                        <a:t>31 December 2022</a:t>
                      </a:r>
                    </a:p>
                  </a:txBody>
                  <a:tcPr>
                    <a:noFill/>
                  </a:tcPr>
                </a:tc>
                <a:extLst>
                  <a:ext uri="{0D108BD9-81ED-4DB2-BD59-A6C34878D82A}">
                    <a16:rowId xmlns:a16="http://schemas.microsoft.com/office/drawing/2014/main" xmlns="" val="2279031498"/>
                  </a:ext>
                </a:extLst>
              </a:tr>
              <a:tr h="2035628">
                <a:tc>
                  <a:txBody>
                    <a:bodyPr/>
                    <a:lstStyle/>
                    <a:p>
                      <a:pPr marL="0" algn="just" defTabSz="457211" rtl="0" eaLnBrk="1" latinLnBrk="0" hangingPunct="1"/>
                      <a:r>
                        <a:rPr lang="en-ZA" sz="1400" kern="1200" dirty="0">
                          <a:solidFill>
                            <a:schemeClr val="tx1"/>
                          </a:solidFill>
                          <a:effectLst/>
                          <a:latin typeface="Century Gothic" panose="020B0502020202020204" pitchFamily="34" charset="0"/>
                          <a:ea typeface="+mn-ea"/>
                          <a:cs typeface="+mn-cs"/>
                        </a:rPr>
                        <a:t>2.</a:t>
                      </a:r>
                    </a:p>
                  </a:txBody>
                  <a:tcPr>
                    <a:solidFill>
                      <a:schemeClr val="accent6">
                        <a:lumMod val="40000"/>
                        <a:lumOff val="60000"/>
                      </a:schemeClr>
                    </a:solidFill>
                  </a:tcPr>
                </a:tc>
                <a:tc>
                  <a:txBody>
                    <a:bodyPr/>
                    <a:lstStyle/>
                    <a:p>
                      <a:pPr marL="0" algn="just" defTabSz="457211" rtl="0" eaLnBrk="1" latinLnBrk="0" hangingPunct="1"/>
                      <a:r>
                        <a:rPr lang="en-ZA" sz="1400" b="1" kern="1200" dirty="0">
                          <a:solidFill>
                            <a:schemeClr val="tx1"/>
                          </a:solidFill>
                          <a:effectLst/>
                          <a:latin typeface="Century Gothic" panose="020B0502020202020204" pitchFamily="34" charset="0"/>
                          <a:ea typeface="+mn-ea"/>
                          <a:cs typeface="+mn-cs"/>
                        </a:rPr>
                        <a:t>Project Receivables </a:t>
                      </a:r>
                      <a:r>
                        <a:rPr lang="en-ZA" sz="1400" kern="1200" dirty="0">
                          <a:solidFill>
                            <a:schemeClr val="tx1"/>
                          </a:solidFill>
                          <a:effectLst/>
                          <a:latin typeface="Century Gothic" panose="020B0502020202020204" pitchFamily="34" charset="0"/>
                          <a:ea typeface="+mn-ea"/>
                          <a:cs typeface="+mn-cs"/>
                        </a:rPr>
                        <a:t>– The entity did not recognise project receivables in accordance with GRAP 1. Project receivables are recorded when the project agreement is concluded. The entity has no right to receive the asset as a result of past events as the entity has not done any activity.</a:t>
                      </a:r>
                    </a:p>
                  </a:txBody>
                  <a:tcPr>
                    <a:solidFill>
                      <a:schemeClr val="accent6">
                        <a:lumMod val="40000"/>
                        <a:lumOff val="60000"/>
                      </a:schemeClr>
                    </a:solidFill>
                  </a:tcPr>
                </a:tc>
                <a:tc>
                  <a:txBody>
                    <a:bodyPr/>
                    <a:lstStyle/>
                    <a:p>
                      <a:pPr marL="0" algn="just" defTabSz="457211" rtl="0" eaLnBrk="1" latinLnBrk="0" hangingPunct="1"/>
                      <a:r>
                        <a:rPr lang="en-ZA" sz="1400" kern="1200" dirty="0">
                          <a:solidFill>
                            <a:schemeClr val="tx1"/>
                          </a:solidFill>
                          <a:effectLst/>
                          <a:latin typeface="Century Gothic" panose="020B0502020202020204" pitchFamily="34" charset="0"/>
                          <a:ea typeface="+mn-ea"/>
                          <a:cs typeface="+mn-cs"/>
                        </a:rPr>
                        <a:t>No adequate record keeping processes in place.</a:t>
                      </a:r>
                    </a:p>
                  </a:txBody>
                  <a:tcPr>
                    <a:solidFill>
                      <a:schemeClr val="accent6">
                        <a:lumMod val="40000"/>
                        <a:lumOff val="60000"/>
                      </a:schemeClr>
                    </a:solidFill>
                  </a:tcPr>
                </a:tc>
                <a:tc>
                  <a:txBody>
                    <a:bodyPr/>
                    <a:lstStyle/>
                    <a:p>
                      <a:pPr marL="0" indent="-228600" algn="just" defTabSz="457211" rtl="0" eaLnBrk="1" latinLnBrk="0" hangingPunct="1">
                        <a:buAutoNum type="arabicPeriod"/>
                      </a:pPr>
                      <a:r>
                        <a:rPr lang="en-ZA" sz="1400" kern="1200" dirty="0">
                          <a:solidFill>
                            <a:schemeClr val="tx1"/>
                          </a:solidFill>
                          <a:effectLst/>
                          <a:latin typeface="Century Gothic" panose="020B0502020202020204" pitchFamily="34" charset="0"/>
                          <a:ea typeface="+mn-ea"/>
                          <a:cs typeface="+mn-cs"/>
                        </a:rPr>
                        <a:t>Review the invoicing process to the provincial departments.</a:t>
                      </a:r>
                    </a:p>
                    <a:p>
                      <a:pPr marL="0" indent="-228600" algn="just" defTabSz="457211" rtl="0" eaLnBrk="1" latinLnBrk="0" hangingPunct="1">
                        <a:buAutoNum type="arabicPeriod"/>
                      </a:pPr>
                      <a:r>
                        <a:rPr lang="en-ZA" sz="1400" kern="1200" dirty="0">
                          <a:solidFill>
                            <a:schemeClr val="tx1"/>
                          </a:solidFill>
                          <a:effectLst/>
                          <a:latin typeface="Century Gothic" panose="020B0502020202020204" pitchFamily="34" charset="0"/>
                          <a:ea typeface="+mn-ea"/>
                          <a:cs typeface="+mn-cs"/>
                        </a:rPr>
                        <a:t>Meeting with provincial departments to align GRAP and MCS reporting while adhering to </a:t>
                      </a:r>
                      <a:r>
                        <a:rPr lang="en-ZA" sz="1400" kern="1200" dirty="0" err="1">
                          <a:solidFill>
                            <a:schemeClr val="tx1"/>
                          </a:solidFill>
                          <a:effectLst/>
                          <a:latin typeface="Century Gothic" panose="020B0502020202020204" pitchFamily="34" charset="0"/>
                          <a:ea typeface="+mn-ea"/>
                          <a:cs typeface="+mn-cs"/>
                        </a:rPr>
                        <a:t>DoRA</a:t>
                      </a:r>
                      <a:r>
                        <a:rPr lang="en-ZA" sz="1400" kern="1200" dirty="0">
                          <a:solidFill>
                            <a:schemeClr val="tx1"/>
                          </a:solidFill>
                          <a:effectLst/>
                          <a:latin typeface="Century Gothic" panose="020B0502020202020204" pitchFamily="34" charset="0"/>
                          <a:ea typeface="+mn-ea"/>
                          <a:cs typeface="+mn-cs"/>
                        </a:rPr>
                        <a:t> and the PFMA.</a:t>
                      </a:r>
                    </a:p>
                    <a:p>
                      <a:pPr marL="0" indent="-228600" algn="just" defTabSz="457211" rtl="0" eaLnBrk="1" latinLnBrk="0" hangingPunct="1">
                        <a:buAutoNum type="arabicPeriod"/>
                      </a:pPr>
                      <a:r>
                        <a:rPr lang="en-ZA" sz="1400" kern="1200" dirty="0">
                          <a:solidFill>
                            <a:schemeClr val="tx1"/>
                          </a:solidFill>
                          <a:effectLst/>
                          <a:latin typeface="Century Gothic" panose="020B0502020202020204" pitchFamily="34" charset="0"/>
                          <a:ea typeface="+mn-ea"/>
                          <a:cs typeface="+mn-cs"/>
                        </a:rPr>
                        <a:t>Confirmations on a monthly basis with the provincial departments.</a:t>
                      </a:r>
                    </a:p>
                    <a:p>
                      <a:pPr marL="0" algn="just" defTabSz="457211" rtl="0" eaLnBrk="1" latinLnBrk="0" hangingPunct="1"/>
                      <a:endParaRPr lang="en-ZA" sz="1400" kern="1200" dirty="0">
                        <a:solidFill>
                          <a:schemeClr val="tx1"/>
                        </a:solidFill>
                        <a:effectLst/>
                        <a:latin typeface="Century Gothic" panose="020B0502020202020204" pitchFamily="34" charset="0"/>
                        <a:ea typeface="+mn-ea"/>
                        <a:cs typeface="+mn-cs"/>
                      </a:endParaRPr>
                    </a:p>
                  </a:txBody>
                  <a:tcPr>
                    <a:solidFill>
                      <a:schemeClr val="accent6">
                        <a:lumMod val="40000"/>
                        <a:lumOff val="60000"/>
                      </a:schemeClr>
                    </a:solidFill>
                  </a:tcPr>
                </a:tc>
                <a:tc>
                  <a:txBody>
                    <a:bodyPr/>
                    <a:lstStyle/>
                    <a:p>
                      <a:pPr marL="0" marR="0" lvl="0" indent="0" algn="just" defTabSz="457211" rtl="0" eaLnBrk="1" fontAlgn="auto" latinLnBrk="0" hangingPunct="1">
                        <a:lnSpc>
                          <a:spcPct val="100000"/>
                        </a:lnSpc>
                        <a:spcBef>
                          <a:spcPts val="0"/>
                        </a:spcBef>
                        <a:spcAft>
                          <a:spcPts val="0"/>
                        </a:spcAft>
                        <a:buClrTx/>
                        <a:buSzTx/>
                        <a:buFontTx/>
                        <a:buNone/>
                        <a:tabLst/>
                        <a:defRPr/>
                      </a:pPr>
                      <a:r>
                        <a:rPr lang="en-ZA" sz="1400" kern="1200" dirty="0">
                          <a:solidFill>
                            <a:schemeClr val="tx1"/>
                          </a:solidFill>
                          <a:effectLst/>
                          <a:latin typeface="Century Gothic" panose="020B0502020202020204" pitchFamily="34" charset="0"/>
                          <a:ea typeface="+mn-ea"/>
                          <a:cs typeface="+mn-cs"/>
                        </a:rPr>
                        <a:t>31 December 2022</a:t>
                      </a:r>
                    </a:p>
                    <a:p>
                      <a:pPr marL="0" algn="just" defTabSz="457211" rtl="0" eaLnBrk="1" latinLnBrk="0" hangingPunct="1"/>
                      <a:endParaRPr lang="en-ZA" sz="1400" kern="1200" dirty="0">
                        <a:solidFill>
                          <a:schemeClr val="tx1"/>
                        </a:solidFill>
                        <a:effectLst/>
                        <a:latin typeface="Century Gothic" panose="020B0502020202020204" pitchFamily="34" charset="0"/>
                        <a:ea typeface="+mn-ea"/>
                        <a:cs typeface="+mn-cs"/>
                      </a:endParaRPr>
                    </a:p>
                  </a:txBody>
                  <a:tcPr>
                    <a:solidFill>
                      <a:schemeClr val="accent6">
                        <a:lumMod val="40000"/>
                        <a:lumOff val="60000"/>
                      </a:schemeClr>
                    </a:solidFill>
                  </a:tcPr>
                </a:tc>
                <a:extLst>
                  <a:ext uri="{0D108BD9-81ED-4DB2-BD59-A6C34878D82A}">
                    <a16:rowId xmlns:a16="http://schemas.microsoft.com/office/drawing/2014/main" xmlns="" val="359220353"/>
                  </a:ext>
                </a:extLst>
              </a:tr>
              <a:tr h="995261">
                <a:tc>
                  <a:txBody>
                    <a:bodyPr/>
                    <a:lstStyle/>
                    <a:p>
                      <a:pPr marL="0" algn="just" defTabSz="457211" rtl="0" eaLnBrk="1" latinLnBrk="0" hangingPunct="1"/>
                      <a:r>
                        <a:rPr lang="en-ZA" sz="1600" kern="1200" dirty="0">
                          <a:solidFill>
                            <a:schemeClr val="tx1"/>
                          </a:solidFill>
                          <a:effectLst/>
                          <a:latin typeface="Century Gothic" panose="020B0502020202020204" pitchFamily="34" charset="0"/>
                          <a:ea typeface="+mn-ea"/>
                          <a:cs typeface="+mn-cs"/>
                        </a:rPr>
                        <a:t>3.</a:t>
                      </a:r>
                    </a:p>
                  </a:txBody>
                  <a:tcPr>
                    <a:noFill/>
                  </a:tcPr>
                </a:tc>
                <a:tc>
                  <a:txBody>
                    <a:bodyPr/>
                    <a:lstStyle/>
                    <a:p>
                      <a:pPr marL="0" algn="just" defTabSz="457211" rtl="0" eaLnBrk="1" latinLnBrk="0" hangingPunct="1"/>
                      <a:r>
                        <a:rPr lang="en-ZA" sz="1600" b="1" kern="1200" dirty="0">
                          <a:solidFill>
                            <a:schemeClr val="tx1"/>
                          </a:solidFill>
                          <a:effectLst/>
                          <a:latin typeface="Century Gothic" panose="020B0502020202020204" pitchFamily="34" charset="0"/>
                          <a:ea typeface="+mn-ea"/>
                          <a:cs typeface="+mn-cs"/>
                        </a:rPr>
                        <a:t>Land Inventory </a:t>
                      </a:r>
                      <a:r>
                        <a:rPr lang="en-ZA" sz="1600" kern="1200" dirty="0">
                          <a:solidFill>
                            <a:schemeClr val="tx1"/>
                          </a:solidFill>
                          <a:effectLst/>
                          <a:latin typeface="Century Gothic" panose="020B0502020202020204" pitchFamily="34" charset="0"/>
                          <a:ea typeface="+mn-ea"/>
                          <a:cs typeface="+mn-cs"/>
                        </a:rPr>
                        <a:t>– Management did not state inventory at lower of cost and current replacement cost.</a:t>
                      </a:r>
                    </a:p>
                  </a:txBody>
                  <a:tcPr>
                    <a:noFill/>
                  </a:tcPr>
                </a:tc>
                <a:tc>
                  <a:txBody>
                    <a:bodyPr/>
                    <a:lstStyle/>
                    <a:p>
                      <a:pPr marL="0" algn="just" defTabSz="457211" rtl="0" eaLnBrk="1" latinLnBrk="0" hangingPunct="1"/>
                      <a:r>
                        <a:rPr lang="en-ZA" sz="1600" kern="1200" dirty="0">
                          <a:solidFill>
                            <a:schemeClr val="tx1"/>
                          </a:solidFill>
                          <a:effectLst/>
                          <a:latin typeface="Century Gothic" panose="020B0502020202020204" pitchFamily="34" charset="0"/>
                          <a:ea typeface="+mn-ea"/>
                          <a:cs typeface="+mn-cs"/>
                        </a:rPr>
                        <a:t>Land valuations at year end were not performed</a:t>
                      </a:r>
                    </a:p>
                  </a:txBody>
                  <a:tcPr>
                    <a:noFill/>
                  </a:tcPr>
                </a:tc>
                <a:tc>
                  <a:txBody>
                    <a:bodyPr/>
                    <a:lstStyle/>
                    <a:p>
                      <a:pPr marL="0" algn="just" defTabSz="457211" rtl="0" eaLnBrk="1" latinLnBrk="0" hangingPunct="1"/>
                      <a:r>
                        <a:rPr lang="en-ZA" sz="1600" kern="1200" dirty="0">
                          <a:solidFill>
                            <a:schemeClr val="tx1"/>
                          </a:solidFill>
                          <a:effectLst/>
                          <a:latin typeface="Century Gothic" panose="020B0502020202020204" pitchFamily="34" charset="0"/>
                          <a:ea typeface="+mn-ea"/>
                          <a:cs typeface="+mn-cs"/>
                        </a:rPr>
                        <a:t>1. Land valuations to be performed for the third and fourth quarter and record in accordance with GRAP 1.</a:t>
                      </a:r>
                    </a:p>
                  </a:txBody>
                  <a:tcPr>
                    <a:noFill/>
                  </a:tcPr>
                </a:tc>
                <a:tc>
                  <a:txBody>
                    <a:bodyPr/>
                    <a:lstStyle/>
                    <a:p>
                      <a:pPr marL="0" algn="just" defTabSz="457211" rtl="0" eaLnBrk="1" latinLnBrk="0" hangingPunct="1"/>
                      <a:r>
                        <a:rPr lang="en-ZA" sz="1600" kern="1200" dirty="0">
                          <a:solidFill>
                            <a:schemeClr val="tx1"/>
                          </a:solidFill>
                          <a:effectLst/>
                          <a:latin typeface="Century Gothic" panose="020B0502020202020204" pitchFamily="34" charset="0"/>
                          <a:ea typeface="+mn-ea"/>
                          <a:cs typeface="+mn-cs"/>
                        </a:rPr>
                        <a:t>31 December 2022</a:t>
                      </a:r>
                    </a:p>
                  </a:txBody>
                  <a:tcPr>
                    <a:noFill/>
                  </a:tcPr>
                </a:tc>
                <a:extLst>
                  <a:ext uri="{0D108BD9-81ED-4DB2-BD59-A6C34878D82A}">
                    <a16:rowId xmlns:a16="http://schemas.microsoft.com/office/drawing/2014/main" xmlns="" val="1734413929"/>
                  </a:ext>
                </a:extLst>
              </a:tr>
            </a:tbl>
          </a:graphicData>
        </a:graphic>
      </p:graphicFrame>
    </p:spTree>
    <p:extLst>
      <p:ext uri="{BB962C8B-B14F-4D97-AF65-F5344CB8AC3E}">
        <p14:creationId xmlns:p14="http://schemas.microsoft.com/office/powerpoint/2010/main" xmlns="" val="1432657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567452" y="167252"/>
            <a:ext cx="8215589" cy="473215"/>
          </a:xfrm>
          <a:solidFill>
            <a:srgbClr val="39A13A"/>
          </a:solidFill>
        </p:spPr>
        <p:txBody>
          <a:bodyPr>
            <a:normAutofit fontScale="90000"/>
          </a:bodyPr>
          <a:lstStyle/>
          <a:p>
            <a:r>
              <a:rPr lang="en-US" sz="3200" b="1" dirty="0">
                <a:solidFill>
                  <a:schemeClr val="bg1"/>
                </a:solidFill>
                <a:latin typeface="+mn-lt"/>
              </a:rPr>
              <a:t>AUDIT ACTION PLAN 2021/22</a:t>
            </a:r>
          </a:p>
        </p:txBody>
      </p:sp>
      <p:graphicFrame>
        <p:nvGraphicFramePr>
          <p:cNvPr id="2" name="Table 2">
            <a:extLst>
              <a:ext uri="{FF2B5EF4-FFF2-40B4-BE49-F238E27FC236}">
                <a16:creationId xmlns:a16="http://schemas.microsoft.com/office/drawing/2014/main" xmlns="" id="{E174E668-004B-E72C-2BB0-95B8EA74E4AE}"/>
              </a:ext>
            </a:extLst>
          </p:cNvPr>
          <p:cNvGraphicFramePr>
            <a:graphicFrameLocks noGrp="1"/>
          </p:cNvGraphicFramePr>
          <p:nvPr>
            <p:extLst>
              <p:ext uri="{D42A27DB-BD31-4B8C-83A1-F6EECF244321}">
                <p14:modId xmlns:p14="http://schemas.microsoft.com/office/powerpoint/2010/main" xmlns="" val="3947327628"/>
              </p:ext>
            </p:extLst>
          </p:nvPr>
        </p:nvGraphicFramePr>
        <p:xfrm>
          <a:off x="650240" y="640467"/>
          <a:ext cx="11145521" cy="5145649"/>
        </p:xfrm>
        <a:graphic>
          <a:graphicData uri="http://schemas.openxmlformats.org/drawingml/2006/table">
            <a:tbl>
              <a:tblPr firstRow="1" bandRow="1">
                <a:tableStyleId>{5C22544A-7EE6-4342-B048-85BDC9FD1C3A}</a:tableStyleId>
              </a:tblPr>
              <a:tblGrid>
                <a:gridCol w="616293">
                  <a:extLst>
                    <a:ext uri="{9D8B030D-6E8A-4147-A177-3AD203B41FA5}">
                      <a16:colId xmlns:a16="http://schemas.microsoft.com/office/drawing/2014/main" xmlns="" val="3664575192"/>
                    </a:ext>
                  </a:extLst>
                </a:gridCol>
                <a:gridCol w="3003768">
                  <a:extLst>
                    <a:ext uri="{9D8B030D-6E8A-4147-A177-3AD203B41FA5}">
                      <a16:colId xmlns:a16="http://schemas.microsoft.com/office/drawing/2014/main" xmlns="" val="1271662650"/>
                    </a:ext>
                  </a:extLst>
                </a:gridCol>
                <a:gridCol w="2107500">
                  <a:extLst>
                    <a:ext uri="{9D8B030D-6E8A-4147-A177-3AD203B41FA5}">
                      <a16:colId xmlns:a16="http://schemas.microsoft.com/office/drawing/2014/main" xmlns="" val="3919749749"/>
                    </a:ext>
                  </a:extLst>
                </a:gridCol>
                <a:gridCol w="2708980">
                  <a:extLst>
                    <a:ext uri="{9D8B030D-6E8A-4147-A177-3AD203B41FA5}">
                      <a16:colId xmlns:a16="http://schemas.microsoft.com/office/drawing/2014/main" xmlns="" val="3561089697"/>
                    </a:ext>
                  </a:extLst>
                </a:gridCol>
                <a:gridCol w="2708980">
                  <a:extLst>
                    <a:ext uri="{9D8B030D-6E8A-4147-A177-3AD203B41FA5}">
                      <a16:colId xmlns:a16="http://schemas.microsoft.com/office/drawing/2014/main" xmlns="" val="3898343552"/>
                    </a:ext>
                  </a:extLst>
                </a:gridCol>
              </a:tblGrid>
              <a:tr h="595465">
                <a:tc>
                  <a:txBody>
                    <a:bodyPr/>
                    <a:lstStyle/>
                    <a:p>
                      <a:pPr marL="0" algn="ctr" defTabSz="457211" rtl="0" eaLnBrk="1" latinLnBrk="0" hangingPunct="1"/>
                      <a:r>
                        <a:rPr lang="en-ZA" sz="1100" b="1" kern="1200" dirty="0">
                          <a:solidFill>
                            <a:schemeClr val="tx1"/>
                          </a:solidFill>
                          <a:latin typeface="Century Gothic" panose="020B0502020202020204" pitchFamily="34" charset="0"/>
                          <a:ea typeface="+mn-ea"/>
                          <a:cs typeface="+mn-cs"/>
                        </a:rPr>
                        <a:t>No.</a:t>
                      </a:r>
                    </a:p>
                  </a:txBody>
                  <a:tcPr>
                    <a:solidFill>
                      <a:schemeClr val="accent6">
                        <a:lumMod val="40000"/>
                        <a:lumOff val="60000"/>
                      </a:schemeClr>
                    </a:solidFill>
                  </a:tcPr>
                </a:tc>
                <a:tc>
                  <a:txBody>
                    <a:bodyPr/>
                    <a:lstStyle/>
                    <a:p>
                      <a:pPr marL="0" algn="ctr" defTabSz="457211" rtl="0" eaLnBrk="1" latinLnBrk="0" hangingPunct="1"/>
                      <a:r>
                        <a:rPr lang="en-ZA" sz="1100" b="1" kern="1200" dirty="0">
                          <a:solidFill>
                            <a:schemeClr val="tx1"/>
                          </a:solidFill>
                          <a:latin typeface="Century Gothic" panose="020B0502020202020204" pitchFamily="34" charset="0"/>
                          <a:ea typeface="+mn-ea"/>
                          <a:cs typeface="+mn-cs"/>
                        </a:rPr>
                        <a:t>FINDING – Audit Report</a:t>
                      </a:r>
                    </a:p>
                  </a:txBody>
                  <a:tcPr>
                    <a:solidFill>
                      <a:schemeClr val="accent6">
                        <a:lumMod val="40000"/>
                        <a:lumOff val="60000"/>
                      </a:schemeClr>
                    </a:solidFill>
                  </a:tcPr>
                </a:tc>
                <a:tc>
                  <a:txBody>
                    <a:bodyPr/>
                    <a:lstStyle/>
                    <a:p>
                      <a:pPr marL="0" algn="ctr" defTabSz="457211" rtl="0" eaLnBrk="1" latinLnBrk="0" hangingPunct="1"/>
                      <a:r>
                        <a:rPr lang="en-ZA" sz="1100" b="1" kern="1200" dirty="0">
                          <a:solidFill>
                            <a:schemeClr val="tx1"/>
                          </a:solidFill>
                          <a:latin typeface="Century Gothic" panose="020B0502020202020204" pitchFamily="34" charset="0"/>
                          <a:ea typeface="+mn-ea"/>
                          <a:cs typeface="+mn-cs"/>
                        </a:rPr>
                        <a:t>ROOT CAUSE</a:t>
                      </a:r>
                    </a:p>
                  </a:txBody>
                  <a:tcPr>
                    <a:solidFill>
                      <a:schemeClr val="accent6">
                        <a:lumMod val="40000"/>
                        <a:lumOff val="60000"/>
                      </a:schemeClr>
                    </a:solidFill>
                  </a:tcPr>
                </a:tc>
                <a:tc>
                  <a:txBody>
                    <a:bodyPr/>
                    <a:lstStyle/>
                    <a:p>
                      <a:pPr marL="0" algn="ctr" defTabSz="457211" rtl="0" eaLnBrk="1" latinLnBrk="0" hangingPunct="1"/>
                      <a:r>
                        <a:rPr lang="en-ZA" sz="1100" b="1" kern="1200" dirty="0">
                          <a:solidFill>
                            <a:schemeClr val="tx1"/>
                          </a:solidFill>
                          <a:latin typeface="Century Gothic" panose="020B0502020202020204" pitchFamily="34" charset="0"/>
                          <a:ea typeface="+mn-ea"/>
                          <a:cs typeface="+mn-cs"/>
                        </a:rPr>
                        <a:t>ACTION PLAN</a:t>
                      </a:r>
                    </a:p>
                  </a:txBody>
                  <a:tcPr>
                    <a:solidFill>
                      <a:schemeClr val="accent6">
                        <a:lumMod val="40000"/>
                        <a:lumOff val="60000"/>
                      </a:schemeClr>
                    </a:solidFill>
                  </a:tcPr>
                </a:tc>
                <a:tc>
                  <a:txBody>
                    <a:bodyPr/>
                    <a:lstStyle/>
                    <a:p>
                      <a:pPr marL="0" algn="ctr" defTabSz="457211" rtl="0" eaLnBrk="1" latinLnBrk="0" hangingPunct="1"/>
                      <a:r>
                        <a:rPr lang="en-ZA" sz="1100" b="1" kern="1200" dirty="0">
                          <a:solidFill>
                            <a:schemeClr val="tx1"/>
                          </a:solidFill>
                          <a:latin typeface="Century Gothic" panose="020B0502020202020204" pitchFamily="34" charset="0"/>
                          <a:ea typeface="+mn-ea"/>
                          <a:cs typeface="+mn-cs"/>
                        </a:rPr>
                        <a:t>DATE</a:t>
                      </a:r>
                    </a:p>
                  </a:txBody>
                  <a:tcPr>
                    <a:solidFill>
                      <a:schemeClr val="accent6">
                        <a:lumMod val="40000"/>
                        <a:lumOff val="60000"/>
                      </a:schemeClr>
                    </a:solidFill>
                  </a:tcPr>
                </a:tc>
                <a:extLst>
                  <a:ext uri="{0D108BD9-81ED-4DB2-BD59-A6C34878D82A}">
                    <a16:rowId xmlns:a16="http://schemas.microsoft.com/office/drawing/2014/main" xmlns="" val="2704917315"/>
                  </a:ext>
                </a:extLst>
              </a:tr>
              <a:tr h="1619028">
                <a:tc>
                  <a:txBody>
                    <a:bodyPr/>
                    <a:lstStyle/>
                    <a:p>
                      <a:pPr marL="0" algn="just" defTabSz="457211" rtl="0" eaLnBrk="1" latinLnBrk="0" hangingPunct="1"/>
                      <a:r>
                        <a:rPr lang="en-ZA" sz="1100" b="0" kern="1200" dirty="0">
                          <a:solidFill>
                            <a:schemeClr val="tx1"/>
                          </a:solidFill>
                          <a:effectLst/>
                          <a:latin typeface="Century Gothic" panose="020B0502020202020204" pitchFamily="34" charset="0"/>
                          <a:ea typeface="+mn-ea"/>
                          <a:cs typeface="+mn-cs"/>
                        </a:rPr>
                        <a:t>4. </a:t>
                      </a:r>
                    </a:p>
                  </a:txBody>
                  <a:tcPr>
                    <a:noFill/>
                  </a:tcPr>
                </a:tc>
                <a:tc>
                  <a:txBody>
                    <a:bodyPr/>
                    <a:lstStyle/>
                    <a:p>
                      <a:pPr marL="0" algn="just" defTabSz="457211" rtl="0" eaLnBrk="1" latinLnBrk="0" hangingPunct="1"/>
                      <a:r>
                        <a:rPr lang="en-ZA" sz="1100" b="1" kern="1200" dirty="0">
                          <a:solidFill>
                            <a:schemeClr val="tx1"/>
                          </a:solidFill>
                          <a:effectLst/>
                          <a:latin typeface="Century Gothic" panose="020B0502020202020204" pitchFamily="34" charset="0"/>
                          <a:ea typeface="+mn-ea"/>
                          <a:cs typeface="+mn-cs"/>
                        </a:rPr>
                        <a:t>Property. Plant &amp; Equipment </a:t>
                      </a:r>
                      <a:r>
                        <a:rPr lang="en-ZA" sz="1100" b="0" kern="1200" dirty="0">
                          <a:solidFill>
                            <a:schemeClr val="tx1"/>
                          </a:solidFill>
                          <a:effectLst/>
                          <a:latin typeface="Century Gothic" panose="020B0502020202020204" pitchFamily="34" charset="0"/>
                          <a:ea typeface="+mn-ea"/>
                          <a:cs typeface="+mn-cs"/>
                        </a:rPr>
                        <a:t>– No audit evidence obtained due to the office relocation. Physical assets could not be confirmed. </a:t>
                      </a:r>
                    </a:p>
                    <a:p>
                      <a:pPr marL="0" algn="just" defTabSz="457211" rtl="0" eaLnBrk="1" latinLnBrk="0" hangingPunct="1"/>
                      <a:r>
                        <a:rPr lang="en-ZA" sz="1100" b="0" kern="1200" dirty="0">
                          <a:solidFill>
                            <a:schemeClr val="tx1"/>
                          </a:solidFill>
                          <a:effectLst/>
                          <a:latin typeface="Century Gothic" panose="020B0502020202020204" pitchFamily="34" charset="0"/>
                          <a:ea typeface="+mn-ea"/>
                          <a:cs typeface="+mn-cs"/>
                        </a:rPr>
                        <a:t>The condition of the assets could not be assessed for impairment and was unable to determine the impact on the net carrying amount of PPE.</a:t>
                      </a:r>
                    </a:p>
                  </a:txBody>
                  <a:tcPr>
                    <a:noFill/>
                  </a:tcPr>
                </a:tc>
                <a:tc>
                  <a:txBody>
                    <a:bodyPr/>
                    <a:lstStyle/>
                    <a:p>
                      <a:pPr marL="0" algn="just" defTabSz="457211" rtl="0" eaLnBrk="1" latinLnBrk="0" hangingPunct="1"/>
                      <a:r>
                        <a:rPr lang="en-ZA" sz="1100" b="0" kern="1200" dirty="0">
                          <a:solidFill>
                            <a:schemeClr val="tx1"/>
                          </a:solidFill>
                          <a:effectLst/>
                          <a:latin typeface="Century Gothic" panose="020B0502020202020204" pitchFamily="34" charset="0"/>
                          <a:ea typeface="+mn-ea"/>
                          <a:cs typeface="+mn-cs"/>
                        </a:rPr>
                        <a:t>1. Lack of review of assets on an annual basis.</a:t>
                      </a:r>
                    </a:p>
                    <a:p>
                      <a:pPr marL="0" algn="just" defTabSz="457211" rtl="0" eaLnBrk="1" latinLnBrk="0" hangingPunct="1"/>
                      <a:endParaRPr lang="en-ZA" sz="1100" b="0" kern="1200" dirty="0">
                        <a:solidFill>
                          <a:schemeClr val="tx1"/>
                        </a:solidFill>
                        <a:effectLst/>
                        <a:latin typeface="Century Gothic" panose="020B0502020202020204" pitchFamily="34" charset="0"/>
                        <a:ea typeface="+mn-ea"/>
                        <a:cs typeface="+mn-cs"/>
                      </a:endParaRPr>
                    </a:p>
                    <a:p>
                      <a:pPr marL="0" algn="just" defTabSz="457211" rtl="0" eaLnBrk="1" latinLnBrk="0" hangingPunct="1"/>
                      <a:r>
                        <a:rPr lang="en-ZA" sz="1100" b="0" kern="1200" dirty="0">
                          <a:solidFill>
                            <a:schemeClr val="tx1"/>
                          </a:solidFill>
                          <a:effectLst/>
                          <a:latin typeface="Century Gothic" panose="020B0502020202020204" pitchFamily="34" charset="0"/>
                          <a:ea typeface="+mn-ea"/>
                          <a:cs typeface="+mn-cs"/>
                        </a:rPr>
                        <a:t>2. Inadequate record keeping to support financial reporting.</a:t>
                      </a:r>
                    </a:p>
                    <a:p>
                      <a:pPr marL="0" algn="just" defTabSz="457211" rtl="0" eaLnBrk="1" latinLnBrk="0" hangingPunct="1"/>
                      <a:endParaRPr lang="en-ZA" sz="1100" b="0" kern="1200" dirty="0">
                        <a:solidFill>
                          <a:schemeClr val="tx1"/>
                        </a:solidFill>
                        <a:effectLst/>
                        <a:latin typeface="Century Gothic" panose="020B0502020202020204" pitchFamily="34" charset="0"/>
                        <a:ea typeface="+mn-ea"/>
                        <a:cs typeface="+mn-cs"/>
                      </a:endParaRPr>
                    </a:p>
                    <a:p>
                      <a:pPr marL="0" algn="just" defTabSz="457211" rtl="0" eaLnBrk="1" latinLnBrk="0" hangingPunct="1"/>
                      <a:endParaRPr lang="en-ZA" sz="1100" b="0" kern="1200" dirty="0">
                        <a:solidFill>
                          <a:schemeClr val="tx1"/>
                        </a:solidFill>
                        <a:effectLst/>
                        <a:latin typeface="Century Gothic" panose="020B0502020202020204" pitchFamily="34" charset="0"/>
                        <a:ea typeface="+mn-ea"/>
                        <a:cs typeface="+mn-cs"/>
                      </a:endParaRPr>
                    </a:p>
                  </a:txBody>
                  <a:tcPr>
                    <a:noFill/>
                  </a:tcPr>
                </a:tc>
                <a:tc>
                  <a:txBody>
                    <a:bodyPr/>
                    <a:lstStyle/>
                    <a:p>
                      <a:pPr marL="0" indent="-228600" algn="just" defTabSz="457211" rtl="0" eaLnBrk="1" latinLnBrk="0" hangingPunct="1">
                        <a:buAutoNum type="arabicPeriod"/>
                      </a:pPr>
                      <a:r>
                        <a:rPr lang="en-ZA" sz="1100" b="0" kern="1200" dirty="0">
                          <a:solidFill>
                            <a:schemeClr val="tx1"/>
                          </a:solidFill>
                          <a:effectLst/>
                          <a:latin typeface="Century Gothic" panose="020B0502020202020204" pitchFamily="34" charset="0"/>
                          <a:ea typeface="+mn-ea"/>
                          <a:cs typeface="+mn-cs"/>
                        </a:rPr>
                        <a:t>Review of the asset register to ensure all assets are accounted for.</a:t>
                      </a:r>
                    </a:p>
                    <a:p>
                      <a:pPr marL="0" indent="-228600" algn="just" defTabSz="457211" rtl="0" eaLnBrk="1" latinLnBrk="0" hangingPunct="1">
                        <a:buAutoNum type="arabicPeriod"/>
                      </a:pPr>
                      <a:r>
                        <a:rPr lang="en-ZA" sz="1100" b="0" kern="1200" dirty="0">
                          <a:solidFill>
                            <a:schemeClr val="tx1"/>
                          </a:solidFill>
                          <a:effectLst/>
                          <a:latin typeface="Century Gothic" panose="020B0502020202020204" pitchFamily="34" charset="0"/>
                          <a:ea typeface="+mn-ea"/>
                          <a:cs typeface="+mn-cs"/>
                        </a:rPr>
                        <a:t>Perform an annual impairment test on the asset register.</a:t>
                      </a:r>
                    </a:p>
                    <a:p>
                      <a:pPr marL="0" indent="-228600" algn="just" defTabSz="457211" rtl="0" eaLnBrk="1" latinLnBrk="0" hangingPunct="1">
                        <a:buAutoNum type="arabicPeriod"/>
                      </a:pPr>
                      <a:endParaRPr lang="en-ZA" sz="1100" b="0" kern="1200" dirty="0">
                        <a:solidFill>
                          <a:schemeClr val="tx1"/>
                        </a:solidFill>
                        <a:effectLst/>
                        <a:latin typeface="Century Gothic" panose="020B0502020202020204" pitchFamily="34" charset="0"/>
                        <a:ea typeface="+mn-ea"/>
                        <a:cs typeface="+mn-cs"/>
                      </a:endParaRPr>
                    </a:p>
                  </a:txBody>
                  <a:tcPr>
                    <a:noFill/>
                  </a:tcPr>
                </a:tc>
                <a:tc>
                  <a:txBody>
                    <a:bodyPr/>
                    <a:lstStyle/>
                    <a:p>
                      <a:pPr marL="0" algn="just" defTabSz="457211" rtl="0" eaLnBrk="1" latinLnBrk="0" hangingPunct="1"/>
                      <a:r>
                        <a:rPr lang="en-ZA" sz="1100" b="0" kern="1200" dirty="0">
                          <a:solidFill>
                            <a:schemeClr val="tx1"/>
                          </a:solidFill>
                          <a:effectLst/>
                          <a:latin typeface="Century Gothic" panose="020B0502020202020204" pitchFamily="34" charset="0"/>
                          <a:ea typeface="+mn-ea"/>
                          <a:cs typeface="+mn-cs"/>
                        </a:rPr>
                        <a:t>30 September 2022</a:t>
                      </a:r>
                    </a:p>
                    <a:p>
                      <a:pPr marL="0" algn="just" defTabSz="457211" rtl="0" eaLnBrk="1" latinLnBrk="0" hangingPunct="1"/>
                      <a:endParaRPr lang="en-ZA" sz="1100" b="0" kern="1200" dirty="0">
                        <a:solidFill>
                          <a:schemeClr val="tx1"/>
                        </a:solidFill>
                        <a:effectLst/>
                        <a:latin typeface="Century Gothic" panose="020B0502020202020204" pitchFamily="34" charset="0"/>
                        <a:ea typeface="+mn-ea"/>
                        <a:cs typeface="+mn-cs"/>
                      </a:endParaRPr>
                    </a:p>
                    <a:p>
                      <a:pPr marL="0" algn="just" defTabSz="457211" rtl="0" eaLnBrk="1" latinLnBrk="0" hangingPunct="1"/>
                      <a:endParaRPr lang="en-ZA" sz="1100" b="0" kern="1200" dirty="0">
                        <a:solidFill>
                          <a:schemeClr val="tx1"/>
                        </a:solidFill>
                        <a:effectLst/>
                        <a:latin typeface="Century Gothic" panose="020B0502020202020204" pitchFamily="34" charset="0"/>
                        <a:ea typeface="+mn-ea"/>
                        <a:cs typeface="+mn-cs"/>
                      </a:endParaRPr>
                    </a:p>
                    <a:p>
                      <a:pPr marL="0" algn="just" defTabSz="457211" rtl="0" eaLnBrk="1" latinLnBrk="0" hangingPunct="1"/>
                      <a:r>
                        <a:rPr lang="en-ZA" sz="1100" b="0" kern="1200" dirty="0">
                          <a:solidFill>
                            <a:schemeClr val="tx1"/>
                          </a:solidFill>
                          <a:effectLst/>
                          <a:latin typeface="Century Gothic" panose="020B0502020202020204" pitchFamily="34" charset="0"/>
                          <a:ea typeface="+mn-ea"/>
                          <a:cs typeface="+mn-cs"/>
                        </a:rPr>
                        <a:t>15 March 2023</a:t>
                      </a:r>
                    </a:p>
                  </a:txBody>
                  <a:tcPr>
                    <a:noFill/>
                  </a:tcPr>
                </a:tc>
                <a:extLst>
                  <a:ext uri="{0D108BD9-81ED-4DB2-BD59-A6C34878D82A}">
                    <a16:rowId xmlns:a16="http://schemas.microsoft.com/office/drawing/2014/main" xmlns="" val="2279031498"/>
                  </a:ext>
                </a:extLst>
              </a:tr>
              <a:tr h="1584960">
                <a:tc>
                  <a:txBody>
                    <a:bodyPr/>
                    <a:lstStyle/>
                    <a:p>
                      <a:pPr marL="0" algn="just" defTabSz="457211" rtl="0" eaLnBrk="1" latinLnBrk="0" hangingPunct="1"/>
                      <a:r>
                        <a:rPr lang="en-ZA" sz="1100" b="0" kern="1200" dirty="0">
                          <a:solidFill>
                            <a:schemeClr val="tx1"/>
                          </a:solidFill>
                          <a:effectLst/>
                          <a:latin typeface="Century Gothic" panose="020B0502020202020204" pitchFamily="34" charset="0"/>
                          <a:ea typeface="+mn-ea"/>
                          <a:cs typeface="+mn-cs"/>
                        </a:rPr>
                        <a:t>5. </a:t>
                      </a:r>
                    </a:p>
                  </a:txBody>
                  <a:tcPr>
                    <a:solidFill>
                      <a:schemeClr val="accent6">
                        <a:lumMod val="40000"/>
                        <a:lumOff val="60000"/>
                      </a:schemeClr>
                    </a:solidFill>
                  </a:tcPr>
                </a:tc>
                <a:tc>
                  <a:txBody>
                    <a:bodyPr/>
                    <a:lstStyle/>
                    <a:p>
                      <a:pPr marL="0" algn="just" defTabSz="457211" rtl="0" eaLnBrk="1" latinLnBrk="0" hangingPunct="1"/>
                      <a:r>
                        <a:rPr lang="en-ZA" sz="1100" b="1" kern="1200" dirty="0">
                          <a:solidFill>
                            <a:schemeClr val="tx1"/>
                          </a:solidFill>
                          <a:effectLst/>
                          <a:latin typeface="Century Gothic" panose="020B0502020202020204" pitchFamily="34" charset="0"/>
                          <a:ea typeface="+mn-ea"/>
                          <a:cs typeface="+mn-cs"/>
                        </a:rPr>
                        <a:t>Irregular expenditure </a:t>
                      </a:r>
                      <a:r>
                        <a:rPr lang="en-ZA" sz="1100" b="0" kern="1200" dirty="0">
                          <a:solidFill>
                            <a:schemeClr val="tx1"/>
                          </a:solidFill>
                          <a:effectLst/>
                          <a:latin typeface="Century Gothic" panose="020B0502020202020204" pitchFamily="34" charset="0"/>
                          <a:ea typeface="+mn-ea"/>
                          <a:cs typeface="+mn-cs"/>
                        </a:rPr>
                        <a:t>– No adequate systems in place for identifying and recording all irregular expenditure</a:t>
                      </a:r>
                    </a:p>
                  </a:txBody>
                  <a:tcPr>
                    <a:solidFill>
                      <a:schemeClr val="accent6">
                        <a:lumMod val="40000"/>
                        <a:lumOff val="60000"/>
                      </a:schemeClr>
                    </a:solidFill>
                  </a:tcPr>
                </a:tc>
                <a:tc>
                  <a:txBody>
                    <a:bodyPr/>
                    <a:lstStyle/>
                    <a:p>
                      <a:pPr marL="0" indent="-228600" algn="just" defTabSz="457211" rtl="0" eaLnBrk="1" latinLnBrk="0" hangingPunct="1">
                        <a:buAutoNum type="arabicPeriod"/>
                      </a:pPr>
                      <a:r>
                        <a:rPr lang="en-ZA" sz="1100" b="0" kern="1200" dirty="0">
                          <a:solidFill>
                            <a:schemeClr val="tx1"/>
                          </a:solidFill>
                          <a:effectLst/>
                          <a:latin typeface="Century Gothic" panose="020B0502020202020204" pitchFamily="34" charset="0"/>
                          <a:ea typeface="+mn-ea"/>
                          <a:cs typeface="+mn-cs"/>
                        </a:rPr>
                        <a:t>Lack of internal controls within SCM</a:t>
                      </a:r>
                    </a:p>
                    <a:p>
                      <a:pPr marL="0" indent="-228600" algn="just" defTabSz="457211" rtl="0" eaLnBrk="1" latinLnBrk="0" hangingPunct="1">
                        <a:buAutoNum type="arabicPeriod"/>
                      </a:pPr>
                      <a:r>
                        <a:rPr lang="en-ZA" sz="1100" b="0" kern="1200" dirty="0">
                          <a:solidFill>
                            <a:schemeClr val="tx1"/>
                          </a:solidFill>
                          <a:effectLst/>
                          <a:latin typeface="Century Gothic" panose="020B0502020202020204" pitchFamily="34" charset="0"/>
                          <a:ea typeface="+mn-ea"/>
                          <a:cs typeface="+mn-cs"/>
                        </a:rPr>
                        <a:t>Lack of capacity in SCM</a:t>
                      </a:r>
                    </a:p>
                    <a:p>
                      <a:pPr marL="0" indent="-228600" algn="just" defTabSz="457211" rtl="0" eaLnBrk="1" latinLnBrk="0" hangingPunct="1">
                        <a:buAutoNum type="arabicPeriod"/>
                      </a:pPr>
                      <a:r>
                        <a:rPr lang="en-ZA" sz="1100" b="0" kern="1200" dirty="0">
                          <a:solidFill>
                            <a:schemeClr val="tx1"/>
                          </a:solidFill>
                          <a:effectLst/>
                          <a:latin typeface="Century Gothic" panose="020B0502020202020204" pitchFamily="34" charset="0"/>
                          <a:ea typeface="+mn-ea"/>
                          <a:cs typeface="+mn-cs"/>
                        </a:rPr>
                        <a:t>Develop a proper irregular expenditure register</a:t>
                      </a:r>
                    </a:p>
                    <a:p>
                      <a:pPr marL="0" indent="-228600" algn="just" defTabSz="457211" rtl="0" eaLnBrk="1" latinLnBrk="0" hangingPunct="1">
                        <a:buAutoNum type="arabicPeriod"/>
                      </a:pPr>
                      <a:endParaRPr lang="en-ZA" sz="1100" b="0" kern="1200" dirty="0">
                        <a:solidFill>
                          <a:schemeClr val="tx1"/>
                        </a:solidFill>
                        <a:effectLst/>
                        <a:latin typeface="Century Gothic" panose="020B0502020202020204" pitchFamily="34" charset="0"/>
                        <a:ea typeface="+mn-ea"/>
                        <a:cs typeface="+mn-cs"/>
                      </a:endParaRPr>
                    </a:p>
                  </a:txBody>
                  <a:tcPr>
                    <a:solidFill>
                      <a:schemeClr val="accent6">
                        <a:lumMod val="40000"/>
                        <a:lumOff val="60000"/>
                      </a:schemeClr>
                    </a:solidFill>
                  </a:tcPr>
                </a:tc>
                <a:tc>
                  <a:txBody>
                    <a:bodyPr/>
                    <a:lstStyle/>
                    <a:p>
                      <a:pPr marL="0" indent="-228600" algn="just" defTabSz="457211" rtl="0" eaLnBrk="1" latinLnBrk="0" hangingPunct="1">
                        <a:buAutoNum type="arabicPeriod"/>
                      </a:pPr>
                      <a:r>
                        <a:rPr lang="en-ZA" sz="1100" b="0" kern="1200" dirty="0">
                          <a:solidFill>
                            <a:schemeClr val="tx1"/>
                          </a:solidFill>
                          <a:effectLst/>
                          <a:latin typeface="Century Gothic" panose="020B0502020202020204" pitchFamily="34" charset="0"/>
                          <a:ea typeface="+mn-ea"/>
                          <a:cs typeface="+mn-cs"/>
                        </a:rPr>
                        <a:t>Strengthen internal controls within SCM and finance to detect irregular expenditure.</a:t>
                      </a:r>
                    </a:p>
                    <a:p>
                      <a:pPr marL="0" indent="-228600" algn="just" defTabSz="457211" rtl="0" eaLnBrk="1" latinLnBrk="0" hangingPunct="1">
                        <a:buAutoNum type="arabicPeriod"/>
                      </a:pPr>
                      <a:r>
                        <a:rPr lang="en-ZA" sz="1100" b="0" kern="1200" dirty="0">
                          <a:solidFill>
                            <a:schemeClr val="tx1"/>
                          </a:solidFill>
                          <a:effectLst/>
                          <a:latin typeface="Century Gothic" panose="020B0502020202020204" pitchFamily="34" charset="0"/>
                          <a:ea typeface="+mn-ea"/>
                          <a:cs typeface="+mn-cs"/>
                        </a:rPr>
                        <a:t>All SCM and finance officials to undergo training</a:t>
                      </a:r>
                    </a:p>
                    <a:p>
                      <a:pPr marL="0" indent="-228600" algn="just" defTabSz="457211" rtl="0" eaLnBrk="1" latinLnBrk="0" hangingPunct="1">
                        <a:buAutoNum type="arabicPeriod"/>
                      </a:pPr>
                      <a:r>
                        <a:rPr lang="en-ZA" sz="1100" b="0" kern="1200" dirty="0">
                          <a:solidFill>
                            <a:schemeClr val="tx1"/>
                          </a:solidFill>
                          <a:effectLst/>
                          <a:latin typeface="Century Gothic" panose="020B0502020202020204" pitchFamily="34" charset="0"/>
                          <a:ea typeface="+mn-ea"/>
                          <a:cs typeface="+mn-cs"/>
                        </a:rPr>
                        <a:t>Appointment of Senior Manager SCM  and other key vacancies within SCM</a:t>
                      </a:r>
                    </a:p>
                  </a:txBody>
                  <a:tcPr>
                    <a:solidFill>
                      <a:schemeClr val="accent6">
                        <a:lumMod val="40000"/>
                        <a:lumOff val="60000"/>
                      </a:schemeClr>
                    </a:solidFill>
                  </a:tcPr>
                </a:tc>
                <a:tc>
                  <a:txBody>
                    <a:bodyPr/>
                    <a:lstStyle/>
                    <a:p>
                      <a:pPr marL="0" algn="just" defTabSz="457211" rtl="0" eaLnBrk="1" latinLnBrk="0" hangingPunct="1"/>
                      <a:endParaRPr lang="en-ZA" sz="1100" b="0" kern="1200" dirty="0">
                        <a:solidFill>
                          <a:schemeClr val="tx1"/>
                        </a:solidFill>
                        <a:effectLst/>
                        <a:latin typeface="Century Gothic" panose="020B0502020202020204" pitchFamily="34" charset="0"/>
                        <a:ea typeface="+mn-ea"/>
                        <a:cs typeface="+mn-cs"/>
                      </a:endParaRPr>
                    </a:p>
                    <a:p>
                      <a:pPr marL="0" algn="just" defTabSz="457211" rtl="0" eaLnBrk="1" latinLnBrk="0" hangingPunct="1"/>
                      <a:endParaRPr lang="en-ZA" sz="1100" b="0" kern="1200" dirty="0">
                        <a:solidFill>
                          <a:schemeClr val="tx1"/>
                        </a:solidFill>
                        <a:effectLst/>
                        <a:latin typeface="Century Gothic" panose="020B0502020202020204" pitchFamily="34" charset="0"/>
                        <a:ea typeface="+mn-ea"/>
                        <a:cs typeface="+mn-cs"/>
                      </a:endParaRPr>
                    </a:p>
                    <a:p>
                      <a:pPr marL="0" algn="just" defTabSz="457211" rtl="0" eaLnBrk="1" latinLnBrk="0" hangingPunct="1"/>
                      <a:r>
                        <a:rPr lang="en-ZA" sz="1100" b="0" kern="1200" dirty="0">
                          <a:solidFill>
                            <a:schemeClr val="tx1"/>
                          </a:solidFill>
                          <a:effectLst/>
                          <a:latin typeface="Century Gothic" panose="020B0502020202020204" pitchFamily="34" charset="0"/>
                          <a:ea typeface="+mn-ea"/>
                          <a:cs typeface="+mn-cs"/>
                        </a:rPr>
                        <a:t>30 September 2022</a:t>
                      </a:r>
                    </a:p>
                    <a:p>
                      <a:pPr marL="0" algn="just" defTabSz="457211" rtl="0" eaLnBrk="1" latinLnBrk="0" hangingPunct="1"/>
                      <a:endParaRPr lang="en-ZA" sz="1100" b="0" kern="1200" dirty="0">
                        <a:solidFill>
                          <a:schemeClr val="tx1"/>
                        </a:solidFill>
                        <a:effectLst/>
                        <a:latin typeface="Century Gothic" panose="020B0502020202020204" pitchFamily="34" charset="0"/>
                        <a:ea typeface="+mn-ea"/>
                        <a:cs typeface="+mn-cs"/>
                      </a:endParaRPr>
                    </a:p>
                    <a:p>
                      <a:pPr marL="0" algn="just" defTabSz="457211" rtl="0" eaLnBrk="1" latinLnBrk="0" hangingPunct="1"/>
                      <a:endParaRPr lang="en-ZA" sz="1100" b="0" kern="1200" dirty="0">
                        <a:solidFill>
                          <a:schemeClr val="tx1"/>
                        </a:solidFill>
                        <a:effectLst/>
                        <a:latin typeface="Century Gothic" panose="020B0502020202020204" pitchFamily="34" charset="0"/>
                        <a:ea typeface="+mn-ea"/>
                        <a:cs typeface="+mn-cs"/>
                      </a:endParaRPr>
                    </a:p>
                    <a:p>
                      <a:pPr marL="0" algn="just" defTabSz="457211" rtl="0" eaLnBrk="1" latinLnBrk="0" hangingPunct="1"/>
                      <a:r>
                        <a:rPr lang="en-ZA" sz="1100" b="0" kern="1200" dirty="0">
                          <a:solidFill>
                            <a:schemeClr val="tx1"/>
                          </a:solidFill>
                          <a:effectLst/>
                          <a:latin typeface="Century Gothic" panose="020B0502020202020204" pitchFamily="34" charset="0"/>
                          <a:ea typeface="+mn-ea"/>
                          <a:cs typeface="+mn-cs"/>
                        </a:rPr>
                        <a:t>30 November 2022</a:t>
                      </a:r>
                    </a:p>
                  </a:txBody>
                  <a:tcPr>
                    <a:solidFill>
                      <a:schemeClr val="accent6">
                        <a:lumMod val="40000"/>
                        <a:lumOff val="60000"/>
                      </a:schemeClr>
                    </a:solidFill>
                  </a:tcPr>
                </a:tc>
                <a:extLst>
                  <a:ext uri="{0D108BD9-81ED-4DB2-BD59-A6C34878D82A}">
                    <a16:rowId xmlns:a16="http://schemas.microsoft.com/office/drawing/2014/main" xmlns="" val="359220353"/>
                  </a:ext>
                </a:extLst>
              </a:tr>
              <a:tr h="1346196">
                <a:tc>
                  <a:txBody>
                    <a:bodyPr/>
                    <a:lstStyle/>
                    <a:p>
                      <a:pPr marL="0" algn="just" defTabSz="457211" rtl="0" eaLnBrk="1" latinLnBrk="0" hangingPunct="1"/>
                      <a:r>
                        <a:rPr lang="en-ZA" sz="1100" b="0" kern="1200" dirty="0">
                          <a:solidFill>
                            <a:schemeClr val="tx1"/>
                          </a:solidFill>
                          <a:effectLst/>
                          <a:latin typeface="Century Gothic" panose="020B0502020202020204" pitchFamily="34" charset="0"/>
                          <a:ea typeface="+mn-ea"/>
                          <a:cs typeface="+mn-cs"/>
                        </a:rPr>
                        <a:t>6. </a:t>
                      </a:r>
                    </a:p>
                  </a:txBody>
                  <a:tcPr>
                    <a:noFill/>
                  </a:tcPr>
                </a:tc>
                <a:tc>
                  <a:txBody>
                    <a:bodyPr/>
                    <a:lstStyle/>
                    <a:p>
                      <a:pPr marL="0" algn="just" defTabSz="457211" rtl="0" eaLnBrk="1" latinLnBrk="0" hangingPunct="1"/>
                      <a:r>
                        <a:rPr lang="en-ZA" sz="1100" b="1" kern="1200" dirty="0">
                          <a:solidFill>
                            <a:schemeClr val="tx1"/>
                          </a:solidFill>
                          <a:effectLst/>
                          <a:latin typeface="Century Gothic" panose="020B0502020202020204" pitchFamily="34" charset="0"/>
                          <a:ea typeface="+mn-ea"/>
                          <a:cs typeface="+mn-cs"/>
                        </a:rPr>
                        <a:t>Statement of Budget </a:t>
                      </a:r>
                      <a:r>
                        <a:rPr lang="en-ZA" sz="1100" b="0" kern="1200" dirty="0">
                          <a:solidFill>
                            <a:schemeClr val="tx1"/>
                          </a:solidFill>
                          <a:effectLst/>
                          <a:latin typeface="Century Gothic" panose="020B0502020202020204" pitchFamily="34" charset="0"/>
                          <a:ea typeface="+mn-ea"/>
                          <a:cs typeface="+mn-cs"/>
                        </a:rPr>
                        <a:t>vs </a:t>
                      </a:r>
                      <a:r>
                        <a:rPr lang="en-ZA" sz="1100" b="1" kern="1200" dirty="0">
                          <a:solidFill>
                            <a:schemeClr val="tx1"/>
                          </a:solidFill>
                          <a:effectLst/>
                          <a:latin typeface="Century Gothic" panose="020B0502020202020204" pitchFamily="34" charset="0"/>
                          <a:ea typeface="+mn-ea"/>
                          <a:cs typeface="+mn-cs"/>
                        </a:rPr>
                        <a:t>Actual</a:t>
                      </a:r>
                      <a:r>
                        <a:rPr lang="en-ZA" sz="1100" b="0" kern="1200" dirty="0">
                          <a:solidFill>
                            <a:schemeClr val="tx1"/>
                          </a:solidFill>
                          <a:effectLst/>
                          <a:latin typeface="Century Gothic" panose="020B0502020202020204" pitchFamily="34" charset="0"/>
                          <a:ea typeface="+mn-ea"/>
                          <a:cs typeface="+mn-cs"/>
                        </a:rPr>
                        <a:t> – The approved budget was not used for reporting in the statement of comparison between budget and actual.</a:t>
                      </a:r>
                    </a:p>
                  </a:txBody>
                  <a:tcPr>
                    <a:noFill/>
                  </a:tcPr>
                </a:tc>
                <a:tc>
                  <a:txBody>
                    <a:bodyPr/>
                    <a:lstStyle/>
                    <a:p>
                      <a:pPr marL="0" marR="0" lvl="0" indent="0" algn="just" defTabSz="457211" rtl="0" eaLnBrk="1" fontAlgn="auto" latinLnBrk="0" hangingPunct="1">
                        <a:lnSpc>
                          <a:spcPct val="100000"/>
                        </a:lnSpc>
                        <a:spcBef>
                          <a:spcPts val="0"/>
                        </a:spcBef>
                        <a:spcAft>
                          <a:spcPts val="0"/>
                        </a:spcAft>
                        <a:buClrTx/>
                        <a:buSzTx/>
                        <a:buFontTx/>
                        <a:buNone/>
                        <a:tabLst/>
                        <a:defRPr/>
                      </a:pPr>
                      <a:r>
                        <a:rPr lang="en-ZA" sz="1100" b="0" kern="1200" dirty="0">
                          <a:solidFill>
                            <a:schemeClr val="tx1"/>
                          </a:solidFill>
                          <a:effectLst/>
                          <a:latin typeface="Century Gothic" panose="020B0502020202020204" pitchFamily="34" charset="0"/>
                          <a:ea typeface="+mn-ea"/>
                          <a:cs typeface="+mn-cs"/>
                        </a:rPr>
                        <a:t>Lack of review of the statement of Budget vs Actual</a:t>
                      </a:r>
                    </a:p>
                    <a:p>
                      <a:pPr marL="0" algn="just" defTabSz="457211" rtl="0" eaLnBrk="1" latinLnBrk="0" hangingPunct="1"/>
                      <a:endParaRPr lang="en-ZA" sz="1100" b="0" kern="1200" dirty="0">
                        <a:solidFill>
                          <a:schemeClr val="tx1"/>
                        </a:solidFill>
                        <a:effectLst/>
                        <a:latin typeface="Century Gothic" panose="020B0502020202020204" pitchFamily="34" charset="0"/>
                        <a:ea typeface="+mn-ea"/>
                        <a:cs typeface="+mn-cs"/>
                      </a:endParaRPr>
                    </a:p>
                  </a:txBody>
                  <a:tcPr>
                    <a:noFill/>
                  </a:tcPr>
                </a:tc>
                <a:tc>
                  <a:txBody>
                    <a:bodyPr/>
                    <a:lstStyle/>
                    <a:p>
                      <a:pPr marL="0" algn="just" defTabSz="457211" rtl="0" eaLnBrk="1" latinLnBrk="0" hangingPunct="1"/>
                      <a:r>
                        <a:rPr lang="en-ZA" sz="1100" b="0" kern="1200" dirty="0">
                          <a:solidFill>
                            <a:schemeClr val="tx1"/>
                          </a:solidFill>
                          <a:effectLst/>
                          <a:latin typeface="Century Gothic" panose="020B0502020202020204" pitchFamily="34" charset="0"/>
                          <a:ea typeface="+mn-ea"/>
                          <a:cs typeface="+mn-cs"/>
                        </a:rPr>
                        <a:t>Adequate review to be performed to ensure the approved budget is linked to the APP.</a:t>
                      </a:r>
                    </a:p>
                  </a:txBody>
                  <a:tcPr>
                    <a:noFill/>
                  </a:tcPr>
                </a:tc>
                <a:tc>
                  <a:txBody>
                    <a:bodyPr/>
                    <a:lstStyle/>
                    <a:p>
                      <a:pPr marL="0" algn="just" defTabSz="457211" rtl="0" eaLnBrk="1" latinLnBrk="0" hangingPunct="1"/>
                      <a:r>
                        <a:rPr lang="en-ZA" sz="1100" b="0" kern="1200" dirty="0">
                          <a:solidFill>
                            <a:schemeClr val="tx1"/>
                          </a:solidFill>
                          <a:effectLst/>
                          <a:latin typeface="Century Gothic" panose="020B0502020202020204" pitchFamily="34" charset="0"/>
                          <a:ea typeface="+mn-ea"/>
                          <a:cs typeface="+mn-cs"/>
                        </a:rPr>
                        <a:t>28 February 2023</a:t>
                      </a:r>
                    </a:p>
                  </a:txBody>
                  <a:tcPr>
                    <a:noFill/>
                  </a:tcPr>
                </a:tc>
                <a:extLst>
                  <a:ext uri="{0D108BD9-81ED-4DB2-BD59-A6C34878D82A}">
                    <a16:rowId xmlns:a16="http://schemas.microsoft.com/office/drawing/2014/main" xmlns="" val="1734413929"/>
                  </a:ext>
                </a:extLst>
              </a:tr>
            </a:tbl>
          </a:graphicData>
        </a:graphic>
      </p:graphicFrame>
    </p:spTree>
    <p:extLst>
      <p:ext uri="{BB962C8B-B14F-4D97-AF65-F5344CB8AC3E}">
        <p14:creationId xmlns:p14="http://schemas.microsoft.com/office/powerpoint/2010/main" xmlns="" val="585647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567452" y="167252"/>
            <a:ext cx="8215589" cy="473215"/>
          </a:xfrm>
          <a:solidFill>
            <a:srgbClr val="39A13A"/>
          </a:solidFill>
        </p:spPr>
        <p:txBody>
          <a:bodyPr>
            <a:normAutofit fontScale="90000"/>
          </a:bodyPr>
          <a:lstStyle/>
          <a:p>
            <a:r>
              <a:rPr lang="en-US" sz="3200" b="1" dirty="0">
                <a:solidFill>
                  <a:schemeClr val="bg1"/>
                </a:solidFill>
                <a:latin typeface="+mn-lt"/>
              </a:rPr>
              <a:t>AUDIT ACTION PLAN 2021/22</a:t>
            </a:r>
          </a:p>
        </p:txBody>
      </p:sp>
      <p:pic>
        <p:nvPicPr>
          <p:cNvPr id="2" name="Picture 1">
            <a:extLst>
              <a:ext uri="{FF2B5EF4-FFF2-40B4-BE49-F238E27FC236}">
                <a16:creationId xmlns:a16="http://schemas.microsoft.com/office/drawing/2014/main" xmlns="" id="{4E93E348-D150-8981-DE9B-394ADE6F9634}"/>
              </a:ext>
            </a:extLst>
          </p:cNvPr>
          <p:cNvPicPr>
            <a:picLocks noChangeAspect="1"/>
          </p:cNvPicPr>
          <p:nvPr/>
        </p:nvPicPr>
        <p:blipFill>
          <a:blip r:embed="rId2" cstate="print"/>
          <a:stretch>
            <a:fillRect/>
          </a:stretch>
        </p:blipFill>
        <p:spPr>
          <a:xfrm>
            <a:off x="243840" y="722376"/>
            <a:ext cx="11551920" cy="5968372"/>
          </a:xfrm>
          <a:prstGeom prst="rect">
            <a:avLst/>
          </a:prstGeom>
        </p:spPr>
      </p:pic>
    </p:spTree>
    <p:extLst>
      <p:ext uri="{BB962C8B-B14F-4D97-AF65-F5344CB8AC3E}">
        <p14:creationId xmlns:p14="http://schemas.microsoft.com/office/powerpoint/2010/main" xmlns="" val="577193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567452" y="167252"/>
            <a:ext cx="8215589" cy="473215"/>
          </a:xfrm>
          <a:solidFill>
            <a:srgbClr val="39A13A"/>
          </a:solidFill>
        </p:spPr>
        <p:txBody>
          <a:bodyPr>
            <a:normAutofit fontScale="90000"/>
          </a:bodyPr>
          <a:lstStyle/>
          <a:p>
            <a:r>
              <a:rPr lang="en-US" sz="3200" b="1" dirty="0">
                <a:solidFill>
                  <a:schemeClr val="bg1"/>
                </a:solidFill>
                <a:latin typeface="+mn-lt"/>
              </a:rPr>
              <a:t>AUDIT ACTION PLAN 2021/22</a:t>
            </a:r>
          </a:p>
        </p:txBody>
      </p:sp>
      <p:pic>
        <p:nvPicPr>
          <p:cNvPr id="4" name="Picture 3">
            <a:extLst>
              <a:ext uri="{FF2B5EF4-FFF2-40B4-BE49-F238E27FC236}">
                <a16:creationId xmlns:a16="http://schemas.microsoft.com/office/drawing/2014/main" xmlns="" id="{E315B203-FBCB-31C7-9589-B14B5B6C2B52}"/>
              </a:ext>
            </a:extLst>
          </p:cNvPr>
          <p:cNvPicPr>
            <a:picLocks noChangeAspect="1"/>
          </p:cNvPicPr>
          <p:nvPr/>
        </p:nvPicPr>
        <p:blipFill>
          <a:blip r:embed="rId2" cstate="print"/>
          <a:stretch>
            <a:fillRect/>
          </a:stretch>
        </p:blipFill>
        <p:spPr>
          <a:xfrm>
            <a:off x="116069" y="905811"/>
            <a:ext cx="12075931" cy="5784937"/>
          </a:xfrm>
          <a:prstGeom prst="rect">
            <a:avLst/>
          </a:prstGeom>
        </p:spPr>
      </p:pic>
    </p:spTree>
    <p:extLst>
      <p:ext uri="{BB962C8B-B14F-4D97-AF65-F5344CB8AC3E}">
        <p14:creationId xmlns:p14="http://schemas.microsoft.com/office/powerpoint/2010/main" xmlns="" val="395115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567452" y="167252"/>
            <a:ext cx="8215589" cy="473215"/>
          </a:xfrm>
          <a:solidFill>
            <a:srgbClr val="39A13A"/>
          </a:solidFill>
        </p:spPr>
        <p:txBody>
          <a:bodyPr>
            <a:normAutofit fontScale="90000"/>
          </a:bodyPr>
          <a:lstStyle/>
          <a:p>
            <a:r>
              <a:rPr lang="en-US" sz="3200" b="1" dirty="0">
                <a:solidFill>
                  <a:schemeClr val="bg1"/>
                </a:solidFill>
                <a:latin typeface="+mn-lt"/>
              </a:rPr>
              <a:t>IRREGULAR EXPENDITURE</a:t>
            </a:r>
          </a:p>
        </p:txBody>
      </p:sp>
      <p:sp>
        <p:nvSpPr>
          <p:cNvPr id="4" name="TextBox 3">
            <a:extLst>
              <a:ext uri="{FF2B5EF4-FFF2-40B4-BE49-F238E27FC236}">
                <a16:creationId xmlns:a16="http://schemas.microsoft.com/office/drawing/2014/main" xmlns="" id="{7F8CB4E8-4132-46C4-5263-59ABA8DF3EB0}"/>
              </a:ext>
            </a:extLst>
          </p:cNvPr>
          <p:cNvSpPr txBox="1"/>
          <p:nvPr/>
        </p:nvSpPr>
        <p:spPr>
          <a:xfrm>
            <a:off x="757229" y="2995204"/>
            <a:ext cx="10182320" cy="403187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51% (81 out of 157) transactions from 2017/2018 to  2020/2021 financial years completed and ready to be tabled at the Condonation Committee in line with the Irregular Expenditure framework.</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Currently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finalising</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the remaining 2019/2020 IE transactions;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First batch of 2019/2020 IE reports ready to be handed to the CEO;</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Proper IE Register being developed.</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Stages of condonation process to be followed:</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Stage 1 – Assessment / Investigation report finalized</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Stage 2 – Condonation Committee considers the matter and makes recommendation for consequence management</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Stage 3 – Report to EXCO, ARC, REMCO and Board</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Stage 4 – Consequence Management</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Stage 5 – Condonation report to National Treasury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9" name="Object 8">
            <a:extLst>
              <a:ext uri="{FF2B5EF4-FFF2-40B4-BE49-F238E27FC236}">
                <a16:creationId xmlns:a16="http://schemas.microsoft.com/office/drawing/2014/main" xmlns="" id="{7E30F46E-3B22-5C01-B81E-D88F54235EBD}"/>
              </a:ext>
            </a:extLst>
          </p:cNvPr>
          <p:cNvGraphicFramePr>
            <a:graphicFrameLocks noChangeAspect="1"/>
          </p:cNvGraphicFramePr>
          <p:nvPr>
            <p:extLst>
              <p:ext uri="{D42A27DB-BD31-4B8C-83A1-F6EECF244321}">
                <p14:modId xmlns:p14="http://schemas.microsoft.com/office/powerpoint/2010/main" xmlns="" val="1905416127"/>
              </p:ext>
            </p:extLst>
          </p:nvPr>
        </p:nvGraphicFramePr>
        <p:xfrm>
          <a:off x="2352502" y="750053"/>
          <a:ext cx="6749934" cy="2551184"/>
        </p:xfrm>
        <a:graphic>
          <a:graphicData uri="http://schemas.openxmlformats.org/presentationml/2006/ole">
            <p:oleObj spid="_x0000_s1027" name="Worksheet" r:id="rId3" imgW="4114899" imgH="1669962" progId="Excel.Sheet.12">
              <p:embed/>
            </p:oleObj>
          </a:graphicData>
        </a:graphic>
      </p:graphicFrame>
    </p:spTree>
    <p:extLst>
      <p:ext uri="{BB962C8B-B14F-4D97-AF65-F5344CB8AC3E}">
        <p14:creationId xmlns:p14="http://schemas.microsoft.com/office/powerpoint/2010/main" xmlns="" val="2503785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xmlns="" id="{0EEE2980-7AFC-4A57-BD73-5AC3C81D01CA}"/>
              </a:ext>
            </a:extLst>
          </p:cNvPr>
          <p:cNvSpPr txBox="1">
            <a:spLocks/>
          </p:cNvSpPr>
          <p:nvPr/>
        </p:nvSpPr>
        <p:spPr>
          <a:xfrm>
            <a:off x="508703" y="3867456"/>
            <a:ext cx="8610601" cy="54102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kern="1200">
                <a:solidFill>
                  <a:schemeClr val="tx1"/>
                </a:solidFill>
                <a:latin typeface="Century Gothic" pitchFamily="34" charset="0"/>
                <a:ea typeface="+mj-ea"/>
                <a:cs typeface="+mj-cs"/>
              </a:defRPr>
            </a:lvl1pPr>
          </a:lstStyle>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rgbClr val="1F497D"/>
              </a:solidFill>
              <a:effectLst/>
              <a:uLnTx/>
              <a:uFillTx/>
              <a:latin typeface="Century Gothic" pitchFamily="34" charset="0"/>
              <a:ea typeface="+mj-ea"/>
              <a:cs typeface="+mj-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4C264E-D9FA-45CC-955D-455B3B0C6A5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xmlns="" id="{E792F762-CE9E-69CC-95F4-615C2687B167}"/>
              </a:ext>
            </a:extLst>
          </p:cNvPr>
          <p:cNvSpPr/>
          <p:nvPr/>
        </p:nvSpPr>
        <p:spPr>
          <a:xfrm>
            <a:off x="20320" y="-46945"/>
            <a:ext cx="7875906" cy="514778"/>
          </a:xfrm>
          <a:prstGeom prst="rect">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187"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Century Gothic" pitchFamily="34" charset="0"/>
                <a:ea typeface="+mn-ea"/>
                <a:cs typeface="Arial" panose="020B0604020202020204" pitchFamily="34" charset="0"/>
              </a:rPr>
              <a:t>STATEMENT OF FINANCIAL POSITION</a:t>
            </a:r>
          </a:p>
        </p:txBody>
      </p:sp>
      <p:pic>
        <p:nvPicPr>
          <p:cNvPr id="31" name="Picture 30">
            <a:extLst>
              <a:ext uri="{FF2B5EF4-FFF2-40B4-BE49-F238E27FC236}">
                <a16:creationId xmlns:a16="http://schemas.microsoft.com/office/drawing/2014/main" xmlns="" id="{0C242C35-B511-50A9-358D-3CE0A53B788D}"/>
              </a:ext>
            </a:extLst>
          </p:cNvPr>
          <p:cNvPicPr>
            <a:picLocks noChangeAspect="1"/>
          </p:cNvPicPr>
          <p:nvPr/>
        </p:nvPicPr>
        <p:blipFill>
          <a:blip r:embed="rId3" cstate="print"/>
          <a:stretch>
            <a:fillRect/>
          </a:stretch>
        </p:blipFill>
        <p:spPr>
          <a:xfrm>
            <a:off x="72141" y="544286"/>
            <a:ext cx="6970916" cy="6177196"/>
          </a:xfrm>
          <a:prstGeom prst="rect">
            <a:avLst/>
          </a:prstGeom>
        </p:spPr>
      </p:pic>
      <p:sp>
        <p:nvSpPr>
          <p:cNvPr id="33" name="TextBox 32">
            <a:extLst>
              <a:ext uri="{FF2B5EF4-FFF2-40B4-BE49-F238E27FC236}">
                <a16:creationId xmlns:a16="http://schemas.microsoft.com/office/drawing/2014/main" xmlns="" id="{D76CD36C-4E93-3685-3EEA-3B126CD02DA7}"/>
              </a:ext>
            </a:extLst>
          </p:cNvPr>
          <p:cNvSpPr txBox="1"/>
          <p:nvPr/>
        </p:nvSpPr>
        <p:spPr>
          <a:xfrm>
            <a:off x="7087733" y="474219"/>
            <a:ext cx="5032126" cy="6786473"/>
          </a:xfrm>
          <a:prstGeom prst="rect">
            <a:avLst/>
          </a:prstGeom>
          <a:noFill/>
        </p:spPr>
        <p:txBody>
          <a:bodyPr wrap="square" rtlCol="0">
            <a:spAutoFit/>
          </a:bodyPr>
          <a:lstStyle/>
          <a:p>
            <a:r>
              <a:rPr lang="en-ZA" sz="1200" b="1" dirty="0">
                <a:solidFill>
                  <a:srgbClr val="0070C0"/>
                </a:solidFill>
                <a:latin typeface="Century Gothic" panose="020B0502020202020204" pitchFamily="34" charset="0"/>
              </a:rPr>
              <a:t>Notes</a:t>
            </a:r>
          </a:p>
          <a:p>
            <a:pPr marL="228600" marR="0" lvl="0" indent="-228600" algn="l" defTabSz="914400" rtl="0" eaLnBrk="1" fontAlgn="auto" latinLnBrk="0" hangingPunct="1">
              <a:spcBef>
                <a:spcPts val="100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Land parcels acquisition by the HDA, representing land owned by the Entity, has not changed in the past 3 years.</a:t>
            </a:r>
          </a:p>
          <a:p>
            <a:pPr marL="228600" marR="0" lvl="0" indent="-228600" algn="l" defTabSz="914400" rtl="0" eaLnBrk="1" fontAlgn="auto" latinLnBrk="0" hangingPunct="1">
              <a:spcBef>
                <a:spcPts val="100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Receivables from non-exchange transactions increased due to a prepayment of R47 million for land held on behalf of BCMM.</a:t>
            </a:r>
          </a:p>
          <a:p>
            <a:pPr marL="228600" marR="0" lvl="0" indent="-228600" algn="l" defTabSz="914400" rtl="0" eaLnBrk="1" fontAlgn="auto" latinLnBrk="0" hangingPunct="1">
              <a:spcBef>
                <a:spcPts val="100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Land inventory consists of land held by the HDA on behalf of other provinces/municipalities.</a:t>
            </a:r>
          </a:p>
          <a:p>
            <a:pPr marL="228600" marR="0" lvl="0" indent="-228600" algn="l" defTabSz="914400" rtl="0" eaLnBrk="1" fontAlgn="auto" latinLnBrk="0" hangingPunct="1">
              <a:spcBef>
                <a:spcPts val="100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Project Receivables consist of invoices raised, based on funding agreements signed, but not honoured by the provincial departments.</a:t>
            </a:r>
          </a:p>
          <a:p>
            <a:pPr marL="228600" marR="0" lvl="0" indent="-228600" algn="l" defTabSz="914400" rtl="0" eaLnBrk="1" fontAlgn="auto" latinLnBrk="0" hangingPunct="1">
              <a:spcBef>
                <a:spcPts val="100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Significant portion of R1,9 billion cash is held on behalf of provincial departments with </a:t>
            </a: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the obligation of the corresponding project</a:t>
            </a:r>
            <a:r>
              <a:rPr kumimoji="0" lang="en-ZA" sz="12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 these funds remained unspent as at 31 March 2022.</a:t>
            </a:r>
          </a:p>
          <a:p>
            <a:pPr marL="228600" marR="0" lvl="0" indent="-228600" algn="l" defTabSz="914400" rtl="0" eaLnBrk="1" fontAlgn="auto" latinLnBrk="0" hangingPunct="1">
              <a:spcBef>
                <a:spcPts val="100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Payables from exchange transactions – consists of normal creditors not paid at year-end. Year-end payables significantly declined compared with the prior year due to the timeous payment of service providers. </a:t>
            </a:r>
          </a:p>
          <a:p>
            <a:pPr marL="228600" marR="0" lvl="0" indent="-228600" algn="l" defTabSz="914400" rtl="0" eaLnBrk="1" fontAlgn="auto" latinLnBrk="0" hangingPunct="1">
              <a:spcBef>
                <a:spcPts val="100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Project payables – consists of contractors or project-related creditors not paid at year-end.</a:t>
            </a:r>
          </a:p>
          <a:p>
            <a:pPr marL="228600" marR="0" lvl="0" indent="-228600" algn="l" defTabSz="914400" rtl="0" eaLnBrk="1" fontAlgn="auto" latinLnBrk="0" hangingPunct="1">
              <a:spcBef>
                <a:spcPts val="100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Cash held by the HDA on behalf of provincial departments has increased triple fold over the 3 years.</a:t>
            </a:r>
          </a:p>
          <a:p>
            <a:pPr marL="228600" marR="0" lvl="0" indent="-228600" algn="l" defTabSz="914400" rtl="0" eaLnBrk="1" fontAlgn="auto" latinLnBrk="0" hangingPunct="1">
              <a:spcBef>
                <a:spcPts val="100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Project Obligations – consist of funds received from provinces for projects to be implemented by the HDA. A significant portion of the money transferred to the HDA was received during the 4</a:t>
            </a:r>
            <a:r>
              <a:rPr kumimoji="0" lang="en-ZA" sz="1200" b="0" i="0" u="none" strike="noStrike" kern="1200" cap="none" spc="0" normalizeH="0" baseline="30000" noProof="0" dirty="0">
                <a:ln>
                  <a:noFill/>
                </a:ln>
                <a:solidFill>
                  <a:prstClr val="black"/>
                </a:solidFill>
                <a:effectLst/>
                <a:uLnTx/>
                <a:uFillTx/>
                <a:latin typeface="Century Gothic" panose="020B0502020202020204" pitchFamily="34" charset="0"/>
                <a:ea typeface="+mn-ea"/>
                <a:cs typeface="Arial" panose="020B0604020202020204" pitchFamily="34" charset="0"/>
              </a:rPr>
              <a:t>th</a:t>
            </a:r>
            <a:r>
              <a:rPr kumimoji="0" lang="en-ZA"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 Quarter of R856 million(excluding value creation projects).</a:t>
            </a:r>
          </a:p>
          <a:p>
            <a:endParaRPr lang="en-ZA" sz="1200" b="1" dirty="0">
              <a:solidFill>
                <a:srgbClr val="0070C0"/>
              </a:solidFill>
              <a:latin typeface="Century Gothic" panose="020B0502020202020204" pitchFamily="34" charset="0"/>
            </a:endParaRPr>
          </a:p>
          <a:p>
            <a:r>
              <a:rPr lang="en-ZA" sz="1200" dirty="0"/>
              <a:t> </a:t>
            </a:r>
          </a:p>
        </p:txBody>
      </p:sp>
    </p:spTree>
    <p:extLst>
      <p:ext uri="{BB962C8B-B14F-4D97-AF65-F5344CB8AC3E}">
        <p14:creationId xmlns:p14="http://schemas.microsoft.com/office/powerpoint/2010/main" xmlns="" val="458706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
            <a:extLst>
              <a:ext uri="{FF2B5EF4-FFF2-40B4-BE49-F238E27FC236}">
                <a16:creationId xmlns:a16="http://schemas.microsoft.com/office/drawing/2014/main" xmlns="" id="{3EDEA006-06F6-4124-B4CA-BB9237E1C633}"/>
              </a:ext>
            </a:extLst>
          </p:cNvPr>
          <p:cNvSpPr txBox="1">
            <a:spLocks/>
          </p:cNvSpPr>
          <p:nvPr/>
        </p:nvSpPr>
        <p:spPr>
          <a:xfrm>
            <a:off x="8327571" y="914400"/>
            <a:ext cx="3765818" cy="5384800"/>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FS: Balance is due to additional cash received from Free State for </a:t>
            </a:r>
            <a:r>
              <a:rPr kumimoji="0" lang="en-ZA" sz="1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land acquisition.</a:t>
            </a:r>
            <a:endParaRPr kumimoji="0" lang="en-ZA"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EC Cape unspent moneys relate to UISP. The HDA is preparing request to have the funds rolled-over based on commitments.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Gauteng: A portion of chemical toilet funds remained unspent at year end, including moneys received from municipalities.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KZN: Funds remaining at year-end were for implementation of catalytic projects.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Limpopo: A significant decline is due to funds refunded to Limpopo </a:t>
            </a:r>
            <a:r>
              <a:rPr kumimoji="0" lang="en-ZA" sz="14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Coghsta</a:t>
            </a:r>
            <a:r>
              <a:rPr kumimoji="0" lang="en-ZA"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(R85 million).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NC: Of the R94 million, R65 million was returned to the province as per AGSA request.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NW: Balance at year-end was mainly due to the interest earned.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Declaration of surplus funds have been made to the National Treasury in 2019/20 FY, however funds were not paid over. The HDA still holds an amount of R195 million that was provided to be returned to National Treasury.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Declaration of surplus funds for 2021/22 FY is underway.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ZA"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Courier New" panose="02070309020205020404" pitchFamily="49" charset="0"/>
              <a:buChar char="o"/>
              <a:tabLst/>
              <a:defRPr/>
            </a:pPr>
            <a:endParaRPr kumimoji="0" lang="en-GB" sz="14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9" name="Title 1">
            <a:extLst>
              <a:ext uri="{FF2B5EF4-FFF2-40B4-BE49-F238E27FC236}">
                <a16:creationId xmlns:a16="http://schemas.microsoft.com/office/drawing/2014/main" xmlns="" id="{0EEE2980-7AFC-4A57-BD73-5AC3C81D01CA}"/>
              </a:ext>
            </a:extLst>
          </p:cNvPr>
          <p:cNvSpPr txBox="1">
            <a:spLocks/>
          </p:cNvSpPr>
          <p:nvPr/>
        </p:nvSpPr>
        <p:spPr>
          <a:xfrm>
            <a:off x="152443" y="914400"/>
            <a:ext cx="8610601" cy="54102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kern="1200">
                <a:solidFill>
                  <a:schemeClr val="tx1"/>
                </a:solidFill>
                <a:latin typeface="Century Gothic" pitchFamily="34" charset="0"/>
                <a:ea typeface="+mj-ea"/>
                <a:cs typeface="+mj-cs"/>
              </a:defRPr>
            </a:lvl1pPr>
          </a:lstStyle>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rgbClr val="1F497D"/>
              </a:solidFill>
              <a:effectLst/>
              <a:uLnTx/>
              <a:uFillTx/>
              <a:latin typeface="Century Gothic" pitchFamily="34" charset="0"/>
              <a:ea typeface="+mj-ea"/>
              <a:cs typeface="+mj-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4C264E-D9FA-45CC-955D-455B3B0C6A5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xmlns="" id="{E792F762-CE9E-69CC-95F4-615C2687B167}"/>
              </a:ext>
            </a:extLst>
          </p:cNvPr>
          <p:cNvSpPr/>
          <p:nvPr/>
        </p:nvSpPr>
        <p:spPr>
          <a:xfrm>
            <a:off x="628508" y="59422"/>
            <a:ext cx="7658470" cy="619316"/>
          </a:xfrm>
          <a:prstGeom prst="rect">
            <a:avLst/>
          </a:prstGeom>
          <a:solidFill>
            <a:srgbClr val="116DB7"/>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187"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Century Gothic" pitchFamily="34" charset="0"/>
                <a:ea typeface="+mn-ea"/>
                <a:cs typeface="Arial" panose="020B0604020202020204" pitchFamily="34" charset="0"/>
              </a:rPr>
              <a:t>SUMMARY OF PROJECT FINANCES – CASH</a:t>
            </a:r>
          </a:p>
        </p:txBody>
      </p:sp>
      <p:pic>
        <p:nvPicPr>
          <p:cNvPr id="6" name="Content Placeholder 5">
            <a:extLst>
              <a:ext uri="{FF2B5EF4-FFF2-40B4-BE49-F238E27FC236}">
                <a16:creationId xmlns:a16="http://schemas.microsoft.com/office/drawing/2014/main" xmlns="" id="{4A75D7EC-276E-1017-6FAF-EC2E3540156F}"/>
              </a:ext>
            </a:extLst>
          </p:cNvPr>
          <p:cNvPicPr>
            <a:picLocks noGrp="1" noChangeAspect="1"/>
          </p:cNvPicPr>
          <p:nvPr>
            <p:ph idx="1"/>
          </p:nvPr>
        </p:nvPicPr>
        <p:blipFill>
          <a:blip r:embed="rId3" cstate="print"/>
          <a:stretch>
            <a:fillRect/>
          </a:stretch>
        </p:blipFill>
        <p:spPr>
          <a:xfrm>
            <a:off x="1" y="796569"/>
            <a:ext cx="8209280" cy="2872961"/>
          </a:xfrm>
        </p:spPr>
      </p:pic>
      <p:pic>
        <p:nvPicPr>
          <p:cNvPr id="14" name="Picture 13">
            <a:extLst>
              <a:ext uri="{FF2B5EF4-FFF2-40B4-BE49-F238E27FC236}">
                <a16:creationId xmlns:a16="http://schemas.microsoft.com/office/drawing/2014/main" xmlns="" id="{293920AA-09C8-58AB-5156-A5513C92A545}"/>
              </a:ext>
            </a:extLst>
          </p:cNvPr>
          <p:cNvPicPr>
            <a:picLocks noChangeAspect="1"/>
          </p:cNvPicPr>
          <p:nvPr/>
        </p:nvPicPr>
        <p:blipFill>
          <a:blip r:embed="rId4" cstate="print"/>
          <a:stretch>
            <a:fillRect/>
          </a:stretch>
        </p:blipFill>
        <p:spPr>
          <a:xfrm>
            <a:off x="98611" y="3787361"/>
            <a:ext cx="8110670" cy="2511839"/>
          </a:xfrm>
          <a:prstGeom prst="rect">
            <a:avLst/>
          </a:prstGeom>
        </p:spPr>
      </p:pic>
    </p:spTree>
    <p:extLst>
      <p:ext uri="{BB962C8B-B14F-4D97-AF65-F5344CB8AC3E}">
        <p14:creationId xmlns:p14="http://schemas.microsoft.com/office/powerpoint/2010/main" xmlns="" val="4131712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xmlns="" id="{0EEE2980-7AFC-4A57-BD73-5AC3C81D01CA}"/>
              </a:ext>
            </a:extLst>
          </p:cNvPr>
          <p:cNvSpPr txBox="1">
            <a:spLocks/>
          </p:cNvSpPr>
          <p:nvPr/>
        </p:nvSpPr>
        <p:spPr>
          <a:xfrm>
            <a:off x="152443" y="914400"/>
            <a:ext cx="8610601" cy="54102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kern="1200">
                <a:solidFill>
                  <a:schemeClr val="tx1"/>
                </a:solidFill>
                <a:latin typeface="Century Gothic" pitchFamily="34" charset="0"/>
                <a:ea typeface="+mj-ea"/>
                <a:cs typeface="+mj-cs"/>
              </a:defRPr>
            </a:lvl1pPr>
          </a:lstStyle>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rgbClr val="1F497D"/>
              </a:solidFill>
              <a:effectLst/>
              <a:uLnTx/>
              <a:uFillTx/>
              <a:latin typeface="Century Gothic" pitchFamily="34" charset="0"/>
              <a:ea typeface="+mj-ea"/>
              <a:cs typeface="+mj-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4C264E-D9FA-45CC-955D-455B3B0C6A5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xmlns="" id="{E792F762-CE9E-69CC-95F4-615C2687B167}"/>
              </a:ext>
            </a:extLst>
          </p:cNvPr>
          <p:cNvSpPr/>
          <p:nvPr/>
        </p:nvSpPr>
        <p:spPr>
          <a:xfrm>
            <a:off x="0" y="76200"/>
            <a:ext cx="7896226" cy="619316"/>
          </a:xfrm>
          <a:prstGeom prst="rect">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187"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Century Gothic" pitchFamily="34" charset="0"/>
                <a:ea typeface="+mn-ea"/>
                <a:cs typeface="Arial" panose="020B0604020202020204" pitchFamily="34" charset="0"/>
              </a:rPr>
              <a:t>STATEMENT OF FINANCIAL PERFORMANCE</a:t>
            </a:r>
          </a:p>
        </p:txBody>
      </p:sp>
      <p:pic>
        <p:nvPicPr>
          <p:cNvPr id="7" name="Picture 6">
            <a:extLst>
              <a:ext uri="{FF2B5EF4-FFF2-40B4-BE49-F238E27FC236}">
                <a16:creationId xmlns:a16="http://schemas.microsoft.com/office/drawing/2014/main" xmlns="" id="{47ADDBDE-7AE1-BB8D-7185-08CC9A3F513C}"/>
              </a:ext>
            </a:extLst>
          </p:cNvPr>
          <p:cNvPicPr>
            <a:picLocks noChangeAspect="1"/>
          </p:cNvPicPr>
          <p:nvPr/>
        </p:nvPicPr>
        <p:blipFill>
          <a:blip r:embed="rId3" cstate="print"/>
          <a:stretch>
            <a:fillRect/>
          </a:stretch>
        </p:blipFill>
        <p:spPr>
          <a:xfrm>
            <a:off x="0" y="746132"/>
            <a:ext cx="7480300" cy="5975350"/>
          </a:xfrm>
          <a:prstGeom prst="rect">
            <a:avLst/>
          </a:prstGeom>
        </p:spPr>
      </p:pic>
      <p:sp>
        <p:nvSpPr>
          <p:cNvPr id="9" name="Text Placeholder 1">
            <a:extLst>
              <a:ext uri="{FF2B5EF4-FFF2-40B4-BE49-F238E27FC236}">
                <a16:creationId xmlns:a16="http://schemas.microsoft.com/office/drawing/2014/main" xmlns="" id="{86DE9F97-0FE3-65E3-797E-9B5C6383B326}"/>
              </a:ext>
            </a:extLst>
          </p:cNvPr>
          <p:cNvSpPr txBox="1">
            <a:spLocks/>
          </p:cNvSpPr>
          <p:nvPr/>
        </p:nvSpPr>
        <p:spPr>
          <a:xfrm>
            <a:off x="7783286" y="914400"/>
            <a:ext cx="4310101" cy="5867400"/>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60000"/>
              </a:lnSpc>
              <a:spcBef>
                <a:spcPts val="1000"/>
              </a:spcBef>
              <a:spcAft>
                <a:spcPts val="0"/>
              </a:spcAft>
              <a:buClrTx/>
              <a:buSzTx/>
              <a:buFont typeface="Arial" panose="020B0604020202020204" pitchFamily="34" charset="0"/>
              <a:buChar char="•"/>
              <a:tabLst/>
              <a:defRPr/>
            </a:pPr>
            <a:r>
              <a:rPr kumimoji="0" lang="en-ZA" sz="1800" b="1"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Revenue from non-exchange transactions </a:t>
            </a:r>
            <a:r>
              <a:rPr kumimoji="0" lang="en-ZA" sz="18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 represent the grant allocation received from NDHS.</a:t>
            </a:r>
          </a:p>
          <a:p>
            <a:pPr marL="228600" marR="0" lvl="0" indent="-228600" algn="l" defTabSz="914400" rtl="0" eaLnBrk="1" fontAlgn="auto" latinLnBrk="0" hangingPunct="1">
              <a:lnSpc>
                <a:spcPct val="160000"/>
              </a:lnSpc>
              <a:spcBef>
                <a:spcPts val="1000"/>
              </a:spcBef>
              <a:spcAft>
                <a:spcPts val="0"/>
              </a:spcAft>
              <a:buClrTx/>
              <a:buSzTx/>
              <a:buFont typeface="Arial" panose="020B0604020202020204" pitchFamily="34" charset="0"/>
              <a:buChar char="•"/>
              <a:tabLst/>
              <a:defRPr/>
            </a:pPr>
            <a:r>
              <a:rPr kumimoji="0" lang="en-ZA" sz="1800" b="1"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Revenue from exchange transactions </a:t>
            </a:r>
            <a:r>
              <a:rPr kumimoji="0" lang="en-ZA" sz="18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 consists mainly of conditional grant from provinces (MTOPs) for project operations. Management fees earned has increased significantly by more than 100%. This is money earned by the HDA for services when implementing projects.</a:t>
            </a:r>
          </a:p>
          <a:p>
            <a:pPr marL="228600" marR="0" lvl="0" indent="-228600" algn="l" defTabSz="914400" rtl="0" eaLnBrk="1" fontAlgn="auto" latinLnBrk="0" hangingPunct="1">
              <a:lnSpc>
                <a:spcPct val="160000"/>
              </a:lnSpc>
              <a:spcBef>
                <a:spcPts val="1000"/>
              </a:spcBef>
              <a:spcAft>
                <a:spcPts val="0"/>
              </a:spcAft>
              <a:buClrTx/>
              <a:buSzTx/>
              <a:buFont typeface="Arial" panose="020B0604020202020204" pitchFamily="34" charset="0"/>
              <a:buChar char="•"/>
              <a:tabLst/>
              <a:defRPr/>
            </a:pPr>
            <a:r>
              <a:rPr kumimoji="0" lang="en-ZA" sz="1800" b="1"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Other income </a:t>
            </a:r>
            <a:r>
              <a:rPr kumimoji="0" lang="en-ZA" sz="18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 included rental income earned.</a:t>
            </a:r>
          </a:p>
          <a:p>
            <a:pPr marL="228600" marR="0" lvl="0" indent="-228600" algn="l" defTabSz="914400" rtl="0" eaLnBrk="1" fontAlgn="auto" latinLnBrk="0" hangingPunct="1">
              <a:lnSpc>
                <a:spcPct val="160000"/>
              </a:lnSpc>
              <a:spcBef>
                <a:spcPts val="1000"/>
              </a:spcBef>
              <a:spcAft>
                <a:spcPts val="0"/>
              </a:spcAft>
              <a:buClrTx/>
              <a:buSzTx/>
              <a:buFont typeface="Arial" panose="020B0604020202020204" pitchFamily="34" charset="0"/>
              <a:buChar char="•"/>
              <a:tabLst/>
              <a:defRPr/>
            </a:pPr>
            <a:r>
              <a:rPr kumimoji="0" lang="en-ZA" sz="1800" b="1"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Operating expenses </a:t>
            </a:r>
            <a:r>
              <a:rPr kumimoji="0" lang="en-ZA" sz="18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 significant increase due to travel &amp; accommodation, legal fees and consultants. This is due to increase in projects including catalytic projects, litigations and temporary staff.</a:t>
            </a:r>
          </a:p>
          <a:p>
            <a:pPr marL="228600" marR="0" lvl="0" indent="-228600" algn="l" defTabSz="914400" rtl="0" eaLnBrk="1" fontAlgn="auto" latinLnBrk="0" hangingPunct="1">
              <a:lnSpc>
                <a:spcPct val="160000"/>
              </a:lnSpc>
              <a:spcBef>
                <a:spcPts val="1000"/>
              </a:spcBef>
              <a:spcAft>
                <a:spcPts val="0"/>
              </a:spcAft>
              <a:buClrTx/>
              <a:buSzTx/>
              <a:buFont typeface="Arial" panose="020B0604020202020204" pitchFamily="34" charset="0"/>
              <a:buChar char="•"/>
              <a:tabLst/>
              <a:defRPr/>
            </a:pPr>
            <a:r>
              <a:rPr kumimoji="0" lang="en-ZA" sz="1800" b="1"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Technical &amp; project services </a:t>
            </a:r>
            <a:r>
              <a:rPr kumimoji="0" lang="en-ZA" sz="18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 Includes costs related to catalytic projects.</a:t>
            </a:r>
          </a:p>
          <a:p>
            <a:pPr marL="228600" marR="0" lvl="0" indent="-228600" algn="l" defTabSz="914400" rtl="0" eaLnBrk="1" fontAlgn="auto" latinLnBrk="0" hangingPunct="1">
              <a:lnSpc>
                <a:spcPct val="160000"/>
              </a:lnSpc>
              <a:spcBef>
                <a:spcPts val="1000"/>
              </a:spcBef>
              <a:spcAft>
                <a:spcPts val="0"/>
              </a:spcAft>
              <a:buClrTx/>
              <a:buSzTx/>
              <a:buFont typeface="Arial" panose="020B0604020202020204" pitchFamily="34" charset="0"/>
              <a:buChar char="•"/>
              <a:tabLst/>
              <a:defRPr/>
            </a:pPr>
            <a:r>
              <a:rPr kumimoji="0" lang="en-ZA" sz="1800" b="1"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Employee costs </a:t>
            </a:r>
            <a:r>
              <a:rPr kumimoji="0" lang="en-ZA" sz="18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 increase is due to new appointments made before the  moratorium was put in place.</a:t>
            </a:r>
          </a:p>
        </p:txBody>
      </p:sp>
    </p:spTree>
    <p:extLst>
      <p:ext uri="{BB962C8B-B14F-4D97-AF65-F5344CB8AC3E}">
        <p14:creationId xmlns:p14="http://schemas.microsoft.com/office/powerpoint/2010/main" xmlns="" val="2512551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962618" y="28231"/>
            <a:ext cx="1123369" cy="780176"/>
          </a:xfrm>
          <a:prstGeom prst="rect">
            <a:avLst/>
          </a:prstGeom>
          <a:ln>
            <a:noFill/>
          </a:ln>
        </p:spPr>
      </p:pic>
      <p:sp>
        <p:nvSpPr>
          <p:cNvPr id="2" name="Rectangle 1"/>
          <p:cNvSpPr/>
          <p:nvPr/>
        </p:nvSpPr>
        <p:spPr>
          <a:xfrm>
            <a:off x="106016" y="98889"/>
            <a:ext cx="10856602" cy="70951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r>
              <a:rPr lang="en-ZW" sz="3600" b="1" dirty="0">
                <a:solidFill>
                  <a:srgbClr val="1F497D"/>
                </a:solidFill>
                <a:latin typeface="Franklin Gothic Demi Cond" panose="020B0706030402020204" pitchFamily="34" charset="0"/>
              </a:rPr>
              <a:t>PURPOSE   </a:t>
            </a:r>
            <a:endParaRPr kumimoji="0" lang="en-ZA" sz="3600" b="1" i="0" u="none" strike="noStrike" kern="1200" cap="none" spc="0" normalizeH="0" baseline="0" noProof="0" dirty="0">
              <a:ln>
                <a:noFill/>
              </a:ln>
              <a:solidFill>
                <a:srgbClr val="1F497D"/>
              </a:solidFill>
              <a:effectLst/>
              <a:uLnTx/>
              <a:uFillTx/>
              <a:latin typeface="Franklin Gothic Demi Cond" panose="020B0706030402020204" pitchFamily="34" charset="0"/>
            </a:endParaRPr>
          </a:p>
        </p:txBody>
      </p:sp>
      <p:sp>
        <p:nvSpPr>
          <p:cNvPr id="5" name="Subtitle 2">
            <a:extLst>
              <a:ext uri="{FF2B5EF4-FFF2-40B4-BE49-F238E27FC236}">
                <a16:creationId xmlns:a16="http://schemas.microsoft.com/office/drawing/2014/main" xmlns="" id="{E1FA5B4F-8574-48CD-AB5E-A753CDCF61A7}"/>
              </a:ext>
            </a:extLst>
          </p:cNvPr>
          <p:cNvSpPr txBox="1">
            <a:spLocks/>
          </p:cNvSpPr>
          <p:nvPr/>
        </p:nvSpPr>
        <p:spPr>
          <a:xfrm>
            <a:off x="365168" y="1140430"/>
            <a:ext cx="10760031" cy="546818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lvl="0" indent="-457200" algn="just">
              <a:buFont typeface="Arial" pitchFamily="34" charset="0"/>
              <a:buAutoNum type="arabicPeriod"/>
              <a:defRPr/>
            </a:pPr>
            <a:endParaRPr lang="en-ZA" sz="2000" b="1" dirty="0">
              <a:solidFill>
                <a:sysClr val="windowText" lastClr="000000"/>
              </a:solidFill>
              <a:latin typeface="Arial"/>
              <a:cs typeface="Arial"/>
            </a:endParaRPr>
          </a:p>
          <a:p>
            <a:pPr lvl="0">
              <a:defRPr/>
            </a:pPr>
            <a:endParaRPr lang="en-ZA" sz="3800" b="1" dirty="0">
              <a:solidFill>
                <a:prstClr val="black"/>
              </a:solidFill>
              <a:latin typeface="Calibri"/>
              <a:cs typeface="+mn-cs"/>
            </a:endParaRPr>
          </a:p>
          <a:p>
            <a:pPr lvl="0">
              <a:defRPr/>
            </a:pPr>
            <a:r>
              <a:rPr lang="en-ZA" sz="3800" b="1" dirty="0">
                <a:solidFill>
                  <a:prstClr val="black"/>
                </a:solidFill>
                <a:latin typeface="Century Gothic" panose="020B0502020202020204" pitchFamily="34" charset="0"/>
                <a:cs typeface="+mn-cs"/>
              </a:rPr>
              <a:t>To brief the Portfolio Committee on Human Settlements on the </a:t>
            </a:r>
            <a:r>
              <a:rPr lang="en-US" sz="3800" b="1" dirty="0">
                <a:solidFill>
                  <a:prstClr val="black"/>
                </a:solidFill>
                <a:latin typeface="Century Gothic" panose="020B0502020202020204" pitchFamily="34" charset="0"/>
                <a:cs typeface="+mn-cs"/>
              </a:rPr>
              <a:t>Annual Report of the Housing Development Agency for the 2021/22 Financial Year </a:t>
            </a:r>
            <a:endParaRPr lang="en-ZA" sz="3800" b="1" dirty="0">
              <a:solidFill>
                <a:prstClr val="black"/>
              </a:solidFill>
              <a:latin typeface="Century Gothic" panose="020B0502020202020204" pitchFamily="34" charset="0"/>
              <a:cs typeface="+mn-cs"/>
            </a:endParaRPr>
          </a:p>
          <a:p>
            <a:pPr lvl="0" algn="just">
              <a:defRPr/>
            </a:pPr>
            <a:endParaRPr lang="en-ZA" sz="2100" b="1" dirty="0">
              <a:solidFill>
                <a:sysClr val="windowText" lastClr="000000"/>
              </a:solidFill>
              <a:latin typeface="Century Gothic" panose="020B0502020202020204" pitchFamily="34" charset="0"/>
              <a:cs typeface="Arial"/>
            </a:endParaRPr>
          </a:p>
          <a:p>
            <a:pPr marL="457200" lvl="0" indent="-457200" algn="just">
              <a:buFont typeface="Arial" pitchFamily="34" charset="0"/>
              <a:buAutoNum type="arabicPeriod"/>
              <a:defRPr/>
            </a:pPr>
            <a:endParaRPr lang="en-ZA" sz="2100" b="1" dirty="0">
              <a:solidFill>
                <a:sysClr val="windowText" lastClr="000000"/>
              </a:solidFill>
              <a:latin typeface="Arial"/>
              <a:cs typeface="Arial"/>
            </a:endParaRPr>
          </a:p>
          <a:p>
            <a:pPr marL="457200" lvl="0" indent="-457200" algn="just">
              <a:buFont typeface="Arial" pitchFamily="34" charset="0"/>
              <a:buAutoNum type="arabicPeriod"/>
              <a:defRPr/>
            </a:pPr>
            <a:endParaRPr lang="en-ZA" sz="2100" b="1" dirty="0">
              <a:solidFill>
                <a:sysClr val="windowText" lastClr="000000"/>
              </a:solidFill>
              <a:latin typeface="Arial"/>
              <a:cs typeface="Arial"/>
            </a:endParaRPr>
          </a:p>
        </p:txBody>
      </p:sp>
    </p:spTree>
    <p:extLst>
      <p:ext uri="{BB962C8B-B14F-4D97-AF65-F5344CB8AC3E}">
        <p14:creationId xmlns:p14="http://schemas.microsoft.com/office/powerpoint/2010/main" xmlns="" val="34801060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4C264E-D9FA-45CC-955D-455B3B0C6A5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xmlns="" id="{E792F762-CE9E-69CC-95F4-615C2687B167}"/>
              </a:ext>
            </a:extLst>
          </p:cNvPr>
          <p:cNvSpPr/>
          <p:nvPr/>
        </p:nvSpPr>
        <p:spPr>
          <a:xfrm>
            <a:off x="237756" y="25400"/>
            <a:ext cx="7658470" cy="619316"/>
          </a:xfrm>
          <a:prstGeom prst="rect">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187"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Century Gothic" pitchFamily="34" charset="0"/>
                <a:ea typeface="+mn-ea"/>
                <a:cs typeface="Arial" panose="020B0604020202020204" pitchFamily="34" charset="0"/>
              </a:rPr>
              <a:t>COMPARISON OF ACTUALS AND BUDGET</a:t>
            </a:r>
          </a:p>
        </p:txBody>
      </p:sp>
      <p:sp>
        <p:nvSpPr>
          <p:cNvPr id="4" name="Text Placeholder 1">
            <a:extLst>
              <a:ext uri="{FF2B5EF4-FFF2-40B4-BE49-F238E27FC236}">
                <a16:creationId xmlns:a16="http://schemas.microsoft.com/office/drawing/2014/main" xmlns="" id="{CFE6D936-CE67-6E2E-3A35-7BE2B0C68692}"/>
              </a:ext>
            </a:extLst>
          </p:cNvPr>
          <p:cNvSpPr txBox="1">
            <a:spLocks/>
          </p:cNvSpPr>
          <p:nvPr/>
        </p:nvSpPr>
        <p:spPr>
          <a:xfrm>
            <a:off x="7896226" y="1024520"/>
            <a:ext cx="4196073" cy="5093251"/>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1000"/>
              </a:spcBef>
              <a:spcAft>
                <a:spcPts val="0"/>
              </a:spcAft>
              <a:buClrTx/>
              <a:buSzTx/>
              <a:buNone/>
              <a:tabLst/>
              <a:defRPr/>
            </a:pPr>
            <a:r>
              <a:rPr lang="en-ZA" sz="1800" b="1" dirty="0">
                <a:solidFill>
                  <a:srgbClr val="0070C0"/>
                </a:solidFill>
                <a:latin typeface="Century Gothic" panose="020B0502020202020204" pitchFamily="34" charset="0"/>
                <a:cs typeface="Arial" panose="020B0604020202020204" pitchFamily="34" charset="0"/>
              </a:rPr>
              <a:t>Notes </a:t>
            </a:r>
            <a:endParaRPr kumimoji="0" lang="en-ZA" sz="1800" b="1" i="0" u="none" strike="noStrike" kern="1200" cap="none" spc="0" normalizeH="0" baseline="0" noProof="0" dirty="0">
              <a:ln>
                <a:noFill/>
              </a:ln>
              <a:solidFill>
                <a:srgbClr val="0070C0"/>
              </a:solidFill>
              <a:effectLst/>
              <a:uLnTx/>
              <a:uFillTx/>
              <a:latin typeface="Century Gothic" panose="020B0502020202020204" pitchFamily="34" charset="0"/>
              <a:cs typeface="Arial" panose="020B0604020202020204" pitchFamily="34" charset="0"/>
            </a:endParaRPr>
          </a:p>
          <a:p>
            <a:pPr marL="228600" marR="0" lvl="0" indent="-228600" algn="just"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ZA" sz="1800" b="1"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Provinces conditional grant </a:t>
            </a:r>
            <a:r>
              <a:rPr kumimoji="0" lang="en-ZA" sz="18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 R231 million was gazetted by the provincial departments for transfer to </a:t>
            </a:r>
            <a:r>
              <a:rPr lang="en-ZA" sz="1800" dirty="0">
                <a:solidFill>
                  <a:prstClr val="black"/>
                </a:solidFill>
                <a:latin typeface="Century Gothic" panose="020B0502020202020204" pitchFamily="34" charset="0"/>
                <a:cs typeface="Arial" panose="020B0604020202020204" pitchFamily="34" charset="0"/>
              </a:rPr>
              <a:t>HDA</a:t>
            </a:r>
            <a:r>
              <a:rPr kumimoji="0" lang="en-ZA" sz="18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 but only R99 million was received during the FY for project operations. </a:t>
            </a:r>
          </a:p>
          <a:p>
            <a:pPr marL="228600" marR="0" lvl="0" indent="-228600" algn="just"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ZA" sz="1800" b="1"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Project management fees </a:t>
            </a:r>
            <a:r>
              <a:rPr kumimoji="0" lang="en-ZA" sz="18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 R69 million was budgeted based on the signed funding agreements. Due to delays /slow implementation of projects by the HDA, only R38 million was earned.</a:t>
            </a:r>
          </a:p>
          <a:p>
            <a:pPr marL="228600" marR="0" lvl="0" indent="-228600" algn="just"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ZA" sz="1800" b="1"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Expenditure</a:t>
            </a:r>
            <a:r>
              <a:rPr kumimoji="0" lang="en-ZA" sz="18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 -  Overall expenditure was less than the budget. Operating expenses are increasing at an alarming rate and an exercise to review the costs allocation process is underway to ensure project costs are not paid from the operational grant. </a:t>
            </a:r>
          </a:p>
        </p:txBody>
      </p:sp>
      <p:pic>
        <p:nvPicPr>
          <p:cNvPr id="8" name="Picture 7">
            <a:extLst>
              <a:ext uri="{FF2B5EF4-FFF2-40B4-BE49-F238E27FC236}">
                <a16:creationId xmlns:a16="http://schemas.microsoft.com/office/drawing/2014/main" xmlns="" id="{9D87902C-D20A-B6E3-B06D-351CA699CBB2}"/>
              </a:ext>
            </a:extLst>
          </p:cNvPr>
          <p:cNvPicPr>
            <a:picLocks noChangeAspect="1"/>
          </p:cNvPicPr>
          <p:nvPr/>
        </p:nvPicPr>
        <p:blipFill>
          <a:blip r:embed="rId3" cstate="print"/>
          <a:stretch>
            <a:fillRect/>
          </a:stretch>
        </p:blipFill>
        <p:spPr>
          <a:xfrm>
            <a:off x="237756" y="785933"/>
            <a:ext cx="7504956" cy="5570423"/>
          </a:xfrm>
          <a:prstGeom prst="rect">
            <a:avLst/>
          </a:prstGeom>
        </p:spPr>
      </p:pic>
    </p:spTree>
    <p:extLst>
      <p:ext uri="{BB962C8B-B14F-4D97-AF65-F5344CB8AC3E}">
        <p14:creationId xmlns:p14="http://schemas.microsoft.com/office/powerpoint/2010/main" xmlns="" val="40016701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xmlns="" id="{4989B4B2-18D0-064F-9255-C8AAA8D75265}"/>
              </a:ext>
            </a:extLst>
          </p:cNvPr>
          <p:cNvSpPr txBox="1">
            <a:spLocks/>
          </p:cNvSpPr>
          <p:nvPr/>
        </p:nvSpPr>
        <p:spPr>
          <a:xfrm>
            <a:off x="476005" y="276930"/>
            <a:ext cx="9847438" cy="681038"/>
          </a:xfrm>
          <a:prstGeom prst="rect">
            <a:avLst/>
          </a:prstGeom>
        </p:spPr>
        <p:txBody>
          <a:bodyPr>
            <a:normAutofit fontScale="97500"/>
          </a:bodyPr>
          <a:lstStyle>
            <a:lvl1pPr algn="ctr" defTabSz="457211" rtl="0" eaLnBrk="1" latinLnBrk="0" hangingPunct="1">
              <a:spcBef>
                <a:spcPct val="0"/>
              </a:spcBef>
              <a:buNone/>
              <a:defRPr sz="4400" kern="1200">
                <a:solidFill>
                  <a:schemeClr val="tx1"/>
                </a:solidFill>
                <a:latin typeface="+mj-lt"/>
                <a:ea typeface="+mj-ea"/>
                <a:cs typeface="+mj-cs"/>
              </a:defRPr>
            </a:lvl1pPr>
          </a:lstStyle>
          <a:p>
            <a:pPr algn="l"/>
            <a:endParaRPr lang="en-US" sz="3600" b="1" dirty="0">
              <a:solidFill>
                <a:schemeClr val="tx2"/>
              </a:solidFill>
              <a:latin typeface="Franklin Gothic Demi Cond" panose="020B0603020102020204" pitchFamily="34" charset="0"/>
            </a:endParaRPr>
          </a:p>
        </p:txBody>
      </p:sp>
      <p:sp>
        <p:nvSpPr>
          <p:cNvPr id="4" name="Subtitle 2">
            <a:extLst>
              <a:ext uri="{FF2B5EF4-FFF2-40B4-BE49-F238E27FC236}">
                <a16:creationId xmlns:a16="http://schemas.microsoft.com/office/drawing/2014/main" xmlns="" id="{4CD5C151-7CB0-3B47-977F-607E96454B36}"/>
              </a:ext>
            </a:extLst>
          </p:cNvPr>
          <p:cNvSpPr txBox="1">
            <a:spLocks/>
          </p:cNvSpPr>
          <p:nvPr/>
        </p:nvSpPr>
        <p:spPr>
          <a:xfrm>
            <a:off x="198783" y="957968"/>
            <a:ext cx="10279342" cy="477586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1" algn="just">
              <a:lnSpc>
                <a:spcPct val="150000"/>
              </a:lnSpc>
              <a:spcAft>
                <a:spcPts val="900"/>
              </a:spcAft>
              <a:buClr>
                <a:srgbClr val="1F497D"/>
              </a:buClr>
              <a:defRPr/>
            </a:pPr>
            <a:endParaRPr lang="en-US" b="1" dirty="0">
              <a:solidFill>
                <a:sysClr val="windowText" lastClr="000000"/>
              </a:solidFill>
              <a:latin typeface="Century Gothic" panose="020B0502020202020204" pitchFamily="34" charset="0"/>
              <a:cs typeface="Arial"/>
            </a:endParaRPr>
          </a:p>
          <a:p>
            <a:pPr marL="342900" lvl="1" algn="l">
              <a:lnSpc>
                <a:spcPct val="150000"/>
              </a:lnSpc>
              <a:spcAft>
                <a:spcPts val="900"/>
              </a:spcAft>
              <a:buClr>
                <a:srgbClr val="1F497D"/>
              </a:buClr>
              <a:defRPr/>
            </a:pPr>
            <a:endParaRPr lang="en-US" sz="1400" dirty="0">
              <a:solidFill>
                <a:sysClr val="windowText" lastClr="000000"/>
              </a:solidFill>
              <a:latin typeface="Century Gothic" panose="020B0502020202020204" pitchFamily="34" charset="0"/>
              <a:cs typeface="Arial"/>
            </a:endParaRPr>
          </a:p>
        </p:txBody>
      </p:sp>
      <p:sp>
        <p:nvSpPr>
          <p:cNvPr id="3" name="TextBox 2">
            <a:extLst>
              <a:ext uri="{FF2B5EF4-FFF2-40B4-BE49-F238E27FC236}">
                <a16:creationId xmlns:a16="http://schemas.microsoft.com/office/drawing/2014/main" xmlns="" id="{8CA5CE74-DE08-3101-F924-1D8C7EA2EF67}"/>
              </a:ext>
            </a:extLst>
          </p:cNvPr>
          <p:cNvSpPr txBox="1"/>
          <p:nvPr/>
        </p:nvSpPr>
        <p:spPr>
          <a:xfrm>
            <a:off x="2391508" y="801006"/>
            <a:ext cx="6460587" cy="646331"/>
          </a:xfrm>
          <a:prstGeom prst="rect">
            <a:avLst/>
          </a:prstGeom>
          <a:noFill/>
        </p:spPr>
        <p:txBody>
          <a:bodyPr wrap="square">
            <a:spAutoFit/>
          </a:bodyPr>
          <a:lstStyle/>
          <a:p>
            <a:pPr marL="0" marR="0" lvl="0" indent="0" algn="ctr" defTabSz="457211" rtl="0" eaLnBrk="1" fontAlgn="auto" latinLnBrk="0" hangingPunct="1">
              <a:lnSpc>
                <a:spcPct val="100000"/>
              </a:lnSpc>
              <a:spcBef>
                <a:spcPts val="0"/>
              </a:spcBef>
              <a:spcAft>
                <a:spcPts val="0"/>
              </a:spcAft>
              <a:buClrTx/>
              <a:buSzTx/>
              <a:buFontTx/>
              <a:buNone/>
              <a:tabLst/>
              <a:defRPr/>
            </a:pPr>
            <a:r>
              <a:rPr kumimoji="0" lang="en-ZA" sz="3600" b="1" i="0" u="none" strike="noStrike" kern="1200" cap="none" spc="0" normalizeH="0" baseline="0" noProof="0" dirty="0">
                <a:ln>
                  <a:noFill/>
                </a:ln>
                <a:solidFill>
                  <a:srgbClr val="1F497D"/>
                </a:solidFill>
                <a:effectLst/>
                <a:uLnTx/>
                <a:uFillTx/>
                <a:latin typeface="Franklin Gothic Demi Cond" panose="020B0706030402020204" pitchFamily="34" charset="0"/>
                <a:ea typeface="+mn-ea"/>
                <a:cs typeface="+mn-cs"/>
              </a:rPr>
              <a:t>Recommendation</a:t>
            </a:r>
          </a:p>
        </p:txBody>
      </p:sp>
      <p:sp>
        <p:nvSpPr>
          <p:cNvPr id="7" name="TextBox 6">
            <a:extLst>
              <a:ext uri="{FF2B5EF4-FFF2-40B4-BE49-F238E27FC236}">
                <a16:creationId xmlns:a16="http://schemas.microsoft.com/office/drawing/2014/main" xmlns="" id="{5EE906CE-87E0-A896-3CF3-9AD12A1E04A8}"/>
              </a:ext>
            </a:extLst>
          </p:cNvPr>
          <p:cNvSpPr txBox="1"/>
          <p:nvPr/>
        </p:nvSpPr>
        <p:spPr>
          <a:xfrm>
            <a:off x="198783" y="1639006"/>
            <a:ext cx="11674349" cy="216982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800" b="1" i="0" u="none" strike="noStrike" kern="1200" cap="none" spc="0" normalizeH="0" baseline="0" noProof="0" dirty="0">
                <a:ln>
                  <a:noFill/>
                </a:ln>
                <a:solidFill>
                  <a:prstClr val="black"/>
                </a:solidFill>
                <a:effectLst/>
                <a:uLnTx/>
                <a:uFillTx/>
                <a:latin typeface="Calibri"/>
                <a:ea typeface="+mn-ea"/>
                <a:cs typeface="+mn-cs"/>
              </a:rPr>
              <a:t>For the Portfolio Committee on Human Settlements to consider and note the Annual Report of the Housing Development Agency for the 2021/22 financial year.</a:t>
            </a:r>
            <a:endParaRPr kumimoji="0" lang="en-ZA" altLang="en-US" sz="3800" b="1"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just" defTabSz="914400" rtl="0" eaLnBrk="1" fontAlgn="auto" latinLnBrk="0" hangingPunct="1">
              <a:lnSpc>
                <a:spcPct val="100000"/>
              </a:lnSpc>
              <a:spcBef>
                <a:spcPts val="0"/>
              </a:spcBef>
              <a:spcAft>
                <a:spcPts val="0"/>
              </a:spcAft>
              <a:buClrTx/>
              <a:buSzTx/>
              <a:buFont typeface="Arial" pitchFamily="34" charset="0"/>
              <a:buAutoNum type="arabicPeriod"/>
              <a:tabLst/>
              <a:defRPr/>
            </a:pPr>
            <a:endParaRPr kumimoji="0" lang="en-ZA" sz="2100" b="1" i="0" u="none" strike="noStrike" kern="1200" cap="none" spc="0" normalizeH="0" baseline="0" noProof="0" dirty="0">
              <a:ln>
                <a:noFill/>
              </a:ln>
              <a:solidFill>
                <a:sysClr val="windowText" lastClr="000000"/>
              </a:solidFill>
              <a:effectLst/>
              <a:uLnTx/>
              <a:uFillTx/>
              <a:latin typeface="Arial"/>
              <a:ea typeface="+mn-ea"/>
              <a:cs typeface="Arial"/>
            </a:endParaRPr>
          </a:p>
        </p:txBody>
      </p:sp>
    </p:spTree>
    <p:extLst>
      <p:ext uri="{BB962C8B-B14F-4D97-AF65-F5344CB8AC3E}">
        <p14:creationId xmlns:p14="http://schemas.microsoft.com/office/powerpoint/2010/main" xmlns="" val="2213850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962618" y="28231"/>
            <a:ext cx="1123369" cy="780176"/>
          </a:xfrm>
          <a:prstGeom prst="rect">
            <a:avLst/>
          </a:prstGeom>
          <a:ln>
            <a:noFill/>
          </a:ln>
        </p:spPr>
      </p:pic>
      <p:sp>
        <p:nvSpPr>
          <p:cNvPr id="2" name="Rectangle 1"/>
          <p:cNvSpPr/>
          <p:nvPr/>
        </p:nvSpPr>
        <p:spPr>
          <a:xfrm>
            <a:off x="106016" y="98889"/>
            <a:ext cx="10856602" cy="70951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r>
              <a:rPr lang="en-ZW" sz="3600" b="1" dirty="0">
                <a:solidFill>
                  <a:srgbClr val="1F497D"/>
                </a:solidFill>
                <a:latin typeface="Franklin Gothic Demi Cond" panose="020B0706030402020204" pitchFamily="34" charset="0"/>
              </a:rPr>
              <a:t>EXECUTIVE OVERVIEW  AND HIGHLIGHTS - 2021/22 </a:t>
            </a:r>
            <a:endParaRPr kumimoji="0" lang="en-ZA" sz="3600" b="1" i="0" u="none" strike="noStrike" kern="1200" cap="none" spc="0" normalizeH="0" baseline="0" noProof="0" dirty="0">
              <a:ln>
                <a:noFill/>
              </a:ln>
              <a:solidFill>
                <a:srgbClr val="1F497D"/>
              </a:solidFill>
              <a:effectLst/>
              <a:uLnTx/>
              <a:uFillTx/>
              <a:latin typeface="Franklin Gothic Demi Cond" panose="020B0706030402020204" pitchFamily="34" charset="0"/>
            </a:endParaRPr>
          </a:p>
        </p:txBody>
      </p:sp>
      <p:sp>
        <p:nvSpPr>
          <p:cNvPr id="5" name="Subtitle 2">
            <a:extLst>
              <a:ext uri="{FF2B5EF4-FFF2-40B4-BE49-F238E27FC236}">
                <a16:creationId xmlns:a16="http://schemas.microsoft.com/office/drawing/2014/main" xmlns="" id="{E1FA5B4F-8574-48CD-AB5E-A753CDCF61A7}"/>
              </a:ext>
            </a:extLst>
          </p:cNvPr>
          <p:cNvSpPr txBox="1">
            <a:spLocks/>
          </p:cNvSpPr>
          <p:nvPr/>
        </p:nvSpPr>
        <p:spPr>
          <a:xfrm>
            <a:off x="207615" y="879065"/>
            <a:ext cx="5989985" cy="546818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lvl="0" indent="-457200" algn="just">
              <a:buFont typeface="Arial" pitchFamily="34" charset="0"/>
              <a:buAutoNum type="arabicPeriod"/>
              <a:defRPr/>
            </a:pPr>
            <a:endParaRPr lang="en-ZA" sz="1400" dirty="0">
              <a:solidFill>
                <a:sysClr val="windowText" lastClr="000000"/>
              </a:solidFill>
              <a:latin typeface="Century Gothic" panose="020B0502020202020204" pitchFamily="34" charset="0"/>
              <a:cs typeface="Arial"/>
            </a:endParaRPr>
          </a:p>
          <a:p>
            <a:pPr marL="457200" marR="0" lvl="0" indent="-457200" algn="just" defTabSz="914400" rtl="0" eaLnBrk="1" fontAlgn="auto" latinLnBrk="0" hangingPunct="1">
              <a:lnSpc>
                <a:spcPct val="100000"/>
              </a:lnSpc>
              <a:spcBef>
                <a:spcPts val="0"/>
              </a:spcBef>
              <a:spcAft>
                <a:spcPts val="0"/>
              </a:spcAft>
              <a:buClrTx/>
              <a:buSzTx/>
              <a:buFont typeface="Arial" pitchFamily="34" charset="0"/>
              <a:buAutoNum type="arabicPeriod"/>
              <a:tabLst/>
              <a:defRPr/>
            </a:pPr>
            <a:r>
              <a:rPr kumimoji="0" lang="en-ZA" sz="1400" b="0" i="0" u="none" strike="noStrike" kern="1200" cap="none" spc="0" normalizeH="0" baseline="0" noProof="0" dirty="0">
                <a:ln>
                  <a:noFill/>
                </a:ln>
                <a:solidFill>
                  <a:sysClr val="windowText" lastClr="000000"/>
                </a:solidFill>
                <a:effectLst/>
                <a:uLnTx/>
                <a:uFillTx/>
                <a:latin typeface="Century Gothic" panose="020B0502020202020204" pitchFamily="34" charset="0"/>
                <a:cs typeface="Arial"/>
              </a:rPr>
              <a:t>During the period under review the  former Minister of Human Settlements appointed Mr. Neville Chainee as Administrator effective 17 February 2021.  Mr Chainee was replaced by Dr Mahapa as the Administrator in July 2021. </a:t>
            </a:r>
          </a:p>
          <a:p>
            <a:pPr marL="457200" marR="0" lvl="0" indent="-457200" algn="just" defTabSz="914400" rtl="0" eaLnBrk="1" fontAlgn="auto" latinLnBrk="0" hangingPunct="1">
              <a:lnSpc>
                <a:spcPct val="100000"/>
              </a:lnSpc>
              <a:spcBef>
                <a:spcPts val="0"/>
              </a:spcBef>
              <a:spcAft>
                <a:spcPts val="0"/>
              </a:spcAft>
              <a:buClrTx/>
              <a:buSzTx/>
              <a:buFont typeface="Arial" pitchFamily="34" charset="0"/>
              <a:buAutoNum type="arabicPeriod"/>
              <a:tabLst/>
              <a:defRPr/>
            </a:pPr>
            <a:endParaRPr kumimoji="0" lang="en-ZA" sz="1400" b="0" i="0" u="none" strike="noStrike" kern="1200" cap="none" spc="0" normalizeH="0" baseline="0" noProof="0" dirty="0">
              <a:ln>
                <a:noFill/>
              </a:ln>
              <a:solidFill>
                <a:sysClr val="windowText" lastClr="000000"/>
              </a:solidFill>
              <a:effectLst/>
              <a:uLnTx/>
              <a:uFillTx/>
              <a:latin typeface="Century Gothic" panose="020B0502020202020204" pitchFamily="34" charset="0"/>
              <a:cs typeface="Arial"/>
            </a:endParaRPr>
          </a:p>
          <a:p>
            <a:pPr marL="457200" indent="-457200" algn="just">
              <a:lnSpc>
                <a:spcPct val="110000"/>
              </a:lnSpc>
              <a:spcBef>
                <a:spcPts val="0"/>
              </a:spcBef>
              <a:buFont typeface="Arial" pitchFamily="34" charset="0"/>
              <a:buAutoNum type="arabicPeriod"/>
              <a:defRPr/>
            </a:pPr>
            <a:r>
              <a:rPr lang="en-ZA" sz="1400" dirty="0">
                <a:solidFill>
                  <a:sysClr val="windowText" lastClr="000000"/>
                </a:solidFill>
                <a:latin typeface="Century Gothic" panose="020B0502020202020204" pitchFamily="34" charset="0"/>
                <a:cs typeface="Arial"/>
              </a:rPr>
              <a:t>The Audit and Risk Committee remained the only functional committee to support the organisation under the leadership of the Administrator.</a:t>
            </a:r>
          </a:p>
          <a:p>
            <a:pPr marL="457200" indent="-457200" algn="just">
              <a:lnSpc>
                <a:spcPct val="110000"/>
              </a:lnSpc>
              <a:spcBef>
                <a:spcPts val="0"/>
              </a:spcBef>
              <a:buFont typeface="Arial" pitchFamily="34" charset="0"/>
              <a:buAutoNum type="arabicPeriod"/>
              <a:defRPr/>
            </a:pPr>
            <a:endParaRPr lang="en-ZA" sz="1400" dirty="0">
              <a:solidFill>
                <a:sysClr val="windowText" lastClr="000000"/>
              </a:solidFill>
              <a:latin typeface="Century Gothic" panose="020B0502020202020204" pitchFamily="34" charset="0"/>
              <a:cs typeface="Arial"/>
            </a:endParaRPr>
          </a:p>
          <a:p>
            <a:pPr marL="457200" indent="-457200" algn="just">
              <a:lnSpc>
                <a:spcPct val="110000"/>
              </a:lnSpc>
              <a:spcBef>
                <a:spcPts val="0"/>
              </a:spcBef>
              <a:buFont typeface="Arial" pitchFamily="34" charset="0"/>
              <a:buAutoNum type="arabicPeriod"/>
              <a:defRPr/>
            </a:pPr>
            <a:r>
              <a:rPr lang="en-ZA" sz="1400" dirty="0">
                <a:solidFill>
                  <a:sysClr val="windowText" lastClr="000000"/>
                </a:solidFill>
                <a:latin typeface="Century Gothic" panose="020B0502020202020204" pitchFamily="34" charset="0"/>
                <a:cs typeface="Arial"/>
              </a:rPr>
              <a:t>The Board was appointed by Honourable Minister </a:t>
            </a:r>
            <a:r>
              <a:rPr lang="en-ZA" sz="1400" dirty="0" err="1">
                <a:solidFill>
                  <a:sysClr val="windowText" lastClr="000000"/>
                </a:solidFill>
                <a:latin typeface="Century Gothic" panose="020B0502020202020204" pitchFamily="34" charset="0"/>
                <a:cs typeface="Arial"/>
              </a:rPr>
              <a:t>Kubayi</a:t>
            </a:r>
            <a:r>
              <a:rPr lang="en-ZA" sz="1400" dirty="0">
                <a:solidFill>
                  <a:sysClr val="windowText" lastClr="000000"/>
                </a:solidFill>
                <a:latin typeface="Century Gothic" panose="020B0502020202020204" pitchFamily="34" charset="0"/>
                <a:cs typeface="Arial"/>
              </a:rPr>
              <a:t> in November 2021</a:t>
            </a:r>
          </a:p>
          <a:p>
            <a:pPr marL="457200" indent="-457200" algn="just">
              <a:lnSpc>
                <a:spcPct val="110000"/>
              </a:lnSpc>
              <a:spcBef>
                <a:spcPts val="0"/>
              </a:spcBef>
              <a:buFont typeface="Arial" pitchFamily="34" charset="0"/>
              <a:buAutoNum type="arabicPeriod"/>
              <a:defRPr/>
            </a:pPr>
            <a:endParaRPr lang="en-ZA" sz="1400" dirty="0">
              <a:solidFill>
                <a:sysClr val="windowText" lastClr="000000"/>
              </a:solidFill>
              <a:latin typeface="Century Gothic" panose="020B0502020202020204" pitchFamily="34" charset="0"/>
              <a:cs typeface="Arial"/>
            </a:endParaRPr>
          </a:p>
          <a:p>
            <a:pPr marL="457200" indent="-457200" algn="just">
              <a:lnSpc>
                <a:spcPct val="110000"/>
              </a:lnSpc>
              <a:spcBef>
                <a:spcPts val="0"/>
              </a:spcBef>
              <a:buFont typeface="Arial" pitchFamily="34" charset="0"/>
              <a:buAutoNum type="arabicPeriod"/>
              <a:defRPr/>
            </a:pPr>
            <a:r>
              <a:rPr lang="en-ZA" sz="1400" dirty="0">
                <a:solidFill>
                  <a:sysClr val="windowText" lastClr="000000"/>
                </a:solidFill>
                <a:latin typeface="Century Gothic" panose="020B0502020202020204" pitchFamily="34" charset="0"/>
                <a:cs typeface="Arial"/>
              </a:rPr>
              <a:t>Mr. Stephen Poya was appointed as Acting 17th of February in 2021 to 27th August   2021</a:t>
            </a:r>
          </a:p>
          <a:p>
            <a:pPr marL="457200" indent="-457200" algn="just">
              <a:lnSpc>
                <a:spcPct val="110000"/>
              </a:lnSpc>
              <a:spcBef>
                <a:spcPts val="0"/>
              </a:spcBef>
              <a:buFont typeface="Arial" pitchFamily="34" charset="0"/>
              <a:buAutoNum type="arabicPeriod"/>
              <a:defRPr/>
            </a:pPr>
            <a:endParaRPr lang="en-ZA" sz="1400" dirty="0">
              <a:solidFill>
                <a:sysClr val="windowText" lastClr="000000"/>
              </a:solidFill>
              <a:latin typeface="Century Gothic" panose="020B0502020202020204" pitchFamily="34" charset="0"/>
              <a:cs typeface="Arial"/>
            </a:endParaRPr>
          </a:p>
          <a:p>
            <a:pPr marL="457200" indent="-457200" algn="just">
              <a:lnSpc>
                <a:spcPct val="110000"/>
              </a:lnSpc>
              <a:spcBef>
                <a:spcPts val="0"/>
              </a:spcBef>
              <a:buFont typeface="Arial" pitchFamily="34" charset="0"/>
              <a:buAutoNum type="arabicPeriod"/>
              <a:defRPr/>
            </a:pPr>
            <a:r>
              <a:rPr lang="en-ZA" sz="1400" dirty="0">
                <a:solidFill>
                  <a:sysClr val="windowText" lastClr="000000"/>
                </a:solidFill>
                <a:latin typeface="Century Gothic" panose="020B0502020202020204" pitchFamily="34" charset="0"/>
                <a:cs typeface="Arial"/>
              </a:rPr>
              <a:t>Ms Daphney Ngoasheng was appointed Acting CEO from 27th August 2021 to 31st May 2022</a:t>
            </a:r>
          </a:p>
          <a:p>
            <a:pPr marL="457200" indent="-457200" algn="just">
              <a:lnSpc>
                <a:spcPct val="110000"/>
              </a:lnSpc>
              <a:spcBef>
                <a:spcPts val="0"/>
              </a:spcBef>
              <a:buFont typeface="Arial" pitchFamily="34" charset="0"/>
              <a:buAutoNum type="arabicPeriod"/>
              <a:defRPr/>
            </a:pPr>
            <a:endParaRPr lang="en-ZA" sz="1400" dirty="0">
              <a:solidFill>
                <a:sysClr val="windowText" lastClr="000000"/>
              </a:solidFill>
              <a:latin typeface="Century Gothic" panose="020B0502020202020204" pitchFamily="34" charset="0"/>
              <a:cs typeface="Arial"/>
            </a:endParaRPr>
          </a:p>
          <a:p>
            <a:pPr marL="457200" indent="-457200" algn="just">
              <a:lnSpc>
                <a:spcPct val="110000"/>
              </a:lnSpc>
              <a:spcBef>
                <a:spcPts val="0"/>
              </a:spcBef>
              <a:buFont typeface="Arial" pitchFamily="34" charset="0"/>
              <a:buAutoNum type="arabicPeriod"/>
              <a:defRPr/>
            </a:pPr>
            <a:r>
              <a:rPr lang="en-ZA" sz="1400" dirty="0">
                <a:solidFill>
                  <a:sysClr val="windowText" lastClr="000000"/>
                </a:solidFill>
                <a:latin typeface="Century Gothic" panose="020B0502020202020204" pitchFamily="34" charset="0"/>
                <a:cs typeface="Arial"/>
              </a:rPr>
              <a:t>The Board with the support of the Minister expedited the appointment of the CEO and CFO who resumed their duties in June and July 2022 respectively</a:t>
            </a:r>
          </a:p>
          <a:p>
            <a:pPr marL="457200" indent="-457200" algn="just">
              <a:lnSpc>
                <a:spcPct val="110000"/>
              </a:lnSpc>
              <a:spcBef>
                <a:spcPts val="0"/>
              </a:spcBef>
              <a:buFont typeface="Arial" pitchFamily="34" charset="0"/>
              <a:buAutoNum type="arabicPeriod"/>
              <a:defRPr/>
            </a:pPr>
            <a:endParaRPr lang="en-ZA" sz="1400" dirty="0">
              <a:solidFill>
                <a:sysClr val="windowText" lastClr="000000"/>
              </a:solidFill>
              <a:latin typeface="Century Gothic" panose="020B0502020202020204" pitchFamily="34" charset="0"/>
              <a:cs typeface="Arial"/>
            </a:endParaRPr>
          </a:p>
          <a:p>
            <a:pPr marL="457200" lvl="0" indent="-457200" algn="just">
              <a:buFont typeface="Arial" pitchFamily="34" charset="0"/>
              <a:buAutoNum type="arabicPeriod"/>
              <a:defRPr/>
            </a:pPr>
            <a:endParaRPr lang="en-ZA" sz="1400" dirty="0">
              <a:solidFill>
                <a:sysClr val="windowText" lastClr="000000"/>
              </a:solidFill>
              <a:latin typeface="Arial"/>
              <a:cs typeface="Arial"/>
            </a:endParaRPr>
          </a:p>
          <a:p>
            <a:pPr marL="457200" lvl="0" indent="-457200" algn="just">
              <a:buFont typeface="Arial" pitchFamily="34" charset="0"/>
              <a:buAutoNum type="arabicPeriod"/>
              <a:defRPr/>
            </a:pPr>
            <a:endParaRPr lang="en-ZA" sz="1400" dirty="0">
              <a:solidFill>
                <a:sysClr val="windowText" lastClr="000000"/>
              </a:solidFill>
              <a:latin typeface="Arial"/>
              <a:cs typeface="Arial"/>
            </a:endParaRPr>
          </a:p>
        </p:txBody>
      </p:sp>
      <p:sp>
        <p:nvSpPr>
          <p:cNvPr id="3" name="Subtitle 2">
            <a:extLst>
              <a:ext uri="{FF2B5EF4-FFF2-40B4-BE49-F238E27FC236}">
                <a16:creationId xmlns:a16="http://schemas.microsoft.com/office/drawing/2014/main" xmlns="" id="{77DB24FF-BC26-F59A-3AFF-A8E985E8AFC8}"/>
              </a:ext>
            </a:extLst>
          </p:cNvPr>
          <p:cNvSpPr txBox="1">
            <a:spLocks/>
          </p:cNvSpPr>
          <p:nvPr/>
        </p:nvSpPr>
        <p:spPr>
          <a:xfrm>
            <a:off x="6646910" y="1059150"/>
            <a:ext cx="4785952" cy="546818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R="0" lvl="0" algn="just" fontAlgn="auto">
              <a:lnSpc>
                <a:spcPct val="100000"/>
              </a:lnSpc>
              <a:spcBef>
                <a:spcPts val="0"/>
              </a:spcBef>
              <a:spcAft>
                <a:spcPts val="0"/>
              </a:spcAft>
              <a:buClrTx/>
              <a:buSzTx/>
              <a:tabLst/>
              <a:defRPr/>
            </a:pPr>
            <a:r>
              <a:rPr lang="en-ZA" sz="1400" b="1" dirty="0">
                <a:solidFill>
                  <a:sysClr val="windowText" lastClr="000000"/>
                </a:solidFill>
                <a:latin typeface="Century Gothic" panose="020B0502020202020204" pitchFamily="34" charset="0"/>
                <a:cs typeface="Arial"/>
              </a:rPr>
              <a:t>Since the appointment of the CEO and CFO the following has been done:</a:t>
            </a:r>
          </a:p>
          <a:p>
            <a:pPr marL="457200" marR="0" lvl="0" indent="-457200" algn="just" fontAlgn="auto">
              <a:lnSpc>
                <a:spcPct val="100000"/>
              </a:lnSpc>
              <a:spcBef>
                <a:spcPts val="0"/>
              </a:spcBef>
              <a:spcAft>
                <a:spcPts val="0"/>
              </a:spcAft>
              <a:buClrTx/>
              <a:buSzTx/>
              <a:buFont typeface="Arial" pitchFamily="34" charset="0"/>
              <a:buAutoNum type="arabicPeriod"/>
              <a:tabLst/>
              <a:defRPr/>
            </a:pPr>
            <a:endParaRPr lang="en-ZA" sz="1400" dirty="0">
              <a:solidFill>
                <a:sysClr val="windowText" lastClr="000000"/>
              </a:solidFill>
              <a:latin typeface="Century Gothic" panose="020B0502020202020204" pitchFamily="34" charset="0"/>
              <a:cs typeface="Arial"/>
            </a:endParaRPr>
          </a:p>
          <a:p>
            <a:pPr marR="0" lvl="0" algn="just" fontAlgn="auto">
              <a:lnSpc>
                <a:spcPct val="100000"/>
              </a:lnSpc>
              <a:spcBef>
                <a:spcPts val="0"/>
              </a:spcBef>
              <a:spcAft>
                <a:spcPts val="0"/>
              </a:spcAft>
              <a:buClrTx/>
              <a:buSzTx/>
              <a:tabLst/>
              <a:defRPr/>
            </a:pPr>
            <a:r>
              <a:rPr lang="en-ZA" sz="1400" dirty="0">
                <a:solidFill>
                  <a:sysClr val="windowText" lastClr="000000"/>
                </a:solidFill>
                <a:latin typeface="Century Gothic" panose="020B0502020202020204" pitchFamily="34" charset="0"/>
                <a:cs typeface="Arial"/>
              </a:rPr>
              <a:t>7. Disciplinary matters with Executives concluded</a:t>
            </a:r>
          </a:p>
          <a:p>
            <a:pPr marL="457200" marR="0" lvl="0" indent="-457200" algn="just" fontAlgn="auto">
              <a:lnSpc>
                <a:spcPct val="100000"/>
              </a:lnSpc>
              <a:spcBef>
                <a:spcPts val="0"/>
              </a:spcBef>
              <a:spcAft>
                <a:spcPts val="0"/>
              </a:spcAft>
              <a:buClrTx/>
              <a:buSzTx/>
              <a:buFont typeface="Arial" pitchFamily="34" charset="0"/>
              <a:buAutoNum type="arabicPeriod"/>
              <a:tabLst/>
              <a:defRPr/>
            </a:pPr>
            <a:endParaRPr lang="en-ZA" sz="1400" dirty="0">
              <a:solidFill>
                <a:sysClr val="windowText" lastClr="000000"/>
              </a:solidFill>
              <a:latin typeface="Century Gothic" panose="020B0502020202020204" pitchFamily="34" charset="0"/>
              <a:cs typeface="Arial"/>
            </a:endParaRPr>
          </a:p>
          <a:p>
            <a:pPr marR="0" lvl="0" algn="just" fontAlgn="auto">
              <a:lnSpc>
                <a:spcPct val="100000"/>
              </a:lnSpc>
              <a:spcBef>
                <a:spcPts val="0"/>
              </a:spcBef>
              <a:spcAft>
                <a:spcPts val="0"/>
              </a:spcAft>
              <a:buClrTx/>
              <a:buSzTx/>
              <a:tabLst/>
              <a:defRPr/>
            </a:pPr>
            <a:r>
              <a:rPr lang="en-ZA" sz="1400" dirty="0">
                <a:solidFill>
                  <a:sysClr val="windowText" lastClr="000000"/>
                </a:solidFill>
                <a:latin typeface="Century Gothic" panose="020B0502020202020204" pitchFamily="34" charset="0"/>
                <a:cs typeface="Arial"/>
              </a:rPr>
              <a:t>8. Organisational Structure finalised and submitted for Minister’s review</a:t>
            </a:r>
          </a:p>
          <a:p>
            <a:pPr marL="457200" marR="0" lvl="0" indent="-457200" algn="just" fontAlgn="auto">
              <a:lnSpc>
                <a:spcPct val="100000"/>
              </a:lnSpc>
              <a:spcBef>
                <a:spcPts val="0"/>
              </a:spcBef>
              <a:spcAft>
                <a:spcPts val="0"/>
              </a:spcAft>
              <a:buClrTx/>
              <a:buSzTx/>
              <a:buFont typeface="Arial" pitchFamily="34" charset="0"/>
              <a:buAutoNum type="arabicPeriod"/>
              <a:tabLst/>
              <a:defRPr/>
            </a:pPr>
            <a:endParaRPr lang="en-ZA" sz="1400" dirty="0">
              <a:solidFill>
                <a:sysClr val="windowText" lastClr="000000"/>
              </a:solidFill>
              <a:latin typeface="Century Gothic" panose="020B0502020202020204" pitchFamily="34" charset="0"/>
              <a:cs typeface="Arial"/>
            </a:endParaRPr>
          </a:p>
          <a:p>
            <a:pPr marR="0" lvl="0" algn="just" fontAlgn="auto">
              <a:lnSpc>
                <a:spcPct val="100000"/>
              </a:lnSpc>
              <a:spcBef>
                <a:spcPts val="0"/>
              </a:spcBef>
              <a:spcAft>
                <a:spcPts val="0"/>
              </a:spcAft>
              <a:buClrTx/>
              <a:buSzTx/>
              <a:tabLst/>
              <a:defRPr/>
            </a:pPr>
            <a:r>
              <a:rPr lang="en-ZA" sz="1400" dirty="0">
                <a:solidFill>
                  <a:sysClr val="windowText" lastClr="000000"/>
                </a:solidFill>
                <a:latin typeface="Century Gothic" panose="020B0502020202020204" pitchFamily="34" charset="0"/>
                <a:cs typeface="Arial"/>
              </a:rPr>
              <a:t>9. Moratorium on position lifted to enable  filing of critical positions</a:t>
            </a:r>
          </a:p>
          <a:p>
            <a:pPr marL="457200" marR="0" lvl="0" indent="-457200" algn="just" fontAlgn="auto">
              <a:lnSpc>
                <a:spcPct val="100000"/>
              </a:lnSpc>
              <a:spcBef>
                <a:spcPts val="0"/>
              </a:spcBef>
              <a:spcAft>
                <a:spcPts val="0"/>
              </a:spcAft>
              <a:buClrTx/>
              <a:buSzTx/>
              <a:buFont typeface="Arial" pitchFamily="34" charset="0"/>
              <a:buAutoNum type="arabicPeriod"/>
              <a:tabLst/>
              <a:defRPr/>
            </a:pPr>
            <a:endParaRPr lang="en-ZA" sz="1400" dirty="0">
              <a:solidFill>
                <a:sysClr val="windowText" lastClr="000000"/>
              </a:solidFill>
              <a:latin typeface="Century Gothic" panose="020B0502020202020204" pitchFamily="34" charset="0"/>
              <a:cs typeface="Arial"/>
            </a:endParaRPr>
          </a:p>
          <a:p>
            <a:pPr marR="0" lvl="0" algn="just" fontAlgn="auto">
              <a:lnSpc>
                <a:spcPct val="100000"/>
              </a:lnSpc>
              <a:spcBef>
                <a:spcPts val="0"/>
              </a:spcBef>
              <a:spcAft>
                <a:spcPts val="0"/>
              </a:spcAft>
              <a:buClrTx/>
              <a:buSzTx/>
              <a:tabLst/>
              <a:defRPr/>
            </a:pPr>
            <a:r>
              <a:rPr lang="en-ZA" sz="1400" dirty="0">
                <a:solidFill>
                  <a:sysClr val="windowText" lastClr="000000"/>
                </a:solidFill>
                <a:latin typeface="Century Gothic" panose="020B0502020202020204" pitchFamily="34" charset="0"/>
                <a:cs typeface="Arial"/>
              </a:rPr>
              <a:t>10. Irregular Expenditure Register being developed and  condonation process underway</a:t>
            </a:r>
          </a:p>
          <a:p>
            <a:pPr marL="457200" marR="0" lvl="0" indent="-457200" algn="just" fontAlgn="auto">
              <a:lnSpc>
                <a:spcPct val="100000"/>
              </a:lnSpc>
              <a:spcBef>
                <a:spcPts val="0"/>
              </a:spcBef>
              <a:spcAft>
                <a:spcPts val="0"/>
              </a:spcAft>
              <a:buClrTx/>
              <a:buSzTx/>
              <a:buFont typeface="Arial" pitchFamily="34" charset="0"/>
              <a:buAutoNum type="arabicPeriod"/>
              <a:tabLst/>
              <a:defRPr/>
            </a:pPr>
            <a:endParaRPr lang="en-ZA" sz="1400" dirty="0">
              <a:solidFill>
                <a:sysClr val="windowText" lastClr="000000"/>
              </a:solidFill>
              <a:latin typeface="Century Gothic" panose="020B0502020202020204" pitchFamily="34" charset="0"/>
              <a:cs typeface="Arial"/>
            </a:endParaRPr>
          </a:p>
          <a:p>
            <a:pPr marR="0" lvl="0" algn="just" fontAlgn="auto">
              <a:lnSpc>
                <a:spcPct val="100000"/>
              </a:lnSpc>
              <a:spcBef>
                <a:spcPts val="0"/>
              </a:spcBef>
              <a:spcAft>
                <a:spcPts val="0"/>
              </a:spcAft>
              <a:buClrTx/>
              <a:buSzTx/>
              <a:tabLst/>
              <a:defRPr/>
            </a:pPr>
            <a:r>
              <a:rPr lang="en-ZA" sz="1400" dirty="0">
                <a:solidFill>
                  <a:sysClr val="windowText" lastClr="000000"/>
                </a:solidFill>
                <a:latin typeface="Century Gothic" panose="020B0502020202020204" pitchFamily="34" charset="0"/>
                <a:cs typeface="Arial"/>
              </a:rPr>
              <a:t>11. Improvement in Organisational Performance in Q1 – 61% Performance</a:t>
            </a:r>
          </a:p>
          <a:p>
            <a:pPr marL="457200" marR="0" lvl="0" indent="-457200" algn="just" fontAlgn="auto">
              <a:lnSpc>
                <a:spcPct val="100000"/>
              </a:lnSpc>
              <a:spcBef>
                <a:spcPts val="0"/>
              </a:spcBef>
              <a:spcAft>
                <a:spcPts val="0"/>
              </a:spcAft>
              <a:buClrTx/>
              <a:buSzTx/>
              <a:buFont typeface="Arial" pitchFamily="34" charset="0"/>
              <a:buAutoNum type="arabicPeriod"/>
              <a:tabLst/>
              <a:defRPr/>
            </a:pPr>
            <a:endParaRPr lang="en-ZA" sz="1400" dirty="0">
              <a:solidFill>
                <a:sysClr val="windowText" lastClr="000000"/>
              </a:solidFill>
              <a:latin typeface="Century Gothic" panose="020B0502020202020204" pitchFamily="34" charset="0"/>
              <a:cs typeface="Arial"/>
            </a:endParaRPr>
          </a:p>
          <a:p>
            <a:pPr marR="0" lvl="0" algn="just" fontAlgn="auto">
              <a:lnSpc>
                <a:spcPct val="100000"/>
              </a:lnSpc>
              <a:spcBef>
                <a:spcPts val="0"/>
              </a:spcBef>
              <a:spcAft>
                <a:spcPts val="0"/>
              </a:spcAft>
              <a:buClrTx/>
              <a:buSzTx/>
              <a:tabLst/>
              <a:defRPr/>
            </a:pPr>
            <a:r>
              <a:rPr lang="en-ZA" sz="1400" dirty="0">
                <a:solidFill>
                  <a:sysClr val="windowText" lastClr="000000"/>
                </a:solidFill>
                <a:latin typeface="Century Gothic" panose="020B0502020202020204" pitchFamily="34" charset="0"/>
                <a:cs typeface="Arial"/>
              </a:rPr>
              <a:t>12. Weekly project tracking done and updated on the project tracking tool to identify blockages and required actions</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ZA" sz="1400" b="0" i="0" u="none" strike="noStrike" kern="1200" cap="none" spc="0" normalizeH="0" baseline="0" noProof="0" dirty="0">
              <a:ln>
                <a:noFill/>
              </a:ln>
              <a:solidFill>
                <a:sysClr val="windowText" lastClr="000000"/>
              </a:solidFill>
              <a:effectLst/>
              <a:uLnTx/>
              <a:uFillTx/>
              <a:latin typeface="Arial"/>
              <a:ea typeface="+mn-ea"/>
              <a:cs typeface="Arial"/>
            </a:endParaRPr>
          </a:p>
          <a:p>
            <a:pPr marL="457200" marR="0" lvl="0" indent="-457200" algn="just" defTabSz="914400" rtl="0" eaLnBrk="1" fontAlgn="auto" latinLnBrk="0" hangingPunct="1">
              <a:lnSpc>
                <a:spcPct val="100000"/>
              </a:lnSpc>
              <a:spcBef>
                <a:spcPct val="20000"/>
              </a:spcBef>
              <a:spcAft>
                <a:spcPts val="0"/>
              </a:spcAft>
              <a:buClrTx/>
              <a:buSzTx/>
              <a:buFont typeface="Arial" pitchFamily="34" charset="0"/>
              <a:buAutoNum type="arabicPeriod"/>
              <a:tabLst/>
              <a:defRPr/>
            </a:pPr>
            <a:endParaRPr kumimoji="0" lang="en-ZA" sz="1400" b="0" i="0" u="none" strike="noStrike" kern="1200" cap="none" spc="0" normalizeH="0" baseline="0" noProof="0" dirty="0">
              <a:ln>
                <a:noFill/>
              </a:ln>
              <a:solidFill>
                <a:sysClr val="windowText" lastClr="000000"/>
              </a:solidFill>
              <a:effectLst/>
              <a:uLnTx/>
              <a:uFillTx/>
              <a:latin typeface="Arial"/>
              <a:ea typeface="+mn-ea"/>
              <a:cs typeface="Arial"/>
            </a:endParaRPr>
          </a:p>
          <a:p>
            <a:pPr marR="0" lvl="0" algn="just" defTabSz="914400" rtl="0" eaLnBrk="1" fontAlgn="auto" latinLnBrk="0" hangingPunct="1">
              <a:lnSpc>
                <a:spcPct val="100000"/>
              </a:lnSpc>
              <a:spcBef>
                <a:spcPct val="20000"/>
              </a:spcBef>
              <a:spcAft>
                <a:spcPts val="0"/>
              </a:spcAft>
              <a:buClrTx/>
              <a:buSzTx/>
              <a:tabLst/>
              <a:defRPr/>
            </a:pPr>
            <a:endParaRPr kumimoji="0" lang="en-ZA" sz="1400" b="0" i="0" u="none" strike="noStrike" kern="1200" cap="none" spc="0" normalizeH="0" baseline="0" noProof="0" dirty="0">
              <a:ln>
                <a:noFill/>
              </a:ln>
              <a:solidFill>
                <a:sysClr val="windowText" lastClr="000000"/>
              </a:solidFill>
              <a:effectLst/>
              <a:uLnTx/>
              <a:uFillTx/>
              <a:latin typeface="Arial"/>
              <a:ea typeface="+mn-ea"/>
              <a:cs typeface="Arial"/>
            </a:endParaRPr>
          </a:p>
        </p:txBody>
      </p:sp>
    </p:spTree>
    <p:extLst>
      <p:ext uri="{BB962C8B-B14F-4D97-AF65-F5344CB8AC3E}">
        <p14:creationId xmlns:p14="http://schemas.microsoft.com/office/powerpoint/2010/main" xmlns="" val="2515262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962618" y="28231"/>
            <a:ext cx="1123369" cy="780176"/>
          </a:xfrm>
          <a:prstGeom prst="rect">
            <a:avLst/>
          </a:prstGeom>
          <a:ln>
            <a:noFill/>
          </a:ln>
        </p:spPr>
      </p:pic>
      <p:sp>
        <p:nvSpPr>
          <p:cNvPr id="2" name="Rectangle 1"/>
          <p:cNvSpPr/>
          <p:nvPr/>
        </p:nvSpPr>
        <p:spPr>
          <a:xfrm>
            <a:off x="106016" y="-67122"/>
            <a:ext cx="10856602" cy="70951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11">
              <a:defRPr/>
            </a:pPr>
            <a:r>
              <a:rPr lang="en-ZW" sz="3600" b="1" dirty="0">
                <a:solidFill>
                  <a:srgbClr val="1F497D"/>
                </a:solidFill>
                <a:latin typeface="Franklin Gothic Demi Cond" panose="020B0706030402020204" pitchFamily="34" charset="0"/>
              </a:rPr>
              <a:t>EXECUTIVE OVERVIEW AND HIGHLIGHTS  - 2021/22 </a:t>
            </a:r>
            <a:endParaRPr lang="en-ZA" sz="3600" b="1" dirty="0">
              <a:solidFill>
                <a:srgbClr val="1F497D"/>
              </a:solidFill>
              <a:latin typeface="Franklin Gothic Demi Cond" panose="020B0706030402020204" pitchFamily="34" charset="0"/>
            </a:endParaRPr>
          </a:p>
        </p:txBody>
      </p:sp>
      <p:sp>
        <p:nvSpPr>
          <p:cNvPr id="5" name="Subtitle 2">
            <a:extLst>
              <a:ext uri="{FF2B5EF4-FFF2-40B4-BE49-F238E27FC236}">
                <a16:creationId xmlns:a16="http://schemas.microsoft.com/office/drawing/2014/main" xmlns="" id="{E1FA5B4F-8574-48CD-AB5E-A753CDCF61A7}"/>
              </a:ext>
            </a:extLst>
          </p:cNvPr>
          <p:cNvSpPr txBox="1">
            <a:spLocks/>
          </p:cNvSpPr>
          <p:nvPr/>
        </p:nvSpPr>
        <p:spPr>
          <a:xfrm>
            <a:off x="365168" y="1140430"/>
            <a:ext cx="10760031" cy="546818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lvl="0" indent="-457200" algn="just">
              <a:buFont typeface="Arial" pitchFamily="34" charset="0"/>
              <a:buAutoNum type="arabicPeriod"/>
              <a:defRPr/>
            </a:pPr>
            <a:endParaRPr lang="en-ZA" sz="2100" dirty="0">
              <a:solidFill>
                <a:sysClr val="windowText" lastClr="000000"/>
              </a:solidFill>
              <a:latin typeface="Arial"/>
              <a:cs typeface="Arial"/>
            </a:endParaRPr>
          </a:p>
        </p:txBody>
      </p:sp>
      <p:sp>
        <p:nvSpPr>
          <p:cNvPr id="3" name="TextBox 2"/>
          <p:cNvSpPr txBox="1"/>
          <p:nvPr/>
        </p:nvSpPr>
        <p:spPr>
          <a:xfrm>
            <a:off x="305294" y="604165"/>
            <a:ext cx="10357966" cy="923330"/>
          </a:xfrm>
          <a:prstGeom prst="rect">
            <a:avLst/>
          </a:prstGeom>
          <a:noFill/>
        </p:spPr>
        <p:txBody>
          <a:bodyPr wrap="square" rtlCol="0">
            <a:spAutoFit/>
          </a:bodyPr>
          <a:lstStyle/>
          <a:p>
            <a:r>
              <a:rPr lang="en-ZA" b="1" dirty="0">
                <a:solidFill>
                  <a:prstClr val="black"/>
                </a:solidFill>
                <a:latin typeface="Century Gothic" panose="020B0502020202020204" pitchFamily="34" charset="0"/>
                <a:cs typeface="Arial" panose="020B0604020202020204" pitchFamily="34" charset="0"/>
              </a:rPr>
              <a:t>The HDA developed a new strategy with a focus on its role as a developer of choice for the public sector that is structured on the 6 strategic pillars of the HDA : </a:t>
            </a:r>
          </a:p>
          <a:p>
            <a:pPr algn="l"/>
            <a:r>
              <a:rPr lang="en-GB" b="1" dirty="0">
                <a:solidFill>
                  <a:prstClr val="black"/>
                </a:solidFill>
                <a:latin typeface="Century Gothic" panose="020B0502020202020204" pitchFamily="34" charset="0"/>
                <a:cs typeface="Arial" panose="020B0604020202020204" pitchFamily="34" charset="0"/>
              </a:rPr>
              <a:t> </a:t>
            </a:r>
            <a:endParaRPr lang="en-ZA" dirty="0">
              <a:solidFill>
                <a:prstClr val="black"/>
              </a:solidFill>
              <a:latin typeface="Century Gothic" panose="020B0502020202020204" pitchFamily="34" charset="0"/>
              <a:cs typeface="Arial" panose="020B0604020202020204" pitchFamily="34" charset="0"/>
            </a:endParaRPr>
          </a:p>
        </p:txBody>
      </p:sp>
      <p:graphicFrame>
        <p:nvGraphicFramePr>
          <p:cNvPr id="4" name="Table 5">
            <a:extLst>
              <a:ext uri="{FF2B5EF4-FFF2-40B4-BE49-F238E27FC236}">
                <a16:creationId xmlns:a16="http://schemas.microsoft.com/office/drawing/2014/main" xmlns="" id="{CDAE3803-B537-2E7E-8228-79763893EDB2}"/>
              </a:ext>
            </a:extLst>
          </p:cNvPr>
          <p:cNvGraphicFramePr>
            <a:graphicFrameLocks noGrp="1"/>
          </p:cNvGraphicFramePr>
          <p:nvPr>
            <p:extLst>
              <p:ext uri="{D42A27DB-BD31-4B8C-83A1-F6EECF244321}">
                <p14:modId xmlns:p14="http://schemas.microsoft.com/office/powerpoint/2010/main" xmlns="" val="345127701"/>
              </p:ext>
            </p:extLst>
          </p:nvPr>
        </p:nvGraphicFramePr>
        <p:xfrm>
          <a:off x="478609" y="1552798"/>
          <a:ext cx="10874829" cy="4693920"/>
        </p:xfrm>
        <a:graphic>
          <a:graphicData uri="http://schemas.openxmlformats.org/drawingml/2006/table">
            <a:tbl>
              <a:tblPr firstRow="1" bandRow="1">
                <a:tableStyleId>{5C22544A-7EE6-4342-B048-85BDC9FD1C3A}</a:tableStyleId>
              </a:tblPr>
              <a:tblGrid>
                <a:gridCol w="2196715">
                  <a:extLst>
                    <a:ext uri="{9D8B030D-6E8A-4147-A177-3AD203B41FA5}">
                      <a16:colId xmlns:a16="http://schemas.microsoft.com/office/drawing/2014/main" xmlns="" val="2038510353"/>
                    </a:ext>
                  </a:extLst>
                </a:gridCol>
                <a:gridCol w="8678114">
                  <a:extLst>
                    <a:ext uri="{9D8B030D-6E8A-4147-A177-3AD203B41FA5}">
                      <a16:colId xmlns:a16="http://schemas.microsoft.com/office/drawing/2014/main" xmlns="" val="169031727"/>
                    </a:ext>
                  </a:extLst>
                </a:gridCol>
              </a:tblGrid>
              <a:tr h="370840">
                <a:tc>
                  <a:txBody>
                    <a:bodyPr/>
                    <a:lstStyle/>
                    <a:p>
                      <a:r>
                        <a:rPr lang="en-ZA" sz="1600" dirty="0">
                          <a:solidFill>
                            <a:srgbClr val="E97428"/>
                          </a:solidFill>
                          <a:latin typeface="Arial" panose="020B0604020202020204" pitchFamily="34" charset="0"/>
                          <a:cs typeface="Arial" panose="020B0604020202020204" pitchFamily="34" charset="0"/>
                        </a:rPr>
                        <a:t>Mandate </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b="0" kern="1200" noProof="0" dirty="0">
                          <a:solidFill>
                            <a:sysClr val="windowText" lastClr="000000"/>
                          </a:solidFill>
                          <a:latin typeface="Century Gothic" panose="020B0502020202020204" pitchFamily="34" charset="0"/>
                          <a:ea typeface="+mn-ea"/>
                          <a:cs typeface="Arial"/>
                        </a:rPr>
                        <a:t>Clarification of the mandate and the HDA fully implementing its mandate and put in measures  that will lead to a much bigger role as a fully-fledged </a:t>
                      </a:r>
                      <a:r>
                        <a:rPr lang="en-ZA" sz="1600" b="0" kern="1200" noProof="0" dirty="0">
                          <a:solidFill>
                            <a:sysClr val="windowText" lastClr="000000"/>
                          </a:solidFill>
                          <a:latin typeface="Century Gothic" panose="020B0502020202020204" pitchFamily="34" charset="0"/>
                          <a:ea typeface="+mn-ea"/>
                          <a:cs typeface="Arial"/>
                        </a:rPr>
                        <a:t>property developer</a:t>
                      </a:r>
                    </a:p>
                    <a:p>
                      <a:endParaRPr lang="en-ZA" sz="1600" kern="1200" dirty="0">
                        <a:solidFill>
                          <a:sysClr val="windowText" lastClr="000000"/>
                        </a:solidFill>
                        <a:latin typeface="Century Gothic" panose="020B0502020202020204" pitchFamily="34" charset="0"/>
                        <a:ea typeface="+mn-ea"/>
                        <a:cs typeface="Arial"/>
                      </a:endParaRPr>
                    </a:p>
                  </a:txBody>
                  <a:tcPr>
                    <a:noFill/>
                  </a:tcPr>
                </a:tc>
                <a:extLst>
                  <a:ext uri="{0D108BD9-81ED-4DB2-BD59-A6C34878D82A}">
                    <a16:rowId xmlns:a16="http://schemas.microsoft.com/office/drawing/2014/main" xmlns="" val="3997467296"/>
                  </a:ext>
                </a:extLst>
              </a:tr>
              <a:tr h="370840">
                <a:tc>
                  <a:txBody>
                    <a:bodyPr/>
                    <a:lstStyle/>
                    <a:p>
                      <a:r>
                        <a:rPr lang="en-ZA" sz="1600" b="1" dirty="0">
                          <a:solidFill>
                            <a:srgbClr val="0063AF"/>
                          </a:solidFill>
                          <a:latin typeface="Arial" panose="020B0604020202020204" pitchFamily="34" charset="0"/>
                          <a:cs typeface="Arial" panose="020B0604020202020204" pitchFamily="34" charset="0"/>
                        </a:rPr>
                        <a:t>Governance </a:t>
                      </a:r>
                    </a:p>
                    <a:p>
                      <a:endParaRPr lang="en-ZA" sz="1600" dirty="0">
                        <a:latin typeface="Arial" panose="020B0604020202020204" pitchFamily="34" charset="0"/>
                        <a:cs typeface="Arial" panose="020B0604020202020204" pitchFamily="34" charset="0"/>
                      </a:endParaRPr>
                    </a:p>
                  </a:txBody>
                  <a:tcPr>
                    <a:noFill/>
                  </a:tcPr>
                </a:tc>
                <a:tc>
                  <a:txBody>
                    <a:bodyPr/>
                    <a:lstStyle/>
                    <a:p>
                      <a:r>
                        <a:rPr lang="en-US" sz="1600" kern="1200" dirty="0">
                          <a:solidFill>
                            <a:sysClr val="windowText" lastClr="000000"/>
                          </a:solidFill>
                          <a:latin typeface="Century Gothic" panose="020B0502020202020204" pitchFamily="34" charset="0"/>
                          <a:ea typeface="+mn-ea"/>
                          <a:cs typeface="Arial"/>
                        </a:rPr>
                        <a:t>Implementation of concerted initiatives to progressively enhance compliance with the applicable regulatory and governance frameworks for the HDA,</a:t>
                      </a:r>
                    </a:p>
                    <a:p>
                      <a:endParaRPr lang="en-ZA" sz="1600" kern="1200" dirty="0">
                        <a:solidFill>
                          <a:sysClr val="windowText" lastClr="000000"/>
                        </a:solidFill>
                        <a:latin typeface="Century Gothic" panose="020B0502020202020204" pitchFamily="34" charset="0"/>
                        <a:ea typeface="+mn-ea"/>
                        <a:cs typeface="Arial"/>
                      </a:endParaRPr>
                    </a:p>
                  </a:txBody>
                  <a:tcPr>
                    <a:noFill/>
                  </a:tcPr>
                </a:tc>
                <a:extLst>
                  <a:ext uri="{0D108BD9-81ED-4DB2-BD59-A6C34878D82A}">
                    <a16:rowId xmlns:a16="http://schemas.microsoft.com/office/drawing/2014/main" xmlns="" val="788289356"/>
                  </a:ext>
                </a:extLst>
              </a:tr>
              <a:tr h="257236">
                <a:tc>
                  <a:txBody>
                    <a:bodyPr/>
                    <a:lstStyle/>
                    <a:p>
                      <a:r>
                        <a:rPr lang="en-ZA" sz="1600" b="1" dirty="0">
                          <a:solidFill>
                            <a:srgbClr val="42A529"/>
                          </a:solidFill>
                          <a:latin typeface="Arial" panose="020B0604020202020204" pitchFamily="34" charset="0"/>
                          <a:cs typeface="Arial" panose="020B0604020202020204" pitchFamily="34" charset="0"/>
                        </a:rPr>
                        <a:t>Sustainability </a:t>
                      </a:r>
                    </a:p>
                  </a:txBody>
                  <a:tcPr>
                    <a:noFill/>
                  </a:tcPr>
                </a:tc>
                <a:tc>
                  <a:txBody>
                    <a:bodyPr/>
                    <a:lstStyle/>
                    <a:p>
                      <a:r>
                        <a:rPr lang="en-US" sz="1600" kern="1200" dirty="0">
                          <a:solidFill>
                            <a:sysClr val="windowText" lastClr="000000"/>
                          </a:solidFill>
                          <a:latin typeface="Century Gothic" panose="020B0502020202020204" pitchFamily="34" charset="0"/>
                          <a:ea typeface="+mn-ea"/>
                          <a:cs typeface="Arial"/>
                        </a:rPr>
                        <a:t>A business and funding model will be implemented that will support both the primary and  secondary mandate and balances the need for the public mandate and the need for financial sustainability,</a:t>
                      </a:r>
                      <a:endParaRPr lang="en-ZA" sz="1600" kern="1200" dirty="0">
                        <a:solidFill>
                          <a:sysClr val="windowText" lastClr="000000"/>
                        </a:solidFill>
                        <a:latin typeface="Century Gothic" panose="020B0502020202020204" pitchFamily="34" charset="0"/>
                        <a:ea typeface="+mn-ea"/>
                        <a:cs typeface="Arial"/>
                      </a:endParaRPr>
                    </a:p>
                  </a:txBody>
                  <a:tcPr>
                    <a:noFill/>
                  </a:tcPr>
                </a:tc>
                <a:extLst>
                  <a:ext uri="{0D108BD9-81ED-4DB2-BD59-A6C34878D82A}">
                    <a16:rowId xmlns:a16="http://schemas.microsoft.com/office/drawing/2014/main" xmlns="" val="4176176669"/>
                  </a:ext>
                </a:extLst>
              </a:tr>
              <a:tr h="370840">
                <a:tc>
                  <a:txBody>
                    <a:bodyPr/>
                    <a:lstStyle/>
                    <a:p>
                      <a:r>
                        <a:rPr lang="en-ZA" sz="1600" b="1" dirty="0">
                          <a:solidFill>
                            <a:srgbClr val="FF0000"/>
                          </a:solidFill>
                          <a:latin typeface="Arial" panose="020B0604020202020204" pitchFamily="34" charset="0"/>
                          <a:cs typeface="Arial" panose="020B0604020202020204" pitchFamily="34" charset="0"/>
                        </a:rPr>
                        <a:t>People and Structure </a:t>
                      </a:r>
                    </a:p>
                  </a:txBody>
                  <a:tcPr>
                    <a:noFill/>
                  </a:tcPr>
                </a:tc>
                <a:tc>
                  <a:txBody>
                    <a:bodyPr/>
                    <a:lstStyle/>
                    <a:p>
                      <a:r>
                        <a:rPr lang="en-US" sz="1600" kern="1200" dirty="0">
                          <a:solidFill>
                            <a:sysClr val="windowText" lastClr="000000"/>
                          </a:solidFill>
                          <a:latin typeface="Century Gothic" panose="020B0502020202020204" pitchFamily="34" charset="0"/>
                          <a:ea typeface="+mn-ea"/>
                          <a:cs typeface="Arial"/>
                        </a:rPr>
                        <a:t>The strategic path chosen by the HDA requires a systematic and deliberate </a:t>
                      </a:r>
                      <a:r>
                        <a:rPr lang="en-US" sz="1600" kern="1200" dirty="0" err="1">
                          <a:solidFill>
                            <a:sysClr val="windowText" lastClr="000000"/>
                          </a:solidFill>
                          <a:latin typeface="Century Gothic" panose="020B0502020202020204" pitchFamily="34" charset="0"/>
                          <a:ea typeface="+mn-ea"/>
                          <a:cs typeface="Arial"/>
                        </a:rPr>
                        <a:t>reorganisation</a:t>
                      </a:r>
                      <a:r>
                        <a:rPr lang="en-US" sz="1600" kern="1200" dirty="0">
                          <a:solidFill>
                            <a:sysClr val="windowText" lastClr="000000"/>
                          </a:solidFill>
                          <a:latin typeface="Century Gothic" panose="020B0502020202020204" pitchFamily="34" charset="0"/>
                          <a:ea typeface="+mn-ea"/>
                          <a:cs typeface="Arial"/>
                        </a:rPr>
                        <a:t> to ensure that the HDA has the right fit in terms of people and structure.</a:t>
                      </a:r>
                    </a:p>
                    <a:p>
                      <a:endParaRPr lang="en-ZA" sz="1600" kern="1200" dirty="0">
                        <a:solidFill>
                          <a:sysClr val="windowText" lastClr="000000"/>
                        </a:solidFill>
                        <a:latin typeface="Century Gothic" panose="020B0502020202020204" pitchFamily="34" charset="0"/>
                        <a:ea typeface="+mn-ea"/>
                        <a:cs typeface="Arial"/>
                      </a:endParaRPr>
                    </a:p>
                  </a:txBody>
                  <a:tcPr>
                    <a:noFill/>
                  </a:tcPr>
                </a:tc>
                <a:extLst>
                  <a:ext uri="{0D108BD9-81ED-4DB2-BD59-A6C34878D82A}">
                    <a16:rowId xmlns:a16="http://schemas.microsoft.com/office/drawing/2014/main" xmlns="" val="2429173911"/>
                  </a:ext>
                </a:extLst>
              </a:tr>
              <a:tr h="502260">
                <a:tc>
                  <a:txBody>
                    <a:bodyPr/>
                    <a:lstStyle/>
                    <a:p>
                      <a:r>
                        <a:rPr lang="en-ZA" sz="1600" b="1" dirty="0">
                          <a:latin typeface="Arial" panose="020B0604020202020204" pitchFamily="34" charset="0"/>
                          <a:cs typeface="Arial" panose="020B0604020202020204" pitchFamily="34" charset="0"/>
                        </a:rPr>
                        <a:t>Processes and Systems</a:t>
                      </a:r>
                    </a:p>
                  </a:txBody>
                  <a:tcPr>
                    <a:noFill/>
                  </a:tcPr>
                </a:tc>
                <a:tc>
                  <a:txBody>
                    <a:bodyPr/>
                    <a:lstStyle/>
                    <a:p>
                      <a:r>
                        <a:rPr lang="en-US" sz="1600" kern="1200" dirty="0">
                          <a:solidFill>
                            <a:sysClr val="windowText" lastClr="000000"/>
                          </a:solidFill>
                          <a:latin typeface="Century Gothic" panose="020B0502020202020204" pitchFamily="34" charset="0"/>
                          <a:ea typeface="+mn-ea"/>
                          <a:cs typeface="Arial"/>
                        </a:rPr>
                        <a:t>The HDA strategic outlook requires that the </a:t>
                      </a:r>
                      <a:r>
                        <a:rPr lang="en-US" sz="1600" kern="1200" dirty="0" err="1">
                          <a:solidFill>
                            <a:sysClr val="windowText" lastClr="000000"/>
                          </a:solidFill>
                          <a:latin typeface="Century Gothic" panose="020B0502020202020204" pitchFamily="34" charset="0"/>
                          <a:ea typeface="+mn-ea"/>
                          <a:cs typeface="Arial"/>
                        </a:rPr>
                        <a:t>organisation</a:t>
                      </a:r>
                      <a:r>
                        <a:rPr lang="en-US" sz="1600" kern="1200" dirty="0">
                          <a:solidFill>
                            <a:sysClr val="windowText" lastClr="000000"/>
                          </a:solidFill>
                          <a:latin typeface="Century Gothic" panose="020B0502020202020204" pitchFamily="34" charset="0"/>
                          <a:ea typeface="+mn-ea"/>
                          <a:cs typeface="Arial"/>
                        </a:rPr>
                        <a:t> embraces processes and systems that fit the digital era.</a:t>
                      </a:r>
                    </a:p>
                    <a:p>
                      <a:endParaRPr lang="en-ZA" sz="1600" kern="1200" dirty="0">
                        <a:solidFill>
                          <a:sysClr val="windowText" lastClr="000000"/>
                        </a:solidFill>
                        <a:latin typeface="Century Gothic" panose="020B0502020202020204" pitchFamily="34" charset="0"/>
                        <a:ea typeface="+mn-ea"/>
                        <a:cs typeface="Arial"/>
                      </a:endParaRPr>
                    </a:p>
                  </a:txBody>
                  <a:tcPr>
                    <a:noFill/>
                  </a:tcPr>
                </a:tc>
                <a:extLst>
                  <a:ext uri="{0D108BD9-81ED-4DB2-BD59-A6C34878D82A}">
                    <a16:rowId xmlns:a16="http://schemas.microsoft.com/office/drawing/2014/main" xmlns="" val="2455989933"/>
                  </a:ext>
                </a:extLst>
              </a:tr>
              <a:tr h="0">
                <a:tc>
                  <a:txBody>
                    <a:bodyPr/>
                    <a:lstStyle/>
                    <a:p>
                      <a:r>
                        <a:rPr lang="en-ZA" sz="1600" b="1" dirty="0">
                          <a:solidFill>
                            <a:srgbClr val="0063AF"/>
                          </a:solidFill>
                          <a:latin typeface="Arial" panose="020B0604020202020204" pitchFamily="34" charset="0"/>
                          <a:cs typeface="Arial" panose="020B0604020202020204" pitchFamily="34" charset="0"/>
                        </a:rPr>
                        <a:t>Perception Management </a:t>
                      </a:r>
                    </a:p>
                  </a:txBody>
                  <a:tcPr>
                    <a:noFill/>
                  </a:tcPr>
                </a:tc>
                <a:tc>
                  <a:txBody>
                    <a:bodyPr/>
                    <a:lstStyle/>
                    <a:p>
                      <a:r>
                        <a:rPr lang="en-US" sz="1600" kern="1200" dirty="0">
                          <a:solidFill>
                            <a:sysClr val="windowText" lastClr="000000"/>
                          </a:solidFill>
                          <a:latin typeface="Century Gothic" panose="020B0502020202020204" pitchFamily="34" charset="0"/>
                          <a:ea typeface="+mn-ea"/>
                          <a:cs typeface="Arial"/>
                        </a:rPr>
                        <a:t>The HDA will need to implement change management </a:t>
                      </a:r>
                      <a:r>
                        <a:rPr lang="en-US" sz="1600" kern="1200" dirty="0" err="1">
                          <a:solidFill>
                            <a:sysClr val="windowText" lastClr="000000"/>
                          </a:solidFill>
                          <a:latin typeface="Century Gothic" panose="020B0502020202020204" pitchFamily="34" charset="0"/>
                          <a:ea typeface="+mn-ea"/>
                          <a:cs typeface="Arial"/>
                        </a:rPr>
                        <a:t>programme</a:t>
                      </a:r>
                      <a:r>
                        <a:rPr lang="en-US" sz="1600" kern="1200" dirty="0">
                          <a:solidFill>
                            <a:sysClr val="windowText" lastClr="000000"/>
                          </a:solidFill>
                          <a:latin typeface="Century Gothic" panose="020B0502020202020204" pitchFamily="34" charset="0"/>
                          <a:ea typeface="+mn-ea"/>
                          <a:cs typeface="Arial"/>
                        </a:rPr>
                        <a:t> that is both inward and outward looking.</a:t>
                      </a:r>
                      <a:endParaRPr lang="en-ZA" sz="1600" kern="1200" dirty="0">
                        <a:solidFill>
                          <a:sysClr val="windowText" lastClr="000000"/>
                        </a:solidFill>
                        <a:latin typeface="Century Gothic" panose="020B0502020202020204" pitchFamily="34" charset="0"/>
                        <a:ea typeface="+mn-ea"/>
                        <a:cs typeface="Arial"/>
                      </a:endParaRPr>
                    </a:p>
                  </a:txBody>
                  <a:tcPr>
                    <a:noFill/>
                  </a:tcPr>
                </a:tc>
                <a:extLst>
                  <a:ext uri="{0D108BD9-81ED-4DB2-BD59-A6C34878D82A}">
                    <a16:rowId xmlns:a16="http://schemas.microsoft.com/office/drawing/2014/main" xmlns="" val="3043879460"/>
                  </a:ext>
                </a:extLst>
              </a:tr>
            </a:tbl>
          </a:graphicData>
        </a:graphic>
      </p:graphicFrame>
    </p:spTree>
    <p:extLst>
      <p:ext uri="{BB962C8B-B14F-4D97-AF65-F5344CB8AC3E}">
        <p14:creationId xmlns:p14="http://schemas.microsoft.com/office/powerpoint/2010/main" xmlns="" val="1078736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52E7CDD-D836-D941-BFF1-F5B208653DAE}"/>
              </a:ext>
            </a:extLst>
          </p:cNvPr>
          <p:cNvSpPr>
            <a:spLocks noGrp="1"/>
          </p:cNvSpPr>
          <p:nvPr>
            <p:ph type="title"/>
          </p:nvPr>
        </p:nvSpPr>
        <p:spPr>
          <a:xfrm>
            <a:off x="476005" y="276930"/>
            <a:ext cx="7993438" cy="681038"/>
          </a:xfrm>
        </p:spPr>
        <p:txBody>
          <a:bodyPr/>
          <a:lstStyle/>
          <a:p>
            <a:r>
              <a:rPr lang="en-US" dirty="0">
                <a:solidFill>
                  <a:schemeClr val="tx2"/>
                </a:solidFill>
              </a:rPr>
              <a:t>DETAILED ORGANISATIONAL PERFORMANCE</a:t>
            </a:r>
          </a:p>
        </p:txBody>
      </p:sp>
      <p:graphicFrame>
        <p:nvGraphicFramePr>
          <p:cNvPr id="5" name="Content Placeholder 6">
            <a:extLst>
              <a:ext uri="{FF2B5EF4-FFF2-40B4-BE49-F238E27FC236}">
                <a16:creationId xmlns:a16="http://schemas.microsoft.com/office/drawing/2014/main" xmlns="" id="{70270DF9-A1C1-184C-AFC9-948B038CD122}"/>
              </a:ext>
            </a:extLst>
          </p:cNvPr>
          <p:cNvGraphicFramePr>
            <a:graphicFrameLocks/>
          </p:cNvGraphicFramePr>
          <p:nvPr>
            <p:extLst>
              <p:ext uri="{D42A27DB-BD31-4B8C-83A1-F6EECF244321}">
                <p14:modId xmlns:p14="http://schemas.microsoft.com/office/powerpoint/2010/main" xmlns="" val="2744978998"/>
              </p:ext>
            </p:extLst>
          </p:nvPr>
        </p:nvGraphicFramePr>
        <p:xfrm>
          <a:off x="476007" y="1049866"/>
          <a:ext cx="7133108" cy="5293943"/>
        </p:xfrm>
        <a:graphic>
          <a:graphicData uri="http://schemas.openxmlformats.org/drawingml/2006/table">
            <a:tbl>
              <a:tblPr firstRow="1" firstCol="1" bandRow="1">
                <a:tableStyleId>{B301B821-A1FF-4177-AEE7-76D212191A09}</a:tableStyleId>
              </a:tblPr>
              <a:tblGrid>
                <a:gridCol w="2151345">
                  <a:extLst>
                    <a:ext uri="{9D8B030D-6E8A-4147-A177-3AD203B41FA5}">
                      <a16:colId xmlns:a16="http://schemas.microsoft.com/office/drawing/2014/main" xmlns="" val="734279893"/>
                    </a:ext>
                  </a:extLst>
                </a:gridCol>
                <a:gridCol w="1596390">
                  <a:extLst>
                    <a:ext uri="{9D8B030D-6E8A-4147-A177-3AD203B41FA5}">
                      <a16:colId xmlns:a16="http://schemas.microsoft.com/office/drawing/2014/main" xmlns="" val="2911083455"/>
                    </a:ext>
                  </a:extLst>
                </a:gridCol>
                <a:gridCol w="1736199">
                  <a:extLst>
                    <a:ext uri="{9D8B030D-6E8A-4147-A177-3AD203B41FA5}">
                      <a16:colId xmlns:a16="http://schemas.microsoft.com/office/drawing/2014/main" xmlns="" val="2547777586"/>
                    </a:ext>
                  </a:extLst>
                </a:gridCol>
                <a:gridCol w="1649174">
                  <a:extLst>
                    <a:ext uri="{9D8B030D-6E8A-4147-A177-3AD203B41FA5}">
                      <a16:colId xmlns:a16="http://schemas.microsoft.com/office/drawing/2014/main" xmlns="" val="2577051082"/>
                    </a:ext>
                  </a:extLst>
                </a:gridCol>
              </a:tblGrid>
              <a:tr h="484188">
                <a:tc>
                  <a:txBody>
                    <a:bodyPr/>
                    <a:lstStyle/>
                    <a:p>
                      <a:pPr algn="l">
                        <a:lnSpc>
                          <a:spcPct val="115000"/>
                        </a:lnSpc>
                        <a:spcAft>
                          <a:spcPts val="1000"/>
                        </a:spcAft>
                      </a:pPr>
                      <a:r>
                        <a:rPr lang="en-ZW" sz="1200" b="1" i="0" dirty="0">
                          <a:solidFill>
                            <a:schemeClr val="bg1"/>
                          </a:solidFill>
                          <a:effectLst/>
                          <a:latin typeface="Century Gothic" panose="020B0502020202020204" pitchFamily="34" charset="0"/>
                          <a:cs typeface="Arial" panose="020B0604020202020204" pitchFamily="34" charset="0"/>
                        </a:rPr>
                        <a:t>PROGRAMME </a:t>
                      </a:r>
                      <a:endParaRPr lang="en-ZA" sz="1200" b="1" i="0" dirty="0">
                        <a:solidFill>
                          <a:schemeClr val="bg1"/>
                        </a:solidFill>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solidFill>
                      <a:srgbClr val="0063AF"/>
                    </a:solidFill>
                  </a:tcPr>
                </a:tc>
                <a:tc>
                  <a:txBody>
                    <a:bodyPr/>
                    <a:lstStyle/>
                    <a:p>
                      <a:pPr algn="l">
                        <a:lnSpc>
                          <a:spcPct val="115000"/>
                        </a:lnSpc>
                        <a:spcAft>
                          <a:spcPts val="1000"/>
                        </a:spcAft>
                      </a:pPr>
                      <a:r>
                        <a:rPr lang="en-ZW" sz="1200" b="1" i="0" dirty="0">
                          <a:solidFill>
                            <a:schemeClr val="bg1"/>
                          </a:solidFill>
                          <a:effectLst/>
                          <a:latin typeface="Century Gothic" panose="020B0502020202020204" pitchFamily="34" charset="0"/>
                          <a:cs typeface="Arial" panose="020B0604020202020204" pitchFamily="34" charset="0"/>
                        </a:rPr>
                        <a:t>TOTAL NUMBER OF KPI’S </a:t>
                      </a:r>
                      <a:endParaRPr lang="en-ZA" sz="1200" b="1" i="0" dirty="0">
                        <a:solidFill>
                          <a:schemeClr val="bg1"/>
                        </a:solidFill>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solidFill>
                      <a:srgbClr val="0063AF"/>
                    </a:solidFill>
                  </a:tcPr>
                </a:tc>
                <a:tc>
                  <a:txBody>
                    <a:bodyPr/>
                    <a:lstStyle/>
                    <a:p>
                      <a:pPr algn="l">
                        <a:lnSpc>
                          <a:spcPct val="115000"/>
                        </a:lnSpc>
                        <a:spcAft>
                          <a:spcPts val="1000"/>
                        </a:spcAft>
                      </a:pPr>
                      <a:r>
                        <a:rPr lang="en-ZW" sz="1200" b="1" i="0" dirty="0">
                          <a:solidFill>
                            <a:schemeClr val="bg1"/>
                          </a:solidFill>
                          <a:effectLst/>
                          <a:latin typeface="Century Gothic" panose="020B0502020202020204" pitchFamily="34" charset="0"/>
                          <a:cs typeface="Arial" panose="020B0604020202020204" pitchFamily="34" charset="0"/>
                        </a:rPr>
                        <a:t>TOTAL TARGETS ACHIEVED</a:t>
                      </a:r>
                      <a:endParaRPr lang="en-ZA" sz="1200" b="1" i="0" dirty="0">
                        <a:solidFill>
                          <a:schemeClr val="bg1"/>
                        </a:solidFill>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solidFill>
                      <a:srgbClr val="0063AF"/>
                    </a:solidFill>
                  </a:tcPr>
                </a:tc>
                <a:tc>
                  <a:txBody>
                    <a:bodyPr/>
                    <a:lstStyle/>
                    <a:p>
                      <a:pPr algn="l">
                        <a:lnSpc>
                          <a:spcPct val="115000"/>
                        </a:lnSpc>
                        <a:spcAft>
                          <a:spcPts val="1000"/>
                        </a:spcAft>
                      </a:pPr>
                      <a:r>
                        <a:rPr lang="en-ZW" sz="1200" b="1" i="0" dirty="0">
                          <a:solidFill>
                            <a:schemeClr val="bg1"/>
                          </a:solidFill>
                          <a:effectLst/>
                          <a:latin typeface="Century Gothic" panose="020B0502020202020204" pitchFamily="34" charset="0"/>
                          <a:cs typeface="Arial" panose="020B0604020202020204" pitchFamily="34" charset="0"/>
                        </a:rPr>
                        <a:t>TOTAL TARGETS </a:t>
                      </a:r>
                      <a:br>
                        <a:rPr lang="en-ZW" sz="1200" b="1" i="0" dirty="0">
                          <a:solidFill>
                            <a:schemeClr val="bg1"/>
                          </a:solidFill>
                          <a:effectLst/>
                          <a:latin typeface="Century Gothic" panose="020B0502020202020204" pitchFamily="34" charset="0"/>
                          <a:cs typeface="Arial" panose="020B0604020202020204" pitchFamily="34" charset="0"/>
                        </a:rPr>
                      </a:br>
                      <a:r>
                        <a:rPr lang="en-ZW" sz="1200" b="1" i="0" dirty="0">
                          <a:solidFill>
                            <a:schemeClr val="bg1"/>
                          </a:solidFill>
                          <a:effectLst/>
                          <a:latin typeface="Century Gothic" panose="020B0502020202020204" pitchFamily="34" charset="0"/>
                          <a:cs typeface="Arial" panose="020B0604020202020204" pitchFamily="34" charset="0"/>
                        </a:rPr>
                        <a:t>NOT ACHIEVED</a:t>
                      </a:r>
                      <a:endParaRPr lang="en-ZA" sz="1200" b="1" i="0" dirty="0">
                        <a:solidFill>
                          <a:schemeClr val="bg1"/>
                        </a:solidFill>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solidFill>
                      <a:srgbClr val="0063AF"/>
                    </a:solidFill>
                  </a:tcPr>
                </a:tc>
                <a:extLst>
                  <a:ext uri="{0D108BD9-81ED-4DB2-BD59-A6C34878D82A}">
                    <a16:rowId xmlns:a16="http://schemas.microsoft.com/office/drawing/2014/main" xmlns="" val="3197036447"/>
                  </a:ext>
                </a:extLst>
              </a:tr>
              <a:tr h="384014">
                <a:tc>
                  <a:txBody>
                    <a:bodyPr/>
                    <a:lstStyle/>
                    <a:p>
                      <a:pPr algn="l">
                        <a:lnSpc>
                          <a:spcPct val="115000"/>
                        </a:lnSpc>
                        <a:spcAft>
                          <a:spcPts val="1000"/>
                        </a:spcAft>
                      </a:pPr>
                      <a:r>
                        <a:rPr lang="en-ZA" sz="1200" b="1" i="0" dirty="0">
                          <a:solidFill>
                            <a:srgbClr val="000000"/>
                          </a:solidFill>
                          <a:effectLst/>
                          <a:latin typeface="Century Gothic" panose="020B0502020202020204" pitchFamily="34" charset="0"/>
                          <a:cs typeface="Arial" panose="020B0604020202020204" pitchFamily="34" charset="0"/>
                        </a:rPr>
                        <a:t>PROGRAMME 1: TOTALS </a:t>
                      </a:r>
                      <a:endParaRPr lang="en-ZA" sz="1200" b="1" i="0" dirty="0">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algn="ctr">
                        <a:lnSpc>
                          <a:spcPct val="115000"/>
                        </a:lnSpc>
                        <a:spcAft>
                          <a:spcPts val="1000"/>
                        </a:spcAft>
                      </a:pPr>
                      <a:r>
                        <a:rPr lang="en-ZW" sz="1200" b="0" i="0" dirty="0">
                          <a:solidFill>
                            <a:srgbClr val="000000"/>
                          </a:solidFill>
                          <a:effectLst/>
                          <a:latin typeface="Century Gothic" panose="020B0502020202020204" pitchFamily="34" charset="0"/>
                          <a:ea typeface="MS Mincho" panose="02020609040205080304" pitchFamily="49" charset="-128"/>
                          <a:cs typeface="Arial" panose="020B0604020202020204" pitchFamily="34" charset="0"/>
                        </a:rPr>
                        <a:t>9</a:t>
                      </a:r>
                      <a:endParaRPr lang="en-ZA" sz="1200" b="0" i="0" dirty="0">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algn="ctr">
                        <a:lnSpc>
                          <a:spcPct val="115000"/>
                        </a:lnSpc>
                        <a:spcAft>
                          <a:spcPts val="1000"/>
                        </a:spcAft>
                      </a:pPr>
                      <a:r>
                        <a:rPr lang="en-ZW" sz="1200" b="0" i="0" dirty="0">
                          <a:solidFill>
                            <a:srgbClr val="000000"/>
                          </a:solidFill>
                          <a:effectLst/>
                          <a:latin typeface="Century Gothic" panose="020B0502020202020204" pitchFamily="34" charset="0"/>
                          <a:ea typeface="MS Mincho" panose="02020609040205080304" pitchFamily="49" charset="-128"/>
                          <a:cs typeface="Arial" panose="020B0604020202020204" pitchFamily="34" charset="0"/>
                        </a:rPr>
                        <a:t>1</a:t>
                      </a:r>
                      <a:endParaRPr lang="en-ZA" sz="1200" b="0" i="0" dirty="0">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solidFill>
                      <a:srgbClr val="40B74A"/>
                    </a:solidFill>
                  </a:tcPr>
                </a:tc>
                <a:tc>
                  <a:txBody>
                    <a:bodyPr/>
                    <a:lstStyle/>
                    <a:p>
                      <a:pPr algn="ctr">
                        <a:lnSpc>
                          <a:spcPct val="115000"/>
                        </a:lnSpc>
                        <a:spcAft>
                          <a:spcPts val="1000"/>
                        </a:spcAft>
                      </a:pPr>
                      <a:r>
                        <a:rPr lang="en-ZW" sz="1200" b="0" i="0" dirty="0">
                          <a:solidFill>
                            <a:srgbClr val="000000"/>
                          </a:solidFill>
                          <a:effectLst/>
                          <a:latin typeface="Century Gothic" panose="020B0502020202020204" pitchFamily="34" charset="0"/>
                          <a:ea typeface="MS Mincho" panose="02020609040205080304" pitchFamily="49" charset="-128"/>
                          <a:cs typeface="Arial" panose="020B0604020202020204" pitchFamily="34" charset="0"/>
                        </a:rPr>
                        <a:t>8</a:t>
                      </a:r>
                      <a:endParaRPr lang="en-ZA" sz="1200" b="0" i="0" dirty="0">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solidFill>
                      <a:srgbClr val="FF0000"/>
                    </a:solidFill>
                  </a:tcPr>
                </a:tc>
                <a:extLst>
                  <a:ext uri="{0D108BD9-81ED-4DB2-BD59-A6C34878D82A}">
                    <a16:rowId xmlns:a16="http://schemas.microsoft.com/office/drawing/2014/main" xmlns="" val="1666474575"/>
                  </a:ext>
                </a:extLst>
              </a:tr>
              <a:tr h="313234">
                <a:tc>
                  <a:txBody>
                    <a:bodyPr/>
                    <a:lstStyle/>
                    <a:p>
                      <a:pPr algn="l">
                        <a:lnSpc>
                          <a:spcPct val="115000"/>
                        </a:lnSpc>
                        <a:spcAft>
                          <a:spcPts val="1000"/>
                        </a:spcAft>
                      </a:pPr>
                      <a:r>
                        <a:rPr lang="en-ZA" sz="1200" b="0" i="0">
                          <a:effectLst/>
                          <a:latin typeface="Century Gothic" panose="020B0502020202020204" pitchFamily="34" charset="0"/>
                          <a:cs typeface="Arial" panose="020B0604020202020204" pitchFamily="34" charset="0"/>
                        </a:rPr>
                        <a:t>Administration </a:t>
                      </a:r>
                      <a:endParaRPr lang="en-ZA" sz="1200" b="0" i="0">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algn="ctr">
                        <a:lnSpc>
                          <a:spcPct val="115000"/>
                        </a:lnSpc>
                        <a:spcAft>
                          <a:spcPts val="1000"/>
                        </a:spcAft>
                      </a:pPr>
                      <a:r>
                        <a:rPr lang="en-ZW" sz="1200" b="0" i="0" dirty="0">
                          <a:effectLst/>
                          <a:latin typeface="Century Gothic" panose="020B0502020202020204" pitchFamily="34" charset="0"/>
                          <a:ea typeface="MS Mincho" panose="02020609040205080304" pitchFamily="49" charset="-128"/>
                          <a:cs typeface="Arial" panose="020B0604020202020204" pitchFamily="34" charset="0"/>
                        </a:rPr>
                        <a:t>9</a:t>
                      </a:r>
                      <a:endParaRPr lang="en-ZA" sz="1200" b="0" i="0" dirty="0">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algn="ctr">
                        <a:lnSpc>
                          <a:spcPct val="115000"/>
                        </a:lnSpc>
                        <a:spcAft>
                          <a:spcPts val="1000"/>
                        </a:spcAft>
                      </a:pPr>
                      <a:r>
                        <a:rPr lang="en-ZW" sz="1200" b="0" i="0" dirty="0">
                          <a:effectLst/>
                          <a:latin typeface="Century Gothic" panose="020B0502020202020204" pitchFamily="34" charset="0"/>
                          <a:ea typeface="MS Mincho" panose="02020609040205080304" pitchFamily="49" charset="-128"/>
                          <a:cs typeface="Arial" panose="020B0604020202020204" pitchFamily="34" charset="0"/>
                        </a:rPr>
                        <a:t>1</a:t>
                      </a:r>
                      <a:endParaRPr lang="en-ZA" sz="1200" b="0" i="0" dirty="0">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solidFill>
                      <a:srgbClr val="40B74A"/>
                    </a:solidFill>
                  </a:tcPr>
                </a:tc>
                <a:tc>
                  <a:txBody>
                    <a:bodyPr/>
                    <a:lstStyle/>
                    <a:p>
                      <a:pPr algn="ctr">
                        <a:lnSpc>
                          <a:spcPct val="115000"/>
                        </a:lnSpc>
                        <a:spcAft>
                          <a:spcPts val="1000"/>
                        </a:spcAft>
                      </a:pPr>
                      <a:r>
                        <a:rPr lang="en-ZW" sz="1200" b="0" i="0" dirty="0">
                          <a:effectLst/>
                          <a:latin typeface="Century Gothic" panose="020B0502020202020204" pitchFamily="34" charset="0"/>
                          <a:ea typeface="MS Mincho" panose="02020609040205080304" pitchFamily="49" charset="-128"/>
                          <a:cs typeface="Arial" panose="020B0604020202020204" pitchFamily="34" charset="0"/>
                        </a:rPr>
                        <a:t>8</a:t>
                      </a:r>
                      <a:endParaRPr lang="en-ZA" sz="1200" b="0" i="0" dirty="0">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solidFill>
                      <a:srgbClr val="FF0000"/>
                    </a:solidFill>
                  </a:tcPr>
                </a:tc>
                <a:extLst>
                  <a:ext uri="{0D108BD9-81ED-4DB2-BD59-A6C34878D82A}">
                    <a16:rowId xmlns:a16="http://schemas.microsoft.com/office/drawing/2014/main" xmlns="" val="148118674"/>
                  </a:ext>
                </a:extLst>
              </a:tr>
              <a:tr h="384588">
                <a:tc>
                  <a:txBody>
                    <a:bodyPr/>
                    <a:lstStyle/>
                    <a:p>
                      <a:pPr algn="l">
                        <a:lnSpc>
                          <a:spcPct val="115000"/>
                        </a:lnSpc>
                        <a:spcAft>
                          <a:spcPts val="1000"/>
                        </a:spcAft>
                      </a:pPr>
                      <a:r>
                        <a:rPr lang="en-ZA" sz="1200" b="1" i="0" dirty="0">
                          <a:solidFill>
                            <a:srgbClr val="000000"/>
                          </a:solidFill>
                          <a:effectLst/>
                          <a:latin typeface="Century Gothic" panose="020B0502020202020204" pitchFamily="34" charset="0"/>
                          <a:cs typeface="Arial" panose="020B0604020202020204" pitchFamily="34" charset="0"/>
                        </a:rPr>
                        <a:t>PROGRAMME 2: TOTALS</a:t>
                      </a:r>
                      <a:endParaRPr lang="en-ZA" sz="1200" b="1" i="0" dirty="0">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algn="ctr">
                        <a:lnSpc>
                          <a:spcPct val="115000"/>
                        </a:lnSpc>
                        <a:spcAft>
                          <a:spcPts val="1000"/>
                        </a:spcAft>
                      </a:pPr>
                      <a:r>
                        <a:rPr lang="en-ZW" sz="1200" b="0" i="0" dirty="0">
                          <a:solidFill>
                            <a:srgbClr val="000000"/>
                          </a:solidFill>
                          <a:effectLst/>
                          <a:latin typeface="Century Gothic" panose="020B0502020202020204" pitchFamily="34" charset="0"/>
                          <a:cs typeface="Arial" panose="020B0604020202020204" pitchFamily="34" charset="0"/>
                        </a:rPr>
                        <a:t>5</a:t>
                      </a:r>
                      <a:endParaRPr lang="en-ZA" sz="1200" b="0" i="0" dirty="0">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algn="ctr">
                        <a:lnSpc>
                          <a:spcPct val="115000"/>
                        </a:lnSpc>
                        <a:spcAft>
                          <a:spcPts val="1000"/>
                        </a:spcAft>
                      </a:pPr>
                      <a:r>
                        <a:rPr lang="en-ZW" sz="1200" b="0" i="0" dirty="0">
                          <a:solidFill>
                            <a:srgbClr val="000000"/>
                          </a:solidFill>
                          <a:effectLst/>
                          <a:latin typeface="Century Gothic" panose="020B0502020202020204" pitchFamily="34" charset="0"/>
                          <a:ea typeface="MS Mincho" panose="02020609040205080304" pitchFamily="49" charset="-128"/>
                          <a:cs typeface="Arial" panose="020B0604020202020204" pitchFamily="34" charset="0"/>
                        </a:rPr>
                        <a:t>2</a:t>
                      </a:r>
                      <a:endParaRPr lang="en-ZA" sz="1200" b="0" i="0" dirty="0">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solidFill>
                      <a:srgbClr val="40B74A"/>
                    </a:solidFill>
                  </a:tcPr>
                </a:tc>
                <a:tc>
                  <a:txBody>
                    <a:bodyPr/>
                    <a:lstStyle/>
                    <a:p>
                      <a:pPr algn="ctr">
                        <a:lnSpc>
                          <a:spcPct val="115000"/>
                        </a:lnSpc>
                        <a:spcAft>
                          <a:spcPts val="1000"/>
                        </a:spcAft>
                      </a:pPr>
                      <a:r>
                        <a:rPr lang="en-ZW" sz="1200" b="0" i="0" dirty="0">
                          <a:solidFill>
                            <a:srgbClr val="000000"/>
                          </a:solidFill>
                          <a:effectLst/>
                          <a:latin typeface="Century Gothic" panose="020B0502020202020204" pitchFamily="34" charset="0"/>
                          <a:ea typeface="MS Mincho" panose="02020609040205080304" pitchFamily="49" charset="-128"/>
                          <a:cs typeface="Arial" panose="020B0604020202020204" pitchFamily="34" charset="0"/>
                        </a:rPr>
                        <a:t>3</a:t>
                      </a:r>
                      <a:endParaRPr lang="en-ZA" sz="1200" b="0" i="0" dirty="0">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solidFill>
                      <a:srgbClr val="FF0000"/>
                    </a:solidFill>
                  </a:tcPr>
                </a:tc>
                <a:extLst>
                  <a:ext uri="{0D108BD9-81ED-4DB2-BD59-A6C34878D82A}">
                    <a16:rowId xmlns:a16="http://schemas.microsoft.com/office/drawing/2014/main" xmlns="" val="1286950235"/>
                  </a:ext>
                </a:extLst>
              </a:tr>
              <a:tr h="313234">
                <a:tc>
                  <a:txBody>
                    <a:bodyPr/>
                    <a:lstStyle/>
                    <a:p>
                      <a:pPr algn="l">
                        <a:lnSpc>
                          <a:spcPct val="115000"/>
                        </a:lnSpc>
                        <a:spcAft>
                          <a:spcPts val="1000"/>
                        </a:spcAft>
                      </a:pPr>
                      <a:r>
                        <a:rPr lang="en-ZA" sz="1200" b="0" i="0">
                          <a:effectLst/>
                          <a:latin typeface="Century Gothic" panose="020B0502020202020204" pitchFamily="34" charset="0"/>
                          <a:cs typeface="Arial" panose="020B0604020202020204" pitchFamily="34" charset="0"/>
                        </a:rPr>
                        <a:t>Land Assembly and PHSHDAs</a:t>
                      </a:r>
                      <a:endParaRPr lang="en-ZA" sz="1200" b="0" i="0">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algn="ctr">
                        <a:lnSpc>
                          <a:spcPct val="115000"/>
                        </a:lnSpc>
                        <a:spcAft>
                          <a:spcPts val="1000"/>
                        </a:spcAft>
                      </a:pPr>
                      <a:r>
                        <a:rPr lang="en-ZW" sz="1200" b="0" i="0">
                          <a:effectLst/>
                          <a:latin typeface="Century Gothic" panose="020B0502020202020204" pitchFamily="34" charset="0"/>
                          <a:cs typeface="Arial" panose="020B0604020202020204" pitchFamily="34" charset="0"/>
                        </a:rPr>
                        <a:t>5</a:t>
                      </a:r>
                      <a:endParaRPr lang="en-ZA" sz="1200" b="0" i="0">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algn="ctr">
                        <a:lnSpc>
                          <a:spcPct val="115000"/>
                        </a:lnSpc>
                        <a:spcAft>
                          <a:spcPts val="1000"/>
                        </a:spcAft>
                      </a:pPr>
                      <a:r>
                        <a:rPr lang="en-ZW" sz="1200" b="0" i="0" dirty="0">
                          <a:effectLst/>
                          <a:latin typeface="Century Gothic" panose="020B0502020202020204" pitchFamily="34" charset="0"/>
                          <a:ea typeface="MS Mincho" panose="02020609040205080304" pitchFamily="49" charset="-128"/>
                          <a:cs typeface="Arial" panose="020B0604020202020204" pitchFamily="34" charset="0"/>
                        </a:rPr>
                        <a:t>2</a:t>
                      </a:r>
                      <a:endParaRPr lang="en-ZA" sz="1200" b="0" i="0" dirty="0">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solidFill>
                      <a:srgbClr val="40B74A"/>
                    </a:solidFill>
                  </a:tcPr>
                </a:tc>
                <a:tc>
                  <a:txBody>
                    <a:bodyPr/>
                    <a:lstStyle/>
                    <a:p>
                      <a:pPr algn="ctr">
                        <a:lnSpc>
                          <a:spcPct val="115000"/>
                        </a:lnSpc>
                        <a:spcAft>
                          <a:spcPts val="1000"/>
                        </a:spcAft>
                      </a:pPr>
                      <a:r>
                        <a:rPr lang="en-ZW" sz="1200" b="0" i="0" dirty="0">
                          <a:effectLst/>
                          <a:latin typeface="Century Gothic" panose="020B0502020202020204" pitchFamily="34" charset="0"/>
                          <a:ea typeface="MS Mincho" panose="02020609040205080304" pitchFamily="49" charset="-128"/>
                          <a:cs typeface="Arial" panose="020B0604020202020204" pitchFamily="34" charset="0"/>
                        </a:rPr>
                        <a:t>3</a:t>
                      </a:r>
                      <a:endParaRPr lang="en-ZA" sz="1200" b="0" i="0" dirty="0">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solidFill>
                      <a:srgbClr val="FF0000"/>
                    </a:solidFill>
                  </a:tcPr>
                </a:tc>
                <a:extLst>
                  <a:ext uri="{0D108BD9-81ED-4DB2-BD59-A6C34878D82A}">
                    <a16:rowId xmlns:a16="http://schemas.microsoft.com/office/drawing/2014/main" xmlns="" val="813426743"/>
                  </a:ext>
                </a:extLst>
              </a:tr>
              <a:tr h="372958">
                <a:tc>
                  <a:txBody>
                    <a:bodyPr/>
                    <a:lstStyle/>
                    <a:p>
                      <a:pPr algn="l">
                        <a:lnSpc>
                          <a:spcPct val="115000"/>
                        </a:lnSpc>
                        <a:spcAft>
                          <a:spcPts val="1000"/>
                        </a:spcAft>
                      </a:pPr>
                      <a:r>
                        <a:rPr lang="en-ZA" sz="1200" b="1" i="0" dirty="0">
                          <a:solidFill>
                            <a:srgbClr val="000000"/>
                          </a:solidFill>
                          <a:effectLst/>
                          <a:latin typeface="Century Gothic" panose="020B0502020202020204" pitchFamily="34" charset="0"/>
                          <a:cs typeface="Arial" panose="020B0604020202020204" pitchFamily="34" charset="0"/>
                        </a:rPr>
                        <a:t>PROGRAMME 3: TOTALS </a:t>
                      </a:r>
                      <a:endParaRPr lang="en-ZA" sz="1200" b="1" i="0" dirty="0">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pPr>
                      <a:r>
                        <a:rPr lang="en-ZW" sz="1200" b="0" i="0" dirty="0">
                          <a:solidFill>
                            <a:srgbClr val="000000"/>
                          </a:solidFill>
                          <a:effectLst/>
                          <a:latin typeface="Century Gothic" panose="020B0502020202020204" pitchFamily="34" charset="0"/>
                          <a:ea typeface="MS Mincho" panose="02020609040205080304" pitchFamily="49" charset="-128"/>
                          <a:cs typeface="Arial" panose="020B0604020202020204" pitchFamily="34" charset="0"/>
                        </a:rPr>
                        <a:t>19</a:t>
                      </a:r>
                      <a:endParaRPr lang="en-ZA" sz="1200" b="0" i="0" dirty="0">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pPr>
                      <a:r>
                        <a:rPr lang="en-ZW" sz="1200" b="0" i="0" dirty="0">
                          <a:solidFill>
                            <a:srgbClr val="000000"/>
                          </a:solidFill>
                          <a:effectLst/>
                          <a:latin typeface="Century Gothic" panose="020B0502020202020204" pitchFamily="34" charset="0"/>
                          <a:ea typeface="MS Mincho" panose="02020609040205080304" pitchFamily="49" charset="-128"/>
                          <a:cs typeface="Arial" panose="020B0604020202020204" pitchFamily="34" charset="0"/>
                        </a:rPr>
                        <a:t>7</a:t>
                      </a:r>
                      <a:endParaRPr lang="en-ZA" sz="1200" b="0" i="0" dirty="0">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solidFill>
                      <a:srgbClr val="40B74A"/>
                    </a:solidFill>
                  </a:tcPr>
                </a:tc>
                <a:tc>
                  <a:txBody>
                    <a:bodyPr/>
                    <a:lstStyle/>
                    <a:p>
                      <a:pPr algn="ctr">
                        <a:lnSpc>
                          <a:spcPct val="115000"/>
                        </a:lnSpc>
                        <a:spcAft>
                          <a:spcPts val="1000"/>
                        </a:spcAft>
                      </a:pPr>
                      <a:r>
                        <a:rPr lang="en-ZW" sz="1200" b="0" i="0" dirty="0">
                          <a:solidFill>
                            <a:srgbClr val="000000"/>
                          </a:solidFill>
                          <a:effectLst/>
                          <a:latin typeface="Century Gothic" panose="020B0502020202020204" pitchFamily="34" charset="0"/>
                          <a:ea typeface="MS Mincho" panose="02020609040205080304" pitchFamily="49" charset="-128"/>
                          <a:cs typeface="Arial" panose="020B0604020202020204" pitchFamily="34" charset="0"/>
                        </a:rPr>
                        <a:t>12</a:t>
                      </a:r>
                      <a:endParaRPr lang="en-ZA" sz="1200" b="0" i="0" dirty="0">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solidFill>
                      <a:srgbClr val="FF0000"/>
                    </a:solidFill>
                  </a:tcPr>
                </a:tc>
                <a:extLst>
                  <a:ext uri="{0D108BD9-81ED-4DB2-BD59-A6C34878D82A}">
                    <a16:rowId xmlns:a16="http://schemas.microsoft.com/office/drawing/2014/main" xmlns="" val="3006868629"/>
                  </a:ext>
                </a:extLst>
              </a:tr>
              <a:tr h="313234">
                <a:tc>
                  <a:txBody>
                    <a:bodyPr/>
                    <a:lstStyle/>
                    <a:p>
                      <a:pPr algn="l">
                        <a:lnSpc>
                          <a:spcPct val="115000"/>
                        </a:lnSpc>
                        <a:spcAft>
                          <a:spcPts val="1000"/>
                        </a:spcAft>
                      </a:pPr>
                      <a:r>
                        <a:rPr lang="en-ZA" sz="1200" b="0" i="0" dirty="0">
                          <a:effectLst/>
                          <a:latin typeface="Century Gothic" panose="020B0502020202020204" pitchFamily="34" charset="0"/>
                          <a:cs typeface="Arial" panose="020B0604020202020204" pitchFamily="34" charset="0"/>
                        </a:rPr>
                        <a:t>3.1 Informal Settlements Upgrading  </a:t>
                      </a:r>
                      <a:endParaRPr lang="en-ZA" sz="1200" b="0" i="0" dirty="0">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algn="ctr">
                        <a:lnSpc>
                          <a:spcPct val="115000"/>
                        </a:lnSpc>
                        <a:spcAft>
                          <a:spcPts val="1000"/>
                        </a:spcAft>
                      </a:pPr>
                      <a:r>
                        <a:rPr lang="en-ZW" sz="1200" b="0" i="0" dirty="0">
                          <a:effectLst/>
                          <a:latin typeface="Century Gothic" panose="020B0502020202020204" pitchFamily="34" charset="0"/>
                          <a:cs typeface="Arial" panose="020B0604020202020204" pitchFamily="34" charset="0"/>
                        </a:rPr>
                        <a:t>4</a:t>
                      </a:r>
                      <a:endParaRPr lang="en-ZA" sz="1200" b="0" i="0" dirty="0">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algn="ctr">
                        <a:lnSpc>
                          <a:spcPct val="115000"/>
                        </a:lnSpc>
                        <a:spcAft>
                          <a:spcPts val="1000"/>
                        </a:spcAft>
                      </a:pPr>
                      <a:r>
                        <a:rPr lang="en-ZW" sz="1200" b="0" i="0" dirty="0">
                          <a:effectLst/>
                          <a:latin typeface="Century Gothic" panose="020B0502020202020204" pitchFamily="34" charset="0"/>
                          <a:cs typeface="Arial" panose="020B0604020202020204" pitchFamily="34" charset="0"/>
                        </a:rPr>
                        <a:t>2</a:t>
                      </a:r>
                      <a:endParaRPr lang="en-ZA" sz="1200" b="0" i="0" dirty="0">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solidFill>
                      <a:srgbClr val="40B74A"/>
                    </a:solidFill>
                  </a:tcPr>
                </a:tc>
                <a:tc>
                  <a:txBody>
                    <a:bodyPr/>
                    <a:lstStyle/>
                    <a:p>
                      <a:pPr algn="ctr">
                        <a:lnSpc>
                          <a:spcPct val="115000"/>
                        </a:lnSpc>
                        <a:spcAft>
                          <a:spcPts val="1000"/>
                        </a:spcAft>
                      </a:pPr>
                      <a:r>
                        <a:rPr lang="en-ZW" sz="1200" b="0" i="0" dirty="0">
                          <a:effectLst/>
                          <a:latin typeface="Century Gothic" panose="020B0502020202020204" pitchFamily="34" charset="0"/>
                          <a:ea typeface="MS Mincho" panose="02020609040205080304" pitchFamily="49" charset="-128"/>
                          <a:cs typeface="Arial" panose="020B0604020202020204" pitchFamily="34" charset="0"/>
                        </a:rPr>
                        <a:t>2</a:t>
                      </a:r>
                      <a:endParaRPr lang="en-ZA" sz="1200" b="0" i="0" dirty="0">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solidFill>
                      <a:srgbClr val="FF0000"/>
                    </a:solidFill>
                  </a:tcPr>
                </a:tc>
                <a:extLst>
                  <a:ext uri="{0D108BD9-81ED-4DB2-BD59-A6C34878D82A}">
                    <a16:rowId xmlns:a16="http://schemas.microsoft.com/office/drawing/2014/main" xmlns="" val="645562899"/>
                  </a:ext>
                </a:extLst>
              </a:tr>
              <a:tr h="655695">
                <a:tc>
                  <a:txBody>
                    <a:bodyPr/>
                    <a:lstStyle/>
                    <a:p>
                      <a:pPr algn="l">
                        <a:lnSpc>
                          <a:spcPct val="115000"/>
                        </a:lnSpc>
                        <a:spcAft>
                          <a:spcPts val="1000"/>
                        </a:spcAft>
                      </a:pPr>
                      <a:r>
                        <a:rPr lang="en-ZW" sz="1200" b="0" i="0" dirty="0">
                          <a:effectLst/>
                          <a:latin typeface="Century Gothic" panose="020B0502020202020204" pitchFamily="34" charset="0"/>
                          <a:cs typeface="Arial" panose="020B0604020202020204" pitchFamily="34" charset="0"/>
                        </a:rPr>
                        <a:t>3.2 Catalytic Projects and Revitalisation Distressed Mining Communities </a:t>
                      </a:r>
                      <a:endParaRPr lang="en-ZA" sz="1200" b="0" i="0" dirty="0">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solidFill>
                      <a:schemeClr val="bg1"/>
                    </a:solidFill>
                  </a:tcPr>
                </a:tc>
                <a:tc>
                  <a:txBody>
                    <a:bodyPr/>
                    <a:lstStyle/>
                    <a:p>
                      <a:pPr algn="ctr">
                        <a:lnSpc>
                          <a:spcPct val="115000"/>
                        </a:lnSpc>
                        <a:spcAft>
                          <a:spcPts val="1000"/>
                        </a:spcAft>
                      </a:pPr>
                      <a:r>
                        <a:rPr lang="en-ZW" sz="1200" b="0" i="0" dirty="0">
                          <a:effectLst/>
                          <a:latin typeface="Century Gothic" panose="020B0502020202020204" pitchFamily="34" charset="0"/>
                          <a:cs typeface="Arial" panose="020B0604020202020204" pitchFamily="34" charset="0"/>
                        </a:rPr>
                        <a:t>3</a:t>
                      </a:r>
                      <a:endParaRPr lang="en-ZA" sz="1200" b="0" i="0" dirty="0">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solidFill>
                      <a:schemeClr val="bg1"/>
                    </a:solidFill>
                  </a:tcPr>
                </a:tc>
                <a:tc>
                  <a:txBody>
                    <a:bodyPr/>
                    <a:lstStyle/>
                    <a:p>
                      <a:pPr algn="ctr">
                        <a:lnSpc>
                          <a:spcPct val="115000"/>
                        </a:lnSpc>
                        <a:spcAft>
                          <a:spcPts val="1000"/>
                        </a:spcAft>
                      </a:pPr>
                      <a:r>
                        <a:rPr lang="en-ZW" sz="1200" b="0" i="0" dirty="0">
                          <a:effectLst/>
                          <a:latin typeface="Century Gothic" panose="020B0502020202020204" pitchFamily="34" charset="0"/>
                          <a:ea typeface="MS Mincho" panose="02020609040205080304" pitchFamily="49" charset="-128"/>
                          <a:cs typeface="Arial" panose="020B0604020202020204" pitchFamily="34" charset="0"/>
                        </a:rPr>
                        <a:t>2</a:t>
                      </a:r>
                      <a:endParaRPr lang="en-ZA" sz="1200" b="0" i="0" dirty="0">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solidFill>
                      <a:srgbClr val="40B74A"/>
                    </a:solidFill>
                  </a:tcPr>
                </a:tc>
                <a:tc>
                  <a:txBody>
                    <a:bodyPr/>
                    <a:lstStyle/>
                    <a:p>
                      <a:pPr algn="ctr">
                        <a:lnSpc>
                          <a:spcPct val="115000"/>
                        </a:lnSpc>
                        <a:spcAft>
                          <a:spcPts val="1000"/>
                        </a:spcAft>
                      </a:pPr>
                      <a:r>
                        <a:rPr lang="en-ZW" sz="1200" b="0" i="0" dirty="0">
                          <a:effectLst/>
                          <a:latin typeface="Century Gothic" panose="020B0502020202020204" pitchFamily="34" charset="0"/>
                          <a:ea typeface="MS Mincho" panose="02020609040205080304" pitchFamily="49" charset="-128"/>
                          <a:cs typeface="Arial" panose="020B0604020202020204" pitchFamily="34" charset="0"/>
                        </a:rPr>
                        <a:t>1</a:t>
                      </a:r>
                      <a:endParaRPr lang="en-ZA" sz="1200" b="0" i="0" dirty="0">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solidFill>
                      <a:srgbClr val="FF0000"/>
                    </a:solidFill>
                  </a:tcPr>
                </a:tc>
                <a:extLst>
                  <a:ext uri="{0D108BD9-81ED-4DB2-BD59-A6C34878D82A}">
                    <a16:rowId xmlns:a16="http://schemas.microsoft.com/office/drawing/2014/main" xmlns="" val="2584305288"/>
                  </a:ext>
                </a:extLst>
              </a:tr>
              <a:tr h="335668">
                <a:tc>
                  <a:txBody>
                    <a:bodyPr/>
                    <a:lstStyle/>
                    <a:p>
                      <a:pPr algn="l">
                        <a:lnSpc>
                          <a:spcPct val="115000"/>
                        </a:lnSpc>
                        <a:spcAft>
                          <a:spcPts val="1000"/>
                        </a:spcAft>
                      </a:pPr>
                      <a:r>
                        <a:rPr lang="en-ZA" sz="1200" b="0" i="0" dirty="0">
                          <a:effectLst/>
                          <a:latin typeface="Century Gothic" panose="020B0502020202020204" pitchFamily="34" charset="0"/>
                          <a:ea typeface="MS Mincho" panose="02020609040205080304" pitchFamily="49" charset="-128"/>
                          <a:cs typeface="Arial" panose="020B0604020202020204" pitchFamily="34" charset="0"/>
                        </a:rPr>
                        <a:t>3.3 Regions </a:t>
                      </a:r>
                    </a:p>
                  </a:txBody>
                  <a:tcPr marL="68580" marR="68580" marT="0" marB="0" anchor="ctr">
                    <a:solidFill>
                      <a:schemeClr val="bg1"/>
                    </a:solidFill>
                  </a:tcPr>
                </a:tc>
                <a:tc>
                  <a:txBody>
                    <a:bodyPr/>
                    <a:lstStyle/>
                    <a:p>
                      <a:pPr algn="ctr">
                        <a:lnSpc>
                          <a:spcPct val="115000"/>
                        </a:lnSpc>
                        <a:spcAft>
                          <a:spcPts val="1000"/>
                        </a:spcAft>
                      </a:pPr>
                      <a:r>
                        <a:rPr lang="en-ZA" sz="1200" b="0" i="0" dirty="0">
                          <a:effectLst/>
                          <a:latin typeface="Century Gothic" panose="020B0502020202020204" pitchFamily="34" charset="0"/>
                          <a:ea typeface="MS Mincho" panose="02020609040205080304" pitchFamily="49" charset="-128"/>
                          <a:cs typeface="Arial" panose="020B0604020202020204" pitchFamily="34" charset="0"/>
                        </a:rPr>
                        <a:t>13</a:t>
                      </a:r>
                    </a:p>
                  </a:txBody>
                  <a:tcPr marL="68580" marR="68580" marT="0" marB="0" anchor="ctr">
                    <a:solidFill>
                      <a:schemeClr val="bg1"/>
                    </a:solidFill>
                  </a:tcPr>
                </a:tc>
                <a:tc>
                  <a:txBody>
                    <a:bodyPr/>
                    <a:lstStyle/>
                    <a:p>
                      <a:pPr algn="ctr">
                        <a:lnSpc>
                          <a:spcPct val="115000"/>
                        </a:lnSpc>
                        <a:spcAft>
                          <a:spcPts val="1000"/>
                        </a:spcAft>
                      </a:pPr>
                      <a:r>
                        <a:rPr lang="en-ZA" sz="1200" b="0" i="0" dirty="0">
                          <a:effectLst/>
                          <a:latin typeface="Century Gothic" panose="020B0502020202020204" pitchFamily="34" charset="0"/>
                          <a:ea typeface="MS Mincho" panose="02020609040205080304" pitchFamily="49" charset="-128"/>
                          <a:cs typeface="Arial" panose="020B0604020202020204" pitchFamily="34" charset="0"/>
                        </a:rPr>
                        <a:t>3</a:t>
                      </a:r>
                    </a:p>
                  </a:txBody>
                  <a:tcPr marL="68580" marR="68580" marT="0" marB="0" anchor="ctr">
                    <a:solidFill>
                      <a:srgbClr val="40B74A"/>
                    </a:solidFill>
                  </a:tcPr>
                </a:tc>
                <a:tc>
                  <a:txBody>
                    <a:bodyPr/>
                    <a:lstStyle/>
                    <a:p>
                      <a:pPr algn="ctr">
                        <a:lnSpc>
                          <a:spcPct val="115000"/>
                        </a:lnSpc>
                        <a:spcAft>
                          <a:spcPts val="1000"/>
                        </a:spcAft>
                      </a:pPr>
                      <a:r>
                        <a:rPr lang="en-ZA" sz="1200" b="0" i="0" dirty="0">
                          <a:effectLst/>
                          <a:latin typeface="Century Gothic" panose="020B0502020202020204" pitchFamily="34" charset="0"/>
                          <a:ea typeface="MS Mincho" panose="02020609040205080304" pitchFamily="49" charset="-128"/>
                          <a:cs typeface="Arial" panose="020B0604020202020204" pitchFamily="34" charset="0"/>
                        </a:rPr>
                        <a:t>10</a:t>
                      </a:r>
                    </a:p>
                  </a:txBody>
                  <a:tcPr marL="68580" marR="68580" marT="0" marB="0" anchor="ctr">
                    <a:solidFill>
                      <a:srgbClr val="FF0000"/>
                    </a:solidFill>
                  </a:tcPr>
                </a:tc>
                <a:extLst>
                  <a:ext uri="{0D108BD9-81ED-4DB2-BD59-A6C34878D82A}">
                    <a16:rowId xmlns:a16="http://schemas.microsoft.com/office/drawing/2014/main" xmlns="" val="3846712092"/>
                  </a:ext>
                </a:extLst>
              </a:tr>
              <a:tr h="368565">
                <a:tc>
                  <a:txBody>
                    <a:bodyPr/>
                    <a:lstStyle/>
                    <a:p>
                      <a:pPr algn="l">
                        <a:lnSpc>
                          <a:spcPct val="115000"/>
                        </a:lnSpc>
                        <a:spcAft>
                          <a:spcPts val="1000"/>
                        </a:spcAft>
                      </a:pPr>
                      <a:r>
                        <a:rPr lang="en-ZA" sz="1200" b="1" i="0" dirty="0">
                          <a:solidFill>
                            <a:srgbClr val="000000"/>
                          </a:solidFill>
                          <a:effectLst/>
                          <a:latin typeface="Century Gothic" panose="020B0502020202020204" pitchFamily="34" charset="0"/>
                          <a:cs typeface="Arial" panose="020B0604020202020204" pitchFamily="34" charset="0"/>
                        </a:rPr>
                        <a:t>PROGRAMME 4: TOTALS</a:t>
                      </a:r>
                      <a:endParaRPr lang="en-ZA" sz="1200" b="1" i="0" dirty="0">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pPr>
                      <a:r>
                        <a:rPr lang="en-ZW" sz="1200" b="0" i="0" dirty="0">
                          <a:solidFill>
                            <a:srgbClr val="000000"/>
                          </a:solidFill>
                          <a:effectLst/>
                          <a:latin typeface="Century Gothic" panose="020B0502020202020204" pitchFamily="34" charset="0"/>
                          <a:ea typeface="MS Mincho" panose="02020609040205080304" pitchFamily="49" charset="-128"/>
                          <a:cs typeface="Arial" panose="020B0604020202020204" pitchFamily="34" charset="0"/>
                        </a:rPr>
                        <a:t>1</a:t>
                      </a:r>
                      <a:endParaRPr lang="en-ZA" sz="1200" b="0" i="0" dirty="0">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1000"/>
                        </a:spcAft>
                      </a:pPr>
                      <a:r>
                        <a:rPr lang="en-ZW" sz="1200" b="0" i="0" dirty="0">
                          <a:solidFill>
                            <a:srgbClr val="000000"/>
                          </a:solidFill>
                          <a:effectLst/>
                          <a:latin typeface="Century Gothic" panose="020B0502020202020204" pitchFamily="34" charset="0"/>
                          <a:ea typeface="MS Mincho" panose="02020609040205080304" pitchFamily="49" charset="-128"/>
                          <a:cs typeface="Arial" panose="020B0604020202020204" pitchFamily="34" charset="0"/>
                        </a:rPr>
                        <a:t>0</a:t>
                      </a:r>
                      <a:endParaRPr lang="en-ZA" sz="1200" b="0" i="0" dirty="0">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solidFill>
                      <a:srgbClr val="40B74A"/>
                    </a:solidFill>
                  </a:tcPr>
                </a:tc>
                <a:tc>
                  <a:txBody>
                    <a:bodyPr/>
                    <a:lstStyle/>
                    <a:p>
                      <a:pPr algn="ctr">
                        <a:lnSpc>
                          <a:spcPct val="115000"/>
                        </a:lnSpc>
                        <a:spcAft>
                          <a:spcPts val="1000"/>
                        </a:spcAft>
                      </a:pPr>
                      <a:r>
                        <a:rPr lang="en-ZW" sz="1200" b="0" i="0" dirty="0">
                          <a:solidFill>
                            <a:srgbClr val="000000"/>
                          </a:solidFill>
                          <a:effectLst/>
                          <a:latin typeface="Century Gothic" panose="020B0502020202020204" pitchFamily="34" charset="0"/>
                          <a:ea typeface="MS Mincho" panose="02020609040205080304" pitchFamily="49" charset="-128"/>
                          <a:cs typeface="Arial" panose="020B0604020202020204" pitchFamily="34" charset="0"/>
                        </a:rPr>
                        <a:t>1</a:t>
                      </a:r>
                      <a:endParaRPr lang="en-ZA" sz="1200" b="0" i="0" dirty="0">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solidFill>
                      <a:srgbClr val="FF0000"/>
                    </a:solidFill>
                  </a:tcPr>
                </a:tc>
                <a:extLst>
                  <a:ext uri="{0D108BD9-81ED-4DB2-BD59-A6C34878D82A}">
                    <a16:rowId xmlns:a16="http://schemas.microsoft.com/office/drawing/2014/main" xmlns="" val="1377232670"/>
                  </a:ext>
                </a:extLst>
              </a:tr>
              <a:tr h="381631">
                <a:tc>
                  <a:txBody>
                    <a:bodyPr/>
                    <a:lstStyle/>
                    <a:p>
                      <a:pPr algn="l">
                        <a:lnSpc>
                          <a:spcPct val="115000"/>
                        </a:lnSpc>
                        <a:spcAft>
                          <a:spcPts val="1000"/>
                        </a:spcAft>
                      </a:pPr>
                      <a:r>
                        <a:rPr lang="en-ZW" sz="1200" b="0" i="0" dirty="0">
                          <a:effectLst/>
                          <a:latin typeface="Century Gothic" panose="020B0502020202020204" pitchFamily="34" charset="0"/>
                          <a:cs typeface="Arial" panose="020B0604020202020204" pitchFamily="34" charset="0"/>
                        </a:rPr>
                        <a:t>Planning , Monitoring and Evaluation and IGR </a:t>
                      </a:r>
                      <a:endParaRPr lang="en-ZA" sz="1200" b="0" i="0" dirty="0">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solidFill>
                      <a:schemeClr val="bg1"/>
                    </a:solidFill>
                  </a:tcPr>
                </a:tc>
                <a:tc>
                  <a:txBody>
                    <a:bodyPr/>
                    <a:lstStyle/>
                    <a:p>
                      <a:pPr algn="ctr">
                        <a:lnSpc>
                          <a:spcPct val="115000"/>
                        </a:lnSpc>
                        <a:spcAft>
                          <a:spcPts val="1000"/>
                        </a:spcAft>
                      </a:pPr>
                      <a:r>
                        <a:rPr lang="en-ZW" sz="1200" b="0" i="0" dirty="0">
                          <a:effectLst/>
                          <a:latin typeface="Century Gothic" panose="020B0502020202020204" pitchFamily="34" charset="0"/>
                          <a:ea typeface="MS Mincho" panose="02020609040205080304" pitchFamily="49" charset="-128"/>
                          <a:cs typeface="Arial" panose="020B0604020202020204" pitchFamily="34" charset="0"/>
                        </a:rPr>
                        <a:t>1</a:t>
                      </a:r>
                      <a:endParaRPr lang="en-ZA" sz="1200" b="0" i="0" dirty="0">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solidFill>
                      <a:schemeClr val="bg1"/>
                    </a:solidFill>
                  </a:tcPr>
                </a:tc>
                <a:tc>
                  <a:txBody>
                    <a:bodyPr/>
                    <a:lstStyle/>
                    <a:p>
                      <a:pPr algn="ctr">
                        <a:lnSpc>
                          <a:spcPct val="115000"/>
                        </a:lnSpc>
                        <a:spcAft>
                          <a:spcPts val="1000"/>
                        </a:spcAft>
                      </a:pPr>
                      <a:r>
                        <a:rPr lang="en-ZW" sz="1200" b="0" i="0" dirty="0">
                          <a:effectLst/>
                          <a:latin typeface="Century Gothic" panose="020B0502020202020204" pitchFamily="34" charset="0"/>
                          <a:ea typeface="MS Mincho" panose="02020609040205080304" pitchFamily="49" charset="-128"/>
                          <a:cs typeface="Arial" panose="020B0604020202020204" pitchFamily="34" charset="0"/>
                        </a:rPr>
                        <a:t>0</a:t>
                      </a:r>
                      <a:endParaRPr lang="en-ZA" sz="1200" b="0" i="0" dirty="0">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solidFill>
                      <a:srgbClr val="40B74A"/>
                    </a:solidFill>
                  </a:tcPr>
                </a:tc>
                <a:tc>
                  <a:txBody>
                    <a:bodyPr/>
                    <a:lstStyle/>
                    <a:p>
                      <a:pPr algn="ctr">
                        <a:lnSpc>
                          <a:spcPct val="115000"/>
                        </a:lnSpc>
                        <a:spcAft>
                          <a:spcPts val="1000"/>
                        </a:spcAft>
                      </a:pPr>
                      <a:r>
                        <a:rPr lang="en-ZW" sz="1200" b="0" i="0" dirty="0">
                          <a:effectLst/>
                          <a:latin typeface="Century Gothic" panose="020B0502020202020204" pitchFamily="34" charset="0"/>
                          <a:ea typeface="MS Mincho" panose="02020609040205080304" pitchFamily="49" charset="-128"/>
                          <a:cs typeface="Arial" panose="020B0604020202020204" pitchFamily="34" charset="0"/>
                        </a:rPr>
                        <a:t>1</a:t>
                      </a:r>
                      <a:endParaRPr lang="en-ZA" sz="1200" b="0" i="0" dirty="0">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solidFill>
                      <a:srgbClr val="FF0000"/>
                    </a:solidFill>
                  </a:tcPr>
                </a:tc>
                <a:extLst>
                  <a:ext uri="{0D108BD9-81ED-4DB2-BD59-A6C34878D82A}">
                    <a16:rowId xmlns:a16="http://schemas.microsoft.com/office/drawing/2014/main" xmlns="" val="2603305437"/>
                  </a:ext>
                </a:extLst>
              </a:tr>
              <a:tr h="377288">
                <a:tc>
                  <a:txBody>
                    <a:bodyPr/>
                    <a:lstStyle/>
                    <a:p>
                      <a:pPr algn="l">
                        <a:lnSpc>
                          <a:spcPct val="115000"/>
                        </a:lnSpc>
                        <a:spcAft>
                          <a:spcPts val="1000"/>
                        </a:spcAft>
                      </a:pPr>
                      <a:r>
                        <a:rPr lang="en-ZW" sz="1200" b="1" i="0" dirty="0">
                          <a:solidFill>
                            <a:srgbClr val="000000"/>
                          </a:solidFill>
                          <a:effectLst/>
                          <a:latin typeface="Century Gothic" panose="020B0502020202020204" pitchFamily="34" charset="0"/>
                          <a:cs typeface="Arial" panose="020B0604020202020204" pitchFamily="34" charset="0"/>
                        </a:rPr>
                        <a:t>HDA Totals</a:t>
                      </a:r>
                      <a:endParaRPr lang="en-ZA" sz="1200" b="1" i="0" dirty="0">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algn="ctr">
                        <a:lnSpc>
                          <a:spcPct val="115000"/>
                        </a:lnSpc>
                        <a:spcAft>
                          <a:spcPts val="1000"/>
                        </a:spcAft>
                      </a:pPr>
                      <a:r>
                        <a:rPr lang="en-ZW" sz="1200" b="0" i="0" dirty="0">
                          <a:solidFill>
                            <a:srgbClr val="000000"/>
                          </a:solidFill>
                          <a:effectLst/>
                          <a:latin typeface="Century Gothic" panose="020B0502020202020204" pitchFamily="34" charset="0"/>
                          <a:ea typeface="MS Mincho" panose="02020609040205080304" pitchFamily="49" charset="-128"/>
                          <a:cs typeface="Arial" panose="020B0604020202020204" pitchFamily="34" charset="0"/>
                        </a:rPr>
                        <a:t>34</a:t>
                      </a:r>
                      <a:endParaRPr lang="en-ZA" sz="1200" b="0" i="0" dirty="0">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algn="ctr">
                        <a:lnSpc>
                          <a:spcPct val="115000"/>
                        </a:lnSpc>
                        <a:spcAft>
                          <a:spcPts val="1000"/>
                        </a:spcAft>
                      </a:pPr>
                      <a:r>
                        <a:rPr lang="en-ZW" sz="1200" b="0" i="0" dirty="0">
                          <a:solidFill>
                            <a:srgbClr val="000000"/>
                          </a:solidFill>
                          <a:effectLst/>
                          <a:latin typeface="Century Gothic" panose="020B0502020202020204" pitchFamily="34" charset="0"/>
                          <a:cs typeface="Arial" panose="020B0604020202020204" pitchFamily="34" charset="0"/>
                        </a:rPr>
                        <a:t>10</a:t>
                      </a:r>
                      <a:endParaRPr lang="en-ZA" sz="1200" b="0" i="0" dirty="0">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solidFill>
                      <a:srgbClr val="40B74A"/>
                    </a:solidFill>
                  </a:tcPr>
                </a:tc>
                <a:tc>
                  <a:txBody>
                    <a:bodyPr/>
                    <a:lstStyle/>
                    <a:p>
                      <a:pPr algn="ctr">
                        <a:lnSpc>
                          <a:spcPct val="115000"/>
                        </a:lnSpc>
                        <a:spcAft>
                          <a:spcPts val="1000"/>
                        </a:spcAft>
                      </a:pPr>
                      <a:r>
                        <a:rPr lang="en-ZW" sz="1200" b="0" i="0" dirty="0">
                          <a:solidFill>
                            <a:srgbClr val="000000"/>
                          </a:solidFill>
                          <a:effectLst/>
                          <a:latin typeface="Century Gothic" panose="020B0502020202020204" pitchFamily="34" charset="0"/>
                          <a:ea typeface="MS Mincho" panose="02020609040205080304" pitchFamily="49" charset="-128"/>
                          <a:cs typeface="Arial" panose="020B0604020202020204" pitchFamily="34" charset="0"/>
                        </a:rPr>
                        <a:t>24</a:t>
                      </a:r>
                      <a:endParaRPr lang="en-ZA" sz="1200" b="0" i="0" dirty="0">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solidFill>
                      <a:srgbClr val="FF0000"/>
                    </a:solidFill>
                  </a:tcPr>
                </a:tc>
                <a:extLst>
                  <a:ext uri="{0D108BD9-81ED-4DB2-BD59-A6C34878D82A}">
                    <a16:rowId xmlns:a16="http://schemas.microsoft.com/office/drawing/2014/main" xmlns="" val="1001917374"/>
                  </a:ext>
                </a:extLst>
              </a:tr>
              <a:tr h="412069">
                <a:tc gridSpan="2">
                  <a:txBody>
                    <a:bodyPr/>
                    <a:lstStyle/>
                    <a:p>
                      <a:pPr algn="ctr">
                        <a:lnSpc>
                          <a:spcPct val="115000"/>
                        </a:lnSpc>
                        <a:spcAft>
                          <a:spcPts val="1000"/>
                        </a:spcAft>
                      </a:pPr>
                      <a:r>
                        <a:rPr lang="en-ZW" sz="1200" b="1" i="0" dirty="0">
                          <a:solidFill>
                            <a:schemeClr val="tx1"/>
                          </a:solidFill>
                          <a:effectLst/>
                          <a:latin typeface="Century Gothic" panose="020B0502020202020204" pitchFamily="34" charset="0"/>
                          <a:cs typeface="Arial" panose="020B0604020202020204" pitchFamily="34" charset="0"/>
                        </a:rPr>
                        <a:t>HDA OVERALL PERFORMANCE </a:t>
                      </a:r>
                      <a:endParaRPr lang="en-ZA" sz="1200" b="1" i="0" dirty="0">
                        <a:solidFill>
                          <a:schemeClr val="tx1"/>
                        </a:solidFill>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solidFill>
                      <a:schemeClr val="bg1"/>
                    </a:solidFill>
                  </a:tcPr>
                </a:tc>
                <a:tc hMerge="1">
                  <a:txBody>
                    <a:bodyPr/>
                    <a:lstStyle/>
                    <a:p>
                      <a:endParaRPr lang="en-ZA"/>
                    </a:p>
                  </a:txBody>
                  <a:tcPr/>
                </a:tc>
                <a:tc>
                  <a:txBody>
                    <a:bodyPr/>
                    <a:lstStyle/>
                    <a:p>
                      <a:pPr algn="ctr">
                        <a:lnSpc>
                          <a:spcPct val="115000"/>
                        </a:lnSpc>
                        <a:spcAft>
                          <a:spcPts val="1000"/>
                        </a:spcAft>
                      </a:pPr>
                      <a:r>
                        <a:rPr lang="en-ZW" sz="1200" b="1" i="0" dirty="0">
                          <a:solidFill>
                            <a:schemeClr val="bg1"/>
                          </a:solidFill>
                          <a:effectLst/>
                          <a:latin typeface="Century Gothic" panose="020B0502020202020204" pitchFamily="34" charset="0"/>
                          <a:cs typeface="Arial" panose="020B0604020202020204" pitchFamily="34" charset="0"/>
                        </a:rPr>
                        <a:t>29,41%</a:t>
                      </a:r>
                      <a:endParaRPr lang="en-ZA" sz="1200" b="1" i="0" dirty="0">
                        <a:solidFill>
                          <a:schemeClr val="bg1"/>
                        </a:solidFill>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solidFill>
                      <a:srgbClr val="42A529"/>
                    </a:solidFill>
                  </a:tcPr>
                </a:tc>
                <a:tc>
                  <a:txBody>
                    <a:bodyPr/>
                    <a:lstStyle/>
                    <a:p>
                      <a:pPr algn="ctr">
                        <a:lnSpc>
                          <a:spcPct val="115000"/>
                        </a:lnSpc>
                        <a:spcAft>
                          <a:spcPts val="1000"/>
                        </a:spcAft>
                      </a:pPr>
                      <a:r>
                        <a:rPr lang="en-ZW" sz="1200" b="1" i="0" dirty="0">
                          <a:solidFill>
                            <a:schemeClr val="bg1"/>
                          </a:solidFill>
                          <a:effectLst/>
                          <a:latin typeface="Century Gothic" panose="020B0502020202020204" pitchFamily="34" charset="0"/>
                          <a:cs typeface="Arial" panose="020B0604020202020204" pitchFamily="34" charset="0"/>
                        </a:rPr>
                        <a:t>70,59%</a:t>
                      </a:r>
                      <a:endParaRPr lang="en-ZA" sz="1200" b="1" i="0" dirty="0">
                        <a:solidFill>
                          <a:schemeClr val="bg1"/>
                        </a:solidFill>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solidFill>
                      <a:srgbClr val="FF0000"/>
                    </a:solidFill>
                  </a:tcPr>
                </a:tc>
                <a:extLst>
                  <a:ext uri="{0D108BD9-81ED-4DB2-BD59-A6C34878D82A}">
                    <a16:rowId xmlns:a16="http://schemas.microsoft.com/office/drawing/2014/main" xmlns="" val="3370476304"/>
                  </a:ext>
                </a:extLst>
              </a:tr>
            </a:tbl>
          </a:graphicData>
        </a:graphic>
      </p:graphicFrame>
      <p:graphicFrame>
        <p:nvGraphicFramePr>
          <p:cNvPr id="3" name="Chart 2">
            <a:extLst>
              <a:ext uri="{FF2B5EF4-FFF2-40B4-BE49-F238E27FC236}">
                <a16:creationId xmlns:a16="http://schemas.microsoft.com/office/drawing/2014/main" xmlns="" id="{8DF4C545-58E9-98AA-C3FB-65A8E68763AA}"/>
              </a:ext>
            </a:extLst>
          </p:cNvPr>
          <p:cNvGraphicFramePr/>
          <p:nvPr>
            <p:extLst>
              <p:ext uri="{D42A27DB-BD31-4B8C-83A1-F6EECF244321}">
                <p14:modId xmlns:p14="http://schemas.microsoft.com/office/powerpoint/2010/main" xmlns="" val="1415280289"/>
              </p:ext>
            </p:extLst>
          </p:nvPr>
        </p:nvGraphicFramePr>
        <p:xfrm>
          <a:off x="7848601" y="641804"/>
          <a:ext cx="4343399" cy="57020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048833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52E7CDD-D836-D941-BFF1-F5B208653DAE}"/>
              </a:ext>
            </a:extLst>
          </p:cNvPr>
          <p:cNvSpPr>
            <a:spLocks noGrp="1"/>
          </p:cNvSpPr>
          <p:nvPr>
            <p:ph type="title"/>
          </p:nvPr>
        </p:nvSpPr>
        <p:spPr>
          <a:xfrm>
            <a:off x="308225" y="276930"/>
            <a:ext cx="10335802" cy="681038"/>
          </a:xfrm>
        </p:spPr>
        <p:txBody>
          <a:bodyPr/>
          <a:lstStyle/>
          <a:p>
            <a:r>
              <a:rPr lang="en-US" dirty="0">
                <a:solidFill>
                  <a:schemeClr val="tx2"/>
                </a:solidFill>
              </a:rPr>
              <a:t>OVERALL ORGANISATIONAL PERFORMANCE TREND Q1-Q4</a:t>
            </a:r>
          </a:p>
        </p:txBody>
      </p:sp>
      <p:graphicFrame>
        <p:nvGraphicFramePr>
          <p:cNvPr id="5" name="Chart 4">
            <a:extLst>
              <a:ext uri="{FF2B5EF4-FFF2-40B4-BE49-F238E27FC236}">
                <a16:creationId xmlns:a16="http://schemas.microsoft.com/office/drawing/2014/main" xmlns="" id="{D38294F9-9DAA-BA40-AEFF-5607E8B2D46E}"/>
              </a:ext>
            </a:extLst>
          </p:cNvPr>
          <p:cNvGraphicFramePr/>
          <p:nvPr>
            <p:extLst>
              <p:ext uri="{D42A27DB-BD31-4B8C-83A1-F6EECF244321}">
                <p14:modId xmlns:p14="http://schemas.microsoft.com/office/powerpoint/2010/main" xmlns="" val="2405459031"/>
              </p:ext>
            </p:extLst>
          </p:nvPr>
        </p:nvGraphicFramePr>
        <p:xfrm>
          <a:off x="135475" y="1027273"/>
          <a:ext cx="5727307" cy="51963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xmlns="" id="{34B7CF64-A6CD-DD4D-477A-A0EA4EDF1551}"/>
              </a:ext>
            </a:extLst>
          </p:cNvPr>
          <p:cNvGraphicFramePr/>
          <p:nvPr>
            <p:extLst>
              <p:ext uri="{D42A27DB-BD31-4B8C-83A1-F6EECF244321}">
                <p14:modId xmlns:p14="http://schemas.microsoft.com/office/powerpoint/2010/main" xmlns="" val="4250447192"/>
              </p:ext>
            </p:extLst>
          </p:nvPr>
        </p:nvGraphicFramePr>
        <p:xfrm>
          <a:off x="6096000" y="1027273"/>
          <a:ext cx="5960525" cy="5543894"/>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a:extLst>
              <a:ext uri="{FF2B5EF4-FFF2-40B4-BE49-F238E27FC236}">
                <a16:creationId xmlns:a16="http://schemas.microsoft.com/office/drawing/2014/main" xmlns="" id="{809909F0-7DD6-08FA-E10B-843CCA882076}"/>
              </a:ext>
            </a:extLst>
          </p:cNvPr>
          <p:cNvCxnSpPr/>
          <p:nvPr/>
        </p:nvCxnSpPr>
        <p:spPr>
          <a:xfrm>
            <a:off x="5862782" y="1027273"/>
            <a:ext cx="86756" cy="5543894"/>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xmlns="" val="2313590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962618" y="28231"/>
            <a:ext cx="1123369" cy="780176"/>
          </a:xfrm>
          <a:prstGeom prst="rect">
            <a:avLst/>
          </a:prstGeom>
          <a:ln>
            <a:noFill/>
          </a:ln>
        </p:spPr>
      </p:pic>
      <p:sp>
        <p:nvSpPr>
          <p:cNvPr id="2" name="Rectangle 1"/>
          <p:cNvSpPr/>
          <p:nvPr/>
        </p:nvSpPr>
        <p:spPr>
          <a:xfrm>
            <a:off x="140916" y="-71132"/>
            <a:ext cx="10575236" cy="11043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r>
              <a:rPr kumimoji="0" lang="en-ZW" sz="28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HDA </a:t>
            </a:r>
            <a:r>
              <a:rPr lang="en-ZW" sz="2800" b="1" dirty="0">
                <a:solidFill>
                  <a:srgbClr val="1F497D"/>
                </a:solidFill>
                <a:latin typeface="Arial" panose="020B0604020202020204" pitchFamily="34" charset="0"/>
                <a:cs typeface="Arial" panose="020B0604020202020204" pitchFamily="34" charset="0"/>
              </a:rPr>
              <a:t>ANNUAL</a:t>
            </a:r>
            <a:r>
              <a:rPr kumimoji="0" lang="en-ZW" sz="28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PERFORMANCE MICRO-INDICATORS 2021/22 </a:t>
            </a:r>
            <a:endParaRPr kumimoji="0" lang="en-ZA" sz="28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xmlns="" id="{BB45695C-ACCD-411E-A9BB-E36D75775B40}"/>
              </a:ext>
            </a:extLst>
          </p:cNvPr>
          <p:cNvSpPr txBox="1"/>
          <p:nvPr/>
        </p:nvSpPr>
        <p:spPr>
          <a:xfrm flipH="1">
            <a:off x="454234" y="841012"/>
            <a:ext cx="347749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0063AF"/>
                </a:solidFill>
                <a:effectLst/>
                <a:uLnTx/>
                <a:uFillTx/>
                <a:latin typeface="Century Gothic" panose="020B0502020202020204" pitchFamily="34" charset="0"/>
                <a:ea typeface="+mn-ea"/>
                <a:cs typeface="Arial" panose="020B0604020202020204" pitchFamily="34" charset="0"/>
              </a:rPr>
              <a:t>TARGET</a:t>
            </a:r>
          </a:p>
        </p:txBody>
      </p:sp>
      <p:sp>
        <p:nvSpPr>
          <p:cNvPr id="8" name="TextBox 7">
            <a:extLst>
              <a:ext uri="{FF2B5EF4-FFF2-40B4-BE49-F238E27FC236}">
                <a16:creationId xmlns:a16="http://schemas.microsoft.com/office/drawing/2014/main" xmlns="" id="{2C827D13-8A8A-4D54-96A3-1AC280A4ED37}"/>
              </a:ext>
            </a:extLst>
          </p:cNvPr>
          <p:cNvSpPr txBox="1"/>
          <p:nvPr/>
        </p:nvSpPr>
        <p:spPr>
          <a:xfrm>
            <a:off x="6698153" y="841012"/>
            <a:ext cx="27016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0063AF"/>
                </a:solidFill>
                <a:effectLst/>
                <a:uLnTx/>
                <a:uFillTx/>
                <a:latin typeface="Century Gothic" panose="020B0502020202020204" pitchFamily="34" charset="0"/>
                <a:ea typeface="+mn-ea"/>
                <a:cs typeface="Arial" panose="020B0604020202020204" pitchFamily="34" charset="0"/>
              </a:rPr>
              <a:t>ACHIEVED</a:t>
            </a:r>
          </a:p>
        </p:txBody>
      </p:sp>
      <p:pic>
        <p:nvPicPr>
          <p:cNvPr id="9" name="Picture 8" descr="Icon&#10;&#10;Description automatically generated with medium confidence">
            <a:extLst>
              <a:ext uri="{FF2B5EF4-FFF2-40B4-BE49-F238E27FC236}">
                <a16:creationId xmlns:a16="http://schemas.microsoft.com/office/drawing/2014/main" xmlns="" id="{92639A85-6833-4BB2-B05A-55D5300BC5A9}"/>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46369" y="1608819"/>
            <a:ext cx="513826" cy="513826"/>
          </a:xfrm>
          <a:prstGeom prst="rect">
            <a:avLst/>
          </a:prstGeom>
          <a:solidFill>
            <a:srgbClr val="FF0000"/>
          </a:solidFill>
        </p:spPr>
      </p:pic>
      <p:pic>
        <p:nvPicPr>
          <p:cNvPr id="11" name="Picture 10" descr="Icon&#10;&#10;Description automatically generated with low confidence">
            <a:extLst>
              <a:ext uri="{FF2B5EF4-FFF2-40B4-BE49-F238E27FC236}">
                <a16:creationId xmlns:a16="http://schemas.microsoft.com/office/drawing/2014/main" xmlns="" id="{CA3A2A23-1A92-48D2-A387-FD2E3EA3D659}"/>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78609" y="3496683"/>
            <a:ext cx="542211" cy="542211"/>
          </a:xfrm>
          <a:prstGeom prst="rect">
            <a:avLst/>
          </a:prstGeom>
        </p:spPr>
      </p:pic>
      <p:sp>
        <p:nvSpPr>
          <p:cNvPr id="12" name="Rectangle 11">
            <a:extLst>
              <a:ext uri="{FF2B5EF4-FFF2-40B4-BE49-F238E27FC236}">
                <a16:creationId xmlns:a16="http://schemas.microsoft.com/office/drawing/2014/main" xmlns="" id="{77B13DDB-A4D5-4D58-8CB1-82E628E3793E}"/>
              </a:ext>
            </a:extLst>
          </p:cNvPr>
          <p:cNvSpPr/>
          <p:nvPr/>
        </p:nvSpPr>
        <p:spPr>
          <a:xfrm>
            <a:off x="1470846" y="3496683"/>
            <a:ext cx="3631970" cy="79444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76200" lvl="0" indent="0" algn="just" defTabSz="457211" rtl="0" eaLnBrk="1" fontAlgn="auto" latinLnBrk="0" hangingPunct="1">
              <a:lnSpc>
                <a:spcPct val="15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entury Gothic" panose="020B0502020202020204" pitchFamily="34" charset="0"/>
                <a:ea typeface="MS Mincho"/>
                <a:cs typeface="Arial" panose="020B0604020202020204" pitchFamily="34" charset="0"/>
              </a:rPr>
              <a:t>47 Integrated implementation</a:t>
            </a:r>
          </a:p>
          <a:p>
            <a:pPr marL="0" marR="76200" lvl="0" indent="0" algn="just" defTabSz="457211" rtl="0" eaLnBrk="1" fontAlgn="auto" latinLnBrk="0" hangingPunct="1">
              <a:lnSpc>
                <a:spcPct val="15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entury Gothic" panose="020B0502020202020204" pitchFamily="34" charset="0"/>
                <a:ea typeface="MS Mincho"/>
                <a:cs typeface="Arial" panose="020B0604020202020204" pitchFamily="34" charset="0"/>
              </a:rPr>
              <a:t>programmes for PDAs prepared</a:t>
            </a:r>
            <a:endParaRPr kumimoji="0" lang="en-ZA" sz="1400" b="0" i="0" u="none" strike="noStrike" kern="1200" cap="none" spc="0" normalizeH="0" baseline="0" noProof="0" dirty="0">
              <a:ln>
                <a:noFill/>
              </a:ln>
              <a:solidFill>
                <a:prstClr val="black"/>
              </a:solidFill>
              <a:effectLst/>
              <a:uLnTx/>
              <a:uFillTx/>
              <a:latin typeface="Century Gothic" panose="020B0502020202020204" pitchFamily="34" charset="0"/>
              <a:ea typeface="MS Mincho"/>
              <a:cs typeface="Arial" panose="020B0604020202020204" pitchFamily="34" charset="0"/>
            </a:endParaRPr>
          </a:p>
        </p:txBody>
      </p:sp>
      <p:pic>
        <p:nvPicPr>
          <p:cNvPr id="15" name="Picture 14" descr="Icon&#10;&#10;Description automatically generated">
            <a:extLst>
              <a:ext uri="{FF2B5EF4-FFF2-40B4-BE49-F238E27FC236}">
                <a16:creationId xmlns:a16="http://schemas.microsoft.com/office/drawing/2014/main" xmlns="" id="{EEE8CC2B-DAF4-46AC-8E0E-CEDA673DB3F4}"/>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74297" y="4519222"/>
            <a:ext cx="582391" cy="582391"/>
          </a:xfrm>
          <a:prstGeom prst="rect">
            <a:avLst/>
          </a:prstGeom>
        </p:spPr>
      </p:pic>
      <p:sp>
        <p:nvSpPr>
          <p:cNvPr id="21" name="Rectangle 20">
            <a:extLst>
              <a:ext uri="{FF2B5EF4-FFF2-40B4-BE49-F238E27FC236}">
                <a16:creationId xmlns:a16="http://schemas.microsoft.com/office/drawing/2014/main" xmlns="" id="{E06F259F-F721-4593-8E32-021ABCFD1950}"/>
              </a:ext>
            </a:extLst>
          </p:cNvPr>
          <p:cNvSpPr/>
          <p:nvPr/>
        </p:nvSpPr>
        <p:spPr>
          <a:xfrm>
            <a:off x="6548391" y="2552091"/>
            <a:ext cx="3929077" cy="6389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0B74A"/>
                </a:solidFill>
                <a:effectLst/>
                <a:uLnTx/>
                <a:uFillTx/>
                <a:latin typeface="Century Gothic" panose="020B0502020202020204" pitchFamily="34" charset="0"/>
                <a:ea typeface="+mn-ea"/>
                <a:cs typeface="Arial" panose="020B0604020202020204" pitchFamily="34" charset="0"/>
              </a:rPr>
              <a:t>1765,5591 Hectares Acquired </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42A529"/>
              </a:solidFill>
              <a:effectLst/>
              <a:uLnTx/>
              <a:uFillTx/>
              <a:latin typeface="Century Gothic" panose="020B0502020202020204" pitchFamily="34" charset="0"/>
              <a:ea typeface="+mn-ea"/>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mn-cs"/>
              </a:rPr>
              <a:t>(PHSHDAs) was declared on the 15th of May 2020</a:t>
            </a:r>
            <a:r>
              <a:rPr kumimoji="0" lang="en-US" sz="1400" b="1" i="0" u="none" strike="noStrike" kern="1200" cap="none" spc="0" normalizeH="0" baseline="0" noProof="0" dirty="0">
                <a:ln>
                  <a:noFill/>
                </a:ln>
                <a:solidFill>
                  <a:srgbClr val="42A529"/>
                </a:solidFill>
                <a:effectLst/>
                <a:uLnTx/>
                <a:uFillTx/>
                <a:latin typeface="Century Gothic" panose="020B0502020202020204" pitchFamily="34" charset="0"/>
                <a:ea typeface="+mn-ea"/>
                <a:cs typeface="Arial" panose="020B0604020202020204" pitchFamily="34" charset="0"/>
              </a:rPr>
              <a:t> </a:t>
            </a:r>
            <a:endParaRPr kumimoji="0" lang="en-ZA" sz="1400" b="1" i="0" u="none" strike="noStrike" kern="1200" cap="none" spc="0" normalizeH="0" baseline="0" noProof="0" dirty="0">
              <a:ln>
                <a:noFill/>
              </a:ln>
              <a:solidFill>
                <a:srgbClr val="42A529"/>
              </a:solidFill>
              <a:effectLst/>
              <a:uLnTx/>
              <a:uFillTx/>
              <a:latin typeface="Century Gothic" panose="020B0502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xmlns="" id="{0CC31A83-B40C-4BE0-99A3-F1981BD0E43E}"/>
              </a:ext>
            </a:extLst>
          </p:cNvPr>
          <p:cNvSpPr/>
          <p:nvPr/>
        </p:nvSpPr>
        <p:spPr>
          <a:xfrm>
            <a:off x="6611093" y="3467340"/>
            <a:ext cx="3938475" cy="50549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Arial" panose="020B0604020202020204" pitchFamily="34" charset="0"/>
              </a:rPr>
              <a:t>40 Development Plans for PHSHDA completed</a:t>
            </a:r>
            <a:endParaRPr kumimoji="0" lang="en-ZA" sz="1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Arial" panose="020B0604020202020204" pitchFamily="34" charset="0"/>
            </a:endParaRPr>
          </a:p>
        </p:txBody>
      </p:sp>
      <p:pic>
        <p:nvPicPr>
          <p:cNvPr id="26" name="Picture 25" descr="Icon&#10;&#10;Description automatically generated">
            <a:extLst>
              <a:ext uri="{FF2B5EF4-FFF2-40B4-BE49-F238E27FC236}">
                <a16:creationId xmlns:a16="http://schemas.microsoft.com/office/drawing/2014/main" xmlns="" id="{EEE8CC2B-DAF4-46AC-8E0E-CEDA673DB3F4}"/>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24166" y="2580379"/>
            <a:ext cx="582390" cy="582390"/>
          </a:xfrm>
          <a:prstGeom prst="rect">
            <a:avLst/>
          </a:prstGeom>
        </p:spPr>
      </p:pic>
      <p:sp>
        <p:nvSpPr>
          <p:cNvPr id="3" name="TextBox 2"/>
          <p:cNvSpPr txBox="1"/>
          <p:nvPr/>
        </p:nvSpPr>
        <p:spPr>
          <a:xfrm>
            <a:off x="1470846" y="2590441"/>
            <a:ext cx="29098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Century Gothic" panose="020B0502020202020204" pitchFamily="34" charset="0"/>
                <a:ea typeface="MS Mincho"/>
                <a:cs typeface="Arial" panose="020B0604020202020204" pitchFamily="34" charset="0"/>
              </a:rPr>
              <a:t>1500 Hectares of land acquired in PHSHDA’s</a:t>
            </a:r>
          </a:p>
        </p:txBody>
      </p:sp>
      <p:sp>
        <p:nvSpPr>
          <p:cNvPr id="13" name="Rectangle 12">
            <a:extLst>
              <a:ext uri="{FF2B5EF4-FFF2-40B4-BE49-F238E27FC236}">
                <a16:creationId xmlns:a16="http://schemas.microsoft.com/office/drawing/2014/main" xmlns="" id="{498D0340-3330-240D-EDA2-CFF50941ECDC}"/>
              </a:ext>
            </a:extLst>
          </p:cNvPr>
          <p:cNvSpPr/>
          <p:nvPr/>
        </p:nvSpPr>
        <p:spPr>
          <a:xfrm>
            <a:off x="1498158" y="1586279"/>
            <a:ext cx="3312368" cy="118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76200" lvl="0" indent="0" algn="just" defTabSz="457211" rtl="0" eaLnBrk="1" fontAlgn="auto" latinLnBrk="0" hangingPunct="1">
              <a:lnSpc>
                <a:spcPct val="150000"/>
              </a:lnSpc>
              <a:spcBef>
                <a:spcPts val="0"/>
              </a:spcBef>
              <a:spcAft>
                <a:spcPts val="0"/>
              </a:spcAft>
              <a:buClrTx/>
              <a:buSzTx/>
              <a:buFontTx/>
              <a:buNone/>
              <a:tabLst/>
              <a:defRPr/>
            </a:pPr>
            <a:r>
              <a:rPr lang="en-GB" sz="1400" dirty="0">
                <a:solidFill>
                  <a:prstClr val="black"/>
                </a:solidFill>
                <a:latin typeface="Century Gothic" panose="020B0502020202020204" pitchFamily="34" charset="0"/>
                <a:ea typeface="MS Mincho"/>
                <a:cs typeface="Arial" panose="020B0604020202020204" pitchFamily="34" charset="0"/>
              </a:rPr>
              <a:t> 5020 housing units </a:t>
            </a:r>
            <a:endParaRPr kumimoji="0" lang="en-GB" sz="1400" b="0" i="0" u="none" strike="noStrike" kern="1200" cap="none" spc="0" normalizeH="0" baseline="0" noProof="0" dirty="0">
              <a:ln>
                <a:noFill/>
              </a:ln>
              <a:solidFill>
                <a:prstClr val="black"/>
              </a:solidFill>
              <a:effectLst/>
              <a:uLnTx/>
              <a:uFillTx/>
              <a:latin typeface="Century Gothic" panose="020B0502020202020204" pitchFamily="34" charset="0"/>
              <a:ea typeface="MS Mincho"/>
              <a:cs typeface="Arial" panose="020B0604020202020204" pitchFamily="34" charset="0"/>
            </a:endParaRPr>
          </a:p>
          <a:p>
            <a:pPr marL="0" marR="76200" lvl="0" indent="0" algn="l" defTabSz="457211" rtl="0" eaLnBrk="1" fontAlgn="auto" latinLnBrk="0" hangingPunct="1">
              <a:lnSpc>
                <a:spcPct val="15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black"/>
              </a:solidFill>
              <a:effectLst/>
              <a:uLnTx/>
              <a:uFillTx/>
              <a:latin typeface="Century Gothic" panose="020B0502020202020204" pitchFamily="34" charset="0"/>
              <a:ea typeface="MS Mincho"/>
              <a:cs typeface="Arial" panose="020B0604020202020204" pitchFamily="34" charset="0"/>
            </a:endParaRPr>
          </a:p>
        </p:txBody>
      </p:sp>
      <p:sp>
        <p:nvSpPr>
          <p:cNvPr id="20" name="Rectangle 19">
            <a:extLst>
              <a:ext uri="{FF2B5EF4-FFF2-40B4-BE49-F238E27FC236}">
                <a16:creationId xmlns:a16="http://schemas.microsoft.com/office/drawing/2014/main" xmlns="" id="{C3FAD1B2-49A8-A541-D480-DCAA7C62AEDE}"/>
              </a:ext>
            </a:extLst>
          </p:cNvPr>
          <p:cNvSpPr/>
          <p:nvPr/>
        </p:nvSpPr>
        <p:spPr>
          <a:xfrm>
            <a:off x="6571934" y="1617844"/>
            <a:ext cx="3312368" cy="118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76200" lvl="0" indent="0" algn="just" defTabSz="457211" rtl="0" eaLnBrk="1" fontAlgn="auto" latinLnBrk="0" hangingPunct="1">
              <a:lnSpc>
                <a:spcPct val="150000"/>
              </a:lnSpc>
              <a:spcBef>
                <a:spcPts val="0"/>
              </a:spcBef>
              <a:spcAft>
                <a:spcPts val="0"/>
              </a:spcAft>
              <a:buClrTx/>
              <a:buSzTx/>
              <a:buFontTx/>
              <a:buNone/>
              <a:tabLst/>
              <a:defRPr/>
            </a:pPr>
            <a:r>
              <a:rPr lang="en-GB" sz="1400" dirty="0">
                <a:solidFill>
                  <a:srgbClr val="FF0000"/>
                </a:solidFill>
                <a:latin typeface="Century Gothic" panose="020B0502020202020204" pitchFamily="34" charset="0"/>
                <a:ea typeface="MS Mincho"/>
                <a:cs typeface="Arial" panose="020B0604020202020204" pitchFamily="34" charset="0"/>
              </a:rPr>
              <a:t> </a:t>
            </a:r>
            <a:r>
              <a:rPr lang="en-ZA" sz="1400" b="1" dirty="0">
                <a:solidFill>
                  <a:srgbClr val="FF0000"/>
                </a:solidFill>
                <a:latin typeface="Century Gothic" panose="020B0502020202020204" pitchFamily="34" charset="0"/>
                <a:ea typeface="MS Mincho"/>
                <a:cs typeface="Arial" panose="020B0604020202020204" pitchFamily="34" charset="0"/>
              </a:rPr>
              <a:t>2451</a:t>
            </a:r>
            <a:r>
              <a:rPr lang="en-ZA" sz="1400" b="0" i="0" dirty="0">
                <a:solidFill>
                  <a:srgbClr val="FF0000"/>
                </a:solidFill>
                <a:effectLst/>
                <a:latin typeface="WordVisi_MSFontService"/>
              </a:rPr>
              <a:t> </a:t>
            </a:r>
            <a:r>
              <a:rPr lang="en-GB" sz="1400" b="1" dirty="0">
                <a:solidFill>
                  <a:srgbClr val="FF0000"/>
                </a:solidFill>
                <a:latin typeface="Century Gothic" panose="020B0502020202020204" pitchFamily="34" charset="0"/>
                <a:ea typeface="MS Mincho"/>
                <a:cs typeface="Arial" panose="020B0604020202020204" pitchFamily="34" charset="0"/>
              </a:rPr>
              <a:t>housing units </a:t>
            </a:r>
            <a:endParaRPr kumimoji="0" lang="en-GB" sz="1400" b="1" i="0" u="none" strike="noStrike" kern="1200" cap="none" spc="0" normalizeH="0" baseline="0" noProof="0" dirty="0">
              <a:ln>
                <a:noFill/>
              </a:ln>
              <a:solidFill>
                <a:srgbClr val="FF0000"/>
              </a:solidFill>
              <a:effectLst/>
              <a:uLnTx/>
              <a:uFillTx/>
              <a:latin typeface="Century Gothic" panose="020B0502020202020204" pitchFamily="34" charset="0"/>
              <a:ea typeface="MS Mincho"/>
              <a:cs typeface="Arial" panose="020B0604020202020204" pitchFamily="34" charset="0"/>
            </a:endParaRPr>
          </a:p>
          <a:p>
            <a:pPr marL="0" marR="76200" lvl="0" indent="0" algn="l" defTabSz="457211" rtl="0" eaLnBrk="1" fontAlgn="auto" latinLnBrk="0" hangingPunct="1">
              <a:lnSpc>
                <a:spcPct val="15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black"/>
              </a:solidFill>
              <a:effectLst/>
              <a:uLnTx/>
              <a:uFillTx/>
              <a:latin typeface="Century Gothic" panose="020B0502020202020204" pitchFamily="34" charset="0"/>
              <a:ea typeface="MS Mincho"/>
              <a:cs typeface="Arial" panose="020B0604020202020204" pitchFamily="34" charset="0"/>
            </a:endParaRPr>
          </a:p>
        </p:txBody>
      </p:sp>
      <p:sp>
        <p:nvSpPr>
          <p:cNvPr id="28" name="TextBox 27">
            <a:extLst>
              <a:ext uri="{FF2B5EF4-FFF2-40B4-BE49-F238E27FC236}">
                <a16:creationId xmlns:a16="http://schemas.microsoft.com/office/drawing/2014/main" xmlns="" id="{3F03DFE3-F820-354F-6AA7-98F647CB8CBD}"/>
              </a:ext>
            </a:extLst>
          </p:cNvPr>
          <p:cNvSpPr txBox="1"/>
          <p:nvPr/>
        </p:nvSpPr>
        <p:spPr>
          <a:xfrm>
            <a:off x="1614943" y="4656528"/>
            <a:ext cx="290989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solidFill>
                  <a:prstClr val="black"/>
                </a:solidFill>
                <a:latin typeface="Century Gothic" panose="020B0502020202020204" pitchFamily="34" charset="0"/>
                <a:ea typeface="MS Mincho"/>
                <a:cs typeface="Arial" panose="020B0604020202020204" pitchFamily="34" charset="0"/>
              </a:rPr>
              <a:t>5598 Service Sites </a:t>
            </a:r>
            <a:endParaRPr kumimoji="0" lang="en-ZA" sz="1400" b="0" i="0" u="none" strike="noStrike" kern="1200" cap="none" spc="0" normalizeH="0" baseline="0" noProof="0" dirty="0">
              <a:ln>
                <a:noFill/>
              </a:ln>
              <a:solidFill>
                <a:prstClr val="black"/>
              </a:solidFill>
              <a:effectLst/>
              <a:uLnTx/>
              <a:uFillTx/>
              <a:latin typeface="Century Gothic" panose="020B0502020202020204" pitchFamily="34" charset="0"/>
              <a:ea typeface="MS Mincho"/>
              <a:cs typeface="Arial" panose="020B0604020202020204" pitchFamily="34" charset="0"/>
            </a:endParaRPr>
          </a:p>
        </p:txBody>
      </p:sp>
      <p:sp>
        <p:nvSpPr>
          <p:cNvPr id="30" name="Rectangle 29">
            <a:extLst>
              <a:ext uri="{FF2B5EF4-FFF2-40B4-BE49-F238E27FC236}">
                <a16:creationId xmlns:a16="http://schemas.microsoft.com/office/drawing/2014/main" xmlns="" id="{C7DA9EBB-00DE-2167-5436-E5C29BAECC38}"/>
              </a:ext>
            </a:extLst>
          </p:cNvPr>
          <p:cNvSpPr/>
          <p:nvPr/>
        </p:nvSpPr>
        <p:spPr>
          <a:xfrm>
            <a:off x="6611094" y="4467850"/>
            <a:ext cx="3929077" cy="6389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1400" b="1" dirty="0">
                <a:solidFill>
                  <a:srgbClr val="FF0000"/>
                </a:solidFill>
                <a:latin typeface="Century Gothic" panose="020B0502020202020204" pitchFamily="34" charset="0"/>
                <a:cs typeface="Arial" panose="020B0604020202020204" pitchFamily="34" charset="0"/>
              </a:rPr>
              <a:t>2806</a:t>
            </a:r>
            <a:r>
              <a:rPr lang="en-US" sz="1400" b="1" dirty="0">
                <a:solidFill>
                  <a:srgbClr val="FF0000"/>
                </a:solidFill>
                <a:latin typeface="Century Gothic" panose="020B0502020202020204" pitchFamily="34" charset="0"/>
                <a:cs typeface="Arial" panose="020B0604020202020204" pitchFamily="34" charset="0"/>
              </a:rPr>
              <a:t> Service Sites </a:t>
            </a:r>
            <a:endParaRPr kumimoji="0" lang="en-US" sz="1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42A529"/>
              </a:solidFill>
              <a:effectLst/>
              <a:uLnTx/>
              <a:uFillTx/>
              <a:latin typeface="Century Gothic" panose="020B0502020202020204" pitchFamily="34" charset="0"/>
              <a:ea typeface="+mn-ea"/>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mn-cs"/>
              </a:rPr>
              <a:t>(PHSHDAs) was declared on the 15th of May 2020</a:t>
            </a:r>
            <a:r>
              <a:rPr kumimoji="0" lang="en-US" sz="1400" b="1" i="0" u="none" strike="noStrike" kern="1200" cap="none" spc="0" normalizeH="0" baseline="0" noProof="0" dirty="0">
                <a:ln>
                  <a:noFill/>
                </a:ln>
                <a:solidFill>
                  <a:srgbClr val="42A529"/>
                </a:solidFill>
                <a:effectLst/>
                <a:uLnTx/>
                <a:uFillTx/>
                <a:latin typeface="Century Gothic" panose="020B0502020202020204" pitchFamily="34" charset="0"/>
                <a:ea typeface="+mn-ea"/>
                <a:cs typeface="Arial" panose="020B0604020202020204" pitchFamily="34" charset="0"/>
              </a:rPr>
              <a:t> </a:t>
            </a:r>
            <a:endParaRPr kumimoji="0" lang="en-ZA" sz="1400" b="1" i="0" u="none" strike="noStrike" kern="1200" cap="none" spc="0" normalizeH="0" baseline="0" noProof="0" dirty="0">
              <a:ln>
                <a:noFill/>
              </a:ln>
              <a:solidFill>
                <a:srgbClr val="42A529"/>
              </a:solidFill>
              <a:effectLst/>
              <a:uLnTx/>
              <a:uFillTx/>
              <a:latin typeface="Century Gothic" panose="020B0502020202020204" pitchFamily="34" charset="0"/>
              <a:ea typeface="+mn-ea"/>
              <a:cs typeface="Arial" panose="020B0604020202020204" pitchFamily="34" charset="0"/>
            </a:endParaRPr>
          </a:p>
        </p:txBody>
      </p:sp>
      <p:sp>
        <p:nvSpPr>
          <p:cNvPr id="32" name="TextBox 31">
            <a:extLst>
              <a:ext uri="{FF2B5EF4-FFF2-40B4-BE49-F238E27FC236}">
                <a16:creationId xmlns:a16="http://schemas.microsoft.com/office/drawing/2014/main" xmlns="" id="{F8D11B12-AC22-B929-10E2-A40B365A316E}"/>
              </a:ext>
            </a:extLst>
          </p:cNvPr>
          <p:cNvSpPr txBox="1"/>
          <p:nvPr/>
        </p:nvSpPr>
        <p:spPr>
          <a:xfrm>
            <a:off x="1711790" y="5516131"/>
            <a:ext cx="290989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solidFill>
                  <a:prstClr val="black"/>
                </a:solidFill>
                <a:latin typeface="Century Gothic" panose="020B0502020202020204" pitchFamily="34" charset="0"/>
                <a:ea typeface="MS Mincho"/>
                <a:cs typeface="Arial" panose="020B0604020202020204" pitchFamily="34" charset="0"/>
              </a:rPr>
              <a:t>1456 Title Deeds  </a:t>
            </a:r>
            <a:endParaRPr kumimoji="0" lang="en-ZA" sz="1400" b="0" i="0" u="none" strike="noStrike" kern="1200" cap="none" spc="0" normalizeH="0" baseline="0" noProof="0" dirty="0">
              <a:ln>
                <a:noFill/>
              </a:ln>
              <a:solidFill>
                <a:prstClr val="black"/>
              </a:solidFill>
              <a:effectLst/>
              <a:uLnTx/>
              <a:uFillTx/>
              <a:latin typeface="Century Gothic" panose="020B0502020202020204" pitchFamily="34" charset="0"/>
              <a:ea typeface="MS Mincho"/>
              <a:cs typeface="Arial" panose="020B0604020202020204" pitchFamily="34" charset="0"/>
            </a:endParaRPr>
          </a:p>
        </p:txBody>
      </p:sp>
      <p:sp>
        <p:nvSpPr>
          <p:cNvPr id="34" name="Rectangle 33">
            <a:extLst>
              <a:ext uri="{FF2B5EF4-FFF2-40B4-BE49-F238E27FC236}">
                <a16:creationId xmlns:a16="http://schemas.microsoft.com/office/drawing/2014/main" xmlns="" id="{29237437-E260-7E47-4D71-DF9B7F4C4FE8}"/>
              </a:ext>
            </a:extLst>
          </p:cNvPr>
          <p:cNvSpPr/>
          <p:nvPr/>
        </p:nvSpPr>
        <p:spPr>
          <a:xfrm>
            <a:off x="6611093" y="5458258"/>
            <a:ext cx="3929077" cy="6389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400" b="1" dirty="0">
                <a:solidFill>
                  <a:srgbClr val="40B74A"/>
                </a:solidFill>
                <a:latin typeface="Century Gothic" panose="020B0502020202020204" pitchFamily="34" charset="0"/>
                <a:cs typeface="Arial" panose="020B0604020202020204" pitchFamily="34" charset="0"/>
              </a:rPr>
              <a:t> 1566 Title Deeds </a:t>
            </a:r>
            <a:endParaRPr kumimoji="0" lang="en-US" sz="1400" b="1" i="0" u="none" strike="noStrike" kern="1200" cap="none" spc="0" normalizeH="0" baseline="0" noProof="0" dirty="0">
              <a:ln>
                <a:noFill/>
              </a:ln>
              <a:solidFill>
                <a:srgbClr val="40B74A"/>
              </a:solidFill>
              <a:effectLst/>
              <a:uLnTx/>
              <a:uFillTx/>
              <a:latin typeface="Century Gothic" panose="020B0502020202020204" pitchFamily="34" charset="0"/>
              <a:ea typeface="+mn-ea"/>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42A529"/>
              </a:solidFill>
              <a:effectLst/>
              <a:uLnTx/>
              <a:uFillTx/>
              <a:latin typeface="Century Gothic" panose="020B0502020202020204" pitchFamily="34" charset="0"/>
              <a:ea typeface="+mn-ea"/>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mn-cs"/>
              </a:rPr>
              <a:t>(PHSHDAs) was declared on the 15th of May 2020</a:t>
            </a:r>
            <a:r>
              <a:rPr kumimoji="0" lang="en-US" sz="1400" b="1" i="0" u="none" strike="noStrike" kern="1200" cap="none" spc="0" normalizeH="0" baseline="0" noProof="0" dirty="0">
                <a:ln>
                  <a:noFill/>
                </a:ln>
                <a:solidFill>
                  <a:srgbClr val="42A529"/>
                </a:solidFill>
                <a:effectLst/>
                <a:uLnTx/>
                <a:uFillTx/>
                <a:latin typeface="Century Gothic" panose="020B0502020202020204" pitchFamily="34" charset="0"/>
                <a:ea typeface="+mn-ea"/>
                <a:cs typeface="Arial" panose="020B0604020202020204" pitchFamily="34" charset="0"/>
              </a:rPr>
              <a:t> </a:t>
            </a:r>
            <a:endParaRPr kumimoji="0" lang="en-ZA" sz="1400" b="1" i="0" u="none" strike="noStrike" kern="1200" cap="none" spc="0" normalizeH="0" baseline="0" noProof="0" dirty="0">
              <a:ln>
                <a:noFill/>
              </a:ln>
              <a:solidFill>
                <a:srgbClr val="42A529"/>
              </a:solidFill>
              <a:effectLst/>
              <a:uLnTx/>
              <a:uFillTx/>
              <a:latin typeface="Century Gothic" panose="020B0502020202020204" pitchFamily="34" charset="0"/>
              <a:ea typeface="+mn-ea"/>
              <a:cs typeface="Arial" panose="020B0604020202020204" pitchFamily="34" charset="0"/>
            </a:endParaRPr>
          </a:p>
        </p:txBody>
      </p:sp>
      <p:pic>
        <p:nvPicPr>
          <p:cNvPr id="40" name="Picture 39" descr="Icon&#10;&#10;Description automatically generated with medium confidence">
            <a:extLst>
              <a:ext uri="{FF2B5EF4-FFF2-40B4-BE49-F238E27FC236}">
                <a16:creationId xmlns:a16="http://schemas.microsoft.com/office/drawing/2014/main" xmlns="" id="{D88A87F3-7F7E-995C-F393-8CD72BB0F7E9}"/>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08964" y="5468932"/>
            <a:ext cx="513826" cy="513826"/>
          </a:xfrm>
          <a:prstGeom prst="rect">
            <a:avLst/>
          </a:prstGeom>
        </p:spPr>
      </p:pic>
      <p:sp>
        <p:nvSpPr>
          <p:cNvPr id="10" name="Arrow: Right 9">
            <a:extLst>
              <a:ext uri="{FF2B5EF4-FFF2-40B4-BE49-F238E27FC236}">
                <a16:creationId xmlns:a16="http://schemas.microsoft.com/office/drawing/2014/main" xmlns="" id="{74C34A35-B69C-04AD-63F1-2E00C757DC76}"/>
              </a:ext>
            </a:extLst>
          </p:cNvPr>
          <p:cNvSpPr/>
          <p:nvPr/>
        </p:nvSpPr>
        <p:spPr>
          <a:xfrm>
            <a:off x="5102128" y="1538178"/>
            <a:ext cx="978408" cy="48463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4" name="Arrow: Right 13">
            <a:extLst>
              <a:ext uri="{FF2B5EF4-FFF2-40B4-BE49-F238E27FC236}">
                <a16:creationId xmlns:a16="http://schemas.microsoft.com/office/drawing/2014/main" xmlns="" id="{77F66053-4D2D-9F21-18C8-27239FE67597}"/>
              </a:ext>
            </a:extLst>
          </p:cNvPr>
          <p:cNvSpPr/>
          <p:nvPr/>
        </p:nvSpPr>
        <p:spPr>
          <a:xfrm>
            <a:off x="5111687" y="2505546"/>
            <a:ext cx="978408" cy="484632"/>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srgbClr val="00B050"/>
              </a:solidFill>
            </a:endParaRPr>
          </a:p>
        </p:txBody>
      </p:sp>
      <p:sp>
        <p:nvSpPr>
          <p:cNvPr id="16" name="Arrow: Right 15">
            <a:extLst>
              <a:ext uri="{FF2B5EF4-FFF2-40B4-BE49-F238E27FC236}">
                <a16:creationId xmlns:a16="http://schemas.microsoft.com/office/drawing/2014/main" xmlns="" id="{97AB6783-A367-028A-3FF5-A5597C81A9BA}"/>
              </a:ext>
            </a:extLst>
          </p:cNvPr>
          <p:cNvSpPr/>
          <p:nvPr/>
        </p:nvSpPr>
        <p:spPr>
          <a:xfrm>
            <a:off x="5111687" y="3467340"/>
            <a:ext cx="978408" cy="48463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7" name="Arrow: Right 16">
            <a:extLst>
              <a:ext uri="{FF2B5EF4-FFF2-40B4-BE49-F238E27FC236}">
                <a16:creationId xmlns:a16="http://schemas.microsoft.com/office/drawing/2014/main" xmlns="" id="{B442D8C1-45C1-4CC0-D935-183F37240FAF}"/>
              </a:ext>
            </a:extLst>
          </p:cNvPr>
          <p:cNvSpPr/>
          <p:nvPr/>
        </p:nvSpPr>
        <p:spPr>
          <a:xfrm>
            <a:off x="5111687" y="4414212"/>
            <a:ext cx="978408" cy="48463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24" name="Arrow: Right 23">
            <a:extLst>
              <a:ext uri="{FF2B5EF4-FFF2-40B4-BE49-F238E27FC236}">
                <a16:creationId xmlns:a16="http://schemas.microsoft.com/office/drawing/2014/main" xmlns="" id="{51B11DA4-C870-F771-467F-E27776D0F878}"/>
              </a:ext>
            </a:extLst>
          </p:cNvPr>
          <p:cNvSpPr/>
          <p:nvPr/>
        </p:nvSpPr>
        <p:spPr>
          <a:xfrm>
            <a:off x="5110683" y="5458258"/>
            <a:ext cx="978408" cy="484632"/>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srgbClr val="00B050"/>
              </a:solidFill>
            </a:endParaRPr>
          </a:p>
        </p:txBody>
      </p:sp>
    </p:spTree>
    <p:extLst>
      <p:ext uri="{BB962C8B-B14F-4D97-AF65-F5344CB8AC3E}">
        <p14:creationId xmlns:p14="http://schemas.microsoft.com/office/powerpoint/2010/main" xmlns="" val="2529977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942296" y="4"/>
            <a:ext cx="1123369" cy="780176"/>
          </a:xfrm>
          <a:prstGeom prst="rect">
            <a:avLst/>
          </a:prstGeom>
          <a:ln>
            <a:noFill/>
          </a:ln>
        </p:spPr>
      </p:pic>
      <p:sp>
        <p:nvSpPr>
          <p:cNvPr id="11" name="Title 10">
            <a:extLst>
              <a:ext uri="{FF2B5EF4-FFF2-40B4-BE49-F238E27FC236}">
                <a16:creationId xmlns:a16="http://schemas.microsoft.com/office/drawing/2014/main" xmlns="" id="{36FB3A62-7C61-445B-8ED0-617FBF5FAB06}"/>
              </a:ext>
            </a:extLst>
          </p:cNvPr>
          <p:cNvSpPr>
            <a:spLocks noGrp="1"/>
          </p:cNvSpPr>
          <p:nvPr>
            <p:ph type="title"/>
          </p:nvPr>
        </p:nvSpPr>
        <p:spPr>
          <a:xfrm>
            <a:off x="278297" y="176281"/>
            <a:ext cx="11012556" cy="34055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r>
              <a:rPr lang="en-GB" sz="2800" b="1" dirty="0">
                <a:solidFill>
                  <a:srgbClr val="1F497D"/>
                </a:solidFill>
                <a:latin typeface="Arial" panose="020B0604020202020204" pitchFamily="34" charset="0"/>
                <a:cs typeface="Arial" panose="020B0604020202020204" pitchFamily="34" charset="0"/>
              </a:rPr>
              <a:t>MTSF TARGETS IN PROGRESS  </a:t>
            </a:r>
            <a:endParaRPr lang="en-ZA" sz="2800" b="1" dirty="0">
              <a:solidFill>
                <a:srgbClr val="1F497D"/>
              </a:solidFill>
              <a:latin typeface="Arial" panose="020B0604020202020204" pitchFamily="34" charset="0"/>
              <a:cs typeface="Arial" panose="020B0604020202020204" pitchFamily="34" charset="0"/>
            </a:endParaRPr>
          </a:p>
        </p:txBody>
      </p:sp>
      <p:graphicFrame>
        <p:nvGraphicFramePr>
          <p:cNvPr id="4" name="Table 4">
            <a:extLst>
              <a:ext uri="{FF2B5EF4-FFF2-40B4-BE49-F238E27FC236}">
                <a16:creationId xmlns:a16="http://schemas.microsoft.com/office/drawing/2014/main" xmlns="" id="{20C7CE77-E602-4523-B786-FF6318646E51}"/>
              </a:ext>
            </a:extLst>
          </p:cNvPr>
          <p:cNvGraphicFramePr>
            <a:graphicFrameLocks noGrp="1"/>
          </p:cNvGraphicFramePr>
          <p:nvPr>
            <p:ph idx="1"/>
            <p:extLst>
              <p:ext uri="{D42A27DB-BD31-4B8C-83A1-F6EECF244321}">
                <p14:modId xmlns:p14="http://schemas.microsoft.com/office/powerpoint/2010/main" xmlns="" val="3958197243"/>
              </p:ext>
            </p:extLst>
          </p:nvPr>
        </p:nvGraphicFramePr>
        <p:xfrm>
          <a:off x="63167" y="516835"/>
          <a:ext cx="11012556" cy="5029200"/>
        </p:xfrm>
        <a:graphic>
          <a:graphicData uri="http://schemas.openxmlformats.org/drawingml/2006/table">
            <a:tbl>
              <a:tblPr firstRow="1" bandRow="1">
                <a:tableStyleId>{E8B1032C-EA38-4F05-BA0D-38AFFFC7BED3}</a:tableStyleId>
              </a:tblPr>
              <a:tblGrid>
                <a:gridCol w="3934100">
                  <a:extLst>
                    <a:ext uri="{9D8B030D-6E8A-4147-A177-3AD203B41FA5}">
                      <a16:colId xmlns:a16="http://schemas.microsoft.com/office/drawing/2014/main" xmlns="" val="1102315924"/>
                    </a:ext>
                  </a:extLst>
                </a:gridCol>
                <a:gridCol w="3740072">
                  <a:extLst>
                    <a:ext uri="{9D8B030D-6E8A-4147-A177-3AD203B41FA5}">
                      <a16:colId xmlns:a16="http://schemas.microsoft.com/office/drawing/2014/main" xmlns="" val="2365891235"/>
                    </a:ext>
                  </a:extLst>
                </a:gridCol>
                <a:gridCol w="3338384">
                  <a:extLst>
                    <a:ext uri="{9D8B030D-6E8A-4147-A177-3AD203B41FA5}">
                      <a16:colId xmlns:a16="http://schemas.microsoft.com/office/drawing/2014/main" xmlns="" val="2087376336"/>
                    </a:ext>
                  </a:extLst>
                </a:gridCol>
              </a:tblGrid>
              <a:tr h="381896">
                <a:tc>
                  <a:txBody>
                    <a:bodyPr/>
                    <a:lstStyle/>
                    <a:p>
                      <a:pPr algn="ctr"/>
                      <a:r>
                        <a:rPr lang="en-ZA" sz="1200" dirty="0">
                          <a:latin typeface="Century Gothic" panose="020B0502020202020204" pitchFamily="34" charset="0"/>
                        </a:rPr>
                        <a:t>MTSF TARGET</a:t>
                      </a:r>
                    </a:p>
                    <a:p>
                      <a:pPr algn="ctr"/>
                      <a:r>
                        <a:rPr lang="en-ZA" sz="1200" dirty="0">
                          <a:latin typeface="Century Gothic" panose="020B0502020202020204" pitchFamily="34" charset="0"/>
                        </a:rPr>
                        <a:t>( Sectoral Targets)</a:t>
                      </a:r>
                    </a:p>
                  </a:txBody>
                  <a:tcPr/>
                </a:tc>
                <a:tc>
                  <a:txBody>
                    <a:bodyPr/>
                    <a:lstStyle/>
                    <a:p>
                      <a:pPr algn="ctr"/>
                      <a:r>
                        <a:rPr lang="en-ZA" sz="1200" dirty="0">
                          <a:latin typeface="Century Gothic" panose="020B0502020202020204" pitchFamily="34" charset="0"/>
                        </a:rPr>
                        <a:t>HDA TARGET</a:t>
                      </a:r>
                    </a:p>
                  </a:txBody>
                  <a:tcPr/>
                </a:tc>
                <a:tc>
                  <a:txBody>
                    <a:bodyPr/>
                    <a:lstStyle/>
                    <a:p>
                      <a:pPr algn="ctr"/>
                      <a:r>
                        <a:rPr lang="en-ZA" sz="1200" dirty="0">
                          <a:latin typeface="Century Gothic" panose="020B0502020202020204" pitchFamily="34" charset="0"/>
                        </a:rPr>
                        <a:t>PROGRESS TO DATE</a:t>
                      </a:r>
                    </a:p>
                  </a:txBody>
                  <a:tcPr/>
                </a:tc>
                <a:extLst>
                  <a:ext uri="{0D108BD9-81ED-4DB2-BD59-A6C34878D82A}">
                    <a16:rowId xmlns:a16="http://schemas.microsoft.com/office/drawing/2014/main" xmlns="" val="33098259"/>
                  </a:ext>
                </a:extLst>
              </a:tr>
              <a:tr h="677581">
                <a:tc>
                  <a:txBody>
                    <a:bodyPr/>
                    <a:lstStyle/>
                    <a:p>
                      <a:pPr marL="0" marR="0" lvl="0" indent="0" algn="just" defTabSz="457211"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S Mincho"/>
                          <a:cs typeface="Arial" panose="020B0604020202020204" pitchFamily="34" charset="0"/>
                        </a:rPr>
                        <a:t>94 priority development areas declared for human settlements development </a:t>
                      </a:r>
                    </a:p>
                    <a:p>
                      <a:pPr algn="just"/>
                      <a:endParaRPr lang="en-ZA" sz="1200" dirty="0">
                        <a:latin typeface="Century Gothic" panose="020B0502020202020204" pitchFamily="34" charset="0"/>
                      </a:endParaRPr>
                    </a:p>
                  </a:txBody>
                  <a:tcPr anchor="ctr"/>
                </a:tc>
                <a:tc>
                  <a:txBody>
                    <a:bodyPr/>
                    <a:lstStyle/>
                    <a:p>
                      <a:pPr marL="0" marR="0" lvl="0" indent="0" algn="just" defTabSz="457211"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S Mincho"/>
                          <a:cs typeface="Arial" panose="020B0604020202020204" pitchFamily="34" charset="0"/>
                        </a:rPr>
                        <a:t>94 priority development areas declared for human settlements development </a:t>
                      </a:r>
                    </a:p>
                    <a:p>
                      <a:pPr algn="just"/>
                      <a:endParaRPr lang="en-ZA" sz="1200" dirty="0">
                        <a:latin typeface="Century Gothic" panose="020B0502020202020204" pitchFamily="34" charset="0"/>
                      </a:endParaRPr>
                    </a:p>
                  </a:txBody>
                  <a:tcPr anchor="ctr"/>
                </a:tc>
                <a:tc>
                  <a:txBody>
                    <a:bodyPr/>
                    <a:lstStyle/>
                    <a:p>
                      <a:pPr algn="just"/>
                      <a:r>
                        <a:rPr lang="en-US" sz="1200" dirty="0">
                          <a:latin typeface="Century Gothic" panose="020B0502020202020204" pitchFamily="34" charset="0"/>
                        </a:rPr>
                        <a:t>The 136 Priority Human Settlements and Housing Development Areas (PHSHDAs) were declared on the 15th of May 2020</a:t>
                      </a:r>
                    </a:p>
                    <a:p>
                      <a:pPr algn="just"/>
                      <a:endParaRPr lang="en-ZA" sz="1200" dirty="0">
                        <a:latin typeface="Century Gothic" panose="020B0502020202020204" pitchFamily="34" charset="0"/>
                      </a:endParaRPr>
                    </a:p>
                  </a:txBody>
                  <a:tcPr anchor="ctr"/>
                </a:tc>
                <a:extLst>
                  <a:ext uri="{0D108BD9-81ED-4DB2-BD59-A6C34878D82A}">
                    <a16:rowId xmlns:a16="http://schemas.microsoft.com/office/drawing/2014/main" xmlns="" val="2547622662"/>
                  </a:ext>
                </a:extLst>
              </a:tr>
              <a:tr h="265842">
                <a:tc>
                  <a:txBody>
                    <a:bodyPr/>
                    <a:lstStyle/>
                    <a:p>
                      <a:pPr marL="0" marR="0" lvl="0" indent="0" algn="just" defTabSz="457211"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S Mincho"/>
                          <a:cs typeface="Arial" panose="020B0604020202020204" pitchFamily="34" charset="0"/>
                        </a:rPr>
                        <a:t>Development Plans for all 94 priority developed areas, categorised and prioritised with budgets &amp; finance options </a:t>
                      </a:r>
                    </a:p>
                    <a:p>
                      <a:pPr algn="just"/>
                      <a:endParaRPr lang="en-ZA" sz="1200" dirty="0">
                        <a:latin typeface="Century Gothic" panose="020B0502020202020204" pitchFamily="34" charset="0"/>
                      </a:endParaRPr>
                    </a:p>
                  </a:txBody>
                  <a:tcPr anchor="ctr"/>
                </a:tc>
                <a:tc>
                  <a:txBody>
                    <a:bodyPr/>
                    <a:lstStyle/>
                    <a:p>
                      <a:pPr marL="0" marR="0" lvl="0" indent="0" algn="just" defTabSz="457211"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S Mincho"/>
                          <a:cs typeface="Arial" panose="020B0604020202020204" pitchFamily="34" charset="0"/>
                        </a:rPr>
                        <a:t>Development Plans for all 94 priority developed areas, categorised and prioritised with budgets &amp; finance options </a:t>
                      </a:r>
                    </a:p>
                    <a:p>
                      <a:pPr algn="just"/>
                      <a:endParaRPr lang="en-ZA" sz="1200" dirty="0">
                        <a:latin typeface="Century Gothic" panose="020B0502020202020204" pitchFamily="34" charset="0"/>
                      </a:endParaRPr>
                    </a:p>
                  </a:txBody>
                  <a:tcPr anchor="ctr"/>
                </a:tc>
                <a:tc>
                  <a:txBody>
                    <a:bodyPr/>
                    <a:lstStyle/>
                    <a:p>
                      <a:pPr algn="just"/>
                      <a:r>
                        <a:rPr lang="en-US" sz="1200" dirty="0">
                          <a:latin typeface="Century Gothic" panose="020B0502020202020204" pitchFamily="34" charset="0"/>
                        </a:rPr>
                        <a:t>59 Development Plans for PHSHDA completed</a:t>
                      </a:r>
                    </a:p>
                    <a:p>
                      <a:pPr algn="just"/>
                      <a:endParaRPr lang="en-ZA" sz="1200" dirty="0">
                        <a:latin typeface="Century Gothic" panose="020B0502020202020204" pitchFamily="34" charset="0"/>
                      </a:endParaRPr>
                    </a:p>
                  </a:txBody>
                  <a:tcPr anchor="ctr"/>
                </a:tc>
                <a:extLst>
                  <a:ext uri="{0D108BD9-81ED-4DB2-BD59-A6C34878D82A}">
                    <a16:rowId xmlns:a16="http://schemas.microsoft.com/office/drawing/2014/main" xmlns="" val="1937604376"/>
                  </a:ext>
                </a:extLst>
              </a:tr>
              <a:tr h="616639">
                <a:tc>
                  <a:txBody>
                    <a:bodyPr/>
                    <a:lstStyle/>
                    <a:p>
                      <a:pPr marL="0" marR="0" lvl="0" indent="0" algn="just" defTabSz="457211"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S Mincho"/>
                          <a:cs typeface="Arial" panose="020B0604020202020204" pitchFamily="34" charset="0"/>
                        </a:rPr>
                        <a:t>100% hectares rezoned (acquired in 2014-2019 within PHDA’s ) </a:t>
                      </a:r>
                    </a:p>
                    <a:p>
                      <a:pPr algn="just"/>
                      <a:r>
                        <a:rPr lang="en-ZA" sz="1200" dirty="0">
                          <a:latin typeface="Century Gothic" panose="020B0502020202020204" pitchFamily="34" charset="0"/>
                        </a:rPr>
                        <a:t> </a:t>
                      </a:r>
                    </a:p>
                  </a:txBody>
                  <a:tcPr anchor="ctr"/>
                </a:tc>
                <a:tc>
                  <a:txBody>
                    <a:bodyPr/>
                    <a:lstStyle/>
                    <a:p>
                      <a:pPr marL="0" marR="0" lvl="0" indent="0" algn="just" defTabSz="457211"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S Mincho"/>
                          <a:cs typeface="Arial" panose="020B0604020202020204" pitchFamily="34" charset="0"/>
                        </a:rPr>
                        <a:t>100% hectares rezoned (acquired in 2014-2019 PHDA’s)</a:t>
                      </a:r>
                    </a:p>
                    <a:p>
                      <a:pPr algn="just"/>
                      <a:endParaRPr lang="en-ZA" sz="1200" dirty="0">
                        <a:latin typeface="Century Gothic" panose="020B0502020202020204" pitchFamily="34" charset="0"/>
                      </a:endParaRPr>
                    </a:p>
                  </a:txBody>
                  <a:tcPr anchor="ctr"/>
                </a:tc>
                <a:tc>
                  <a:txBody>
                    <a:bodyPr/>
                    <a:lstStyle/>
                    <a:p>
                      <a:pPr algn="just"/>
                      <a:r>
                        <a:rPr lang="en-US" sz="1200" dirty="0">
                          <a:latin typeface="Century Gothic" panose="020B0502020202020204" pitchFamily="34" charset="0"/>
                        </a:rPr>
                        <a:t>32% of acquired land during 2014-2019  rezoned falling within the PHSHDAs</a:t>
                      </a:r>
                    </a:p>
                    <a:p>
                      <a:pPr algn="just"/>
                      <a:endParaRPr lang="en-ZA" sz="1200" dirty="0">
                        <a:latin typeface="Century Gothic" panose="020B0502020202020204" pitchFamily="34" charset="0"/>
                      </a:endParaRPr>
                    </a:p>
                  </a:txBody>
                  <a:tcPr anchor="ctr"/>
                </a:tc>
                <a:extLst>
                  <a:ext uri="{0D108BD9-81ED-4DB2-BD59-A6C34878D82A}">
                    <a16:rowId xmlns:a16="http://schemas.microsoft.com/office/drawing/2014/main" xmlns="" val="1446376762"/>
                  </a:ext>
                </a:extLst>
              </a:tr>
              <a:tr h="285389">
                <a:tc>
                  <a:txBody>
                    <a:bodyPr/>
                    <a:lstStyle/>
                    <a:p>
                      <a:pPr marL="0" marR="0" lvl="0" indent="0" algn="just" defTabSz="457211" rtl="0" eaLnBrk="1" fontAlgn="auto" latinLnBrk="0" hangingPunct="1">
                        <a:lnSpc>
                          <a:spcPct val="100000"/>
                        </a:lnSpc>
                        <a:spcBef>
                          <a:spcPts val="0"/>
                        </a:spcBef>
                        <a:spcAft>
                          <a:spcPts val="0"/>
                        </a:spcAft>
                        <a:buClrTx/>
                        <a:buSzTx/>
                        <a:buFontTx/>
                        <a:buNone/>
                        <a:tabLst/>
                        <a:defRPr/>
                      </a:pPr>
                      <a:endParaRPr lang="en-GB" sz="1200" dirty="0">
                        <a:effectLst/>
                        <a:latin typeface="Century Gothic" panose="020B0502020202020204" pitchFamily="34" charset="0"/>
                      </a:endParaRPr>
                    </a:p>
                    <a:p>
                      <a:pPr marL="0" marR="0" lvl="0" indent="0" algn="just" defTabSz="457211" rtl="0" eaLnBrk="1" fontAlgn="auto" latinLnBrk="0" hangingPunct="1">
                        <a:lnSpc>
                          <a:spcPct val="100000"/>
                        </a:lnSpc>
                        <a:spcBef>
                          <a:spcPts val="0"/>
                        </a:spcBef>
                        <a:spcAft>
                          <a:spcPts val="0"/>
                        </a:spcAft>
                        <a:buClrTx/>
                        <a:buSzTx/>
                        <a:buFontTx/>
                        <a:buNone/>
                        <a:tabLst/>
                        <a:defRPr/>
                      </a:pPr>
                      <a:r>
                        <a:rPr lang="en-GB" sz="1200" dirty="0">
                          <a:effectLst/>
                          <a:latin typeface="Century Gothic" panose="020B0502020202020204" pitchFamily="34" charset="0"/>
                        </a:rPr>
                        <a:t>470 000 housing units </a:t>
                      </a:r>
                      <a:endParaRPr lang="en-ZA" sz="1200" dirty="0">
                        <a:effectLst/>
                        <a:latin typeface="Century Gothic" panose="020B0502020202020204" pitchFamily="34" charset="0"/>
                      </a:endParaRPr>
                    </a:p>
                    <a:p>
                      <a:pPr algn="just"/>
                      <a:endParaRPr lang="en-ZA" sz="1200" dirty="0">
                        <a:latin typeface="Century Gothic" panose="020B0502020202020204" pitchFamily="34" charset="0"/>
                      </a:endParaRPr>
                    </a:p>
                  </a:txBody>
                  <a:tcPr anchor="ctr"/>
                </a:tc>
                <a:tc>
                  <a:txBody>
                    <a:bodyPr/>
                    <a:lstStyle/>
                    <a:p>
                      <a:pPr algn="just"/>
                      <a:r>
                        <a:rPr lang="en-GB" sz="1200" dirty="0">
                          <a:latin typeface="Century Gothic" panose="020B0502020202020204" pitchFamily="34" charset="0"/>
                        </a:rPr>
                        <a:t>67 669 Housing Units Delivered</a:t>
                      </a:r>
                      <a:endParaRPr lang="en-ZA" sz="1200" dirty="0">
                        <a:latin typeface="Century Gothic" panose="020B0502020202020204" pitchFamily="34" charset="0"/>
                      </a:endParaRPr>
                    </a:p>
                  </a:txBody>
                  <a:tcPr anchor="ctr"/>
                </a:tc>
                <a:tc>
                  <a:txBody>
                    <a:bodyPr/>
                    <a:lstStyle/>
                    <a:p>
                      <a:pPr algn="just"/>
                      <a:r>
                        <a:rPr lang="en-ZA" sz="1200" dirty="0">
                          <a:latin typeface="Century Gothic" panose="020B0502020202020204" pitchFamily="34" charset="0"/>
                        </a:rPr>
                        <a:t>12 779 Housing units delivered </a:t>
                      </a:r>
                    </a:p>
                  </a:txBody>
                  <a:tcPr anchor="ctr"/>
                </a:tc>
                <a:extLst>
                  <a:ext uri="{0D108BD9-81ED-4DB2-BD59-A6C34878D82A}">
                    <a16:rowId xmlns:a16="http://schemas.microsoft.com/office/drawing/2014/main" xmlns="" val="4014986285"/>
                  </a:ext>
                </a:extLst>
              </a:tr>
              <a:tr h="584200">
                <a:tc>
                  <a:txBody>
                    <a:bodyPr/>
                    <a:lstStyle/>
                    <a:p>
                      <a:pPr algn="just"/>
                      <a:endParaRPr lang="en-ZA" sz="1200" dirty="0">
                        <a:latin typeface="Century Gothic" panose="020B0502020202020204" pitchFamily="34" charset="0"/>
                      </a:endParaRPr>
                    </a:p>
                    <a:p>
                      <a:pPr algn="just"/>
                      <a:r>
                        <a:rPr lang="en-ZA" sz="1200" dirty="0">
                          <a:latin typeface="Century Gothic" panose="020B0502020202020204" pitchFamily="34" charset="0"/>
                        </a:rPr>
                        <a:t>300 000 serviced sites </a:t>
                      </a:r>
                    </a:p>
                    <a:p>
                      <a:pPr algn="just"/>
                      <a:endParaRPr lang="en-ZA" sz="1200" dirty="0">
                        <a:latin typeface="Century Gothic" panose="020B0502020202020204" pitchFamily="34" charset="0"/>
                      </a:endParaRPr>
                    </a:p>
                  </a:txBody>
                  <a:tcPr anchor="ctr"/>
                </a:tc>
                <a:tc>
                  <a:txBody>
                    <a:bodyPr/>
                    <a:lstStyle/>
                    <a:p>
                      <a:pPr algn="just"/>
                      <a:r>
                        <a:rPr lang="en-ZA" sz="1200" kern="1200" dirty="0">
                          <a:solidFill>
                            <a:schemeClr val="dk1"/>
                          </a:solidFill>
                          <a:effectLst/>
                          <a:latin typeface="Century Gothic" panose="020B0502020202020204" pitchFamily="34" charset="0"/>
                        </a:rPr>
                        <a:t>51 146 Serviced sites delivered</a:t>
                      </a:r>
                      <a:endParaRPr lang="en-ZA" sz="1200" dirty="0">
                        <a:latin typeface="Century Gothic" panose="020B0502020202020204" pitchFamily="34" charset="0"/>
                      </a:endParaRPr>
                    </a:p>
                  </a:txBody>
                  <a:tcPr anchor="ctr"/>
                </a:tc>
                <a:tc>
                  <a:txBody>
                    <a:bodyPr/>
                    <a:lstStyle/>
                    <a:p>
                      <a:pPr algn="just"/>
                      <a:r>
                        <a:rPr lang="en-ZA" sz="1200" kern="1200" dirty="0">
                          <a:solidFill>
                            <a:schemeClr val="dk1"/>
                          </a:solidFill>
                          <a:effectLst/>
                          <a:latin typeface="Century Gothic" panose="020B0502020202020204" pitchFamily="34" charset="0"/>
                        </a:rPr>
                        <a:t>9715 serviced sites delivered </a:t>
                      </a:r>
                      <a:endParaRPr lang="en-ZA" sz="1200" dirty="0">
                        <a:latin typeface="Century Gothic" panose="020B0502020202020204" pitchFamily="34" charset="0"/>
                      </a:endParaRPr>
                    </a:p>
                  </a:txBody>
                  <a:tcPr anchor="ctr"/>
                </a:tc>
                <a:extLst>
                  <a:ext uri="{0D108BD9-81ED-4DB2-BD59-A6C34878D82A}">
                    <a16:rowId xmlns:a16="http://schemas.microsoft.com/office/drawing/2014/main" xmlns="" val="2200040804"/>
                  </a:ext>
                </a:extLst>
              </a:tr>
              <a:tr h="682033">
                <a:tc>
                  <a:txBody>
                    <a:bodyPr/>
                    <a:lstStyle/>
                    <a:p>
                      <a:pPr marL="0" marR="0" lvl="0" indent="0" algn="just" defTabSz="457211" rtl="0" eaLnBrk="1" fontAlgn="auto" latinLnBrk="0" hangingPunct="1">
                        <a:lnSpc>
                          <a:spcPct val="100000"/>
                        </a:lnSpc>
                        <a:spcBef>
                          <a:spcPts val="0"/>
                        </a:spcBef>
                        <a:spcAft>
                          <a:spcPts val="0"/>
                        </a:spcAft>
                        <a:buClrTx/>
                        <a:buSzTx/>
                        <a:buFontTx/>
                        <a:buNone/>
                        <a:tabLst/>
                        <a:defRPr/>
                      </a:pPr>
                      <a:endParaRPr lang="en-GB" sz="1200" dirty="0">
                        <a:effectLst/>
                        <a:latin typeface="Century Gothic" panose="020B0502020202020204" pitchFamily="34" charset="0"/>
                      </a:endParaRPr>
                    </a:p>
                    <a:p>
                      <a:pPr marL="0" marR="0" lvl="0" indent="0" algn="just" defTabSz="457211" rtl="0" eaLnBrk="1" fontAlgn="auto" latinLnBrk="0" hangingPunct="1">
                        <a:lnSpc>
                          <a:spcPct val="100000"/>
                        </a:lnSpc>
                        <a:spcBef>
                          <a:spcPts val="0"/>
                        </a:spcBef>
                        <a:spcAft>
                          <a:spcPts val="0"/>
                        </a:spcAft>
                        <a:buClrTx/>
                        <a:buSzTx/>
                        <a:buFontTx/>
                        <a:buNone/>
                        <a:tabLst/>
                        <a:defRPr/>
                      </a:pPr>
                      <a:endParaRPr lang="en-GB" sz="1200" dirty="0">
                        <a:effectLst/>
                        <a:latin typeface="Century Gothic" panose="020B0502020202020204" pitchFamily="34" charset="0"/>
                      </a:endParaRPr>
                    </a:p>
                    <a:p>
                      <a:pPr marL="0" marR="0" lvl="0" indent="0" algn="just" defTabSz="457211" rtl="0" eaLnBrk="1" fontAlgn="auto" latinLnBrk="0" hangingPunct="1">
                        <a:lnSpc>
                          <a:spcPct val="100000"/>
                        </a:lnSpc>
                        <a:spcBef>
                          <a:spcPts val="0"/>
                        </a:spcBef>
                        <a:spcAft>
                          <a:spcPts val="0"/>
                        </a:spcAft>
                        <a:buClrTx/>
                        <a:buSzTx/>
                        <a:buFontTx/>
                        <a:buNone/>
                        <a:tabLst/>
                        <a:defRPr/>
                      </a:pPr>
                      <a:r>
                        <a:rPr lang="en-GB" sz="1200" dirty="0">
                          <a:effectLst/>
                          <a:latin typeface="Century Gothic" panose="020B0502020202020204" pitchFamily="34" charset="0"/>
                        </a:rPr>
                        <a:t>Total number of title deeds registered - Post- 2019:    300 000</a:t>
                      </a:r>
                    </a:p>
                    <a:p>
                      <a:pPr marL="0" marR="0" lvl="0" indent="0" algn="just" defTabSz="457211" rtl="0" eaLnBrk="1" fontAlgn="auto" latinLnBrk="0" hangingPunct="1">
                        <a:lnSpc>
                          <a:spcPct val="100000"/>
                        </a:lnSpc>
                        <a:spcBef>
                          <a:spcPts val="0"/>
                        </a:spcBef>
                        <a:spcAft>
                          <a:spcPts val="0"/>
                        </a:spcAft>
                        <a:buClrTx/>
                        <a:buSzTx/>
                        <a:buFontTx/>
                        <a:buNone/>
                        <a:tabLst/>
                        <a:defRPr/>
                      </a:pPr>
                      <a:endParaRPr lang="en-ZA" sz="1200" dirty="0">
                        <a:latin typeface="Century Gothic" panose="020B0502020202020204" pitchFamily="34" charset="0"/>
                      </a:endParaRPr>
                    </a:p>
                  </a:txBody>
                  <a:tcPr anchor="ctr"/>
                </a:tc>
                <a:tc>
                  <a:txBody>
                    <a:bodyPr/>
                    <a:lstStyle/>
                    <a:p>
                      <a:pPr algn="just"/>
                      <a:r>
                        <a:rPr lang="en-ZA" sz="1200" kern="1200" dirty="0">
                          <a:solidFill>
                            <a:schemeClr val="dk1"/>
                          </a:solidFill>
                          <a:effectLst/>
                          <a:latin typeface="Century Gothic" panose="020B0502020202020204" pitchFamily="34" charset="0"/>
                        </a:rPr>
                        <a:t>39 002 Title deeds Registered</a:t>
                      </a:r>
                      <a:endParaRPr lang="en-ZA" sz="1200" dirty="0">
                        <a:latin typeface="Century Gothic" panose="020B0502020202020204" pitchFamily="34" charset="0"/>
                      </a:endParaRPr>
                    </a:p>
                  </a:txBody>
                  <a:tcPr anchor="ctr"/>
                </a:tc>
                <a:tc>
                  <a:txBody>
                    <a:bodyPr/>
                    <a:lstStyle/>
                    <a:p>
                      <a:pPr algn="just"/>
                      <a:r>
                        <a:rPr lang="en-ZA" sz="1200" dirty="0">
                          <a:latin typeface="Century Gothic" panose="020B0502020202020204" pitchFamily="34" charset="0"/>
                        </a:rPr>
                        <a:t>9521 Title deeds Registered</a:t>
                      </a:r>
                    </a:p>
                  </a:txBody>
                  <a:tcPr anchor="ctr"/>
                </a:tc>
                <a:extLst>
                  <a:ext uri="{0D108BD9-81ED-4DB2-BD59-A6C34878D82A}">
                    <a16:rowId xmlns:a16="http://schemas.microsoft.com/office/drawing/2014/main" xmlns="" val="1171303517"/>
                  </a:ext>
                </a:extLst>
              </a:tr>
            </a:tbl>
          </a:graphicData>
        </a:graphic>
      </p:graphicFrame>
    </p:spTree>
    <p:extLst>
      <p:ext uri="{BB962C8B-B14F-4D97-AF65-F5344CB8AC3E}">
        <p14:creationId xmlns:p14="http://schemas.microsoft.com/office/powerpoint/2010/main" xmlns="" val="12470218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AME" val="SingleBoatText"/>
</p:tagLst>
</file>

<file path=ppt/tags/tag2.xml><?xml version="1.0" encoding="utf-8"?>
<p:tagLst xmlns:a="http://schemas.openxmlformats.org/drawingml/2006/main" xmlns:r="http://schemas.openxmlformats.org/officeDocument/2006/relationships" xmlns:p="http://schemas.openxmlformats.org/presentationml/2006/main">
  <p:tag name="NAME" val="SingleBoatText"/>
</p:tagLst>
</file>

<file path=ppt/tags/tag3.xml><?xml version="1.0" encoding="utf-8"?>
<p:tagLst xmlns:a="http://schemas.openxmlformats.org/drawingml/2006/main" xmlns:r="http://schemas.openxmlformats.org/officeDocument/2006/relationships" xmlns:p="http://schemas.openxmlformats.org/presentationml/2006/main">
  <p:tag name="NAME" val="SingleBoatText"/>
</p:tagLst>
</file>

<file path=ppt/theme/theme1.xml><?xml version="1.0" encoding="utf-8"?>
<a:theme xmlns:a="http://schemas.openxmlformats.org/drawingml/2006/main" name="Theme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heme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Theme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Theme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0F6E45DAA6B7B428ED4EB58382DC62A" ma:contentTypeVersion="14" ma:contentTypeDescription="Create a new document." ma:contentTypeScope="" ma:versionID="e8acde93b9d4238590559992fa8d32a4">
  <xsd:schema xmlns:xsd="http://www.w3.org/2001/XMLSchema" xmlns:xs="http://www.w3.org/2001/XMLSchema" xmlns:p="http://schemas.microsoft.com/office/2006/metadata/properties" xmlns:ns3="c468c1ad-2775-4c75-9df9-85bc9858668a" xmlns:ns4="2b25f055-44c3-40bd-80fd-e253b57d41f2" targetNamespace="http://schemas.microsoft.com/office/2006/metadata/properties" ma:root="true" ma:fieldsID="23a5133fa1defee7c53be6673e7ca766" ns3:_="" ns4:_="">
    <xsd:import namespace="c468c1ad-2775-4c75-9df9-85bc9858668a"/>
    <xsd:import namespace="2b25f055-44c3-40bd-80fd-e253b57d41f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68c1ad-2775-4c75-9df9-85bc985866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b25f055-44c3-40bd-80fd-e253b57d41f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BBFD9F-488C-49CA-A028-26F34CB04201}">
  <ds:schemaRefs>
    <ds:schemaRef ds:uri="http://purl.org/dc/dcmitype/"/>
    <ds:schemaRef ds:uri="http://schemas.microsoft.com/office/2006/metadata/properties"/>
    <ds:schemaRef ds:uri="http://www.w3.org/XML/1998/namespace"/>
    <ds:schemaRef ds:uri="2b25f055-44c3-40bd-80fd-e253b57d41f2"/>
    <ds:schemaRef ds:uri="http://schemas.microsoft.com/office/2006/documentManagement/types"/>
    <ds:schemaRef ds:uri="http://purl.org/dc/terms/"/>
    <ds:schemaRef ds:uri="http://purl.org/dc/elements/1.1/"/>
    <ds:schemaRef ds:uri="http://schemas.microsoft.com/office/infopath/2007/PartnerControls"/>
    <ds:schemaRef ds:uri="http://schemas.openxmlformats.org/package/2006/metadata/core-properties"/>
    <ds:schemaRef ds:uri="c468c1ad-2775-4c75-9df9-85bc9858668a"/>
  </ds:schemaRefs>
</ds:datastoreItem>
</file>

<file path=customXml/itemProps2.xml><?xml version="1.0" encoding="utf-8"?>
<ds:datastoreItem xmlns:ds="http://schemas.openxmlformats.org/officeDocument/2006/customXml" ds:itemID="{10AC05CC-2895-4AA2-B4B3-874A54730C3D}">
  <ds:schemaRefs>
    <ds:schemaRef ds:uri="http://schemas.microsoft.com/sharepoint/v3/contenttype/forms"/>
  </ds:schemaRefs>
</ds:datastoreItem>
</file>

<file path=customXml/itemProps3.xml><?xml version="1.0" encoding="utf-8"?>
<ds:datastoreItem xmlns:ds="http://schemas.openxmlformats.org/officeDocument/2006/customXml" ds:itemID="{B7AFA18E-054F-426A-AC9A-2DF4F05FC5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68c1ad-2775-4c75-9df9-85bc9858668a"/>
    <ds:schemaRef ds:uri="2b25f055-44c3-40bd-80fd-e253b57d41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TotalTime>
  <Words>6009</Words>
  <Application>Microsoft Office PowerPoint</Application>
  <PresentationFormat>Custom</PresentationFormat>
  <Paragraphs>950</Paragraphs>
  <Slides>31</Slides>
  <Notes>20</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31</vt:i4>
      </vt:variant>
    </vt:vector>
  </HeadingPairs>
  <TitlesOfParts>
    <vt:vector size="36" baseType="lpstr">
      <vt:lpstr>Theme5</vt:lpstr>
      <vt:lpstr>1_Theme5</vt:lpstr>
      <vt:lpstr>2_Theme5</vt:lpstr>
      <vt:lpstr>3_Theme5</vt:lpstr>
      <vt:lpstr>Worksheet</vt:lpstr>
      <vt:lpstr>Slide 1</vt:lpstr>
      <vt:lpstr>TABLE OF CONTENTS</vt:lpstr>
      <vt:lpstr>Slide 3</vt:lpstr>
      <vt:lpstr>Slide 4</vt:lpstr>
      <vt:lpstr>Slide 5</vt:lpstr>
      <vt:lpstr>DETAILED ORGANISATIONAL PERFORMANCE</vt:lpstr>
      <vt:lpstr>OVERALL ORGANISATIONAL PERFORMANCE TREND Q1-Q4</vt:lpstr>
      <vt:lpstr>Slide 8</vt:lpstr>
      <vt:lpstr>MTSF TARGETS IN PROGRESS  </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AUDIT ACTION PLAN – 2021/22</vt:lpstr>
      <vt:lpstr>AUDIT ACTION PLAN 2021/22</vt:lpstr>
      <vt:lpstr>AUDIT ACTION PLAN 2021/22</vt:lpstr>
      <vt:lpstr>AUDIT ACTION PLAN 2021/22</vt:lpstr>
      <vt:lpstr>IRREGULAR EXPENDITURE</vt:lpstr>
      <vt:lpstr>Slide 27</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Teboho Sejane</dc:creator>
  <cp:lastModifiedBy>USER</cp:lastModifiedBy>
  <cp:revision>208</cp:revision>
  <cp:lastPrinted>2019-12-10T14:46:51Z</cp:lastPrinted>
  <dcterms:created xsi:type="dcterms:W3CDTF">2019-12-10T10:22:38Z</dcterms:created>
  <dcterms:modified xsi:type="dcterms:W3CDTF">2022-10-19T06:34:18Z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0x01010090F6E45DAA6B7B428ED4EB58382DC62A</vt:lpwstr>
  </property>
</Properties>
</file>