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25" r:id="rId3"/>
    <p:sldId id="327" r:id="rId4"/>
    <p:sldId id="326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BF220-3BC2-414A-B3B4-4BA519C52940}" type="datetimeFigureOut">
              <a:rPr lang="en-ZA" smtClean="0"/>
              <a:t>2022/10/14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6C5BB-2B78-4434-A352-76475FAFBDA7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07647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6C5BB-2B78-4434-A352-76475FAFBDA7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26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AE9D6-B736-4231-8A5A-85CB2EB4150F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13E-D9B4-4D55-BF83-1063B2D597C5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D7579-A5F5-4566-A1DB-34B8ABD0EFD5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AA95-A93D-442D-AC8B-3CAF97958DE3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B2D3-4B9B-4520-99BA-0DAFC80D76F6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33FEC-E7A3-4EB6-A4A5-D6A4815F18AB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65F2-E22F-4BC7-95E4-DA0729E48CAD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1B63F-A116-456D-B98E-DF0A0E38F89E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2B60-8E03-4BC6-9601-9F8A3A496581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2899-B282-4D66-9AA1-01D1E2EA54D4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7F8E-B74E-473B-A951-1468E4E32C77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40F57-95A2-412E-A058-D2CEAE6D77AB}" type="datetime1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539014"/>
            <a:ext cx="8730113" cy="33784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2021/22 Annual Financial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7997" y="4442605"/>
            <a:ext cx="6916003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      Presentation by : Z. Gcasamba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                 A/Chief Financial Officer 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                        October 2022</a:t>
            </a:r>
          </a:p>
        </p:txBody>
      </p:sp>
    </p:spTree>
    <p:extLst>
      <p:ext uri="{BB962C8B-B14F-4D97-AF65-F5344CB8AC3E}">
        <p14:creationId xmlns:p14="http://schemas.microsoft.com/office/powerpoint/2010/main" val="392171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3933" y="10665"/>
            <a:ext cx="8940800" cy="727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15000"/>
              </a:lnSpc>
            </a:pPr>
            <a:r>
              <a:rPr lang="en-ZA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Executive Summary</a:t>
            </a:r>
            <a:endParaRPr lang="en-ZA" sz="2800" dirty="0">
              <a:latin typeface="+mn-lt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143933" y="586854"/>
            <a:ext cx="8940800" cy="5936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of the Department was reduced by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R50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from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R654.3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to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R607.3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due to budget adjustments across government.</a:t>
            </a: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quarter 4 cumulative spending was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R515,5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million (before all journals of clearing suspense accounts and misallocations) vs a targeted spend of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R607,3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from the allocation of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R607.3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million</a:t>
            </a: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Z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quarter 4 spend of </a:t>
            </a:r>
            <a:r>
              <a:rPr lang="en-US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R515,5</a:t>
            </a:r>
            <a:r>
              <a:rPr lang="en-Z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million </a:t>
            </a:r>
            <a:r>
              <a:rPr lang="en-Z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ZA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r>
              <a:rPr lang="en-Z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total appropriation of </a:t>
            </a:r>
            <a:r>
              <a:rPr lang="en-ZA" sz="1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R607.3</a:t>
            </a:r>
            <a:r>
              <a:rPr lang="en-ZA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million.</a:t>
            </a: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total spend of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R515,5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million,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R116,3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22%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payment for Cost of Employment,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R241,6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47%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payment for goods and services,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R129,0 or 25%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payment for transfers and subsidies; and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R28,4 or 6% 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for payment for capital assets </a:t>
            </a: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6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967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/>
              <a:t>Total DMV by Economic Classification</a:t>
            </a:r>
            <a:endParaRPr lang="en-US" sz="24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014" y="5292214"/>
            <a:ext cx="865268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n-ZA" sz="1200" dirty="0">
                <a:latin typeface="Arial" panose="020B0604020202020204" pitchFamily="34" charset="0"/>
                <a:cs typeface="Arial" panose="020B0604020202020204" pitchFamily="34" charset="0"/>
              </a:rPr>
              <a:t>CoE tracked marginally ahead target due to historical organisational structural challenges. Moreover the department appointed a DG during the year who is paid under COE unlike the previous A/DG who was paid in the DOD.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underspending on transfers and subsidies is mainly attributable to underperformance against the APP targets, namely; Housing.</a:t>
            </a: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625801"/>
              </p:ext>
            </p:extLst>
          </p:nvPr>
        </p:nvGraphicFramePr>
        <p:xfrm>
          <a:off x="232011" y="846162"/>
          <a:ext cx="8652682" cy="4147002"/>
        </p:xfrm>
        <a:graphic>
          <a:graphicData uri="http://schemas.openxmlformats.org/drawingml/2006/table">
            <a:tbl>
              <a:tblPr/>
              <a:tblGrid>
                <a:gridCol w="3131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432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BY ECONOMIC CLASSIFICATION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691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R'000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%SPEND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4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 of Employees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116 372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129 887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5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Goods and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241 666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244 906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5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and Subsidies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188 982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59 926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5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Payments for Capital Assets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43 613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5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Payments for Financial Assests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(17)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4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51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515 577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607 388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91 811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08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7315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>
                <a:latin typeface="+mn-lt"/>
              </a:rPr>
              <a:t>Budget vs Spend – Key Benefits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358" y="5402129"/>
            <a:ext cx="89392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spend against all benefits tracked behind budget with notable cost pressure on Healthcare Support and burial support due to cost pressure on these benefit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335032"/>
              </p:ext>
            </p:extLst>
          </p:nvPr>
        </p:nvGraphicFramePr>
        <p:xfrm>
          <a:off x="102358" y="832507"/>
          <a:ext cx="8939283" cy="4449176"/>
        </p:xfrm>
        <a:graphic>
          <a:graphicData uri="http://schemas.openxmlformats.org/drawingml/2006/table">
            <a:tbl>
              <a:tblPr/>
              <a:tblGrid>
                <a:gridCol w="1361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8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476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 Benefit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Spend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Available Budget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%Spend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Socio-Economic Support Services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Compensation for Injury in Military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4 211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4 000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-211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Relief of Distress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4 511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12 238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7 727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1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Transport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1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Military Veterans Pension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87 536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126 399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Healthcare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89 650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70 215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(19 435)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19 481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31 000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1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Sub-total 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205 389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243 852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38 463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12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Empowerment and Stakeholder Management</a:t>
                      </a:r>
                    </a:p>
                  </a:txBody>
                  <a:tcPr marL="0" marR="0" marT="0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Skills Development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80 401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50 666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-29 735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1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Heritage Assets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Burial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16 212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14 393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-1 819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1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Sub-total ESM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96 613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65 059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-31 554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120"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Benefits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302 002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308 911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6 909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66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422452"/>
            <a:ext cx="8229600" cy="1185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rgbClr val="92D050"/>
                </a:solidFill>
              </a:rPr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4436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505</Words>
  <Application>Microsoft Office PowerPoint</Application>
  <PresentationFormat>On-screen Show (4:3)</PresentationFormat>
  <Paragraphs>140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Office Theme</vt:lpstr>
      <vt:lpstr>2021/22 Annual Financial Performance</vt:lpstr>
      <vt:lpstr>PowerPoint Presentation</vt:lpstr>
      <vt:lpstr>PowerPoint Presentation</vt:lpstr>
      <vt:lpstr>PowerPoint Presentation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209</cp:revision>
  <dcterms:created xsi:type="dcterms:W3CDTF">2018-06-14T10:47:40Z</dcterms:created>
  <dcterms:modified xsi:type="dcterms:W3CDTF">2022-10-14T11:23:32Z</dcterms:modified>
</cp:coreProperties>
</file>