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7" r:id="rId2"/>
    <p:sldId id="295" r:id="rId3"/>
    <p:sldId id="340" r:id="rId4"/>
    <p:sldId id="299" r:id="rId5"/>
    <p:sldId id="337" r:id="rId6"/>
    <p:sldId id="338" r:id="rId7"/>
    <p:sldId id="339" r:id="rId8"/>
    <p:sldId id="300" r:id="rId9"/>
    <p:sldId id="298" r:id="rId10"/>
    <p:sldId id="315" r:id="rId11"/>
    <p:sldId id="316"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12" r:id="rId25"/>
    <p:sldId id="319" r:id="rId26"/>
    <p:sldId id="321" r:id="rId27"/>
    <p:sldId id="364" r:id="rId28"/>
    <p:sldId id="365" r:id="rId29"/>
    <p:sldId id="366" r:id="rId30"/>
    <p:sldId id="367" r:id="rId31"/>
    <p:sldId id="368" r:id="rId32"/>
    <p:sldId id="369" r:id="rId33"/>
    <p:sldId id="370" r:id="rId34"/>
    <p:sldId id="322" r:id="rId35"/>
    <p:sldId id="334" r:id="rId36"/>
    <p:sldId id="342" r:id="rId37"/>
    <p:sldId id="350" r:id="rId38"/>
    <p:sldId id="349" r:id="rId39"/>
    <p:sldId id="348" r:id="rId40"/>
    <p:sldId id="304" r:id="rId41"/>
    <p:sldId id="330" r:id="rId42"/>
    <p:sldId id="331" r:id="rId43"/>
    <p:sldId id="332" r:id="rId44"/>
    <p:sldId id="318" r:id="rId45"/>
    <p:sldId id="333" r:id="rId46"/>
    <p:sldId id="341"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2EF1A9C-C85F-428E-87FA-92992CA1822C}">
          <p14:sldIdLst>
            <p14:sldId id="297"/>
            <p14:sldId id="295"/>
            <p14:sldId id="340"/>
            <p14:sldId id="299"/>
            <p14:sldId id="337"/>
            <p14:sldId id="338"/>
            <p14:sldId id="339"/>
            <p14:sldId id="300"/>
            <p14:sldId id="298"/>
            <p14:sldId id="315"/>
            <p14:sldId id="316"/>
            <p14:sldId id="352"/>
            <p14:sldId id="353"/>
            <p14:sldId id="354"/>
            <p14:sldId id="355"/>
            <p14:sldId id="356"/>
            <p14:sldId id="357"/>
            <p14:sldId id="358"/>
            <p14:sldId id="359"/>
            <p14:sldId id="360"/>
            <p14:sldId id="361"/>
            <p14:sldId id="362"/>
            <p14:sldId id="363"/>
            <p14:sldId id="312"/>
            <p14:sldId id="319"/>
            <p14:sldId id="321"/>
            <p14:sldId id="364"/>
            <p14:sldId id="365"/>
            <p14:sldId id="366"/>
            <p14:sldId id="367"/>
            <p14:sldId id="368"/>
            <p14:sldId id="369"/>
            <p14:sldId id="370"/>
            <p14:sldId id="322"/>
            <p14:sldId id="334"/>
            <p14:sldId id="342"/>
            <p14:sldId id="350"/>
            <p14:sldId id="349"/>
            <p14:sldId id="348"/>
          </p14:sldIdLst>
        </p14:section>
        <p14:section name="Untitled Section" id="{47A567FB-A279-4D71-94C9-86C033A4A447}">
          <p14:sldIdLst>
            <p14:sldId id="304"/>
            <p14:sldId id="330"/>
            <p14:sldId id="331"/>
            <p14:sldId id="332"/>
            <p14:sldId id="318"/>
            <p14:sldId id="333"/>
            <p14:sldId id="34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LondolaniT.EAAB\Desktop\Annual%20Report%202021-22\New%20Microsoft%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ndolaniT.EAAB\Desktop\Annual%20Report%202021-22\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ZA" sz="2000" b="1" i="0" u="none" strike="noStrike" baseline="0">
                <a:solidFill>
                  <a:schemeClr val="tx1"/>
                </a:solidFill>
                <a:effectLst/>
              </a:rPr>
              <a:t>Annual Performance Summary (EAAB) </a:t>
            </a:r>
            <a:endParaRPr lang="en-ZA" sz="2000">
              <a:solidFill>
                <a:schemeClr val="tx1"/>
              </a:solidFill>
            </a:endParaRPr>
          </a:p>
        </c:rich>
      </c:tx>
      <c:layout/>
      <c:spPr>
        <a:noFill/>
        <a:ln>
          <a:noFill/>
        </a:ln>
        <a:effectLst/>
      </c:spPr>
    </c:title>
    <c:plotArea>
      <c:layout/>
      <c:barChart>
        <c:barDir val="bar"/>
        <c:grouping val="clustered"/>
        <c:ser>
          <c:idx val="0"/>
          <c:order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0"/>
            <c:extLst xmlns:c16r2="http://schemas.microsoft.com/office/drawing/2015/06/chart">
              <c:ext xmlns:c16="http://schemas.microsoft.com/office/drawing/2014/chart" uri="{C3380CC4-5D6E-409C-BE32-E72D297353CC}">
                <c16:uniqueId val="{00000001-1BC0-4691-949C-C5219A737A02}"/>
              </c:ext>
            </c:extLst>
          </c:dPt>
          <c:dPt>
            <c:idx val="1"/>
            <c:extLst xmlns:c16r2="http://schemas.microsoft.com/office/drawing/2015/06/chart">
              <c:ext xmlns:c16="http://schemas.microsoft.com/office/drawing/2014/chart" uri="{C3380CC4-5D6E-409C-BE32-E72D297353CC}">
                <c16:uniqueId val="{00000003-1BC0-4691-949C-C5219A737A02}"/>
              </c:ext>
            </c:extLst>
          </c:dPt>
          <c:dLbls>
            <c:dLbl>
              <c:idx val="0"/>
              <c:layout>
                <c:manualLayout>
                  <c:x val="-1.0387915727755803E-3"/>
                  <c:y val="3.5511391438121189E-3"/>
                </c:manualLayout>
              </c:layout>
              <c:spPr>
                <a:solidFill>
                  <a:schemeClr val="bg1">
                    <a:lumMod val="65000"/>
                  </a:schemeClr>
                </a:solid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ysClr val="windowText" lastClr="00000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manualLayout>
                      <c:w val="4.7582050352975622E-2"/>
                      <c:h val="0.12575878145360575"/>
                    </c:manualLayout>
                  </c15:layout>
                </c:ext>
                <c:ext xmlns:c16="http://schemas.microsoft.com/office/drawing/2014/chart" uri="{C3380CC4-5D6E-409C-BE32-E72D297353CC}">
                  <c16:uniqueId val="{00000001-1BC0-4691-949C-C5219A737A02}"/>
                </c:ext>
              </c:extLst>
            </c:dLbl>
            <c:dLbl>
              <c:idx val="1"/>
              <c:layout>
                <c:manualLayout>
                  <c:x val="-1.8207268184243511E-4"/>
                  <c:y val="5.3266388141563524E-3"/>
                </c:manualLayout>
              </c:layout>
              <c:spPr>
                <a:solidFill>
                  <a:schemeClr val="bg1">
                    <a:lumMod val="65000"/>
                  </a:schemeClr>
                </a:solid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ysClr val="windowText" lastClr="00000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manualLayout>
                      <c:w val="4.3352631550433868E-2"/>
                      <c:h val="0.12930978079429423"/>
                    </c:manualLayout>
                  </c15:layout>
                </c:ext>
                <c:ext xmlns:c16="http://schemas.microsoft.com/office/drawing/2014/chart" uri="{C3380CC4-5D6E-409C-BE32-E72D297353CC}">
                  <c16:uniqueId val="{00000003-1BC0-4691-949C-C5219A737A02}"/>
                </c:ext>
              </c:extLst>
            </c:dLbl>
            <c:dLbl>
              <c:idx val="2"/>
              <c:layout>
                <c:manualLayout>
                  <c:x val="-1.6149655671240544E-3"/>
                  <c:y val="1.0652858218941763E-2"/>
                </c:manualLayout>
              </c:layout>
              <c:spPr>
                <a:solidFill>
                  <a:schemeClr val="bg1">
                    <a:lumMod val="65000"/>
                  </a:schemeClr>
                </a:solid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ysClr val="windowText" lastClr="000000"/>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manualLayout>
                      <c:w val="5.5109916555686249E-2"/>
                      <c:h val="0.11865678277222882"/>
                    </c:manualLayout>
                  </c15:layout>
                </c:ext>
                <c:ext xmlns:c16="http://schemas.microsoft.com/office/drawing/2014/chart" uri="{C3380CC4-5D6E-409C-BE32-E72D297353CC}">
                  <c16:uniqueId val="{00000000-8B56-4429-B3CC-F2837C05A8B2}"/>
                </c:ext>
              </c:extLst>
            </c:dLbl>
            <c:spPr>
              <a:solidFill>
                <a:schemeClr val="bg1">
                  <a:lumMod val="65000"/>
                </a:schemeClr>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Sheet2!$B$4:$B$6</c:f>
              <c:strCache>
                <c:ptCount val="3"/>
                <c:pt idx="0">
                  <c:v>Total number of targets </c:v>
                </c:pt>
                <c:pt idx="1">
                  <c:v>Number of achieved targets </c:v>
                </c:pt>
                <c:pt idx="2">
                  <c:v>% Achieved </c:v>
                </c:pt>
              </c:strCache>
            </c:strRef>
          </c:cat>
          <c:val>
            <c:numRef>
              <c:f>Sheet2!$C$4:$C$6</c:f>
              <c:numCache>
                <c:formatCode>General</c:formatCode>
                <c:ptCount val="3"/>
                <c:pt idx="0">
                  <c:v>21</c:v>
                </c:pt>
                <c:pt idx="1">
                  <c:v>7</c:v>
                </c:pt>
                <c:pt idx="2" formatCode="0%">
                  <c:v>0.33333333333333331</c:v>
                </c:pt>
              </c:numCache>
            </c:numRef>
          </c:val>
          <c:extLst xmlns:c16r2="http://schemas.microsoft.com/office/drawing/2015/06/chart">
            <c:ext xmlns:c16="http://schemas.microsoft.com/office/drawing/2014/chart" uri="{C3380CC4-5D6E-409C-BE32-E72D297353CC}">
              <c16:uniqueId val="{00000004-1BC0-4691-949C-C5219A737A02}"/>
            </c:ext>
          </c:extLst>
        </c:ser>
        <c:dLbls>
          <c:showVal val="1"/>
        </c:dLbls>
        <c:gapWidth val="115"/>
        <c:overlap val="-20"/>
        <c:axId val="70231168"/>
        <c:axId val="70232704"/>
      </c:barChart>
      <c:catAx>
        <c:axId val="70231168"/>
        <c:scaling>
          <c:orientation val="minMax"/>
        </c:scaling>
        <c:axPos val="l"/>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70232704"/>
        <c:crosses val="autoZero"/>
        <c:auto val="1"/>
        <c:lblAlgn val="ctr"/>
        <c:lblOffset val="100"/>
      </c:catAx>
      <c:valAx>
        <c:axId val="70232704"/>
        <c:scaling>
          <c:orientation val="minMax"/>
        </c:scaling>
        <c:axPos val="b"/>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0231168"/>
        <c:crosses val="autoZero"/>
        <c:crossBetween val="between"/>
      </c:valAx>
      <c:spPr>
        <a:noFill/>
        <a:ln>
          <a:noFill/>
        </a:ln>
        <a:effectLst/>
      </c:spPr>
    </c:plotArea>
    <c:plotVisOnly val="1"/>
    <c:dispBlanksAs val="gap"/>
  </c:chart>
  <c:spPr>
    <a:solidFill>
      <a:schemeClr val="bg1">
        <a:lumMod val="85000"/>
      </a:schemeClr>
    </a:solid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20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ZA" sz="2000" b="1" dirty="0">
                <a:solidFill>
                  <a:schemeClr val="tx1"/>
                </a:solidFill>
              </a:rPr>
              <a:t>Annual Performance </a:t>
            </a:r>
            <a:r>
              <a:rPr lang="en-ZA" sz="2000" dirty="0">
                <a:solidFill>
                  <a:schemeClr val="tx1"/>
                </a:solidFill>
              </a:rPr>
              <a:t>Summary (PPRA) 	</a:t>
            </a:r>
          </a:p>
        </c:rich>
      </c:tx>
      <c:spPr>
        <a:noFill/>
        <a:ln>
          <a:noFill/>
        </a:ln>
        <a:effectLst/>
      </c:spPr>
    </c:title>
    <c:plotArea>
      <c:layout>
        <c:manualLayout>
          <c:layoutTarget val="inner"/>
          <c:xMode val="edge"/>
          <c:yMode val="edge"/>
          <c:x val="0.43426684164479451"/>
          <c:y val="0.30013888888888896"/>
          <c:w val="0.52251093613298338"/>
          <c:h val="0.57394320501603968"/>
        </c:manualLayout>
      </c:layout>
      <c:barChart>
        <c:barDir val="bar"/>
        <c:grouping val="clustered"/>
        <c:ser>
          <c:idx val="0"/>
          <c:order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spPr>
                <a:solidFill>
                  <a:schemeClr val="bg1">
                    <a:lumMod val="65000"/>
                  </a:schemeClr>
                </a:solid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C9-402C-A01F-AE8583A89AC0}"/>
                </c:ext>
              </c:extLst>
            </c:dLbl>
            <c:dLbl>
              <c:idx val="1"/>
              <c:layout>
                <c:manualLayout>
                  <c:x val="-2.2938351454429478E-3"/>
                  <c:y val="1.918585503953428E-3"/>
                </c:manualLayout>
              </c:layout>
              <c:spPr>
                <a:solidFill>
                  <a:schemeClr val="bg1">
                    <a:lumMod val="65000"/>
                  </a:schemeClr>
                </a:solidFill>
                <a:ln>
                  <a:noFill/>
                </a:ln>
                <a:effectLst/>
              </c:spPr>
              <c:txPr>
                <a:bodyPr rot="0" spcFirstLastPara="1" vertOverflow="ellipsis" vert="horz" wrap="square" lIns="38100" tIns="19050" rIns="38100" bIns="19050" anchor="ctr" anchorCtr="0">
                  <a:noAutofit/>
                </a:bodyPr>
                <a:lstStyle/>
                <a:p>
                  <a:pPr algn="ctr" rtl="0">
                    <a:defRPr lang="en-US" sz="2000" b="1" i="0" u="none" strike="noStrike" kern="1200" baseline="0">
                      <a:solidFill>
                        <a:prstClr val="black"/>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manualLayout>
                      <c:w val="3.8068384235337656E-2"/>
                      <c:h val="0.10903336525940183"/>
                    </c:manualLayout>
                  </c15:layout>
                </c:ext>
                <c:ext xmlns:c16="http://schemas.microsoft.com/office/drawing/2014/chart" uri="{C3380CC4-5D6E-409C-BE32-E72D297353CC}">
                  <c16:uniqueId val="{00000002-7CC9-402C-A01F-AE8583A89AC0}"/>
                </c:ext>
              </c:extLst>
            </c:dLbl>
            <c:dLbl>
              <c:idx val="2"/>
              <c:layout>
                <c:manualLayout>
                  <c:x val="-1.5330529327452855E-3"/>
                  <c:y val="-3.8368688684576246E-3"/>
                </c:manualLayout>
              </c:layout>
              <c:tx>
                <c:rich>
                  <a:bodyPr rot="0" spcFirstLastPara="1" vertOverflow="ellipsis" vert="horz" wrap="square" lIns="38100" tIns="19050" rIns="38100" bIns="19050" anchor="ctr" anchorCtr="0">
                    <a:noAutofit/>
                  </a:bodyPr>
                  <a:lstStyle/>
                  <a:p>
                    <a:pPr algn="ctr" rtl="0">
                      <a:defRPr lang="en-US" sz="2000" b="1" i="0" u="none" strike="noStrike" kern="1200" baseline="0" dirty="0" smtClean="0">
                        <a:solidFill>
                          <a:prstClr val="black"/>
                        </a:solidFill>
                        <a:latin typeface="+mn-lt"/>
                        <a:ea typeface="+mn-ea"/>
                        <a:cs typeface="+mn-cs"/>
                      </a:defRPr>
                    </a:pPr>
                    <a:r>
                      <a:rPr lang="en-US" sz="2000" b="1" i="0" u="none" strike="noStrike" kern="1200" baseline="0" dirty="0">
                        <a:solidFill>
                          <a:prstClr val="black"/>
                        </a:solidFill>
                        <a:latin typeface="+mn-lt"/>
                        <a:ea typeface="+mn-ea"/>
                        <a:cs typeface="+mn-cs"/>
                      </a:rPr>
                      <a:t>1%</a:t>
                    </a:r>
                  </a:p>
                </c:rich>
              </c:tx>
              <c:spPr>
                <a:solidFill>
                  <a:schemeClr val="bg1">
                    <a:lumMod val="65000"/>
                  </a:schemeClr>
                </a:solidFill>
                <a:ln>
                  <a:noFill/>
                </a:ln>
                <a:effectLst/>
              </c:spPr>
              <c:dLblPos val="outEnd"/>
              <c:showVal val="1"/>
              <c:extLst xmlns:c16r2="http://schemas.microsoft.com/office/drawing/2015/06/chart">
                <c:ext xmlns:c15="http://schemas.microsoft.com/office/drawing/2012/chart" uri="{CE6537A1-D6FC-4f65-9D91-7224C49458BB}">
                  <c15:layout>
                    <c:manualLayout>
                      <c:w val="6.2921118693403222E-2"/>
                      <c:h val="9.3684681227773847E-2"/>
                    </c:manualLayout>
                  </c15:layout>
                </c:ext>
                <c:ext xmlns:c16="http://schemas.microsoft.com/office/drawing/2014/chart" uri="{C3380CC4-5D6E-409C-BE32-E72D297353CC}">
                  <c16:uniqueId val="{00000000-7CC9-402C-A01F-AE8583A89AC0}"/>
                </c:ext>
              </c:extLst>
            </c:dLbl>
            <c:spPr>
              <a:solidFill>
                <a:schemeClr val="bg1">
                  <a:lumMod val="65000"/>
                </a:schemeClr>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Sheet1!$G$7:$G$9</c:f>
              <c:strCache>
                <c:ptCount val="3"/>
                <c:pt idx="0">
                  <c:v>Total number of targets </c:v>
                </c:pt>
                <c:pt idx="1">
                  <c:v>Number of achieved targets </c:v>
                </c:pt>
                <c:pt idx="2">
                  <c:v>% Achieved </c:v>
                </c:pt>
              </c:strCache>
            </c:strRef>
          </c:cat>
          <c:val>
            <c:numRef>
              <c:f>Sheet1!$H$7:$H$9</c:f>
              <c:numCache>
                <c:formatCode>General</c:formatCode>
                <c:ptCount val="3"/>
                <c:pt idx="0">
                  <c:v>13</c:v>
                </c:pt>
                <c:pt idx="1">
                  <c:v>2</c:v>
                </c:pt>
                <c:pt idx="2" formatCode="0%">
                  <c:v>0.15384615384615391</c:v>
                </c:pt>
              </c:numCache>
            </c:numRef>
          </c:val>
          <c:extLst xmlns:c16r2="http://schemas.microsoft.com/office/drawing/2015/06/chart">
            <c:ext xmlns:c16="http://schemas.microsoft.com/office/drawing/2014/chart" uri="{C3380CC4-5D6E-409C-BE32-E72D297353CC}">
              <c16:uniqueId val="{00000000-5F5D-4FFE-8C81-29807C43FF06}"/>
            </c:ext>
          </c:extLst>
        </c:ser>
        <c:dLbls>
          <c:showVal val="1"/>
        </c:dLbls>
        <c:gapWidth val="115"/>
        <c:overlap val="-20"/>
        <c:axId val="71911680"/>
        <c:axId val="71925760"/>
      </c:barChart>
      <c:catAx>
        <c:axId val="71911680"/>
        <c:scaling>
          <c:orientation val="minMax"/>
        </c:scaling>
        <c:axPos val="l"/>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lang="en-US" sz="2000" b="1" i="0" u="none" strike="noStrike" kern="1200" baseline="0">
                <a:solidFill>
                  <a:schemeClr val="tx1"/>
                </a:solidFill>
                <a:latin typeface="+mn-lt"/>
                <a:ea typeface="+mn-ea"/>
                <a:cs typeface="+mn-cs"/>
              </a:defRPr>
            </a:pPr>
            <a:endParaRPr lang="en-US"/>
          </a:p>
        </c:txPr>
        <c:crossAx val="71925760"/>
        <c:crosses val="autoZero"/>
        <c:auto val="1"/>
        <c:lblAlgn val="ctr"/>
        <c:lblOffset val="100"/>
      </c:catAx>
      <c:valAx>
        <c:axId val="71925760"/>
        <c:scaling>
          <c:orientation val="minMax"/>
        </c:scaling>
        <c:axPos val="b"/>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1911680"/>
        <c:crosses val="autoZero"/>
        <c:crossBetween val="between"/>
      </c:valAx>
      <c:spPr>
        <a:noFill/>
        <a:ln>
          <a:noFill/>
        </a:ln>
        <a:effectLst/>
      </c:spPr>
    </c:plotArea>
    <c:plotVisOnly val="1"/>
    <c:dispBlanksAs val="gap"/>
  </c:chart>
  <c:spPr>
    <a:solidFill>
      <a:schemeClr val="bg1">
        <a:lumMod val="85000"/>
      </a:schemeClr>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67ABCB-6290-4908-BFF2-FF2142BB4CD7}" type="datetimeFigureOut">
              <a:rPr lang="en-US" smtClean="0"/>
              <a:pPr/>
              <a:t>10/19/2022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684BC2-0C62-4672-ABE5-D3D9BF814732}" type="slidenum">
              <a:rPr lang="en-US" smtClean="0"/>
              <a:pPr/>
              <a:t>‹#›</a:t>
            </a:fld>
            <a:endParaRPr lang="en-US"/>
          </a:p>
        </p:txBody>
      </p:sp>
    </p:spTree>
    <p:extLst>
      <p:ext uri="{BB962C8B-B14F-4D97-AF65-F5344CB8AC3E}">
        <p14:creationId xmlns:p14="http://schemas.microsoft.com/office/powerpoint/2010/main" xmlns="" val="19243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A3428-7EA3-4CAD-AE84-F3FF64840E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dirty="0"/>
          </a:p>
        </p:txBody>
      </p:sp>
      <p:sp>
        <p:nvSpPr>
          <p:cNvPr id="3" name="Subtitle 2">
            <a:extLst>
              <a:ext uri="{FF2B5EF4-FFF2-40B4-BE49-F238E27FC236}">
                <a16:creationId xmlns:a16="http://schemas.microsoft.com/office/drawing/2014/main" xmlns="" id="{CA04A7CC-7104-4EE6-A010-B29E949E0D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46F553CB-28E7-45EE-9792-2D0446218650}"/>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5" name="Footer Placeholder 4">
            <a:extLst>
              <a:ext uri="{FF2B5EF4-FFF2-40B4-BE49-F238E27FC236}">
                <a16:creationId xmlns:a16="http://schemas.microsoft.com/office/drawing/2014/main" xmlns="" id="{755CBFE7-CBF2-4DE1-85EF-E9F32D86EFD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5EA508D2-4F12-49E4-A0B7-D70B740110EF}"/>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318708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A25EC-56F8-46DC-B946-B5026BB33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166FB53C-2C61-4203-84E6-C6F21E820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a:extLst>
              <a:ext uri="{FF2B5EF4-FFF2-40B4-BE49-F238E27FC236}">
                <a16:creationId xmlns:a16="http://schemas.microsoft.com/office/drawing/2014/main" xmlns="" id="{378CADBD-9D37-49EA-915E-0679C996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86D1B4-D30F-456E-B05A-9E3ABC887C4A}"/>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6" name="Footer Placeholder 5">
            <a:extLst>
              <a:ext uri="{FF2B5EF4-FFF2-40B4-BE49-F238E27FC236}">
                <a16:creationId xmlns:a16="http://schemas.microsoft.com/office/drawing/2014/main" xmlns="" id="{2AFD3232-6FA7-4C1C-83E2-2A4FACD0D6A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25BE1839-6995-4B37-B924-60CBABBA3B9A}"/>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410859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51F0F-A81E-4C99-8CA6-53A93AE673F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E630AD41-5530-42A3-9D9D-DCE6E00B0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BCBC48B-1439-4190-AADB-5B8D2E369ABF}"/>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5" name="Footer Placeholder 4">
            <a:extLst>
              <a:ext uri="{FF2B5EF4-FFF2-40B4-BE49-F238E27FC236}">
                <a16:creationId xmlns:a16="http://schemas.microsoft.com/office/drawing/2014/main" xmlns="" id="{11A0D547-3F0A-4754-B353-39E28DE921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F2366DE-F0D4-437D-8FF3-7A48A72F024F}"/>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364846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51EB90E-9CC2-4808-8910-9A34B1745F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945E9E3-C934-4D76-A755-0A268C633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1E918A2-A0B2-454B-8CD5-76A1BA267B5F}"/>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5" name="Footer Placeholder 4">
            <a:extLst>
              <a:ext uri="{FF2B5EF4-FFF2-40B4-BE49-F238E27FC236}">
                <a16:creationId xmlns:a16="http://schemas.microsoft.com/office/drawing/2014/main" xmlns="" id="{F81F38BF-2D6B-4C33-8CB6-E8DA3B61E7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B0980F5-0D50-49E6-A842-96989FCCE6EB}"/>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143781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38442-CE95-46B3-BC59-0BC55746001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0B367D5-8D45-41D9-BA8C-16708B9899EA}"/>
              </a:ext>
            </a:extLst>
          </p:cNvPr>
          <p:cNvSpPr>
            <a:spLocks noGrp="1"/>
          </p:cNvSpPr>
          <p:nvPr>
            <p:ph idx="1"/>
          </p:nvPr>
        </p:nvSpPr>
        <p:spPr>
          <a:xfrm>
            <a:off x="1530531" y="1827304"/>
            <a:ext cx="9823269" cy="367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a:extLst>
              <a:ext uri="{FF2B5EF4-FFF2-40B4-BE49-F238E27FC236}">
                <a16:creationId xmlns:a16="http://schemas.microsoft.com/office/drawing/2014/main" xmlns="" id="{2055B564-3BF7-4322-B98D-10FE172CDBFB}"/>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5" name="Footer Placeholder 4">
            <a:extLst>
              <a:ext uri="{FF2B5EF4-FFF2-40B4-BE49-F238E27FC236}">
                <a16:creationId xmlns:a16="http://schemas.microsoft.com/office/drawing/2014/main" xmlns="" id="{E84FDC2D-9E64-4923-BAAA-4A79358D7D8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23969E4D-3CA9-4919-A25D-961CBA88B76B}"/>
              </a:ext>
            </a:extLst>
          </p:cNvPr>
          <p:cNvSpPr>
            <a:spLocks noGrp="1"/>
          </p:cNvSpPr>
          <p:nvPr>
            <p:ph type="sldNum" sz="quarter" idx="12"/>
          </p:nvPr>
        </p:nvSpPr>
        <p:spPr/>
        <p:txBody>
          <a:bodyPr/>
          <a:lstStyle/>
          <a:p>
            <a:fld id="{4912E435-5EC8-49C5-9C92-171D4F10C076}" type="slidenum">
              <a:rPr lang="en-ZA" smtClean="0"/>
              <a:pPr/>
              <a:t>‹#›</a:t>
            </a:fld>
            <a:endParaRPr lang="en-ZA" dirty="0"/>
          </a:p>
        </p:txBody>
      </p:sp>
      <p:sp>
        <p:nvSpPr>
          <p:cNvPr id="7" name="Rectangle 6">
            <a:extLst>
              <a:ext uri="{FF2B5EF4-FFF2-40B4-BE49-F238E27FC236}">
                <a16:creationId xmlns:a16="http://schemas.microsoft.com/office/drawing/2014/main" xmlns="" id="{8383A2C8-A07A-447D-9990-6D75F04A4BB4}"/>
              </a:ext>
            </a:extLst>
          </p:cNvPr>
          <p:cNvSpPr/>
          <p:nvPr userDrawn="1"/>
        </p:nvSpPr>
        <p:spPr>
          <a:xfrm>
            <a:off x="248194" y="1358537"/>
            <a:ext cx="875212" cy="19594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xmlns="" id="{A24B03F8-8AA5-49F7-B4BA-CB7A6316C4E5}"/>
              </a:ext>
            </a:extLst>
          </p:cNvPr>
          <p:cNvSpPr/>
          <p:nvPr userDrawn="1"/>
        </p:nvSpPr>
        <p:spPr>
          <a:xfrm>
            <a:off x="1321524" y="1358537"/>
            <a:ext cx="9403081" cy="195943"/>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20322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94735-736B-4AB7-842F-8D1312E7ED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F904633C-BD26-49B3-9319-149CA39EC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D2197B2-EC85-4967-9D53-E73E77C65B35}"/>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5" name="Footer Placeholder 4">
            <a:extLst>
              <a:ext uri="{FF2B5EF4-FFF2-40B4-BE49-F238E27FC236}">
                <a16:creationId xmlns:a16="http://schemas.microsoft.com/office/drawing/2014/main" xmlns="" id="{F020381B-B926-4113-AB45-BB5A554A05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6CA7173D-AF61-4858-A7B6-F9C3E373CFCD}"/>
              </a:ext>
            </a:extLst>
          </p:cNvPr>
          <p:cNvSpPr>
            <a:spLocks noGrp="1"/>
          </p:cNvSpPr>
          <p:nvPr>
            <p:ph type="sldNum" sz="quarter" idx="12"/>
          </p:nvPr>
        </p:nvSpPr>
        <p:spPr/>
        <p:txBody>
          <a:bodyPr/>
          <a:lstStyle/>
          <a:p>
            <a:fld id="{4912E435-5EC8-49C5-9C92-171D4F10C076}" type="slidenum">
              <a:rPr lang="en-ZA" smtClean="0"/>
              <a:pPr/>
              <a:t>‹#›</a:t>
            </a:fld>
            <a:endParaRPr lang="en-ZA"/>
          </a:p>
        </p:txBody>
      </p:sp>
      <p:sp>
        <p:nvSpPr>
          <p:cNvPr id="7" name="Rectangle 6">
            <a:extLst>
              <a:ext uri="{FF2B5EF4-FFF2-40B4-BE49-F238E27FC236}">
                <a16:creationId xmlns:a16="http://schemas.microsoft.com/office/drawing/2014/main" xmlns="" id="{7F55AF62-079C-23BA-EED4-6FD22A7B00B9}"/>
              </a:ext>
            </a:extLst>
          </p:cNvPr>
          <p:cNvSpPr/>
          <p:nvPr userDrawn="1"/>
        </p:nvSpPr>
        <p:spPr>
          <a:xfrm>
            <a:off x="248194" y="1358537"/>
            <a:ext cx="875212" cy="19594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xmlns="" id="{B8810503-8BBD-01FB-601C-9FF4337A08C3}"/>
              </a:ext>
            </a:extLst>
          </p:cNvPr>
          <p:cNvSpPr/>
          <p:nvPr userDrawn="1"/>
        </p:nvSpPr>
        <p:spPr>
          <a:xfrm>
            <a:off x="1321524" y="1358537"/>
            <a:ext cx="9403081" cy="195943"/>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912893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2804D-D1F8-453B-BD09-C86060D97AC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1D4011C4-009D-4725-B819-906B1536B8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5F4FEA26-A6EE-414F-9C60-143D94E40A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0448352B-7800-48DA-811F-F10C6B09FB7A}"/>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6" name="Footer Placeholder 5">
            <a:extLst>
              <a:ext uri="{FF2B5EF4-FFF2-40B4-BE49-F238E27FC236}">
                <a16:creationId xmlns:a16="http://schemas.microsoft.com/office/drawing/2014/main" xmlns="" id="{31E7B557-297D-4023-8DA2-688C5A4E7FB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C3395E68-515F-42B6-9E98-5B28CBFBA271}"/>
              </a:ext>
            </a:extLst>
          </p:cNvPr>
          <p:cNvSpPr>
            <a:spLocks noGrp="1"/>
          </p:cNvSpPr>
          <p:nvPr>
            <p:ph type="sldNum" sz="quarter" idx="12"/>
          </p:nvPr>
        </p:nvSpPr>
        <p:spPr/>
        <p:txBody>
          <a:bodyPr/>
          <a:lstStyle/>
          <a:p>
            <a:fld id="{4912E435-5EC8-49C5-9C92-171D4F10C076}" type="slidenum">
              <a:rPr lang="en-ZA" smtClean="0"/>
              <a:pPr/>
              <a:t>‹#›</a:t>
            </a:fld>
            <a:endParaRPr lang="en-ZA"/>
          </a:p>
        </p:txBody>
      </p:sp>
      <p:sp>
        <p:nvSpPr>
          <p:cNvPr id="8" name="Rectangle 7">
            <a:extLst>
              <a:ext uri="{FF2B5EF4-FFF2-40B4-BE49-F238E27FC236}">
                <a16:creationId xmlns:a16="http://schemas.microsoft.com/office/drawing/2014/main" xmlns="" id="{AE49EC7D-FFD8-70FF-FE8B-ABF3316E31AD}"/>
              </a:ext>
            </a:extLst>
          </p:cNvPr>
          <p:cNvSpPr/>
          <p:nvPr userDrawn="1"/>
        </p:nvSpPr>
        <p:spPr>
          <a:xfrm>
            <a:off x="248194" y="1358537"/>
            <a:ext cx="875212" cy="195943"/>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xmlns="" id="{F02621E8-C10B-6211-B947-7738700E8299}"/>
              </a:ext>
            </a:extLst>
          </p:cNvPr>
          <p:cNvSpPr/>
          <p:nvPr userDrawn="1"/>
        </p:nvSpPr>
        <p:spPr>
          <a:xfrm>
            <a:off x="1321524" y="1358537"/>
            <a:ext cx="9403081" cy="195943"/>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930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BE32F-CFA7-4D64-8780-38493B7266E7}"/>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D74DDE0-2A78-4F4A-A1CB-634EAA7930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B0E8A18-CB2C-4221-A2B4-C0BBEB18BE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7730C6F2-B2CB-4B43-8F5A-FF3B3D5DDF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0C73C23-91EA-46B4-82DC-F6F1AA9CB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5BA88785-C8AD-4807-9B5B-1E5DE49BB8C0}"/>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8" name="Footer Placeholder 7">
            <a:extLst>
              <a:ext uri="{FF2B5EF4-FFF2-40B4-BE49-F238E27FC236}">
                <a16:creationId xmlns:a16="http://schemas.microsoft.com/office/drawing/2014/main" xmlns="" id="{581CF0F6-B41F-4727-9BC1-2B1C4352821A}"/>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5DC7BC52-B959-487A-9923-BD2B587EBF2C}"/>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365155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5C930-293D-4288-AC00-B5B6BDDAFB85}"/>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AD9E2A7B-4BFB-496F-B2AD-9B19E51AA2A9}"/>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4" name="Footer Placeholder 3">
            <a:extLst>
              <a:ext uri="{FF2B5EF4-FFF2-40B4-BE49-F238E27FC236}">
                <a16:creationId xmlns:a16="http://schemas.microsoft.com/office/drawing/2014/main" xmlns="" id="{FD29D4ED-BA4E-44B1-947C-AD9A5D702073}"/>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F2CAB41D-1A68-4FFC-A6D0-8CE7C5338AFD}"/>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78468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D9CDF4-8129-2141-F7D1-568CA53A6A8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BEC6A2F3-5D5F-5DC8-7E37-BF1CC6C2CF94}"/>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4" name="Footer Placeholder 3">
            <a:extLst>
              <a:ext uri="{FF2B5EF4-FFF2-40B4-BE49-F238E27FC236}">
                <a16:creationId xmlns:a16="http://schemas.microsoft.com/office/drawing/2014/main" xmlns="" id="{BB8A815D-82BE-6DB4-7244-CCE6BD92ABC4}"/>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2FB52619-1EA6-26CD-7D8E-0A7B21E67EF1}"/>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114264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3A4DCBC-5B20-424B-89E7-971542A7E162}"/>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3" name="Footer Placeholder 2">
            <a:extLst>
              <a:ext uri="{FF2B5EF4-FFF2-40B4-BE49-F238E27FC236}">
                <a16:creationId xmlns:a16="http://schemas.microsoft.com/office/drawing/2014/main" xmlns="" id="{42AAF975-B21F-444D-ACDB-92AE775360E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59185646-139F-49CF-A8EA-08F979128852}"/>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351876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D0DC8-C6ED-46E5-9DFE-3C386CA24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8FEE7FC8-FEFE-4480-A466-835F9F44F3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A41049BD-DD32-4F6B-8E46-869BE65BE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67A532-3C66-4583-8CA8-2E35995C3D9A}"/>
              </a:ext>
            </a:extLst>
          </p:cNvPr>
          <p:cNvSpPr>
            <a:spLocks noGrp="1"/>
          </p:cNvSpPr>
          <p:nvPr>
            <p:ph type="dt" sz="half" idx="10"/>
          </p:nvPr>
        </p:nvSpPr>
        <p:spPr/>
        <p:txBody>
          <a:bodyPr/>
          <a:lstStyle/>
          <a:p>
            <a:fld id="{EB0FB427-AFBE-4862-86DE-AF0BB1BD28DA}" type="datetimeFigureOut">
              <a:rPr lang="en-ZA" smtClean="0"/>
              <a:pPr/>
              <a:t>2022/10/19</a:t>
            </a:fld>
            <a:endParaRPr lang="en-ZA"/>
          </a:p>
        </p:txBody>
      </p:sp>
      <p:sp>
        <p:nvSpPr>
          <p:cNvPr id="6" name="Footer Placeholder 5">
            <a:extLst>
              <a:ext uri="{FF2B5EF4-FFF2-40B4-BE49-F238E27FC236}">
                <a16:creationId xmlns:a16="http://schemas.microsoft.com/office/drawing/2014/main" xmlns="" id="{F0EDFF6B-6A0D-4D2C-98B8-16E32405185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9C9490BE-3936-400F-AD09-02A27460AE5B}"/>
              </a:ext>
            </a:extLst>
          </p:cNvPr>
          <p:cNvSpPr>
            <a:spLocks noGrp="1"/>
          </p:cNvSpPr>
          <p:nvPr>
            <p:ph type="sldNum" sz="quarter" idx="12"/>
          </p:nvPr>
        </p:nvSpPr>
        <p:spPr/>
        <p:txBody>
          <a:bodyPr/>
          <a:lstStyle/>
          <a:p>
            <a:fld id="{4912E435-5EC8-49C5-9C92-171D4F10C076}" type="slidenum">
              <a:rPr lang="en-ZA" smtClean="0"/>
              <a:pPr/>
              <a:t>‹#›</a:t>
            </a:fld>
            <a:endParaRPr lang="en-ZA"/>
          </a:p>
        </p:txBody>
      </p:sp>
    </p:spTree>
    <p:extLst>
      <p:ext uri="{BB962C8B-B14F-4D97-AF65-F5344CB8AC3E}">
        <p14:creationId xmlns:p14="http://schemas.microsoft.com/office/powerpoint/2010/main" xmlns="" val="187506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0498AC-4CEF-496D-967A-99F391C0A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EFB094F-11FA-4E36-A917-FD1E2E4E8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7E4FC80-554B-456D-9932-9677D7398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FB427-AFBE-4862-86DE-AF0BB1BD28DA}" type="datetimeFigureOut">
              <a:rPr lang="en-ZA" smtClean="0"/>
              <a:pPr/>
              <a:t>2022/10/19</a:t>
            </a:fld>
            <a:endParaRPr lang="en-ZA"/>
          </a:p>
        </p:txBody>
      </p:sp>
      <p:sp>
        <p:nvSpPr>
          <p:cNvPr id="5" name="Footer Placeholder 4">
            <a:extLst>
              <a:ext uri="{FF2B5EF4-FFF2-40B4-BE49-F238E27FC236}">
                <a16:creationId xmlns:a16="http://schemas.microsoft.com/office/drawing/2014/main" xmlns="" id="{5A788B66-0AC2-46E7-8BD8-10E454284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3EE7CB73-6639-4D68-9E2E-FE495046A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2E435-5EC8-49C5-9C92-171D4F10C076}" type="slidenum">
              <a:rPr lang="en-ZA" smtClean="0"/>
              <a:pPr/>
              <a:t>‹#›</a:t>
            </a:fld>
            <a:endParaRPr lang="en-ZA"/>
          </a:p>
        </p:txBody>
      </p:sp>
      <p:pic>
        <p:nvPicPr>
          <p:cNvPr id="8" name="Picture 7">
            <a:extLst>
              <a:ext uri="{FF2B5EF4-FFF2-40B4-BE49-F238E27FC236}">
                <a16:creationId xmlns:a16="http://schemas.microsoft.com/office/drawing/2014/main" xmlns="" id="{A13F5FC5-9D67-4BF0-A66D-E1F8057902FE}"/>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0865931" y="5772655"/>
            <a:ext cx="1225216" cy="988002"/>
          </a:xfrm>
          <a:prstGeom prst="rect">
            <a:avLst/>
          </a:prstGeom>
        </p:spPr>
      </p:pic>
    </p:spTree>
    <p:extLst>
      <p:ext uri="{BB962C8B-B14F-4D97-AF65-F5344CB8AC3E}">
        <p14:creationId xmlns:p14="http://schemas.microsoft.com/office/powerpoint/2010/main" xmlns="" val="191125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10;&#10;Description automatically generated">
            <a:extLst>
              <a:ext uri="{FF2B5EF4-FFF2-40B4-BE49-F238E27FC236}">
                <a16:creationId xmlns:a16="http://schemas.microsoft.com/office/drawing/2014/main" xmlns="" id="{57497282-291B-BCF2-5118-EEDF1CF2F977}"/>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4362" y="0"/>
            <a:ext cx="12192001" cy="6858000"/>
          </a:xfrm>
          <a:prstGeom prst="rect">
            <a:avLst/>
          </a:prstGeom>
        </p:spPr>
      </p:pic>
      <p:grpSp>
        <p:nvGrpSpPr>
          <p:cNvPr id="5" name="Group 4">
            <a:extLst>
              <a:ext uri="{FF2B5EF4-FFF2-40B4-BE49-F238E27FC236}">
                <a16:creationId xmlns:a16="http://schemas.microsoft.com/office/drawing/2014/main" xmlns="" id="{676565A6-6C83-C949-B419-6EE41DD6FFB2}"/>
              </a:ext>
            </a:extLst>
          </p:cNvPr>
          <p:cNvGrpSpPr/>
          <p:nvPr/>
        </p:nvGrpSpPr>
        <p:grpSpPr>
          <a:xfrm>
            <a:off x="-4" y="3075357"/>
            <a:ext cx="12206367" cy="3782643"/>
            <a:chOff x="-4" y="3075357"/>
            <a:chExt cx="12206367" cy="3782643"/>
          </a:xfrm>
        </p:grpSpPr>
        <p:sp>
          <p:nvSpPr>
            <p:cNvPr id="8" name="Right Triangle 7"/>
            <p:cNvSpPr/>
            <p:nvPr/>
          </p:nvSpPr>
          <p:spPr>
            <a:xfrm>
              <a:off x="-3" y="3930660"/>
              <a:ext cx="4563076" cy="2927340"/>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ight Triangle 5"/>
            <p:cNvSpPr/>
            <p:nvPr/>
          </p:nvSpPr>
          <p:spPr>
            <a:xfrm>
              <a:off x="-4" y="4299496"/>
              <a:ext cx="4563075" cy="25585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Triangle 8"/>
            <p:cNvSpPr/>
            <p:nvPr/>
          </p:nvSpPr>
          <p:spPr>
            <a:xfrm flipH="1">
              <a:off x="4663020" y="3075357"/>
              <a:ext cx="7536161" cy="3782643"/>
            </a:xfrm>
            <a:prstGeom prst="rtTriangle">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ight Triangle 2"/>
            <p:cNvSpPr/>
            <p:nvPr/>
          </p:nvSpPr>
          <p:spPr>
            <a:xfrm flipH="1">
              <a:off x="4670201" y="3651425"/>
              <a:ext cx="7536162" cy="32065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 name="Picture 9">
              <a:extLst>
                <a:ext uri="{FF2B5EF4-FFF2-40B4-BE49-F238E27FC236}">
                  <a16:creationId xmlns:a16="http://schemas.microsoft.com/office/drawing/2014/main" xmlns="" id="{E4DA65C5-417A-9E4B-8406-45344A62251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03749" y="5109206"/>
              <a:ext cx="1739546" cy="1402752"/>
            </a:xfrm>
            <a:prstGeom prst="rect">
              <a:avLst/>
            </a:prstGeom>
          </p:spPr>
        </p:pic>
      </p:grpSp>
      <p:sp>
        <p:nvSpPr>
          <p:cNvPr id="2" name="Rectangle 1"/>
          <p:cNvSpPr/>
          <p:nvPr/>
        </p:nvSpPr>
        <p:spPr>
          <a:xfrm>
            <a:off x="657159" y="454903"/>
            <a:ext cx="8919713" cy="1938992"/>
          </a:xfrm>
          <a:prstGeom prst="rect">
            <a:avLst/>
          </a:prstGeom>
        </p:spPr>
        <p:txBody>
          <a:bodyPr wrap="square">
            <a:spAutoFit/>
          </a:bodyPr>
          <a:lstStyle/>
          <a:p>
            <a:pPr algn="ctr"/>
            <a:r>
              <a:rPr lang="en-ZA" sz="4000" b="1" dirty="0">
                <a:solidFill>
                  <a:schemeClr val="tx1">
                    <a:lumMod val="95000"/>
                    <a:lumOff val="5000"/>
                  </a:schemeClr>
                </a:solidFill>
                <a:latin typeface="Calibri" panose="020F0502020204030204" pitchFamily="34" charset="0"/>
                <a:ea typeface="Calibri" panose="020F0502020204030204" pitchFamily="34" charset="0"/>
              </a:rPr>
              <a:t>Annual Reports for</a:t>
            </a:r>
          </a:p>
          <a:p>
            <a:pPr algn="ctr"/>
            <a:r>
              <a:rPr lang="en-ZA" sz="4000" b="1" dirty="0">
                <a:solidFill>
                  <a:schemeClr val="tx1">
                    <a:lumMod val="95000"/>
                    <a:lumOff val="5000"/>
                  </a:schemeClr>
                </a:solidFill>
                <a:latin typeface="Calibri" panose="020F0502020204030204" pitchFamily="34" charset="0"/>
                <a:ea typeface="Calibri" panose="020F0502020204030204" pitchFamily="34" charset="0"/>
              </a:rPr>
              <a:t>EAAB and PPRA  </a:t>
            </a:r>
            <a:endParaRPr lang="en-ZA" sz="4000" b="1" dirty="0" smtClean="0">
              <a:solidFill>
                <a:schemeClr val="tx1">
                  <a:lumMod val="95000"/>
                  <a:lumOff val="5000"/>
                </a:schemeClr>
              </a:solidFill>
              <a:latin typeface="Calibri" panose="020F0502020204030204" pitchFamily="34" charset="0"/>
              <a:ea typeface="Calibri" panose="020F0502020204030204" pitchFamily="34" charset="0"/>
            </a:endParaRPr>
          </a:p>
          <a:p>
            <a:pPr algn="ctr"/>
            <a:r>
              <a:rPr lang="en-ZA" sz="4000" b="1" smtClean="0">
                <a:solidFill>
                  <a:schemeClr val="tx1">
                    <a:lumMod val="95000"/>
                    <a:lumOff val="5000"/>
                  </a:schemeClr>
                </a:solidFill>
                <a:latin typeface="Calibri" panose="020F0502020204030204" pitchFamily="34" charset="0"/>
                <a:ea typeface="Calibri" panose="020F0502020204030204" pitchFamily="34" charset="0"/>
              </a:rPr>
              <a:t>2021/22 Financial </a:t>
            </a:r>
            <a:r>
              <a:rPr lang="en-ZA" sz="4000" b="1">
                <a:solidFill>
                  <a:schemeClr val="tx1">
                    <a:lumMod val="95000"/>
                    <a:lumOff val="5000"/>
                  </a:schemeClr>
                </a:solidFill>
                <a:latin typeface="Calibri" panose="020F0502020204030204" pitchFamily="34" charset="0"/>
                <a:ea typeface="Calibri" panose="020F0502020204030204" pitchFamily="34" charset="0"/>
              </a:rPr>
              <a:t>Year </a:t>
            </a:r>
            <a:endParaRPr lang="en-ZA" sz="4000" b="1" dirty="0">
              <a:solidFill>
                <a:schemeClr val="tx1">
                  <a:lumMod val="95000"/>
                  <a:lumOff val="5000"/>
                </a:schemeClr>
              </a:solidFill>
            </a:endParaRPr>
          </a:p>
        </p:txBody>
      </p:sp>
    </p:spTree>
    <p:extLst>
      <p:ext uri="{BB962C8B-B14F-4D97-AF65-F5344CB8AC3E}">
        <p14:creationId xmlns:p14="http://schemas.microsoft.com/office/powerpoint/2010/main" xmlns="" val="33963828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364104" y="769853"/>
            <a:ext cx="10027796" cy="753317"/>
          </a:xfrm>
        </p:spPr>
        <p:txBody>
          <a:bodyPr vert="horz" lIns="91440" tIns="45720" rIns="91440" bIns="45720" rtlCol="0" anchor="ctr">
            <a:normAutofit/>
          </a:bodyPr>
          <a:lstStyle/>
          <a:p>
            <a:r>
              <a:rPr lang="en-ZA" sz="2400" b="1" dirty="0">
                <a:latin typeface="+mn-lt"/>
                <a:cs typeface="Arial" panose="020B0604020202020204" pitchFamily="34" charset="0"/>
              </a:rPr>
              <a:t>EAAB ANNUAL PERFORMANCE REPORT</a:t>
            </a:r>
          </a:p>
        </p:txBody>
      </p:sp>
      <p:graphicFrame>
        <p:nvGraphicFramePr>
          <p:cNvPr id="4" name="Table 3"/>
          <p:cNvGraphicFramePr>
            <a:graphicFrameLocks noGrp="1"/>
          </p:cNvGraphicFramePr>
          <p:nvPr>
            <p:extLst>
              <p:ext uri="{D42A27DB-BD31-4B8C-83A1-F6EECF244321}">
                <p14:modId xmlns:p14="http://schemas.microsoft.com/office/powerpoint/2010/main" xmlns="" val="638103007"/>
              </p:ext>
            </p:extLst>
          </p:nvPr>
        </p:nvGraphicFramePr>
        <p:xfrm>
          <a:off x="263236" y="1613645"/>
          <a:ext cx="10571018" cy="4891485"/>
        </p:xfrm>
        <a:graphic>
          <a:graphicData uri="http://schemas.openxmlformats.org/drawingml/2006/table">
            <a:tbl>
              <a:tblPr firstRow="1" bandRow="1">
                <a:tableStyleId>{F5AB1C69-6EDB-4FF4-983F-18BD219EF322}</a:tableStyleId>
              </a:tblPr>
              <a:tblGrid>
                <a:gridCol w="4778129">
                  <a:extLst>
                    <a:ext uri="{9D8B030D-6E8A-4147-A177-3AD203B41FA5}">
                      <a16:colId xmlns:a16="http://schemas.microsoft.com/office/drawing/2014/main" xmlns="" val="20000"/>
                    </a:ext>
                  </a:extLst>
                </a:gridCol>
                <a:gridCol w="1871552">
                  <a:extLst>
                    <a:ext uri="{9D8B030D-6E8A-4147-A177-3AD203B41FA5}">
                      <a16:colId xmlns:a16="http://schemas.microsoft.com/office/drawing/2014/main" xmlns="" val="20001"/>
                    </a:ext>
                  </a:extLst>
                </a:gridCol>
                <a:gridCol w="2126764">
                  <a:extLst>
                    <a:ext uri="{9D8B030D-6E8A-4147-A177-3AD203B41FA5}">
                      <a16:colId xmlns:a16="http://schemas.microsoft.com/office/drawing/2014/main" xmlns="" val="20002"/>
                    </a:ext>
                  </a:extLst>
                </a:gridCol>
                <a:gridCol w="1794573">
                  <a:extLst>
                    <a:ext uri="{9D8B030D-6E8A-4147-A177-3AD203B41FA5}">
                      <a16:colId xmlns:a16="http://schemas.microsoft.com/office/drawing/2014/main" xmlns="" val="20003"/>
                    </a:ext>
                  </a:extLst>
                </a:gridCol>
              </a:tblGrid>
              <a:tr h="58874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tx1"/>
                          </a:solidFill>
                        </a:rPr>
                        <a:t>Programme </a:t>
                      </a:r>
                      <a:r>
                        <a:rPr lang="en-ZA" sz="2000" b="0" u="none" strike="noStrike" kern="1200" baseline="0" dirty="0">
                          <a:solidFill>
                            <a:schemeClr val="lt1"/>
                          </a:solidFill>
                        </a:rPr>
                        <a:t>	</a:t>
                      </a:r>
                      <a:endParaRPr lang="en-ZA" sz="2000" b="0" i="0" u="none" strike="noStrike" kern="1200" baseline="0" dirty="0">
                        <a:solidFill>
                          <a:schemeClr val="lt1"/>
                        </a:solidFill>
                        <a:latin typeface="+mn-lt"/>
                        <a:ea typeface="+mn-ea"/>
                        <a:cs typeface="+mn-cs"/>
                      </a:endParaRP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tx1"/>
                          </a:solidFill>
                        </a:rPr>
                        <a:t>Annual Performance Summary (EAAB) </a:t>
                      </a:r>
                      <a:r>
                        <a:rPr lang="en-ZA" sz="2000" b="0" u="none" strike="noStrike" kern="1200" baseline="0" dirty="0">
                          <a:solidFill>
                            <a:schemeClr val="lt1"/>
                          </a:solidFill>
                        </a:rPr>
                        <a:t>	</a:t>
                      </a:r>
                      <a:endParaRPr lang="en-ZA" sz="2000" b="0" i="0" u="none" strike="noStrike" kern="1200" baseline="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1370503">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Total Number of Targets </a:t>
                      </a:r>
                      <a:endParaRPr lang="en-ZA" sz="20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Number of Achieved Targets </a:t>
                      </a:r>
                      <a:r>
                        <a:rPr lang="en-ZA" sz="2000" b="0" u="none" strike="noStrike" kern="1200" baseline="0" dirty="0">
                          <a:solidFill>
                            <a:schemeClr val="dk1"/>
                          </a:solidFill>
                        </a:rPr>
                        <a:t>	</a:t>
                      </a:r>
                    </a:p>
                    <a:p>
                      <a:endParaRPr lang="en-Z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 Achieved </a:t>
                      </a:r>
                      <a:r>
                        <a:rPr lang="en-ZA" sz="2000" b="0" u="none" strike="noStrike" kern="1200" baseline="0" dirty="0">
                          <a:solidFill>
                            <a:schemeClr val="dk1"/>
                          </a:solidFill>
                        </a:rPr>
                        <a:t>	</a:t>
                      </a:r>
                    </a:p>
                    <a:p>
                      <a:endParaRPr lang="en-ZA" sz="2000" dirty="0"/>
                    </a:p>
                  </a:txBody>
                  <a:tcPr/>
                </a:tc>
                <a:extLst>
                  <a:ext uri="{0D108BD9-81ED-4DB2-BD59-A6C34878D82A}">
                    <a16:rowId xmlns:a16="http://schemas.microsoft.com/office/drawing/2014/main" xmlns="" val="10001"/>
                  </a:ext>
                </a:extLst>
              </a:tr>
              <a:tr h="733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1. Finance and Administration </a:t>
                      </a:r>
                      <a:r>
                        <a:rPr lang="en-ZA" sz="2000" b="0" u="none" strike="noStrike" kern="1200" baseline="0" dirty="0">
                          <a:solidFill>
                            <a:schemeClr val="dk1"/>
                          </a:solidFill>
                        </a:rPr>
                        <a:t>	</a:t>
                      </a:r>
                    </a:p>
                    <a:p>
                      <a:endParaRPr lang="en-ZA" sz="2000" dirty="0"/>
                    </a:p>
                  </a:txBody>
                  <a:tcPr/>
                </a:tc>
                <a:tc>
                  <a:txBody>
                    <a:bodyPr/>
                    <a:lstStyle/>
                    <a:p>
                      <a:r>
                        <a:rPr lang="en-ZA" sz="2000" b="1" dirty="0"/>
                        <a:t>5</a:t>
                      </a:r>
                    </a:p>
                  </a:txBody>
                  <a:tcPr/>
                </a:tc>
                <a:tc>
                  <a:txBody>
                    <a:bodyPr/>
                    <a:lstStyle/>
                    <a:p>
                      <a:r>
                        <a:rPr lang="en-ZA" sz="2000" b="1" dirty="0"/>
                        <a:t>1</a:t>
                      </a:r>
                    </a:p>
                  </a:txBody>
                  <a:tcPr/>
                </a:tc>
                <a:tc>
                  <a:txBody>
                    <a:bodyPr/>
                    <a:lstStyle/>
                    <a:p>
                      <a:r>
                        <a:rPr lang="en-ZA" sz="2000" b="1" dirty="0"/>
                        <a:t>20%</a:t>
                      </a:r>
                    </a:p>
                  </a:txBody>
                  <a:tcPr/>
                </a:tc>
                <a:extLst>
                  <a:ext uri="{0D108BD9-81ED-4DB2-BD59-A6C34878D82A}">
                    <a16:rowId xmlns:a16="http://schemas.microsoft.com/office/drawing/2014/main" xmlns="" val="10002"/>
                  </a:ext>
                </a:extLst>
              </a:tr>
              <a:tr h="733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2. Compliance </a:t>
                      </a:r>
                      <a:r>
                        <a:rPr lang="en-ZA" sz="2000" b="0" u="none" strike="noStrike" kern="1200" baseline="0" dirty="0">
                          <a:solidFill>
                            <a:schemeClr val="dk1"/>
                          </a:solidFill>
                        </a:rPr>
                        <a:t>	</a:t>
                      </a:r>
                    </a:p>
                    <a:p>
                      <a:endParaRPr lang="en-ZA" sz="2000" dirty="0"/>
                    </a:p>
                  </a:txBody>
                  <a:tcPr/>
                </a:tc>
                <a:tc>
                  <a:txBody>
                    <a:bodyPr/>
                    <a:lstStyle/>
                    <a:p>
                      <a:r>
                        <a:rPr lang="en-ZA" sz="2000" b="1" dirty="0"/>
                        <a:t>4</a:t>
                      </a:r>
                    </a:p>
                  </a:txBody>
                  <a:tcPr/>
                </a:tc>
                <a:tc>
                  <a:txBody>
                    <a:bodyPr/>
                    <a:lstStyle/>
                    <a:p>
                      <a:r>
                        <a:rPr lang="en-ZA" sz="2000" b="1" dirty="0"/>
                        <a:t>0</a:t>
                      </a:r>
                    </a:p>
                  </a:txBody>
                  <a:tcPr/>
                </a:tc>
                <a:tc>
                  <a:txBody>
                    <a:bodyPr/>
                    <a:lstStyle/>
                    <a:p>
                      <a:r>
                        <a:rPr lang="en-ZA" sz="2000" b="1" dirty="0"/>
                        <a:t>0%</a:t>
                      </a:r>
                    </a:p>
                  </a:txBody>
                  <a:tcPr/>
                </a:tc>
                <a:extLst>
                  <a:ext uri="{0D108BD9-81ED-4DB2-BD59-A6C34878D82A}">
                    <a16:rowId xmlns:a16="http://schemas.microsoft.com/office/drawing/2014/main" xmlns="" val="10003"/>
                  </a:ext>
                </a:extLst>
              </a:tr>
              <a:tr h="733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3. Education and Training </a:t>
                      </a:r>
                      <a:r>
                        <a:rPr lang="en-ZA" sz="2000" b="0" u="none" strike="noStrike" kern="1200" baseline="0" dirty="0">
                          <a:solidFill>
                            <a:schemeClr val="dk1"/>
                          </a:solidFill>
                        </a:rPr>
                        <a:t>	</a:t>
                      </a:r>
                    </a:p>
                    <a:p>
                      <a:endParaRPr lang="en-ZA" sz="2000" dirty="0"/>
                    </a:p>
                  </a:txBody>
                  <a:tcPr/>
                </a:tc>
                <a:tc>
                  <a:txBody>
                    <a:bodyPr/>
                    <a:lstStyle/>
                    <a:p>
                      <a:r>
                        <a:rPr lang="en-ZA" sz="2000" b="1" dirty="0"/>
                        <a:t>3</a:t>
                      </a:r>
                    </a:p>
                  </a:txBody>
                  <a:tcPr/>
                </a:tc>
                <a:tc>
                  <a:txBody>
                    <a:bodyPr/>
                    <a:lstStyle/>
                    <a:p>
                      <a:r>
                        <a:rPr lang="en-ZA" sz="2000" b="1" dirty="0"/>
                        <a:t>2</a:t>
                      </a:r>
                    </a:p>
                  </a:txBody>
                  <a:tcPr/>
                </a:tc>
                <a:tc>
                  <a:txBody>
                    <a:bodyPr/>
                    <a:lstStyle/>
                    <a:p>
                      <a:r>
                        <a:rPr lang="en-ZA" sz="2000" b="1" dirty="0"/>
                        <a:t>67%</a:t>
                      </a:r>
                    </a:p>
                  </a:txBody>
                  <a:tcPr/>
                </a:tc>
                <a:extLst>
                  <a:ext uri="{0D108BD9-81ED-4DB2-BD59-A6C34878D82A}">
                    <a16:rowId xmlns:a16="http://schemas.microsoft.com/office/drawing/2014/main" xmlns="" val="10004"/>
                  </a:ext>
                </a:extLst>
              </a:tr>
              <a:tr h="733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4. </a:t>
                      </a:r>
                      <a:r>
                        <a:rPr lang="en-ZA" sz="2000" b="1" u="none" strike="noStrike" kern="1200" baseline="0">
                          <a:solidFill>
                            <a:schemeClr val="dk1"/>
                          </a:solidFill>
                        </a:rPr>
                        <a:t>Transformation </a:t>
                      </a:r>
                      <a:r>
                        <a:rPr lang="en-ZA" sz="2000" b="0" u="none" strike="noStrike" kern="1200" baseline="0" dirty="0">
                          <a:solidFill>
                            <a:schemeClr val="dk1"/>
                          </a:solidFill>
                        </a:rPr>
                        <a:t>	</a:t>
                      </a:r>
                    </a:p>
                    <a:p>
                      <a:endParaRPr lang="en-ZA" sz="2000" dirty="0"/>
                    </a:p>
                  </a:txBody>
                  <a:tcPr/>
                </a:tc>
                <a:tc>
                  <a:txBody>
                    <a:bodyPr/>
                    <a:lstStyle/>
                    <a:p>
                      <a:r>
                        <a:rPr lang="en-ZA" sz="2000" b="1" dirty="0"/>
                        <a:t>7</a:t>
                      </a:r>
                    </a:p>
                  </a:txBody>
                  <a:tcPr/>
                </a:tc>
                <a:tc>
                  <a:txBody>
                    <a:bodyPr/>
                    <a:lstStyle/>
                    <a:p>
                      <a:r>
                        <a:rPr lang="en-ZA" sz="2000" b="1" dirty="0"/>
                        <a:t>3</a:t>
                      </a:r>
                    </a:p>
                  </a:txBody>
                  <a:tcPr/>
                </a:tc>
                <a:tc>
                  <a:txBody>
                    <a:bodyPr/>
                    <a:lstStyle/>
                    <a:p>
                      <a:r>
                        <a:rPr lang="en-ZA" sz="2000" b="1" dirty="0"/>
                        <a:t>43%</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51594062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254254" y="669926"/>
            <a:ext cx="9683491" cy="790864"/>
          </a:xfrm>
        </p:spPr>
        <p:txBody>
          <a:bodyPr vert="horz" lIns="91440" tIns="45720" rIns="91440" bIns="45720" rtlCol="0" anchor="ctr">
            <a:normAutofit/>
          </a:bodyPr>
          <a:lstStyle/>
          <a:p>
            <a:r>
              <a:rPr lang="en-ZA" sz="2400" b="1" dirty="0">
                <a:latin typeface="+mn-lt"/>
                <a:cs typeface="Arial" panose="020B0604020202020204" pitchFamily="34" charset="0"/>
              </a:rPr>
              <a:t>EAAB ANNUAL PERFORMANCE REPORT</a:t>
            </a:r>
          </a:p>
        </p:txBody>
      </p:sp>
      <p:graphicFrame>
        <p:nvGraphicFramePr>
          <p:cNvPr id="4" name="Table 3"/>
          <p:cNvGraphicFramePr>
            <a:graphicFrameLocks noGrp="1"/>
          </p:cNvGraphicFramePr>
          <p:nvPr>
            <p:extLst>
              <p:ext uri="{D42A27DB-BD31-4B8C-83A1-F6EECF244321}">
                <p14:modId xmlns:p14="http://schemas.microsoft.com/office/powerpoint/2010/main" xmlns="" val="2284106364"/>
              </p:ext>
            </p:extLst>
          </p:nvPr>
        </p:nvGraphicFramePr>
        <p:xfrm>
          <a:off x="263237" y="1614055"/>
          <a:ext cx="10432472" cy="4916166"/>
        </p:xfrm>
        <a:graphic>
          <a:graphicData uri="http://schemas.openxmlformats.org/drawingml/2006/table">
            <a:tbl>
              <a:tblPr firstRow="1" bandRow="1">
                <a:tableStyleId>{F5AB1C69-6EDB-4FF4-983F-18BD219EF322}</a:tableStyleId>
              </a:tblPr>
              <a:tblGrid>
                <a:gridCol w="4696450">
                  <a:extLst>
                    <a:ext uri="{9D8B030D-6E8A-4147-A177-3AD203B41FA5}">
                      <a16:colId xmlns:a16="http://schemas.microsoft.com/office/drawing/2014/main" xmlns="" val="20000"/>
                    </a:ext>
                  </a:extLst>
                </a:gridCol>
                <a:gridCol w="1853180">
                  <a:extLst>
                    <a:ext uri="{9D8B030D-6E8A-4147-A177-3AD203B41FA5}">
                      <a16:colId xmlns:a16="http://schemas.microsoft.com/office/drawing/2014/main" xmlns="" val="20001"/>
                    </a:ext>
                  </a:extLst>
                </a:gridCol>
                <a:gridCol w="2105885">
                  <a:extLst>
                    <a:ext uri="{9D8B030D-6E8A-4147-A177-3AD203B41FA5}">
                      <a16:colId xmlns:a16="http://schemas.microsoft.com/office/drawing/2014/main" xmlns="" val="20002"/>
                    </a:ext>
                  </a:extLst>
                </a:gridCol>
                <a:gridCol w="1776957">
                  <a:extLst>
                    <a:ext uri="{9D8B030D-6E8A-4147-A177-3AD203B41FA5}">
                      <a16:colId xmlns:a16="http://schemas.microsoft.com/office/drawing/2014/main" xmlns="" val="20003"/>
                    </a:ext>
                  </a:extLst>
                </a:gridCol>
              </a:tblGrid>
              <a:tr h="53629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tx1"/>
                          </a:solidFill>
                        </a:rPr>
                        <a:t>Programme </a:t>
                      </a:r>
                      <a:r>
                        <a:rPr lang="en-ZA" sz="2000" b="0" u="none" strike="noStrike" kern="1200" baseline="0" dirty="0">
                          <a:solidFill>
                            <a:schemeClr val="tx1"/>
                          </a:solidFill>
                        </a:rPr>
                        <a:t>	</a:t>
                      </a:r>
                      <a:endParaRPr lang="en-ZA" sz="2000" b="0" i="0" u="none" strike="noStrike" kern="1200" baseline="0" dirty="0">
                        <a:solidFill>
                          <a:schemeClr val="tx1"/>
                        </a:solidFill>
                        <a:latin typeface="+mn-lt"/>
                        <a:ea typeface="+mn-ea"/>
                        <a:cs typeface="+mn-cs"/>
                      </a:endParaRP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tx1"/>
                          </a:solidFill>
                        </a:rPr>
                        <a:t>Annual Performance Summary (EAAB) </a:t>
                      </a:r>
                      <a:r>
                        <a:rPr lang="en-ZA" sz="2000" b="0" u="none" strike="noStrike" kern="1200" baseline="0" dirty="0">
                          <a:solidFill>
                            <a:schemeClr val="tx1"/>
                          </a:solidFill>
                        </a:rPr>
                        <a:t>	</a:t>
                      </a:r>
                      <a:endParaRPr lang="en-ZA" sz="2000" b="0" i="0" u="none" strike="noStrike" kern="1200" baseline="0" dirty="0">
                        <a:solidFill>
                          <a:schemeClr val="tx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1773914">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Total Number of Targets </a:t>
                      </a:r>
                      <a:endParaRPr lang="en-ZA" sz="20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Number of Achieved Targets </a:t>
                      </a:r>
                      <a:r>
                        <a:rPr lang="en-ZA" sz="2000" b="0" u="none" strike="noStrike" kern="1200" baseline="0" dirty="0">
                          <a:solidFill>
                            <a:schemeClr val="dk1"/>
                          </a:solidFill>
                        </a:rPr>
                        <a:t>	</a:t>
                      </a:r>
                    </a:p>
                    <a:p>
                      <a:endParaRPr lang="en-Z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 Achieved </a:t>
                      </a:r>
                      <a:r>
                        <a:rPr lang="en-ZA" sz="2000" b="0" u="none" strike="noStrike" kern="1200" baseline="0" dirty="0">
                          <a:solidFill>
                            <a:schemeClr val="dk1"/>
                          </a:solidFill>
                        </a:rPr>
                        <a:t>	</a:t>
                      </a:r>
                    </a:p>
                    <a:p>
                      <a:endParaRPr lang="en-ZA" sz="2000" dirty="0"/>
                    </a:p>
                  </a:txBody>
                  <a:tcPr/>
                </a:tc>
                <a:extLst>
                  <a:ext uri="{0D108BD9-81ED-4DB2-BD59-A6C34878D82A}">
                    <a16:rowId xmlns:a16="http://schemas.microsoft.com/office/drawing/2014/main" xmlns="" val="10001"/>
                  </a:ext>
                </a:extLst>
              </a:tr>
              <a:tr h="831603">
                <a:tc>
                  <a:txBody>
                    <a:bodyPr/>
                    <a:lstStyle/>
                    <a:p>
                      <a:r>
                        <a:rPr lang="en-ZA" sz="2000" b="1" u="none" strike="noStrike" kern="1200" baseline="0" dirty="0">
                          <a:solidFill>
                            <a:schemeClr val="dk1"/>
                          </a:solidFill>
                        </a:rPr>
                        <a:t>5. Fidelity Fund 	</a:t>
                      </a:r>
                      <a:endParaRPr lang="en-ZA" sz="2000" b="1" i="0" u="none" strike="noStrike" kern="1200" baseline="0" dirty="0">
                        <a:solidFill>
                          <a:schemeClr val="dk1"/>
                        </a:solidFill>
                        <a:latin typeface="+mn-lt"/>
                        <a:ea typeface="+mn-ea"/>
                        <a:cs typeface="+mn-cs"/>
                      </a:endParaRPr>
                    </a:p>
                  </a:txBody>
                  <a:tcPr/>
                </a:tc>
                <a:tc>
                  <a:txBody>
                    <a:bodyPr/>
                    <a:lstStyle/>
                    <a:p>
                      <a:r>
                        <a:rPr lang="en-ZA" sz="2000" b="1" dirty="0"/>
                        <a:t>1</a:t>
                      </a:r>
                    </a:p>
                  </a:txBody>
                  <a:tcPr/>
                </a:tc>
                <a:tc>
                  <a:txBody>
                    <a:bodyPr/>
                    <a:lstStyle/>
                    <a:p>
                      <a:r>
                        <a:rPr lang="en-ZA" sz="2000" b="1" dirty="0"/>
                        <a:t>1</a:t>
                      </a:r>
                    </a:p>
                  </a:txBody>
                  <a:tcPr/>
                </a:tc>
                <a:tc>
                  <a:txBody>
                    <a:bodyPr/>
                    <a:lstStyle/>
                    <a:p>
                      <a:r>
                        <a:rPr lang="en-ZA" sz="2000" b="1" dirty="0"/>
                        <a:t>100%</a:t>
                      </a:r>
                    </a:p>
                  </a:txBody>
                  <a:tcPr/>
                </a:tc>
                <a:extLst>
                  <a:ext uri="{0D108BD9-81ED-4DB2-BD59-A6C34878D82A}">
                    <a16:rowId xmlns:a16="http://schemas.microsoft.com/office/drawing/2014/main" xmlns="" val="10002"/>
                  </a:ext>
                </a:extLst>
              </a:tr>
              <a:tr h="825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6. MTSF Targets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	</a:t>
                      </a:r>
                      <a:endParaRPr lang="en-ZA" sz="2000" b="1" i="0" u="none" strike="noStrike" kern="1200" baseline="0" dirty="0">
                        <a:solidFill>
                          <a:schemeClr val="dk1"/>
                        </a:solidFill>
                        <a:latin typeface="+mn-lt"/>
                        <a:ea typeface="+mn-ea"/>
                        <a:cs typeface="+mn-cs"/>
                      </a:endParaRPr>
                    </a:p>
                  </a:txBody>
                  <a:tcPr/>
                </a:tc>
                <a:tc>
                  <a:txBody>
                    <a:bodyPr/>
                    <a:lstStyle/>
                    <a:p>
                      <a:r>
                        <a:rPr lang="en-ZA" sz="2000" b="1" dirty="0"/>
                        <a:t>1</a:t>
                      </a:r>
                    </a:p>
                  </a:txBody>
                  <a:tcPr/>
                </a:tc>
                <a:tc>
                  <a:txBody>
                    <a:bodyPr/>
                    <a:lstStyle/>
                    <a:p>
                      <a:r>
                        <a:rPr lang="en-ZA" sz="2000" b="1" dirty="0"/>
                        <a:t>0</a:t>
                      </a:r>
                    </a:p>
                  </a:txBody>
                  <a:tcPr/>
                </a:tc>
                <a:tc>
                  <a:txBody>
                    <a:bodyPr/>
                    <a:lstStyle/>
                    <a:p>
                      <a:r>
                        <a:rPr lang="en-ZA" sz="2000" b="1" dirty="0"/>
                        <a:t>0%</a:t>
                      </a:r>
                    </a:p>
                  </a:txBody>
                  <a:tcPr/>
                </a:tc>
                <a:extLst>
                  <a:ext uri="{0D108BD9-81ED-4DB2-BD59-A6C34878D82A}">
                    <a16:rowId xmlns:a16="http://schemas.microsoft.com/office/drawing/2014/main" xmlns="" val="10003"/>
                  </a:ext>
                </a:extLst>
              </a:tr>
              <a:tr h="948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	</a:t>
                      </a:r>
                    </a:p>
                    <a:p>
                      <a:r>
                        <a:rPr lang="en-ZA" sz="2000" b="1" dirty="0"/>
                        <a:t>Total</a:t>
                      </a:r>
                    </a:p>
                  </a:txBody>
                  <a:tcPr/>
                </a:tc>
                <a:tc>
                  <a:txBody>
                    <a:bodyPr/>
                    <a:lstStyle/>
                    <a:p>
                      <a:r>
                        <a:rPr lang="en-ZA" sz="2000" b="1" dirty="0"/>
                        <a:t>21</a:t>
                      </a:r>
                    </a:p>
                  </a:txBody>
                  <a:tcPr/>
                </a:tc>
                <a:tc>
                  <a:txBody>
                    <a:bodyPr/>
                    <a:lstStyle/>
                    <a:p>
                      <a:r>
                        <a:rPr lang="en-ZA" sz="2000" b="1" dirty="0"/>
                        <a:t>7</a:t>
                      </a:r>
                    </a:p>
                  </a:txBody>
                  <a:tcPr/>
                </a:tc>
                <a:tc>
                  <a:txBody>
                    <a:bodyPr/>
                    <a:lstStyle/>
                    <a:p>
                      <a:r>
                        <a:rPr lang="en-ZA" sz="2000" b="1" dirty="0"/>
                        <a:t>33%</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20472999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94" y="475961"/>
            <a:ext cx="10515600" cy="1325563"/>
          </a:xfrm>
        </p:spPr>
        <p:txBody>
          <a:bodyPr>
            <a:normAutofit/>
          </a:bodyPr>
          <a:lstStyle/>
          <a:p>
            <a:r>
              <a:rPr lang="en-ZA" sz="2400" b="1" dirty="0">
                <a:latin typeface="+mn-lt"/>
              </a:rPr>
              <a:t>PROGRAMME 1: FINANCE AND ADMINSTRATION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4403219"/>
              </p:ext>
            </p:extLst>
          </p:nvPr>
        </p:nvGraphicFramePr>
        <p:xfrm>
          <a:off x="290946" y="1639019"/>
          <a:ext cx="10390909" cy="4541955"/>
        </p:xfrm>
        <a:graphic>
          <a:graphicData uri="http://schemas.openxmlformats.org/drawingml/2006/table">
            <a:tbl>
              <a:tblPr firstRow="1" bandRow="1">
                <a:tableStyleId>{F5AB1C69-6EDB-4FF4-983F-18BD219EF322}</a:tableStyleId>
              </a:tblPr>
              <a:tblGrid>
                <a:gridCol w="1073042">
                  <a:extLst>
                    <a:ext uri="{9D8B030D-6E8A-4147-A177-3AD203B41FA5}">
                      <a16:colId xmlns:a16="http://schemas.microsoft.com/office/drawing/2014/main" xmlns="" val="20000"/>
                    </a:ext>
                  </a:extLst>
                </a:gridCol>
                <a:gridCol w="1450831">
                  <a:extLst>
                    <a:ext uri="{9D8B030D-6E8A-4147-A177-3AD203B41FA5}">
                      <a16:colId xmlns:a16="http://schemas.microsoft.com/office/drawing/2014/main" xmlns="" val="20001"/>
                    </a:ext>
                  </a:extLst>
                </a:gridCol>
                <a:gridCol w="1396084">
                  <a:extLst>
                    <a:ext uri="{9D8B030D-6E8A-4147-A177-3AD203B41FA5}">
                      <a16:colId xmlns:a16="http://schemas.microsoft.com/office/drawing/2014/main" xmlns="" val="20002"/>
                    </a:ext>
                  </a:extLst>
                </a:gridCol>
                <a:gridCol w="1441706">
                  <a:extLst>
                    <a:ext uri="{9D8B030D-6E8A-4147-A177-3AD203B41FA5}">
                      <a16:colId xmlns:a16="http://schemas.microsoft.com/office/drawing/2014/main" xmlns="" val="20003"/>
                    </a:ext>
                  </a:extLst>
                </a:gridCol>
                <a:gridCol w="1341335">
                  <a:extLst>
                    <a:ext uri="{9D8B030D-6E8A-4147-A177-3AD203B41FA5}">
                      <a16:colId xmlns:a16="http://schemas.microsoft.com/office/drawing/2014/main" xmlns="" val="20004"/>
                    </a:ext>
                  </a:extLst>
                </a:gridCol>
                <a:gridCol w="1149716">
                  <a:extLst>
                    <a:ext uri="{9D8B030D-6E8A-4147-A177-3AD203B41FA5}">
                      <a16:colId xmlns:a16="http://schemas.microsoft.com/office/drawing/2014/main" xmlns="" val="20005"/>
                    </a:ext>
                  </a:extLst>
                </a:gridCol>
                <a:gridCol w="2538195">
                  <a:extLst>
                    <a:ext uri="{9D8B030D-6E8A-4147-A177-3AD203B41FA5}">
                      <a16:colId xmlns:a16="http://schemas.microsoft.com/office/drawing/2014/main" xmlns="" val="20006"/>
                    </a:ext>
                  </a:extLst>
                </a:gridCol>
              </a:tblGrid>
              <a:tr h="1242204">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768939">
                <a:tc rowSpan="2">
                  <a:txBody>
                    <a:bodyPr/>
                    <a:lstStyle/>
                    <a:p>
                      <a:r>
                        <a:rPr lang="en-ZA" sz="1400" b="1" u="none" strike="noStrike" kern="1200" baseline="0" dirty="0">
                          <a:solidFill>
                            <a:schemeClr val="dk1"/>
                          </a:solidFill>
                        </a:rPr>
                        <a:t>1.1 Functional, Efficient and integrated Governance </a:t>
                      </a:r>
                      <a:r>
                        <a:rPr lang="en-ZA" sz="1400" b="0" u="none" strike="noStrike" kern="1200" baseline="0" dirty="0">
                          <a:solidFill>
                            <a:schemeClr val="dk1"/>
                          </a:solidFill>
                        </a:rPr>
                        <a:t>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Unqualified audit opinion with no material findings 	</a:t>
                      </a:r>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Unqualified audit opinion with no material findings 	</a:t>
                      </a:r>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Unqualified audit opinion with no material findings 	</a:t>
                      </a:r>
                    </a:p>
                    <a:p>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Qualified audit opinion with material findings 	</a:t>
                      </a:r>
                    </a:p>
                    <a:p>
                      <a:endParaRPr lang="en-ZA" sz="1400" dirty="0">
                        <a:latin typeface="+mn-lt"/>
                      </a:endParaRP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The audit is qualified and has material findings 	</a:t>
                      </a:r>
                    </a:p>
                    <a:p>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Inability of EAAB to separately keep records of exchange and non-exchange transactions.</a:t>
                      </a:r>
                    </a:p>
                    <a:p>
                      <a:endParaRPr lang="en-ZA" sz="1400" dirty="0">
                        <a:latin typeface="+mn-lt"/>
                      </a:endParaRPr>
                    </a:p>
                  </a:txBody>
                  <a:tcPr/>
                </a:tc>
                <a:extLst>
                  <a:ext uri="{0D108BD9-81ED-4DB2-BD59-A6C34878D82A}">
                    <a16:rowId xmlns:a16="http://schemas.microsoft.com/office/drawing/2014/main" xmlns="" val="10001"/>
                  </a:ext>
                </a:extLst>
              </a:tr>
              <a:tr h="1530812">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Anti-Fraud and Corruption measures 	</a:t>
                      </a:r>
                    </a:p>
                    <a:p>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Percentage Implementation of the Fraud Prevention Plan 	</a:t>
                      </a:r>
                    </a:p>
                    <a:p>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100% Implementation of the Fraud Prevention Plan 	</a:t>
                      </a:r>
                    </a:p>
                    <a:p>
                      <a:endParaRPr lang="en-ZA" sz="1400" dirty="0">
                        <a:latin typeface="+mn-lt"/>
                      </a:endParaRPr>
                    </a:p>
                  </a:txBody>
                  <a:tcPr/>
                </a:tc>
                <a:tc>
                  <a:txBody>
                    <a:bodyPr/>
                    <a:lstStyle/>
                    <a:p>
                      <a:r>
                        <a:rPr lang="en-ZA" sz="1400" b="0" u="none" strike="noStrike" baseline="0" dirty="0">
                          <a:solidFill>
                            <a:srgbClr val="000000"/>
                          </a:solidFill>
                        </a:rPr>
                        <a:t>0% implemented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100% Below Target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The Fraud Prevention Plan was not finalised in the financial year.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6249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91" y="448252"/>
            <a:ext cx="10515600" cy="1325563"/>
          </a:xfrm>
        </p:spPr>
        <p:txBody>
          <a:bodyPr>
            <a:normAutofit/>
          </a:bodyPr>
          <a:lstStyle/>
          <a:p>
            <a:r>
              <a:rPr lang="en-ZA" sz="2400" b="1" dirty="0">
                <a:latin typeface="+mn-lt"/>
              </a:rPr>
              <a:t>PROGRAMME 1: FINANCE AND ADMINSTRATION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0172834"/>
              </p:ext>
            </p:extLst>
          </p:nvPr>
        </p:nvGraphicFramePr>
        <p:xfrm>
          <a:off x="155276" y="1547926"/>
          <a:ext cx="10623560" cy="5910571"/>
        </p:xfrm>
        <a:graphic>
          <a:graphicData uri="http://schemas.openxmlformats.org/drawingml/2006/table">
            <a:tbl>
              <a:tblPr firstRow="1" bandRow="1">
                <a:tableStyleId>{F5AB1C69-6EDB-4FF4-983F-18BD219EF322}</a:tableStyleId>
              </a:tblPr>
              <a:tblGrid>
                <a:gridCol w="1097068">
                  <a:extLst>
                    <a:ext uri="{9D8B030D-6E8A-4147-A177-3AD203B41FA5}">
                      <a16:colId xmlns:a16="http://schemas.microsoft.com/office/drawing/2014/main" xmlns="" val="20000"/>
                    </a:ext>
                  </a:extLst>
                </a:gridCol>
                <a:gridCol w="1483316">
                  <a:extLst>
                    <a:ext uri="{9D8B030D-6E8A-4147-A177-3AD203B41FA5}">
                      <a16:colId xmlns:a16="http://schemas.microsoft.com/office/drawing/2014/main" xmlns="" val="20001"/>
                    </a:ext>
                  </a:extLst>
                </a:gridCol>
                <a:gridCol w="1427342">
                  <a:extLst>
                    <a:ext uri="{9D8B030D-6E8A-4147-A177-3AD203B41FA5}">
                      <a16:colId xmlns:a16="http://schemas.microsoft.com/office/drawing/2014/main" xmlns="" val="20002"/>
                    </a:ext>
                  </a:extLst>
                </a:gridCol>
                <a:gridCol w="1473986">
                  <a:extLst>
                    <a:ext uri="{9D8B030D-6E8A-4147-A177-3AD203B41FA5}">
                      <a16:colId xmlns:a16="http://schemas.microsoft.com/office/drawing/2014/main" xmlns="" val="20003"/>
                    </a:ext>
                  </a:extLst>
                </a:gridCol>
                <a:gridCol w="1371366">
                  <a:extLst>
                    <a:ext uri="{9D8B030D-6E8A-4147-A177-3AD203B41FA5}">
                      <a16:colId xmlns:a16="http://schemas.microsoft.com/office/drawing/2014/main" xmlns="" val="20004"/>
                    </a:ext>
                  </a:extLst>
                </a:gridCol>
                <a:gridCol w="1175458">
                  <a:extLst>
                    <a:ext uri="{9D8B030D-6E8A-4147-A177-3AD203B41FA5}">
                      <a16:colId xmlns:a16="http://schemas.microsoft.com/office/drawing/2014/main" xmlns="" val="20005"/>
                    </a:ext>
                  </a:extLst>
                </a:gridCol>
                <a:gridCol w="2595024">
                  <a:extLst>
                    <a:ext uri="{9D8B030D-6E8A-4147-A177-3AD203B41FA5}">
                      <a16:colId xmlns:a16="http://schemas.microsoft.com/office/drawing/2014/main" xmlns="" val="20006"/>
                    </a:ext>
                  </a:extLst>
                </a:gridCol>
              </a:tblGrid>
              <a:tr h="942331">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019165">
                <a:tc rowSpan="3">
                  <a:txBody>
                    <a:bodyPr/>
                    <a:lstStyle/>
                    <a:p>
                      <a:r>
                        <a:rPr lang="en-ZA" sz="1400" b="1" u="none" strike="noStrike" kern="1200" baseline="0" dirty="0">
                          <a:solidFill>
                            <a:schemeClr val="tx1"/>
                          </a:solidFill>
                        </a:rPr>
                        <a:t>1.1 Functional, Efficient and integrated Governance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rowSpan="2">
                  <a:txBody>
                    <a:bodyPr/>
                    <a:lstStyle/>
                    <a:p>
                      <a:r>
                        <a:rPr lang="en-ZA" sz="1400" b="0" u="none" strike="noStrike" kern="1200" baseline="0" dirty="0">
                          <a:solidFill>
                            <a:schemeClr val="tx1"/>
                          </a:solidFill>
                        </a:rPr>
                        <a:t>Sound governance and control environment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Anti-Fraud and Corruption measures 	</a:t>
                      </a:r>
                    </a:p>
                    <a:p>
                      <a:endParaRPr lang="en-ZA" sz="1400" dirty="0">
                        <a:solidFill>
                          <a:schemeClr val="tx1"/>
                        </a:solidFill>
                        <a:latin typeface="+mn-lt"/>
                      </a:endParaRPr>
                    </a:p>
                  </a:txBody>
                  <a:tcPr/>
                </a:tc>
                <a:tc>
                  <a:txBody>
                    <a:bodyPr/>
                    <a:lstStyle/>
                    <a:p>
                      <a:r>
                        <a:rPr lang="en-ZA" sz="1400" b="0" u="none" strike="noStrike" kern="1200" baseline="0" dirty="0">
                          <a:solidFill>
                            <a:schemeClr val="tx1"/>
                          </a:solidFill>
                        </a:rPr>
                        <a:t>Percentage compliance to statutory tabling and prescripts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smtClean="0">
                          <a:solidFill>
                            <a:schemeClr val="tx1"/>
                          </a:solidFill>
                        </a:rPr>
                        <a:t>100% compliance to statutory tabling and prescripts </a:t>
                      </a:r>
                      <a:r>
                        <a:rPr lang="en-ZA" sz="1400" b="0" u="none" strike="noStrike" kern="1200" baseline="0" dirty="0">
                          <a:solidFill>
                            <a:schemeClr val="tx1"/>
                          </a:solidFill>
                        </a:rPr>
                        <a:t>	</a:t>
                      </a:r>
                    </a:p>
                    <a:p>
                      <a:endParaRPr lang="en-ZA" sz="14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smtClean="0">
                          <a:solidFill>
                            <a:schemeClr val="tx1"/>
                          </a:solidFill>
                        </a:rPr>
                        <a:t>100% compliance to statutory tabling and prescripts </a:t>
                      </a:r>
                      <a:r>
                        <a:rPr lang="en-ZA" sz="1400" b="0" u="none" strike="noStrike" kern="1200" baseline="0" dirty="0">
                          <a:solidFill>
                            <a:schemeClr val="tx1"/>
                          </a:solidFill>
                        </a:rPr>
                        <a:t>	</a:t>
                      </a:r>
                    </a:p>
                    <a:p>
                      <a:endParaRPr lang="en-ZA" sz="1400" dirty="0">
                        <a:solidFill>
                          <a:schemeClr val="tx1"/>
                        </a:solidFill>
                        <a:latin typeface="+mn-lt"/>
                      </a:endParaRP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smtClean="0">
                          <a:solidFill>
                            <a:schemeClr val="tx1"/>
                          </a:solidFill>
                        </a:rPr>
                        <a:t>Target Achieved </a:t>
                      </a:r>
                      <a:r>
                        <a:rPr lang="en-ZA" sz="1400" b="0" u="none" strike="noStrike" kern="1200" baseline="0" dirty="0">
                          <a:solidFill>
                            <a:schemeClr val="tx1"/>
                          </a:solidFill>
                        </a:rPr>
                        <a:t>	</a:t>
                      </a:r>
                    </a:p>
                    <a:p>
                      <a:endParaRPr lang="en-ZA" sz="14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smtClean="0">
                          <a:solidFill>
                            <a:schemeClr val="tx1"/>
                          </a:solidFill>
                        </a:rPr>
                        <a:t>Target was achieved, no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solidFill>
                          <a:schemeClr val="tx1"/>
                        </a:solidFill>
                        <a:latin typeface="+mn-lt"/>
                      </a:endParaRPr>
                    </a:p>
                  </a:txBody>
                  <a:tcPr/>
                </a:tc>
                <a:extLst>
                  <a:ext uri="{0D108BD9-81ED-4DB2-BD59-A6C34878D82A}">
                    <a16:rowId xmlns:a16="http://schemas.microsoft.com/office/drawing/2014/main" xmlns="" val="10001"/>
                  </a:ext>
                </a:extLst>
              </a:tr>
              <a:tr h="1948041">
                <a:tc vMerge="1">
                  <a:txBody>
                    <a:bodyPr/>
                    <a:lstStyle/>
                    <a:p>
                      <a:endParaRPr lang="en-ZA" sz="1400" dirty="0"/>
                    </a:p>
                  </a:txBody>
                  <a:tcPr/>
                </a:tc>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Percentage implementation of management action plans to address audit findings (internal and External)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endParaRPr lang="en-ZA" sz="1400" dirty="0">
                        <a:solidFill>
                          <a:schemeClr val="tx1"/>
                        </a:solidFill>
                        <a:latin typeface="+mn-lt"/>
                      </a:endParaRPr>
                    </a:p>
                  </a:txBody>
                  <a:tcPr/>
                </a:tc>
                <a:tc>
                  <a:txBody>
                    <a:bodyPr/>
                    <a:lstStyle/>
                    <a:p>
                      <a:r>
                        <a:rPr lang="en-ZA" sz="1400" b="0" u="none" strike="noStrike" baseline="0" dirty="0">
                          <a:solidFill>
                            <a:schemeClr val="tx1"/>
                          </a:solidFill>
                        </a:rPr>
                        <a:t>100% implementation of management action plans to address audit findings (internal and External)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64% implementation of management action plans to address 2020/21 audit findings (internal and External)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36 percentage points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Some progress has been made; it was however hindered by system challenges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r h="1200847">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Aligned EAAB planning processes 	</a:t>
                      </a:r>
                    </a:p>
                    <a:p>
                      <a:endParaRPr lang="en-ZA" sz="140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Percentage of risk mitigation plans implemented 	</a:t>
                      </a:r>
                    </a:p>
                    <a:p>
                      <a:endParaRPr lang="en-ZA" sz="1400" dirty="0">
                        <a:solidFill>
                          <a:schemeClr val="tx1"/>
                        </a:solidFill>
                        <a:latin typeface="+mn-lt"/>
                      </a:endParaRPr>
                    </a:p>
                  </a:txBody>
                  <a:tcPr/>
                </a:tc>
                <a:tc>
                  <a:txBody>
                    <a:bodyPr/>
                    <a:lstStyle/>
                    <a:p>
                      <a:r>
                        <a:rPr lang="en-ZA" sz="1400" b="0" u="none" strike="noStrike" baseline="0" dirty="0">
                          <a:solidFill>
                            <a:schemeClr val="tx1"/>
                          </a:solidFill>
                        </a:rPr>
                        <a:t>100% risk mitigation plans implemented per annum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0% Implemented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100%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Implementation of the Risk Mitigation Plan could not be finalised internally due some operational targets that could not be met before the end of financial year.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64449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42" y="447524"/>
            <a:ext cx="10515600" cy="1325563"/>
          </a:xfrm>
        </p:spPr>
        <p:txBody>
          <a:bodyPr>
            <a:normAutofit/>
          </a:bodyPr>
          <a:lstStyle/>
          <a:p>
            <a:r>
              <a:rPr lang="en-ZA" sz="2400" b="1" dirty="0">
                <a:latin typeface="+mn-lt"/>
              </a:rPr>
              <a:t>PROGRAMME 2: COMPLIANCE AND ENFORCEMENT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35790551"/>
              </p:ext>
            </p:extLst>
          </p:nvPr>
        </p:nvGraphicFramePr>
        <p:xfrm>
          <a:off x="210040" y="1627487"/>
          <a:ext cx="10515601" cy="4782989"/>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2">
                  <a:extLst>
                    <a:ext uri="{9D8B030D-6E8A-4147-A177-3AD203B41FA5}">
                      <a16:colId xmlns:a16="http://schemas.microsoft.com/office/drawing/2014/main" xmlns="" val="20001"/>
                    </a:ext>
                  </a:extLst>
                </a:gridCol>
                <a:gridCol w="1412837">
                  <a:extLst>
                    <a:ext uri="{9D8B030D-6E8A-4147-A177-3AD203B41FA5}">
                      <a16:colId xmlns:a16="http://schemas.microsoft.com/office/drawing/2014/main" xmlns="" val="20002"/>
                    </a:ext>
                  </a:extLst>
                </a:gridCol>
                <a:gridCol w="1459006">
                  <a:extLst>
                    <a:ext uri="{9D8B030D-6E8A-4147-A177-3AD203B41FA5}">
                      <a16:colId xmlns:a16="http://schemas.microsoft.com/office/drawing/2014/main" xmlns="" val="20003"/>
                    </a:ext>
                  </a:extLst>
                </a:gridCol>
                <a:gridCol w="1357431">
                  <a:extLst>
                    <a:ext uri="{9D8B030D-6E8A-4147-A177-3AD203B41FA5}">
                      <a16:colId xmlns:a16="http://schemas.microsoft.com/office/drawing/2014/main" xmlns="" val="20004"/>
                    </a:ext>
                  </a:extLst>
                </a:gridCol>
                <a:gridCol w="1163513">
                  <a:extLst>
                    <a:ext uri="{9D8B030D-6E8A-4147-A177-3AD203B41FA5}">
                      <a16:colId xmlns:a16="http://schemas.microsoft.com/office/drawing/2014/main" xmlns="" val="20005"/>
                    </a:ext>
                  </a:extLst>
                </a:gridCol>
                <a:gridCol w="2568653">
                  <a:extLst>
                    <a:ext uri="{9D8B030D-6E8A-4147-A177-3AD203B41FA5}">
                      <a16:colId xmlns:a16="http://schemas.microsoft.com/office/drawing/2014/main" xmlns="" val="20006"/>
                    </a:ext>
                  </a:extLst>
                </a:gridCol>
              </a:tblGrid>
              <a:tr h="920625">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93118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tx1"/>
                          </a:solidFill>
                        </a:rPr>
                        <a:t>Improve Compliance with the EAA </a:t>
                      </a: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rowSpan="2">
                  <a:txBody>
                    <a:bodyPr/>
                    <a:lstStyle/>
                    <a:p>
                      <a:r>
                        <a:rPr lang="en-ZA" sz="1400" b="0" u="none" strike="noStrike" kern="1200" baseline="0" dirty="0">
                          <a:solidFill>
                            <a:schemeClr val="tx1"/>
                          </a:solidFill>
                        </a:rPr>
                        <a:t>Property </a:t>
                      </a:r>
                    </a:p>
                    <a:p>
                      <a:r>
                        <a:rPr lang="en-ZA" sz="1400" b="0" u="none" strike="noStrike" kern="1200" baseline="0" dirty="0">
                          <a:solidFill>
                            <a:schemeClr val="tx1"/>
                          </a:solidFill>
                        </a:rPr>
                        <a:t>practitioners </a:t>
                      </a:r>
                    </a:p>
                    <a:p>
                      <a:r>
                        <a:rPr lang="en-ZA" sz="1400" b="0" u="none" strike="noStrike" kern="1200" baseline="0" dirty="0">
                          <a:solidFill>
                            <a:schemeClr val="tx1"/>
                          </a:solidFill>
                        </a:rPr>
                        <a:t>registered on the </a:t>
                      </a:r>
                    </a:p>
                    <a:p>
                      <a:r>
                        <a:rPr lang="en-ZA" sz="1400" b="0" u="none" strike="noStrike" kern="1200" baseline="0" dirty="0">
                          <a:solidFill>
                            <a:schemeClr val="tx1"/>
                          </a:solidFill>
                        </a:rPr>
                        <a:t>database of the </a:t>
                      </a:r>
                    </a:p>
                    <a:p>
                      <a:r>
                        <a:rPr lang="en-ZA" sz="1400" b="0" u="none" strike="noStrike" kern="1200" baseline="0" dirty="0">
                          <a:solidFill>
                            <a:schemeClr val="tx1"/>
                          </a:solidFill>
                        </a:rPr>
                        <a:t>EAAB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Percentage of compliant new registrations processed against those received within 21 days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100% compliant new registrations processed against those received within 21 days 	</a:t>
                      </a:r>
                    </a:p>
                    <a:p>
                      <a:r>
                        <a:rPr lang="en-ZA" sz="1400" b="0" u="none" strike="noStrike" baseline="0" dirty="0">
                          <a:solidFill>
                            <a:schemeClr val="tx1"/>
                          </a:solidFill>
                        </a:rPr>
                        <a: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98.87% compliant new registrations (7294/7377) processed against those received within 21 days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	</a:t>
                      </a:r>
                    </a:p>
                    <a:p>
                      <a:r>
                        <a:rPr lang="en-ZA" sz="1400" b="0" u="none" strike="noStrike" baseline="0" dirty="0">
                          <a:solidFill>
                            <a:schemeClr val="tx1"/>
                          </a:solidFill>
                        </a:rPr>
                        <a:t>1,13%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IT challenges, requiring manual intervention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r h="1931182">
                <a:tc vMerge="1">
                  <a:txBody>
                    <a:bodyPr/>
                    <a:lstStyle/>
                    <a:p>
                      <a:endParaRPr lang="en-ZA" sz="1400" dirty="0"/>
                    </a:p>
                  </a:txBody>
                  <a:tcPr/>
                </a:tc>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Percentage compliant renewals processed against those received within 5 days 	</a:t>
                      </a:r>
                    </a:p>
                    <a:p>
                      <a:endParaRPr lang="en-ZA" sz="1400" dirty="0">
                        <a:solidFill>
                          <a:schemeClr val="tx1"/>
                        </a:solidFill>
                        <a:latin typeface="+mn-lt"/>
                      </a:endParaRPr>
                    </a:p>
                  </a:txBody>
                  <a:tcPr/>
                </a:tc>
                <a:tc>
                  <a:txBody>
                    <a:bodyPr/>
                    <a:lstStyle/>
                    <a:p>
                      <a:r>
                        <a:rPr lang="en-ZA" sz="1400" b="0" u="none" strike="noStrike" baseline="0" dirty="0">
                          <a:solidFill>
                            <a:schemeClr val="tx1"/>
                          </a:solidFill>
                        </a:rPr>
                        <a:t>80% compliant renewals processed against those received within 5 days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78% compliant renewals (26647/34292) processed against those received within 5 days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2 percentage points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IT challenges, requiring manual intervention.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87810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805" y="457200"/>
            <a:ext cx="10515600" cy="1325563"/>
          </a:xfrm>
        </p:spPr>
        <p:txBody>
          <a:bodyPr>
            <a:normAutofit/>
          </a:bodyPr>
          <a:lstStyle/>
          <a:p>
            <a:r>
              <a:rPr lang="en-ZA" sz="2400" b="1" dirty="0">
                <a:latin typeface="+mn-lt"/>
              </a:rPr>
              <a:t>PROGRAMME 2: COMPLIANCE AND ENFORCEMENT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76869911"/>
              </p:ext>
            </p:extLst>
          </p:nvPr>
        </p:nvGraphicFramePr>
        <p:xfrm>
          <a:off x="96328" y="1639018"/>
          <a:ext cx="10613237" cy="5037084"/>
        </p:xfrm>
        <a:graphic>
          <a:graphicData uri="http://schemas.openxmlformats.org/drawingml/2006/table">
            <a:tbl>
              <a:tblPr firstRow="1" bandRow="1">
                <a:tableStyleId>{F5AB1C69-6EDB-4FF4-983F-18BD219EF322}</a:tableStyleId>
              </a:tblPr>
              <a:tblGrid>
                <a:gridCol w="1096002">
                  <a:extLst>
                    <a:ext uri="{9D8B030D-6E8A-4147-A177-3AD203B41FA5}">
                      <a16:colId xmlns:a16="http://schemas.microsoft.com/office/drawing/2014/main" xmlns="" val="20000"/>
                    </a:ext>
                  </a:extLst>
                </a:gridCol>
                <a:gridCol w="1481875">
                  <a:extLst>
                    <a:ext uri="{9D8B030D-6E8A-4147-A177-3AD203B41FA5}">
                      <a16:colId xmlns:a16="http://schemas.microsoft.com/office/drawing/2014/main" xmlns="" val="20001"/>
                    </a:ext>
                  </a:extLst>
                </a:gridCol>
                <a:gridCol w="1425955">
                  <a:extLst>
                    <a:ext uri="{9D8B030D-6E8A-4147-A177-3AD203B41FA5}">
                      <a16:colId xmlns:a16="http://schemas.microsoft.com/office/drawing/2014/main" xmlns="" val="20002"/>
                    </a:ext>
                  </a:extLst>
                </a:gridCol>
                <a:gridCol w="1472553">
                  <a:extLst>
                    <a:ext uri="{9D8B030D-6E8A-4147-A177-3AD203B41FA5}">
                      <a16:colId xmlns:a16="http://schemas.microsoft.com/office/drawing/2014/main" xmlns="" val="20003"/>
                    </a:ext>
                  </a:extLst>
                </a:gridCol>
                <a:gridCol w="1370034">
                  <a:extLst>
                    <a:ext uri="{9D8B030D-6E8A-4147-A177-3AD203B41FA5}">
                      <a16:colId xmlns:a16="http://schemas.microsoft.com/office/drawing/2014/main" xmlns="" val="20004"/>
                    </a:ext>
                  </a:extLst>
                </a:gridCol>
                <a:gridCol w="1174315">
                  <a:extLst>
                    <a:ext uri="{9D8B030D-6E8A-4147-A177-3AD203B41FA5}">
                      <a16:colId xmlns:a16="http://schemas.microsoft.com/office/drawing/2014/main" xmlns="" val="20005"/>
                    </a:ext>
                  </a:extLst>
                </a:gridCol>
                <a:gridCol w="2592503">
                  <a:extLst>
                    <a:ext uri="{9D8B030D-6E8A-4147-A177-3AD203B41FA5}">
                      <a16:colId xmlns:a16="http://schemas.microsoft.com/office/drawing/2014/main" xmlns="" val="20006"/>
                    </a:ext>
                  </a:extLst>
                </a:gridCol>
              </a:tblGrid>
              <a:tr h="712457">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471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tx1"/>
                          </a:solidFill>
                        </a:rPr>
                        <a:t>Improve Compliance with the EAA </a:t>
                      </a: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Disciplinary hearings and enforcement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Percentage Disciplinary Hearings held against completed investigations and outcomes enforced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100% of disciplinary hearing outcome enforced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0% of disciplinary hearing outcome enforced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100 percentage points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Disciplinary hearings were not held, due to expired contracts of disciplinary members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r h="2375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tx1"/>
                          </a:solidFill>
                        </a:rPr>
                        <a:t>Improve compliance with the FIC Act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Improve compliance with the FIC Act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Number of FIC inspections performed per annum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190 FIC inspections performed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150 FIC inspections performed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40 inspections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The target of 190 inspections was spread over 12 months. The EAAB existed for only 10 months out of the planned 12 months.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372512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88" y="443880"/>
            <a:ext cx="10515600" cy="1325563"/>
          </a:xfrm>
        </p:spPr>
        <p:txBody>
          <a:bodyPr>
            <a:normAutofit/>
          </a:bodyPr>
          <a:lstStyle/>
          <a:p>
            <a:r>
              <a:rPr lang="en-ZA" sz="2400" b="1" dirty="0">
                <a:latin typeface="+mn-lt"/>
              </a:rPr>
              <a:t>PROGRAMME 3: EDUCATION AND TRAINING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98109667"/>
              </p:ext>
            </p:extLst>
          </p:nvPr>
        </p:nvGraphicFramePr>
        <p:xfrm>
          <a:off x="232519" y="1597068"/>
          <a:ext cx="10515599" cy="5727277"/>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1">
                  <a:extLst>
                    <a:ext uri="{9D8B030D-6E8A-4147-A177-3AD203B41FA5}">
                      <a16:colId xmlns:a16="http://schemas.microsoft.com/office/drawing/2014/main" xmlns="" val="20001"/>
                    </a:ext>
                  </a:extLst>
                </a:gridCol>
                <a:gridCol w="1412837">
                  <a:extLst>
                    <a:ext uri="{9D8B030D-6E8A-4147-A177-3AD203B41FA5}">
                      <a16:colId xmlns:a16="http://schemas.microsoft.com/office/drawing/2014/main" xmlns="" val="20002"/>
                    </a:ext>
                  </a:extLst>
                </a:gridCol>
                <a:gridCol w="1459006">
                  <a:extLst>
                    <a:ext uri="{9D8B030D-6E8A-4147-A177-3AD203B41FA5}">
                      <a16:colId xmlns:a16="http://schemas.microsoft.com/office/drawing/2014/main" xmlns="" val="20003"/>
                    </a:ext>
                  </a:extLst>
                </a:gridCol>
                <a:gridCol w="1357430">
                  <a:extLst>
                    <a:ext uri="{9D8B030D-6E8A-4147-A177-3AD203B41FA5}">
                      <a16:colId xmlns:a16="http://schemas.microsoft.com/office/drawing/2014/main" xmlns="" val="20004"/>
                    </a:ext>
                  </a:extLst>
                </a:gridCol>
                <a:gridCol w="1163513">
                  <a:extLst>
                    <a:ext uri="{9D8B030D-6E8A-4147-A177-3AD203B41FA5}">
                      <a16:colId xmlns:a16="http://schemas.microsoft.com/office/drawing/2014/main" xmlns="" val="20005"/>
                    </a:ext>
                  </a:extLst>
                </a:gridCol>
                <a:gridCol w="2568653">
                  <a:extLst>
                    <a:ext uri="{9D8B030D-6E8A-4147-A177-3AD203B41FA5}">
                      <a16:colId xmlns:a16="http://schemas.microsoft.com/office/drawing/2014/main" xmlns="" val="20006"/>
                    </a:ext>
                  </a:extLst>
                </a:gridCol>
              </a:tblGrid>
              <a:tr h="1208986">
                <a:tc>
                  <a:txBody>
                    <a:bodyPr/>
                    <a:lstStyle/>
                    <a:p>
                      <a:pPr algn="l" fontAlgn="b"/>
                      <a:endParaRPr lang="en-US" sz="1600" b="1" u="none" strike="noStrike" dirty="0">
                        <a:solidFill>
                          <a:schemeClr val="tx1"/>
                        </a:solidFill>
                        <a:effectLst/>
                      </a:endParaRPr>
                    </a:p>
                    <a:p>
                      <a:pPr algn="l" fontAlgn="b"/>
                      <a:r>
                        <a:rPr lang="en-US" sz="1600" b="1" u="none" strike="noStrike" dirty="0">
                          <a:solidFill>
                            <a:schemeClr val="tx1"/>
                          </a:solidFill>
                          <a:effectLst/>
                        </a:rPr>
                        <a:t>Outcome </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en-US" sz="1600" b="1" u="none" strike="noStrike" dirty="0">
                        <a:solidFill>
                          <a:schemeClr val="tx1"/>
                        </a:solidFill>
                        <a:effectLst/>
                      </a:endParaRPr>
                    </a:p>
                    <a:p>
                      <a:r>
                        <a:rPr lang="en-ZA" sz="1600" b="1" u="none" strike="noStrike" kern="1200" baseline="0" dirty="0">
                          <a:solidFill>
                            <a:schemeClr val="tx1"/>
                          </a:solidFill>
                        </a:rPr>
                        <a:t>Output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Performance Indicator</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u="none" strike="noStrike" dirty="0">
                        <a:solidFill>
                          <a:schemeClr val="tx1"/>
                        </a:solidFill>
                        <a:effectLst/>
                      </a:endParaRPr>
                    </a:p>
                    <a:p>
                      <a:r>
                        <a:rPr lang="en-ZA" sz="1600" b="1" u="none" strike="noStrike" kern="1200" baseline="0" dirty="0">
                          <a:solidFill>
                            <a:schemeClr val="tx1"/>
                          </a:solidFill>
                        </a:rPr>
                        <a:t>Planned Annual Target </a:t>
                      </a:r>
                      <a:endParaRPr lang="en-ZA" sz="1600" b="0" u="none" strike="noStrike" kern="1200" baseline="0" dirty="0">
                        <a:solidFill>
                          <a:schemeClr val="tx1"/>
                        </a:solidFill>
                      </a:endParaRPr>
                    </a:p>
                    <a:p>
                      <a:r>
                        <a:rPr lang="en-ZA" sz="1600" b="1" u="none" strike="noStrike" kern="1200" baseline="0" dirty="0">
                          <a:solidFill>
                            <a:schemeClr val="tx1"/>
                          </a:solidFill>
                        </a:rPr>
                        <a:t>2021/2022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u="none" strike="noStrike" dirty="0">
                        <a:solidFill>
                          <a:schemeClr val="tx1"/>
                        </a:solidFill>
                        <a:effectLst/>
                      </a:endParaRPr>
                    </a:p>
                    <a:p>
                      <a:r>
                        <a:rPr lang="en-ZA" sz="1600" b="1" u="none" strike="noStrike" kern="1200" baseline="0" dirty="0">
                          <a:solidFill>
                            <a:schemeClr val="tx1"/>
                          </a:solidFill>
                        </a:rPr>
                        <a:t>Actual Achievement </a:t>
                      </a:r>
                      <a:endParaRPr lang="en-ZA" sz="1600" b="0" u="none" strike="noStrike" kern="1200" baseline="0" dirty="0">
                        <a:solidFill>
                          <a:schemeClr val="tx1"/>
                        </a:solidFill>
                      </a:endParaRPr>
                    </a:p>
                    <a:p>
                      <a:r>
                        <a:rPr lang="en-ZA" sz="1600" b="1" u="none" strike="noStrike" kern="1200" baseline="0" dirty="0">
                          <a:solidFill>
                            <a:schemeClr val="tx1"/>
                          </a:solidFill>
                        </a:rPr>
                        <a:t>2021/2022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Annual</a:t>
                      </a:r>
                    </a:p>
                    <a:p>
                      <a:pPr algn="l" fontAlgn="t"/>
                      <a:r>
                        <a:rPr lang="en-US" sz="1600" b="1" kern="1200" dirty="0">
                          <a:solidFill>
                            <a:schemeClr val="tx1"/>
                          </a:solidFill>
                          <a:effectLst/>
                        </a:rPr>
                        <a:t>Variance</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tc>
                  <a:txBody>
                    <a:bodyPr/>
                    <a:lstStyle/>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Reason for performance lower than expected of more than 5%</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2009353">
                <a:tc rowSpan="2">
                  <a:txBody>
                    <a:bodyPr/>
                    <a:lstStyle/>
                    <a:p>
                      <a:r>
                        <a:rPr lang="en-ZA" sz="1400" b="1" u="none" strike="noStrike" kern="1200" baseline="0" dirty="0">
                          <a:solidFill>
                            <a:schemeClr val="tx1"/>
                          </a:solidFill>
                        </a:rPr>
                        <a:t>Improved professionalism and ethical practices of estate agents </a:t>
                      </a: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Facilitate Increase in number of qualified practitioners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Percentage Increase of registered estate agents with professional designations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14% increase on the baseline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160% increase in total professional designations awarded 	 	</a:t>
                      </a:r>
                      <a:endParaRPr lang="en-ZA" sz="1400" b="0" i="0" u="none" strike="noStrike" baseline="0" dirty="0">
                        <a:solidFill>
                          <a:schemeClr val="tx1"/>
                        </a:solidFill>
                        <a:latin typeface="+mn-lt"/>
                      </a:endParaRPr>
                    </a:p>
                  </a:txBody>
                  <a:tcPr>
                    <a:solidFill>
                      <a:srgbClr val="92D050"/>
                    </a:solidFill>
                  </a:tcPr>
                </a:tc>
                <a:tc>
                  <a:txBody>
                    <a:bodyPr/>
                    <a:lstStyle/>
                    <a:p>
                      <a:r>
                        <a:rPr lang="en-ZA" sz="1400" b="0" u="none" strike="noStrike" baseline="0" dirty="0">
                          <a:solidFill>
                            <a:schemeClr val="tx1"/>
                          </a:solidFill>
                        </a:rPr>
                        <a:t>146 percentage points above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The significant positive variance is a result of reversion to normality, following Covid-19 lockdowns in the previous financial year.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r h="248919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0" i="0" u="none" strike="noStrike" kern="1200" baseline="0" dirty="0">
                        <a:solidFill>
                          <a:schemeClr val="dk1"/>
                        </a:solidFill>
                        <a:latin typeface="+mn-lt"/>
                        <a:ea typeface="+mn-ea"/>
                        <a:cs typeface="+mn-cs"/>
                      </a:endParaRPr>
                    </a:p>
                  </a:txBody>
                  <a:tcPr/>
                </a:tc>
                <a:tc vMerge="1">
                  <a:txBody>
                    <a:bodyPr/>
                    <a:lstStyle/>
                    <a:p>
                      <a:endParaRPr lang="en-ZA" sz="16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Increase in percentage retention rate of estate agents enrolled for PDE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9% increase on the baseline 	</a:t>
                      </a:r>
                      <a:endParaRPr lang="en-ZA" sz="1400" b="0" i="0" u="none" strike="noStrike" baseline="0" dirty="0">
                        <a:solidFill>
                          <a:schemeClr val="tx1"/>
                        </a:solidFill>
                        <a:latin typeface="+mn-lt"/>
                      </a:endParaRPr>
                    </a:p>
                  </a:txBody>
                  <a:tcPr/>
                </a:tc>
                <a:tc>
                  <a:txBody>
                    <a:bodyPr/>
                    <a:lstStyle/>
                    <a:p>
                      <a:r>
                        <a:rPr lang="en-ZA" sz="1400" b="0" u="none" strike="noStrike" baseline="0" dirty="0" smtClean="0">
                          <a:solidFill>
                            <a:schemeClr val="tx1"/>
                          </a:solidFill>
                        </a:rPr>
                        <a:t>96</a:t>
                      </a:r>
                      <a:r>
                        <a:rPr lang="en-ZA" sz="1400" b="0" u="none" strike="noStrike" baseline="0" dirty="0">
                          <a:solidFill>
                            <a:schemeClr val="tx1"/>
                          </a:solidFill>
                        </a:rPr>
                        <a:t>% increase (1578 vs 802) in estate agents enrolled and retained in PDE 4 	. 	</a:t>
                      </a:r>
                      <a:endParaRPr lang="en-ZA" sz="1400" b="0" i="0" u="none" strike="noStrike" baseline="0" dirty="0">
                        <a:solidFill>
                          <a:schemeClr val="tx1"/>
                        </a:solidFill>
                        <a:latin typeface="+mn-lt"/>
                      </a:endParaRPr>
                    </a:p>
                  </a:txBody>
                  <a:tcPr>
                    <a:solidFill>
                      <a:srgbClr val="92D050"/>
                    </a:solidFill>
                  </a:tcPr>
                </a:tc>
                <a:tc>
                  <a:txBody>
                    <a:bodyPr/>
                    <a:lstStyle/>
                    <a:p>
                      <a:r>
                        <a:rPr lang="en-ZA" sz="1400" b="0" u="none" strike="noStrike" baseline="0" dirty="0">
                          <a:solidFill>
                            <a:schemeClr val="tx1"/>
                          </a:solidFill>
                        </a:rPr>
                        <a:t>87 percentage points above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The significant positive variance is a result of reversion to normality, following Covid-19 lockdowns in the previous financial year.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251555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775" y="511862"/>
            <a:ext cx="10515600" cy="1325563"/>
          </a:xfrm>
        </p:spPr>
        <p:txBody>
          <a:bodyPr>
            <a:normAutofit/>
          </a:bodyPr>
          <a:lstStyle/>
          <a:p>
            <a:r>
              <a:rPr lang="en-ZA" sz="2400" b="1" dirty="0">
                <a:latin typeface="+mn-lt"/>
              </a:rPr>
              <a:t>PROGRAMME 3: EDUCATION AND TRAINING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23964627"/>
              </p:ext>
            </p:extLst>
          </p:nvPr>
        </p:nvGraphicFramePr>
        <p:xfrm>
          <a:off x="237225" y="1685025"/>
          <a:ext cx="10515599" cy="4282846"/>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1">
                  <a:extLst>
                    <a:ext uri="{9D8B030D-6E8A-4147-A177-3AD203B41FA5}">
                      <a16:colId xmlns:a16="http://schemas.microsoft.com/office/drawing/2014/main" xmlns="" val="20001"/>
                    </a:ext>
                  </a:extLst>
                </a:gridCol>
                <a:gridCol w="1412837">
                  <a:extLst>
                    <a:ext uri="{9D8B030D-6E8A-4147-A177-3AD203B41FA5}">
                      <a16:colId xmlns:a16="http://schemas.microsoft.com/office/drawing/2014/main" xmlns="" val="20002"/>
                    </a:ext>
                  </a:extLst>
                </a:gridCol>
                <a:gridCol w="1459006">
                  <a:extLst>
                    <a:ext uri="{9D8B030D-6E8A-4147-A177-3AD203B41FA5}">
                      <a16:colId xmlns:a16="http://schemas.microsoft.com/office/drawing/2014/main" xmlns="" val="20003"/>
                    </a:ext>
                  </a:extLst>
                </a:gridCol>
                <a:gridCol w="1357430">
                  <a:extLst>
                    <a:ext uri="{9D8B030D-6E8A-4147-A177-3AD203B41FA5}">
                      <a16:colId xmlns:a16="http://schemas.microsoft.com/office/drawing/2014/main" xmlns="" val="20004"/>
                    </a:ext>
                  </a:extLst>
                </a:gridCol>
                <a:gridCol w="1163513">
                  <a:extLst>
                    <a:ext uri="{9D8B030D-6E8A-4147-A177-3AD203B41FA5}">
                      <a16:colId xmlns:a16="http://schemas.microsoft.com/office/drawing/2014/main" xmlns="" val="20005"/>
                    </a:ext>
                  </a:extLst>
                </a:gridCol>
                <a:gridCol w="2568653">
                  <a:extLst>
                    <a:ext uri="{9D8B030D-6E8A-4147-A177-3AD203B41FA5}">
                      <a16:colId xmlns:a16="http://schemas.microsoft.com/office/drawing/2014/main" xmlns="" val="20006"/>
                    </a:ext>
                  </a:extLst>
                </a:gridCol>
              </a:tblGrid>
              <a:tr h="1240476">
                <a:tc>
                  <a:txBody>
                    <a:bodyPr/>
                    <a:lstStyle/>
                    <a:p>
                      <a:pPr algn="l" fontAlgn="b"/>
                      <a:endParaRPr lang="en-US" sz="1600" b="1" u="none" strike="noStrike" dirty="0">
                        <a:solidFill>
                          <a:schemeClr val="tx1"/>
                        </a:solidFill>
                        <a:effectLst/>
                      </a:endParaRPr>
                    </a:p>
                    <a:p>
                      <a:pPr algn="l" fontAlgn="b"/>
                      <a:endParaRPr lang="en-US" sz="1600" b="1" u="none" strike="noStrike" dirty="0">
                        <a:solidFill>
                          <a:schemeClr val="tx1"/>
                        </a:solidFill>
                        <a:effectLst/>
                      </a:endParaRPr>
                    </a:p>
                    <a:p>
                      <a:pPr algn="l" fontAlgn="b"/>
                      <a:r>
                        <a:rPr lang="en-US" sz="1600" b="1" u="none" strike="noStrike" dirty="0">
                          <a:solidFill>
                            <a:schemeClr val="tx1"/>
                          </a:solidFill>
                          <a:effectLst/>
                        </a:rPr>
                        <a:t>Outcome </a:t>
                      </a:r>
                      <a:endParaRPr lang="en-US" sz="16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600" b="1" u="none" strike="noStrike" dirty="0">
                        <a:solidFill>
                          <a:schemeClr val="tx1"/>
                        </a:solidFill>
                        <a:effectLst/>
                      </a:endParaRPr>
                    </a:p>
                    <a:p>
                      <a:r>
                        <a:rPr lang="en-ZA" sz="1600" b="1" u="none" strike="noStrike" kern="1200" baseline="0" dirty="0">
                          <a:solidFill>
                            <a:schemeClr val="tx1"/>
                          </a:solidFill>
                        </a:rPr>
                        <a:t>Output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Performance Indicator</a:t>
                      </a:r>
                      <a:endParaRPr lang="en-US" sz="16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u="none" strike="noStrike" dirty="0">
                        <a:solidFill>
                          <a:schemeClr val="tx1"/>
                        </a:solidFill>
                        <a:effectLst/>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1600" b="1" u="none" strike="noStrike" dirty="0">
                        <a:solidFill>
                          <a:schemeClr val="tx1"/>
                        </a:solidFill>
                        <a:effectLst/>
                      </a:endParaRPr>
                    </a:p>
                    <a:p>
                      <a:r>
                        <a:rPr lang="en-ZA" sz="1600" b="1" u="none" strike="noStrike" kern="1200" baseline="0" dirty="0">
                          <a:solidFill>
                            <a:schemeClr val="tx1"/>
                          </a:solidFill>
                        </a:rPr>
                        <a:t>Planned Annual Target </a:t>
                      </a:r>
                      <a:endParaRPr lang="en-ZA" sz="1600" b="0" u="none" strike="noStrike" kern="1200" baseline="0" dirty="0">
                        <a:solidFill>
                          <a:schemeClr val="tx1"/>
                        </a:solidFill>
                      </a:endParaRPr>
                    </a:p>
                    <a:p>
                      <a:r>
                        <a:rPr lang="en-ZA" sz="1600" b="1" u="none" strike="noStrike" kern="1200" baseline="0" dirty="0">
                          <a:solidFill>
                            <a:schemeClr val="tx1"/>
                          </a:solidFill>
                        </a:rPr>
                        <a:t>2021/2022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marL="0" marR="0" indent="0" algn="l" defTabSz="914400" rtl="0" eaLnBrk="1" fontAlgn="t" latinLnBrk="0" hangingPunct="1">
                        <a:lnSpc>
                          <a:spcPct val="100000"/>
                        </a:lnSpc>
                        <a:spcBef>
                          <a:spcPts val="0"/>
                        </a:spcBef>
                        <a:spcAft>
                          <a:spcPts val="0"/>
                        </a:spcAft>
                        <a:buClrTx/>
                        <a:buSzTx/>
                        <a:buFontTx/>
                        <a:buNone/>
                        <a:tabLst/>
                        <a:defRPr/>
                      </a:pPr>
                      <a:endParaRPr lang="en-US" sz="1600" b="1" u="none" strike="noStrike" dirty="0">
                        <a:solidFill>
                          <a:schemeClr val="tx1"/>
                        </a:solidFill>
                        <a:effectLst/>
                      </a:endParaRPr>
                    </a:p>
                    <a:p>
                      <a:r>
                        <a:rPr lang="en-ZA" sz="1600" b="1" u="none" strike="noStrike" kern="1200" baseline="0" dirty="0">
                          <a:solidFill>
                            <a:schemeClr val="tx1"/>
                          </a:solidFill>
                        </a:rPr>
                        <a:t>Actual Achievement </a:t>
                      </a:r>
                      <a:endParaRPr lang="en-ZA" sz="1600" b="0" u="none" strike="noStrike" kern="1200" baseline="0" dirty="0">
                        <a:solidFill>
                          <a:schemeClr val="tx1"/>
                        </a:solidFill>
                      </a:endParaRPr>
                    </a:p>
                    <a:p>
                      <a:r>
                        <a:rPr lang="en-ZA" sz="1600" b="1" u="none" strike="noStrike" kern="1200" baseline="0" dirty="0">
                          <a:solidFill>
                            <a:schemeClr val="tx1"/>
                          </a:solidFill>
                        </a:rPr>
                        <a:t>2021/2022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Annual</a:t>
                      </a:r>
                    </a:p>
                    <a:p>
                      <a:pPr algn="l" fontAlgn="t"/>
                      <a:r>
                        <a:rPr lang="en-US" sz="1600" b="1" kern="1200" dirty="0">
                          <a:solidFill>
                            <a:schemeClr val="tx1"/>
                          </a:solidFill>
                          <a:effectLst/>
                        </a:rPr>
                        <a:t>Variance</a:t>
                      </a:r>
                      <a:endParaRPr lang="en-US" sz="16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600" b="1" u="none" strike="noStrike" dirty="0">
                        <a:solidFill>
                          <a:schemeClr val="tx1"/>
                        </a:solidFill>
                        <a:effectLst/>
                      </a:endParaRPr>
                    </a:p>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Reason for performance lower than expected of more than 5%</a:t>
                      </a:r>
                      <a:endParaRPr lang="en-US" sz="16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2810281">
                <a:tc>
                  <a:txBody>
                    <a:bodyPr/>
                    <a:lstStyle/>
                    <a:p>
                      <a:r>
                        <a:rPr lang="en-ZA" sz="1400" b="1" u="none" strike="noStrike" kern="1200" baseline="0" dirty="0">
                          <a:solidFill>
                            <a:schemeClr val="tx1"/>
                          </a:solidFill>
                        </a:rPr>
                        <a:t>Improved professionalism and ethical practices of estate agents </a:t>
                      </a: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Continuous </a:t>
                      </a:r>
                    </a:p>
                    <a:p>
                      <a:r>
                        <a:rPr lang="en-ZA" sz="1400" b="0" u="none" strike="noStrike" kern="1200" baseline="0" dirty="0">
                          <a:solidFill>
                            <a:schemeClr val="tx1"/>
                          </a:solidFill>
                        </a:rPr>
                        <a:t>professional </a:t>
                      </a:r>
                    </a:p>
                    <a:p>
                      <a:r>
                        <a:rPr lang="en-ZA" sz="1400" b="0" u="none" strike="noStrike" kern="1200" baseline="0" dirty="0">
                          <a:solidFill>
                            <a:schemeClr val="tx1"/>
                          </a:solidFill>
                        </a:rPr>
                        <a:t>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Percentage increase in the number of estate agents who are registered for CPD and have met CPD requirements in full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90% increase in the number of estate agents who are registered for CPD and have met CPD requirements in full 	</a:t>
                      </a:r>
                      <a:endParaRPr lang="en-ZA" sz="1400" b="0" i="0" u="none" strike="noStrike" baseline="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60% (11191/18526) estate agents enrolled for CPD met CPD requirements in full. 	</a:t>
                      </a:r>
                    </a:p>
                    <a:p>
                      <a:r>
                        <a:rPr lang="en-ZA" sz="1400" b="0" u="none" strike="noStrike" baseline="0" dirty="0">
                          <a:solidFill>
                            <a:schemeClr val="tx1"/>
                          </a:solidFill>
                        </a:rPr>
                        <a:t>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kern="1200" baseline="0" dirty="0">
                          <a:solidFill>
                            <a:schemeClr val="tx1"/>
                          </a:solidFill>
                        </a:rPr>
                        <a:t>30 percentage points below target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CPD success was negatively affected due to intrinsic and technical challenges with e-learning. </a:t>
                      </a:r>
                    </a:p>
                    <a:p>
                      <a:endParaRPr lang="en-ZA" sz="1400" b="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The move to e-learning (necessitated by </a:t>
                      </a:r>
                      <a:r>
                        <a:rPr lang="en-ZA" sz="1400" b="0" u="none" strike="noStrike" kern="1200" baseline="0" dirty="0" err="1">
                          <a:solidFill>
                            <a:schemeClr val="tx1"/>
                          </a:solidFill>
                        </a:rPr>
                        <a:t>Covid</a:t>
                      </a:r>
                      <a:r>
                        <a:rPr lang="en-ZA" sz="1400" b="0" u="none" strike="noStrike" kern="1200" baseline="0" dirty="0">
                          <a:solidFill>
                            <a:schemeClr val="tx1"/>
                          </a:solidFill>
                        </a:rPr>
                        <a:t> 19) has resulted in challenges for the less technically inclined practitioners.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85820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951" y="471055"/>
            <a:ext cx="10515600" cy="1325563"/>
          </a:xfrm>
        </p:spPr>
        <p:txBody>
          <a:bodyPr>
            <a:normAutofit/>
          </a:bodyPr>
          <a:lstStyle/>
          <a:p>
            <a:r>
              <a:rPr lang="en-ZA" sz="2400" b="1" dirty="0">
                <a:latin typeface="+mn-lt"/>
              </a:rPr>
              <a:t>PROGRAMME 4: TRANSFORMATION </a:t>
            </a:r>
            <a:endParaRPr lang="en-ZA" sz="24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83172825"/>
              </p:ext>
            </p:extLst>
          </p:nvPr>
        </p:nvGraphicFramePr>
        <p:xfrm>
          <a:off x="193966" y="1639020"/>
          <a:ext cx="10515600" cy="5194543"/>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2">
                  <a:extLst>
                    <a:ext uri="{9D8B030D-6E8A-4147-A177-3AD203B41FA5}">
                      <a16:colId xmlns:a16="http://schemas.microsoft.com/office/drawing/2014/main" xmlns="" val="20001"/>
                    </a:ext>
                  </a:extLst>
                </a:gridCol>
                <a:gridCol w="2009240">
                  <a:extLst>
                    <a:ext uri="{9D8B030D-6E8A-4147-A177-3AD203B41FA5}">
                      <a16:colId xmlns:a16="http://schemas.microsoft.com/office/drawing/2014/main" xmlns="" val="20002"/>
                    </a:ext>
                  </a:extLst>
                </a:gridCol>
                <a:gridCol w="2058302">
                  <a:extLst>
                    <a:ext uri="{9D8B030D-6E8A-4147-A177-3AD203B41FA5}">
                      <a16:colId xmlns:a16="http://schemas.microsoft.com/office/drawing/2014/main" xmlns="" val="20003"/>
                    </a:ext>
                  </a:extLst>
                </a:gridCol>
                <a:gridCol w="929555">
                  <a:extLst>
                    <a:ext uri="{9D8B030D-6E8A-4147-A177-3AD203B41FA5}">
                      <a16:colId xmlns:a16="http://schemas.microsoft.com/office/drawing/2014/main" xmlns="" val="20004"/>
                    </a:ext>
                  </a:extLst>
                </a:gridCol>
                <a:gridCol w="1020851">
                  <a:extLst>
                    <a:ext uri="{9D8B030D-6E8A-4147-A177-3AD203B41FA5}">
                      <a16:colId xmlns:a16="http://schemas.microsoft.com/office/drawing/2014/main" xmlns="" val="20005"/>
                    </a:ext>
                  </a:extLst>
                </a:gridCol>
                <a:gridCol w="1943491">
                  <a:extLst>
                    <a:ext uri="{9D8B030D-6E8A-4147-A177-3AD203B41FA5}">
                      <a16:colId xmlns:a16="http://schemas.microsoft.com/office/drawing/2014/main" xmlns="" val="20006"/>
                    </a:ext>
                  </a:extLst>
                </a:gridCol>
              </a:tblGrid>
              <a:tr h="1384543">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95874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tx1"/>
                          </a:solidFill>
                        </a:rPr>
                        <a:t>Transformed and inclusive Real Estate Sector </a:t>
                      </a:r>
                      <a:r>
                        <a:rPr lang="en-ZA" sz="1400" b="0" u="none" strike="noStrike" kern="1200" baseline="0" dirty="0">
                          <a:solidFill>
                            <a:schemeClr val="tx1"/>
                          </a:solidFill>
                        </a:rPr>
                        <a:t>	</a:t>
                      </a:r>
                    </a:p>
                    <a:p>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rowSpan="2">
                  <a:txBody>
                    <a:bodyPr/>
                    <a:lstStyle/>
                    <a:p>
                      <a:r>
                        <a:rPr lang="en-ZA" sz="1400" b="0" u="none" strike="noStrike" kern="1200" baseline="0" dirty="0">
                          <a:solidFill>
                            <a:schemeClr val="tx1"/>
                          </a:solidFill>
                        </a:rPr>
                        <a:t>Participation by historically disadvantaged groups in the property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Number of interns placed with the real estate industry host employers through the One Learner – One Estate Agent programme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In collaboration with DHS, develop a strategy to transform the property sector by placing 2 000 interns with the real estate industry host employers through the One Learner – One Estate Agent programme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0 youth have been placed.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2000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Delay in funding from SSETA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r h="1751001">
                <a:tc vMerge="1">
                  <a:txBody>
                    <a:bodyPr/>
                    <a:lstStyle/>
                    <a:p>
                      <a:endParaRPr lang="en-ZA" sz="1400" b="0" i="0" u="none" strike="noStrike" kern="1200" baseline="0" dirty="0">
                        <a:solidFill>
                          <a:schemeClr val="dk1"/>
                        </a:solidFill>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Retention rate of youth interns placed with property industry host employers through the One Learner – One Estate Agent programme 	</a:t>
                      </a:r>
                    </a:p>
                    <a:p>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70% retention rate of youth candidate practitioners in the One Learner – One Estate Agent programme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0 youth have been placed.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70%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Delay in funding from SSETA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953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533" y="471055"/>
            <a:ext cx="10515600" cy="1325563"/>
          </a:xfrm>
        </p:spPr>
        <p:txBody>
          <a:bodyPr>
            <a:normAutofit/>
          </a:bodyPr>
          <a:lstStyle/>
          <a:p>
            <a:r>
              <a:rPr lang="en-ZA" sz="2400" b="1" dirty="0">
                <a:latin typeface="+mn-lt"/>
              </a:rPr>
              <a:t>PROGRAMME 4: TRANSFORMATION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50879126"/>
              </p:ext>
            </p:extLst>
          </p:nvPr>
        </p:nvGraphicFramePr>
        <p:xfrm>
          <a:off x="182592" y="1613140"/>
          <a:ext cx="10515600" cy="5179693"/>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2">
                  <a:extLst>
                    <a:ext uri="{9D8B030D-6E8A-4147-A177-3AD203B41FA5}">
                      <a16:colId xmlns:a16="http://schemas.microsoft.com/office/drawing/2014/main" xmlns="" val="20001"/>
                    </a:ext>
                  </a:extLst>
                </a:gridCol>
                <a:gridCol w="2009240">
                  <a:extLst>
                    <a:ext uri="{9D8B030D-6E8A-4147-A177-3AD203B41FA5}">
                      <a16:colId xmlns:a16="http://schemas.microsoft.com/office/drawing/2014/main" xmlns="" val="20002"/>
                    </a:ext>
                  </a:extLst>
                </a:gridCol>
                <a:gridCol w="1576925">
                  <a:extLst>
                    <a:ext uri="{9D8B030D-6E8A-4147-A177-3AD203B41FA5}">
                      <a16:colId xmlns:a16="http://schemas.microsoft.com/office/drawing/2014/main" xmlns="" val="20003"/>
                    </a:ext>
                  </a:extLst>
                </a:gridCol>
                <a:gridCol w="1410932">
                  <a:extLst>
                    <a:ext uri="{9D8B030D-6E8A-4147-A177-3AD203B41FA5}">
                      <a16:colId xmlns:a16="http://schemas.microsoft.com/office/drawing/2014/main" xmlns="" val="20004"/>
                    </a:ext>
                  </a:extLst>
                </a:gridCol>
                <a:gridCol w="1020851">
                  <a:extLst>
                    <a:ext uri="{9D8B030D-6E8A-4147-A177-3AD203B41FA5}">
                      <a16:colId xmlns:a16="http://schemas.microsoft.com/office/drawing/2014/main" xmlns="" val="20005"/>
                    </a:ext>
                  </a:extLst>
                </a:gridCol>
                <a:gridCol w="1943491">
                  <a:extLst>
                    <a:ext uri="{9D8B030D-6E8A-4147-A177-3AD203B41FA5}">
                      <a16:colId xmlns:a16="http://schemas.microsoft.com/office/drawing/2014/main" xmlns="" val="20006"/>
                    </a:ext>
                  </a:extLst>
                </a:gridCol>
              </a:tblGrid>
              <a:tr h="1269627">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95215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tx1"/>
                          </a:solidFill>
                        </a:rPr>
                        <a:t>Transformed and inclusive Real Estate Sector </a:t>
                      </a:r>
                      <a:r>
                        <a:rPr lang="en-ZA" sz="1400" b="0" u="none" strike="noStrike" kern="1200" baseline="0" dirty="0">
                          <a:solidFill>
                            <a:schemeClr val="tx1"/>
                          </a:solidFill>
                        </a:rPr>
                        <a:t>	</a:t>
                      </a:r>
                    </a:p>
                    <a:p>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rowSpan="2">
                  <a:txBody>
                    <a:bodyPr/>
                    <a:lstStyle/>
                    <a:p>
                      <a:r>
                        <a:rPr lang="en-ZA" sz="1400" b="0" u="none" strike="noStrike" kern="1200" baseline="0" dirty="0">
                          <a:solidFill>
                            <a:schemeClr val="tx1"/>
                          </a:solidFill>
                        </a:rPr>
                        <a:t>Participation by historically disadvantaged groups in the property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Percentage increase of full status black women that have been supported through the </a:t>
                      </a:r>
                      <a:r>
                        <a:rPr lang="en-ZA" sz="1400" b="0" u="none" strike="noStrike" kern="1200" baseline="0" dirty="0" err="1">
                          <a:solidFill>
                            <a:schemeClr val="tx1"/>
                          </a:solidFill>
                        </a:rPr>
                        <a:t>Principalisation</a:t>
                      </a:r>
                      <a:r>
                        <a:rPr lang="en-ZA" sz="1400" b="0" u="none" strike="noStrike" kern="1200" baseline="0" dirty="0">
                          <a:solidFill>
                            <a:schemeClr val="tx1"/>
                          </a:solidFill>
                        </a:rPr>
                        <a:t> </a:t>
                      </a:r>
                    </a:p>
                    <a:p>
                      <a:r>
                        <a:rPr lang="en-ZA" sz="1400" b="0" u="none" strike="noStrike" kern="1200" baseline="0" dirty="0">
                          <a:solidFill>
                            <a:schemeClr val="tx1"/>
                          </a:solidFill>
                        </a:rPr>
                        <a:t>programme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30% increase of full status black women that have been supported through the </a:t>
                      </a:r>
                      <a:r>
                        <a:rPr lang="en-ZA" sz="1400" b="0" u="none" strike="noStrike" baseline="0" dirty="0" err="1">
                          <a:solidFill>
                            <a:schemeClr val="tx1"/>
                          </a:solidFill>
                        </a:rPr>
                        <a:t>Principalisation</a:t>
                      </a:r>
                      <a:r>
                        <a:rPr lang="en-ZA" sz="1400" b="0" u="none" strike="noStrike" baseline="0" dirty="0">
                          <a:solidFill>
                            <a:schemeClr val="tx1"/>
                          </a:solidFill>
                        </a:rPr>
                        <a:t> </a:t>
                      </a:r>
                    </a:p>
                    <a:p>
                      <a:r>
                        <a:rPr lang="en-ZA" sz="1400" b="0" u="none" strike="noStrike" baseline="0" dirty="0">
                          <a:solidFill>
                            <a:schemeClr val="tx1"/>
                          </a:solidFill>
                        </a:rPr>
                        <a:t>programme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28% decrease (515 vs 720) of full status black women that have been supported through the </a:t>
                      </a:r>
                      <a:r>
                        <a:rPr lang="en-ZA" sz="1400" b="0" u="none" strike="noStrike" baseline="0" dirty="0" err="1">
                          <a:solidFill>
                            <a:schemeClr val="tx1"/>
                          </a:solidFill>
                        </a:rPr>
                        <a:t>Principalisation</a:t>
                      </a:r>
                      <a:r>
                        <a:rPr lang="en-ZA" sz="1400" b="0" u="none" strike="noStrike" baseline="0" dirty="0">
                          <a:solidFill>
                            <a:schemeClr val="tx1"/>
                          </a:solidFill>
                        </a:rPr>
                        <a:t> </a:t>
                      </a:r>
                    </a:p>
                    <a:p>
                      <a:r>
                        <a:rPr lang="en-ZA" sz="1400" b="0" u="none" strike="noStrike" baseline="0" dirty="0">
                          <a:solidFill>
                            <a:schemeClr val="tx1"/>
                          </a:solidFill>
                        </a:rPr>
                        <a:t>programme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58 percentage points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Fluctuations in annual participation levels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r h="1898386">
                <a:tc vMerge="1">
                  <a:txBody>
                    <a:bodyPr/>
                    <a:lstStyle/>
                    <a:p>
                      <a:endParaRPr lang="en-ZA" sz="1400" b="0" i="0" u="none" strike="noStrike" kern="1200" baseline="0" dirty="0">
                        <a:solidFill>
                          <a:schemeClr val="dk1"/>
                        </a:solidFill>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Number of principals established through the implementation of the </a:t>
                      </a:r>
                      <a:r>
                        <a:rPr lang="en-ZA" sz="1400" b="0" u="none" strike="noStrike" kern="1200" baseline="0" dirty="0" err="1">
                          <a:solidFill>
                            <a:schemeClr val="tx1"/>
                          </a:solidFill>
                        </a:rPr>
                        <a:t>Principalisation</a:t>
                      </a:r>
                      <a:r>
                        <a:rPr lang="en-ZA" sz="1400" b="0" u="none" strike="noStrike" kern="1200" baseline="0" dirty="0">
                          <a:solidFill>
                            <a:schemeClr val="tx1"/>
                          </a:solidFill>
                        </a:rPr>
                        <a:t> programme 	</a:t>
                      </a:r>
                    </a:p>
                    <a:p>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280 principals established through the implementation of the </a:t>
                      </a:r>
                      <a:r>
                        <a:rPr lang="en-ZA" sz="1400" b="0" u="none" strike="noStrike" baseline="0" dirty="0" err="1">
                          <a:solidFill>
                            <a:schemeClr val="tx1"/>
                          </a:solidFill>
                        </a:rPr>
                        <a:t>Principalisation</a:t>
                      </a:r>
                      <a:r>
                        <a:rPr lang="en-ZA" sz="1400" b="0" u="none" strike="noStrike" baseline="0" dirty="0">
                          <a:solidFill>
                            <a:schemeClr val="tx1"/>
                          </a:solidFill>
                        </a:rPr>
                        <a:t> programme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1094 principals established through the implementation of the </a:t>
                      </a:r>
                      <a:r>
                        <a:rPr lang="en-ZA" sz="1400" b="0" u="none" strike="noStrike" baseline="0" dirty="0" err="1">
                          <a:solidFill>
                            <a:schemeClr val="tx1"/>
                          </a:solidFill>
                        </a:rPr>
                        <a:t>Principalisation</a:t>
                      </a:r>
                      <a:r>
                        <a:rPr lang="en-ZA" sz="1400" b="0" u="none" strike="noStrike" baseline="0" dirty="0">
                          <a:solidFill>
                            <a:schemeClr val="tx1"/>
                          </a:solidFill>
                        </a:rPr>
                        <a:t> programme 	</a:t>
                      </a:r>
                      <a:endParaRPr lang="en-ZA" sz="1400" b="0" i="0" u="none" strike="noStrike" baseline="0" dirty="0">
                        <a:solidFill>
                          <a:schemeClr val="tx1"/>
                        </a:solidFill>
                        <a:latin typeface="+mn-lt"/>
                      </a:endParaRPr>
                    </a:p>
                  </a:txBody>
                  <a:tcPr>
                    <a:solidFill>
                      <a:srgbClr val="92D050"/>
                    </a:solidFill>
                  </a:tcPr>
                </a:tc>
                <a:tc>
                  <a:txBody>
                    <a:bodyPr/>
                    <a:lstStyle/>
                    <a:p>
                      <a:r>
                        <a:rPr lang="en-ZA" sz="1400" b="0" u="none" strike="noStrike" baseline="0" dirty="0">
                          <a:solidFill>
                            <a:schemeClr val="tx1"/>
                          </a:solidFill>
                        </a:rPr>
                        <a:t>814 Above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Good effort by the EAAB in the transformation programme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52360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8E1F931A-5649-9D46-B5E0-B398C1D8D4A5}"/>
              </a:ext>
            </a:extLst>
          </p:cNvPr>
          <p:cNvSpPr txBox="1">
            <a:spLocks/>
          </p:cNvSpPr>
          <p:nvPr/>
        </p:nvSpPr>
        <p:spPr>
          <a:xfrm>
            <a:off x="28160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cap="small" dirty="0">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xmlns="" id="{69F9D312-1DA8-9784-0660-3518A0BAF169}"/>
              </a:ext>
            </a:extLst>
          </p:cNvPr>
          <p:cNvSpPr>
            <a:spLocks noGrp="1"/>
          </p:cNvSpPr>
          <p:nvPr>
            <p:ph idx="1"/>
          </p:nvPr>
        </p:nvSpPr>
        <p:spPr>
          <a:xfrm>
            <a:off x="281609" y="1708152"/>
            <a:ext cx="11015041" cy="4689472"/>
          </a:xfrm>
        </p:spPr>
        <p:txBody>
          <a:bodyPr>
            <a:normAutofit/>
          </a:bodyPr>
          <a:lstStyle/>
          <a:p>
            <a:pPr marL="457200" lvl="0" indent="-457200"/>
            <a:r>
              <a:rPr lang="en-US" sz="2400" dirty="0">
                <a:effectLst/>
                <a:ea typeface="Times New Roman" panose="02020603050405020304" pitchFamily="18" charset="0"/>
              </a:rPr>
              <a:t>PURPOSE</a:t>
            </a:r>
          </a:p>
          <a:p>
            <a:pPr marL="457200" lvl="0" indent="-457200"/>
            <a:r>
              <a:rPr lang="en-US" sz="2400" dirty="0">
                <a:effectLst/>
                <a:ea typeface="Times New Roman" panose="02020603050405020304" pitchFamily="18" charset="0"/>
              </a:rPr>
              <a:t>EXECUTIVE OVERVIEW AND HIGHLIGHTS</a:t>
            </a:r>
          </a:p>
          <a:p>
            <a:pPr marL="457200" lvl="0" indent="-457200"/>
            <a:r>
              <a:rPr lang="en-US" sz="2400" dirty="0">
                <a:cs typeface="Arial" panose="020B0604020202020204" pitchFamily="34" charset="0"/>
              </a:rPr>
              <a:t>PERFORMANCE OVERVIEW</a:t>
            </a:r>
          </a:p>
          <a:p>
            <a:pPr marL="457200" indent="-457200"/>
            <a:r>
              <a:rPr lang="en-US" sz="2400" dirty="0">
                <a:cs typeface="Arial" panose="020B0604020202020204" pitchFamily="34" charset="0"/>
              </a:rPr>
              <a:t>AUDIT OUTCOMES</a:t>
            </a:r>
          </a:p>
          <a:p>
            <a:pPr marL="457200" indent="-457200"/>
            <a:r>
              <a:rPr lang="en-US" sz="2400" dirty="0">
                <a:cs typeface="Arial" panose="020B0604020202020204" pitchFamily="34" charset="0"/>
              </a:rPr>
              <a:t>FINANCIAL OVERVIEW</a:t>
            </a:r>
          </a:p>
          <a:p>
            <a:pPr marL="0" lvl="0" indent="0">
              <a:buNone/>
            </a:pPr>
            <a:r>
              <a:rPr lang="en-US" sz="2400" dirty="0">
                <a:cs typeface="Arial" panose="020B0604020202020204" pitchFamily="34" charset="0"/>
              </a:rPr>
              <a:t> </a:t>
            </a:r>
          </a:p>
        </p:txBody>
      </p:sp>
      <p:sp>
        <p:nvSpPr>
          <p:cNvPr id="3" name="Title 1">
            <a:extLst>
              <a:ext uri="{FF2B5EF4-FFF2-40B4-BE49-F238E27FC236}">
                <a16:creationId xmlns:a16="http://schemas.microsoft.com/office/drawing/2014/main" xmlns="" id="{B9C67D51-2153-EBD3-E851-4A51B53B8EC4}"/>
              </a:ext>
            </a:extLst>
          </p:cNvPr>
          <p:cNvSpPr>
            <a:spLocks noGrp="1"/>
          </p:cNvSpPr>
          <p:nvPr>
            <p:ph type="title"/>
          </p:nvPr>
        </p:nvSpPr>
        <p:spPr>
          <a:xfrm>
            <a:off x="1213138" y="662781"/>
            <a:ext cx="10387633" cy="885826"/>
          </a:xfrm>
        </p:spPr>
        <p:txBody>
          <a:bodyPr vert="horz" lIns="91440" tIns="45720" rIns="91440" bIns="45720" rtlCol="0" anchor="ctr">
            <a:normAutofit/>
          </a:bodyPr>
          <a:lstStyle/>
          <a:p>
            <a:r>
              <a:rPr lang="en-US" sz="2400" b="1" dirty="0">
                <a:latin typeface="+mn-lt"/>
                <a:cs typeface="Arial" panose="020B0604020202020204" pitchFamily="34" charset="0"/>
              </a:rPr>
              <a:t>TABLE OF CONTENTS</a:t>
            </a:r>
          </a:p>
        </p:txBody>
      </p:sp>
    </p:spTree>
    <p:extLst>
      <p:ext uri="{BB962C8B-B14F-4D97-AF65-F5344CB8AC3E}">
        <p14:creationId xmlns:p14="http://schemas.microsoft.com/office/powerpoint/2010/main" xmlns="" val="383348040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388" y="498764"/>
            <a:ext cx="10515600" cy="1325563"/>
          </a:xfrm>
        </p:spPr>
        <p:txBody>
          <a:bodyPr>
            <a:normAutofit/>
          </a:bodyPr>
          <a:lstStyle/>
          <a:p>
            <a:r>
              <a:rPr lang="en-ZA" sz="2400" b="1" dirty="0">
                <a:latin typeface="+mn-lt"/>
              </a:rPr>
              <a:t>PROGRAMME 4: TRANSFORMATION </a:t>
            </a:r>
            <a:r>
              <a:rPr lang="en-ZA" sz="2400" b="1" dirty="0">
                <a:latin typeface="+mn-lt"/>
                <a:cs typeface="Arial" panose="020B0604020202020204" pitchFamily="34" charset="0"/>
              </a:rPr>
              <a:t>…( CONT.)</a:t>
            </a:r>
            <a:endParaRPr lang="en-ZA" sz="24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85389679"/>
              </p:ext>
            </p:extLst>
          </p:nvPr>
        </p:nvGraphicFramePr>
        <p:xfrm>
          <a:off x="182591" y="1613141"/>
          <a:ext cx="10515600" cy="5117729"/>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2">
                  <a:extLst>
                    <a:ext uri="{9D8B030D-6E8A-4147-A177-3AD203B41FA5}">
                      <a16:colId xmlns:a16="http://schemas.microsoft.com/office/drawing/2014/main" xmlns="" val="20001"/>
                    </a:ext>
                  </a:extLst>
                </a:gridCol>
                <a:gridCol w="2009240">
                  <a:extLst>
                    <a:ext uri="{9D8B030D-6E8A-4147-A177-3AD203B41FA5}">
                      <a16:colId xmlns:a16="http://schemas.microsoft.com/office/drawing/2014/main" xmlns="" val="20002"/>
                    </a:ext>
                  </a:extLst>
                </a:gridCol>
                <a:gridCol w="1576925">
                  <a:extLst>
                    <a:ext uri="{9D8B030D-6E8A-4147-A177-3AD203B41FA5}">
                      <a16:colId xmlns:a16="http://schemas.microsoft.com/office/drawing/2014/main" xmlns="" val="20003"/>
                    </a:ext>
                  </a:extLst>
                </a:gridCol>
                <a:gridCol w="1410932">
                  <a:extLst>
                    <a:ext uri="{9D8B030D-6E8A-4147-A177-3AD203B41FA5}">
                      <a16:colId xmlns:a16="http://schemas.microsoft.com/office/drawing/2014/main" xmlns="" val="20004"/>
                    </a:ext>
                  </a:extLst>
                </a:gridCol>
                <a:gridCol w="1020851">
                  <a:extLst>
                    <a:ext uri="{9D8B030D-6E8A-4147-A177-3AD203B41FA5}">
                      <a16:colId xmlns:a16="http://schemas.microsoft.com/office/drawing/2014/main" xmlns="" val="20005"/>
                    </a:ext>
                  </a:extLst>
                </a:gridCol>
                <a:gridCol w="1943491">
                  <a:extLst>
                    <a:ext uri="{9D8B030D-6E8A-4147-A177-3AD203B41FA5}">
                      <a16:colId xmlns:a16="http://schemas.microsoft.com/office/drawing/2014/main" xmlns="" val="20006"/>
                    </a:ext>
                  </a:extLst>
                </a:gridCol>
              </a:tblGrid>
              <a:tr h="1266688">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88861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tx1"/>
                          </a:solidFill>
                        </a:rPr>
                        <a:t>Transformed and inclusive Real Estate Sector </a:t>
                      </a:r>
                      <a:r>
                        <a:rPr lang="en-ZA" sz="1400" b="0" u="none" strike="noStrike" kern="1200" baseline="0" dirty="0">
                          <a:solidFill>
                            <a:schemeClr val="tx1"/>
                          </a:solidFill>
                        </a:rPr>
                        <a:t>	</a:t>
                      </a:r>
                    </a:p>
                    <a:p>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rowSpan="2">
                  <a:txBody>
                    <a:bodyPr/>
                    <a:lstStyle/>
                    <a:p>
                      <a:r>
                        <a:rPr lang="en-ZA" sz="1400" b="0" u="none" strike="noStrike" kern="1200" baseline="0" dirty="0">
                          <a:solidFill>
                            <a:schemeClr val="tx1"/>
                          </a:solidFill>
                        </a:rPr>
                        <a:t>Participation by historically disadvantaged groups in the property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Percentage increase in participation of historically disadvantaged entities in the property sector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40% increase in participation of historically disadvantaged entities in the property sector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Less than 40% increase in participation of historically disadvantaged entities in the property sector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	Below target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Confirmation of achievement could not be made due to missing HDI attributes of some entities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r h="0">
                <a:tc vMerge="1">
                  <a:txBody>
                    <a:bodyPr/>
                    <a:lstStyle/>
                    <a:p>
                      <a:endParaRPr lang="en-ZA" sz="1400" b="0" i="0" u="none" strike="noStrike" kern="1200" baseline="0" dirty="0">
                        <a:solidFill>
                          <a:schemeClr val="dk1"/>
                        </a:solidFill>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i="0" u="none" strike="noStrike" kern="1200" baseline="0" dirty="0">
                        <a:solidFill>
                          <a:schemeClr val="dk1"/>
                        </a:solidFill>
                        <a:latin typeface="+mn-lt"/>
                        <a:ea typeface="+mn-ea"/>
                        <a:cs typeface="+mn-cs"/>
                      </a:endParaRPr>
                    </a:p>
                  </a:txBody>
                  <a:tcPr/>
                </a:tc>
                <a:tc rowSpan="2">
                  <a:txBody>
                    <a:bodyPr/>
                    <a:lstStyle/>
                    <a:p>
                      <a:r>
                        <a:rPr lang="en-ZA" sz="1400" b="0" u="none" strike="noStrike" kern="1200" baseline="0" dirty="0">
                          <a:solidFill>
                            <a:schemeClr val="tx1"/>
                          </a:solidFill>
                        </a:rPr>
                        <a:t>Funds raised directly or in kind for transformation initiatives 	</a:t>
                      </a:r>
                      <a:endParaRPr lang="en-ZA" sz="1400" b="0" i="0" u="none" strike="noStrike" kern="1200" baseline="0" dirty="0">
                        <a:solidFill>
                          <a:schemeClr val="tx1"/>
                        </a:solidFill>
                        <a:latin typeface="+mn-lt"/>
                        <a:ea typeface="+mn-ea"/>
                        <a:cs typeface="+mn-cs"/>
                      </a:endParaRPr>
                    </a:p>
                  </a:txBody>
                  <a:tcPr/>
                </a:tc>
                <a:tc rowSpan="2">
                  <a:txBody>
                    <a:bodyPr/>
                    <a:lstStyle/>
                    <a:p>
                      <a:r>
                        <a:rPr lang="en-ZA" sz="1400" b="0" u="none" strike="noStrike" baseline="0" dirty="0">
                          <a:solidFill>
                            <a:schemeClr val="tx1"/>
                          </a:solidFill>
                        </a:rPr>
                        <a:t>Minimum of 800 000or equivalent raised for transformation funding initiatives 	</a:t>
                      </a:r>
                      <a:endParaRPr lang="en-ZA" sz="1400" b="0" i="0" u="none" strike="noStrike" baseline="0" dirty="0">
                        <a:solidFill>
                          <a:schemeClr val="tx1"/>
                        </a:solidFill>
                        <a:latin typeface="+mn-lt"/>
                      </a:endParaRPr>
                    </a:p>
                  </a:txBody>
                  <a:tcPr/>
                </a:tc>
                <a:tc rowSpan="2">
                  <a:txBody>
                    <a:bodyPr/>
                    <a:lstStyle/>
                    <a:p>
                      <a:r>
                        <a:rPr lang="en-ZA" sz="1400" b="0" u="none" strike="noStrike" baseline="0" dirty="0">
                          <a:solidFill>
                            <a:schemeClr val="tx1"/>
                          </a:solidFill>
                        </a:rPr>
                        <a:t>More than R11 million raised 	</a:t>
                      </a:r>
                      <a:endParaRPr lang="en-ZA" sz="1400" b="0" i="0" u="none" strike="noStrike" baseline="0" dirty="0">
                        <a:solidFill>
                          <a:schemeClr val="tx1"/>
                        </a:solidFill>
                        <a:latin typeface="+mn-lt"/>
                      </a:endParaRPr>
                    </a:p>
                  </a:txBody>
                  <a:tcPr>
                    <a:solidFill>
                      <a:srgbClr val="92D050"/>
                    </a:solidFill>
                  </a:tcPr>
                </a:tc>
                <a:tc rowSpan="2">
                  <a:txBody>
                    <a:bodyPr/>
                    <a:lstStyle/>
                    <a:p>
                      <a:r>
                        <a:rPr lang="en-ZA" sz="1400" b="0" u="none" strike="noStrike" baseline="0" dirty="0">
                          <a:solidFill>
                            <a:schemeClr val="tx1"/>
                          </a:solidFill>
                        </a:rPr>
                        <a:t>R 10 million above target 	</a:t>
                      </a:r>
                      <a:endParaRPr lang="en-ZA" sz="1400" b="0" i="0" u="none" strike="noStrike" baseline="0" dirty="0">
                        <a:solidFill>
                          <a:schemeClr val="tx1"/>
                        </a:solidFill>
                        <a:latin typeface="+mn-lt"/>
                      </a:endParaRPr>
                    </a:p>
                  </a:txBody>
                  <a:tcPr/>
                </a:tc>
                <a:tc rowSpan="2">
                  <a:txBody>
                    <a:bodyPr/>
                    <a:lstStyle/>
                    <a:p>
                      <a:r>
                        <a:rPr lang="en-ZA" sz="1400" b="0" u="none" strike="noStrike" baseline="0" dirty="0">
                          <a:solidFill>
                            <a:schemeClr val="tx1"/>
                          </a:solidFill>
                        </a:rPr>
                        <a:t>Contract established with SSETA to fund programs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2"/>
                  </a:ext>
                </a:extLst>
              </a:tr>
              <a:tr h="1891304">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Adequately resourced transformation funding initiatives 	</a:t>
                      </a:r>
                      <a:endParaRPr lang="en-ZA" sz="1400" b="0" i="0" u="none" strike="noStrike" kern="1200" baseline="0" dirty="0">
                        <a:solidFill>
                          <a:schemeClr val="tx1"/>
                        </a:solidFill>
                        <a:latin typeface="+mn-lt"/>
                        <a:ea typeface="+mn-ea"/>
                        <a:cs typeface="+mn-cs"/>
                      </a:endParaRPr>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2846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42" y="425599"/>
            <a:ext cx="10515600" cy="1325563"/>
          </a:xfrm>
        </p:spPr>
        <p:txBody>
          <a:bodyPr>
            <a:normAutofit/>
          </a:bodyPr>
          <a:lstStyle/>
          <a:p>
            <a:r>
              <a:rPr lang="en-ZA" sz="2400" b="1" dirty="0">
                <a:latin typeface="+mn-lt"/>
              </a:rPr>
              <a:t>PROGRAMME 4: TRANSFORMATION </a:t>
            </a:r>
            <a:r>
              <a:rPr lang="en-ZA" sz="2400" b="1" dirty="0">
                <a:latin typeface="+mn-lt"/>
                <a:cs typeface="Arial" panose="020B0604020202020204" pitchFamily="34" charset="0"/>
              </a:rPr>
              <a:t>…( CONT.)</a:t>
            </a:r>
            <a:endParaRPr lang="en-ZA" sz="24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59320237"/>
              </p:ext>
            </p:extLst>
          </p:nvPr>
        </p:nvGraphicFramePr>
        <p:xfrm>
          <a:off x="251602" y="1751162"/>
          <a:ext cx="10515600" cy="3514725"/>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2">
                  <a:extLst>
                    <a:ext uri="{9D8B030D-6E8A-4147-A177-3AD203B41FA5}">
                      <a16:colId xmlns:a16="http://schemas.microsoft.com/office/drawing/2014/main" xmlns="" val="20001"/>
                    </a:ext>
                  </a:extLst>
                </a:gridCol>
                <a:gridCol w="2009240">
                  <a:extLst>
                    <a:ext uri="{9D8B030D-6E8A-4147-A177-3AD203B41FA5}">
                      <a16:colId xmlns:a16="http://schemas.microsoft.com/office/drawing/2014/main" xmlns="" val="20002"/>
                    </a:ext>
                  </a:extLst>
                </a:gridCol>
                <a:gridCol w="1576925">
                  <a:extLst>
                    <a:ext uri="{9D8B030D-6E8A-4147-A177-3AD203B41FA5}">
                      <a16:colId xmlns:a16="http://schemas.microsoft.com/office/drawing/2014/main" xmlns="" val="20003"/>
                    </a:ext>
                  </a:extLst>
                </a:gridCol>
                <a:gridCol w="1410932">
                  <a:extLst>
                    <a:ext uri="{9D8B030D-6E8A-4147-A177-3AD203B41FA5}">
                      <a16:colId xmlns:a16="http://schemas.microsoft.com/office/drawing/2014/main" xmlns="" val="20004"/>
                    </a:ext>
                  </a:extLst>
                </a:gridCol>
                <a:gridCol w="1020851">
                  <a:extLst>
                    <a:ext uri="{9D8B030D-6E8A-4147-A177-3AD203B41FA5}">
                      <a16:colId xmlns:a16="http://schemas.microsoft.com/office/drawing/2014/main" xmlns="" val="20005"/>
                    </a:ext>
                  </a:extLst>
                </a:gridCol>
                <a:gridCol w="1943491">
                  <a:extLst>
                    <a:ext uri="{9D8B030D-6E8A-4147-A177-3AD203B41FA5}">
                      <a16:colId xmlns:a16="http://schemas.microsoft.com/office/drawing/2014/main" xmlns="" val="20006"/>
                    </a:ext>
                  </a:extLst>
                </a:gridCol>
              </a:tblGrid>
              <a:tr h="627178">
                <a:tc>
                  <a:txBody>
                    <a:bodyPr/>
                    <a:lstStyle/>
                    <a:p>
                      <a:pPr algn="l" fontAlgn="b"/>
                      <a:endParaRPr lang="en-US" sz="1400" b="1" u="none" strike="noStrike" dirty="0">
                        <a:solidFill>
                          <a:schemeClr val="tx1"/>
                        </a:solidFill>
                        <a:effectLst/>
                      </a:endParaRPr>
                    </a:p>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888617">
                <a:tc>
                  <a:txBody>
                    <a:bodyPr/>
                    <a:lstStyle/>
                    <a:p>
                      <a:r>
                        <a:rPr lang="en-ZA" sz="1400" b="1" u="none" strike="noStrike" kern="1200" baseline="0" dirty="0">
                          <a:solidFill>
                            <a:schemeClr val="tx1"/>
                          </a:solidFill>
                        </a:rPr>
                        <a:t>Transition to the Property Practitioners Regulatory Authority (PPRA) </a:t>
                      </a: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Established Property Practitioners Regulatory Authority (PPRA) 	</a:t>
                      </a:r>
                    </a:p>
                    <a:p>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kern="1200" baseline="0" dirty="0">
                          <a:solidFill>
                            <a:schemeClr val="tx1"/>
                          </a:solidFill>
                        </a:rPr>
                        <a:t>Feedback through workshops, property practitioner journals and media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Established Property Practitioners Regulatory Authority (PPRA)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Established Property Practitioners Regulatory Authority (PPRA) 	</a:t>
                      </a:r>
                      <a:endParaRPr lang="en-ZA" sz="1400" b="0" i="0" u="none" strike="noStrike" baseline="0" dirty="0">
                        <a:solidFill>
                          <a:schemeClr val="tx1"/>
                        </a:solidFill>
                        <a:latin typeface="+mn-lt"/>
                      </a:endParaRPr>
                    </a:p>
                  </a:txBody>
                  <a:tcPr>
                    <a:solidFill>
                      <a:srgbClr val="92D050"/>
                    </a:solidFill>
                  </a:tcPr>
                </a:tc>
                <a:tc>
                  <a:txBody>
                    <a:bodyPr/>
                    <a:lstStyle/>
                    <a:p>
                      <a:r>
                        <a:rPr lang="en-ZA" sz="1400" b="0" u="none" strike="noStrike" baseline="0" dirty="0">
                          <a:solidFill>
                            <a:schemeClr val="tx1"/>
                          </a:solidFill>
                        </a:rPr>
                        <a:t>N/A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PPRA transitioning workshops held with stakeholders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19488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96" y="425599"/>
            <a:ext cx="10515600" cy="1325563"/>
          </a:xfrm>
        </p:spPr>
        <p:txBody>
          <a:bodyPr>
            <a:normAutofit/>
          </a:bodyPr>
          <a:lstStyle/>
          <a:p>
            <a:r>
              <a:rPr lang="en-ZA" sz="2400" b="1" dirty="0">
                <a:latin typeface="+mn-lt"/>
              </a:rPr>
              <a:t>PROGRAMME 5: FIDELITY FUND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56294892"/>
              </p:ext>
            </p:extLst>
          </p:nvPr>
        </p:nvGraphicFramePr>
        <p:xfrm>
          <a:off x="251602" y="1751162"/>
          <a:ext cx="10515600" cy="3117342"/>
        </p:xfrm>
        <a:graphic>
          <a:graphicData uri="http://schemas.openxmlformats.org/drawingml/2006/table">
            <a:tbl>
              <a:tblPr firstRow="1" bandRow="1">
                <a:tableStyleId>{F5AB1C69-6EDB-4FF4-983F-18BD219EF322}</a:tableStyleId>
              </a:tblPr>
              <a:tblGrid>
                <a:gridCol w="1085919">
                  <a:extLst>
                    <a:ext uri="{9D8B030D-6E8A-4147-A177-3AD203B41FA5}">
                      <a16:colId xmlns:a16="http://schemas.microsoft.com/office/drawing/2014/main" xmlns="" val="20000"/>
                    </a:ext>
                  </a:extLst>
                </a:gridCol>
                <a:gridCol w="1468242">
                  <a:extLst>
                    <a:ext uri="{9D8B030D-6E8A-4147-A177-3AD203B41FA5}">
                      <a16:colId xmlns:a16="http://schemas.microsoft.com/office/drawing/2014/main" xmlns="" val="20001"/>
                    </a:ext>
                  </a:extLst>
                </a:gridCol>
                <a:gridCol w="2009240">
                  <a:extLst>
                    <a:ext uri="{9D8B030D-6E8A-4147-A177-3AD203B41FA5}">
                      <a16:colId xmlns:a16="http://schemas.microsoft.com/office/drawing/2014/main" xmlns="" val="20002"/>
                    </a:ext>
                  </a:extLst>
                </a:gridCol>
                <a:gridCol w="1576925">
                  <a:extLst>
                    <a:ext uri="{9D8B030D-6E8A-4147-A177-3AD203B41FA5}">
                      <a16:colId xmlns:a16="http://schemas.microsoft.com/office/drawing/2014/main" xmlns="" val="20003"/>
                    </a:ext>
                  </a:extLst>
                </a:gridCol>
                <a:gridCol w="1410932">
                  <a:extLst>
                    <a:ext uri="{9D8B030D-6E8A-4147-A177-3AD203B41FA5}">
                      <a16:colId xmlns:a16="http://schemas.microsoft.com/office/drawing/2014/main" xmlns="" val="20004"/>
                    </a:ext>
                  </a:extLst>
                </a:gridCol>
                <a:gridCol w="1020851">
                  <a:extLst>
                    <a:ext uri="{9D8B030D-6E8A-4147-A177-3AD203B41FA5}">
                      <a16:colId xmlns:a16="http://schemas.microsoft.com/office/drawing/2014/main" xmlns="" val="20005"/>
                    </a:ext>
                  </a:extLst>
                </a:gridCol>
                <a:gridCol w="1943491">
                  <a:extLst>
                    <a:ext uri="{9D8B030D-6E8A-4147-A177-3AD203B41FA5}">
                      <a16:colId xmlns:a16="http://schemas.microsoft.com/office/drawing/2014/main" xmlns="" val="20006"/>
                    </a:ext>
                  </a:extLst>
                </a:gridCol>
              </a:tblGrid>
              <a:tr h="627178">
                <a:tc>
                  <a:txBody>
                    <a:bodyPr/>
                    <a:lstStyle/>
                    <a:p>
                      <a:pPr algn="l" fontAlgn="b"/>
                      <a:endParaRPr lang="en-US" sz="1600" b="1" u="none" strike="noStrike" dirty="0">
                        <a:solidFill>
                          <a:schemeClr val="tx1"/>
                        </a:solidFill>
                        <a:effectLst/>
                      </a:endParaRPr>
                    </a:p>
                    <a:p>
                      <a:pPr algn="l" fontAlgn="b"/>
                      <a:r>
                        <a:rPr lang="en-US" sz="1600" b="1" u="none" strike="noStrike" dirty="0">
                          <a:solidFill>
                            <a:schemeClr val="tx1"/>
                          </a:solidFill>
                          <a:effectLst/>
                        </a:rPr>
                        <a:t>Outcome </a:t>
                      </a:r>
                      <a:endParaRPr lang="en-US" sz="16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600" b="1" u="none" strike="noStrike" dirty="0">
                        <a:solidFill>
                          <a:schemeClr val="tx1"/>
                        </a:solidFill>
                        <a:effectLst/>
                      </a:endParaRPr>
                    </a:p>
                    <a:p>
                      <a:r>
                        <a:rPr lang="en-ZA" sz="1600" b="1" u="none" strike="noStrike" kern="1200" baseline="0" dirty="0">
                          <a:solidFill>
                            <a:schemeClr val="tx1"/>
                          </a:solidFill>
                        </a:rPr>
                        <a:t>Output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Performance Indicator</a:t>
                      </a:r>
                      <a:endParaRPr lang="en-US" sz="16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u="none" strike="noStrike" dirty="0">
                        <a:solidFill>
                          <a:schemeClr val="tx1"/>
                        </a:solidFill>
                        <a:effectLst/>
                      </a:endParaRPr>
                    </a:p>
                    <a:p>
                      <a:r>
                        <a:rPr lang="en-ZA" sz="1600" b="1" u="none" strike="noStrike" kern="1200" baseline="0" dirty="0">
                          <a:solidFill>
                            <a:schemeClr val="tx1"/>
                          </a:solidFill>
                        </a:rPr>
                        <a:t>Planned Annual Target </a:t>
                      </a:r>
                      <a:endParaRPr lang="en-ZA" sz="1600" b="0" u="none" strike="noStrike" kern="1200" baseline="0" dirty="0">
                        <a:solidFill>
                          <a:schemeClr val="tx1"/>
                        </a:solidFill>
                      </a:endParaRPr>
                    </a:p>
                    <a:p>
                      <a:r>
                        <a:rPr lang="en-ZA" sz="1600" b="1" u="none" strike="noStrike" kern="1200" baseline="0" dirty="0">
                          <a:solidFill>
                            <a:schemeClr val="tx1"/>
                          </a:solidFill>
                        </a:rPr>
                        <a:t>2021/2022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r>
                        <a:rPr lang="en-ZA" sz="1600" b="1" u="none" strike="noStrike" kern="1200" baseline="0" dirty="0">
                          <a:solidFill>
                            <a:schemeClr val="tx1"/>
                          </a:solidFill>
                        </a:rPr>
                        <a:t>Actual Achievement </a:t>
                      </a:r>
                      <a:endParaRPr lang="en-ZA" sz="1600" b="0" u="none" strike="noStrike" kern="1200" baseline="0" dirty="0">
                        <a:solidFill>
                          <a:schemeClr val="tx1"/>
                        </a:solidFill>
                      </a:endParaRPr>
                    </a:p>
                    <a:p>
                      <a:r>
                        <a:rPr lang="en-ZA" sz="1600" b="1" u="none" strike="noStrike" kern="1200" baseline="0" dirty="0">
                          <a:solidFill>
                            <a:schemeClr val="tx1"/>
                          </a:solidFill>
                        </a:rPr>
                        <a:t>2021/2022 </a:t>
                      </a:r>
                      <a:r>
                        <a:rPr lang="en-ZA" sz="1600" b="0" u="none" strike="noStrike" kern="1200" baseline="0" dirty="0">
                          <a:solidFill>
                            <a:schemeClr val="tx1"/>
                          </a:solidFill>
                        </a:rPr>
                        <a:t>	</a:t>
                      </a:r>
                      <a:endParaRPr lang="en-ZA" sz="16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Annual</a:t>
                      </a:r>
                    </a:p>
                    <a:p>
                      <a:pPr algn="l" fontAlgn="t"/>
                      <a:r>
                        <a:rPr lang="en-US" sz="1600" b="1" kern="1200" dirty="0">
                          <a:solidFill>
                            <a:schemeClr val="tx1"/>
                          </a:solidFill>
                          <a:effectLst/>
                        </a:rPr>
                        <a:t>Variance</a:t>
                      </a:r>
                      <a:endParaRPr lang="en-US" sz="16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600" b="1" u="none" strike="noStrike" dirty="0">
                        <a:solidFill>
                          <a:schemeClr val="tx1"/>
                        </a:solidFill>
                        <a:effectLst/>
                      </a:endParaRPr>
                    </a:p>
                    <a:p>
                      <a:pPr algn="l" fontAlgn="t"/>
                      <a:r>
                        <a:rPr lang="en-US" sz="1600" b="1" u="none" strike="noStrike" dirty="0">
                          <a:solidFill>
                            <a:schemeClr val="tx1"/>
                          </a:solidFill>
                          <a:effectLst/>
                        </a:rPr>
                        <a:t>Reason for performance lower than expected of more than 5%</a:t>
                      </a:r>
                      <a:endParaRPr lang="en-US" sz="16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888617">
                <a:tc>
                  <a:txBody>
                    <a:bodyPr/>
                    <a:lstStyle/>
                    <a:p>
                      <a:r>
                        <a:rPr lang="en-ZA" sz="1400" b="1" u="none" strike="noStrike" baseline="0" dirty="0">
                          <a:solidFill>
                            <a:schemeClr val="tx1"/>
                          </a:solidFill>
                        </a:rPr>
                        <a:t>Sustainable Fidelity Fund </a:t>
                      </a:r>
                      <a:r>
                        <a:rPr lang="en-ZA" sz="1400" b="0" u="none" strike="noStrike" baseline="0" dirty="0">
                          <a:solidFill>
                            <a:schemeClr val="tx1"/>
                          </a:solidFill>
                        </a:rPr>
                        <a: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Effective and efficient income collection &amp; payment systems 	</a:t>
                      </a:r>
                      <a:endParaRPr lang="en-ZA" sz="1400" b="0" i="0" u="none" strike="noStrike" baseline="0" dirty="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tx1"/>
                          </a:solidFill>
                        </a:rPr>
                        <a:t>Percentage of fully compliant claims paid within six months 	</a:t>
                      </a:r>
                    </a:p>
                    <a:p>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a:tc>
                <a:tc>
                  <a:txBody>
                    <a:bodyPr/>
                    <a:lstStyle/>
                    <a:p>
                      <a:r>
                        <a:rPr lang="en-ZA" sz="1400" b="0" u="none" strike="noStrike" baseline="0" dirty="0">
                          <a:solidFill>
                            <a:schemeClr val="tx1"/>
                          </a:solidFill>
                        </a:rPr>
                        <a:t>90% fully compliant claims paid within six months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100% fully compliant claims paid within six months 	</a:t>
                      </a:r>
                      <a:endParaRPr lang="en-ZA" sz="1400" b="0" i="0" u="none" strike="noStrike" baseline="0" dirty="0">
                        <a:solidFill>
                          <a:schemeClr val="tx1"/>
                        </a:solidFill>
                        <a:latin typeface="+mn-lt"/>
                      </a:endParaRPr>
                    </a:p>
                  </a:txBody>
                  <a:tcPr>
                    <a:solidFill>
                      <a:srgbClr val="92D050"/>
                    </a:solidFill>
                  </a:tcPr>
                </a:tc>
                <a:tc>
                  <a:txBody>
                    <a:bodyPr/>
                    <a:lstStyle/>
                    <a:p>
                      <a:r>
                        <a:rPr lang="en-ZA" sz="1400" b="0" u="none" strike="noStrike" baseline="0" dirty="0">
                          <a:solidFill>
                            <a:schemeClr val="tx1"/>
                          </a:solidFill>
                        </a:rPr>
                        <a:t>10% Above target achieved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Payment systems working effectively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910225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679" y="471055"/>
            <a:ext cx="10515600" cy="1325563"/>
          </a:xfrm>
        </p:spPr>
        <p:txBody>
          <a:bodyPr>
            <a:normAutofit/>
          </a:bodyPr>
          <a:lstStyle/>
          <a:p>
            <a:r>
              <a:rPr lang="en-ZA" sz="2400" b="1" dirty="0">
                <a:latin typeface="+mn-lt"/>
              </a:rPr>
              <a:t>PROGRAMME 6: MTSF CONTRIBUTION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35618382"/>
              </p:ext>
            </p:extLst>
          </p:nvPr>
        </p:nvGraphicFramePr>
        <p:xfrm>
          <a:off x="182591" y="1630392"/>
          <a:ext cx="10637808" cy="4581525"/>
        </p:xfrm>
        <a:graphic>
          <a:graphicData uri="http://schemas.openxmlformats.org/drawingml/2006/table">
            <a:tbl>
              <a:tblPr firstRow="1" bandRow="1">
                <a:tableStyleId>{F5AB1C69-6EDB-4FF4-983F-18BD219EF322}</a:tableStyleId>
              </a:tblPr>
              <a:tblGrid>
                <a:gridCol w="1098539">
                  <a:extLst>
                    <a:ext uri="{9D8B030D-6E8A-4147-A177-3AD203B41FA5}">
                      <a16:colId xmlns:a16="http://schemas.microsoft.com/office/drawing/2014/main" xmlns="" val="20000"/>
                    </a:ext>
                  </a:extLst>
                </a:gridCol>
                <a:gridCol w="1485305">
                  <a:extLst>
                    <a:ext uri="{9D8B030D-6E8A-4147-A177-3AD203B41FA5}">
                      <a16:colId xmlns:a16="http://schemas.microsoft.com/office/drawing/2014/main" xmlns="" val="20001"/>
                    </a:ext>
                  </a:extLst>
                </a:gridCol>
                <a:gridCol w="1621184">
                  <a:extLst>
                    <a:ext uri="{9D8B030D-6E8A-4147-A177-3AD203B41FA5}">
                      <a16:colId xmlns:a16="http://schemas.microsoft.com/office/drawing/2014/main" xmlns="" val="20002"/>
                    </a:ext>
                  </a:extLst>
                </a:gridCol>
                <a:gridCol w="2006658">
                  <a:extLst>
                    <a:ext uri="{9D8B030D-6E8A-4147-A177-3AD203B41FA5}">
                      <a16:colId xmlns:a16="http://schemas.microsoft.com/office/drawing/2014/main" xmlns="" val="20003"/>
                    </a:ext>
                  </a:extLst>
                </a:gridCol>
                <a:gridCol w="1427330">
                  <a:extLst>
                    <a:ext uri="{9D8B030D-6E8A-4147-A177-3AD203B41FA5}">
                      <a16:colId xmlns:a16="http://schemas.microsoft.com/office/drawing/2014/main" xmlns="" val="20004"/>
                    </a:ext>
                  </a:extLst>
                </a:gridCol>
                <a:gridCol w="1032715">
                  <a:extLst>
                    <a:ext uri="{9D8B030D-6E8A-4147-A177-3AD203B41FA5}">
                      <a16:colId xmlns:a16="http://schemas.microsoft.com/office/drawing/2014/main" xmlns="" val="20005"/>
                    </a:ext>
                  </a:extLst>
                </a:gridCol>
                <a:gridCol w="1966077">
                  <a:extLst>
                    <a:ext uri="{9D8B030D-6E8A-4147-A177-3AD203B41FA5}">
                      <a16:colId xmlns:a16="http://schemas.microsoft.com/office/drawing/2014/main" xmlns="" val="20006"/>
                    </a:ext>
                  </a:extLst>
                </a:gridCol>
              </a:tblGrid>
              <a:tr h="627178">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Reason for performance lower than expected of more than 5%</a:t>
                      </a:r>
                      <a:endParaRPr lang="en-US" sz="1400" b="1" i="0" u="none" strike="noStrike" dirty="0">
                        <a:solidFill>
                          <a:schemeClr val="tx1"/>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888617">
                <a:tc>
                  <a:txBody>
                    <a:bodyPr/>
                    <a:lstStyle/>
                    <a:p>
                      <a:r>
                        <a:rPr lang="en-ZA" sz="1400" b="0" u="none" strike="noStrike" baseline="0" dirty="0">
                          <a:solidFill>
                            <a:schemeClr val="tx1"/>
                          </a:solidFill>
                        </a:rPr>
                        <a:t>Homeowner and tenant education programme and collaborating with NHFC and the Department to promote FLISP (function of the affordable housing market)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Well informed homeowners and tenants around property transactions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Implementation of a borrower, homeownership, and tenant education programme in partnership with DHS entities and other stakeholders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100% Implementation of a borrower, homeownership, and tenant education programme in partnership with DHS entities and other stakeholders and monitor on the number of people exposed to programmes and collaborating with NHFC and the Department to promote FLISP (function of the affordable housing market)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There was some awareness raised, but no traction with DHS entities in implementation of a borrower, borrower, homeownership, and tenant education programme 	</a:t>
                      </a:r>
                      <a:endParaRPr lang="en-ZA" sz="1400" b="0" i="0" u="none" strike="noStrike" baseline="0" dirty="0">
                        <a:solidFill>
                          <a:schemeClr val="tx1"/>
                        </a:solidFill>
                        <a:latin typeface="+mn-lt"/>
                      </a:endParaRPr>
                    </a:p>
                  </a:txBody>
                  <a:tcPr>
                    <a:solidFill>
                      <a:srgbClr val="FF0000"/>
                    </a:solidFill>
                  </a:tcPr>
                </a:tc>
                <a:tc>
                  <a:txBody>
                    <a:bodyPr/>
                    <a:lstStyle/>
                    <a:p>
                      <a:r>
                        <a:rPr lang="en-ZA" sz="1400" b="0" u="none" strike="noStrike" baseline="0" dirty="0">
                          <a:solidFill>
                            <a:schemeClr val="tx1"/>
                          </a:solidFill>
                        </a:rPr>
                        <a:t>No traction achieved in collaboration with DHS entities. 	</a:t>
                      </a:r>
                      <a:endParaRPr lang="en-ZA" sz="1400" b="0" i="0" u="none" strike="noStrike" baseline="0" dirty="0">
                        <a:solidFill>
                          <a:schemeClr val="tx1"/>
                        </a:solidFill>
                        <a:latin typeface="+mn-lt"/>
                      </a:endParaRPr>
                    </a:p>
                  </a:txBody>
                  <a:tcPr/>
                </a:tc>
                <a:tc>
                  <a:txBody>
                    <a:bodyPr/>
                    <a:lstStyle/>
                    <a:p>
                      <a:r>
                        <a:rPr lang="en-ZA" sz="1400" b="0" u="none" strike="noStrike" baseline="0" dirty="0">
                          <a:solidFill>
                            <a:schemeClr val="tx1"/>
                          </a:solidFill>
                        </a:rPr>
                        <a:t>Shared responsibilities not clearly defined 	</a:t>
                      </a:r>
                      <a:endParaRPr lang="en-ZA" sz="1400" b="0" i="0" u="none" strike="noStrike" baseline="0" dirty="0">
                        <a:solidFill>
                          <a:schemeClr val="tx1"/>
                        </a:solidFill>
                        <a:latin typeface="+mn-l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97047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350819" y="806541"/>
            <a:ext cx="11172823" cy="622209"/>
          </a:xfrm>
        </p:spPr>
        <p:txBody>
          <a:bodyPr vert="horz" lIns="91440" tIns="45720" rIns="91440" bIns="45720" rtlCol="0" anchor="ctr">
            <a:normAutofit/>
          </a:bodyPr>
          <a:lstStyle/>
          <a:p>
            <a:r>
              <a:rPr lang="en-ZA" sz="2400" b="1" dirty="0">
                <a:latin typeface="+mn-lt"/>
                <a:cs typeface="Arial" panose="020B0604020202020204" pitchFamily="34" charset="0"/>
              </a:rPr>
              <a:t>EAAB PROGRESS TOWARDS STRATEGIC TARGETS </a:t>
            </a:r>
          </a:p>
        </p:txBody>
      </p:sp>
      <p:sp>
        <p:nvSpPr>
          <p:cNvPr id="3" name="Content Placeholder 2">
            <a:extLst>
              <a:ext uri="{FF2B5EF4-FFF2-40B4-BE49-F238E27FC236}">
                <a16:creationId xmlns:a16="http://schemas.microsoft.com/office/drawing/2014/main" xmlns="" id="{5C054AEA-525E-D3B5-E3D3-1D8A22761444}"/>
              </a:ext>
            </a:extLst>
          </p:cNvPr>
          <p:cNvSpPr>
            <a:spLocks noGrp="1"/>
          </p:cNvSpPr>
          <p:nvPr>
            <p:ph idx="1"/>
          </p:nvPr>
        </p:nvSpPr>
        <p:spPr>
          <a:xfrm>
            <a:off x="381001" y="1581151"/>
            <a:ext cx="10972800" cy="4775108"/>
          </a:xfrm>
        </p:spPr>
        <p:txBody>
          <a:bodyPr>
            <a:normAutofit lnSpcReduction="10000"/>
          </a:bodyPr>
          <a:lstStyle/>
          <a:p>
            <a:pPr algn="just"/>
            <a:r>
              <a:rPr lang="en-ZA" sz="1800" dirty="0"/>
              <a:t>The progress made by the EAAB towards achieving its strategic objectives has been limited, in 2021/22 as shown above. </a:t>
            </a:r>
          </a:p>
          <a:p>
            <a:pPr algn="just"/>
            <a:r>
              <a:rPr lang="en-ZA" sz="1800" dirty="0"/>
              <a:t>Improved performance is noted in turnaround times for new registrations as well as renewals, however system challenges earlier in the year meant the performance fell just short of achieving target. Management continue to address IT systems challenges – to bring about the capability to license the additional volumes of property practitioners. This is of strategic importance to the organisation since it is linked to the main source of revenue. </a:t>
            </a:r>
          </a:p>
          <a:p>
            <a:pPr algn="just"/>
            <a:r>
              <a:rPr lang="en-ZA" sz="1800" dirty="0"/>
              <a:t>The Compliance Programme has suffered from the lack of enforcements through disciplinary hearings, which have not taken place for several quarters due to expired contracts with disciplinary committee members. This programme is of strategic importance to drive compliance with legislation. The tender process to appoint disciplinary hearings committee members has been resumed by the PPRA. It is envisaged that disciplinary hearings will resume in August 2022. </a:t>
            </a:r>
          </a:p>
          <a:p>
            <a:pPr algn="just"/>
            <a:r>
              <a:rPr lang="en-ZA" sz="1800" dirty="0"/>
              <a:t>The PPRA will continue where the EAAB left off, to improve performance monitoring systems and implement management interventions to address performance gaps. </a:t>
            </a:r>
          </a:p>
          <a:p>
            <a:pPr algn="just"/>
            <a:r>
              <a:rPr lang="en-US" sz="1800" dirty="0">
                <a:cs typeface="Arial" panose="020B0604020202020204" pitchFamily="34" charset="0"/>
              </a:rPr>
              <a:t>The PPRA transitioned from the EAAB on 1 February 2022, coinciding with the coming into effect of the Property Practitioners Act No. 22 of 2019 (PPA). A supplementary APP, covering 1 February 2022 to 31 March 2022, was developed. The APP 2021/22 Feb-Mar includes new targets on, among others, an MoU with the NRF towards setting up the Research Centre, approving the PPRA HR plan, approving the PPRA extended stakeholder management plan</a:t>
            </a:r>
            <a:r>
              <a:rPr lang="en-US" sz="1600" dirty="0">
                <a:cs typeface="Arial" panose="020B0604020202020204" pitchFamily="34" charset="0"/>
              </a:rPr>
              <a:t>. </a:t>
            </a:r>
          </a:p>
          <a:p>
            <a:pPr algn="just"/>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7433121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305678" y="740352"/>
            <a:ext cx="10023294" cy="809626"/>
          </a:xfrm>
        </p:spPr>
        <p:txBody>
          <a:bodyPr vert="horz" lIns="91440" tIns="45720" rIns="91440" bIns="45720" rtlCol="0" anchor="ctr">
            <a:normAutofit/>
          </a:bodyPr>
          <a:lstStyle/>
          <a:p>
            <a:r>
              <a:rPr lang="en-ZA" sz="2400" b="1" dirty="0">
                <a:latin typeface="+mn-lt"/>
                <a:cs typeface="Arial" panose="020B0604020202020204" pitchFamily="34" charset="0"/>
              </a:rPr>
              <a:t>PPRA ANNUAL PERFORMANCE REPORT…( CONT.)</a:t>
            </a:r>
          </a:p>
        </p:txBody>
      </p:sp>
      <p:sp>
        <p:nvSpPr>
          <p:cNvPr id="3" name="Content Placeholder 2">
            <a:extLst>
              <a:ext uri="{FF2B5EF4-FFF2-40B4-BE49-F238E27FC236}">
                <a16:creationId xmlns:a16="http://schemas.microsoft.com/office/drawing/2014/main" xmlns="" id="{5C054AEA-525E-D3B5-E3D3-1D8A22761444}"/>
              </a:ext>
            </a:extLst>
          </p:cNvPr>
          <p:cNvSpPr>
            <a:spLocks noGrp="1"/>
          </p:cNvSpPr>
          <p:nvPr>
            <p:ph idx="1"/>
          </p:nvPr>
        </p:nvSpPr>
        <p:spPr>
          <a:xfrm>
            <a:off x="252733" y="1684161"/>
            <a:ext cx="10023294" cy="4878296"/>
          </a:xfrm>
        </p:spPr>
        <p:txBody>
          <a:bodyPr>
            <a:normAutofit/>
          </a:bodyPr>
          <a:lstStyle/>
          <a:p>
            <a:pPr marL="0" indent="0">
              <a:buNone/>
            </a:pPr>
            <a:r>
              <a:rPr lang="en-ZA" sz="2000" b="1" dirty="0"/>
              <a:t> PROGRAM PERFORMANCE SUMMARY </a:t>
            </a:r>
            <a:endParaRPr lang="en-ZA" sz="2000" dirty="0"/>
          </a:p>
          <a:p>
            <a:r>
              <a:rPr lang="en-ZA" sz="2000" dirty="0"/>
              <a:t>Out of a total thirteen (13) targets for the transition phase of the PPRA (1 February 2022 – 31 March 2022), two (2) were achieved. This translates to a 15% achievement level. Significant improvements have however been made in some programmes towards implementing the capabilities of a fully functional regulator under the PPA. </a:t>
            </a:r>
          </a:p>
          <a:p>
            <a:pPr marL="0" indent="0">
              <a:buNone/>
            </a:pPr>
            <a:endParaRPr lang="en-ZA" dirty="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xmlns="" val="3351887561"/>
              </p:ext>
            </p:extLst>
          </p:nvPr>
        </p:nvGraphicFramePr>
        <p:xfrm>
          <a:off x="252733" y="3252727"/>
          <a:ext cx="10301207" cy="3309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4075635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351237" y="690532"/>
            <a:ext cx="10202588" cy="828098"/>
          </a:xfrm>
        </p:spPr>
        <p:txBody>
          <a:bodyPr vert="horz" lIns="91440" tIns="45720" rIns="91440" bIns="45720" rtlCol="0" anchor="ctr">
            <a:normAutofit/>
          </a:bodyPr>
          <a:lstStyle/>
          <a:p>
            <a:r>
              <a:rPr lang="en-ZA" sz="2400" b="1" dirty="0">
                <a:latin typeface="+mn-lt"/>
                <a:cs typeface="Arial" panose="020B0604020202020204" pitchFamily="34" charset="0"/>
              </a:rPr>
              <a:t>PPRA ANNUAL PERFORMANCE REPORT</a:t>
            </a:r>
          </a:p>
        </p:txBody>
      </p:sp>
      <p:sp>
        <p:nvSpPr>
          <p:cNvPr id="3" name="Content Placeholder 2">
            <a:extLst>
              <a:ext uri="{FF2B5EF4-FFF2-40B4-BE49-F238E27FC236}">
                <a16:creationId xmlns:a16="http://schemas.microsoft.com/office/drawing/2014/main" xmlns="" id="{5C054AEA-525E-D3B5-E3D3-1D8A22761444}"/>
              </a:ext>
            </a:extLst>
          </p:cNvPr>
          <p:cNvSpPr>
            <a:spLocks noGrp="1"/>
          </p:cNvSpPr>
          <p:nvPr>
            <p:ph idx="1"/>
          </p:nvPr>
        </p:nvSpPr>
        <p:spPr>
          <a:xfrm>
            <a:off x="1351237" y="1585257"/>
            <a:ext cx="9823269" cy="4319496"/>
          </a:xfrm>
        </p:spPr>
        <p:txBody>
          <a:bodyPr>
            <a:normAutofit/>
          </a:bodyPr>
          <a:lstStyle/>
          <a:p>
            <a:pPr marL="0" indent="0">
              <a:buNone/>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67855570"/>
              </p:ext>
            </p:extLst>
          </p:nvPr>
        </p:nvGraphicFramePr>
        <p:xfrm>
          <a:off x="249382" y="1610071"/>
          <a:ext cx="10446328" cy="4884607"/>
        </p:xfrm>
        <a:graphic>
          <a:graphicData uri="http://schemas.openxmlformats.org/drawingml/2006/table">
            <a:tbl>
              <a:tblPr firstRow="1" bandRow="1">
                <a:tableStyleId>{F5AB1C69-6EDB-4FF4-983F-18BD219EF322}</a:tableStyleId>
              </a:tblPr>
              <a:tblGrid>
                <a:gridCol w="3805039">
                  <a:extLst>
                    <a:ext uri="{9D8B030D-6E8A-4147-A177-3AD203B41FA5}">
                      <a16:colId xmlns:a16="http://schemas.microsoft.com/office/drawing/2014/main" xmlns="" val="20000"/>
                    </a:ext>
                  </a:extLst>
                </a:gridCol>
                <a:gridCol w="1960309">
                  <a:extLst>
                    <a:ext uri="{9D8B030D-6E8A-4147-A177-3AD203B41FA5}">
                      <a16:colId xmlns:a16="http://schemas.microsoft.com/office/drawing/2014/main" xmlns="" val="20001"/>
                    </a:ext>
                  </a:extLst>
                </a:gridCol>
                <a:gridCol w="2376132">
                  <a:extLst>
                    <a:ext uri="{9D8B030D-6E8A-4147-A177-3AD203B41FA5}">
                      <a16:colId xmlns:a16="http://schemas.microsoft.com/office/drawing/2014/main" xmlns="" val="20002"/>
                    </a:ext>
                  </a:extLst>
                </a:gridCol>
                <a:gridCol w="2304848">
                  <a:extLst>
                    <a:ext uri="{9D8B030D-6E8A-4147-A177-3AD203B41FA5}">
                      <a16:colId xmlns:a16="http://schemas.microsoft.com/office/drawing/2014/main" xmlns="" val="20003"/>
                    </a:ext>
                  </a:extLst>
                </a:gridCol>
              </a:tblGrid>
              <a:tr h="68729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tx1"/>
                          </a:solidFill>
                        </a:rPr>
                        <a:t>Programme </a:t>
                      </a:r>
                      <a:r>
                        <a:rPr lang="en-ZA" sz="2000" b="1" u="none" strike="noStrike" kern="1200" baseline="0" dirty="0">
                          <a:solidFill>
                            <a:schemeClr val="lt1"/>
                          </a:solidFill>
                        </a:rPr>
                        <a:t>	</a:t>
                      </a:r>
                      <a:endParaRPr lang="en-ZA" sz="2000" b="1" i="0" u="none" strike="noStrike" kern="1200" baseline="0" dirty="0">
                        <a:solidFill>
                          <a:schemeClr val="lt1"/>
                        </a:solidFill>
                        <a:latin typeface="+mn-lt"/>
                        <a:ea typeface="+mn-ea"/>
                        <a:cs typeface="+mn-cs"/>
                      </a:endParaRP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tx1"/>
                          </a:solidFill>
                        </a:rPr>
                        <a:t>Annual Performance Summary (PPRA) </a:t>
                      </a:r>
                      <a:r>
                        <a:rPr lang="en-ZA" sz="2000" b="1" u="none" strike="noStrike" kern="1200" baseline="0" dirty="0">
                          <a:solidFill>
                            <a:schemeClr val="lt1"/>
                          </a:solidFill>
                        </a:rPr>
                        <a:t>	</a:t>
                      </a:r>
                      <a:endParaRPr lang="en-ZA" sz="2000" b="1" i="0" u="none" strike="noStrike" kern="1200" baseline="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0000"/>
                  </a:ext>
                </a:extLst>
              </a:tr>
              <a:tr h="854765">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Total Number of Targets </a:t>
                      </a:r>
                      <a:endParaRPr lang="en-ZA" sz="2000" b="1"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Number of Achieved Targets 	</a:t>
                      </a:r>
                    </a:p>
                    <a:p>
                      <a:endParaRPr lang="en-ZA"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 Achieved 	</a:t>
                      </a:r>
                    </a:p>
                    <a:p>
                      <a:endParaRPr lang="en-ZA" sz="2000" b="1" dirty="0"/>
                    </a:p>
                  </a:txBody>
                  <a:tcPr/>
                </a:tc>
                <a:extLst>
                  <a:ext uri="{0D108BD9-81ED-4DB2-BD59-A6C34878D82A}">
                    <a16:rowId xmlns:a16="http://schemas.microsoft.com/office/drawing/2014/main" xmlns="" val="10001"/>
                  </a:ext>
                </a:extLst>
              </a:tr>
              <a:tr h="383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1. Finance and Administration 	</a:t>
                      </a:r>
                      <a:endParaRPr lang="en-ZA" sz="2000" b="1" i="0" u="none" strike="noStrike" kern="1200" baseline="0" dirty="0">
                        <a:solidFill>
                          <a:schemeClr val="dk1"/>
                        </a:solidFill>
                        <a:latin typeface="+mn-lt"/>
                        <a:ea typeface="+mn-ea"/>
                        <a:cs typeface="+mn-cs"/>
                      </a:endParaRPr>
                    </a:p>
                  </a:txBody>
                  <a:tcPr/>
                </a:tc>
                <a:tc>
                  <a:txBody>
                    <a:bodyPr/>
                    <a:lstStyle/>
                    <a:p>
                      <a:r>
                        <a:rPr lang="en-ZA" sz="2000" b="1" dirty="0"/>
                        <a:t>4</a:t>
                      </a:r>
                    </a:p>
                  </a:txBody>
                  <a:tcPr/>
                </a:tc>
                <a:tc>
                  <a:txBody>
                    <a:bodyPr/>
                    <a:lstStyle/>
                    <a:p>
                      <a:r>
                        <a:rPr lang="en-ZA" sz="2000" b="1" dirty="0"/>
                        <a:t>0</a:t>
                      </a:r>
                    </a:p>
                  </a:txBody>
                  <a:tcPr/>
                </a:tc>
                <a:tc>
                  <a:txBody>
                    <a:bodyPr/>
                    <a:lstStyle/>
                    <a:p>
                      <a:r>
                        <a:rPr lang="en-ZA" sz="2000" b="1" dirty="0"/>
                        <a:t>0%</a:t>
                      </a:r>
                    </a:p>
                  </a:txBody>
                  <a:tcPr/>
                </a:tc>
                <a:extLst>
                  <a:ext uri="{0D108BD9-81ED-4DB2-BD59-A6C34878D82A}">
                    <a16:rowId xmlns:a16="http://schemas.microsoft.com/office/drawing/2014/main" xmlns="" val="10002"/>
                  </a:ext>
                </a:extLst>
              </a:tr>
              <a:tr h="629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2. Compliance 	</a:t>
                      </a:r>
                      <a:endParaRPr lang="en-ZA" sz="2000" b="1" i="0" u="none" strike="noStrike" kern="1200" baseline="0" dirty="0">
                        <a:solidFill>
                          <a:schemeClr val="dk1"/>
                        </a:solidFill>
                        <a:latin typeface="+mn-lt"/>
                        <a:ea typeface="+mn-ea"/>
                        <a:cs typeface="+mn-cs"/>
                      </a:endParaRPr>
                    </a:p>
                  </a:txBody>
                  <a:tcPr/>
                </a:tc>
                <a:tc>
                  <a:txBody>
                    <a:bodyPr/>
                    <a:lstStyle/>
                    <a:p>
                      <a:r>
                        <a:rPr lang="en-ZA" sz="2000" b="1" dirty="0"/>
                        <a:t>4</a:t>
                      </a:r>
                    </a:p>
                  </a:txBody>
                  <a:tcPr/>
                </a:tc>
                <a:tc>
                  <a:txBody>
                    <a:bodyPr/>
                    <a:lstStyle/>
                    <a:p>
                      <a:r>
                        <a:rPr lang="en-ZA" sz="2000" b="1" dirty="0"/>
                        <a:t>1</a:t>
                      </a:r>
                    </a:p>
                  </a:txBody>
                  <a:tcPr/>
                </a:tc>
                <a:tc>
                  <a:txBody>
                    <a:bodyPr/>
                    <a:lstStyle/>
                    <a:p>
                      <a:r>
                        <a:rPr lang="en-ZA" sz="2000" b="1" dirty="0"/>
                        <a:t>25%</a:t>
                      </a:r>
                    </a:p>
                  </a:txBody>
                  <a:tcPr/>
                </a:tc>
                <a:extLst>
                  <a:ext uri="{0D108BD9-81ED-4DB2-BD59-A6C34878D82A}">
                    <a16:rowId xmlns:a16="http://schemas.microsoft.com/office/drawing/2014/main" xmlns="" val="10003"/>
                  </a:ext>
                </a:extLst>
              </a:tr>
              <a:tr h="629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3. Education and Training 	</a:t>
                      </a:r>
                      <a:endParaRPr lang="en-ZA" sz="2000" b="1" i="0" u="none" strike="noStrike" kern="1200" baseline="0" dirty="0">
                        <a:solidFill>
                          <a:schemeClr val="dk1"/>
                        </a:solidFill>
                        <a:latin typeface="+mn-lt"/>
                        <a:ea typeface="+mn-ea"/>
                        <a:cs typeface="+mn-cs"/>
                      </a:endParaRPr>
                    </a:p>
                  </a:txBody>
                  <a:tcPr/>
                </a:tc>
                <a:tc>
                  <a:txBody>
                    <a:bodyPr/>
                    <a:lstStyle/>
                    <a:p>
                      <a:r>
                        <a:rPr lang="en-ZA" sz="2000" b="1" dirty="0"/>
                        <a:t>4</a:t>
                      </a:r>
                    </a:p>
                  </a:txBody>
                  <a:tcPr/>
                </a:tc>
                <a:tc>
                  <a:txBody>
                    <a:bodyPr/>
                    <a:lstStyle/>
                    <a:p>
                      <a:r>
                        <a:rPr lang="en-ZA" sz="2000" b="1" dirty="0"/>
                        <a:t>0</a:t>
                      </a:r>
                    </a:p>
                  </a:txBody>
                  <a:tcPr/>
                </a:tc>
                <a:tc>
                  <a:txBody>
                    <a:bodyPr/>
                    <a:lstStyle/>
                    <a:p>
                      <a:r>
                        <a:rPr lang="en-ZA" sz="2000" b="1" dirty="0"/>
                        <a:t>0%</a:t>
                      </a:r>
                    </a:p>
                  </a:txBody>
                  <a:tcPr/>
                </a:tc>
                <a:extLst>
                  <a:ext uri="{0D108BD9-81ED-4DB2-BD59-A6C34878D82A}">
                    <a16:rowId xmlns:a16="http://schemas.microsoft.com/office/drawing/2014/main" xmlns="" val="10004"/>
                  </a:ext>
                </a:extLst>
              </a:tr>
              <a:tr h="530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u="none" strike="noStrike" kern="1200" baseline="0" dirty="0">
                          <a:solidFill>
                            <a:schemeClr val="dk1"/>
                          </a:solidFill>
                        </a:rPr>
                        <a:t>Transformation 	</a:t>
                      </a:r>
                      <a:endParaRPr lang="en-ZA" sz="2000" b="1" i="0" u="none" strike="noStrike" kern="1200" baseline="0" dirty="0">
                        <a:solidFill>
                          <a:schemeClr val="dk1"/>
                        </a:solidFill>
                        <a:latin typeface="+mn-lt"/>
                        <a:ea typeface="+mn-ea"/>
                        <a:cs typeface="+mn-cs"/>
                      </a:endParaRPr>
                    </a:p>
                  </a:txBody>
                  <a:tcPr/>
                </a:tc>
                <a:tc>
                  <a:txBody>
                    <a:bodyPr/>
                    <a:lstStyle/>
                    <a:p>
                      <a:r>
                        <a:rPr lang="en-ZA" sz="2000" b="1" dirty="0"/>
                        <a:t>1</a:t>
                      </a:r>
                    </a:p>
                  </a:txBody>
                  <a:tcPr/>
                </a:tc>
                <a:tc>
                  <a:txBody>
                    <a:bodyPr/>
                    <a:lstStyle/>
                    <a:p>
                      <a:r>
                        <a:rPr lang="en-ZA" sz="2000" b="1" dirty="0"/>
                        <a:t>1</a:t>
                      </a:r>
                    </a:p>
                  </a:txBody>
                  <a:tcPr/>
                </a:tc>
                <a:tc>
                  <a:txBody>
                    <a:bodyPr/>
                    <a:lstStyle/>
                    <a:p>
                      <a:r>
                        <a:rPr lang="en-ZA" sz="2000" b="1" dirty="0"/>
                        <a:t>100%</a:t>
                      </a:r>
                    </a:p>
                    <a:p>
                      <a:endParaRPr lang="en-ZA" sz="2000" b="1" dirty="0"/>
                    </a:p>
                  </a:txBody>
                  <a:tcPr/>
                </a:tc>
                <a:extLst>
                  <a:ext uri="{0D108BD9-81ED-4DB2-BD59-A6C34878D82A}">
                    <a16:rowId xmlns:a16="http://schemas.microsoft.com/office/drawing/2014/main" xmlns="" val="10005"/>
                  </a:ext>
                </a:extLst>
              </a:tr>
              <a:tr h="530973">
                <a:tc>
                  <a:txBody>
                    <a:bodyPr/>
                    <a:lstStyle/>
                    <a:p>
                      <a:r>
                        <a:rPr lang="en-ZA" sz="2000" b="1" dirty="0"/>
                        <a:t>Total </a:t>
                      </a:r>
                    </a:p>
                  </a:txBody>
                  <a:tcPr/>
                </a:tc>
                <a:tc>
                  <a:txBody>
                    <a:bodyPr/>
                    <a:lstStyle/>
                    <a:p>
                      <a:r>
                        <a:rPr lang="en-ZA" sz="2000" b="1" dirty="0"/>
                        <a:t>13</a:t>
                      </a:r>
                    </a:p>
                  </a:txBody>
                  <a:tcPr/>
                </a:tc>
                <a:tc>
                  <a:txBody>
                    <a:bodyPr/>
                    <a:lstStyle/>
                    <a:p>
                      <a:r>
                        <a:rPr lang="en-ZA" sz="2000" b="1" dirty="0"/>
                        <a:t>2</a:t>
                      </a:r>
                    </a:p>
                  </a:txBody>
                  <a:tcPr/>
                </a:tc>
                <a:tc>
                  <a:txBody>
                    <a:bodyPr/>
                    <a:lstStyle/>
                    <a:p>
                      <a:r>
                        <a:rPr lang="en-ZA" sz="2000" b="1" dirty="0"/>
                        <a:t>15%</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57553833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94" y="475961"/>
            <a:ext cx="10515600" cy="1325563"/>
          </a:xfrm>
        </p:spPr>
        <p:txBody>
          <a:bodyPr>
            <a:normAutofit/>
          </a:bodyPr>
          <a:lstStyle/>
          <a:p>
            <a:r>
              <a:rPr lang="en-ZA" sz="2400" b="1" dirty="0">
                <a:latin typeface="+mn-lt"/>
              </a:rPr>
              <a:t>PROGRAMME 1: FINANCE AND ADMINISTRATION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50331024"/>
              </p:ext>
            </p:extLst>
          </p:nvPr>
        </p:nvGraphicFramePr>
        <p:xfrm>
          <a:off x="232914" y="1639019"/>
          <a:ext cx="10698192" cy="4968815"/>
        </p:xfrm>
        <a:graphic>
          <a:graphicData uri="http://schemas.openxmlformats.org/drawingml/2006/table">
            <a:tbl>
              <a:tblPr firstRow="1" bandRow="1">
                <a:tableStyleId>{F5AB1C69-6EDB-4FF4-983F-18BD219EF322}</a:tableStyleId>
              </a:tblPr>
              <a:tblGrid>
                <a:gridCol w="1104774">
                  <a:extLst>
                    <a:ext uri="{9D8B030D-6E8A-4147-A177-3AD203B41FA5}">
                      <a16:colId xmlns:a16="http://schemas.microsoft.com/office/drawing/2014/main" xmlns="" val="20000"/>
                    </a:ext>
                  </a:extLst>
                </a:gridCol>
                <a:gridCol w="1241610">
                  <a:extLst>
                    <a:ext uri="{9D8B030D-6E8A-4147-A177-3AD203B41FA5}">
                      <a16:colId xmlns:a16="http://schemas.microsoft.com/office/drawing/2014/main" xmlns="" val="20001"/>
                    </a:ext>
                  </a:extLst>
                </a:gridCol>
                <a:gridCol w="2415396">
                  <a:extLst>
                    <a:ext uri="{9D8B030D-6E8A-4147-A177-3AD203B41FA5}">
                      <a16:colId xmlns:a16="http://schemas.microsoft.com/office/drawing/2014/main" xmlns="" val="20002"/>
                    </a:ext>
                  </a:extLst>
                </a:gridCol>
                <a:gridCol w="1526876">
                  <a:extLst>
                    <a:ext uri="{9D8B030D-6E8A-4147-A177-3AD203B41FA5}">
                      <a16:colId xmlns:a16="http://schemas.microsoft.com/office/drawing/2014/main" xmlns="" val="20003"/>
                    </a:ext>
                  </a:extLst>
                </a:gridCol>
                <a:gridCol w="1207698">
                  <a:extLst>
                    <a:ext uri="{9D8B030D-6E8A-4147-A177-3AD203B41FA5}">
                      <a16:colId xmlns:a16="http://schemas.microsoft.com/office/drawing/2014/main" xmlns="" val="20004"/>
                    </a:ext>
                  </a:extLst>
                </a:gridCol>
                <a:gridCol w="1319841">
                  <a:extLst>
                    <a:ext uri="{9D8B030D-6E8A-4147-A177-3AD203B41FA5}">
                      <a16:colId xmlns:a16="http://schemas.microsoft.com/office/drawing/2014/main" xmlns="" val="20005"/>
                    </a:ext>
                  </a:extLst>
                </a:gridCol>
                <a:gridCol w="1881997">
                  <a:extLst>
                    <a:ext uri="{9D8B030D-6E8A-4147-A177-3AD203B41FA5}">
                      <a16:colId xmlns:a16="http://schemas.microsoft.com/office/drawing/2014/main" xmlns="" val="20006"/>
                    </a:ext>
                  </a:extLst>
                </a:gridCol>
              </a:tblGrid>
              <a:tr h="1008139">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661663">
                <a:tc rowSpan="2">
                  <a:txBody>
                    <a:bodyPr/>
                    <a:lstStyle/>
                    <a:p>
                      <a:r>
                        <a:rPr lang="en-ZA" sz="1400" b="1" u="none" strike="noStrike" baseline="0" dirty="0">
                          <a:solidFill>
                            <a:srgbClr val="000000"/>
                          </a:solidFill>
                        </a:rPr>
                        <a:t>Functional, Efficient, and integrated Governance </a:t>
                      </a:r>
                      <a:r>
                        <a:rPr lang="en-ZA" sz="1400" b="0" u="none" strike="noStrike" baseline="0" dirty="0">
                          <a:solidFill>
                            <a:srgbClr val="000000"/>
                          </a:solidFill>
                        </a:rPr>
                        <a:t>	</a:t>
                      </a:r>
                      <a:endParaRPr lang="en-ZA" sz="1400" b="0" i="0" u="none" strike="noStrike" baseline="0" dirty="0">
                        <a:solidFill>
                          <a:srgbClr val="000000"/>
                        </a:solidFill>
                        <a:latin typeface="+mn-lt"/>
                      </a:endParaRPr>
                    </a:p>
                  </a:txBody>
                  <a:tcPr/>
                </a:tc>
                <a:tc rowSpan="2">
                  <a:txBody>
                    <a:bodyPr/>
                    <a:lstStyle/>
                    <a:p>
                      <a:r>
                        <a:rPr lang="en-ZA" sz="1400" b="0" u="none" strike="noStrike" baseline="0" dirty="0">
                          <a:solidFill>
                            <a:srgbClr val="000000"/>
                          </a:solidFill>
                        </a:rPr>
                        <a:t>Sound governance and control environment systems 	</a:t>
                      </a:r>
                      <a:endParaRPr lang="en-ZA" sz="1400" b="0" i="0" u="none" strike="noStrike" baseline="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Approval of a new PPRA HR plan (Feb 22-Marc 22)/ Implementation of the approved Human Resource Management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a:solidFill>
                            <a:srgbClr val="000000"/>
                          </a:solidFill>
                        </a:rPr>
                        <a:t>Approval of the PPRA HR plan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PPRA HR plan not yet approved.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Target not achieved 	</a:t>
                      </a:r>
                      <a:endParaRPr lang="en-ZA" sz="1400" b="0" i="0" u="none" strike="noStrike" baseline="0" dirty="0">
                        <a:solidFill>
                          <a:srgbClr val="000000"/>
                        </a:solidFill>
                        <a:latin typeface="+mn-lt"/>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Some progress has been made on the new targets transitioning from the EAAB to the PPRA. However, late finalisation of the Feb - March APP contributed to delayed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a:t>
                      </a:r>
                    </a:p>
                    <a:p>
                      <a:endParaRPr lang="en-ZA" sz="1400" dirty="0">
                        <a:latin typeface="+mn-lt"/>
                      </a:endParaRPr>
                    </a:p>
                  </a:txBody>
                  <a:tcPr/>
                </a:tc>
                <a:extLst>
                  <a:ext uri="{0D108BD9-81ED-4DB2-BD59-A6C34878D82A}">
                    <a16:rowId xmlns:a16="http://schemas.microsoft.com/office/drawing/2014/main" xmlns="" val="10001"/>
                  </a:ext>
                </a:extLst>
              </a:tr>
              <a:tr h="2299013">
                <a:tc vMerge="1">
                  <a:txBody>
                    <a:bodyPr/>
                    <a:lstStyle/>
                    <a:p>
                      <a:endParaRPr lang="en-ZA" sz="1400" dirty="0"/>
                    </a:p>
                  </a:txBody>
                  <a:tcPr/>
                </a:tc>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Approval of the Stakeholder Management plan (Feb 22-March 22)/Percentage implementation of the Organised Stakeholder Groups Management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endParaRPr lang="en-ZA" sz="1400" dirty="0">
                        <a:latin typeface="+mn-lt"/>
                      </a:endParaRPr>
                    </a:p>
                  </a:txBody>
                  <a:tcPr/>
                </a:tc>
                <a:tc>
                  <a:txBody>
                    <a:bodyPr/>
                    <a:lstStyle/>
                    <a:p>
                      <a:r>
                        <a:rPr lang="en-ZA" sz="1400" b="0" u="none" strike="noStrike" baseline="0" dirty="0">
                          <a:solidFill>
                            <a:srgbClr val="000000"/>
                          </a:solidFill>
                        </a:rPr>
                        <a:t>Approval of the PPRA Stakeholder Management plan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PPRA Stakeholder Management plan not yet approved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Target not achieved 	</a:t>
                      </a:r>
                      <a:endParaRPr lang="en-ZA" sz="1400" b="0" i="0" u="none" strike="noStrike" baseline="0" dirty="0">
                        <a:solidFill>
                          <a:srgbClr val="000000"/>
                        </a:solidFill>
                        <a:latin typeface="+mn-lt"/>
                      </a:endParaRPr>
                    </a:p>
                  </a:txBody>
                  <a:tcPr/>
                </a:tc>
                <a:tc vMerge="1">
                  <a:txBody>
                    <a:bodyPr/>
                    <a:lstStyle/>
                    <a:p>
                      <a:endParaRPr lang="en-ZA" sz="1400" b="0" i="0" u="none" strike="noStrike" baseline="0" dirty="0">
                        <a:solidFill>
                          <a:srgbClr val="000000"/>
                        </a:solidFill>
                        <a:latin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18658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94" y="489816"/>
            <a:ext cx="10515600" cy="1325563"/>
          </a:xfrm>
        </p:spPr>
        <p:txBody>
          <a:bodyPr>
            <a:normAutofit/>
          </a:bodyPr>
          <a:lstStyle/>
          <a:p>
            <a:r>
              <a:rPr lang="en-ZA" sz="2400" b="1" dirty="0">
                <a:latin typeface="+mn-lt"/>
              </a:rPr>
              <a:t>PROGRAMME 1: FINANCE AND ADMINISTRATION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4680247"/>
              </p:ext>
            </p:extLst>
          </p:nvPr>
        </p:nvGraphicFramePr>
        <p:xfrm>
          <a:off x="232914" y="1639019"/>
          <a:ext cx="10515601" cy="4870187"/>
        </p:xfrm>
        <a:graphic>
          <a:graphicData uri="http://schemas.openxmlformats.org/drawingml/2006/table">
            <a:tbl>
              <a:tblPr firstRow="1" bandRow="1">
                <a:tableStyleId>{F5AB1C69-6EDB-4FF4-983F-18BD219EF322}</a:tableStyleId>
              </a:tblPr>
              <a:tblGrid>
                <a:gridCol w="1085918">
                  <a:extLst>
                    <a:ext uri="{9D8B030D-6E8A-4147-A177-3AD203B41FA5}">
                      <a16:colId xmlns:a16="http://schemas.microsoft.com/office/drawing/2014/main" xmlns="" val="20000"/>
                    </a:ext>
                  </a:extLst>
                </a:gridCol>
                <a:gridCol w="1220419">
                  <a:extLst>
                    <a:ext uri="{9D8B030D-6E8A-4147-A177-3AD203B41FA5}">
                      <a16:colId xmlns:a16="http://schemas.microsoft.com/office/drawing/2014/main" xmlns="" val="20001"/>
                    </a:ext>
                  </a:extLst>
                </a:gridCol>
                <a:gridCol w="2374171">
                  <a:extLst>
                    <a:ext uri="{9D8B030D-6E8A-4147-A177-3AD203B41FA5}">
                      <a16:colId xmlns:a16="http://schemas.microsoft.com/office/drawing/2014/main" xmlns="" val="20002"/>
                    </a:ext>
                  </a:extLst>
                </a:gridCol>
                <a:gridCol w="1500816">
                  <a:extLst>
                    <a:ext uri="{9D8B030D-6E8A-4147-A177-3AD203B41FA5}">
                      <a16:colId xmlns:a16="http://schemas.microsoft.com/office/drawing/2014/main" xmlns="" val="20003"/>
                    </a:ext>
                  </a:extLst>
                </a:gridCol>
                <a:gridCol w="1187086">
                  <a:extLst>
                    <a:ext uri="{9D8B030D-6E8A-4147-A177-3AD203B41FA5}">
                      <a16:colId xmlns:a16="http://schemas.microsoft.com/office/drawing/2014/main" xmlns="" val="20004"/>
                    </a:ext>
                  </a:extLst>
                </a:gridCol>
                <a:gridCol w="1297315">
                  <a:extLst>
                    <a:ext uri="{9D8B030D-6E8A-4147-A177-3AD203B41FA5}">
                      <a16:colId xmlns:a16="http://schemas.microsoft.com/office/drawing/2014/main" xmlns="" val="20005"/>
                    </a:ext>
                  </a:extLst>
                </a:gridCol>
                <a:gridCol w="1849876">
                  <a:extLst>
                    <a:ext uri="{9D8B030D-6E8A-4147-A177-3AD203B41FA5}">
                      <a16:colId xmlns:a16="http://schemas.microsoft.com/office/drawing/2014/main" xmlns="" val="20006"/>
                    </a:ext>
                  </a:extLst>
                </a:gridCol>
              </a:tblGrid>
              <a:tr h="1008139">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661663">
                <a:tc rowSpan="2">
                  <a:txBody>
                    <a:bodyPr/>
                    <a:lstStyle/>
                    <a:p>
                      <a:r>
                        <a:rPr lang="en-ZA" sz="1400" b="1" u="none" strike="noStrike" baseline="0" dirty="0">
                          <a:solidFill>
                            <a:srgbClr val="000000"/>
                          </a:solidFill>
                        </a:rPr>
                        <a:t>Functional, Efficient, and integrated Governance </a:t>
                      </a:r>
                      <a:r>
                        <a:rPr lang="en-ZA" sz="1400" b="0" u="none" strike="noStrike" baseline="0" dirty="0">
                          <a:solidFill>
                            <a:srgbClr val="000000"/>
                          </a:solidFill>
                        </a:rPr>
                        <a:t>	</a:t>
                      </a:r>
                      <a:endParaRPr lang="en-ZA" sz="1400" b="0" i="0" u="none" strike="noStrike" baseline="0" dirty="0">
                        <a:solidFill>
                          <a:srgbClr val="000000"/>
                        </a:solidFill>
                        <a:latin typeface="+mn-lt"/>
                      </a:endParaRPr>
                    </a:p>
                  </a:txBody>
                  <a:tcPr/>
                </a:tc>
                <a:tc rowSpan="2">
                  <a:txBody>
                    <a:bodyPr/>
                    <a:lstStyle/>
                    <a:p>
                      <a:r>
                        <a:rPr lang="en-ZA" sz="1400" b="0" u="none" strike="noStrike" baseline="0" dirty="0">
                          <a:solidFill>
                            <a:srgbClr val="000000"/>
                          </a:solidFill>
                        </a:rPr>
                        <a:t>Sound governance and control environment systems 	</a:t>
                      </a:r>
                      <a:endParaRPr lang="en-ZA" sz="1400" b="0" i="0" u="none" strike="noStrike" baseline="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Percentage collection of allowed fees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a:solidFill>
                            <a:srgbClr val="000000"/>
                          </a:solidFill>
                        </a:rPr>
                        <a:t>100% of allowed fees collected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Less 100% allowed fees collected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Target not achieved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This is a new indicator. A dedicated collections manager role exists but is yet to be filled.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1"/>
                  </a:ext>
                </a:extLst>
              </a:tr>
              <a:tr h="2200385">
                <a:tc vMerge="1">
                  <a:txBody>
                    <a:bodyPr/>
                    <a:lstStyle/>
                    <a:p>
                      <a:endParaRPr lang="en-ZA" sz="1400" dirty="0"/>
                    </a:p>
                  </a:txBody>
                  <a:tcPr/>
                </a:tc>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Percentage of PPRA procurement spend on businesses that are majority-owned by the designated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endParaRPr lang="en-ZA" sz="1400" dirty="0">
                        <a:latin typeface="+mn-lt"/>
                      </a:endParaRPr>
                    </a:p>
                  </a:txBody>
                  <a:tcPr/>
                </a:tc>
                <a:tc>
                  <a:txBody>
                    <a:bodyPr/>
                    <a:lstStyle/>
                    <a:p>
                      <a:r>
                        <a:rPr lang="en-ZA" sz="1400" b="0" u="none" strike="noStrike" baseline="0" dirty="0">
                          <a:solidFill>
                            <a:srgbClr val="000000"/>
                          </a:solidFill>
                        </a:rPr>
                        <a:t>40% of PPRA procurement spend on businesses that are majority-owned by the designated groups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24% of PPRA procurement spend on businesses that are majority-owned by the designated groups</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16 percentage points below target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This is a new target. Previous focus has been on entities owned by the larger HDI.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29080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94" y="517525"/>
            <a:ext cx="10738449" cy="1325563"/>
          </a:xfrm>
        </p:spPr>
        <p:txBody>
          <a:bodyPr>
            <a:normAutofit/>
          </a:bodyPr>
          <a:lstStyle/>
          <a:p>
            <a:r>
              <a:rPr lang="en-ZA" sz="2400" b="1" dirty="0">
                <a:latin typeface="+mn-lt"/>
              </a:rPr>
              <a:t>PROGRAMME 2 COMPLIANCE AND ENFORCEMENT </a:t>
            </a:r>
            <a:endParaRPr lang="en-ZA" sz="24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32585371"/>
              </p:ext>
            </p:extLst>
          </p:nvPr>
        </p:nvGraphicFramePr>
        <p:xfrm>
          <a:off x="232914" y="1639019"/>
          <a:ext cx="10545922" cy="5139921"/>
        </p:xfrm>
        <a:graphic>
          <a:graphicData uri="http://schemas.openxmlformats.org/drawingml/2006/table">
            <a:tbl>
              <a:tblPr firstRow="1" bandRow="1">
                <a:tableStyleId>{F5AB1C69-6EDB-4FF4-983F-18BD219EF322}</a:tableStyleId>
              </a:tblPr>
              <a:tblGrid>
                <a:gridCol w="1089049">
                  <a:extLst>
                    <a:ext uri="{9D8B030D-6E8A-4147-A177-3AD203B41FA5}">
                      <a16:colId xmlns:a16="http://schemas.microsoft.com/office/drawing/2014/main" xmlns="" val="20000"/>
                    </a:ext>
                  </a:extLst>
                </a:gridCol>
                <a:gridCol w="1223938">
                  <a:extLst>
                    <a:ext uri="{9D8B030D-6E8A-4147-A177-3AD203B41FA5}">
                      <a16:colId xmlns:a16="http://schemas.microsoft.com/office/drawing/2014/main" xmlns="" val="20001"/>
                    </a:ext>
                  </a:extLst>
                </a:gridCol>
                <a:gridCol w="2381017">
                  <a:extLst>
                    <a:ext uri="{9D8B030D-6E8A-4147-A177-3AD203B41FA5}">
                      <a16:colId xmlns:a16="http://schemas.microsoft.com/office/drawing/2014/main" xmlns="" val="20002"/>
                    </a:ext>
                  </a:extLst>
                </a:gridCol>
                <a:gridCol w="1505144">
                  <a:extLst>
                    <a:ext uri="{9D8B030D-6E8A-4147-A177-3AD203B41FA5}">
                      <a16:colId xmlns:a16="http://schemas.microsoft.com/office/drawing/2014/main" xmlns="" val="20003"/>
                    </a:ext>
                  </a:extLst>
                </a:gridCol>
                <a:gridCol w="1190509">
                  <a:extLst>
                    <a:ext uri="{9D8B030D-6E8A-4147-A177-3AD203B41FA5}">
                      <a16:colId xmlns:a16="http://schemas.microsoft.com/office/drawing/2014/main" xmlns="" val="20004"/>
                    </a:ext>
                  </a:extLst>
                </a:gridCol>
                <a:gridCol w="1301055">
                  <a:extLst>
                    <a:ext uri="{9D8B030D-6E8A-4147-A177-3AD203B41FA5}">
                      <a16:colId xmlns:a16="http://schemas.microsoft.com/office/drawing/2014/main" xmlns="" val="20005"/>
                    </a:ext>
                  </a:extLst>
                </a:gridCol>
                <a:gridCol w="1855210">
                  <a:extLst>
                    <a:ext uri="{9D8B030D-6E8A-4147-A177-3AD203B41FA5}">
                      <a16:colId xmlns:a16="http://schemas.microsoft.com/office/drawing/2014/main" xmlns="" val="20006"/>
                    </a:ext>
                  </a:extLst>
                </a:gridCol>
              </a:tblGrid>
              <a:tr h="982914">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96134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dk1"/>
                          </a:solidFill>
                        </a:rPr>
                        <a:t>Improve Compliance with the PPA </a:t>
                      </a:r>
                      <a:r>
                        <a:rPr lang="en-ZA" sz="1400" b="0" u="none" strike="noStrike" kern="1200" baseline="0" dirty="0">
                          <a:solidFill>
                            <a:schemeClr val="dk1"/>
                          </a:solidFill>
                        </a:rPr>
                        <a:t>	</a:t>
                      </a:r>
                    </a:p>
                    <a:p>
                      <a:r>
                        <a:rPr lang="en-ZA" sz="1400" b="0" u="none" strike="noStrike" baseline="0" dirty="0">
                          <a:solidFill>
                            <a:srgbClr val="000000"/>
                          </a:solidFill>
                        </a:rPr>
                        <a:t>	</a:t>
                      </a:r>
                      <a:endParaRPr lang="en-ZA" sz="1400" b="0" i="0" u="none" strike="noStrike" baseline="0" dirty="0">
                        <a:solidFill>
                          <a:srgbClr val="000000"/>
                        </a:solidFill>
                        <a:latin typeface="+mn-lt"/>
                      </a:endParaRPr>
                    </a:p>
                  </a:txBody>
                  <a:tcPr/>
                </a:tc>
                <a:tc>
                  <a:txBody>
                    <a:bodyPr/>
                    <a:lstStyle/>
                    <a:p>
                      <a:r>
                        <a:rPr lang="en-ZA" sz="1400" b="0" u="none" strike="noStrike" kern="1200" baseline="0" dirty="0">
                          <a:solidFill>
                            <a:schemeClr val="dk1"/>
                          </a:solidFill>
                        </a:rPr>
                        <a:t>Property </a:t>
                      </a:r>
                    </a:p>
                    <a:p>
                      <a:r>
                        <a:rPr lang="en-ZA" sz="1400" b="0" u="none" strike="noStrike" kern="1200" baseline="0" dirty="0">
                          <a:solidFill>
                            <a:schemeClr val="dk1"/>
                          </a:solidFill>
                        </a:rPr>
                        <a:t>practitioners </a:t>
                      </a:r>
                    </a:p>
                    <a:p>
                      <a:r>
                        <a:rPr lang="en-ZA" sz="1400" b="0" u="none" strike="noStrike" kern="1200" baseline="0" dirty="0">
                          <a:solidFill>
                            <a:schemeClr val="dk1"/>
                          </a:solidFill>
                        </a:rPr>
                        <a:t>registered on the </a:t>
                      </a:r>
                    </a:p>
                    <a:p>
                      <a:r>
                        <a:rPr lang="en-ZA" sz="1400" b="0" u="none" strike="noStrike" kern="1200" baseline="0" dirty="0">
                          <a:solidFill>
                            <a:schemeClr val="dk1"/>
                          </a:solidFill>
                        </a:rPr>
                        <a:t>database of the </a:t>
                      </a:r>
                    </a:p>
                    <a:p>
                      <a:r>
                        <a:rPr lang="en-ZA" sz="1400" b="0" u="none" strike="noStrike" kern="1200" baseline="0" dirty="0">
                          <a:solidFill>
                            <a:schemeClr val="dk1"/>
                          </a:solidFill>
                        </a:rPr>
                        <a:t>PPRA 	</a:t>
                      </a:r>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Percentage of all compliant new registrations processed within 30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a:solidFill>
                            <a:srgbClr val="000000"/>
                          </a:solidFill>
                        </a:rPr>
                        <a:t>100% of all compliant new registrations processed within 30 days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100% (1201/1201) of all compliant new registrations processed within 30 days 	</a:t>
                      </a:r>
                      <a:endParaRPr lang="en-ZA" sz="1400" b="0" i="0" u="none" strike="noStrike" baseline="0" dirty="0">
                        <a:solidFill>
                          <a:srgbClr val="000000"/>
                        </a:solidFill>
                        <a:latin typeface="+mn-lt"/>
                      </a:endParaRPr>
                    </a:p>
                  </a:txBody>
                  <a:tcPr>
                    <a:solidFill>
                      <a:srgbClr val="92D050"/>
                    </a:solidFill>
                  </a:tcPr>
                </a:tc>
                <a:tc>
                  <a:txBody>
                    <a:bodyPr/>
                    <a:lstStyle/>
                    <a:p>
                      <a:r>
                        <a:rPr lang="en-ZA" sz="1400" b="0" u="none" strike="noStrike" baseline="0" dirty="0">
                          <a:solidFill>
                            <a:srgbClr val="000000"/>
                          </a:solidFill>
                        </a:rPr>
                        <a:t>No deviation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No deviation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1"/>
                  </a:ext>
                </a:extLst>
              </a:tr>
              <a:tr h="2145327">
                <a:tc vMerge="1">
                  <a:txBody>
                    <a:bodyPr/>
                    <a:lstStyle/>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Disciplinary hearings and enforcement 	</a:t>
                      </a:r>
                    </a:p>
                    <a:p>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Percentage of completed investigations that result in disciplinary hearings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endParaRPr lang="en-ZA" sz="1400" dirty="0">
                        <a:latin typeface="+mn-lt"/>
                      </a:endParaRPr>
                    </a:p>
                  </a:txBody>
                  <a:tcPr/>
                </a:tc>
                <a:tc>
                  <a:txBody>
                    <a:bodyPr/>
                    <a:lstStyle/>
                    <a:p>
                      <a:r>
                        <a:rPr lang="en-ZA" sz="1400" b="0" u="none" strike="noStrike" baseline="0" dirty="0">
                          <a:solidFill>
                            <a:srgbClr val="000000"/>
                          </a:solidFill>
                        </a:rPr>
                        <a:t>75% of completed investigations result in disciplinary hearings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0% of completed investigations result in disciplinary hearings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100% Below Target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Disciplinary hearings were not held, due to expired contracts of disciplinary members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38913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882A9-C2A2-2B4D-6A28-C83CF50FC9DA}"/>
              </a:ext>
            </a:extLst>
          </p:cNvPr>
          <p:cNvSpPr>
            <a:spLocks noGrp="1"/>
          </p:cNvSpPr>
          <p:nvPr>
            <p:ph type="title"/>
          </p:nvPr>
        </p:nvSpPr>
        <p:spPr>
          <a:xfrm>
            <a:off x="1327438" y="711490"/>
            <a:ext cx="9423689" cy="825500"/>
          </a:xfrm>
        </p:spPr>
        <p:txBody>
          <a:bodyPr>
            <a:normAutofit/>
          </a:bodyPr>
          <a:lstStyle/>
          <a:p>
            <a:r>
              <a:rPr lang="en-US" sz="2400" b="1" dirty="0">
                <a:latin typeface="+mn-lt"/>
              </a:rPr>
              <a:t>PURPOSE: TO PRESENT TO THE MINISTER OF HUMAN SETTLEMENTS</a:t>
            </a:r>
            <a:endParaRPr lang="en-ZA" sz="2400" b="1" dirty="0">
              <a:latin typeface="+mn-lt"/>
            </a:endParaRPr>
          </a:p>
        </p:txBody>
      </p:sp>
      <p:sp>
        <p:nvSpPr>
          <p:cNvPr id="7" name="Content Placeholder 6">
            <a:extLst>
              <a:ext uri="{FF2B5EF4-FFF2-40B4-BE49-F238E27FC236}">
                <a16:creationId xmlns:a16="http://schemas.microsoft.com/office/drawing/2014/main" xmlns="" id="{8D3F76FA-5E33-63E7-47A1-AF554F74ED47}"/>
              </a:ext>
            </a:extLst>
          </p:cNvPr>
          <p:cNvSpPr>
            <a:spLocks noGrp="1"/>
          </p:cNvSpPr>
          <p:nvPr>
            <p:ph idx="1"/>
          </p:nvPr>
        </p:nvSpPr>
        <p:spPr>
          <a:xfrm>
            <a:off x="371477" y="1724026"/>
            <a:ext cx="10379650" cy="3775438"/>
          </a:xfrm>
        </p:spPr>
        <p:txBody>
          <a:bodyPr>
            <a:normAutofit/>
          </a:bodyPr>
          <a:lstStyle/>
          <a:p>
            <a:pPr marL="457200" indent="-457200">
              <a:buFont typeface="+mj-lt"/>
              <a:buAutoNum type="arabicPeriod"/>
            </a:pPr>
            <a:r>
              <a:rPr lang="en-US" sz="2400" dirty="0"/>
              <a:t>To brief the </a:t>
            </a:r>
            <a:r>
              <a:rPr lang="en-US" sz="2400" dirty="0" smtClean="0"/>
              <a:t> Portfolio </a:t>
            </a:r>
            <a:r>
              <a:rPr lang="en-US" sz="2400" dirty="0"/>
              <a:t>C</a:t>
            </a:r>
            <a:r>
              <a:rPr lang="en-US" sz="2400" dirty="0" smtClean="0"/>
              <a:t>ommittee on </a:t>
            </a:r>
            <a:r>
              <a:rPr lang="en-US" sz="2400" dirty="0"/>
              <a:t>Human Settlements on </a:t>
            </a:r>
            <a:r>
              <a:rPr lang="en-ZA" sz="2400" dirty="0"/>
              <a:t>the EAAB and PPRA Annual Reports for 2021/22 financial year.</a:t>
            </a:r>
          </a:p>
        </p:txBody>
      </p:sp>
    </p:spTree>
    <p:extLst>
      <p:ext uri="{BB962C8B-B14F-4D97-AF65-F5344CB8AC3E}">
        <p14:creationId xmlns:p14="http://schemas.microsoft.com/office/powerpoint/2010/main" xmlns="" val="675742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894" y="462106"/>
            <a:ext cx="10738449" cy="1325563"/>
          </a:xfrm>
        </p:spPr>
        <p:txBody>
          <a:bodyPr>
            <a:normAutofit/>
          </a:bodyPr>
          <a:lstStyle/>
          <a:p>
            <a:r>
              <a:rPr lang="en-ZA" sz="2400" b="1" dirty="0">
                <a:latin typeface="+mn-lt"/>
              </a:rPr>
              <a:t>PROGRAMME 2 COMPLIANCE AND ENFORCEMENT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60141838"/>
              </p:ext>
            </p:extLst>
          </p:nvPr>
        </p:nvGraphicFramePr>
        <p:xfrm>
          <a:off x="232914" y="1639019"/>
          <a:ext cx="10532068" cy="5089585"/>
        </p:xfrm>
        <a:graphic>
          <a:graphicData uri="http://schemas.openxmlformats.org/drawingml/2006/table">
            <a:tbl>
              <a:tblPr firstRow="1" bandRow="1">
                <a:tableStyleId>{F5AB1C69-6EDB-4FF4-983F-18BD219EF322}</a:tableStyleId>
              </a:tblPr>
              <a:tblGrid>
                <a:gridCol w="1087619">
                  <a:extLst>
                    <a:ext uri="{9D8B030D-6E8A-4147-A177-3AD203B41FA5}">
                      <a16:colId xmlns:a16="http://schemas.microsoft.com/office/drawing/2014/main" xmlns="" val="20000"/>
                    </a:ext>
                  </a:extLst>
                </a:gridCol>
                <a:gridCol w="1222330">
                  <a:extLst>
                    <a:ext uri="{9D8B030D-6E8A-4147-A177-3AD203B41FA5}">
                      <a16:colId xmlns:a16="http://schemas.microsoft.com/office/drawing/2014/main" xmlns="" val="20001"/>
                    </a:ext>
                  </a:extLst>
                </a:gridCol>
                <a:gridCol w="2377889">
                  <a:extLst>
                    <a:ext uri="{9D8B030D-6E8A-4147-A177-3AD203B41FA5}">
                      <a16:colId xmlns:a16="http://schemas.microsoft.com/office/drawing/2014/main" xmlns="" val="20002"/>
                    </a:ext>
                  </a:extLst>
                </a:gridCol>
                <a:gridCol w="1503166">
                  <a:extLst>
                    <a:ext uri="{9D8B030D-6E8A-4147-A177-3AD203B41FA5}">
                      <a16:colId xmlns:a16="http://schemas.microsoft.com/office/drawing/2014/main" xmlns="" val="20003"/>
                    </a:ext>
                  </a:extLst>
                </a:gridCol>
                <a:gridCol w="1188945">
                  <a:extLst>
                    <a:ext uri="{9D8B030D-6E8A-4147-A177-3AD203B41FA5}">
                      <a16:colId xmlns:a16="http://schemas.microsoft.com/office/drawing/2014/main" xmlns="" val="20004"/>
                    </a:ext>
                  </a:extLst>
                </a:gridCol>
                <a:gridCol w="1299346">
                  <a:extLst>
                    <a:ext uri="{9D8B030D-6E8A-4147-A177-3AD203B41FA5}">
                      <a16:colId xmlns:a16="http://schemas.microsoft.com/office/drawing/2014/main" xmlns="" val="20005"/>
                    </a:ext>
                  </a:extLst>
                </a:gridCol>
                <a:gridCol w="1852773">
                  <a:extLst>
                    <a:ext uri="{9D8B030D-6E8A-4147-A177-3AD203B41FA5}">
                      <a16:colId xmlns:a16="http://schemas.microsoft.com/office/drawing/2014/main" xmlns="" val="20006"/>
                    </a:ext>
                  </a:extLst>
                </a:gridCol>
              </a:tblGrid>
              <a:tr h="982914">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96134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u="none" strike="noStrike" kern="1200" baseline="0" dirty="0">
                          <a:solidFill>
                            <a:schemeClr val="dk1"/>
                          </a:solidFill>
                        </a:rPr>
                        <a:t>Improve Compliance with the PPA </a:t>
                      </a:r>
                      <a:r>
                        <a:rPr lang="en-ZA" sz="1400" b="0" u="none" strike="noStrike" kern="1200" baseline="0" dirty="0">
                          <a:solidFill>
                            <a:schemeClr val="dk1"/>
                          </a:solidFill>
                        </a:rPr>
                        <a:t>	</a:t>
                      </a:r>
                    </a:p>
                    <a:p>
                      <a:r>
                        <a:rPr lang="en-ZA" sz="1400" b="0" u="none" strike="noStrike" baseline="0" dirty="0">
                          <a:solidFill>
                            <a:srgbClr val="000000"/>
                          </a:solidFill>
                        </a:rPr>
                        <a:t>	</a:t>
                      </a:r>
                      <a:endParaRPr lang="en-ZA" sz="1400" b="0" i="0" u="none" strike="noStrike" baseline="0" dirty="0">
                        <a:solidFill>
                          <a:srgbClr val="000000"/>
                        </a:solidFill>
                        <a:latin typeface="+mn-lt"/>
                      </a:endParaRPr>
                    </a:p>
                  </a:txBody>
                  <a:tcPr/>
                </a:tc>
                <a:tc rowSpan="2">
                  <a:txBody>
                    <a:bodyPr/>
                    <a:lstStyle/>
                    <a:p>
                      <a:r>
                        <a:rPr lang="en-ZA" sz="1400" b="0" u="none" strike="noStrike" kern="1200" baseline="0" dirty="0">
                          <a:solidFill>
                            <a:schemeClr val="dk1"/>
                          </a:solidFill>
                        </a:rPr>
                        <a:t>Property </a:t>
                      </a:r>
                    </a:p>
                    <a:p>
                      <a:r>
                        <a:rPr lang="en-ZA" sz="1400" b="0" u="none" strike="noStrike" kern="1200" baseline="0" dirty="0">
                          <a:solidFill>
                            <a:schemeClr val="dk1"/>
                          </a:solidFill>
                        </a:rPr>
                        <a:t>practitioners </a:t>
                      </a:r>
                    </a:p>
                    <a:p>
                      <a:r>
                        <a:rPr lang="en-ZA" sz="1400" b="0" u="none" strike="noStrike" kern="1200" baseline="0" dirty="0">
                          <a:solidFill>
                            <a:schemeClr val="dk1"/>
                          </a:solidFill>
                        </a:rPr>
                        <a:t>registered on the </a:t>
                      </a:r>
                    </a:p>
                    <a:p>
                      <a:r>
                        <a:rPr lang="en-ZA" sz="1400" b="0" u="none" strike="noStrike" kern="1200" baseline="0" dirty="0">
                          <a:solidFill>
                            <a:schemeClr val="dk1"/>
                          </a:solidFill>
                        </a:rPr>
                        <a:t>database of the </a:t>
                      </a:r>
                    </a:p>
                    <a:p>
                      <a:r>
                        <a:rPr lang="en-ZA" sz="1400" b="0" u="none" strike="noStrike" kern="1200" baseline="0" dirty="0">
                          <a:solidFill>
                            <a:schemeClr val="dk1"/>
                          </a:solidFill>
                        </a:rPr>
                        <a:t>PPRA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Percentage of disciplinary outcomes enforced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a:solidFill>
                            <a:srgbClr val="000000"/>
                          </a:solidFill>
                        </a:rPr>
                        <a:t>100% of disciplinary outcomes enforced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0% of disciplinary outcomes were enforced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100% Below Target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No disciplinary outcomes could be enforced since there were no disciplinary hearings.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1"/>
                  </a:ext>
                </a:extLst>
              </a:tr>
              <a:tr h="2145327">
                <a:tc vMerge="1">
                  <a:txBody>
                    <a:bodyPr/>
                    <a:lstStyle/>
                    <a:p>
                      <a:endParaRPr lang="en-ZA" sz="1400" dirty="0"/>
                    </a:p>
                  </a:txBody>
                  <a:tcPr/>
                </a:tc>
                <a:tc vMerge="1">
                  <a:txBody>
                    <a:bodyPr/>
                    <a:lstStyle/>
                    <a:p>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Number of property practitioners registered on the database of the PPRA per annum 	</a:t>
                      </a:r>
                    </a:p>
                    <a:p>
                      <a:endParaRPr lang="en-ZA" sz="1400" dirty="0">
                        <a:latin typeface="+mn-lt"/>
                      </a:endParaRPr>
                    </a:p>
                  </a:txBody>
                  <a:tcPr/>
                </a:tc>
                <a:tc>
                  <a:txBody>
                    <a:bodyPr/>
                    <a:lstStyle/>
                    <a:p>
                      <a:r>
                        <a:rPr lang="en-ZA" sz="1400" b="0" u="none" strike="noStrike" baseline="0" dirty="0">
                          <a:solidFill>
                            <a:srgbClr val="000000"/>
                          </a:solidFill>
                        </a:rPr>
                        <a:t>9 000 property practitioners registered on the database of the PPRA per annum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1220 New property practitioners registered on the database of the PPRA (in 1 Feb 2022 – 31 March 2022)</a:t>
                      </a:r>
                      <a:endParaRPr lang="en-ZA" sz="1400" b="0" i="0" u="none" strike="noStrike" baseline="0" dirty="0">
                        <a:solidFill>
                          <a:srgbClr val="000000"/>
                        </a:solidFill>
                        <a:latin typeface="+mn-lt"/>
                      </a:endParaRP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280 Below Target (prorated 2/12 months) 	</a:t>
                      </a:r>
                    </a:p>
                    <a:p>
                      <a:r>
                        <a:rPr lang="en-ZA" sz="1400" b="0" u="none" strike="noStrike" baseline="0" dirty="0">
                          <a:solidFill>
                            <a:srgbClr val="000000"/>
                          </a:solidFill>
                        </a:rPr>
                        <a:t>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IT system readiness hindered processing of new registrations 	</a:t>
                      </a:r>
                    </a:p>
                    <a:p>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6056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08" y="448252"/>
            <a:ext cx="10738449" cy="1325563"/>
          </a:xfrm>
        </p:spPr>
        <p:txBody>
          <a:bodyPr>
            <a:normAutofit/>
          </a:bodyPr>
          <a:lstStyle/>
          <a:p>
            <a:r>
              <a:rPr lang="en-ZA" sz="2400" b="1" dirty="0">
                <a:latin typeface="+mn-lt"/>
              </a:rPr>
              <a:t>PROGRAMME 3 EDUCATION AND TRAINING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71738598"/>
              </p:ext>
            </p:extLst>
          </p:nvPr>
        </p:nvGraphicFramePr>
        <p:xfrm>
          <a:off x="232914" y="1639020"/>
          <a:ext cx="10504358" cy="4976257"/>
        </p:xfrm>
        <a:graphic>
          <a:graphicData uri="http://schemas.openxmlformats.org/drawingml/2006/table">
            <a:tbl>
              <a:tblPr firstRow="1" bandRow="1">
                <a:tableStyleId>{F5AB1C69-6EDB-4FF4-983F-18BD219EF322}</a:tableStyleId>
              </a:tblPr>
              <a:tblGrid>
                <a:gridCol w="1295928">
                  <a:extLst>
                    <a:ext uri="{9D8B030D-6E8A-4147-A177-3AD203B41FA5}">
                      <a16:colId xmlns:a16="http://schemas.microsoft.com/office/drawing/2014/main" xmlns="" val="20000"/>
                    </a:ext>
                  </a:extLst>
                </a:gridCol>
                <a:gridCol w="1456860">
                  <a:extLst>
                    <a:ext uri="{9D8B030D-6E8A-4147-A177-3AD203B41FA5}">
                      <a16:colId xmlns:a16="http://schemas.microsoft.com/office/drawing/2014/main" xmlns="" val="20001"/>
                    </a:ext>
                  </a:extLst>
                </a:gridCol>
                <a:gridCol w="1600853">
                  <a:extLst>
                    <a:ext uri="{9D8B030D-6E8A-4147-A177-3AD203B41FA5}">
                      <a16:colId xmlns:a16="http://schemas.microsoft.com/office/drawing/2014/main" xmlns="" val="20002"/>
                    </a:ext>
                  </a:extLst>
                </a:gridCol>
                <a:gridCol w="1583912">
                  <a:extLst>
                    <a:ext uri="{9D8B030D-6E8A-4147-A177-3AD203B41FA5}">
                      <a16:colId xmlns:a16="http://schemas.microsoft.com/office/drawing/2014/main" xmlns="" val="20003"/>
                    </a:ext>
                  </a:extLst>
                </a:gridCol>
                <a:gridCol w="1410752">
                  <a:extLst>
                    <a:ext uri="{9D8B030D-6E8A-4147-A177-3AD203B41FA5}">
                      <a16:colId xmlns:a16="http://schemas.microsoft.com/office/drawing/2014/main" xmlns="" val="20004"/>
                    </a:ext>
                  </a:extLst>
                </a:gridCol>
                <a:gridCol w="1028288">
                  <a:extLst>
                    <a:ext uri="{9D8B030D-6E8A-4147-A177-3AD203B41FA5}">
                      <a16:colId xmlns:a16="http://schemas.microsoft.com/office/drawing/2014/main" xmlns="" val="20005"/>
                    </a:ext>
                  </a:extLst>
                </a:gridCol>
                <a:gridCol w="2127765">
                  <a:extLst>
                    <a:ext uri="{9D8B030D-6E8A-4147-A177-3AD203B41FA5}">
                      <a16:colId xmlns:a16="http://schemas.microsoft.com/office/drawing/2014/main" xmlns="" val="20006"/>
                    </a:ext>
                  </a:extLst>
                </a:gridCol>
              </a:tblGrid>
              <a:tr h="851536">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422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err="1">
                          <a:solidFill>
                            <a:schemeClr val="dk1"/>
                          </a:solidFill>
                        </a:rPr>
                        <a:t>Professionalisation</a:t>
                      </a:r>
                      <a:r>
                        <a:rPr lang="en-ZA" sz="1400" b="0" u="none" strike="noStrike" kern="1200" baseline="0" dirty="0">
                          <a:solidFill>
                            <a:schemeClr val="dk1"/>
                          </a:solidFill>
                        </a:rPr>
                        <a:t> of the property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r>
                        <a:rPr lang="en-ZA" sz="1400" b="0" u="none" strike="noStrike" baseline="0" dirty="0">
                          <a:solidFill>
                            <a:srgbClr val="000000"/>
                          </a:solidFill>
                        </a:rPr>
                        <a:t>	</a:t>
                      </a:r>
                      <a:endParaRPr lang="en-ZA" sz="1400" b="0" i="0" u="none" strike="noStrike" baseline="0" dirty="0">
                        <a:solidFill>
                          <a:srgbClr val="000000"/>
                        </a:solidFill>
                        <a:latin typeface="+mn-lt"/>
                      </a:endParaRPr>
                    </a:p>
                  </a:txBody>
                  <a:tcPr/>
                </a:tc>
                <a:tc>
                  <a:txBody>
                    <a:bodyPr/>
                    <a:lstStyle/>
                    <a:p>
                      <a:r>
                        <a:rPr lang="en-ZA" sz="1400" b="0" u="none" strike="noStrike" kern="1200" baseline="0" dirty="0">
                          <a:solidFill>
                            <a:schemeClr val="dk1"/>
                          </a:solidFill>
                        </a:rPr>
                        <a:t>Continuous </a:t>
                      </a:r>
                    </a:p>
                    <a:p>
                      <a:r>
                        <a:rPr lang="en-ZA" sz="1400" b="0" u="none" strike="noStrike" kern="1200" baseline="0" dirty="0">
                          <a:solidFill>
                            <a:schemeClr val="dk1"/>
                          </a:solidFill>
                        </a:rPr>
                        <a:t>professional </a:t>
                      </a:r>
                    </a:p>
                    <a:p>
                      <a:r>
                        <a:rPr lang="en-ZA" sz="1400" b="0" u="none" strike="noStrike" kern="1200" baseline="0" dirty="0">
                          <a:solidFill>
                            <a:schemeClr val="dk1"/>
                          </a:solidFill>
                        </a:rPr>
                        <a:t>development 	</a:t>
                      </a:r>
                    </a:p>
                    <a:p>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Percentage increase in CPD registered property practitioners that have fully met CPD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a:solidFill>
                            <a:srgbClr val="000000"/>
                          </a:solidFill>
                        </a:rPr>
                        <a:t>5% increase in CPD registered property practitioners that have fully met CPD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15.5% decrease (11191 vs 13245) in CPD registered property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20.5 percentage points below target 	</a:t>
                      </a:r>
                      <a:endParaRPr lang="en-ZA" sz="1400" b="0" i="0" u="none" strike="noStrike" baseline="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baseline="0" dirty="0">
                          <a:solidFill>
                            <a:srgbClr val="000000"/>
                          </a:solidFill>
                        </a:rPr>
                        <a:t>CPD success was negatively affected due to intrinsic and technical challenges with </a:t>
                      </a:r>
                      <a:r>
                        <a:rPr lang="en-ZA" sz="1400" b="0" u="none" strike="noStrike" kern="1200" baseline="0" dirty="0">
                          <a:solidFill>
                            <a:schemeClr val="dk1"/>
                          </a:solidFill>
                        </a:rPr>
                        <a:t>e-learning.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1"/>
                  </a:ext>
                </a:extLst>
              </a:tr>
              <a:tr h="23149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err="1">
                          <a:solidFill>
                            <a:schemeClr val="dk1"/>
                          </a:solidFill>
                        </a:rPr>
                        <a:t>Professionalisation</a:t>
                      </a:r>
                      <a:r>
                        <a:rPr lang="en-ZA" sz="1400" b="0" u="none" strike="noStrike" kern="1200" baseline="0" dirty="0">
                          <a:solidFill>
                            <a:schemeClr val="dk1"/>
                          </a:solidFill>
                        </a:rPr>
                        <a:t> of the property sector 	</a:t>
                      </a:r>
                    </a:p>
                    <a:p>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Sector skills development 	</a:t>
                      </a:r>
                    </a:p>
                    <a:p>
                      <a:endParaRPr lang="en-ZA" sz="14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Approval of Sector Skills Development plan (Feb 22 – March 22) 	</a:t>
                      </a:r>
                    </a:p>
                    <a:p>
                      <a:endParaRPr lang="en-ZA" sz="1400" dirty="0">
                        <a:latin typeface="+mn-lt"/>
                      </a:endParaRPr>
                    </a:p>
                  </a:txBody>
                  <a:tcPr/>
                </a:tc>
                <a:tc>
                  <a:txBody>
                    <a:bodyPr/>
                    <a:lstStyle/>
                    <a:p>
                      <a:r>
                        <a:rPr lang="en-ZA" sz="1400" b="0" u="none" strike="noStrike" baseline="0" dirty="0">
                          <a:solidFill>
                            <a:srgbClr val="000000"/>
                          </a:solidFill>
                        </a:rPr>
                        <a:t>Sector Skills Development plan approved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Sector Skills Development plan not yet approved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Target not achieved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Significant progress has been made on the new targets transitioning from the EAAB to the PPRA. However, progress was impacted by late finalisation of the APP </a:t>
                      </a:r>
                      <a:r>
                        <a:rPr lang="en-ZA" sz="18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u="none" strike="noStrike" kern="1200" baseline="0" dirty="0">
                        <a:solidFill>
                          <a:schemeClr val="dk1"/>
                        </a:solidFill>
                      </a:endParaRPr>
                    </a:p>
                    <a:p>
                      <a:r>
                        <a:rPr lang="en-ZA" sz="1400" b="0" u="none" strike="noStrike" kern="1200" baseline="0" dirty="0">
                          <a:solidFill>
                            <a:schemeClr val="dk1"/>
                          </a:solidFill>
                        </a:rPr>
                        <a:t>	</a:t>
                      </a:r>
                      <a:endParaRPr lang="en-ZA"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18057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636" y="475961"/>
            <a:ext cx="10738449" cy="1325563"/>
          </a:xfrm>
        </p:spPr>
        <p:txBody>
          <a:bodyPr>
            <a:normAutofit/>
          </a:bodyPr>
          <a:lstStyle/>
          <a:p>
            <a:r>
              <a:rPr lang="en-ZA" sz="2400" b="1" dirty="0">
                <a:latin typeface="+mn-lt"/>
              </a:rPr>
              <a:t>PROGRAMME 3 EDUCATION AND TRAINING </a:t>
            </a:r>
            <a:r>
              <a:rPr lang="en-ZA" sz="2400" b="1" dirty="0">
                <a:latin typeface="+mn-lt"/>
                <a:cs typeface="Arial" panose="020B0604020202020204" pitchFamily="34" charset="0"/>
              </a:rPr>
              <a:t>…( CONT.)</a:t>
            </a:r>
            <a:endParaRPr lang="en-ZA" sz="24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34031006"/>
              </p:ext>
            </p:extLst>
          </p:nvPr>
        </p:nvGraphicFramePr>
        <p:xfrm>
          <a:off x="232915" y="1639021"/>
          <a:ext cx="10532068" cy="5319471"/>
        </p:xfrm>
        <a:graphic>
          <a:graphicData uri="http://schemas.openxmlformats.org/drawingml/2006/table">
            <a:tbl>
              <a:tblPr firstRow="1" bandRow="1">
                <a:tableStyleId>{F5AB1C69-6EDB-4FF4-983F-18BD219EF322}</a:tableStyleId>
              </a:tblPr>
              <a:tblGrid>
                <a:gridCol w="1299346">
                  <a:extLst>
                    <a:ext uri="{9D8B030D-6E8A-4147-A177-3AD203B41FA5}">
                      <a16:colId xmlns:a16="http://schemas.microsoft.com/office/drawing/2014/main" xmlns="" val="20000"/>
                    </a:ext>
                  </a:extLst>
                </a:gridCol>
                <a:gridCol w="1460703">
                  <a:extLst>
                    <a:ext uri="{9D8B030D-6E8A-4147-A177-3AD203B41FA5}">
                      <a16:colId xmlns:a16="http://schemas.microsoft.com/office/drawing/2014/main" xmlns="" val="20001"/>
                    </a:ext>
                  </a:extLst>
                </a:gridCol>
                <a:gridCol w="1605077">
                  <a:extLst>
                    <a:ext uri="{9D8B030D-6E8A-4147-A177-3AD203B41FA5}">
                      <a16:colId xmlns:a16="http://schemas.microsoft.com/office/drawing/2014/main" xmlns="" val="20002"/>
                    </a:ext>
                  </a:extLst>
                </a:gridCol>
                <a:gridCol w="1588090">
                  <a:extLst>
                    <a:ext uri="{9D8B030D-6E8A-4147-A177-3AD203B41FA5}">
                      <a16:colId xmlns:a16="http://schemas.microsoft.com/office/drawing/2014/main" xmlns="" val="20003"/>
                    </a:ext>
                  </a:extLst>
                </a:gridCol>
                <a:gridCol w="1755497">
                  <a:extLst>
                    <a:ext uri="{9D8B030D-6E8A-4147-A177-3AD203B41FA5}">
                      <a16:colId xmlns:a16="http://schemas.microsoft.com/office/drawing/2014/main" xmlns="" val="20004"/>
                    </a:ext>
                  </a:extLst>
                </a:gridCol>
                <a:gridCol w="999277">
                  <a:extLst>
                    <a:ext uri="{9D8B030D-6E8A-4147-A177-3AD203B41FA5}">
                      <a16:colId xmlns:a16="http://schemas.microsoft.com/office/drawing/2014/main" xmlns="" val="20005"/>
                    </a:ext>
                  </a:extLst>
                </a:gridCol>
                <a:gridCol w="1824078">
                  <a:extLst>
                    <a:ext uri="{9D8B030D-6E8A-4147-A177-3AD203B41FA5}">
                      <a16:colId xmlns:a16="http://schemas.microsoft.com/office/drawing/2014/main" xmlns="" val="20006"/>
                    </a:ext>
                  </a:extLst>
                </a:gridCol>
              </a:tblGrid>
              <a:tr h="869391">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96625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err="1">
                          <a:solidFill>
                            <a:schemeClr val="dk1"/>
                          </a:solidFill>
                        </a:rPr>
                        <a:t>Professionalisation</a:t>
                      </a:r>
                      <a:r>
                        <a:rPr lang="en-ZA" sz="1400" b="0" u="none" strike="noStrike" kern="1200" baseline="0" dirty="0">
                          <a:solidFill>
                            <a:schemeClr val="dk1"/>
                          </a:solidFill>
                        </a:rPr>
                        <a:t> of the property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r>
                        <a:rPr lang="en-ZA" sz="1400" b="0" u="none" strike="noStrike" baseline="0" dirty="0">
                          <a:solidFill>
                            <a:srgbClr val="000000"/>
                          </a:solidFill>
                        </a:rPr>
                        <a:t>	</a:t>
                      </a:r>
                    </a:p>
                    <a:p>
                      <a:endParaRPr lang="en-ZA" sz="1400" dirty="0">
                        <a:latin typeface="+mn-lt"/>
                      </a:endParaRPr>
                    </a:p>
                  </a:txBody>
                  <a:tcPr/>
                </a:tc>
                <a:tc>
                  <a:txBody>
                    <a:bodyPr/>
                    <a:lstStyle/>
                    <a:p>
                      <a:r>
                        <a:rPr lang="en-ZA" sz="1400" b="0" u="none" strike="noStrike" kern="1200" baseline="0" dirty="0">
                          <a:solidFill>
                            <a:schemeClr val="dk1"/>
                          </a:solidFill>
                        </a:rPr>
                        <a:t>Develop and </a:t>
                      </a:r>
                    </a:p>
                    <a:p>
                      <a:r>
                        <a:rPr lang="en-ZA" sz="1400" b="0" u="none" strike="noStrike" kern="1200" baseline="0" dirty="0">
                          <a:solidFill>
                            <a:schemeClr val="dk1"/>
                          </a:solidFill>
                        </a:rPr>
                        <a:t>establish research </a:t>
                      </a:r>
                    </a:p>
                    <a:p>
                      <a:r>
                        <a:rPr lang="en-ZA" sz="1400" b="0" u="none" strike="noStrike" kern="1200" baseline="0" dirty="0">
                          <a:solidFill>
                            <a:schemeClr val="dk1"/>
                          </a:solidFill>
                        </a:rPr>
                        <a:t>capacity and </a:t>
                      </a:r>
                    </a:p>
                    <a:p>
                      <a:r>
                        <a:rPr lang="en-ZA" sz="1400" b="0" u="none" strike="noStrike" kern="1200" baseline="0" dirty="0">
                          <a:solidFill>
                            <a:schemeClr val="dk1"/>
                          </a:solidFill>
                        </a:rPr>
                        <a:t>knowledge </a:t>
                      </a:r>
                    </a:p>
                    <a:p>
                      <a:r>
                        <a:rPr lang="en-ZA" sz="1400" b="0" u="none" strike="noStrike" kern="1200" baseline="0" dirty="0">
                          <a:solidFill>
                            <a:schemeClr val="dk1"/>
                          </a:solidFill>
                        </a:rPr>
                        <a:t>management in </a:t>
                      </a:r>
                    </a:p>
                    <a:p>
                      <a:r>
                        <a:rPr lang="en-ZA" sz="1400" b="0" u="none" strike="noStrike" kern="1200" baseline="0" dirty="0">
                          <a:solidFill>
                            <a:schemeClr val="dk1"/>
                          </a:solidFill>
                        </a:rPr>
                        <a:t>sector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Creation of </a:t>
                      </a:r>
                    </a:p>
                    <a:p>
                      <a:r>
                        <a:rPr lang="en-ZA" sz="1400" b="0" u="none" strike="noStrike" kern="1200" baseline="0" dirty="0">
                          <a:solidFill>
                            <a:schemeClr val="dk1"/>
                          </a:solidFill>
                        </a:rPr>
                        <a:t>Central Repository </a:t>
                      </a:r>
                    </a:p>
                    <a:p>
                      <a:r>
                        <a:rPr lang="en-ZA" sz="1400" b="0" u="none" strike="noStrike" kern="1200" baseline="0" dirty="0">
                          <a:solidFill>
                            <a:schemeClr val="dk1"/>
                          </a:solidFill>
                        </a:rPr>
                        <a:t>for industry research </a:t>
                      </a:r>
                    </a:p>
                    <a:p>
                      <a:r>
                        <a:rPr lang="en-ZA" sz="1400" b="0" u="none" strike="noStrike" kern="1200" baseline="0" dirty="0">
                          <a:solidFill>
                            <a:schemeClr val="dk1"/>
                          </a:solidFill>
                        </a:rPr>
                        <a:t>and knowledge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Establish MOU with the NRF and institutions of higher learning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a:solidFill>
                            <a:srgbClr val="000000"/>
                          </a:solidFill>
                        </a:rPr>
                        <a:t>The PPRA has taken steps towards meeting the target. Engagements with the NRF has taken place. NRF required further clarity on the envisaged MoU</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MoU not yet signed 	</a:t>
                      </a:r>
                      <a:endParaRPr lang="en-ZA" sz="1400" b="0" i="0" u="none" strike="noStrike" baseline="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Significant progress has been made on the new targets transitioning from the EAAB to the PPRA. However, progress was impacted by late finalisation of the APP 	</a:t>
                      </a:r>
                      <a:endParaRPr lang="en-ZA" sz="14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r h="2383336">
                <a:tc vMerge="1">
                  <a:txBody>
                    <a:bodyPr/>
                    <a:lstStyle/>
                    <a:p>
                      <a:endParaRPr lang="en-ZA"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Youth internships – One Learner – One Property Practitioner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Retention rate of youth candidate practitioners placed with property industry host employers through the One Learner – One Practitioner programme 	</a:t>
                      </a:r>
                    </a:p>
                    <a:p>
                      <a:endParaRPr lang="en-ZA" sz="1400" dirty="0">
                        <a:latin typeface="+mn-lt"/>
                      </a:endParaRPr>
                    </a:p>
                  </a:txBody>
                  <a:tcPr/>
                </a:tc>
                <a:tc>
                  <a:txBody>
                    <a:bodyPr/>
                    <a:lstStyle/>
                    <a:p>
                      <a:r>
                        <a:rPr lang="en-ZA" sz="1400" b="0" u="none" strike="noStrike" baseline="0" dirty="0">
                          <a:solidFill>
                            <a:srgbClr val="000000"/>
                          </a:solidFill>
                        </a:rPr>
                        <a:t>70% retention of youth candidate practitioners placed with property industry host employers through the One Learner – One Practitioner programme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No youth placed (and therefore none retained). Progressed made to place 249 by June 2022 	</a:t>
                      </a:r>
                      <a:endParaRPr lang="en-ZA" sz="1400" b="0" i="0" u="none" strike="noStrike" baseline="0" dirty="0">
                        <a:solidFill>
                          <a:srgbClr val="000000"/>
                        </a:solidFill>
                        <a:latin typeface="+mn-lt"/>
                      </a:endParaRPr>
                    </a:p>
                  </a:txBody>
                  <a:tcPr>
                    <a:solidFill>
                      <a:srgbClr val="FF0000"/>
                    </a:solidFill>
                  </a:tcPr>
                </a:tc>
                <a:tc>
                  <a:txBody>
                    <a:bodyPr/>
                    <a:lstStyle/>
                    <a:p>
                      <a:r>
                        <a:rPr lang="en-ZA" sz="1400" b="0" u="none" strike="noStrike" baseline="0" dirty="0">
                          <a:solidFill>
                            <a:srgbClr val="000000"/>
                          </a:solidFill>
                        </a:rPr>
                        <a:t>	Below Target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Delay in funding from SSETA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29104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108" y="462107"/>
            <a:ext cx="10738449" cy="1325563"/>
          </a:xfrm>
        </p:spPr>
        <p:txBody>
          <a:bodyPr>
            <a:normAutofit/>
          </a:bodyPr>
          <a:lstStyle/>
          <a:p>
            <a:r>
              <a:rPr lang="en-ZA" sz="2400" b="1" dirty="0">
                <a:latin typeface="+mn-lt"/>
              </a:rPr>
              <a:t>PROGRAMME 4: TRANSFORMATION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10510495"/>
              </p:ext>
            </p:extLst>
          </p:nvPr>
        </p:nvGraphicFramePr>
        <p:xfrm>
          <a:off x="232914" y="1639020"/>
          <a:ext cx="10532067" cy="2761285"/>
        </p:xfrm>
        <a:graphic>
          <a:graphicData uri="http://schemas.openxmlformats.org/drawingml/2006/table">
            <a:tbl>
              <a:tblPr firstRow="1" bandRow="1">
                <a:tableStyleId>{F5AB1C69-6EDB-4FF4-983F-18BD219EF322}</a:tableStyleId>
              </a:tblPr>
              <a:tblGrid>
                <a:gridCol w="1299346">
                  <a:extLst>
                    <a:ext uri="{9D8B030D-6E8A-4147-A177-3AD203B41FA5}">
                      <a16:colId xmlns:a16="http://schemas.microsoft.com/office/drawing/2014/main" xmlns="" val="20000"/>
                    </a:ext>
                  </a:extLst>
                </a:gridCol>
                <a:gridCol w="1460703">
                  <a:extLst>
                    <a:ext uri="{9D8B030D-6E8A-4147-A177-3AD203B41FA5}">
                      <a16:colId xmlns:a16="http://schemas.microsoft.com/office/drawing/2014/main" xmlns="" val="20001"/>
                    </a:ext>
                  </a:extLst>
                </a:gridCol>
                <a:gridCol w="1605076">
                  <a:extLst>
                    <a:ext uri="{9D8B030D-6E8A-4147-A177-3AD203B41FA5}">
                      <a16:colId xmlns:a16="http://schemas.microsoft.com/office/drawing/2014/main" xmlns="" val="20002"/>
                    </a:ext>
                  </a:extLst>
                </a:gridCol>
                <a:gridCol w="1588090">
                  <a:extLst>
                    <a:ext uri="{9D8B030D-6E8A-4147-A177-3AD203B41FA5}">
                      <a16:colId xmlns:a16="http://schemas.microsoft.com/office/drawing/2014/main" xmlns="" val="20003"/>
                    </a:ext>
                  </a:extLst>
                </a:gridCol>
                <a:gridCol w="1755497">
                  <a:extLst>
                    <a:ext uri="{9D8B030D-6E8A-4147-A177-3AD203B41FA5}">
                      <a16:colId xmlns:a16="http://schemas.microsoft.com/office/drawing/2014/main" xmlns="" val="20004"/>
                    </a:ext>
                  </a:extLst>
                </a:gridCol>
                <a:gridCol w="999277">
                  <a:extLst>
                    <a:ext uri="{9D8B030D-6E8A-4147-A177-3AD203B41FA5}">
                      <a16:colId xmlns:a16="http://schemas.microsoft.com/office/drawing/2014/main" xmlns="" val="20005"/>
                    </a:ext>
                  </a:extLst>
                </a:gridCol>
                <a:gridCol w="1824078">
                  <a:extLst>
                    <a:ext uri="{9D8B030D-6E8A-4147-A177-3AD203B41FA5}">
                      <a16:colId xmlns:a16="http://schemas.microsoft.com/office/drawing/2014/main" xmlns="" val="20006"/>
                    </a:ext>
                  </a:extLst>
                </a:gridCol>
              </a:tblGrid>
              <a:tr h="962965">
                <a:tc>
                  <a:txBody>
                    <a:bodyPr/>
                    <a:lstStyle/>
                    <a:p>
                      <a:pPr algn="l" fontAlgn="b"/>
                      <a:endParaRPr lang="en-US" sz="1400" b="1" u="none" strike="noStrike" dirty="0">
                        <a:solidFill>
                          <a:schemeClr val="tx1"/>
                        </a:solidFill>
                        <a:effectLst/>
                      </a:endParaRPr>
                    </a:p>
                    <a:p>
                      <a:pPr algn="l" fontAlgn="b"/>
                      <a:r>
                        <a:rPr lang="en-US" sz="1400" b="1" u="none" strike="noStrike" dirty="0">
                          <a:solidFill>
                            <a:schemeClr val="tx1"/>
                          </a:solidFill>
                          <a:effectLst/>
                        </a:rPr>
                        <a:t>Outcome </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chemeClr val="tx1"/>
                        </a:solidFill>
                        <a:effectLst/>
                      </a:endParaRPr>
                    </a:p>
                    <a:p>
                      <a:pPr algn="l"/>
                      <a:r>
                        <a:rPr lang="en-ZA" sz="1400" b="1" u="none" strike="noStrike" kern="1200" baseline="0" dirty="0">
                          <a:solidFill>
                            <a:schemeClr val="tx1"/>
                          </a:solidFill>
                        </a:rPr>
                        <a:t>Output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Performance Indicator</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Planned Annual Target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400" b="1" u="none" strike="noStrike" dirty="0">
                        <a:solidFill>
                          <a:schemeClr val="tx1"/>
                        </a:solidFill>
                        <a:effectLst/>
                      </a:endParaRPr>
                    </a:p>
                    <a:p>
                      <a:pPr algn="l"/>
                      <a:r>
                        <a:rPr lang="en-ZA" sz="1400" b="1" u="none" strike="noStrike" kern="1200" baseline="0" dirty="0">
                          <a:solidFill>
                            <a:schemeClr val="tx1"/>
                          </a:solidFill>
                        </a:rPr>
                        <a:t>Actual Achievement </a:t>
                      </a:r>
                      <a:endParaRPr lang="en-ZA" sz="1400" b="0" u="none" strike="noStrike" kern="1200" baseline="0" dirty="0">
                        <a:solidFill>
                          <a:schemeClr val="tx1"/>
                        </a:solidFill>
                      </a:endParaRPr>
                    </a:p>
                    <a:p>
                      <a:pPr algn="l"/>
                      <a:r>
                        <a:rPr lang="en-ZA" sz="1400" b="1" u="none" strike="noStrike" kern="1200" baseline="0" dirty="0">
                          <a:solidFill>
                            <a:schemeClr val="tx1"/>
                          </a:solidFill>
                        </a:rPr>
                        <a:t>2021/2022 </a:t>
                      </a:r>
                      <a:r>
                        <a:rPr lang="en-ZA" sz="1400" b="0" u="none" strike="noStrike" kern="1200" baseline="0" dirty="0">
                          <a:solidFill>
                            <a:schemeClr val="tx1"/>
                          </a:solidFill>
                        </a:rPr>
                        <a:t>	</a:t>
                      </a:r>
                      <a:endParaRPr lang="en-ZA" sz="1400" b="0" i="0" u="none" strike="noStrike" kern="1200" baseline="0" dirty="0">
                        <a:solidFill>
                          <a:schemeClr val="tx1"/>
                        </a:solidFill>
                        <a:latin typeface="+mn-lt"/>
                        <a:ea typeface="+mn-ea"/>
                        <a:cs typeface="+mn-cs"/>
                      </a:endParaRPr>
                    </a:p>
                  </a:txBody>
                  <a:tcPr marL="9525" marR="9525" marT="9525" marB="0"/>
                </a:tc>
                <a:tc>
                  <a:txBody>
                    <a:bodyPr/>
                    <a:lstStyle/>
                    <a:p>
                      <a:pPr algn="l" fontAlgn="t"/>
                      <a:endParaRPr lang="en-US" sz="1400" b="1" u="none" strike="noStrike" dirty="0">
                        <a:solidFill>
                          <a:schemeClr val="tx1"/>
                        </a:solidFill>
                        <a:effectLst/>
                      </a:endParaRPr>
                    </a:p>
                    <a:p>
                      <a:pPr algn="l" fontAlgn="t"/>
                      <a:r>
                        <a:rPr lang="en-US" sz="1400" b="1" u="none" strike="noStrike" dirty="0">
                          <a:solidFill>
                            <a:schemeClr val="tx1"/>
                          </a:solidFill>
                          <a:effectLst/>
                        </a:rPr>
                        <a:t>Annual</a:t>
                      </a:r>
                    </a:p>
                    <a:p>
                      <a:pPr algn="l" fontAlgn="t"/>
                      <a:r>
                        <a:rPr lang="en-US" sz="1400" b="1" kern="1200" dirty="0">
                          <a:solidFill>
                            <a:schemeClr val="tx1"/>
                          </a:solidFill>
                          <a:effectLst/>
                        </a:rPr>
                        <a:t>Variance</a:t>
                      </a:r>
                      <a:endParaRPr lang="en-US" sz="1400" b="1" i="0" u="none" strike="noStrike" dirty="0">
                        <a:solidFill>
                          <a:schemeClr val="tx1"/>
                        </a:solidFill>
                        <a:effectLst/>
                        <a:latin typeface="+mn-lt"/>
                        <a:cs typeface="Arial" panose="020B0604020202020204" pitchFamily="34" charset="0"/>
                      </a:endParaRPr>
                    </a:p>
                  </a:txBody>
                  <a:tcPr marL="9525" marR="9525" marT="9525" marB="0"/>
                </a:tc>
                <a:tc>
                  <a:txBody>
                    <a:bodyPr/>
                    <a:lstStyle/>
                    <a:p>
                      <a:pPr algn="l" fontAlgn="t"/>
                      <a:endParaRPr lang="en-US" sz="1400" b="1" u="none" strike="noStrike" dirty="0">
                        <a:solidFill>
                          <a:srgbClr val="000000"/>
                        </a:solidFill>
                        <a:effectLst/>
                      </a:endParaRPr>
                    </a:p>
                    <a:p>
                      <a:pPr algn="l" fontAlgn="t"/>
                      <a:r>
                        <a:rPr lang="en-US" sz="1400" b="1" u="none" strike="noStrike" dirty="0">
                          <a:solidFill>
                            <a:srgbClr val="000000"/>
                          </a:solidFill>
                          <a:effectLst/>
                        </a:rPr>
                        <a:t>Reason for performance lower than expected of more than 5%</a:t>
                      </a:r>
                      <a:endParaRPr lang="en-US" sz="1400" b="1" i="0" u="none" strike="noStrike" dirty="0">
                        <a:solidFill>
                          <a:srgbClr val="000000"/>
                        </a:solidFill>
                        <a:effectLst/>
                        <a:latin typeface="+mn-lt"/>
                        <a:cs typeface="Arial" panose="020B0604020202020204" pitchFamily="34" charset="0"/>
                      </a:endParaRPr>
                    </a:p>
                  </a:txBody>
                  <a:tcPr marL="9525" marR="9525" marT="9525" marB="0"/>
                </a:tc>
                <a:extLst>
                  <a:ext uri="{0D108BD9-81ED-4DB2-BD59-A6C34878D82A}">
                    <a16:rowId xmlns:a16="http://schemas.microsoft.com/office/drawing/2014/main" xmlns="" val="10000"/>
                  </a:ext>
                </a:extLst>
              </a:tr>
              <a:tr h="1608919">
                <a:tc>
                  <a:txBody>
                    <a:bodyPr/>
                    <a:lstStyle/>
                    <a:p>
                      <a:r>
                        <a:rPr lang="en-ZA" sz="1400" b="1" u="none" strike="noStrike" kern="1200" baseline="0" dirty="0">
                          <a:solidFill>
                            <a:schemeClr val="dk1"/>
                          </a:solidFill>
                        </a:rPr>
                        <a:t>Transformed and inclusive Real Estate Sector </a:t>
                      </a:r>
                      <a:r>
                        <a:rPr lang="en-ZA" sz="1400" b="0" u="none" strike="noStrike" kern="1200" baseline="0" dirty="0">
                          <a:solidFill>
                            <a:schemeClr val="dk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u="none" strike="noStrike" kern="1200" baseline="0" dirty="0">
                          <a:solidFill>
                            <a:schemeClr val="dk1"/>
                          </a:solidFill>
                        </a:rPr>
                        <a:t>	</a:t>
                      </a:r>
                    </a:p>
                    <a:p>
                      <a:r>
                        <a:rPr lang="en-ZA" sz="1400" b="0" u="none" strike="noStrike" baseline="0" dirty="0">
                          <a:solidFill>
                            <a:srgbClr val="000000"/>
                          </a:solidFill>
                        </a:rPr>
                        <a:t>	</a:t>
                      </a:r>
                    </a:p>
                    <a:p>
                      <a:endParaRPr lang="en-ZA" sz="1400" dirty="0">
                        <a:latin typeface="+mn-lt"/>
                      </a:endParaRPr>
                    </a:p>
                  </a:txBody>
                  <a:tcPr/>
                </a:tc>
                <a:tc>
                  <a:txBody>
                    <a:bodyPr/>
                    <a:lstStyle/>
                    <a:p>
                      <a:r>
                        <a:rPr lang="en-ZA" sz="1400" b="0" u="none" strike="noStrike" kern="1200" baseline="0" dirty="0">
                          <a:solidFill>
                            <a:schemeClr val="dk1"/>
                          </a:solidFill>
                        </a:rPr>
                        <a:t>Participation by historically disadvantaged groups in the property sector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kern="1200" baseline="0" dirty="0">
                          <a:solidFill>
                            <a:schemeClr val="dk1"/>
                          </a:solidFill>
                        </a:rPr>
                        <a:t>Number of black women supported to achieve principal status through the </a:t>
                      </a:r>
                      <a:r>
                        <a:rPr lang="en-ZA" sz="1400" b="0" u="none" strike="noStrike" kern="1200" baseline="0" dirty="0" err="1">
                          <a:solidFill>
                            <a:schemeClr val="dk1"/>
                          </a:solidFill>
                        </a:rPr>
                        <a:t>Principalisation</a:t>
                      </a:r>
                      <a:r>
                        <a:rPr lang="en-ZA" sz="1400" b="0" u="none" strike="noStrike" kern="1200" baseline="0" dirty="0">
                          <a:solidFill>
                            <a:schemeClr val="dk1"/>
                          </a:solidFill>
                        </a:rPr>
                        <a:t> Programme 	</a:t>
                      </a:r>
                      <a:endParaRPr lang="en-ZA" sz="1400" b="0" i="0" u="none" strike="noStrike" kern="1200" baseline="0" dirty="0">
                        <a:solidFill>
                          <a:schemeClr val="dk1"/>
                        </a:solidFill>
                        <a:latin typeface="+mn-lt"/>
                        <a:ea typeface="+mn-ea"/>
                        <a:cs typeface="+mn-cs"/>
                      </a:endParaRPr>
                    </a:p>
                  </a:txBody>
                  <a:tcPr/>
                </a:tc>
                <a:tc>
                  <a:txBody>
                    <a:bodyPr/>
                    <a:lstStyle/>
                    <a:p>
                      <a:r>
                        <a:rPr lang="en-ZA" sz="1400" b="0" u="none" strike="noStrike" baseline="0" dirty="0" smtClean="0">
                          <a:solidFill>
                            <a:srgbClr val="000000"/>
                          </a:solidFill>
                        </a:rPr>
                        <a:t>50 </a:t>
                      </a:r>
                      <a:r>
                        <a:rPr lang="en-ZA" sz="1400" b="0" u="none" strike="noStrike" baseline="0" dirty="0">
                          <a:solidFill>
                            <a:srgbClr val="000000"/>
                          </a:solidFill>
                        </a:rPr>
                        <a:t>black women supported to achieve principal status through the </a:t>
                      </a:r>
                      <a:r>
                        <a:rPr lang="en-ZA" sz="1400" b="0" u="none" strike="noStrike" baseline="0" dirty="0" err="1">
                          <a:solidFill>
                            <a:srgbClr val="000000"/>
                          </a:solidFill>
                        </a:rPr>
                        <a:t>Principalisation</a:t>
                      </a:r>
                      <a:r>
                        <a:rPr lang="en-ZA" sz="1400" b="0" u="none" strike="noStrike" baseline="0" dirty="0">
                          <a:solidFill>
                            <a:srgbClr val="000000"/>
                          </a:solidFill>
                        </a:rPr>
                        <a:t> Programme per annum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79 Black women supported to principal status in the period 1 February 2022 - 31 March 2022. 	</a:t>
                      </a:r>
                      <a:endParaRPr lang="en-ZA" sz="1400" b="0" i="0" u="none" strike="noStrike" baseline="0" dirty="0">
                        <a:solidFill>
                          <a:srgbClr val="000000"/>
                        </a:solidFill>
                        <a:latin typeface="+mn-lt"/>
                      </a:endParaRPr>
                    </a:p>
                  </a:txBody>
                  <a:tcPr>
                    <a:solidFill>
                      <a:srgbClr val="92D050"/>
                    </a:solidFill>
                  </a:tcPr>
                </a:tc>
                <a:tc>
                  <a:txBody>
                    <a:bodyPr/>
                    <a:lstStyle/>
                    <a:p>
                      <a:r>
                        <a:rPr lang="en-ZA" sz="1400" b="0" u="none" strike="noStrike" baseline="0" dirty="0">
                          <a:solidFill>
                            <a:srgbClr val="000000"/>
                          </a:solidFill>
                        </a:rPr>
                        <a:t>29 Above target (1 February 2022 - 31 March 2022) pro-rated 	</a:t>
                      </a:r>
                      <a:endParaRPr lang="en-ZA" sz="1400" b="0" i="0" u="none" strike="noStrike" baseline="0" dirty="0">
                        <a:solidFill>
                          <a:srgbClr val="000000"/>
                        </a:solidFill>
                        <a:latin typeface="+mn-lt"/>
                      </a:endParaRPr>
                    </a:p>
                  </a:txBody>
                  <a:tcPr/>
                </a:tc>
                <a:tc>
                  <a:txBody>
                    <a:bodyPr/>
                    <a:lstStyle/>
                    <a:p>
                      <a:r>
                        <a:rPr lang="en-ZA" sz="1400" b="0" u="none" strike="noStrike" baseline="0" dirty="0">
                          <a:solidFill>
                            <a:srgbClr val="000000"/>
                          </a:solidFill>
                        </a:rPr>
                        <a:t>Good effort by the PPRA in the transformation programme 	</a:t>
                      </a:r>
                      <a:endParaRPr lang="en-ZA" sz="1400" b="0" i="0" u="none" strike="noStrike" baseline="0" dirty="0">
                        <a:solidFill>
                          <a:srgbClr val="000000"/>
                        </a:solidFill>
                        <a:latin typeface="+mn-lt"/>
                      </a:endParaRPr>
                    </a:p>
                  </a:txBody>
                  <a:tcPr/>
                </a:tc>
                <a:extLst>
                  <a:ext uri="{0D108BD9-81ED-4DB2-BD59-A6C34878D82A}">
                    <a16:rowId xmlns:a16="http://schemas.microsoft.com/office/drawing/2014/main" xmlns="" val="10001"/>
                  </a:ext>
                </a:extLst>
              </a:tr>
            </a:tbl>
          </a:graphicData>
        </a:graphic>
      </p:graphicFrame>
      <p:sp>
        <p:nvSpPr>
          <p:cNvPr id="5" name="TextBox 4">
            <a:extLst>
              <a:ext uri="{FF2B5EF4-FFF2-40B4-BE49-F238E27FC236}">
                <a16:creationId xmlns:a16="http://schemas.microsoft.com/office/drawing/2014/main" xmlns="" id="{26F807C8-5D62-4DBB-C50E-7AEA5DCDD92E}"/>
              </a:ext>
            </a:extLst>
          </p:cNvPr>
          <p:cNvSpPr txBox="1"/>
          <p:nvPr/>
        </p:nvSpPr>
        <p:spPr>
          <a:xfrm>
            <a:off x="224826" y="4400305"/>
            <a:ext cx="10540155" cy="1200329"/>
          </a:xfrm>
          <a:prstGeom prst="rect">
            <a:avLst/>
          </a:prstGeom>
          <a:noFill/>
        </p:spPr>
        <p:txBody>
          <a:bodyPr wrap="square">
            <a:spAutoFit/>
          </a:bodyPr>
          <a:lstStyle/>
          <a:p>
            <a:r>
              <a:rPr lang="en-US" dirty="0"/>
              <a:t>Some EAAB programs (the Fidelity Fund, and some programs under the Transformation fund) continue to be executed by the PPRA as was done by the EAAB. However, due to changes coming from the PPA, these </a:t>
            </a:r>
            <a:r>
              <a:rPr lang="en-US" dirty="0" err="1"/>
              <a:t>programmes</a:t>
            </a:r>
            <a:r>
              <a:rPr lang="en-US" dirty="0"/>
              <a:t> are managed operationally through the transition period until fully scoped in the next annual performance planning cycle. </a:t>
            </a:r>
          </a:p>
        </p:txBody>
      </p:sp>
    </p:spTree>
    <p:extLst>
      <p:ext uri="{BB962C8B-B14F-4D97-AF65-F5344CB8AC3E}">
        <p14:creationId xmlns:p14="http://schemas.microsoft.com/office/powerpoint/2010/main" xmlns="" val="381769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274165" y="664153"/>
            <a:ext cx="9881135" cy="876300"/>
          </a:xfrm>
        </p:spPr>
        <p:txBody>
          <a:bodyPr vert="horz" lIns="91440" tIns="45720" rIns="91440" bIns="45720" rtlCol="0" anchor="ctr">
            <a:normAutofit/>
          </a:bodyPr>
          <a:lstStyle/>
          <a:p>
            <a:r>
              <a:rPr lang="en-ZA" sz="2400" b="1" dirty="0">
                <a:latin typeface="+mn-lt"/>
                <a:cs typeface="Arial" panose="020B0604020202020204" pitchFamily="34" charset="0"/>
              </a:rPr>
              <a:t>PROGRESS TOWARDS STRATEGIC TARGETS </a:t>
            </a:r>
          </a:p>
        </p:txBody>
      </p:sp>
      <p:sp>
        <p:nvSpPr>
          <p:cNvPr id="3" name="Content Placeholder 2">
            <a:extLst>
              <a:ext uri="{FF2B5EF4-FFF2-40B4-BE49-F238E27FC236}">
                <a16:creationId xmlns:a16="http://schemas.microsoft.com/office/drawing/2014/main" xmlns="" id="{5C054AEA-525E-D3B5-E3D3-1D8A22761444}"/>
              </a:ext>
            </a:extLst>
          </p:cNvPr>
          <p:cNvSpPr>
            <a:spLocks noGrp="1"/>
          </p:cNvSpPr>
          <p:nvPr>
            <p:ph idx="1"/>
          </p:nvPr>
        </p:nvSpPr>
        <p:spPr>
          <a:xfrm>
            <a:off x="221220" y="1669132"/>
            <a:ext cx="9939000" cy="4319496"/>
          </a:xfrm>
        </p:spPr>
        <p:txBody>
          <a:bodyPr>
            <a:normAutofit/>
          </a:bodyPr>
          <a:lstStyle/>
          <a:p>
            <a:r>
              <a:rPr lang="en-ZA" sz="2000" dirty="0"/>
              <a:t>The progress made by the PPRA towards achieving its strategic objectives has been limited in the transition period. </a:t>
            </a:r>
          </a:p>
          <a:p>
            <a:r>
              <a:rPr lang="en-ZA" sz="2000" dirty="0"/>
              <a:t>Improved performance is noted in turnaround times for new registrations. It is critical that the efforts to address system challenges be sustained, to enable seamless operations in this area – to bring about the capability to license the additional volumes of property practitioners. This is of strategic importance to the organisation since it is linked to the main source of revenue. </a:t>
            </a:r>
          </a:p>
          <a:p>
            <a:r>
              <a:rPr lang="en-ZA" sz="2000" dirty="0"/>
              <a:t>The Compliance programme has suffered from the lack of enforcements through disciplinary hearings, which have not taken place for several quarters due to expired contracts with disciplinary committee members. This programme is of strategic importance to the PPRA to drive compliance with legislation. The tender process is resuming. The PPRA will continue to improve performance monitoring systems and implement management interventions to address performance gaps.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514948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ABD722-3590-C247-53E3-C0F4452F1883}"/>
              </a:ext>
            </a:extLst>
          </p:cNvPr>
          <p:cNvSpPr>
            <a:spLocks noGrp="1"/>
          </p:cNvSpPr>
          <p:nvPr>
            <p:ph type="title"/>
          </p:nvPr>
        </p:nvSpPr>
        <p:spPr>
          <a:xfrm>
            <a:off x="1274617" y="542564"/>
            <a:ext cx="10065327" cy="1148124"/>
          </a:xfrm>
        </p:spPr>
        <p:txBody>
          <a:bodyPr>
            <a:normAutofit/>
          </a:bodyPr>
          <a:lstStyle/>
          <a:p>
            <a:r>
              <a:rPr lang="en-ZA" sz="2400" b="1" dirty="0">
                <a:latin typeface="+mn-lt"/>
                <a:cs typeface="Arial" panose="020B0604020202020204" pitchFamily="34" charset="0"/>
              </a:rPr>
              <a:t>AUDIT OUTCOME WITH FINDINGS AND MITIGATIONS</a:t>
            </a:r>
            <a:endParaRPr lang="en-US" sz="2400" dirty="0"/>
          </a:p>
        </p:txBody>
      </p:sp>
      <p:pic>
        <p:nvPicPr>
          <p:cNvPr id="1026" name="Picture 2" descr="See the source image">
            <a:extLst>
              <a:ext uri="{FF2B5EF4-FFF2-40B4-BE49-F238E27FC236}">
                <a16:creationId xmlns:a16="http://schemas.microsoft.com/office/drawing/2014/main" xmlns="" id="{16AA7F48-7709-CA42-B1B8-D3E57462F10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90688"/>
            <a:ext cx="12192000" cy="39619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892416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0DE729-8557-B56B-1292-7A2284860084}"/>
              </a:ext>
            </a:extLst>
          </p:cNvPr>
          <p:cNvSpPr>
            <a:spLocks noGrp="1"/>
          </p:cNvSpPr>
          <p:nvPr>
            <p:ph type="title"/>
          </p:nvPr>
        </p:nvSpPr>
        <p:spPr>
          <a:xfrm>
            <a:off x="1362075" y="739198"/>
            <a:ext cx="10829925" cy="796925"/>
          </a:xfrm>
        </p:spPr>
        <p:txBody>
          <a:bodyPr>
            <a:normAutofit/>
          </a:bodyPr>
          <a:lstStyle/>
          <a:p>
            <a:r>
              <a:rPr lang="en-ZA" sz="2400" b="1" dirty="0">
                <a:latin typeface="+mn-lt"/>
              </a:rPr>
              <a:t>AUDIT OUTCOMES </a:t>
            </a:r>
          </a:p>
        </p:txBody>
      </p:sp>
      <p:sp>
        <p:nvSpPr>
          <p:cNvPr id="3" name="Content Placeholder 2">
            <a:extLst>
              <a:ext uri="{FF2B5EF4-FFF2-40B4-BE49-F238E27FC236}">
                <a16:creationId xmlns:a16="http://schemas.microsoft.com/office/drawing/2014/main" xmlns="" id="{03C479F6-5504-8DA7-4A61-1F41C0FFDCE8}"/>
              </a:ext>
            </a:extLst>
          </p:cNvPr>
          <p:cNvSpPr>
            <a:spLocks noGrp="1"/>
          </p:cNvSpPr>
          <p:nvPr>
            <p:ph idx="1"/>
          </p:nvPr>
        </p:nvSpPr>
        <p:spPr>
          <a:xfrm>
            <a:off x="523875" y="1638300"/>
            <a:ext cx="10829925" cy="3861163"/>
          </a:xfrm>
        </p:spPr>
        <p:txBody>
          <a:bodyPr/>
          <a:lstStyle/>
          <a:p>
            <a:endParaRPr lang="en-US" sz="2000" dirty="0"/>
          </a:p>
          <a:p>
            <a:pPr marL="0" indent="0">
              <a:buNone/>
            </a:pPr>
            <a:r>
              <a:rPr lang="en-US" sz="2000" b="1" dirty="0"/>
              <a:t>The audit outcome is as follows</a:t>
            </a:r>
          </a:p>
          <a:p>
            <a:pPr marL="0" indent="0">
              <a:buNone/>
            </a:pPr>
            <a:endParaRPr lang="en-US" sz="2000" dirty="0"/>
          </a:p>
          <a:p>
            <a:r>
              <a:rPr lang="en-US" sz="2000" dirty="0"/>
              <a:t>EAAB Audit outcome  - Qualified with findings;</a:t>
            </a:r>
          </a:p>
          <a:p>
            <a:r>
              <a:rPr lang="en-US" sz="2000" dirty="0"/>
              <a:t>PPRA Audit  outcome – Qualified with findings; and</a:t>
            </a:r>
          </a:p>
          <a:p>
            <a:r>
              <a:rPr lang="en-US" sz="2000" dirty="0"/>
              <a:t>PPRA Fidelity Fund audit outcome – Unqualified with findings</a:t>
            </a:r>
          </a:p>
          <a:p>
            <a:endParaRPr lang="en-US" sz="2000" dirty="0"/>
          </a:p>
          <a:p>
            <a:pPr marL="0" indent="0">
              <a:buNone/>
            </a:pPr>
            <a:r>
              <a:rPr lang="en-US" sz="2000" dirty="0"/>
              <a:t>The summarized key audit outcome for EAAB, PPRA and Fidelity Fund have been presented below</a:t>
            </a:r>
          </a:p>
          <a:p>
            <a:endParaRPr lang="en-ZA" dirty="0"/>
          </a:p>
        </p:txBody>
      </p:sp>
    </p:spTree>
    <p:extLst>
      <p:ext uri="{BB962C8B-B14F-4D97-AF65-F5344CB8AC3E}">
        <p14:creationId xmlns:p14="http://schemas.microsoft.com/office/powerpoint/2010/main" xmlns="" val="1917669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BDC80-C442-E1E9-B94F-932E1ECC3A7C}"/>
              </a:ext>
            </a:extLst>
          </p:cNvPr>
          <p:cNvSpPr>
            <a:spLocks noGrp="1"/>
          </p:cNvSpPr>
          <p:nvPr>
            <p:ph type="title"/>
          </p:nvPr>
        </p:nvSpPr>
        <p:spPr>
          <a:xfrm>
            <a:off x="266701" y="280411"/>
            <a:ext cx="11182348" cy="854075"/>
          </a:xfrm>
        </p:spPr>
        <p:txBody>
          <a:bodyPr>
            <a:normAutofit/>
          </a:bodyPr>
          <a:lstStyle/>
          <a:p>
            <a:r>
              <a:rPr lang="en-US" sz="2400" b="1" dirty="0">
                <a:latin typeface="+mn-lt"/>
              </a:rPr>
              <a:t>KEY AUDIT FINDINGS AND ACTION PLANS – EAAB AND PPRA</a:t>
            </a:r>
            <a:endParaRPr lang="en-ZA" sz="2400" b="1" dirty="0">
              <a:latin typeface="+mn-lt"/>
            </a:endParaRPr>
          </a:p>
        </p:txBody>
      </p:sp>
      <p:graphicFrame>
        <p:nvGraphicFramePr>
          <p:cNvPr id="6" name="Content Placeholder 5">
            <a:extLst>
              <a:ext uri="{FF2B5EF4-FFF2-40B4-BE49-F238E27FC236}">
                <a16:creationId xmlns:a16="http://schemas.microsoft.com/office/drawing/2014/main" xmlns="" id="{F0C37F40-A762-D4EB-1026-96F767DD99E9}"/>
              </a:ext>
            </a:extLst>
          </p:cNvPr>
          <p:cNvGraphicFramePr>
            <a:graphicFrameLocks noGrp="1"/>
          </p:cNvGraphicFramePr>
          <p:nvPr>
            <p:ph idx="1"/>
            <p:extLst>
              <p:ext uri="{D42A27DB-BD31-4B8C-83A1-F6EECF244321}">
                <p14:modId xmlns:p14="http://schemas.microsoft.com/office/powerpoint/2010/main" xmlns="" val="2656985020"/>
              </p:ext>
            </p:extLst>
          </p:nvPr>
        </p:nvGraphicFramePr>
        <p:xfrm>
          <a:off x="266700" y="1562102"/>
          <a:ext cx="11810999" cy="5308538"/>
        </p:xfrm>
        <a:graphic>
          <a:graphicData uri="http://schemas.openxmlformats.org/drawingml/2006/table">
            <a:tbl>
              <a:tblPr firstRow="1" firstCol="1" bandRow="1">
                <a:tableStyleId>{5C22544A-7EE6-4342-B048-85BDC9FD1C3A}</a:tableStyleId>
              </a:tblPr>
              <a:tblGrid>
                <a:gridCol w="304799">
                  <a:extLst>
                    <a:ext uri="{9D8B030D-6E8A-4147-A177-3AD203B41FA5}">
                      <a16:colId xmlns:a16="http://schemas.microsoft.com/office/drawing/2014/main" xmlns="" val="684674689"/>
                    </a:ext>
                  </a:extLst>
                </a:gridCol>
                <a:gridCol w="3219450">
                  <a:extLst>
                    <a:ext uri="{9D8B030D-6E8A-4147-A177-3AD203B41FA5}">
                      <a16:colId xmlns:a16="http://schemas.microsoft.com/office/drawing/2014/main" xmlns="" val="3936026324"/>
                    </a:ext>
                  </a:extLst>
                </a:gridCol>
                <a:gridCol w="8286750">
                  <a:extLst>
                    <a:ext uri="{9D8B030D-6E8A-4147-A177-3AD203B41FA5}">
                      <a16:colId xmlns:a16="http://schemas.microsoft.com/office/drawing/2014/main" xmlns="" val="3089695366"/>
                    </a:ext>
                  </a:extLst>
                </a:gridCol>
              </a:tblGrid>
              <a:tr h="222555">
                <a:tc>
                  <a:txBody>
                    <a:bodyPr/>
                    <a:lstStyle/>
                    <a:p>
                      <a:pPr>
                        <a:lnSpc>
                          <a:spcPct val="107000"/>
                        </a:lnSpc>
                        <a:spcAft>
                          <a:spcPts val="80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a:effectLst/>
                        </a:rPr>
                        <a:t>Findings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dirty="0">
                          <a:effectLst/>
                        </a:rPr>
                        <a:t>Action plans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extLst>
                  <a:ext uri="{0D108BD9-81ED-4DB2-BD59-A6C34878D82A}">
                    <a16:rowId xmlns:a16="http://schemas.microsoft.com/office/drawing/2014/main" xmlns="" val="1931627716"/>
                  </a:ext>
                </a:extLst>
              </a:tr>
              <a:tr h="1306079">
                <a:tc>
                  <a:txBody>
                    <a:bodyPr/>
                    <a:lstStyle/>
                    <a:p>
                      <a:pPr>
                        <a:lnSpc>
                          <a:spcPct val="107000"/>
                        </a:lnSpc>
                        <a:spcAft>
                          <a:spcPts val="800"/>
                        </a:spcAft>
                      </a:pPr>
                      <a:r>
                        <a:rPr lang="en-ZA" sz="1600">
                          <a:effectLst/>
                        </a:rPr>
                        <a:t>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dirty="0">
                          <a:effectLst/>
                        </a:rPr>
                        <a:t>Misstatement in completeness of receivables/payables from exchange transactions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marL="342900" lvl="0" indent="-342900">
                        <a:buFont typeface="Symbol" panose="05050102010706020507" pitchFamily="18" charset="2"/>
                        <a:buChar char=""/>
                      </a:pPr>
                      <a:r>
                        <a:rPr lang="en-ZA" sz="1600" dirty="0">
                          <a:effectLst/>
                        </a:rPr>
                        <a:t>Data clean up and split of the control account for receivables:</a:t>
                      </a:r>
                    </a:p>
                    <a:p>
                      <a:pPr marL="342900" lvl="0" indent="-342900">
                        <a:buFont typeface="Symbol" panose="05050102010706020507" pitchFamily="18" charset="2"/>
                        <a:buChar char=""/>
                      </a:pPr>
                      <a:r>
                        <a:rPr lang="en-ZA" sz="1600" dirty="0">
                          <a:effectLst/>
                        </a:rPr>
                        <a:t>Receivables policy update for debtors write off</a:t>
                      </a:r>
                    </a:p>
                    <a:p>
                      <a:pPr marL="342900" lvl="0" indent="-342900">
                        <a:buFont typeface="Symbol" panose="05050102010706020507" pitchFamily="18" charset="2"/>
                        <a:buChar char=""/>
                      </a:pPr>
                      <a:r>
                        <a:rPr lang="en-ZA" sz="1600" dirty="0">
                          <a:effectLst/>
                        </a:rPr>
                        <a:t>SAP back-end project to effect the debtors write off.</a:t>
                      </a:r>
                    </a:p>
                    <a:p>
                      <a:pPr marL="342900" lvl="0" indent="-342900">
                        <a:buFont typeface="Symbol" panose="05050102010706020507" pitchFamily="18" charset="2"/>
                        <a:buChar char=""/>
                      </a:pPr>
                      <a:r>
                        <a:rPr lang="en-ZA" sz="1600" dirty="0">
                          <a:effectLst/>
                        </a:rPr>
                        <a:t>Automation of billing for penalties (non-exchange receivables) on SAP and allocation to the correct control account.</a:t>
                      </a:r>
                    </a:p>
                    <a:p>
                      <a:pPr marL="20320" indent="-457200"/>
                      <a:r>
                        <a:rPr lang="en-ZA" sz="1600" dirty="0">
                          <a:effectLst/>
                        </a:rPr>
                        <a:t>Date : 31 Dec 2022</a:t>
                      </a:r>
                      <a:endParaRPr lang="en-ZA" sz="1600" dirty="0">
                        <a:effectLst/>
                        <a:latin typeface="Arial" panose="020B0604020202020204" pitchFamily="34" charset="0"/>
                        <a:ea typeface="Arial" panose="020B0604020202020204" pitchFamily="34" charset="0"/>
                        <a:cs typeface="Times New Roman" panose="02020603050405020304" pitchFamily="18" charset="0"/>
                      </a:endParaRPr>
                    </a:p>
                  </a:txBody>
                  <a:tcPr marL="33566" marR="33566" marT="0" marB="0"/>
                </a:tc>
                <a:extLst>
                  <a:ext uri="{0D108BD9-81ED-4DB2-BD59-A6C34878D82A}">
                    <a16:rowId xmlns:a16="http://schemas.microsoft.com/office/drawing/2014/main" xmlns="" val="2663870214"/>
                  </a:ext>
                </a:extLst>
              </a:tr>
              <a:tr h="870719">
                <a:tc>
                  <a:txBody>
                    <a:bodyPr/>
                    <a:lstStyle/>
                    <a:p>
                      <a:pPr>
                        <a:lnSpc>
                          <a:spcPct val="107000"/>
                        </a:lnSpc>
                        <a:spcAft>
                          <a:spcPts val="800"/>
                        </a:spcAft>
                      </a:pPr>
                      <a:r>
                        <a:rPr lang="en-ZA" sz="1600">
                          <a:effectLst/>
                        </a:rPr>
                        <a:t>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kern="1200" dirty="0">
                          <a:solidFill>
                            <a:schemeClr val="dk1"/>
                          </a:solidFill>
                          <a:effectLst/>
                          <a:latin typeface="+mn-lt"/>
                          <a:ea typeface="+mn-ea"/>
                          <a:cs typeface="+mn-cs"/>
                        </a:rPr>
                        <a:t>Revenue from non-exchange transactions – Overstatement of prior year adjustment journal processed</a:t>
                      </a:r>
                    </a:p>
                  </a:txBody>
                  <a:tcPr marL="33566" marR="33566" marT="0" marB="0"/>
                </a:tc>
                <a:tc>
                  <a:txBody>
                    <a:bodyPr/>
                    <a:lstStyle/>
                    <a:p>
                      <a:pPr marL="342900" lvl="0" indent="-342900">
                        <a:buFont typeface="Symbol" panose="05050102010706020507" pitchFamily="18" charset="2"/>
                        <a:buChar char=""/>
                      </a:pPr>
                      <a:r>
                        <a:rPr lang="en-ZA" sz="1600" kern="1200" dirty="0">
                          <a:solidFill>
                            <a:schemeClr val="dk1"/>
                          </a:solidFill>
                          <a:effectLst/>
                          <a:latin typeface="+mn-lt"/>
                          <a:ea typeface="+mn-ea"/>
                          <a:cs typeface="+mn-cs"/>
                        </a:rPr>
                        <a:t>Revenue controls to be enhanced on the upgrade of the SAP system. </a:t>
                      </a:r>
                    </a:p>
                    <a:p>
                      <a:pPr marL="342900" lvl="0" indent="-342900">
                        <a:buFont typeface="Symbol" panose="05050102010706020507" pitchFamily="18" charset="2"/>
                        <a:buChar char=""/>
                      </a:pPr>
                      <a:r>
                        <a:rPr lang="en-ZA" sz="1600" kern="1200" dirty="0">
                          <a:solidFill>
                            <a:schemeClr val="dk1"/>
                          </a:solidFill>
                          <a:effectLst/>
                          <a:latin typeface="+mn-lt"/>
                          <a:ea typeface="+mn-ea"/>
                          <a:cs typeface="+mn-cs"/>
                        </a:rPr>
                        <a:t>The Billing module interface to the CRM system to be configured on SAP, in order for billing to be restricted only to eligible/registered agents. </a:t>
                      </a:r>
                    </a:p>
                    <a:p>
                      <a:pPr marL="20320" indent="-457200"/>
                      <a:r>
                        <a:rPr lang="en-ZA" sz="1600" kern="1200" dirty="0">
                          <a:solidFill>
                            <a:schemeClr val="dk1"/>
                          </a:solidFill>
                          <a:effectLst/>
                          <a:latin typeface="+mn-lt"/>
                          <a:ea typeface="+mn-ea"/>
                          <a:cs typeface="+mn-cs"/>
                        </a:rPr>
                        <a:t>Date: 31 Oct 2022 </a:t>
                      </a:r>
                    </a:p>
                  </a:txBody>
                  <a:tcPr marL="33566" marR="33566" marT="0" marB="0"/>
                </a:tc>
                <a:extLst>
                  <a:ext uri="{0D108BD9-81ED-4DB2-BD59-A6C34878D82A}">
                    <a16:rowId xmlns:a16="http://schemas.microsoft.com/office/drawing/2014/main" xmlns="" val="2797300974"/>
                  </a:ext>
                </a:extLst>
              </a:tr>
              <a:tr h="455484">
                <a:tc>
                  <a:txBody>
                    <a:bodyPr/>
                    <a:lstStyle/>
                    <a:p>
                      <a:pPr>
                        <a:lnSpc>
                          <a:spcPct val="107000"/>
                        </a:lnSpc>
                        <a:spcAft>
                          <a:spcPts val="800"/>
                        </a:spcAft>
                      </a:pPr>
                      <a:r>
                        <a:rPr lang="en-ZA" sz="1600">
                          <a:effectLst/>
                        </a:rPr>
                        <a:t>3</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kern="1200">
                          <a:solidFill>
                            <a:schemeClr val="dk1"/>
                          </a:solidFill>
                          <a:effectLst/>
                          <a:latin typeface="+mn-lt"/>
                          <a:ea typeface="+mn-ea"/>
                          <a:cs typeface="+mn-cs"/>
                        </a:rPr>
                        <a:t>Procurement and contract management </a:t>
                      </a:r>
                    </a:p>
                  </a:txBody>
                  <a:tcPr marL="33566" marR="33566" marT="0" marB="0"/>
                </a:tc>
                <a:tc>
                  <a:txBody>
                    <a:bodyPr/>
                    <a:lstStyle/>
                    <a:p>
                      <a:pPr>
                        <a:lnSpc>
                          <a:spcPct val="107000"/>
                        </a:lnSpc>
                        <a:spcAft>
                          <a:spcPts val="800"/>
                        </a:spcAft>
                      </a:pPr>
                      <a:r>
                        <a:rPr lang="en-ZA" sz="1600" kern="1200" dirty="0">
                          <a:solidFill>
                            <a:schemeClr val="dk1"/>
                          </a:solidFill>
                          <a:effectLst/>
                          <a:latin typeface="+mn-lt"/>
                          <a:ea typeface="+mn-ea"/>
                          <a:cs typeface="+mn-cs"/>
                        </a:rPr>
                        <a:t>Enforcement of internal controls to ensure compliance with policies and SCM to be capacitated with employees with better skills. Date: 31 Dec 2022</a:t>
                      </a:r>
                    </a:p>
                  </a:txBody>
                  <a:tcPr marL="33566" marR="33566" marT="0" marB="0"/>
                </a:tc>
                <a:extLst>
                  <a:ext uri="{0D108BD9-81ED-4DB2-BD59-A6C34878D82A}">
                    <a16:rowId xmlns:a16="http://schemas.microsoft.com/office/drawing/2014/main" xmlns="" val="1113272217"/>
                  </a:ext>
                </a:extLst>
              </a:tr>
              <a:tr h="222555">
                <a:tc>
                  <a:txBody>
                    <a:bodyPr/>
                    <a:lstStyle/>
                    <a:p>
                      <a:pPr>
                        <a:lnSpc>
                          <a:spcPct val="107000"/>
                        </a:lnSpc>
                        <a:spcAft>
                          <a:spcPts val="800"/>
                        </a:spcAft>
                      </a:pPr>
                      <a:r>
                        <a:rPr lang="en-ZA" sz="1600">
                          <a:effectLst/>
                        </a:rPr>
                        <a:t>4</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kern="1200">
                          <a:solidFill>
                            <a:schemeClr val="dk1"/>
                          </a:solidFill>
                          <a:effectLst/>
                          <a:latin typeface="+mn-lt"/>
                          <a:ea typeface="+mn-ea"/>
                          <a:cs typeface="+mn-cs"/>
                        </a:rPr>
                        <a:t>Non approval of operating expenses</a:t>
                      </a:r>
                    </a:p>
                  </a:txBody>
                  <a:tcPr marL="33566" marR="3356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kern="1200" dirty="0">
                          <a:solidFill>
                            <a:schemeClr val="dk1"/>
                          </a:solidFill>
                          <a:effectLst/>
                          <a:latin typeface="+mn-lt"/>
                          <a:ea typeface="+mn-ea"/>
                          <a:cs typeface="+mn-cs"/>
                        </a:rPr>
                        <a:t>Intensify financial controls and implement consequence management. Date: 31 Dec 2022</a:t>
                      </a:r>
                    </a:p>
                  </a:txBody>
                  <a:tcPr marL="33566" marR="33566" marT="0" marB="0"/>
                </a:tc>
                <a:extLst>
                  <a:ext uri="{0D108BD9-81ED-4DB2-BD59-A6C34878D82A}">
                    <a16:rowId xmlns:a16="http://schemas.microsoft.com/office/drawing/2014/main" xmlns="" val="3675208464"/>
                  </a:ext>
                </a:extLst>
              </a:tr>
              <a:tr h="455484">
                <a:tc>
                  <a:txBody>
                    <a:bodyPr/>
                    <a:lstStyle/>
                    <a:p>
                      <a:pPr>
                        <a:lnSpc>
                          <a:spcPct val="107000"/>
                        </a:lnSpc>
                        <a:spcAft>
                          <a:spcPts val="800"/>
                        </a:spcAft>
                      </a:pPr>
                      <a:r>
                        <a:rPr lang="en-ZA" sz="1600">
                          <a:effectLst/>
                        </a:rPr>
                        <a:t>5</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kern="1200">
                          <a:solidFill>
                            <a:schemeClr val="dk1"/>
                          </a:solidFill>
                          <a:effectLst/>
                          <a:latin typeface="+mn-lt"/>
                          <a:ea typeface="+mn-ea"/>
                          <a:cs typeface="+mn-cs"/>
                        </a:rPr>
                        <a:t>Policies not reviewed in the current year</a:t>
                      </a:r>
                    </a:p>
                  </a:txBody>
                  <a:tcPr marL="33566" marR="33566" marT="0" marB="0"/>
                </a:tc>
                <a:tc>
                  <a:txBody>
                    <a:bodyPr/>
                    <a:lstStyle/>
                    <a:p>
                      <a:pPr>
                        <a:lnSpc>
                          <a:spcPct val="107000"/>
                        </a:lnSpc>
                        <a:spcAft>
                          <a:spcPts val="800"/>
                        </a:spcAft>
                      </a:pPr>
                      <a:r>
                        <a:rPr lang="en-ZA" sz="1600" kern="1200">
                          <a:solidFill>
                            <a:schemeClr val="dk1"/>
                          </a:solidFill>
                          <a:effectLst/>
                          <a:latin typeface="+mn-lt"/>
                          <a:ea typeface="+mn-ea"/>
                          <a:cs typeface="+mn-cs"/>
                        </a:rPr>
                        <a:t>Policies have been submitted to relevant committees for review and approval. This is expected to be finalised by 31 October 2022</a:t>
                      </a:r>
                    </a:p>
                  </a:txBody>
                  <a:tcPr marL="33566" marR="33566" marT="0" marB="0"/>
                </a:tc>
                <a:extLst>
                  <a:ext uri="{0D108BD9-81ED-4DB2-BD59-A6C34878D82A}">
                    <a16:rowId xmlns:a16="http://schemas.microsoft.com/office/drawing/2014/main" xmlns="" val="403462959"/>
                  </a:ext>
                </a:extLst>
              </a:tr>
              <a:tr h="455484">
                <a:tc>
                  <a:txBody>
                    <a:bodyPr/>
                    <a:lstStyle/>
                    <a:p>
                      <a:pPr>
                        <a:lnSpc>
                          <a:spcPct val="107000"/>
                        </a:lnSpc>
                        <a:spcAft>
                          <a:spcPts val="800"/>
                        </a:spcAft>
                      </a:pPr>
                      <a:r>
                        <a:rPr lang="en-ZA" sz="1600">
                          <a:effectLst/>
                        </a:rPr>
                        <a:t>6</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kern="1200">
                          <a:solidFill>
                            <a:schemeClr val="dk1"/>
                          </a:solidFill>
                          <a:effectLst/>
                          <a:latin typeface="+mn-lt"/>
                          <a:ea typeface="+mn-ea"/>
                          <a:cs typeface="+mn-cs"/>
                        </a:rPr>
                        <a:t>HR recruitment process not complied with</a:t>
                      </a:r>
                    </a:p>
                  </a:txBody>
                  <a:tcPr marL="33566" marR="3356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kern="1200" dirty="0">
                          <a:solidFill>
                            <a:schemeClr val="dk1"/>
                          </a:solidFill>
                          <a:effectLst/>
                          <a:latin typeface="+mn-lt"/>
                          <a:ea typeface="+mn-ea"/>
                          <a:cs typeface="+mn-cs"/>
                        </a:rPr>
                        <a:t>Enforce HR policies for recruitment to ensure full compliance and implement consequence management where necessary. Date: Immediate</a:t>
                      </a:r>
                    </a:p>
                  </a:txBody>
                  <a:tcPr marL="33566" marR="33566" marT="0" marB="0"/>
                </a:tc>
                <a:extLst>
                  <a:ext uri="{0D108BD9-81ED-4DB2-BD59-A6C34878D82A}">
                    <a16:rowId xmlns:a16="http://schemas.microsoft.com/office/drawing/2014/main" xmlns="" val="805960515"/>
                  </a:ext>
                </a:extLst>
              </a:tr>
              <a:tr h="688412">
                <a:tc>
                  <a:txBody>
                    <a:bodyPr/>
                    <a:lstStyle/>
                    <a:p>
                      <a:pPr>
                        <a:lnSpc>
                          <a:spcPct val="107000"/>
                        </a:lnSpc>
                        <a:spcAft>
                          <a:spcPts val="800"/>
                        </a:spcAft>
                      </a:pPr>
                      <a:r>
                        <a:rPr lang="en-ZA" sz="1600">
                          <a:effectLst/>
                        </a:rPr>
                        <a:t>7</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33566" marR="33566" marT="0" marB="0"/>
                </a:tc>
                <a:tc>
                  <a:txBody>
                    <a:bodyPr/>
                    <a:lstStyle/>
                    <a:p>
                      <a:pPr>
                        <a:lnSpc>
                          <a:spcPct val="107000"/>
                        </a:lnSpc>
                        <a:spcAft>
                          <a:spcPts val="800"/>
                        </a:spcAft>
                      </a:pPr>
                      <a:r>
                        <a:rPr lang="en-ZA" sz="1600" kern="1200">
                          <a:solidFill>
                            <a:schemeClr val="dk1"/>
                          </a:solidFill>
                          <a:effectLst/>
                          <a:latin typeface="+mn-lt"/>
                          <a:ea typeface="+mn-ea"/>
                          <a:cs typeface="+mn-cs"/>
                        </a:rPr>
                        <a:t>Deviation from the Pension Fund Policy</a:t>
                      </a:r>
                    </a:p>
                  </a:txBody>
                  <a:tcPr marL="33566" marR="33566"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ZA" sz="1600" kern="1200" dirty="0">
                          <a:solidFill>
                            <a:schemeClr val="dk1"/>
                          </a:solidFill>
                          <a:effectLst/>
                          <a:latin typeface="+mn-lt"/>
                          <a:ea typeface="+mn-ea"/>
                          <a:cs typeface="+mn-cs"/>
                        </a:rPr>
                        <a:t>Management has taken steps to ensure that all employees are members of the pension fund and contribute toward the fund. The arrangement to pay outstanding contributions will be made with relevant employees. Date: 31 Dec 2022.</a:t>
                      </a:r>
                    </a:p>
                  </a:txBody>
                  <a:tcPr marL="33566" marR="33566" marT="0" marB="0"/>
                </a:tc>
                <a:extLst>
                  <a:ext uri="{0D108BD9-81ED-4DB2-BD59-A6C34878D82A}">
                    <a16:rowId xmlns:a16="http://schemas.microsoft.com/office/drawing/2014/main" xmlns="" val="2378012295"/>
                  </a:ext>
                </a:extLst>
              </a:tr>
            </a:tbl>
          </a:graphicData>
        </a:graphic>
      </p:graphicFrame>
    </p:spTree>
    <p:extLst>
      <p:ext uri="{BB962C8B-B14F-4D97-AF65-F5344CB8AC3E}">
        <p14:creationId xmlns:p14="http://schemas.microsoft.com/office/powerpoint/2010/main" xmlns="" val="244649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CB750-D77C-B573-2D34-01DA16588067}"/>
              </a:ext>
            </a:extLst>
          </p:cNvPr>
          <p:cNvSpPr>
            <a:spLocks noGrp="1"/>
          </p:cNvSpPr>
          <p:nvPr>
            <p:ph type="title"/>
          </p:nvPr>
        </p:nvSpPr>
        <p:spPr>
          <a:xfrm>
            <a:off x="247650" y="243899"/>
            <a:ext cx="10658475" cy="825500"/>
          </a:xfrm>
        </p:spPr>
        <p:txBody>
          <a:bodyPr>
            <a:normAutofit/>
          </a:bodyPr>
          <a:lstStyle/>
          <a:p>
            <a:r>
              <a:rPr lang="en-US" sz="2400" b="1" dirty="0">
                <a:latin typeface="+mn-lt"/>
              </a:rPr>
              <a:t>KEY AUDIT FINDINGS AND ACTION PLANS – FIDELITY FUND</a:t>
            </a:r>
            <a:endParaRPr lang="en-ZA" sz="2400" b="1" dirty="0">
              <a:latin typeface="+mn-lt"/>
            </a:endParaRPr>
          </a:p>
        </p:txBody>
      </p:sp>
      <p:graphicFrame>
        <p:nvGraphicFramePr>
          <p:cNvPr id="6" name="Content Placeholder 5">
            <a:extLst>
              <a:ext uri="{FF2B5EF4-FFF2-40B4-BE49-F238E27FC236}">
                <a16:creationId xmlns:a16="http://schemas.microsoft.com/office/drawing/2014/main" xmlns="" id="{4083A312-2DD9-2947-20E5-161F7FE74F98}"/>
              </a:ext>
            </a:extLst>
          </p:cNvPr>
          <p:cNvGraphicFramePr>
            <a:graphicFrameLocks noGrp="1"/>
          </p:cNvGraphicFramePr>
          <p:nvPr>
            <p:ph idx="1"/>
            <p:extLst>
              <p:ext uri="{D42A27DB-BD31-4B8C-83A1-F6EECF244321}">
                <p14:modId xmlns:p14="http://schemas.microsoft.com/office/powerpoint/2010/main" xmlns="" val="264426527"/>
              </p:ext>
            </p:extLst>
          </p:nvPr>
        </p:nvGraphicFramePr>
        <p:xfrm>
          <a:off x="247650" y="1638301"/>
          <a:ext cx="10763250" cy="4899788"/>
        </p:xfrm>
        <a:graphic>
          <a:graphicData uri="http://schemas.openxmlformats.org/drawingml/2006/table">
            <a:tbl>
              <a:tblPr firstRow="1" firstCol="1" bandRow="1">
                <a:tableStyleId>{5C22544A-7EE6-4342-B048-85BDC9FD1C3A}</a:tableStyleId>
              </a:tblPr>
              <a:tblGrid>
                <a:gridCol w="487466">
                  <a:extLst>
                    <a:ext uri="{9D8B030D-6E8A-4147-A177-3AD203B41FA5}">
                      <a16:colId xmlns:a16="http://schemas.microsoft.com/office/drawing/2014/main" xmlns="" val="710516898"/>
                    </a:ext>
                  </a:extLst>
                </a:gridCol>
                <a:gridCol w="4552933">
                  <a:extLst>
                    <a:ext uri="{9D8B030D-6E8A-4147-A177-3AD203B41FA5}">
                      <a16:colId xmlns:a16="http://schemas.microsoft.com/office/drawing/2014/main" xmlns="" val="1728720645"/>
                    </a:ext>
                  </a:extLst>
                </a:gridCol>
                <a:gridCol w="5722851">
                  <a:extLst>
                    <a:ext uri="{9D8B030D-6E8A-4147-A177-3AD203B41FA5}">
                      <a16:colId xmlns:a16="http://schemas.microsoft.com/office/drawing/2014/main" xmlns="" val="102017380"/>
                    </a:ext>
                  </a:extLst>
                </a:gridCol>
              </a:tblGrid>
              <a:tr h="174771">
                <a:tc>
                  <a:txBody>
                    <a:bodyPr/>
                    <a:lstStyle/>
                    <a:p>
                      <a:pPr>
                        <a:lnSpc>
                          <a:spcPct val="107000"/>
                        </a:lnSpc>
                        <a:spcAft>
                          <a:spcPts val="80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Findings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Action plans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extLst>
                  <a:ext uri="{0D108BD9-81ED-4DB2-BD59-A6C34878D82A}">
                    <a16:rowId xmlns:a16="http://schemas.microsoft.com/office/drawing/2014/main" xmlns="" val="2259811142"/>
                  </a:ext>
                </a:extLst>
              </a:tr>
              <a:tr h="568178">
                <a:tc>
                  <a:txBody>
                    <a:bodyPr/>
                    <a:lstStyle/>
                    <a:p>
                      <a:pPr>
                        <a:lnSpc>
                          <a:spcPct val="107000"/>
                        </a:lnSpc>
                        <a:spcAft>
                          <a:spcPts val="800"/>
                        </a:spcAft>
                      </a:pPr>
                      <a:r>
                        <a:rPr lang="en-ZA" sz="1600">
                          <a:effectLst/>
                        </a:rPr>
                        <a:t>8.</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dirty="0">
                          <a:effectLst/>
                        </a:rPr>
                        <a:t>Receivables: Effective and appropriate steps were not taken to collect all revenue due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dirty="0">
                          <a:effectLst/>
                        </a:rPr>
                        <a:t>Proposed organisation plan which incorporated debtors’ division to improve on revenue collection.is pending Ministers approval </a:t>
                      </a:r>
                    </a:p>
                    <a:p>
                      <a:pPr>
                        <a:lnSpc>
                          <a:spcPct val="107000"/>
                        </a:lnSpc>
                        <a:spcAft>
                          <a:spcPts val="800"/>
                        </a:spcAft>
                      </a:pPr>
                      <a:r>
                        <a:rPr lang="en-ZA" sz="1600" dirty="0">
                          <a:effectLst/>
                        </a:rPr>
                        <a:t>Date: 31 Dec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extLst>
                  <a:ext uri="{0D108BD9-81ED-4DB2-BD59-A6C34878D82A}">
                    <a16:rowId xmlns:a16="http://schemas.microsoft.com/office/drawing/2014/main" xmlns="" val="2751088806"/>
                  </a:ext>
                </a:extLst>
              </a:tr>
              <a:tr h="209550">
                <a:tc>
                  <a:txBody>
                    <a:bodyPr/>
                    <a:lstStyle/>
                    <a:p>
                      <a:pPr>
                        <a:lnSpc>
                          <a:spcPct val="107000"/>
                        </a:lnSpc>
                        <a:spcAft>
                          <a:spcPts val="800"/>
                        </a:spcAft>
                      </a:pPr>
                      <a:r>
                        <a:rPr lang="en-ZA" sz="1600">
                          <a:effectLst/>
                        </a:rPr>
                        <a:t>9.</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Investment: The entity open bank account not approved y National Treasury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This has been resolved and all PPFF investments are currently in line with National Treasury Regulations.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extLst>
                  <a:ext uri="{0D108BD9-81ED-4DB2-BD59-A6C34878D82A}">
                    <a16:rowId xmlns:a16="http://schemas.microsoft.com/office/drawing/2014/main" xmlns="" val="1989776427"/>
                  </a:ext>
                </a:extLst>
              </a:tr>
              <a:tr h="457200">
                <a:tc>
                  <a:txBody>
                    <a:bodyPr/>
                    <a:lstStyle/>
                    <a:p>
                      <a:pPr>
                        <a:lnSpc>
                          <a:spcPct val="107000"/>
                        </a:lnSpc>
                        <a:spcAft>
                          <a:spcPts val="800"/>
                        </a:spcAft>
                      </a:pPr>
                      <a:r>
                        <a:rPr lang="en-ZA" sz="1600">
                          <a:effectLst/>
                        </a:rPr>
                        <a:t>10.</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Fruitless and Wasteful expenditure not disclosed in the AFS – (Legal fees)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dirty="0">
                          <a:effectLst/>
                        </a:rPr>
                        <a:t>The specific finding relates to Catherine Keys was resolved  before finalisation of the audited AFS.</a:t>
                      </a:r>
                    </a:p>
                    <a:p>
                      <a:pPr>
                        <a:lnSpc>
                          <a:spcPct val="107000"/>
                        </a:lnSpc>
                        <a:spcAft>
                          <a:spcPts val="800"/>
                        </a:spcAft>
                      </a:pPr>
                      <a:r>
                        <a:rPr lang="en-ZA" sz="1600" dirty="0">
                          <a:effectLst/>
                        </a:rPr>
                        <a:t>Investigation in line with National Treasury still to be done and finalised before 31 Dec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extLst>
                  <a:ext uri="{0D108BD9-81ED-4DB2-BD59-A6C34878D82A}">
                    <a16:rowId xmlns:a16="http://schemas.microsoft.com/office/drawing/2014/main" xmlns="" val="1175821940"/>
                  </a:ext>
                </a:extLst>
              </a:tr>
              <a:tr h="466725">
                <a:tc>
                  <a:txBody>
                    <a:bodyPr/>
                    <a:lstStyle/>
                    <a:p>
                      <a:pPr>
                        <a:lnSpc>
                          <a:spcPct val="107000"/>
                        </a:lnSpc>
                        <a:spcAft>
                          <a:spcPts val="800"/>
                        </a:spcAft>
                      </a:pPr>
                      <a:r>
                        <a:rPr lang="en-ZA" sz="1600">
                          <a:effectLst/>
                        </a:rPr>
                        <a:t>11.</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No assessment was conducted on the status of pending legal cases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a:effectLst/>
                        </a:rPr>
                        <a:t>The finding was resolved and disclosure of on the notes of the financials were adjusted before end of the audit Going forward the Legal department will on a quarterly basis provide pending legal cases which will be updated in management accounts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extLst>
                  <a:ext uri="{0D108BD9-81ED-4DB2-BD59-A6C34878D82A}">
                    <a16:rowId xmlns:a16="http://schemas.microsoft.com/office/drawing/2014/main" xmlns="" val="3293357724"/>
                  </a:ext>
                </a:extLst>
              </a:tr>
              <a:tr h="476250">
                <a:tc>
                  <a:txBody>
                    <a:bodyPr/>
                    <a:lstStyle/>
                    <a:p>
                      <a:pPr>
                        <a:lnSpc>
                          <a:spcPct val="107000"/>
                        </a:lnSpc>
                        <a:spcAft>
                          <a:spcPts val="800"/>
                        </a:spcAft>
                      </a:pPr>
                      <a:r>
                        <a:rPr lang="en-ZA" sz="1600">
                          <a:effectLst/>
                        </a:rPr>
                        <a:t>12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dirty="0">
                          <a:effectLst/>
                        </a:rPr>
                        <a:t>Differences noted between APR and listings/Register submitted for audit</a:t>
                      </a:r>
                    </a:p>
                    <a:p>
                      <a:pPr>
                        <a:lnSpc>
                          <a:spcPct val="107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tc>
                  <a:txBody>
                    <a:bodyPr/>
                    <a:lstStyle/>
                    <a:p>
                      <a:pPr>
                        <a:lnSpc>
                          <a:spcPct val="107000"/>
                        </a:lnSpc>
                        <a:spcAft>
                          <a:spcPts val="800"/>
                        </a:spcAft>
                      </a:pPr>
                      <a:r>
                        <a:rPr lang="en-ZA" sz="1600" dirty="0">
                          <a:effectLst/>
                        </a:rPr>
                        <a:t>Corrections were done during the audit and reflect in the annual report. The proposed organisational structure has the position of a manager who will look closely on AOPO. The structure is expected to be approved by the Minister before end of Dec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373" marR="50373" marT="0" marB="0"/>
                </a:tc>
                <a:extLst>
                  <a:ext uri="{0D108BD9-81ED-4DB2-BD59-A6C34878D82A}">
                    <a16:rowId xmlns:a16="http://schemas.microsoft.com/office/drawing/2014/main" xmlns="" val="2719793829"/>
                  </a:ext>
                </a:extLst>
              </a:tr>
            </a:tbl>
          </a:graphicData>
        </a:graphic>
      </p:graphicFrame>
    </p:spTree>
    <p:extLst>
      <p:ext uri="{BB962C8B-B14F-4D97-AF65-F5344CB8AC3E}">
        <p14:creationId xmlns:p14="http://schemas.microsoft.com/office/powerpoint/2010/main" xmlns="" val="128519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D555DD-8EC8-B2A3-34AA-38637EC21D28}"/>
              </a:ext>
            </a:extLst>
          </p:cNvPr>
          <p:cNvSpPr>
            <a:spLocks noGrp="1"/>
          </p:cNvSpPr>
          <p:nvPr>
            <p:ph type="title"/>
          </p:nvPr>
        </p:nvSpPr>
        <p:spPr>
          <a:xfrm>
            <a:off x="589685" y="304800"/>
            <a:ext cx="11383241" cy="790575"/>
          </a:xfrm>
        </p:spPr>
        <p:txBody>
          <a:bodyPr>
            <a:normAutofit/>
          </a:bodyPr>
          <a:lstStyle/>
          <a:p>
            <a:r>
              <a:rPr lang="en-US" sz="2400" b="1" dirty="0">
                <a:latin typeface="+mn-lt"/>
              </a:rPr>
              <a:t>KEY AUDIT FINDINGS AND ACTION PLANS – EAAB AND PPRA</a:t>
            </a:r>
            <a:endParaRPr lang="en-ZA" sz="2400" b="1" dirty="0">
              <a:latin typeface="+mn-lt"/>
            </a:endParaRPr>
          </a:p>
        </p:txBody>
      </p:sp>
      <p:graphicFrame>
        <p:nvGraphicFramePr>
          <p:cNvPr id="6" name="Content Placeholder 5">
            <a:extLst>
              <a:ext uri="{FF2B5EF4-FFF2-40B4-BE49-F238E27FC236}">
                <a16:creationId xmlns:a16="http://schemas.microsoft.com/office/drawing/2014/main" xmlns="" id="{D2E0A3DB-4606-7B16-702C-4D232F33EB86}"/>
              </a:ext>
            </a:extLst>
          </p:cNvPr>
          <p:cNvGraphicFramePr>
            <a:graphicFrameLocks noGrp="1"/>
          </p:cNvGraphicFramePr>
          <p:nvPr>
            <p:ph idx="1"/>
            <p:extLst>
              <p:ext uri="{D42A27DB-BD31-4B8C-83A1-F6EECF244321}">
                <p14:modId xmlns:p14="http://schemas.microsoft.com/office/powerpoint/2010/main" xmlns="" val="1474193708"/>
              </p:ext>
            </p:extLst>
          </p:nvPr>
        </p:nvGraphicFramePr>
        <p:xfrm>
          <a:off x="238125" y="1247776"/>
          <a:ext cx="11734801" cy="5512142"/>
        </p:xfrm>
        <a:graphic>
          <a:graphicData uri="http://schemas.openxmlformats.org/drawingml/2006/table">
            <a:tbl>
              <a:tblPr firstRow="1" firstCol="1" bandRow="1">
                <a:tableStyleId>{5C22544A-7EE6-4342-B048-85BDC9FD1C3A}</a:tableStyleId>
              </a:tblPr>
              <a:tblGrid>
                <a:gridCol w="509747">
                  <a:extLst>
                    <a:ext uri="{9D8B030D-6E8A-4147-A177-3AD203B41FA5}">
                      <a16:colId xmlns:a16="http://schemas.microsoft.com/office/drawing/2014/main" xmlns="" val="484483752"/>
                    </a:ext>
                  </a:extLst>
                </a:gridCol>
                <a:gridCol w="4162934">
                  <a:extLst>
                    <a:ext uri="{9D8B030D-6E8A-4147-A177-3AD203B41FA5}">
                      <a16:colId xmlns:a16="http://schemas.microsoft.com/office/drawing/2014/main" xmlns="" val="3998107974"/>
                    </a:ext>
                  </a:extLst>
                </a:gridCol>
                <a:gridCol w="7062120">
                  <a:extLst>
                    <a:ext uri="{9D8B030D-6E8A-4147-A177-3AD203B41FA5}">
                      <a16:colId xmlns:a16="http://schemas.microsoft.com/office/drawing/2014/main" xmlns="" val="4269872268"/>
                    </a:ext>
                  </a:extLst>
                </a:gridCol>
              </a:tblGrid>
              <a:tr h="250793">
                <a:tc>
                  <a:txBody>
                    <a:bodyPr/>
                    <a:lstStyle/>
                    <a:p>
                      <a:pPr>
                        <a:lnSpc>
                          <a:spcPct val="107000"/>
                        </a:lnSpc>
                        <a:spcAft>
                          <a:spcPts val="800"/>
                        </a:spcAft>
                      </a:pPr>
                      <a:r>
                        <a:rPr lang="en-ZA" sz="700">
                          <a:effectLst/>
                        </a:rPr>
                        <a:t> </a:t>
                      </a:r>
                      <a:endParaRPr lang="en-ZA" sz="7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Findings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Action plans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2537397756"/>
                  </a:ext>
                </a:extLst>
              </a:tr>
              <a:tr h="513278">
                <a:tc>
                  <a:txBody>
                    <a:bodyPr/>
                    <a:lstStyle/>
                    <a:p>
                      <a:pPr>
                        <a:lnSpc>
                          <a:spcPct val="107000"/>
                        </a:lnSpc>
                        <a:spcAft>
                          <a:spcPts val="800"/>
                        </a:spcAft>
                      </a:pPr>
                      <a:r>
                        <a:rPr lang="en-ZA" sz="1600" dirty="0">
                          <a:effectLst/>
                        </a:rPr>
                        <a:t>13.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ICT strategic plan not in place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dirty="0">
                          <a:effectLst/>
                        </a:rPr>
                        <a:t>The plan is in progress of being finalised and to be discussed at the steering committee before the end of October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149517387"/>
                  </a:ext>
                </a:extLst>
              </a:tr>
              <a:tr h="513278">
                <a:tc>
                  <a:txBody>
                    <a:bodyPr/>
                    <a:lstStyle/>
                    <a:p>
                      <a:pPr>
                        <a:lnSpc>
                          <a:spcPct val="107000"/>
                        </a:lnSpc>
                        <a:spcAft>
                          <a:spcPts val="800"/>
                        </a:spcAft>
                      </a:pPr>
                      <a:r>
                        <a:rPr lang="en-ZA" sz="1600" dirty="0">
                          <a:effectLst/>
                        </a:rPr>
                        <a:t>14.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ICT skills gap analysis was not performed for the period of audit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The Training Development  Programme is in process of being finalised  by end of November 2022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460406449"/>
                  </a:ext>
                </a:extLst>
              </a:tr>
              <a:tr h="775760">
                <a:tc>
                  <a:txBody>
                    <a:bodyPr/>
                    <a:lstStyle/>
                    <a:p>
                      <a:pPr>
                        <a:lnSpc>
                          <a:spcPct val="107000"/>
                        </a:lnSpc>
                        <a:spcAft>
                          <a:spcPts val="800"/>
                        </a:spcAft>
                      </a:pPr>
                      <a:r>
                        <a:rPr lang="en-ZA" sz="1600" dirty="0">
                          <a:effectLst/>
                        </a:rPr>
                        <a:t>15.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Vacant positions noted for key IT staff</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dirty="0">
                          <a:effectLst/>
                        </a:rPr>
                        <a:t>Executive Positions have since been advertised, the applications are currently being screened for shortlisting of suitable candidates and placement is expected before 31 Dec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1107159639"/>
                  </a:ext>
                </a:extLst>
              </a:tr>
              <a:tr h="554631">
                <a:tc>
                  <a:txBody>
                    <a:bodyPr/>
                    <a:lstStyle/>
                    <a:p>
                      <a:pPr>
                        <a:lnSpc>
                          <a:spcPct val="107000"/>
                        </a:lnSpc>
                        <a:spcAft>
                          <a:spcPts val="800"/>
                        </a:spcAft>
                      </a:pPr>
                      <a:r>
                        <a:rPr lang="en-ZA" sz="1600" dirty="0">
                          <a:effectLst/>
                        </a:rPr>
                        <a:t>16.</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IT Steering Committee meetings and terms of reference not in place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IT Steering committee members are to be proposed by the ICT Manager and a yearly calendar and terms of reference will be finalised by end of November 2022</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768000241"/>
                  </a:ext>
                </a:extLst>
              </a:tr>
              <a:tr h="775760">
                <a:tc>
                  <a:txBody>
                    <a:bodyPr/>
                    <a:lstStyle/>
                    <a:p>
                      <a:pPr>
                        <a:lnSpc>
                          <a:spcPct val="107000"/>
                        </a:lnSpc>
                        <a:spcAft>
                          <a:spcPts val="800"/>
                        </a:spcAft>
                      </a:pPr>
                      <a:r>
                        <a:rPr lang="en-ZA" sz="1600" dirty="0">
                          <a:effectLst/>
                        </a:rPr>
                        <a:t>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dirty="0">
                          <a:effectLst/>
                        </a:rPr>
                        <a:t>Lack of review of the IT procedures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dirty="0">
                          <a:effectLst/>
                        </a:rPr>
                        <a:t>Updated ICT policies  and procedures have been discussed by the ICT Committee and to be submitted to Board for approval. This is expected to be finalised by end of Oct 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576785645"/>
                  </a:ext>
                </a:extLst>
              </a:tr>
              <a:tr h="513278">
                <a:tc>
                  <a:txBody>
                    <a:bodyPr/>
                    <a:lstStyle/>
                    <a:p>
                      <a:pPr>
                        <a:lnSpc>
                          <a:spcPct val="107000"/>
                        </a:lnSpc>
                        <a:spcAft>
                          <a:spcPts val="800"/>
                        </a:spcAft>
                      </a:pPr>
                      <a:r>
                        <a:rPr lang="en-ZA" sz="1600" dirty="0">
                          <a:effectLst/>
                        </a:rPr>
                        <a:t>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Lack user access management , security management and change management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IT specialist was appointed in August 2022, and they have concluded the report and PPRA has implemented the recommendations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1328488649"/>
                  </a:ext>
                </a:extLst>
              </a:tr>
              <a:tr h="775760">
                <a:tc>
                  <a:txBody>
                    <a:bodyPr/>
                    <a:lstStyle/>
                    <a:p>
                      <a:pPr>
                        <a:lnSpc>
                          <a:spcPct val="107000"/>
                        </a:lnSpc>
                        <a:spcAft>
                          <a:spcPts val="800"/>
                        </a:spcAft>
                      </a:pPr>
                      <a:r>
                        <a:rPr lang="en-ZA" sz="1600" dirty="0">
                          <a:effectLst/>
                        </a:rPr>
                        <a:t>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a:effectLst/>
                        </a:rPr>
                        <a:t>Operating  Expenses : Payment for airtime and data not approved by the relevant official</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dirty="0">
                          <a:effectLst/>
                        </a:rPr>
                        <a:t>The findings we re subjected to Forensic investigations and the investigators report findings have been finalized and made public by the board and  implementations of the recommendations is now in progress.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extLst>
                  <a:ext uri="{0D108BD9-81ED-4DB2-BD59-A6C34878D82A}">
                    <a16:rowId xmlns:a16="http://schemas.microsoft.com/office/drawing/2014/main" xmlns="" val="3417706373"/>
                  </a:ext>
                </a:extLst>
              </a:tr>
              <a:tr h="775760">
                <a:tc>
                  <a:txBody>
                    <a:bodyPr/>
                    <a:lstStyle/>
                    <a:p>
                      <a:pPr>
                        <a:lnSpc>
                          <a:spcPct val="107000"/>
                        </a:lnSpc>
                        <a:spcAft>
                          <a:spcPts val="800"/>
                        </a:spcAft>
                      </a:pPr>
                      <a:r>
                        <a:rPr lang="en-ZA" sz="1600" dirty="0">
                          <a:effectLst/>
                        </a:rPr>
                        <a:t>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ZA" sz="1600" dirty="0">
                          <a:effectLst/>
                        </a:rPr>
                        <a:t>Fraudulent procurement of inventory / study guides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20" marR="44420" marT="0" marB="0"/>
                </a:tc>
                <a:tc>
                  <a:txBody>
                    <a:bodyPr/>
                    <a:lstStyle/>
                    <a:p>
                      <a:pPr>
                        <a:lnSpc>
                          <a:spcPct val="107000"/>
                        </a:lnSpc>
                        <a:spcAft>
                          <a:spcPts val="800"/>
                        </a:spcAft>
                      </a:pPr>
                      <a:r>
                        <a:rPr lang="en-US" sz="1600" dirty="0">
                          <a:effectLst/>
                        </a:rPr>
                        <a:t>The findings we re subjected to Forensic investigations and the investigators report findings have been finalized and made public by the board and  implementations of the recommendations is now in progress.</a:t>
                      </a:r>
                    </a:p>
                  </a:txBody>
                  <a:tcPr marL="44420" marR="44420" marT="0" marB="0"/>
                </a:tc>
                <a:extLst>
                  <a:ext uri="{0D108BD9-81ED-4DB2-BD59-A6C34878D82A}">
                    <a16:rowId xmlns:a16="http://schemas.microsoft.com/office/drawing/2014/main" xmlns="" val="1075235004"/>
                  </a:ext>
                </a:extLst>
              </a:tr>
            </a:tbl>
          </a:graphicData>
        </a:graphic>
      </p:graphicFrame>
    </p:spTree>
    <p:extLst>
      <p:ext uri="{BB962C8B-B14F-4D97-AF65-F5344CB8AC3E}">
        <p14:creationId xmlns:p14="http://schemas.microsoft.com/office/powerpoint/2010/main" xmlns="" val="207831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688FF4-D261-33B6-E028-74CD4273CCA6}"/>
              </a:ext>
            </a:extLst>
          </p:cNvPr>
          <p:cNvSpPr>
            <a:spLocks noGrp="1"/>
          </p:cNvSpPr>
          <p:nvPr>
            <p:ph idx="1"/>
          </p:nvPr>
        </p:nvSpPr>
        <p:spPr>
          <a:xfrm>
            <a:off x="281609" y="1514476"/>
            <a:ext cx="11443666" cy="5029200"/>
          </a:xfrm>
        </p:spPr>
        <p:txBody>
          <a:bodyPr>
            <a:noAutofit/>
          </a:bodyPr>
          <a:lstStyle/>
          <a:p>
            <a:pPr marR="0" lvl="0" algn="just" rtl="0">
              <a:lnSpc>
                <a:spcPct val="100000"/>
              </a:lnSpc>
              <a:spcBef>
                <a:spcPts val="0"/>
              </a:spcBef>
              <a:spcAft>
                <a:spcPts val="0"/>
              </a:spcAft>
            </a:pPr>
            <a:r>
              <a:rPr lang="en-US" sz="1800" b="0" i="0" u="none" strike="noStrike" baseline="0" dirty="0"/>
              <a:t>A key change in the operating environment of the EAAB was the repealing of the legislation that governed the entity, namely the Estate Agency Affairs Act no. 112 of 1976 ushering in the Property Practitioners Regulatory Authorit</a:t>
            </a:r>
            <a:r>
              <a:rPr lang="en-US" sz="1800" dirty="0"/>
              <a:t>y. The reports will be based on 10 months under the EAAB and 2 months under the PPRA.</a:t>
            </a:r>
          </a:p>
          <a:p>
            <a:pPr algn="just"/>
            <a:r>
              <a:rPr lang="en-US" sz="1800" dirty="0"/>
              <a:t>The EAAB received </a:t>
            </a:r>
            <a:r>
              <a:rPr lang="en-US" sz="1800" b="0" i="0" u="none" strike="noStrike" baseline="0" dirty="0"/>
              <a:t>qualified audit finding for the 2021/22 financial year and the entity  is currently prioritizing action plans to address the root cause of the key findings that lead to undesirable audit outcome.</a:t>
            </a:r>
          </a:p>
          <a:p>
            <a:pPr algn="just"/>
            <a:r>
              <a:rPr lang="en-US" sz="1800" b="0" i="0" u="none" strike="noStrike" baseline="0" dirty="0"/>
              <a:t>A concern raised by external auditors in the past financial year audit report was the lack of the internal auditor function. A milestone was achieved and the internal audit function was appointed and the Audit and Risk Committee has reported their</a:t>
            </a:r>
            <a:r>
              <a:rPr lang="en-US" sz="1800" dirty="0"/>
              <a:t> </a:t>
            </a:r>
            <a:r>
              <a:rPr lang="en-US" sz="1800" b="0" i="0" u="none" strike="noStrike" baseline="0" dirty="0"/>
              <a:t>satisfaction with progress made on the internal audit plan.</a:t>
            </a:r>
          </a:p>
          <a:p>
            <a:pPr algn="just"/>
            <a:r>
              <a:rPr lang="en-US" sz="1800" b="0" i="0" u="none" strike="noStrike" baseline="0" dirty="0"/>
              <a:t>Core </a:t>
            </a:r>
            <a:r>
              <a:rPr lang="en-US" sz="1800" b="0" i="0" u="none" strike="noStrike" baseline="0" dirty="0" err="1"/>
              <a:t>programmes</a:t>
            </a:r>
            <a:r>
              <a:rPr lang="en-US" sz="1800" b="0" i="0" u="none" strike="noStrike" baseline="0" dirty="0"/>
              <a:t> of Fidelity Fund, Education and Training as well as Transformation under  the EAAB achieved 100%, 67% and 43% </a:t>
            </a:r>
            <a:r>
              <a:rPr lang="en-ZA" sz="1800" b="0" i="0" u="none" strike="noStrike" baseline="0" dirty="0"/>
              <a:t>of its targets, respectively.</a:t>
            </a:r>
          </a:p>
          <a:p>
            <a:pPr algn="just"/>
            <a:r>
              <a:rPr lang="en-US" sz="1800" b="0" i="0" u="none" strike="noStrike" baseline="0" dirty="0"/>
              <a:t>Despite the economic downturn estate agents continued </a:t>
            </a:r>
            <a:r>
              <a:rPr lang="en-US" sz="1800" dirty="0"/>
              <a:t>to</a:t>
            </a:r>
            <a:r>
              <a:rPr lang="en-US" sz="1800" b="0" i="0" u="none" strike="noStrike" baseline="0" dirty="0"/>
              <a:t> register and renew their license and the total FFC’s issued for the 10 months of this financial year was 53 739 compared to a total of 51 063 issued the previous year.</a:t>
            </a:r>
          </a:p>
          <a:p>
            <a:pPr algn="just"/>
            <a:r>
              <a:rPr kumimoji="0" lang="en-US" sz="1800" b="0" i="0" u="none" strike="noStrike" kern="1200" cap="none" spc="0" normalizeH="0" baseline="0" noProof="0" dirty="0">
                <a:ln>
                  <a:noFill/>
                </a:ln>
                <a:effectLst/>
                <a:uLnTx/>
                <a:uFillTx/>
                <a:ea typeface="+mn-ea"/>
                <a:cs typeface="+mn-cs"/>
              </a:rPr>
              <a:t>The transformation initiatives aimed assisting Previously Disadvantaged Individuals (PDI) Under the year in review assisted just over 308 applicants, a 23% increase from the previous year which saw 250 PDI applicants </a:t>
            </a:r>
            <a:r>
              <a:rPr kumimoji="0" lang="en-ZA" sz="1800" b="0" i="0" u="none" strike="noStrike" kern="1200" cap="none" spc="0" normalizeH="0" baseline="0" noProof="0" dirty="0">
                <a:ln>
                  <a:noFill/>
                </a:ln>
                <a:effectLst/>
                <a:uLnTx/>
                <a:uFillTx/>
                <a:ea typeface="+mn-ea"/>
                <a:cs typeface="+mn-cs"/>
              </a:rPr>
              <a:t>being exempted.</a:t>
            </a:r>
            <a:r>
              <a:rPr lang="en-US" sz="1800" b="0" i="0" u="none" strike="noStrike" baseline="0" dirty="0"/>
              <a:t> Transformation of the property sector remains an imperative that the PPRA will continue to support in order to build a sector that is reflective of the society it serves</a:t>
            </a:r>
            <a:r>
              <a:rPr lang="en-US" sz="1600" b="0" i="0" u="none" strike="noStrike" baseline="0" dirty="0"/>
              <a:t>.</a:t>
            </a:r>
          </a:p>
          <a:p>
            <a:pPr algn="just"/>
            <a:endParaRPr lang="en-US" sz="16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None/>
            </a:pPr>
            <a:endPar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endParaRPr lang="en-US"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42F8D3AF-568D-9C4B-AF10-7DECC8D0C37D}"/>
              </a:ext>
            </a:extLst>
          </p:cNvPr>
          <p:cNvSpPr txBox="1">
            <a:spLocks/>
          </p:cNvSpPr>
          <p:nvPr/>
        </p:nvSpPr>
        <p:spPr>
          <a:xfrm>
            <a:off x="1290753" y="0"/>
            <a:ext cx="9506455" cy="1734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 </a:t>
            </a:r>
            <a:endParaRPr lang="en-US" cap="small"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B6FD5932-6949-93B1-EA9E-CD5D011938E1}"/>
              </a:ext>
            </a:extLst>
          </p:cNvPr>
          <p:cNvSpPr>
            <a:spLocks noGrp="1"/>
          </p:cNvSpPr>
          <p:nvPr>
            <p:ph type="title"/>
          </p:nvPr>
        </p:nvSpPr>
        <p:spPr>
          <a:xfrm>
            <a:off x="1290753" y="531668"/>
            <a:ext cx="10410826" cy="885826"/>
          </a:xfrm>
        </p:spPr>
        <p:txBody>
          <a:bodyPr vert="horz" lIns="91440" tIns="45720" rIns="91440" bIns="45720" rtlCol="0" anchor="ctr">
            <a:normAutofit/>
          </a:bodyPr>
          <a:lstStyle/>
          <a:p>
            <a:r>
              <a:rPr lang="en-US" sz="2400" b="1" dirty="0">
                <a:effectLst/>
                <a:latin typeface="Calibri" panose="020F0502020204030204" pitchFamily="34" charset="0"/>
                <a:ea typeface="Times New Roman" panose="02020603050405020304" pitchFamily="18" charset="0"/>
              </a:rPr>
              <a:t>EXECUTIVE OVERVIEW AND HIGHLIGHTS</a:t>
            </a:r>
            <a:br>
              <a:rPr lang="en-US" sz="2400" b="1" dirty="0">
                <a:effectLst/>
                <a:latin typeface="Calibri" panose="020F0502020204030204" pitchFamily="34" charset="0"/>
                <a:ea typeface="Times New Roman" panose="02020603050405020304" pitchFamily="18" charset="0"/>
              </a:rPr>
            </a:br>
            <a:r>
              <a:rPr lang="en-US" sz="2400" b="1" dirty="0">
                <a:effectLst/>
                <a:latin typeface="Calibri" panose="020F0502020204030204" pitchFamily="34" charset="0"/>
                <a:ea typeface="Times New Roman" panose="02020603050405020304" pitchFamily="18" charset="0"/>
              </a:rPr>
              <a:t>ESTATE AGENCY AFFAIRS BOARD (EAAB)</a:t>
            </a:r>
            <a:endParaRPr lang="en-US" sz="2400" b="1" dirty="0">
              <a:latin typeface="+mn-lt"/>
              <a:cs typeface="Arial" panose="020B0604020202020204" pitchFamily="34" charset="0"/>
            </a:endParaRPr>
          </a:p>
        </p:txBody>
      </p:sp>
    </p:spTree>
    <p:extLst>
      <p:ext uri="{BB962C8B-B14F-4D97-AF65-F5344CB8AC3E}">
        <p14:creationId xmlns:p14="http://schemas.microsoft.com/office/powerpoint/2010/main" xmlns="" val="688303882"/>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D66D044-A6DD-3942-84C5-211C8E3659FA}"/>
              </a:ext>
            </a:extLst>
          </p:cNvPr>
          <p:cNvSpPr txBox="1">
            <a:spLocks/>
          </p:cNvSpPr>
          <p:nvPr/>
        </p:nvSpPr>
        <p:spPr>
          <a:xfrm>
            <a:off x="281609"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panose="020B0604020202020204" pitchFamily="34" charset="0"/>
                <a:cs typeface="Arial" panose="020B0604020202020204" pitchFamily="34" charset="0"/>
              </a:rPr>
              <a:t> </a:t>
            </a:r>
            <a:endParaRPr lang="en-US" cap="small"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C189D0B0-55CA-7A9D-AA75-E63F5BF93700}"/>
              </a:ext>
            </a:extLst>
          </p:cNvPr>
          <p:cNvSpPr>
            <a:spLocks noGrp="1"/>
          </p:cNvSpPr>
          <p:nvPr>
            <p:ph type="title"/>
          </p:nvPr>
        </p:nvSpPr>
        <p:spPr>
          <a:xfrm>
            <a:off x="1290755" y="448253"/>
            <a:ext cx="7127614" cy="1325563"/>
          </a:xfrm>
        </p:spPr>
        <p:txBody>
          <a:bodyPr vert="horz" lIns="91440" tIns="45720" rIns="91440" bIns="45720" rtlCol="0" anchor="ctr">
            <a:normAutofit/>
          </a:bodyPr>
          <a:lstStyle/>
          <a:p>
            <a:r>
              <a:rPr lang="en-GB" sz="2400" b="1" dirty="0">
                <a:latin typeface="+mn-lt"/>
                <a:cs typeface="Arial" panose="020B0604020202020204" pitchFamily="34" charset="0"/>
              </a:rPr>
              <a:t>FINANCIAL OVERVIEW</a:t>
            </a:r>
            <a:endParaRPr lang="en-US" sz="2400" b="1" dirty="0">
              <a:latin typeface="+mn-lt"/>
              <a:cs typeface="Arial" panose="020B0604020202020204" pitchFamily="34" charset="0"/>
            </a:endParaRPr>
          </a:p>
        </p:txBody>
      </p:sp>
      <p:pic>
        <p:nvPicPr>
          <p:cNvPr id="5" name="Picture 4">
            <a:extLst>
              <a:ext uri="{FF2B5EF4-FFF2-40B4-BE49-F238E27FC236}">
                <a16:creationId xmlns:a16="http://schemas.microsoft.com/office/drawing/2014/main" xmlns="" id="{FF0A678B-D040-FC3F-26B1-AF72B79692C1}"/>
              </a:ext>
            </a:extLst>
          </p:cNvPr>
          <p:cNvPicPr>
            <a:picLocks noChangeAspect="1"/>
          </p:cNvPicPr>
          <p:nvPr/>
        </p:nvPicPr>
        <p:blipFill>
          <a:blip r:embed="rId2" cstate="print"/>
          <a:stretch>
            <a:fillRect/>
          </a:stretch>
        </p:blipFill>
        <p:spPr>
          <a:xfrm>
            <a:off x="0" y="1555750"/>
            <a:ext cx="12192000" cy="3746500"/>
          </a:xfrm>
          <a:prstGeom prst="rect">
            <a:avLst/>
          </a:prstGeom>
        </p:spPr>
      </p:pic>
    </p:spTree>
    <p:extLst>
      <p:ext uri="{BB962C8B-B14F-4D97-AF65-F5344CB8AC3E}">
        <p14:creationId xmlns:p14="http://schemas.microsoft.com/office/powerpoint/2010/main" xmlns="" val="342283578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51742-850D-6687-FA32-0C8F14A03DB4}"/>
              </a:ext>
            </a:extLst>
          </p:cNvPr>
          <p:cNvSpPr>
            <a:spLocks noGrp="1"/>
          </p:cNvSpPr>
          <p:nvPr>
            <p:ph type="title"/>
          </p:nvPr>
        </p:nvSpPr>
        <p:spPr>
          <a:xfrm>
            <a:off x="1326571" y="628363"/>
            <a:ext cx="9753598" cy="729384"/>
          </a:xfrm>
        </p:spPr>
        <p:txBody>
          <a:bodyPr vert="horz" lIns="91440" tIns="45720" rIns="91440" bIns="45720" rtlCol="0" anchor="ctr">
            <a:noAutofit/>
          </a:bodyPr>
          <a:lstStyle/>
          <a:p>
            <a:r>
              <a:rPr lang="en-ZA" sz="2400" b="1" dirty="0">
                <a:latin typeface="+mn-lt"/>
                <a:cs typeface="Arial" panose="020B0604020202020204" pitchFamily="34" charset="0"/>
              </a:rPr>
              <a:t/>
            </a:r>
            <a:br>
              <a:rPr lang="en-ZA" sz="2400" b="1" dirty="0">
                <a:latin typeface="+mn-lt"/>
                <a:cs typeface="Arial" panose="020B0604020202020204" pitchFamily="34" charset="0"/>
              </a:rPr>
            </a:br>
            <a:r>
              <a:rPr lang="en-ZA" sz="2400" b="1" dirty="0">
                <a:latin typeface="+mn-lt"/>
                <a:cs typeface="Arial" panose="020B0604020202020204" pitchFamily="34" charset="0"/>
              </a:rPr>
              <a:t/>
            </a:r>
            <a:br>
              <a:rPr lang="en-ZA" sz="2400" b="1" dirty="0">
                <a:latin typeface="+mn-lt"/>
                <a:cs typeface="Arial" panose="020B0604020202020204" pitchFamily="34" charset="0"/>
              </a:rPr>
            </a:br>
            <a:r>
              <a:rPr lang="en-ZA" sz="2400" b="1" dirty="0">
                <a:latin typeface="Calibri "/>
                <a:cs typeface="Arial" panose="020B0604020202020204" pitchFamily="34" charset="0"/>
              </a:rPr>
              <a:t>EAAB GROUP FINANCIAL PERFORMANCE FOR 2021/22</a:t>
            </a:r>
            <a:r>
              <a:rPr lang="en-ZA" sz="2400" b="1" dirty="0">
                <a:latin typeface="+mn-lt"/>
                <a:cs typeface="Arial" panose="020B0604020202020204" pitchFamily="34" charset="0"/>
              </a:rPr>
              <a:t/>
            </a:r>
            <a:br>
              <a:rPr lang="en-ZA" sz="2400" b="1" dirty="0">
                <a:latin typeface="+mn-lt"/>
                <a:cs typeface="Arial" panose="020B0604020202020204" pitchFamily="34" charset="0"/>
              </a:rPr>
            </a:br>
            <a:endParaRPr lang="en-ZA" sz="2400" b="1" dirty="0">
              <a:latin typeface="+mn-lt"/>
              <a:cs typeface="Arial" panose="020B0604020202020204" pitchFamily="34" charset="0"/>
            </a:endParaRPr>
          </a:p>
        </p:txBody>
      </p:sp>
      <p:pic>
        <p:nvPicPr>
          <p:cNvPr id="10" name="Content Placeholder 9">
            <a:extLst>
              <a:ext uri="{FF2B5EF4-FFF2-40B4-BE49-F238E27FC236}">
                <a16:creationId xmlns:a16="http://schemas.microsoft.com/office/drawing/2014/main" xmlns="" id="{3B1D15D3-7462-CC60-59B7-E5A33D486ABF}"/>
              </a:ext>
            </a:extLst>
          </p:cNvPr>
          <p:cNvPicPr>
            <a:picLocks noGrp="1" noChangeAspect="1"/>
          </p:cNvPicPr>
          <p:nvPr>
            <p:ph idx="1"/>
          </p:nvPr>
        </p:nvPicPr>
        <p:blipFill>
          <a:blip r:embed="rId2" cstate="print"/>
          <a:stretch>
            <a:fillRect/>
          </a:stretch>
        </p:blipFill>
        <p:spPr>
          <a:xfrm>
            <a:off x="304800" y="1620982"/>
            <a:ext cx="10397835" cy="5070763"/>
          </a:xfrm>
          <a:prstGeom prst="rect">
            <a:avLst/>
          </a:prstGeom>
        </p:spPr>
      </p:pic>
    </p:spTree>
    <p:extLst>
      <p:ext uri="{BB962C8B-B14F-4D97-AF65-F5344CB8AC3E}">
        <p14:creationId xmlns:p14="http://schemas.microsoft.com/office/powerpoint/2010/main" xmlns="" val="28806403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51742-850D-6687-FA32-0C8F14A03DB4}"/>
              </a:ext>
            </a:extLst>
          </p:cNvPr>
          <p:cNvSpPr>
            <a:spLocks noGrp="1"/>
          </p:cNvSpPr>
          <p:nvPr>
            <p:ph type="title"/>
          </p:nvPr>
        </p:nvSpPr>
        <p:spPr>
          <a:xfrm>
            <a:off x="1328306" y="675390"/>
            <a:ext cx="10344149" cy="866481"/>
          </a:xfrm>
        </p:spPr>
        <p:txBody>
          <a:bodyPr vert="horz" lIns="91440" tIns="45720" rIns="91440" bIns="45720" rtlCol="0" anchor="ctr">
            <a:normAutofit fontScale="90000"/>
          </a:bodyPr>
          <a:lstStyle/>
          <a:p>
            <a:r>
              <a:rPr lang="en-ZA" sz="2400" b="1" dirty="0">
                <a:latin typeface="+mn-lt"/>
                <a:cs typeface="Arial" panose="020B0604020202020204" pitchFamily="34" charset="0"/>
              </a:rPr>
              <a:t/>
            </a:r>
            <a:br>
              <a:rPr lang="en-ZA" sz="2400" b="1" dirty="0">
                <a:latin typeface="+mn-lt"/>
                <a:cs typeface="Arial" panose="020B0604020202020204" pitchFamily="34" charset="0"/>
              </a:rPr>
            </a:br>
            <a:r>
              <a:rPr lang="en-ZA" sz="2400" b="1" dirty="0">
                <a:latin typeface="+mn-lt"/>
                <a:cs typeface="Arial" panose="020B0604020202020204" pitchFamily="34" charset="0"/>
              </a:rPr>
              <a:t>EAAB GROUP FINANCIAL PERFORMANCE FOR 2021/22</a:t>
            </a:r>
            <a:br>
              <a:rPr lang="en-ZA" sz="2400" b="1" dirty="0">
                <a:latin typeface="+mn-lt"/>
                <a:cs typeface="Arial" panose="020B0604020202020204" pitchFamily="34" charset="0"/>
              </a:rPr>
            </a:br>
            <a:endParaRPr lang="en-ZA" sz="2400" b="1" dirty="0">
              <a:latin typeface="+mn-lt"/>
              <a:cs typeface="Arial" panose="020B0604020202020204" pitchFamily="34" charset="0"/>
            </a:endParaRPr>
          </a:p>
        </p:txBody>
      </p:sp>
      <p:pic>
        <p:nvPicPr>
          <p:cNvPr id="6" name="Content Placeholder 5">
            <a:extLst>
              <a:ext uri="{FF2B5EF4-FFF2-40B4-BE49-F238E27FC236}">
                <a16:creationId xmlns:a16="http://schemas.microsoft.com/office/drawing/2014/main" xmlns="" id="{7CFAAE39-74B6-3854-796E-F0238B60ADA5}"/>
              </a:ext>
            </a:extLst>
          </p:cNvPr>
          <p:cNvPicPr>
            <a:picLocks noGrp="1" noChangeAspect="1"/>
          </p:cNvPicPr>
          <p:nvPr>
            <p:ph idx="1"/>
          </p:nvPr>
        </p:nvPicPr>
        <p:blipFill>
          <a:blip r:embed="rId2" cstate="print"/>
          <a:stretch>
            <a:fillRect/>
          </a:stretch>
        </p:blipFill>
        <p:spPr>
          <a:xfrm>
            <a:off x="208685" y="1638853"/>
            <a:ext cx="10344150" cy="1409993"/>
          </a:xfrm>
          <a:prstGeom prst="rect">
            <a:avLst/>
          </a:prstGeom>
        </p:spPr>
      </p:pic>
      <p:sp>
        <p:nvSpPr>
          <p:cNvPr id="9" name="TextBox 8">
            <a:extLst>
              <a:ext uri="{FF2B5EF4-FFF2-40B4-BE49-F238E27FC236}">
                <a16:creationId xmlns:a16="http://schemas.microsoft.com/office/drawing/2014/main" xmlns="" id="{3E56E1A1-39F7-A7E2-CDDA-02B52907B743}"/>
              </a:ext>
            </a:extLst>
          </p:cNvPr>
          <p:cNvSpPr txBox="1"/>
          <p:nvPr/>
        </p:nvSpPr>
        <p:spPr>
          <a:xfrm>
            <a:off x="208686" y="3048846"/>
            <a:ext cx="10344150" cy="3416320"/>
          </a:xfrm>
          <a:prstGeom prst="rect">
            <a:avLst/>
          </a:prstGeom>
          <a:noFill/>
        </p:spPr>
        <p:txBody>
          <a:bodyPr wrap="square">
            <a:spAutoFit/>
          </a:bodyPr>
          <a:lstStyle/>
          <a:p>
            <a:pPr marL="285750" indent="-285750">
              <a:buFont typeface="Arial" panose="020B0604020202020204" pitchFamily="34" charset="0"/>
              <a:buChar char="•"/>
            </a:pPr>
            <a:r>
              <a:rPr lang="en-US" dirty="0"/>
              <a:t>The 10 months 2021/22 operations resulted in a surplus of R23.8m, an indication that the revenue was sufficient to cover all operating expenses in the normal course of business.</a:t>
            </a:r>
          </a:p>
          <a:p>
            <a:pPr marL="285750" indent="-285750">
              <a:buFont typeface="Arial" panose="020B0604020202020204" pitchFamily="34" charset="0"/>
              <a:buChar char="•"/>
            </a:pPr>
            <a:r>
              <a:rPr lang="en-US" dirty="0"/>
              <a:t>The above resulting in R18.5m (R26.4m budget) cash generated from operations, to cover for capital investment, and growth in investments.</a:t>
            </a:r>
          </a:p>
          <a:p>
            <a:pPr marL="285750" indent="-285750">
              <a:buFont typeface="Arial" panose="020B0604020202020204" pitchFamily="34" charset="0"/>
              <a:buChar char="•"/>
            </a:pPr>
            <a:r>
              <a:rPr lang="en-US" dirty="0"/>
              <a:t>The self funding model for EAAB has proven to be achievable as per the 2021/22 results, with  profitability margin of 14% (9% budget) and cash generated from operations.</a:t>
            </a:r>
          </a:p>
          <a:p>
            <a:pPr marL="285750" indent="-285750">
              <a:buFont typeface="Arial" panose="020B0604020202020204" pitchFamily="34" charset="0"/>
              <a:buChar char="•"/>
            </a:pPr>
            <a:r>
              <a:rPr lang="en-US" dirty="0"/>
              <a:t>The growth in net assets position was driven by buildings revaluation by R28m, and growth in working capital.</a:t>
            </a:r>
          </a:p>
          <a:p>
            <a:pPr marL="285750" indent="-285750">
              <a:buFont typeface="Arial" panose="020B0604020202020204" pitchFamily="34" charset="0"/>
              <a:buChar char="•"/>
            </a:pPr>
            <a:r>
              <a:rPr lang="en-US" dirty="0"/>
              <a:t>The EAAB’s financial position remained positive as portrayed by the balance sheet current ratio of 1.4 which is an indication that short term assets are sufficient to cover for liabilities.</a:t>
            </a:r>
          </a:p>
          <a:p>
            <a:pPr marL="285750" indent="-285750">
              <a:buFont typeface="Arial" panose="020B0604020202020204" pitchFamily="34" charset="0"/>
              <a:buChar char="•"/>
            </a:pPr>
            <a:r>
              <a:rPr lang="en-US" dirty="0"/>
              <a:t>The 12% (11% budget) solvency of the entity is an indication of less exposure to financial risk, with positive prospects of going concern into the PPRA entity.</a:t>
            </a:r>
          </a:p>
        </p:txBody>
      </p:sp>
    </p:spTree>
    <p:extLst>
      <p:ext uri="{BB962C8B-B14F-4D97-AF65-F5344CB8AC3E}">
        <p14:creationId xmlns:p14="http://schemas.microsoft.com/office/powerpoint/2010/main" xmlns="" val="13270504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55FBB-7D1A-C951-7CDE-B162E145FF2A}"/>
              </a:ext>
            </a:extLst>
          </p:cNvPr>
          <p:cNvSpPr>
            <a:spLocks noGrp="1"/>
          </p:cNvSpPr>
          <p:nvPr>
            <p:ph type="title"/>
          </p:nvPr>
        </p:nvSpPr>
        <p:spPr>
          <a:xfrm>
            <a:off x="1310120" y="912812"/>
            <a:ext cx="11262880" cy="777876"/>
          </a:xfrm>
        </p:spPr>
        <p:txBody>
          <a:bodyPr vert="horz" lIns="91440" tIns="45720" rIns="91440" bIns="45720" rtlCol="0" anchor="ctr">
            <a:normAutofit/>
          </a:bodyPr>
          <a:lstStyle/>
          <a:p>
            <a:r>
              <a:rPr lang="en-ZA" sz="2400" b="1" dirty="0">
                <a:latin typeface="+mn-lt"/>
                <a:cs typeface="Arial" panose="020B0604020202020204" pitchFamily="34" charset="0"/>
              </a:rPr>
              <a:t>PPRA GROUP FINANCIAL PERFORMANCE FOR 2021/22</a:t>
            </a:r>
            <a:br>
              <a:rPr lang="en-ZA" sz="2400" b="1" dirty="0">
                <a:latin typeface="+mn-lt"/>
                <a:cs typeface="Arial" panose="020B0604020202020204" pitchFamily="34" charset="0"/>
              </a:rPr>
            </a:br>
            <a:endParaRPr lang="en-ZA" sz="2400" b="1" dirty="0">
              <a:latin typeface="+mn-lt"/>
              <a:cs typeface="Arial" panose="020B0604020202020204" pitchFamily="34" charset="0"/>
            </a:endParaRPr>
          </a:p>
        </p:txBody>
      </p:sp>
      <p:pic>
        <p:nvPicPr>
          <p:cNvPr id="10" name="Content Placeholder 9">
            <a:extLst>
              <a:ext uri="{FF2B5EF4-FFF2-40B4-BE49-F238E27FC236}">
                <a16:creationId xmlns:a16="http://schemas.microsoft.com/office/drawing/2014/main" xmlns="" id="{5244CD4F-A6F1-AA81-BEA3-D5C0C7DAB6E4}"/>
              </a:ext>
            </a:extLst>
          </p:cNvPr>
          <p:cNvPicPr>
            <a:picLocks noGrp="1" noChangeAspect="1"/>
          </p:cNvPicPr>
          <p:nvPr>
            <p:ph idx="1"/>
          </p:nvPr>
        </p:nvPicPr>
        <p:blipFill>
          <a:blip r:embed="rId2" cstate="print"/>
          <a:stretch>
            <a:fillRect/>
          </a:stretch>
        </p:blipFill>
        <p:spPr>
          <a:xfrm>
            <a:off x="304801" y="1690688"/>
            <a:ext cx="10432472" cy="5167312"/>
          </a:xfrm>
          <a:prstGeom prst="rect">
            <a:avLst/>
          </a:prstGeom>
        </p:spPr>
      </p:pic>
    </p:spTree>
    <p:extLst>
      <p:ext uri="{BB962C8B-B14F-4D97-AF65-F5344CB8AC3E}">
        <p14:creationId xmlns:p14="http://schemas.microsoft.com/office/powerpoint/2010/main" xmlns="" val="323666687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55FBB-7D1A-C951-7CDE-B162E145FF2A}"/>
              </a:ext>
            </a:extLst>
          </p:cNvPr>
          <p:cNvSpPr>
            <a:spLocks noGrp="1"/>
          </p:cNvSpPr>
          <p:nvPr>
            <p:ph type="title"/>
          </p:nvPr>
        </p:nvSpPr>
        <p:spPr>
          <a:xfrm>
            <a:off x="304800" y="365125"/>
            <a:ext cx="11049000" cy="1325563"/>
          </a:xfrm>
        </p:spPr>
        <p:txBody>
          <a:bodyPr>
            <a:normAutofit/>
          </a:bodyPr>
          <a:lstStyle/>
          <a:p>
            <a:pPr marL="342900" lvl="0" indent="-342900"/>
            <a:r>
              <a:rPr lang="en-ZA" sz="4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
            <a:br>
              <a:rPr lang="en-ZA" sz="4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ZA" dirty="0"/>
          </a:p>
        </p:txBody>
      </p:sp>
      <p:pic>
        <p:nvPicPr>
          <p:cNvPr id="7" name="Content Placeholder 6">
            <a:extLst>
              <a:ext uri="{FF2B5EF4-FFF2-40B4-BE49-F238E27FC236}">
                <a16:creationId xmlns:a16="http://schemas.microsoft.com/office/drawing/2014/main" xmlns="" id="{4694A0C3-5507-BAE3-844F-A36DB071A0FB}"/>
              </a:ext>
            </a:extLst>
          </p:cNvPr>
          <p:cNvPicPr>
            <a:picLocks noGrp="1" noChangeAspect="1"/>
          </p:cNvPicPr>
          <p:nvPr>
            <p:ph idx="1"/>
          </p:nvPr>
        </p:nvPicPr>
        <p:blipFill>
          <a:blip r:embed="rId2" cstate="print"/>
          <a:stretch>
            <a:fillRect/>
          </a:stretch>
        </p:blipFill>
        <p:spPr>
          <a:xfrm>
            <a:off x="304801" y="1499232"/>
            <a:ext cx="10418618" cy="1556286"/>
          </a:xfrm>
          <a:prstGeom prst="rect">
            <a:avLst/>
          </a:prstGeom>
        </p:spPr>
      </p:pic>
      <p:sp>
        <p:nvSpPr>
          <p:cNvPr id="11" name="TextBox 10">
            <a:extLst>
              <a:ext uri="{FF2B5EF4-FFF2-40B4-BE49-F238E27FC236}">
                <a16:creationId xmlns:a16="http://schemas.microsoft.com/office/drawing/2014/main" xmlns="" id="{F6A74D6C-390F-3295-258F-0DF91FB13D6D}"/>
              </a:ext>
            </a:extLst>
          </p:cNvPr>
          <p:cNvSpPr txBox="1"/>
          <p:nvPr/>
        </p:nvSpPr>
        <p:spPr>
          <a:xfrm>
            <a:off x="200026" y="3246612"/>
            <a:ext cx="1052339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2 months 2021/22 operations resulted in a deficit of R14.2m, mainly due to once expenditure on professional fees and legal costs, as well as R7m accounting adjustment for credit losses.</a:t>
            </a:r>
          </a:p>
          <a:p>
            <a:pPr marL="285750" indent="-285750">
              <a:buFont typeface="Arial" panose="020B0604020202020204" pitchFamily="34" charset="0"/>
              <a:buChar char="•"/>
            </a:pPr>
            <a:r>
              <a:rPr lang="en-US" dirty="0"/>
              <a:t>The above resulting in R2.4m (R10.7m budget) cash generated from operations.</a:t>
            </a:r>
          </a:p>
          <a:p>
            <a:pPr marL="285750" indent="-285750">
              <a:buFont typeface="Arial" panose="020B0604020202020204" pitchFamily="34" charset="0"/>
              <a:buChar char="•"/>
            </a:pPr>
            <a:r>
              <a:rPr lang="en-US" dirty="0"/>
              <a:t>The self funding model for PPRA remains positive as portrayed by the 10 months financial performance under the EAAB, also coupled by the expected revenue growth of about 50% in 2022/2023 as a result of the new Act requiring for registration of more Property Practitioners by the PPRA.</a:t>
            </a:r>
          </a:p>
          <a:p>
            <a:pPr marL="285750" indent="-285750">
              <a:buFont typeface="Arial" panose="020B0604020202020204" pitchFamily="34" charset="0"/>
              <a:buChar char="•"/>
            </a:pPr>
            <a:r>
              <a:rPr lang="en-US" dirty="0"/>
              <a:t>The PPRA’s financial position remained positive as portrayed by the balance sheet current ratio of 1.4 which is an indication that short term assets are sufficient to cover for liabilities.</a:t>
            </a:r>
          </a:p>
          <a:p>
            <a:pPr marL="285750" indent="-285750">
              <a:buFont typeface="Arial" panose="020B0604020202020204" pitchFamily="34" charset="0"/>
              <a:buChar char="•"/>
            </a:pPr>
            <a:r>
              <a:rPr lang="en-US" dirty="0"/>
              <a:t>The 13% (12% budget) solvency of the entity is an indication of less exposure to financial risk, with positive prospects of business continuity.</a:t>
            </a:r>
          </a:p>
        </p:txBody>
      </p:sp>
      <p:sp>
        <p:nvSpPr>
          <p:cNvPr id="4" name="Title 1">
            <a:extLst>
              <a:ext uri="{FF2B5EF4-FFF2-40B4-BE49-F238E27FC236}">
                <a16:creationId xmlns:a16="http://schemas.microsoft.com/office/drawing/2014/main" xmlns="" id="{9402DA29-4C48-E438-CA0B-510109A04CAB}"/>
              </a:ext>
            </a:extLst>
          </p:cNvPr>
          <p:cNvSpPr txBox="1">
            <a:spLocks/>
          </p:cNvSpPr>
          <p:nvPr/>
        </p:nvSpPr>
        <p:spPr>
          <a:xfrm>
            <a:off x="1286742" y="749066"/>
            <a:ext cx="11258550"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400" b="1" dirty="0">
                <a:latin typeface="+mn-lt"/>
                <a:cs typeface="Arial" panose="020B0604020202020204" pitchFamily="34" charset="0"/>
              </a:rPr>
              <a:t/>
            </a:r>
            <a:br>
              <a:rPr lang="en-ZA" sz="2400" b="1" dirty="0">
                <a:latin typeface="+mn-lt"/>
                <a:cs typeface="Arial" panose="020B0604020202020204" pitchFamily="34" charset="0"/>
              </a:rPr>
            </a:br>
            <a:r>
              <a:rPr lang="en-ZA" sz="2400" b="1" dirty="0">
                <a:latin typeface="+mn-lt"/>
                <a:cs typeface="Arial" panose="020B0604020202020204" pitchFamily="34" charset="0"/>
              </a:rPr>
              <a:t>PPRA GROUP FINANCIAL PERFORMANCE FOR 2021/22</a:t>
            </a:r>
            <a:br>
              <a:rPr lang="en-ZA" sz="2400" b="1" dirty="0">
                <a:latin typeface="+mn-lt"/>
                <a:cs typeface="Arial" panose="020B0604020202020204" pitchFamily="34" charset="0"/>
              </a:rPr>
            </a:br>
            <a:endParaRPr lang="en-ZA" sz="2400" b="1" dirty="0">
              <a:latin typeface="+mn-lt"/>
              <a:cs typeface="Arial" panose="020B0604020202020204" pitchFamily="34" charset="0"/>
            </a:endParaRPr>
          </a:p>
        </p:txBody>
      </p:sp>
    </p:spTree>
    <p:extLst>
      <p:ext uri="{BB962C8B-B14F-4D97-AF65-F5344CB8AC3E}">
        <p14:creationId xmlns:p14="http://schemas.microsoft.com/office/powerpoint/2010/main" xmlns="" val="142545464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55FBB-7D1A-C951-7CDE-B162E145FF2A}"/>
              </a:ext>
            </a:extLst>
          </p:cNvPr>
          <p:cNvSpPr>
            <a:spLocks noGrp="1"/>
          </p:cNvSpPr>
          <p:nvPr>
            <p:ph type="title"/>
          </p:nvPr>
        </p:nvSpPr>
        <p:spPr>
          <a:xfrm>
            <a:off x="1262495" y="905742"/>
            <a:ext cx="10768446" cy="781050"/>
          </a:xfrm>
        </p:spPr>
        <p:txBody>
          <a:bodyPr vert="horz" lIns="91440" tIns="45720" rIns="91440" bIns="45720" rtlCol="0" anchor="ctr">
            <a:normAutofit/>
          </a:bodyPr>
          <a:lstStyle/>
          <a:p>
            <a:r>
              <a:rPr lang="en-ZA" sz="2400" b="1" dirty="0">
                <a:latin typeface="+mn-lt"/>
                <a:cs typeface="Arial" panose="020B0604020202020204" pitchFamily="34" charset="0"/>
              </a:rPr>
              <a:t>IRREGULAR EXPENDITURE REPORT 2021/22</a:t>
            </a:r>
            <a:br>
              <a:rPr lang="en-ZA" sz="2400" b="1" dirty="0">
                <a:latin typeface="+mn-lt"/>
                <a:cs typeface="Arial" panose="020B0604020202020204" pitchFamily="34" charset="0"/>
              </a:rPr>
            </a:br>
            <a:endParaRPr lang="en-ZA" sz="2400" b="1" dirty="0">
              <a:latin typeface="+mn-lt"/>
              <a:cs typeface="Arial" panose="020B0604020202020204" pitchFamily="34" charset="0"/>
            </a:endParaRPr>
          </a:p>
        </p:txBody>
      </p:sp>
      <p:graphicFrame>
        <p:nvGraphicFramePr>
          <p:cNvPr id="12" name="Table 5">
            <a:extLst>
              <a:ext uri="{FF2B5EF4-FFF2-40B4-BE49-F238E27FC236}">
                <a16:creationId xmlns:a16="http://schemas.microsoft.com/office/drawing/2014/main" xmlns="" id="{EFB1BCDA-AA91-1359-82EC-4D4C50EE5849}"/>
              </a:ext>
            </a:extLst>
          </p:cNvPr>
          <p:cNvGraphicFramePr>
            <a:graphicFrameLocks noGrp="1"/>
          </p:cNvGraphicFramePr>
          <p:nvPr>
            <p:extLst>
              <p:ext uri="{D42A27DB-BD31-4B8C-83A1-F6EECF244321}">
                <p14:modId xmlns:p14="http://schemas.microsoft.com/office/powerpoint/2010/main" xmlns="" val="1810342162"/>
              </p:ext>
            </p:extLst>
          </p:nvPr>
        </p:nvGraphicFramePr>
        <p:xfrm>
          <a:off x="161059" y="1686792"/>
          <a:ext cx="10590069" cy="5165949"/>
        </p:xfrm>
        <a:graphic>
          <a:graphicData uri="http://schemas.openxmlformats.org/drawingml/2006/table">
            <a:tbl>
              <a:tblPr firstRow="1" bandRow="1">
                <a:tableStyleId>{F5AB1C69-6EDB-4FF4-983F-18BD219EF322}</a:tableStyleId>
              </a:tblPr>
              <a:tblGrid>
                <a:gridCol w="1694033">
                  <a:extLst>
                    <a:ext uri="{9D8B030D-6E8A-4147-A177-3AD203B41FA5}">
                      <a16:colId xmlns:a16="http://schemas.microsoft.com/office/drawing/2014/main" xmlns="" val="958493005"/>
                    </a:ext>
                  </a:extLst>
                </a:gridCol>
                <a:gridCol w="1988612">
                  <a:extLst>
                    <a:ext uri="{9D8B030D-6E8A-4147-A177-3AD203B41FA5}">
                      <a16:colId xmlns:a16="http://schemas.microsoft.com/office/drawing/2014/main" xmlns="" val="539800871"/>
                    </a:ext>
                  </a:extLst>
                </a:gridCol>
                <a:gridCol w="1216248">
                  <a:extLst>
                    <a:ext uri="{9D8B030D-6E8A-4147-A177-3AD203B41FA5}">
                      <a16:colId xmlns:a16="http://schemas.microsoft.com/office/drawing/2014/main" xmlns="" val="2137483727"/>
                    </a:ext>
                  </a:extLst>
                </a:gridCol>
                <a:gridCol w="1207901">
                  <a:extLst>
                    <a:ext uri="{9D8B030D-6E8A-4147-A177-3AD203B41FA5}">
                      <a16:colId xmlns:a16="http://schemas.microsoft.com/office/drawing/2014/main" xmlns="" val="2382738581"/>
                    </a:ext>
                  </a:extLst>
                </a:gridCol>
                <a:gridCol w="1149454">
                  <a:extLst>
                    <a:ext uri="{9D8B030D-6E8A-4147-A177-3AD203B41FA5}">
                      <a16:colId xmlns:a16="http://schemas.microsoft.com/office/drawing/2014/main" xmlns="" val="1990489060"/>
                    </a:ext>
                  </a:extLst>
                </a:gridCol>
                <a:gridCol w="3333821">
                  <a:extLst>
                    <a:ext uri="{9D8B030D-6E8A-4147-A177-3AD203B41FA5}">
                      <a16:colId xmlns:a16="http://schemas.microsoft.com/office/drawing/2014/main" xmlns="" val="1280503700"/>
                    </a:ext>
                  </a:extLst>
                </a:gridCol>
              </a:tblGrid>
              <a:tr h="753887">
                <a:tc>
                  <a:txBody>
                    <a:bodyPr/>
                    <a:lstStyle/>
                    <a:p>
                      <a:pPr algn="ctr"/>
                      <a:endParaRPr lang="en-ZA" sz="1400" dirty="0">
                        <a:solidFill>
                          <a:schemeClr val="tx1"/>
                        </a:solidFill>
                      </a:endParaRPr>
                    </a:p>
                    <a:p>
                      <a:pPr algn="ctr"/>
                      <a:r>
                        <a:rPr lang="en-ZA" sz="1400" dirty="0">
                          <a:solidFill>
                            <a:schemeClr val="tx1"/>
                          </a:solidFill>
                        </a:rPr>
                        <a:t>Supplier</a:t>
                      </a:r>
                    </a:p>
                  </a:txBody>
                  <a:tcPr/>
                </a:tc>
                <a:tc>
                  <a:txBody>
                    <a:bodyPr/>
                    <a:lstStyle/>
                    <a:p>
                      <a:pPr algn="ctr"/>
                      <a:endParaRPr lang="en-ZA" sz="1400" dirty="0">
                        <a:solidFill>
                          <a:schemeClr val="tx1"/>
                        </a:solidFill>
                      </a:endParaRPr>
                    </a:p>
                    <a:p>
                      <a:pPr algn="ctr"/>
                      <a:r>
                        <a:rPr lang="en-ZA" sz="1400" dirty="0">
                          <a:solidFill>
                            <a:schemeClr val="tx1"/>
                          </a:solidFill>
                        </a:rPr>
                        <a:t>Reason</a:t>
                      </a:r>
                    </a:p>
                  </a:txBody>
                  <a:tcPr/>
                </a:tc>
                <a:tc>
                  <a:txBody>
                    <a:bodyPr/>
                    <a:lstStyle/>
                    <a:p>
                      <a:pPr algn="ctr"/>
                      <a:r>
                        <a:rPr lang="en-ZA" sz="1400" dirty="0">
                          <a:solidFill>
                            <a:schemeClr val="tx1"/>
                          </a:solidFill>
                        </a:rPr>
                        <a:t>01 April 2021</a:t>
                      </a:r>
                    </a:p>
                    <a:p>
                      <a:pPr algn="ctr"/>
                      <a:r>
                        <a:rPr lang="en-ZA" sz="1400" dirty="0">
                          <a:solidFill>
                            <a:schemeClr val="tx1"/>
                          </a:solidFill>
                        </a:rPr>
                        <a:t>Rm</a:t>
                      </a:r>
                    </a:p>
                  </a:txBody>
                  <a:tcPr/>
                </a:tc>
                <a:tc>
                  <a:txBody>
                    <a:bodyPr/>
                    <a:lstStyle/>
                    <a:p>
                      <a:pPr algn="ctr"/>
                      <a:r>
                        <a:rPr lang="en-ZA" sz="1400" dirty="0">
                          <a:solidFill>
                            <a:schemeClr val="tx1"/>
                          </a:solidFill>
                        </a:rPr>
                        <a:t>Movement 2021/22</a:t>
                      </a:r>
                    </a:p>
                    <a:p>
                      <a:pPr algn="ctr"/>
                      <a:r>
                        <a:rPr lang="en-ZA" sz="1400" dirty="0">
                          <a:solidFill>
                            <a:schemeClr val="tx1"/>
                          </a:solidFill>
                        </a:rPr>
                        <a:t> Rm</a:t>
                      </a:r>
                    </a:p>
                  </a:txBody>
                  <a:tcPr/>
                </a:tc>
                <a:tc>
                  <a:txBody>
                    <a:bodyPr/>
                    <a:lstStyle/>
                    <a:p>
                      <a:pPr algn="ctr"/>
                      <a:r>
                        <a:rPr lang="en-ZA" sz="1400" dirty="0">
                          <a:solidFill>
                            <a:schemeClr val="tx1"/>
                          </a:solidFill>
                        </a:rPr>
                        <a:t>  March 2022</a:t>
                      </a:r>
                    </a:p>
                    <a:p>
                      <a:pPr algn="ctr"/>
                      <a:r>
                        <a:rPr lang="en-ZA" sz="1400" dirty="0">
                          <a:solidFill>
                            <a:schemeClr val="tx1"/>
                          </a:solidFill>
                        </a:rPr>
                        <a:t>Rm</a:t>
                      </a:r>
                    </a:p>
                  </a:txBody>
                  <a:tcPr/>
                </a:tc>
                <a:tc>
                  <a:txBody>
                    <a:bodyPr/>
                    <a:lstStyle/>
                    <a:p>
                      <a:pPr algn="ctr"/>
                      <a:endParaRPr lang="en-ZA" sz="1400" dirty="0">
                        <a:solidFill>
                          <a:schemeClr val="tx1"/>
                        </a:solidFill>
                      </a:endParaRPr>
                    </a:p>
                    <a:p>
                      <a:pPr algn="ctr"/>
                      <a:r>
                        <a:rPr lang="en-ZA" sz="1400" dirty="0">
                          <a:solidFill>
                            <a:schemeClr val="tx1"/>
                          </a:solidFill>
                        </a:rPr>
                        <a:t>Action Required</a:t>
                      </a:r>
                    </a:p>
                  </a:txBody>
                  <a:tcPr/>
                </a:tc>
                <a:extLst>
                  <a:ext uri="{0D108BD9-81ED-4DB2-BD59-A6C34878D82A}">
                    <a16:rowId xmlns:a16="http://schemas.microsoft.com/office/drawing/2014/main" xmlns="" val="4285939601"/>
                  </a:ext>
                </a:extLst>
              </a:tr>
              <a:tr h="568361">
                <a:tc>
                  <a:txBody>
                    <a:bodyPr/>
                    <a:lstStyle/>
                    <a:p>
                      <a:r>
                        <a:rPr lang="en-ZA" sz="1400" dirty="0">
                          <a:solidFill>
                            <a:schemeClr val="tx1"/>
                          </a:solidFill>
                        </a:rPr>
                        <a:t>Bytes People Solutions</a:t>
                      </a:r>
                    </a:p>
                  </a:txBody>
                  <a:tcPr/>
                </a:tc>
                <a:tc>
                  <a:txBody>
                    <a:bodyPr/>
                    <a:lstStyle/>
                    <a:p>
                      <a:r>
                        <a:rPr lang="en-ZA" sz="1400" dirty="0">
                          <a:solidFill>
                            <a:schemeClr val="tx1"/>
                          </a:solidFill>
                        </a:rPr>
                        <a:t>Contract Expired in February 2019</a:t>
                      </a:r>
                    </a:p>
                  </a:txBody>
                  <a:tcPr/>
                </a:tc>
                <a:tc>
                  <a:txBody>
                    <a:bodyPr/>
                    <a:lstStyle/>
                    <a:p>
                      <a:pPr algn="r"/>
                      <a:r>
                        <a:rPr lang="en-ZA" sz="1400" dirty="0">
                          <a:solidFill>
                            <a:schemeClr val="tx1"/>
                          </a:solidFill>
                        </a:rPr>
                        <a:t>     5,2m</a:t>
                      </a:r>
                    </a:p>
                    <a:p>
                      <a:pPr algn="r"/>
                      <a:endParaRPr lang="en-ZA" sz="1400" dirty="0">
                        <a:solidFill>
                          <a:schemeClr val="tx1"/>
                        </a:solidFill>
                      </a:endParaRPr>
                    </a:p>
                  </a:txBody>
                  <a:tcPr/>
                </a:tc>
                <a:tc>
                  <a:txBody>
                    <a:bodyPr/>
                    <a:lstStyle/>
                    <a:p>
                      <a:pPr algn="r"/>
                      <a:r>
                        <a:rPr lang="en-ZA" sz="1400" dirty="0">
                          <a:solidFill>
                            <a:schemeClr val="tx1"/>
                          </a:solidFill>
                        </a:rPr>
                        <a:t>  2,3m</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7,5m</a:t>
                      </a:r>
                    </a:p>
                    <a:p>
                      <a:pPr algn="r"/>
                      <a:endParaRPr lang="en-ZA" sz="1400" dirty="0">
                        <a:solidFill>
                          <a:schemeClr val="tx1"/>
                        </a:solidFill>
                      </a:endParaRPr>
                    </a:p>
                  </a:txBody>
                  <a:tcPr/>
                </a:tc>
                <a:tc>
                  <a:txBody>
                    <a:bodyPr/>
                    <a:lstStyle/>
                    <a:p>
                      <a:r>
                        <a:rPr lang="en-ZA" sz="1400" dirty="0">
                          <a:solidFill>
                            <a:schemeClr val="tx1"/>
                          </a:solidFill>
                        </a:rPr>
                        <a:t>Call Centre contract to be advertised on tender basis</a:t>
                      </a:r>
                    </a:p>
                  </a:txBody>
                  <a:tcPr/>
                </a:tc>
                <a:extLst>
                  <a:ext uri="{0D108BD9-81ED-4DB2-BD59-A6C34878D82A}">
                    <a16:rowId xmlns:a16="http://schemas.microsoft.com/office/drawing/2014/main" xmlns="" val="970689276"/>
                  </a:ext>
                </a:extLst>
              </a:tr>
              <a:tr h="811946">
                <a:tc>
                  <a:txBody>
                    <a:bodyPr/>
                    <a:lstStyle/>
                    <a:p>
                      <a:r>
                        <a:rPr lang="en-ZA" sz="1400" dirty="0">
                          <a:solidFill>
                            <a:schemeClr val="tx1"/>
                          </a:solidFill>
                        </a:rPr>
                        <a:t>Maximise Office Printers</a:t>
                      </a:r>
                    </a:p>
                  </a:txBody>
                  <a:tcPr/>
                </a:tc>
                <a:tc>
                  <a:txBody>
                    <a:bodyPr/>
                    <a:lstStyle/>
                    <a:p>
                      <a:r>
                        <a:rPr lang="en-ZA" sz="1400" dirty="0">
                          <a:solidFill>
                            <a:schemeClr val="tx1"/>
                          </a:solidFill>
                        </a:rPr>
                        <a:t>Tender process not followed</a:t>
                      </a:r>
                    </a:p>
                  </a:txBody>
                  <a:tcPr/>
                </a:tc>
                <a:tc>
                  <a:txBody>
                    <a:bodyPr/>
                    <a:lstStyle/>
                    <a:p>
                      <a:pPr algn="r"/>
                      <a:r>
                        <a:rPr lang="en-ZA" sz="1400" dirty="0">
                          <a:solidFill>
                            <a:schemeClr val="tx1"/>
                          </a:solidFill>
                        </a:rPr>
                        <a:t>0,3 m</a:t>
                      </a:r>
                    </a:p>
                  </a:txBody>
                  <a:tcPr/>
                </a:tc>
                <a:tc>
                  <a:txBody>
                    <a:bodyPr/>
                    <a:lstStyle/>
                    <a:p>
                      <a:pPr algn="r"/>
                      <a:r>
                        <a:rPr lang="en-ZA" sz="1400" dirty="0">
                          <a:solidFill>
                            <a:schemeClr val="tx1"/>
                          </a:solidFill>
                        </a:rPr>
                        <a:t>0,8m</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1,1m</a:t>
                      </a:r>
                    </a:p>
                    <a:p>
                      <a:pPr algn="r"/>
                      <a:endParaRPr lang="en-ZA" sz="1400" dirty="0">
                        <a:solidFill>
                          <a:schemeClr val="tx1"/>
                        </a:solidFill>
                      </a:endParaRPr>
                    </a:p>
                  </a:txBody>
                  <a:tcPr/>
                </a:tc>
                <a:tc>
                  <a:txBody>
                    <a:bodyPr/>
                    <a:lstStyle/>
                    <a:p>
                      <a:r>
                        <a:rPr lang="en-ZA" sz="1400" dirty="0">
                          <a:solidFill>
                            <a:schemeClr val="tx1"/>
                          </a:solidFill>
                        </a:rPr>
                        <a:t>An investigation into assessing the financial loss emanating from the irregular appointment</a:t>
                      </a:r>
                    </a:p>
                  </a:txBody>
                  <a:tcPr/>
                </a:tc>
                <a:extLst>
                  <a:ext uri="{0D108BD9-81ED-4DB2-BD59-A6C34878D82A}">
                    <a16:rowId xmlns:a16="http://schemas.microsoft.com/office/drawing/2014/main" xmlns="" val="1678954668"/>
                  </a:ext>
                </a:extLst>
              </a:tr>
              <a:tr h="811946">
                <a:tc>
                  <a:txBody>
                    <a:bodyPr/>
                    <a:lstStyle/>
                    <a:p>
                      <a:r>
                        <a:rPr lang="en-ZA" sz="1400" dirty="0">
                          <a:solidFill>
                            <a:schemeClr val="tx1"/>
                          </a:solidFill>
                        </a:rPr>
                        <a:t>E2 Solutions Pty Ltd</a:t>
                      </a:r>
                    </a:p>
                  </a:txBody>
                  <a:tcPr/>
                </a:tc>
                <a:tc>
                  <a:txBody>
                    <a:bodyPr/>
                    <a:lstStyle/>
                    <a:p>
                      <a:r>
                        <a:rPr lang="en-ZA" sz="1400" dirty="0">
                          <a:solidFill>
                            <a:schemeClr val="tx1"/>
                          </a:solidFill>
                        </a:rPr>
                        <a:t>Contract was awarded without full due process</a:t>
                      </a:r>
                    </a:p>
                  </a:txBody>
                  <a:tcPr/>
                </a:tc>
                <a:tc>
                  <a:txBody>
                    <a:bodyPr/>
                    <a:lstStyle/>
                    <a:p>
                      <a:pPr algn="r"/>
                      <a:r>
                        <a:rPr lang="en-ZA" sz="1400" dirty="0">
                          <a:solidFill>
                            <a:schemeClr val="tx1"/>
                          </a:solidFill>
                        </a:rPr>
                        <a:t>0,2m</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0,5m</a:t>
                      </a:r>
                    </a:p>
                    <a:p>
                      <a:pPr algn="r"/>
                      <a:endParaRPr lang="en-ZA" sz="1400" dirty="0">
                        <a:solidFill>
                          <a:schemeClr val="tx1"/>
                        </a:solidFill>
                      </a:endParaRPr>
                    </a:p>
                  </a:txBody>
                  <a:tcPr/>
                </a:tc>
                <a:tc>
                  <a:txBody>
                    <a:bodyPr/>
                    <a:lstStyle/>
                    <a:p>
                      <a:pPr algn="r"/>
                      <a:r>
                        <a:rPr lang="en-ZA" sz="1400" dirty="0">
                          <a:solidFill>
                            <a:schemeClr val="tx1"/>
                          </a:solidFill>
                        </a:rPr>
                        <a:t>0,7m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An investigation into assessing the financial loss emanating from the irregular appointment</a:t>
                      </a:r>
                    </a:p>
                  </a:txBody>
                  <a:tcPr/>
                </a:tc>
                <a:extLst>
                  <a:ext uri="{0D108BD9-81ED-4DB2-BD59-A6C34878D82A}">
                    <a16:rowId xmlns:a16="http://schemas.microsoft.com/office/drawing/2014/main" xmlns="" val="3211291833"/>
                  </a:ext>
                </a:extLst>
              </a:tr>
              <a:tr h="568361">
                <a:tc>
                  <a:txBody>
                    <a:bodyPr/>
                    <a:lstStyle/>
                    <a:p>
                      <a:r>
                        <a:rPr lang="en-ZA" sz="1400" dirty="0" err="1">
                          <a:solidFill>
                            <a:schemeClr val="tx1"/>
                          </a:solidFill>
                        </a:rPr>
                        <a:t>Metrofile</a:t>
                      </a:r>
                      <a:endParaRPr lang="en-ZA" sz="1400" dirty="0">
                        <a:solidFill>
                          <a:schemeClr val="tx1"/>
                        </a:solidFill>
                      </a:endParaRPr>
                    </a:p>
                  </a:txBody>
                  <a:tcPr/>
                </a:tc>
                <a:tc>
                  <a:txBody>
                    <a:bodyPr/>
                    <a:lstStyle/>
                    <a:p>
                      <a:r>
                        <a:rPr lang="en-ZA" sz="1400" dirty="0">
                          <a:solidFill>
                            <a:schemeClr val="tx1"/>
                          </a:solidFill>
                        </a:rPr>
                        <a:t>Contract expired in May 2021</a:t>
                      </a:r>
                    </a:p>
                  </a:txBody>
                  <a:tcPr/>
                </a:tc>
                <a:tc>
                  <a:txBody>
                    <a:bodyPr/>
                    <a:lstStyle/>
                    <a:p>
                      <a:pPr algn="r"/>
                      <a:r>
                        <a:rPr lang="en-ZA" sz="1400" dirty="0">
                          <a:solidFill>
                            <a:schemeClr val="tx1"/>
                          </a:solidFill>
                        </a:rPr>
                        <a:t>         -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0,05m</a:t>
                      </a:r>
                    </a:p>
                    <a:p>
                      <a:pPr algn="r"/>
                      <a:endParaRPr lang="en-ZA" sz="1400" dirty="0">
                        <a:solidFill>
                          <a:schemeClr val="tx1"/>
                        </a:solidFill>
                      </a:endParaRPr>
                    </a:p>
                  </a:txBody>
                  <a:tcPr/>
                </a:tc>
                <a:tc>
                  <a:txBody>
                    <a:bodyPr/>
                    <a:lstStyle/>
                    <a:p>
                      <a:pPr algn="r"/>
                      <a:r>
                        <a:rPr lang="en-ZA" sz="1400" dirty="0">
                          <a:solidFill>
                            <a:schemeClr val="tx1"/>
                          </a:solidFill>
                        </a:rPr>
                        <a:t>0,05m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Contract expired and to be advertised </a:t>
                      </a:r>
                    </a:p>
                  </a:txBody>
                  <a:tcPr/>
                </a:tc>
                <a:extLst>
                  <a:ext uri="{0D108BD9-81ED-4DB2-BD59-A6C34878D82A}">
                    <a16:rowId xmlns:a16="http://schemas.microsoft.com/office/drawing/2014/main" xmlns="" val="1358227215"/>
                  </a:ext>
                </a:extLst>
              </a:tr>
              <a:tr h="566394">
                <a:tc>
                  <a:txBody>
                    <a:bodyPr/>
                    <a:lstStyle/>
                    <a:p>
                      <a:r>
                        <a:rPr lang="en-ZA" sz="1400" dirty="0">
                          <a:solidFill>
                            <a:schemeClr val="tx1"/>
                          </a:solidFill>
                        </a:rPr>
                        <a:t>Pension Fund</a:t>
                      </a:r>
                    </a:p>
                  </a:txBody>
                  <a:tcPr/>
                </a:tc>
                <a:tc>
                  <a:txBody>
                    <a:bodyPr/>
                    <a:lstStyle/>
                    <a:p>
                      <a:r>
                        <a:rPr lang="en-ZA" sz="1400" dirty="0">
                          <a:solidFill>
                            <a:schemeClr val="tx1"/>
                          </a:solidFill>
                        </a:rPr>
                        <a:t>Interest and Penalties on late payments</a:t>
                      </a:r>
                    </a:p>
                  </a:txBody>
                  <a:tcPr/>
                </a:tc>
                <a:tc>
                  <a:txBody>
                    <a:bodyPr/>
                    <a:lstStyle/>
                    <a:p>
                      <a:pPr algn="r"/>
                      <a:r>
                        <a:rPr lang="en-ZA" sz="1400" dirty="0">
                          <a:solidFill>
                            <a:schemeClr val="tx1"/>
                          </a:solidFill>
                        </a:rPr>
                        <a:t>         -</a:t>
                      </a:r>
                    </a:p>
                  </a:txBody>
                  <a:tcPr/>
                </a:tc>
                <a:tc>
                  <a:txBody>
                    <a:bodyPr/>
                    <a:lstStyle/>
                    <a:p>
                      <a:pPr algn="r"/>
                      <a:r>
                        <a:rPr lang="en-ZA" sz="1400" dirty="0">
                          <a:solidFill>
                            <a:schemeClr val="tx1"/>
                          </a:solidFill>
                        </a:rPr>
                        <a:t>0,3m</a:t>
                      </a:r>
                    </a:p>
                  </a:txBody>
                  <a:tcPr/>
                </a:tc>
                <a:tc>
                  <a:txBody>
                    <a:bodyPr/>
                    <a:lstStyle/>
                    <a:p>
                      <a:pPr algn="r"/>
                      <a:r>
                        <a:rPr lang="en-ZA" sz="1400" dirty="0">
                          <a:solidFill>
                            <a:schemeClr val="tx1"/>
                          </a:solidFill>
                        </a:rPr>
                        <a:t>0,3m</a:t>
                      </a:r>
                    </a:p>
                  </a:txBody>
                  <a:tcPr/>
                </a:tc>
                <a:tc>
                  <a:txBody>
                    <a:bodyPr/>
                    <a:lstStyle/>
                    <a:p>
                      <a:r>
                        <a:rPr lang="en-ZA" sz="1400" dirty="0">
                          <a:solidFill>
                            <a:schemeClr val="tx1"/>
                          </a:solidFill>
                        </a:rPr>
                        <a:t>Respective employees to sign an Acknowledgement of Debt </a:t>
                      </a:r>
                    </a:p>
                  </a:txBody>
                  <a:tcPr/>
                </a:tc>
                <a:extLst>
                  <a:ext uri="{0D108BD9-81ED-4DB2-BD59-A6C34878D82A}">
                    <a16:rowId xmlns:a16="http://schemas.microsoft.com/office/drawing/2014/main" xmlns="" val="2155106145"/>
                  </a:ext>
                </a:extLst>
              </a:tr>
              <a:tr h="760276">
                <a:tc>
                  <a:txBody>
                    <a:bodyPr/>
                    <a:lstStyle/>
                    <a:p>
                      <a:r>
                        <a:rPr lang="en-ZA" sz="1400" dirty="0">
                          <a:solidFill>
                            <a:schemeClr val="tx1"/>
                          </a:solidFill>
                        </a:rPr>
                        <a:t>Rural Brands</a:t>
                      </a:r>
                    </a:p>
                  </a:txBody>
                  <a:tcPr/>
                </a:tc>
                <a:tc>
                  <a:txBody>
                    <a:bodyPr/>
                    <a:lstStyle/>
                    <a:p>
                      <a:r>
                        <a:rPr lang="en-ZA" sz="1400" dirty="0">
                          <a:solidFill>
                            <a:schemeClr val="tx1"/>
                          </a:solidFill>
                        </a:rPr>
                        <a:t>Service not delivered according to specifications</a:t>
                      </a:r>
                    </a:p>
                  </a:txBody>
                  <a:tcPr/>
                </a:tc>
                <a:tc>
                  <a:txBody>
                    <a:bodyPr/>
                    <a:lstStyle/>
                    <a:p>
                      <a:pPr algn="r"/>
                      <a:r>
                        <a:rPr lang="en-ZA" sz="1400" dirty="0">
                          <a:solidFill>
                            <a:schemeClr val="tx1"/>
                          </a:solidFill>
                        </a:rPr>
                        <a:t>         -</a:t>
                      </a:r>
                    </a:p>
                  </a:txBody>
                  <a:tcPr/>
                </a:tc>
                <a:tc>
                  <a:txBody>
                    <a:bodyPr/>
                    <a:lstStyle/>
                    <a:p>
                      <a:pPr algn="r"/>
                      <a:r>
                        <a:rPr lang="en-ZA" sz="1400" dirty="0">
                          <a:solidFill>
                            <a:schemeClr val="tx1"/>
                          </a:solidFill>
                        </a:rPr>
                        <a:t>1,0m</a:t>
                      </a:r>
                    </a:p>
                  </a:txBody>
                  <a:tcPr/>
                </a:tc>
                <a:tc>
                  <a:txBody>
                    <a:bodyPr/>
                    <a:lstStyle/>
                    <a:p>
                      <a:pPr algn="r"/>
                      <a:r>
                        <a:rPr lang="en-ZA" sz="1400" dirty="0">
                          <a:solidFill>
                            <a:schemeClr val="tx1"/>
                          </a:solidFill>
                        </a:rPr>
                        <a:t>1,0m</a:t>
                      </a:r>
                    </a:p>
                  </a:txBody>
                  <a:tcPr/>
                </a:tc>
                <a:tc>
                  <a:txBody>
                    <a:bodyPr/>
                    <a:lstStyle/>
                    <a:p>
                      <a:r>
                        <a:rPr lang="en-ZA" sz="1400" dirty="0">
                          <a:solidFill>
                            <a:schemeClr val="tx1"/>
                          </a:solidFill>
                        </a:rPr>
                        <a:t>Action reliant on the outcome of the forensic investigation </a:t>
                      </a:r>
                    </a:p>
                  </a:txBody>
                  <a:tcPr/>
                </a:tc>
                <a:extLst>
                  <a:ext uri="{0D108BD9-81ED-4DB2-BD59-A6C34878D82A}">
                    <a16:rowId xmlns:a16="http://schemas.microsoft.com/office/drawing/2014/main" xmlns="" val="773252998"/>
                  </a:ext>
                </a:extLst>
              </a:tr>
              <a:tr h="324778">
                <a:tc>
                  <a:txBody>
                    <a:bodyPr/>
                    <a:lstStyle/>
                    <a:p>
                      <a:r>
                        <a:rPr lang="en-ZA" sz="1400" b="1" dirty="0">
                          <a:solidFill>
                            <a:schemeClr val="tx1"/>
                          </a:solidFill>
                        </a:rPr>
                        <a:t>Total</a:t>
                      </a:r>
                    </a:p>
                  </a:txBody>
                  <a:tcPr/>
                </a:tc>
                <a:tc>
                  <a:txBody>
                    <a:bodyPr/>
                    <a:lstStyle/>
                    <a:p>
                      <a:endParaRPr lang="en-ZA" sz="1400" b="1" dirty="0">
                        <a:solidFill>
                          <a:schemeClr val="tx1"/>
                        </a:solidFill>
                      </a:endParaRPr>
                    </a:p>
                  </a:txBody>
                  <a:tcPr/>
                </a:tc>
                <a:tc>
                  <a:txBody>
                    <a:bodyPr/>
                    <a:lstStyle/>
                    <a:p>
                      <a:pPr algn="r"/>
                      <a:r>
                        <a:rPr lang="en-ZA" sz="1400" b="1" dirty="0">
                          <a:solidFill>
                            <a:schemeClr val="tx1"/>
                          </a:solidFill>
                        </a:rPr>
                        <a:t> 5,7m</a:t>
                      </a:r>
                    </a:p>
                  </a:txBody>
                  <a:tcPr/>
                </a:tc>
                <a:tc>
                  <a:txBody>
                    <a:bodyPr/>
                    <a:lstStyle/>
                    <a:p>
                      <a:pPr algn="r"/>
                      <a:r>
                        <a:rPr lang="en-ZA" sz="1400" b="1" dirty="0">
                          <a:solidFill>
                            <a:schemeClr val="tx1"/>
                          </a:solidFill>
                        </a:rPr>
                        <a:t>4,95m</a:t>
                      </a:r>
                    </a:p>
                  </a:txBody>
                  <a:tcPr/>
                </a:tc>
                <a:tc>
                  <a:txBody>
                    <a:bodyPr/>
                    <a:lstStyle/>
                    <a:p>
                      <a:pPr algn="r"/>
                      <a:r>
                        <a:rPr lang="en-ZA" sz="1400" b="1" dirty="0">
                          <a:solidFill>
                            <a:schemeClr val="tx1"/>
                          </a:solidFill>
                        </a:rPr>
                        <a:t>10,65m</a:t>
                      </a:r>
                    </a:p>
                  </a:txBody>
                  <a:tcPr/>
                </a:tc>
                <a:tc>
                  <a:txBody>
                    <a:bodyPr/>
                    <a:lstStyle/>
                    <a:p>
                      <a:endParaRPr lang="en-ZA" sz="1400" b="1" dirty="0">
                        <a:solidFill>
                          <a:schemeClr val="tx1"/>
                        </a:solidFill>
                      </a:endParaRPr>
                    </a:p>
                  </a:txBody>
                  <a:tcPr/>
                </a:tc>
                <a:extLst>
                  <a:ext uri="{0D108BD9-81ED-4DB2-BD59-A6C34878D82A}">
                    <a16:rowId xmlns:a16="http://schemas.microsoft.com/office/drawing/2014/main" xmlns="" val="2122631473"/>
                  </a:ext>
                </a:extLst>
              </a:tr>
            </a:tbl>
          </a:graphicData>
        </a:graphic>
      </p:graphicFrame>
    </p:spTree>
    <p:extLst>
      <p:ext uri="{BB962C8B-B14F-4D97-AF65-F5344CB8AC3E}">
        <p14:creationId xmlns:p14="http://schemas.microsoft.com/office/powerpoint/2010/main" xmlns="" val="145677173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6561D-4CF0-A2C2-C8CE-7E20A3FEB618}"/>
              </a:ext>
            </a:extLst>
          </p:cNvPr>
          <p:cNvSpPr>
            <a:spLocks noGrp="1"/>
          </p:cNvSpPr>
          <p:nvPr>
            <p:ph type="title"/>
          </p:nvPr>
        </p:nvSpPr>
        <p:spPr>
          <a:xfrm>
            <a:off x="1336964" y="697634"/>
            <a:ext cx="10515600" cy="892175"/>
          </a:xfrm>
        </p:spPr>
        <p:txBody>
          <a:bodyPr>
            <a:normAutofit/>
          </a:bodyPr>
          <a:lstStyle/>
          <a:p>
            <a:r>
              <a:rPr lang="en-ZA" sz="2400" dirty="0">
                <a:latin typeface="+mn-lt"/>
              </a:rPr>
              <a:t>RECOMMENDATION </a:t>
            </a:r>
          </a:p>
        </p:txBody>
      </p:sp>
      <p:sp>
        <p:nvSpPr>
          <p:cNvPr id="3" name="Content Placeholder 2">
            <a:extLst>
              <a:ext uri="{FF2B5EF4-FFF2-40B4-BE49-F238E27FC236}">
                <a16:creationId xmlns:a16="http://schemas.microsoft.com/office/drawing/2014/main" xmlns="" id="{26D78C7D-C7CB-A367-C00B-6077F2F696DB}"/>
              </a:ext>
            </a:extLst>
          </p:cNvPr>
          <p:cNvSpPr>
            <a:spLocks noGrp="1"/>
          </p:cNvSpPr>
          <p:nvPr>
            <p:ph idx="1"/>
          </p:nvPr>
        </p:nvSpPr>
        <p:spPr>
          <a:xfrm>
            <a:off x="214746" y="1600200"/>
            <a:ext cx="10515599" cy="3699238"/>
          </a:xfrm>
        </p:spPr>
        <p:txBody>
          <a:bodyPr/>
          <a:lstStyle/>
          <a:p>
            <a:pPr marL="0" indent="0">
              <a:buNone/>
            </a:pPr>
            <a:r>
              <a:rPr lang="en-US" sz="2000" dirty="0"/>
              <a:t>1. It </a:t>
            </a:r>
            <a:r>
              <a:rPr lang="en-US" sz="2000" dirty="0" smtClean="0"/>
              <a:t>is recommended </a:t>
            </a:r>
            <a:r>
              <a:rPr lang="en-US" sz="2000" dirty="0"/>
              <a:t>that the  P</a:t>
            </a:r>
            <a:r>
              <a:rPr lang="en-US" sz="2000" dirty="0" smtClean="0"/>
              <a:t>ortfolio Committee on </a:t>
            </a:r>
            <a:r>
              <a:rPr lang="en-US" sz="2000" dirty="0"/>
              <a:t>Human Settlements </a:t>
            </a:r>
            <a:r>
              <a:rPr lang="en-US" sz="2000" dirty="0" smtClean="0"/>
              <a:t> considers </a:t>
            </a:r>
            <a:r>
              <a:rPr lang="en-US" sz="2000" dirty="0"/>
              <a:t>and </a:t>
            </a:r>
            <a:r>
              <a:rPr lang="en-US" sz="2000" dirty="0" smtClean="0"/>
              <a:t>notes  </a:t>
            </a:r>
            <a:r>
              <a:rPr lang="en-US" sz="2000" dirty="0"/>
              <a:t>the Annual </a:t>
            </a:r>
            <a:r>
              <a:rPr lang="en-US" sz="2000" dirty="0" smtClean="0"/>
              <a:t>Reports </a:t>
            </a:r>
            <a:r>
              <a:rPr lang="en-US" sz="2000" dirty="0"/>
              <a:t>of the Estate Agency Affairs Board and Property Practitioners Regulatory Authority for the 2021/22 financial year</a:t>
            </a:r>
          </a:p>
          <a:p>
            <a:endParaRPr lang="en-US" sz="2000" dirty="0"/>
          </a:p>
          <a:p>
            <a:pPr marL="0" indent="0">
              <a:buNone/>
            </a:pPr>
            <a:endParaRPr lang="en-ZA" dirty="0"/>
          </a:p>
        </p:txBody>
      </p:sp>
    </p:spTree>
    <p:extLst>
      <p:ext uri="{BB962C8B-B14F-4D97-AF65-F5344CB8AC3E}">
        <p14:creationId xmlns:p14="http://schemas.microsoft.com/office/powerpoint/2010/main" xmlns="" val="210607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43E74-1396-5846-1925-2AE00E64B494}"/>
              </a:ext>
            </a:extLst>
          </p:cNvPr>
          <p:cNvSpPr>
            <a:spLocks noGrp="1"/>
          </p:cNvSpPr>
          <p:nvPr>
            <p:ph type="title"/>
          </p:nvPr>
        </p:nvSpPr>
        <p:spPr>
          <a:xfrm>
            <a:off x="1239981" y="628362"/>
            <a:ext cx="11249024" cy="758825"/>
          </a:xfrm>
        </p:spPr>
        <p:txBody>
          <a:bodyPr/>
          <a:lstStyle/>
          <a:p>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j-cs"/>
              </a:rPr>
              <a:t>EXECUTIVE OVERVIEW AND HIGHLIGHTS</a:t>
            </a:r>
            <a:b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j-cs"/>
              </a:rPr>
            </a:b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j-cs"/>
              </a:rPr>
              <a:t>ESTATE AGENCY AFFAIRS BOARD (EAAB)</a:t>
            </a:r>
            <a:endParaRPr lang="en-ZA" dirty="0"/>
          </a:p>
        </p:txBody>
      </p:sp>
      <p:sp>
        <p:nvSpPr>
          <p:cNvPr id="3" name="Content Placeholder 2">
            <a:extLst>
              <a:ext uri="{FF2B5EF4-FFF2-40B4-BE49-F238E27FC236}">
                <a16:creationId xmlns:a16="http://schemas.microsoft.com/office/drawing/2014/main" xmlns="" id="{0A3723EA-475F-0A8B-8CBC-6CFD33739B38}"/>
              </a:ext>
            </a:extLst>
          </p:cNvPr>
          <p:cNvSpPr>
            <a:spLocks noGrp="1"/>
          </p:cNvSpPr>
          <p:nvPr>
            <p:ph idx="1"/>
          </p:nvPr>
        </p:nvSpPr>
        <p:spPr>
          <a:xfrm>
            <a:off x="228600" y="1581150"/>
            <a:ext cx="11249023" cy="4911725"/>
          </a:xfrm>
        </p:spPr>
        <p:txBody>
          <a:bodyPr>
            <a:normAutofit lnSpcReduction="10000"/>
          </a:bodyPr>
          <a:lstStyle/>
          <a:p>
            <a:pPr algn="just"/>
            <a:r>
              <a:rPr lang="en-US" sz="1800" dirty="0"/>
              <a:t>The EAAB is responsible for the professionalization  of the industry and </a:t>
            </a:r>
            <a:r>
              <a:rPr lang="en-US" sz="1800" b="0" i="0" u="none" strike="noStrike" baseline="0" dirty="0"/>
              <a:t>during the year under review, a total of 1 775 practicing and aspirant estate agents were recorded as having been certificated and or exempted from completing the prescribed Services SETA qualifications when compared to the previous year which had a total of </a:t>
            </a:r>
            <a:r>
              <a:rPr lang="en-ZA" sz="1800" i="0" u="none" strike="noStrike" baseline="0" dirty="0"/>
              <a:t>1 101</a:t>
            </a:r>
            <a:r>
              <a:rPr lang="en-ZA" sz="1800" b="1" i="0" u="none" strike="noStrike" baseline="0" dirty="0"/>
              <a:t>.</a:t>
            </a:r>
          </a:p>
          <a:p>
            <a:pPr algn="just"/>
            <a:r>
              <a:rPr lang="en-US" sz="1800" i="0" u="none" strike="noStrike" baseline="0" dirty="0"/>
              <a:t>The Professional Designation Examination ( PDE) conducted on a quarterly basis was undertaken by a total of 1 321 estate agents with a total of 1 088 being awarded, this was significantly higher than the historical achievements of the institution despite being based on 10 months.</a:t>
            </a:r>
          </a:p>
          <a:p>
            <a:pPr algn="just"/>
            <a:r>
              <a:rPr lang="en-US" sz="1800" b="0" i="0" u="none" strike="noStrike" baseline="0" dirty="0"/>
              <a:t>Further a total number of  16027 candidates completed the CPD </a:t>
            </a:r>
            <a:r>
              <a:rPr lang="en-US" sz="1800" b="0" i="0" u="none" strike="noStrike" baseline="0" dirty="0" err="1"/>
              <a:t>programme</a:t>
            </a:r>
            <a:r>
              <a:rPr lang="en-US" sz="1800" b="0" i="0" u="none" strike="noStrike" baseline="0" dirty="0"/>
              <a:t> which almost doubled the number achieved in the previous financial year at a total of </a:t>
            </a:r>
            <a:r>
              <a:rPr lang="en-ZA" sz="1800" b="0" i="0" u="none" strike="noStrike" baseline="0" dirty="0"/>
              <a:t>8667.</a:t>
            </a:r>
          </a:p>
          <a:p>
            <a:pPr algn="just"/>
            <a:r>
              <a:rPr lang="en-ZA" sz="1800" dirty="0"/>
              <a:t>The EAAB is also mandated to resolve consumer disputes,</a:t>
            </a:r>
            <a:r>
              <a:rPr lang="en-US" sz="1800" b="0" i="0" u="none" strike="noStrike" baseline="0" dirty="0"/>
              <a:t> under the year in review the department resolved 2 453 complaints through mediations out of a total of 2 863 complaints received.  Post covid the entity has continued to use virtual platforms to resolve disputes effectivity. </a:t>
            </a:r>
          </a:p>
          <a:p>
            <a:pPr algn="just"/>
            <a:r>
              <a:rPr lang="en-US" sz="1800" i="0" u="none" strike="noStrike" baseline="0" dirty="0"/>
              <a:t>To determine the level compliance a total of </a:t>
            </a:r>
            <a:r>
              <a:rPr lang="en-ZA" sz="1800" i="0" u="none" strike="noStrike" baseline="0" dirty="0"/>
              <a:t>201 inspections were conducted and</a:t>
            </a:r>
            <a:r>
              <a:rPr lang="en-US" sz="1800" i="0" u="none" strike="noStrike" baseline="0" dirty="0"/>
              <a:t>, a total of 6 648 audit reports were received relation to the 6 688 audit reports received in the previous financial year. 20% of estate agencies were disqualified from being issued Fidelity Fund Certificates as a result of late and non-submission of audit reports to the EAAB</a:t>
            </a:r>
            <a:r>
              <a:rPr lang="en-US" sz="1800" b="0" i="0" u="none" strike="noStrike" baseline="0" dirty="0"/>
              <a:t>.</a:t>
            </a:r>
          </a:p>
          <a:p>
            <a:pPr algn="just"/>
            <a:r>
              <a:rPr lang="en-US" sz="1800" dirty="0"/>
              <a:t>EAAB is responsible for administering the fidelity find which is responsible for compensating claimants who suffer financial loss of misappropriation , under the year in review </a:t>
            </a:r>
            <a:r>
              <a:rPr lang="en-US" sz="1800" b="0" i="0" u="none" strike="noStrike" baseline="0" dirty="0"/>
              <a:t>100% of all compliant claims were paid within 6 months</a:t>
            </a:r>
            <a:r>
              <a:rPr lang="en-US" sz="1600" b="0" i="0" u="none" strike="noStrike" baseline="0" dirty="0">
                <a:solidFill>
                  <a:srgbClr val="434344"/>
                </a:solidFill>
              </a:rPr>
              <a:t>.</a:t>
            </a:r>
            <a:endParaRPr lang="en-US" sz="1600" b="1" i="0" u="none" strike="noStrike" baseline="0" dirty="0">
              <a:solidFill>
                <a:srgbClr val="272525"/>
              </a:solidFill>
            </a:endParaRPr>
          </a:p>
        </p:txBody>
      </p:sp>
    </p:spTree>
    <p:extLst>
      <p:ext uri="{BB962C8B-B14F-4D97-AF65-F5344CB8AC3E}">
        <p14:creationId xmlns:p14="http://schemas.microsoft.com/office/powerpoint/2010/main" xmlns="" val="60771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1DDAEA-B743-3B7C-4407-1A479D85997C}"/>
              </a:ext>
            </a:extLst>
          </p:cNvPr>
          <p:cNvSpPr>
            <a:spLocks noGrp="1"/>
          </p:cNvSpPr>
          <p:nvPr>
            <p:ph type="title"/>
          </p:nvPr>
        </p:nvSpPr>
        <p:spPr>
          <a:xfrm>
            <a:off x="1279813" y="584200"/>
            <a:ext cx="11306175" cy="825500"/>
          </a:xfrm>
        </p:spPr>
        <p:txBody>
          <a:bodyPr>
            <a:normAutofit/>
          </a:bodyPr>
          <a:lstStyle/>
          <a:p>
            <a:r>
              <a:rPr lang="en-ZA" sz="2400" b="1" dirty="0">
                <a:latin typeface="+mn-lt"/>
              </a:rPr>
              <a:t>EXECUTIVE OVERVIEW AND HIGHLIGHTS</a:t>
            </a:r>
            <a:br>
              <a:rPr lang="en-ZA" sz="2400" b="1" dirty="0">
                <a:latin typeface="+mn-lt"/>
              </a:rPr>
            </a:br>
            <a:r>
              <a:rPr lang="en-ZA" sz="2400" b="1" dirty="0">
                <a:latin typeface="+mn-lt"/>
              </a:rPr>
              <a:t>PROPERTY PRACTITIONERS REGULATORY AUTHORITY ( PPRA)</a:t>
            </a:r>
          </a:p>
        </p:txBody>
      </p:sp>
      <p:sp>
        <p:nvSpPr>
          <p:cNvPr id="3" name="Content Placeholder 2">
            <a:extLst>
              <a:ext uri="{FF2B5EF4-FFF2-40B4-BE49-F238E27FC236}">
                <a16:creationId xmlns:a16="http://schemas.microsoft.com/office/drawing/2014/main" xmlns="" id="{60BBE894-53A8-B794-340B-81662BB5C45A}"/>
              </a:ext>
            </a:extLst>
          </p:cNvPr>
          <p:cNvSpPr>
            <a:spLocks noGrp="1"/>
          </p:cNvSpPr>
          <p:nvPr>
            <p:ph idx="1"/>
          </p:nvPr>
        </p:nvSpPr>
        <p:spPr>
          <a:xfrm>
            <a:off x="323850" y="1562100"/>
            <a:ext cx="11306174" cy="4930774"/>
          </a:xfrm>
        </p:spPr>
        <p:txBody>
          <a:bodyPr>
            <a:normAutofit lnSpcReduction="10000"/>
          </a:bodyPr>
          <a:lstStyle/>
          <a:p>
            <a:pPr algn="just"/>
            <a:r>
              <a:rPr lang="en-US" sz="1600" dirty="0"/>
              <a:t>The PPRA came into effect in February 2022 and the annual report under the PPRA covers 2 months ending 31</a:t>
            </a:r>
            <a:r>
              <a:rPr lang="en-US" sz="1600" baseline="30000" dirty="0"/>
              <a:t>st</a:t>
            </a:r>
            <a:r>
              <a:rPr lang="en-US" sz="1600" dirty="0"/>
              <a:t> March 2022.</a:t>
            </a:r>
          </a:p>
          <a:p>
            <a:pPr algn="just"/>
            <a:r>
              <a:rPr lang="en-US" sz="1600" dirty="0"/>
              <a:t>The key strategic objectives of the PPRA is regulating the conduct of property practitioners, protecting the consumer, issuing Fidelity Fund Certificates (FFC’s) to qualifying and compliant practitioners, and providing for the standard of training of property practitioners and managing the Fidelity Fund.</a:t>
            </a:r>
          </a:p>
          <a:p>
            <a:pPr algn="just"/>
            <a:r>
              <a:rPr lang="en-US" sz="1600" b="0" i="0" u="none" strike="noStrike" baseline="0" dirty="0"/>
              <a:t>The PPRA’s oversight was strengthened with the PPRA now regulating a wide pool of property practitioners.</a:t>
            </a:r>
          </a:p>
          <a:p>
            <a:pPr algn="just"/>
            <a:r>
              <a:rPr lang="en-US" sz="1600" b="0" i="0" u="none" strike="noStrike" baseline="0" dirty="0"/>
              <a:t>The PPRA moved from the annual issuance of fidelity fund certificates (FFC) to issuing an FFC on a 3-year cycle </a:t>
            </a:r>
            <a:r>
              <a:rPr lang="en-US" sz="1600" dirty="0"/>
              <a:t>a</a:t>
            </a:r>
            <a:r>
              <a:rPr lang="en-US" sz="1600" b="0" i="0" u="none" strike="noStrike" baseline="0" dirty="0"/>
              <a:t>nd was able to</a:t>
            </a:r>
            <a:r>
              <a:rPr lang="en-US" sz="1600" dirty="0"/>
              <a:t> issue a total number of 6016 FFC under the 2 months of the financial year.</a:t>
            </a:r>
          </a:p>
          <a:p>
            <a:pPr algn="just"/>
            <a:r>
              <a:rPr lang="en-US" sz="1600" b="0" i="0" u="none" strike="noStrike" baseline="0" dirty="0"/>
              <a:t>The educational regulations requires persons performing the functions and activities of property practitioner to have completed the Further Education and Training Certificate, during the year under review, a total of 575 property practitioners wrote the relevant prescribed PDE exam and of these, and a total of 495 property practitioners were awarded professional designations.</a:t>
            </a:r>
          </a:p>
          <a:p>
            <a:pPr algn="just"/>
            <a:r>
              <a:rPr lang="en-US" sz="1600" b="0" i="0" u="none" strike="noStrike" baseline="0" dirty="0"/>
              <a:t>Investigation into the conduct of a property practitioners was carried out with a total of 262  finalized for the 2 months of the year under review.</a:t>
            </a:r>
          </a:p>
          <a:p>
            <a:pPr algn="just"/>
            <a:r>
              <a:rPr lang="en-US" sz="1600" b="0" i="0" u="none" strike="noStrike" baseline="0" dirty="0"/>
              <a:t>The PPRA was set to conduct as set of 20 inspections, however, no inspections were conducted under the PPA during the financial year under, due to the PPA inspections guidelines being developed and subsequently only finalized</a:t>
            </a:r>
            <a:r>
              <a:rPr lang="en-US" sz="1600" dirty="0"/>
              <a:t> after the financial year end.</a:t>
            </a:r>
          </a:p>
          <a:p>
            <a:pPr algn="just"/>
            <a:r>
              <a:rPr lang="en-US" sz="1600" b="0" i="0" u="none" strike="noStrike" baseline="0" dirty="0"/>
              <a:t>During the two months ended 31 March 2022, a total of 241 audit reports were received by the PPRA.</a:t>
            </a:r>
          </a:p>
          <a:p>
            <a:pPr algn="just"/>
            <a:r>
              <a:rPr lang="en-US" sz="1600" b="0" i="0" u="none" strike="noStrike" baseline="0" dirty="0"/>
              <a:t>Section 4 of the PPA has created the right for any person to apply for an exemption from any provision of the PPA, and the PPRA received 318 applications and exempted 208 applicants which left a total of 110 pending to be finalized under the new financial year</a:t>
            </a:r>
            <a:r>
              <a:rPr lang="en-US" sz="1600" b="0" i="0" u="none" strike="noStrike" baseline="0" dirty="0">
                <a:latin typeface="MyriadPro-Light"/>
              </a:rPr>
              <a:t>.</a:t>
            </a:r>
          </a:p>
        </p:txBody>
      </p:sp>
    </p:spTree>
    <p:extLst>
      <p:ext uri="{BB962C8B-B14F-4D97-AF65-F5344CB8AC3E}">
        <p14:creationId xmlns:p14="http://schemas.microsoft.com/office/powerpoint/2010/main" xmlns="" val="92346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10376-E602-A53D-82C7-129296778350}"/>
              </a:ext>
            </a:extLst>
          </p:cNvPr>
          <p:cNvSpPr>
            <a:spLocks noGrp="1"/>
          </p:cNvSpPr>
          <p:nvPr>
            <p:ph type="title"/>
          </p:nvPr>
        </p:nvSpPr>
        <p:spPr>
          <a:xfrm>
            <a:off x="1292802" y="482891"/>
            <a:ext cx="11058525" cy="901699"/>
          </a:xfrm>
        </p:spPr>
        <p:txBody>
          <a:bodyPr>
            <a:normAutofit/>
          </a:bodyPr>
          <a:lstStyle/>
          <a:p>
            <a:r>
              <a:rPr lang="en-US" sz="2400" b="1" dirty="0">
                <a:latin typeface="+mn-lt"/>
              </a:rPr>
              <a:t>EXECUTIVE OVERVIEW AND HIGHLIGHTS </a:t>
            </a:r>
            <a:br>
              <a:rPr lang="en-US" sz="2400" b="1" dirty="0">
                <a:latin typeface="+mn-lt"/>
              </a:rPr>
            </a:br>
            <a:r>
              <a:rPr lang="en-US" sz="2400" b="1" dirty="0">
                <a:latin typeface="+mn-lt"/>
              </a:rPr>
              <a:t>PROPERTY PRACTITIONERS REGULATORY AUTHORITY ( PPRA)</a:t>
            </a:r>
            <a:endParaRPr lang="en-ZA" sz="2400" b="1" dirty="0">
              <a:latin typeface="+mn-lt"/>
            </a:endParaRPr>
          </a:p>
        </p:txBody>
      </p:sp>
      <p:sp>
        <p:nvSpPr>
          <p:cNvPr id="3" name="Content Placeholder 2">
            <a:extLst>
              <a:ext uri="{FF2B5EF4-FFF2-40B4-BE49-F238E27FC236}">
                <a16:creationId xmlns:a16="http://schemas.microsoft.com/office/drawing/2014/main" xmlns="" id="{81D5EB46-EC37-64FC-511B-3BBACE50C58B}"/>
              </a:ext>
            </a:extLst>
          </p:cNvPr>
          <p:cNvSpPr>
            <a:spLocks noGrp="1"/>
          </p:cNvSpPr>
          <p:nvPr>
            <p:ph idx="1"/>
          </p:nvPr>
        </p:nvSpPr>
        <p:spPr>
          <a:xfrm>
            <a:off x="295275" y="1495426"/>
            <a:ext cx="11344275" cy="5238750"/>
          </a:xfrm>
        </p:spPr>
        <p:txBody>
          <a:bodyPr>
            <a:noAutofit/>
          </a:bodyPr>
          <a:lstStyle/>
          <a:p>
            <a:pPr algn="just"/>
            <a:r>
              <a:rPr lang="en-US" sz="1600" b="0" i="0" u="none" strike="noStrike" baseline="0" dirty="0"/>
              <a:t>The PPRA’s transformation strategy </a:t>
            </a:r>
            <a:r>
              <a:rPr lang="en-US" sz="1600" dirty="0"/>
              <a:t>was </a:t>
            </a:r>
            <a:r>
              <a:rPr lang="en-US" sz="1600" b="0" i="0" u="none" strike="noStrike" baseline="0" dirty="0"/>
              <a:t>developed to ensure that employment equity is achieved, empowerment of black woman and disabled individuals are supported financially through the transformation initiatives under the year in 29 black women were supported to principal status.</a:t>
            </a:r>
          </a:p>
          <a:p>
            <a:pPr marL="0" indent="0" algn="just">
              <a:buNone/>
            </a:pPr>
            <a:r>
              <a:rPr lang="en-US" sz="1600" i="0" u="none" strike="noStrike" baseline="0" dirty="0"/>
              <a:t>Transformation initiative of the One Learner One Property Practitioner Youth </a:t>
            </a:r>
            <a:r>
              <a:rPr lang="en-US" sz="1600" i="0" u="none" strike="noStrike" baseline="0" dirty="0" err="1"/>
              <a:t>Programme</a:t>
            </a:r>
            <a:r>
              <a:rPr lang="en-US" sz="1600" i="0" u="none" strike="noStrike" baseline="0" dirty="0"/>
              <a:t> resulted in the placement of  137 learners with host employers between 01 February 2022 and 31 March 2022</a:t>
            </a:r>
            <a:r>
              <a:rPr lang="en-US" sz="1600" b="1" i="0" u="none" strike="noStrike" baseline="0" dirty="0"/>
              <a:t>.</a:t>
            </a:r>
          </a:p>
          <a:p>
            <a:pPr algn="just"/>
            <a:r>
              <a:rPr lang="en-US" sz="1600" b="0" i="0" u="none" strike="noStrike" baseline="0" dirty="0"/>
              <a:t>The Act mandated  the PPRA to establish a property sector Transformation Fund to drive the transformation and bring about the much-awaited funding required to drive the transformation initiatives. The establishment of the research Centre to assist  assist with providing expert knowledge on predetermined areas of transformation of the property sector.</a:t>
            </a:r>
          </a:p>
          <a:p>
            <a:pPr algn="just"/>
            <a:r>
              <a:rPr lang="en-US" sz="1600" b="0" i="0" u="none" strike="noStrike" baseline="0" dirty="0"/>
              <a:t>The Board encompasses sufficient financial expertise, legal expertise, sufficient expertise in land reform and development and is committed to consumer interest. The Board is broadly represented in terms of race and gender diversity with more than 60% of Board members being females and has appointed Eight (8) Board Committees to assist with the discharge of its fiduciary duties.</a:t>
            </a:r>
          </a:p>
          <a:p>
            <a:pPr algn="just"/>
            <a:r>
              <a:rPr lang="en-US" sz="1600" dirty="0"/>
              <a:t>The  Audit and Risk Committee  ( ARC) served both the EAAB from 01 April 2021 to 31 January 2022, and the  PPRA from 01 February 2022 to 31 March 2022. the ARC reported that the following internal audit work was completed during the year under review:</a:t>
            </a:r>
          </a:p>
          <a:p>
            <a:pPr marL="0" indent="0" algn="just">
              <a:buNone/>
            </a:pPr>
            <a:r>
              <a:rPr lang="en-US" sz="1600" dirty="0"/>
              <a:t>• Quarterly Performance Information Reviews (4 Reviews);</a:t>
            </a:r>
          </a:p>
          <a:p>
            <a:pPr marL="0" indent="0" algn="just">
              <a:buNone/>
            </a:pPr>
            <a:r>
              <a:rPr lang="en-US" sz="1600" dirty="0"/>
              <a:t>• Financial Control Review;</a:t>
            </a:r>
          </a:p>
          <a:p>
            <a:pPr marL="0" indent="0" algn="just">
              <a:buNone/>
            </a:pPr>
            <a:r>
              <a:rPr lang="en-US" sz="1600" dirty="0"/>
              <a:t>• Supply Chain Management Review (2 Reviews);</a:t>
            </a:r>
          </a:p>
          <a:p>
            <a:pPr marL="0" indent="0" algn="just">
              <a:buNone/>
            </a:pPr>
            <a:r>
              <a:rPr lang="en-US" sz="1600" dirty="0"/>
              <a:t>• Review of the 2021/22 Annual Performance Report; and</a:t>
            </a:r>
          </a:p>
          <a:p>
            <a:pPr marL="0" indent="0" algn="just">
              <a:buNone/>
            </a:pPr>
            <a:r>
              <a:rPr lang="en-US" sz="1600" dirty="0"/>
              <a:t>• Review of the Annual Financial Statements</a:t>
            </a:r>
            <a:endParaRPr lang="en-ZA" sz="1600" dirty="0"/>
          </a:p>
        </p:txBody>
      </p:sp>
    </p:spTree>
    <p:extLst>
      <p:ext uri="{BB962C8B-B14F-4D97-AF65-F5344CB8AC3E}">
        <p14:creationId xmlns:p14="http://schemas.microsoft.com/office/powerpoint/2010/main" xmlns="" val="157521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FFD75296-6C2A-9041-F117-3F3EC899F1D9}"/>
              </a:ext>
            </a:extLst>
          </p:cNvPr>
          <p:cNvSpPr>
            <a:spLocks noGrp="1"/>
          </p:cNvSpPr>
          <p:nvPr>
            <p:ph type="title"/>
          </p:nvPr>
        </p:nvSpPr>
        <p:spPr>
          <a:xfrm>
            <a:off x="1274617" y="446323"/>
            <a:ext cx="9421091" cy="1325563"/>
          </a:xfrm>
        </p:spPr>
        <p:txBody>
          <a:bodyPr vert="horz" lIns="91440" tIns="45720" rIns="91440" bIns="45720" rtlCol="0" anchor="ctr">
            <a:normAutofit/>
          </a:bodyPr>
          <a:lstStyle/>
          <a:p>
            <a:r>
              <a:rPr lang="en-US" sz="2400" b="1" dirty="0">
                <a:latin typeface="+mn-lt"/>
                <a:cs typeface="Arial" panose="020B0604020202020204" pitchFamily="34" charset="0"/>
              </a:rPr>
              <a:t>EAAB &amp; PPRA PERFORMANCE OVERVIEW </a:t>
            </a:r>
          </a:p>
        </p:txBody>
      </p:sp>
      <p:pic>
        <p:nvPicPr>
          <p:cNvPr id="2050" name="Picture 2" descr="See the source image">
            <a:extLst>
              <a:ext uri="{FF2B5EF4-FFF2-40B4-BE49-F238E27FC236}">
                <a16:creationId xmlns:a16="http://schemas.microsoft.com/office/drawing/2014/main" xmlns="" id="{C385CEF5-015C-5595-FE2F-9CCA2023C5E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71886"/>
            <a:ext cx="12192000" cy="3936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177729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B30FC-13CC-C2E6-738B-2F2D5EACF1DF}"/>
              </a:ext>
            </a:extLst>
          </p:cNvPr>
          <p:cNvSpPr>
            <a:spLocks noGrp="1"/>
          </p:cNvSpPr>
          <p:nvPr>
            <p:ph type="title"/>
          </p:nvPr>
        </p:nvSpPr>
        <p:spPr>
          <a:xfrm>
            <a:off x="1334125" y="717228"/>
            <a:ext cx="10538269" cy="780506"/>
          </a:xfrm>
        </p:spPr>
        <p:txBody>
          <a:bodyPr>
            <a:normAutofit/>
          </a:bodyPr>
          <a:lstStyle/>
          <a:p>
            <a:r>
              <a:rPr lang="en-ZA" sz="2400" b="1" dirty="0">
                <a:latin typeface="+mn-lt"/>
                <a:cs typeface="Arial" panose="020B0604020202020204" pitchFamily="34" charset="0"/>
              </a:rPr>
              <a:t>EAAB ANNUAL PERFORMANCE REPORT</a:t>
            </a:r>
          </a:p>
        </p:txBody>
      </p:sp>
      <p:sp>
        <p:nvSpPr>
          <p:cNvPr id="3" name="Content Placeholder 2">
            <a:extLst>
              <a:ext uri="{FF2B5EF4-FFF2-40B4-BE49-F238E27FC236}">
                <a16:creationId xmlns:a16="http://schemas.microsoft.com/office/drawing/2014/main" xmlns="" id="{5C054AEA-525E-D3B5-E3D3-1D8A22761444}"/>
              </a:ext>
            </a:extLst>
          </p:cNvPr>
          <p:cNvSpPr>
            <a:spLocks noGrp="1"/>
          </p:cNvSpPr>
          <p:nvPr>
            <p:ph idx="1"/>
          </p:nvPr>
        </p:nvSpPr>
        <p:spPr>
          <a:xfrm>
            <a:off x="209681" y="1562100"/>
            <a:ext cx="10538268" cy="5057361"/>
          </a:xfrm>
        </p:spPr>
        <p:txBody>
          <a:bodyPr>
            <a:normAutofit/>
          </a:bodyPr>
          <a:lstStyle/>
          <a:p>
            <a:pPr marL="0" indent="0">
              <a:buNone/>
            </a:pPr>
            <a:r>
              <a:rPr lang="en-ZA" sz="2000" b="1" dirty="0"/>
              <a:t>PROGRAM PERFORMANCE SUMMARY </a:t>
            </a:r>
            <a:endParaRPr lang="en-ZA" sz="2000" dirty="0"/>
          </a:p>
          <a:p>
            <a:r>
              <a:rPr lang="en-ZA" sz="2000" dirty="0"/>
              <a:t>Out of a total of twenty-one (21) targets for the year, seven (7) were achieved. This translates to a 33% achievement level. </a:t>
            </a:r>
          </a:p>
          <a:p>
            <a:endParaRPr lang="en-ZA" sz="2000" dirty="0"/>
          </a:p>
          <a:p>
            <a:pPr marL="0" indent="0">
              <a:buNone/>
            </a:pPr>
            <a:endParaRPr lang="en-ZA" sz="2000" dirty="0"/>
          </a:p>
          <a:p>
            <a:pPr marL="0" indent="0">
              <a:buNone/>
            </a:pPr>
            <a:endParaRPr lang="en-ZA" sz="20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3884936202"/>
              </p:ext>
            </p:extLst>
          </p:nvPr>
        </p:nvGraphicFramePr>
        <p:xfrm>
          <a:off x="209681" y="2916417"/>
          <a:ext cx="10538268" cy="35764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26811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rketing rtPA.potx" id="{8850E01B-2C14-5B46-9B48-EEA29E859E59}" vid="{CA21DF05-2A47-914C-A249-2EB00A807F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Marketing rtPA</Template>
  <TotalTime>1914</TotalTime>
  <Words>6110</Words>
  <Application>Microsoft Office PowerPoint</Application>
  <PresentationFormat>Custom</PresentationFormat>
  <Paragraphs>985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TABLE OF CONTENTS</vt:lpstr>
      <vt:lpstr>PURPOSE: TO PRESENT TO THE MINISTER OF HUMAN SETTLEMENTS</vt:lpstr>
      <vt:lpstr>EXECUTIVE OVERVIEW AND HIGHLIGHTS ESTATE AGENCY AFFAIRS BOARD (EAAB)</vt:lpstr>
      <vt:lpstr>EXECUTIVE OVERVIEW AND HIGHLIGHTS ESTATE AGENCY AFFAIRS BOARD (EAAB)</vt:lpstr>
      <vt:lpstr>EXECUTIVE OVERVIEW AND HIGHLIGHTS PROPERTY PRACTITIONERS REGULATORY AUTHORITY ( PPRA)</vt:lpstr>
      <vt:lpstr>EXECUTIVE OVERVIEW AND HIGHLIGHTS  PROPERTY PRACTITIONERS REGULATORY AUTHORITY ( PPRA)</vt:lpstr>
      <vt:lpstr>EAAB &amp; PPRA PERFORMANCE OVERVIEW </vt:lpstr>
      <vt:lpstr>EAAB ANNUAL PERFORMANCE REPORT</vt:lpstr>
      <vt:lpstr>EAAB ANNUAL PERFORMANCE REPORT</vt:lpstr>
      <vt:lpstr>EAAB ANNUAL PERFORMANCE REPORT</vt:lpstr>
      <vt:lpstr>PROGRAMME 1: FINANCE AND ADMINSTRATION </vt:lpstr>
      <vt:lpstr>PROGRAMME 1: FINANCE AND ADMINSTRATION …( CONT.)</vt:lpstr>
      <vt:lpstr>PROGRAMME 2: COMPLIANCE AND ENFORCEMENT </vt:lpstr>
      <vt:lpstr>PROGRAMME 2: COMPLIANCE AND ENFORCEMENT …( CONT.)</vt:lpstr>
      <vt:lpstr>PROGRAMME 3: EDUCATION AND TRAINING </vt:lpstr>
      <vt:lpstr>PROGRAMME 3: EDUCATION AND TRAINING …( CONT.)</vt:lpstr>
      <vt:lpstr>PROGRAMME 4: TRANSFORMATION </vt:lpstr>
      <vt:lpstr>PROGRAMME 4: TRANSFORMATION …( CONT.)</vt:lpstr>
      <vt:lpstr>PROGRAMME 4: TRANSFORMATION …( CONT.)</vt:lpstr>
      <vt:lpstr>PROGRAMME 4: TRANSFORMATION …( CONT.)</vt:lpstr>
      <vt:lpstr>PROGRAMME 5: FIDELITY FUND </vt:lpstr>
      <vt:lpstr>PROGRAMME 6: MTSF CONTRIBUTION </vt:lpstr>
      <vt:lpstr>EAAB PROGRESS TOWARDS STRATEGIC TARGETS </vt:lpstr>
      <vt:lpstr>PPRA ANNUAL PERFORMANCE REPORT…( CONT.)</vt:lpstr>
      <vt:lpstr>PPRA ANNUAL PERFORMANCE REPORT</vt:lpstr>
      <vt:lpstr>PROGRAMME 1: FINANCE AND ADMINISTRATION </vt:lpstr>
      <vt:lpstr>PROGRAMME 1: FINANCE AND ADMINISTRATION …( CONT.)</vt:lpstr>
      <vt:lpstr>PROGRAMME 2 COMPLIANCE AND ENFORCEMENT </vt:lpstr>
      <vt:lpstr>PROGRAMME 2 COMPLIANCE AND ENFORCEMENT …( CONT.)</vt:lpstr>
      <vt:lpstr>PROGRAMME 3 EDUCATION AND TRAINING </vt:lpstr>
      <vt:lpstr>PROGRAMME 3 EDUCATION AND TRAINING …( CONT.)</vt:lpstr>
      <vt:lpstr>PROGRAMME 4: TRANSFORMATION </vt:lpstr>
      <vt:lpstr>PROGRESS TOWARDS STRATEGIC TARGETS </vt:lpstr>
      <vt:lpstr>AUDIT OUTCOME WITH FINDINGS AND MITIGATIONS</vt:lpstr>
      <vt:lpstr>AUDIT OUTCOMES </vt:lpstr>
      <vt:lpstr>KEY AUDIT FINDINGS AND ACTION PLANS – EAAB AND PPRA</vt:lpstr>
      <vt:lpstr>KEY AUDIT FINDINGS AND ACTION PLANS – FIDELITY FUND</vt:lpstr>
      <vt:lpstr>KEY AUDIT FINDINGS AND ACTION PLANS – EAAB AND PPRA</vt:lpstr>
      <vt:lpstr>FINANCIAL OVERVIEW</vt:lpstr>
      <vt:lpstr>  EAAB GROUP FINANCIAL PERFORMANCE FOR 2021/22 </vt:lpstr>
      <vt:lpstr> EAAB GROUP FINANCIAL PERFORMANCE FOR 2021/22 </vt:lpstr>
      <vt:lpstr>PPRA GROUP FINANCIAL PERFORMANCE FOR 2021/22 </vt:lpstr>
      <vt:lpstr> </vt:lpstr>
      <vt:lpstr>IRREGULAR EXPENDITURE REPORT 2021/22 </vt:lpstr>
      <vt:lpstr>RECOMMENDATION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Sebeela</dc:creator>
  <cp:lastModifiedBy>USER</cp:lastModifiedBy>
  <cp:revision>204</cp:revision>
  <cp:lastPrinted>2022-09-08T09:24:34Z</cp:lastPrinted>
  <dcterms:created xsi:type="dcterms:W3CDTF">2022-08-16T10:36:44Z</dcterms:created>
  <dcterms:modified xsi:type="dcterms:W3CDTF">2022-10-19T06:33:52Z</dcterms:modified>
</cp:coreProperties>
</file>