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256" r:id="rId5"/>
    <p:sldId id="264" r:id="rId6"/>
    <p:sldId id="318" r:id="rId7"/>
    <p:sldId id="317" r:id="rId8"/>
    <p:sldId id="277" r:id="rId9"/>
    <p:sldId id="276" r:id="rId10"/>
    <p:sldId id="320" r:id="rId11"/>
    <p:sldId id="274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udzani Mandiwana" initials="RM" lastIdx="8" clrIdx="6">
    <p:extLst>
      <p:ext uri="{19B8F6BF-5375-455C-9EA6-DF929625EA0E}">
        <p15:presenceInfo xmlns:p15="http://schemas.microsoft.com/office/powerpoint/2012/main" userId="S::Rudzani.Mandiwana@Treasury.gov.za::d3f04a98-8305-4f08-a448-db1fb98d84d9" providerId="AD"/>
      </p:ext>
    </p:extLst>
  </p:cmAuthor>
  <p:cmAuthor id="1" name="Daleen Marais" initials="DM" lastIdx="8" clrIdx="0">
    <p:extLst>
      <p:ext uri="{19B8F6BF-5375-455C-9EA6-DF929625EA0E}">
        <p15:presenceInfo xmlns:p15="http://schemas.microsoft.com/office/powerpoint/2012/main" userId="S-1-5-21-1875354701-1785178695-996302570-2761" providerId="AD"/>
      </p:ext>
    </p:extLst>
  </p:cmAuthor>
  <p:cmAuthor id="2" name="Boitumelo Makgabo" initials="BM" lastIdx="3" clrIdx="1">
    <p:extLst>
      <p:ext uri="{19B8F6BF-5375-455C-9EA6-DF929625EA0E}">
        <p15:presenceInfo xmlns:p15="http://schemas.microsoft.com/office/powerpoint/2012/main" userId="S-1-5-21-1875354701-1785178695-996302570-6211" providerId="AD"/>
      </p:ext>
    </p:extLst>
  </p:cmAuthor>
  <p:cmAuthor id="3" name="Cleopatra Mosana" initials="CM" lastIdx="3" clrIdx="2">
    <p:extLst>
      <p:ext uri="{19B8F6BF-5375-455C-9EA6-DF929625EA0E}">
        <p15:presenceInfo xmlns:p15="http://schemas.microsoft.com/office/powerpoint/2012/main" userId="Cleopatra Mosana" providerId="None"/>
      </p:ext>
    </p:extLst>
  </p:cmAuthor>
  <p:cmAuthor id="4" name="Ntsakisi Maswanganyi" initials="NM" lastIdx="1" clrIdx="3">
    <p:extLst>
      <p:ext uri="{19B8F6BF-5375-455C-9EA6-DF929625EA0E}">
        <p15:presenceInfo xmlns:p15="http://schemas.microsoft.com/office/powerpoint/2012/main" userId="S-1-5-21-1875354701-1785178695-996302570-35506" providerId="AD"/>
      </p:ext>
    </p:extLst>
  </p:cmAuthor>
  <p:cmAuthor id="5" name="Unathi Ngwenya" initials="UN" lastIdx="7" clrIdx="4"/>
  <p:cmAuthor id="6" name="Hendrik Oosthuizen" initials="HO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7" autoAdjust="0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15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A0802-235E-BF4E-8DA6-02DB0A1BCA03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8195D-4AF1-2A47-A883-B473E697B9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7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8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7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7380A3-0DCF-CA4B-A5D1-B055D47D5F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88" y="-1"/>
            <a:ext cx="9141423" cy="1206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5275" y="138024"/>
            <a:ext cx="7151299" cy="974782"/>
          </a:xfrm>
        </p:spPr>
        <p:txBody>
          <a:bodyPr tIns="72000" bIns="0">
            <a:normAutofit/>
          </a:bodyPr>
          <a:lstStyle>
            <a:lvl1pPr>
              <a:lnSpc>
                <a:spcPts val="3400"/>
              </a:lnSpc>
              <a:defRPr lang="en-ZA" sz="3600" b="1" cap="all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ZA" b="1" dirty="0">
                <a:effectLst/>
                <a:latin typeface="Calibri" panose="020F0502020204030204" pitchFamily="34" charset="0"/>
              </a:rPr>
              <a:t>TYPE HEADING HERE</a:t>
            </a:r>
            <a:endParaRPr lang="en-ZA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397479"/>
            <a:ext cx="8807570" cy="495156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184F46-E541-2648-B50F-883B6E628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299" y="6538823"/>
            <a:ext cx="2057400" cy="182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396-EAD7-1246-A93B-5244FF2679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1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9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3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4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2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3D701C6-9245-C748-9F59-B80F639B38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15" y="2036"/>
            <a:ext cx="9138570" cy="68539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17B3C4-C878-1D4B-89BE-1437A3091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952901"/>
            <a:ext cx="6949440" cy="3438346"/>
          </a:xfrm>
        </p:spPr>
        <p:txBody>
          <a:bodyPr anchor="ctr">
            <a:normAutofit fontScale="90000"/>
          </a:bodyPr>
          <a:lstStyle/>
          <a:p>
            <a:r>
              <a:rPr lang="en-ZA" sz="36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6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4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POLICY DIRECTIVE FOR </a:t>
            </a:r>
            <a:r>
              <a:rPr lang="en-US" sz="4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LAND AND AGRICULTURAL DEVELOPMENT BANK OF SOUTH AFRICA (</a:t>
            </a:r>
            <a:r>
              <a:rPr lang="en-ZA" sz="4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LAND BANK)</a:t>
            </a:r>
            <a:r>
              <a:rPr lang="en-ZA" sz="4400" b="1" dirty="0">
                <a:latin typeface="+mn-lt"/>
                <a:ea typeface="+mn-ea"/>
                <a:cs typeface="+mn-cs"/>
              </a:rPr>
              <a:t/>
            </a:r>
            <a:br>
              <a:rPr lang="en-ZA" sz="4400" b="1" dirty="0">
                <a:latin typeface="+mn-lt"/>
                <a:ea typeface="+mn-ea"/>
                <a:cs typeface="+mn-cs"/>
              </a:rPr>
            </a:br>
            <a:endParaRPr lang="en-ZA" sz="44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86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PURPOSE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7479"/>
            <a:ext cx="8807570" cy="4951564"/>
          </a:xfrm>
        </p:spPr>
        <p:txBody>
          <a:bodyPr>
            <a:norm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9438" indent="-484188" algn="just">
              <a:spcAft>
                <a:spcPts val="500"/>
              </a:spcAft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To brief Parliament on  government’s policy directive for the Land and Agricultural Development Bank. </a:t>
            </a:r>
          </a:p>
          <a:p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3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438656"/>
            <a:ext cx="8388096" cy="5047488"/>
          </a:xfrm>
        </p:spPr>
        <p:txBody>
          <a:bodyPr>
            <a:normAutofit lnSpcReduction="10000"/>
          </a:bodyPr>
          <a:lstStyle/>
          <a:p>
            <a:pPr algn="just"/>
            <a:endParaRPr lang="en-US" sz="2400" dirty="0"/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Land Bank mandate: The Land Bank Act (Act No. 15 of 2002)  requires the promotion, facilitation and development of the agricultural sector.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administrative powers of the Land Bank was transferred from the Minister of Agriculture to the Minister of Finance in July 2008. </a:t>
            </a: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There was an immediate need for the Land Bank to effect a turnaround strategy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stabilise the operations of the Bank and ensure financial sustainability. </a:t>
            </a: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Government provided recapitalisation of R3.5 billion over a 5-year period starting in December 2009. </a:t>
            </a: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Land Bank received a total of R9.5 billion of Government guarantees.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9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Land bank’s debt challenges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7C363-F3B4-4A4E-AB8F-7B4E0B22C83E}"/>
              </a:ext>
            </a:extLst>
          </p:cNvPr>
          <p:cNvSpPr txBox="1"/>
          <p:nvPr/>
        </p:nvSpPr>
        <p:spPr>
          <a:xfrm>
            <a:off x="155275" y="1554873"/>
            <a:ext cx="85376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Land Bank experienced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liquidity challenges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its credit rating was downgraded from investment grade by Moody’s in January 2020 (currently rated B1)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Land Bank defaulted on its debt obligations on 01 April 2020 and has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remained in default since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Due to cross-default clauses,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Land Bank’s entire debt portfolio (approximately R45 billion, of which R5.2 billion is guaranteed) was considered to be in default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Land Bank is in a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de-facto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debt stand still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with lenders and has been engaging various lenders’ groups to find a solution. </a:t>
            </a:r>
          </a:p>
          <a:p>
            <a:pPr algn="just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521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Efforts to save the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en-ZA" dirty="0"/>
          </a:p>
          <a:p>
            <a:pPr algn="just"/>
            <a:r>
              <a:rPr lang="en-ZA" sz="3100" dirty="0">
                <a:latin typeface="Arial" panose="020B0604020202020204" pitchFamily="34" charset="0"/>
                <a:cs typeface="Arial" panose="020B0604020202020204" pitchFamily="34" charset="0"/>
              </a:rPr>
              <a:t>The Bank received approval to utilise R5.7 billion of guarantees.</a:t>
            </a:r>
          </a:p>
          <a:p>
            <a:pPr algn="just"/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Engagement with lenders: waiver of rights to call on borrowed funds.</a:t>
            </a:r>
          </a:p>
          <a:p>
            <a:pPr algn="just"/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Co-ordinated groups formed to support Land Bank’s debt standstill request and waiver of the rights to call on debt outstanding. </a:t>
            </a:r>
          </a:p>
          <a:p>
            <a:pPr algn="just"/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The Bank received recapitalisation of R3 billion in 2020.</a:t>
            </a:r>
          </a:p>
          <a:p>
            <a:pPr algn="just"/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The Bank received further capitalisation of R7 billion in 2021 which is yet to be transferred. The funds are meant to: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cure the default position; and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re-establish the development and transformation (D&amp;T)   mandate of the Land Bank. </a:t>
            </a:r>
          </a:p>
          <a:p>
            <a:pPr algn="just"/>
            <a:endParaRPr lang="en-GB" dirty="0"/>
          </a:p>
          <a:p>
            <a:pPr marL="457200" lvl="1" indent="0" algn="just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85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are the big issues to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endParaRPr lang="en-ZA" sz="3400" b="1" dirty="0"/>
          </a:p>
          <a:p>
            <a:pPr algn="just"/>
            <a:r>
              <a:rPr lang="en-ZA" sz="3400" b="1" dirty="0">
                <a:latin typeface="Arial" panose="020B0604020202020204" pitchFamily="34" charset="0"/>
                <a:cs typeface="Arial" panose="020B0604020202020204" pitchFamily="34" charset="0"/>
              </a:rPr>
              <a:t>Balance sheet structure is inappropriate: </a:t>
            </a:r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it must be resolved to address mismatch of assets and liabilities.</a:t>
            </a:r>
          </a:p>
          <a:p>
            <a:pPr algn="just"/>
            <a:r>
              <a:rPr lang="en-ZA" sz="3400" b="1" dirty="0">
                <a:latin typeface="Arial" panose="020B0604020202020204" pitchFamily="34" charset="0"/>
                <a:cs typeface="Arial" panose="020B0604020202020204" pitchFamily="34" charset="0"/>
              </a:rPr>
              <a:t>Profitability low</a:t>
            </a:r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: financial position deteriorated during the 2020 financial year as the quality of the Bank’s loans and advances and strain in the agricultural sector led the Bank to record a net loss for the period up to 31 December 2019. The Bank has since improved its net loss position and managed to generate a profit of R1.4 billion in FY2022. However,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the net profit for the year was primarily driven by net impairment releases and recoveries and not the actual underlying performance of the Bank.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The Bank also faces a </a:t>
            </a:r>
            <a:r>
              <a:rPr lang="en-ZA" sz="3400" b="1" dirty="0">
                <a:latin typeface="Arial" panose="020B0604020202020204" pitchFamily="34" charset="0"/>
                <a:cs typeface="Arial" panose="020B0604020202020204" pitchFamily="34" charset="0"/>
              </a:rPr>
              <a:t>high-cost structure: </a:t>
            </a:r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 the cost-to-income ratio sits at 96 percent in 2022. </a:t>
            </a:r>
          </a:p>
          <a:p>
            <a:pPr algn="just"/>
            <a:r>
              <a:rPr lang="en-ZA" sz="3400" b="1" dirty="0">
                <a:latin typeface="Arial" panose="020B0604020202020204" pitchFamily="34" charset="0"/>
                <a:cs typeface="Arial" panose="020B0604020202020204" pitchFamily="34" charset="0"/>
              </a:rPr>
              <a:t>High non-performing loans (NPL)</a:t>
            </a:r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The NPL ratio increased from 32.5 per cent at the end of March 2021 to 47.7 per cent at the end of March 2022.</a:t>
            </a:r>
            <a:endParaRPr lang="en-ZA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The Bank continues to </a:t>
            </a:r>
            <a:r>
              <a:rPr lang="en-ZA" sz="3400" b="1" dirty="0">
                <a:latin typeface="Arial" panose="020B0604020202020204" pitchFamily="34" charset="0"/>
                <a:cs typeface="Arial" panose="020B0604020202020204" pitchFamily="34" charset="0"/>
              </a:rPr>
              <a:t>struggle in its dual mandate </a:t>
            </a:r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of providing support for commercial and developing agriculture. </a:t>
            </a:r>
          </a:p>
          <a:p>
            <a:pPr algn="just"/>
            <a:r>
              <a:rPr lang="en-ZA" sz="3400" dirty="0">
                <a:latin typeface="Arial" panose="020B0604020202020204" pitchFamily="34" charset="0"/>
                <a:cs typeface="Arial" panose="020B0604020202020204" pitchFamily="34" charset="0"/>
              </a:rPr>
              <a:t>Programmes through the Department of Agriculture, Rural Development and Land Reform should be enhanced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041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TRAJECTORY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24" y="1536191"/>
            <a:ext cx="8534400" cy="5329065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Adequate support towards emerging farmers is lacking. </a:t>
            </a: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By FY2014: only 1.17 percent of the Land Bank’s agricultural loan book was dedicated to the financing of emerging farmers. </a:t>
            </a: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development book made up 6.2 percent of the total loan book at the end of FY2017 compared to a share of 4.8 percent in 2018.</a:t>
            </a: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By FY2019: development book was 6.4 percent of the total agricultural loan, while FY2020 showed a share of 7.3 percent for the  development book.</a:t>
            </a: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development book made up 8.4 percent of the total loan book as at the end of the FY2021 period.</a:t>
            </a: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development and transformation segment of the Bank makes up 28 percent of the total loan book as at the end of the FY2022 period.</a:t>
            </a: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Bank is required to develop concrete strategies to enhance its support towards emerging farmers. </a:t>
            </a:r>
          </a:p>
          <a:p>
            <a:pPr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Requires strategic partnerships with government departments, international development finance institutions and the private sector. 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928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6EC0-E09D-47FB-CC62-29BC556A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Repurposing the Land bank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BE3C3-8576-3535-D96B-12339502D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Short term</a:t>
            </a: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Land Bank is expected to cure its default position a soon as possible.</a:t>
            </a: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Service all interest, repay client deposits, service critical disbursements to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allow the Bank </a:t>
            </a: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to become operational again.</a:t>
            </a:r>
          </a:p>
          <a:p>
            <a:pPr lvl="1"/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Medium to long term: </a:t>
            </a:r>
          </a:p>
          <a:p>
            <a:pPr lvl="1"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Full review of Land Bank’s operating and funding model, based on principles of:</a:t>
            </a:r>
          </a:p>
          <a:p>
            <a:pPr marL="1176337" indent="-457200" algn="just">
              <a:buFont typeface="Wingdings" panose="05000000000000000000" pitchFamily="2" charset="2"/>
              <a:buChar char="v"/>
            </a:pPr>
            <a:r>
              <a:rPr lang="en-ZA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Self sustaining business model, enhanced development with targeted fiscal support. 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Review of the entire Land Bank Act to align it to government policy on agriculture and rural development.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6BECC-1AF4-8321-CE25-CAC85AF14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5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ZA" dirty="0"/>
          </a:p>
          <a:p>
            <a:pPr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Land Bank is considered a key agency in the agricultural sector and will continue to work with all stakeholders inside and outside government. </a:t>
            </a:r>
          </a:p>
          <a:p>
            <a:pPr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Efforts by the Minister of Finance and the Land Bank Board of Directors are in </a:t>
            </a:r>
            <a:r>
              <a:rPr lang="en-ZA">
                <a:latin typeface="Arial" panose="020B0604020202020204" pitchFamily="34" charset="0"/>
                <a:cs typeface="Arial" panose="020B0604020202020204" pitchFamily="34" charset="0"/>
              </a:rPr>
              <a:t>place to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get the Bank back to business. 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550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0F301AA08A4E4196C75DDDE1C22107" ma:contentTypeVersion="9" ma:contentTypeDescription="Create a new document." ma:contentTypeScope="" ma:versionID="710424693a261a1375f691dc6934f411">
  <xsd:schema xmlns:xsd="http://www.w3.org/2001/XMLSchema" xmlns:xs="http://www.w3.org/2001/XMLSchema" xmlns:p="http://schemas.microsoft.com/office/2006/metadata/properties" xmlns:ns3="442f1451-adf8-4c73-a743-b82a86bf47d5" xmlns:ns4="0ee64088-415f-4f34-9452-3cb99b3e0755" targetNamespace="http://schemas.microsoft.com/office/2006/metadata/properties" ma:root="true" ma:fieldsID="31d36994c16dccc1a92d441beab36d87" ns3:_="" ns4:_="">
    <xsd:import namespace="442f1451-adf8-4c73-a743-b82a86bf47d5"/>
    <xsd:import namespace="0ee64088-415f-4f34-9452-3cb99b3e07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f1451-adf8-4c73-a743-b82a86bf47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64088-415f-4f34-9452-3cb99b3e075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47CD27-DD61-4C89-8B1C-23814D94F8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1D847D-847E-4672-9D5E-20546F4A779F}">
  <ds:schemaRefs>
    <ds:schemaRef ds:uri="442f1451-adf8-4c73-a743-b82a86bf47d5"/>
    <ds:schemaRef ds:uri="http://purl.org/dc/elements/1.1/"/>
    <ds:schemaRef ds:uri="http://purl.org/dc/terms/"/>
    <ds:schemaRef ds:uri="http://schemas.microsoft.com/office/2006/metadata/properties"/>
    <ds:schemaRef ds:uri="0ee64088-415f-4f34-9452-3cb99b3e0755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0240CC1-21F1-4B52-82C3-415EB58AB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f1451-adf8-4c73-a743-b82a86bf47d5"/>
    <ds:schemaRef ds:uri="0ee64088-415f-4f34-9452-3cb99b3e07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44316</TotalTime>
  <Words>836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 POLICY DIRECTIVE FOR LAND AND AGRICULTURAL DEVELOPMENT BANK OF SOUTH AFRICA (LAND BANK) </vt:lpstr>
      <vt:lpstr>PURPOSE</vt:lpstr>
      <vt:lpstr>HISTORICAL background</vt:lpstr>
      <vt:lpstr>Land bank’s debt challenges</vt:lpstr>
      <vt:lpstr>Efforts to save the bank</vt:lpstr>
      <vt:lpstr>What are the big issues to address?</vt:lpstr>
      <vt:lpstr>DEVELOPMENT TRAJECTORY</vt:lpstr>
      <vt:lpstr>Repurposing the Land bank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Teboho Sepanya</cp:lastModifiedBy>
  <cp:revision>274</cp:revision>
  <dcterms:created xsi:type="dcterms:W3CDTF">2020-04-24T06:12:55Z</dcterms:created>
  <dcterms:modified xsi:type="dcterms:W3CDTF">2022-10-19T08:10:51Z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c4247e-447d-4732-af29-2e529a4288f1_Enabled">
    <vt:lpwstr>true</vt:lpwstr>
  </property>
  <property fmtid="{D5CDD505-2E9C-101B-9397-08002B2CF9AE}" pid="3" name="MSIP_Label_93c4247e-447d-4732-af29-2e529a4288f1_SetDate">
    <vt:lpwstr>2022-09-29T06:38:09Z</vt:lpwstr>
  </property>
  <property fmtid="{D5CDD505-2E9C-101B-9397-08002B2CF9AE}" pid="4" name="MSIP_Label_93c4247e-447d-4732-af29-2e529a4288f1_Method">
    <vt:lpwstr>Standard</vt:lpwstr>
  </property>
  <property fmtid="{D5CDD505-2E9C-101B-9397-08002B2CF9AE}" pid="5" name="MSIP_Label_93c4247e-447d-4732-af29-2e529a4288f1_Name">
    <vt:lpwstr>93c4247e-447d-4732-af29-2e529a4288f1</vt:lpwstr>
  </property>
  <property fmtid="{D5CDD505-2E9C-101B-9397-08002B2CF9AE}" pid="6" name="MSIP_Label_93c4247e-447d-4732-af29-2e529a4288f1_SiteId">
    <vt:lpwstr>1a45348f-02b4-4f9a-a7a8-7786f6dd3245</vt:lpwstr>
  </property>
  <property fmtid="{D5CDD505-2E9C-101B-9397-08002B2CF9AE}" pid="7" name="MSIP_Label_93c4247e-447d-4732-af29-2e529a4288f1_ActionId">
    <vt:lpwstr>de1c52f3-84c3-476d-935f-f76ef52c7ed8</vt:lpwstr>
  </property>
  <property fmtid="{D5CDD505-2E9C-101B-9397-08002B2CF9AE}" pid="8" name="MSIP_Label_93c4247e-447d-4732-af29-2e529a4288f1_ContentBits">
    <vt:lpwstr>0</vt:lpwstr>
  </property>
  <property fmtid="{D5CDD505-2E9C-101B-9397-08002B2CF9AE}" pid="9" name="ContentTypeId">
    <vt:lpwstr>0x010100320F301AA08A4E4196C75DDDE1C22107</vt:lpwstr>
  </property>
</Properties>
</file>