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3"/>
  </p:notesMasterIdLst>
  <p:handoutMasterIdLst>
    <p:handoutMasterId r:id="rId14"/>
  </p:handoutMasterIdLst>
  <p:sldIdLst>
    <p:sldId id="903" r:id="rId4"/>
    <p:sldId id="951" r:id="rId5"/>
    <p:sldId id="909" r:id="rId6"/>
    <p:sldId id="942" r:id="rId7"/>
    <p:sldId id="976" r:id="rId8"/>
    <p:sldId id="978" r:id="rId9"/>
    <p:sldId id="979" r:id="rId10"/>
    <p:sldId id="974" r:id="rId11"/>
    <p:sldId id="904" r:id="rId12"/>
  </p:sldIdLst>
  <p:sldSz cx="9144000" cy="6858000" type="screen4x3"/>
  <p:notesSz cx="687546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ndy, Sydney" initials="SS" lastIdx="11" clrIdx="0">
    <p:extLst>
      <p:ext uri="{19B8F6BF-5375-455C-9EA6-DF929625EA0E}">
        <p15:presenceInfo xmlns:p15="http://schemas.microsoft.com/office/powerpoint/2012/main" userId="Soundy, Syd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9F3"/>
    <a:srgbClr val="000000"/>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3523" autoAdjust="0"/>
  </p:normalViewPr>
  <p:slideViewPr>
    <p:cSldViewPr snapToGrid="0">
      <p:cViewPr varScale="1">
        <p:scale>
          <a:sx n="82" d="100"/>
          <a:sy n="82" d="100"/>
        </p:scale>
        <p:origin x="144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1650"/>
          </a:xfrm>
          <a:prstGeom prst="rect">
            <a:avLst/>
          </a:prstGeom>
        </p:spPr>
        <p:txBody>
          <a:bodyPr vert="horz" lIns="91433" tIns="45716" rIns="91433" bIns="45716" rtlCol="0"/>
          <a:lstStyle>
            <a:lvl1pPr algn="l">
              <a:defRPr sz="1200"/>
            </a:lvl1pPr>
          </a:lstStyle>
          <a:p>
            <a:endParaRPr lang="en-ZA"/>
          </a:p>
        </p:txBody>
      </p:sp>
      <p:sp>
        <p:nvSpPr>
          <p:cNvPr id="3" name="Date Placeholder 2"/>
          <p:cNvSpPr>
            <a:spLocks noGrp="1"/>
          </p:cNvSpPr>
          <p:nvPr>
            <p:ph type="dt" sz="quarter" idx="1"/>
          </p:nvPr>
        </p:nvSpPr>
        <p:spPr>
          <a:xfrm>
            <a:off x="3894139" y="0"/>
            <a:ext cx="2979737" cy="501650"/>
          </a:xfrm>
          <a:prstGeom prst="rect">
            <a:avLst/>
          </a:prstGeom>
        </p:spPr>
        <p:txBody>
          <a:bodyPr vert="horz" lIns="91433" tIns="45716" rIns="91433" bIns="45716" rtlCol="0"/>
          <a:lstStyle>
            <a:lvl1pPr algn="r">
              <a:defRPr sz="1200"/>
            </a:lvl1pPr>
          </a:lstStyle>
          <a:p>
            <a:fld id="{E0BFC764-A0B6-43BC-8F68-A295746F748C}" type="datetimeFigureOut">
              <a:rPr lang="en-ZA" smtClean="0"/>
              <a:t>2022/10/19</a:t>
            </a:fld>
            <a:endParaRPr lang="en-ZA"/>
          </a:p>
        </p:txBody>
      </p:sp>
      <p:sp>
        <p:nvSpPr>
          <p:cNvPr id="4" name="Footer Placeholder 3"/>
          <p:cNvSpPr>
            <a:spLocks noGrp="1"/>
          </p:cNvSpPr>
          <p:nvPr>
            <p:ph type="ftr" sz="quarter" idx="2"/>
          </p:nvPr>
        </p:nvSpPr>
        <p:spPr>
          <a:xfrm>
            <a:off x="0" y="9501188"/>
            <a:ext cx="2979738" cy="501650"/>
          </a:xfrm>
          <a:prstGeom prst="rect">
            <a:avLst/>
          </a:prstGeom>
        </p:spPr>
        <p:txBody>
          <a:bodyPr vert="horz" lIns="91433" tIns="45716" rIns="91433" bIns="45716" rtlCol="0" anchor="b"/>
          <a:lstStyle>
            <a:lvl1pPr algn="l">
              <a:defRPr sz="1200"/>
            </a:lvl1pPr>
          </a:lstStyle>
          <a:p>
            <a:endParaRPr lang="en-ZA"/>
          </a:p>
        </p:txBody>
      </p:sp>
      <p:sp>
        <p:nvSpPr>
          <p:cNvPr id="5" name="Slide Number Placeholder 4"/>
          <p:cNvSpPr>
            <a:spLocks noGrp="1"/>
          </p:cNvSpPr>
          <p:nvPr>
            <p:ph type="sldNum" sz="quarter" idx="3"/>
          </p:nvPr>
        </p:nvSpPr>
        <p:spPr>
          <a:xfrm>
            <a:off x="3894139" y="9501188"/>
            <a:ext cx="2979737" cy="501650"/>
          </a:xfrm>
          <a:prstGeom prst="rect">
            <a:avLst/>
          </a:prstGeom>
        </p:spPr>
        <p:txBody>
          <a:bodyPr vert="horz" lIns="91433" tIns="45716" rIns="91433" bIns="45716" rtlCol="0" anchor="b"/>
          <a:lstStyle>
            <a:lvl1pPr algn="r">
              <a:defRPr sz="1200"/>
            </a:lvl1pPr>
          </a:lstStyle>
          <a:p>
            <a:fld id="{81BD68B2-1C01-4A6B-9D37-6D67EBF80F63}" type="slidenum">
              <a:rPr lang="en-ZA" smtClean="0"/>
              <a:t>‹#›</a:t>
            </a:fld>
            <a:endParaRPr lang="en-ZA"/>
          </a:p>
        </p:txBody>
      </p:sp>
    </p:spTree>
    <p:extLst>
      <p:ext uri="{BB962C8B-B14F-4D97-AF65-F5344CB8AC3E}">
        <p14:creationId xmlns:p14="http://schemas.microsoft.com/office/powerpoint/2010/main" val="3173486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9367" cy="501879"/>
          </a:xfrm>
          <a:prstGeom prst="rect">
            <a:avLst/>
          </a:prstGeom>
        </p:spPr>
        <p:txBody>
          <a:bodyPr vert="horz" lIns="96434" tIns="48217" rIns="96434" bIns="48217" rtlCol="0"/>
          <a:lstStyle>
            <a:lvl1pPr algn="l">
              <a:defRPr sz="1300"/>
            </a:lvl1pPr>
          </a:lstStyle>
          <a:p>
            <a:endParaRPr lang="en-ZA"/>
          </a:p>
        </p:txBody>
      </p:sp>
      <p:sp>
        <p:nvSpPr>
          <p:cNvPr id="3" name="Date Placeholder 2"/>
          <p:cNvSpPr>
            <a:spLocks noGrp="1"/>
          </p:cNvSpPr>
          <p:nvPr>
            <p:ph type="dt" idx="1"/>
          </p:nvPr>
        </p:nvSpPr>
        <p:spPr>
          <a:xfrm>
            <a:off x="3894506" y="1"/>
            <a:ext cx="2979367" cy="501879"/>
          </a:xfrm>
          <a:prstGeom prst="rect">
            <a:avLst/>
          </a:prstGeom>
        </p:spPr>
        <p:txBody>
          <a:bodyPr vert="horz" lIns="96434" tIns="48217" rIns="96434" bIns="48217" rtlCol="0"/>
          <a:lstStyle>
            <a:lvl1pPr algn="r">
              <a:defRPr sz="1300"/>
            </a:lvl1pPr>
          </a:lstStyle>
          <a:p>
            <a:fld id="{095E8A2C-8BEB-4BC6-9163-E71CD4B45168}" type="datetimeFigureOut">
              <a:rPr lang="en-ZA" smtClean="0"/>
              <a:t>2022/10/19</a:t>
            </a:fld>
            <a:endParaRPr lang="en-ZA"/>
          </a:p>
        </p:txBody>
      </p:sp>
      <p:sp>
        <p:nvSpPr>
          <p:cNvPr id="4" name="Slide Image Placeholder 3"/>
          <p:cNvSpPr>
            <a:spLocks noGrp="1" noRot="1" noChangeAspect="1"/>
          </p:cNvSpPr>
          <p:nvPr>
            <p:ph type="sldImg" idx="2"/>
          </p:nvPr>
        </p:nvSpPr>
        <p:spPr>
          <a:xfrm>
            <a:off x="1187450" y="1250950"/>
            <a:ext cx="4500563" cy="3375025"/>
          </a:xfrm>
          <a:prstGeom prst="rect">
            <a:avLst/>
          </a:prstGeom>
          <a:noFill/>
          <a:ln w="12700">
            <a:solidFill>
              <a:prstClr val="black"/>
            </a:solidFill>
          </a:ln>
        </p:spPr>
        <p:txBody>
          <a:bodyPr vert="horz" lIns="96434" tIns="48217" rIns="96434" bIns="48217" rtlCol="0" anchor="ctr"/>
          <a:lstStyle/>
          <a:p>
            <a:endParaRPr lang="en-ZA"/>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34" tIns="48217" rIns="96434" bIns="482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500961"/>
            <a:ext cx="2979367" cy="501878"/>
          </a:xfrm>
          <a:prstGeom prst="rect">
            <a:avLst/>
          </a:prstGeom>
        </p:spPr>
        <p:txBody>
          <a:bodyPr vert="horz" lIns="96434" tIns="48217" rIns="96434" bIns="48217" rtlCol="0" anchor="b"/>
          <a:lstStyle>
            <a:lvl1pPr algn="l">
              <a:defRPr sz="1300"/>
            </a:lvl1pPr>
          </a:lstStyle>
          <a:p>
            <a:endParaRPr lang="en-ZA"/>
          </a:p>
        </p:txBody>
      </p:sp>
      <p:sp>
        <p:nvSpPr>
          <p:cNvPr id="7" name="Slide Number Placeholder 6"/>
          <p:cNvSpPr>
            <a:spLocks noGrp="1"/>
          </p:cNvSpPr>
          <p:nvPr>
            <p:ph type="sldNum" sz="quarter" idx="5"/>
          </p:nvPr>
        </p:nvSpPr>
        <p:spPr>
          <a:xfrm>
            <a:off x="3894506" y="9500961"/>
            <a:ext cx="2979367" cy="501878"/>
          </a:xfrm>
          <a:prstGeom prst="rect">
            <a:avLst/>
          </a:prstGeom>
        </p:spPr>
        <p:txBody>
          <a:bodyPr vert="horz" lIns="96434" tIns="48217" rIns="96434" bIns="48217" rtlCol="0" anchor="b"/>
          <a:lstStyle>
            <a:lvl1pPr algn="r">
              <a:defRPr sz="1300"/>
            </a:lvl1pPr>
          </a:lstStyle>
          <a:p>
            <a:fld id="{50F1D4BE-427F-4FD7-8927-C7872B41DD28}" type="slidenum">
              <a:rPr lang="en-ZA" smtClean="0"/>
              <a:t>‹#›</a:t>
            </a:fld>
            <a:endParaRPr lang="en-ZA"/>
          </a:p>
        </p:txBody>
      </p:sp>
    </p:spTree>
    <p:extLst>
      <p:ext uri="{BB962C8B-B14F-4D97-AF65-F5344CB8AC3E}">
        <p14:creationId xmlns:p14="http://schemas.microsoft.com/office/powerpoint/2010/main" val="343731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8C30D91-F086-4E13-A65C-BA7ACD9918B7}" type="slidenum">
              <a:rPr lang="en-US" smtClean="0"/>
              <a:t>8</a:t>
            </a:fld>
            <a:endParaRPr lang="en-US" dirty="0"/>
          </a:p>
        </p:txBody>
      </p:sp>
    </p:spTree>
    <p:extLst>
      <p:ext uri="{BB962C8B-B14F-4D97-AF65-F5344CB8AC3E}">
        <p14:creationId xmlns:p14="http://schemas.microsoft.com/office/powerpoint/2010/main" val="37517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1D4BE-427F-4FD7-8927-C7872B41DD28}" type="slidenum">
              <a:rPr lang="en-ZA" smtClean="0"/>
              <a:t>9</a:t>
            </a:fld>
            <a:endParaRPr lang="en-ZA"/>
          </a:p>
        </p:txBody>
      </p:sp>
    </p:spTree>
    <p:extLst>
      <p:ext uri="{BB962C8B-B14F-4D97-AF65-F5344CB8AC3E}">
        <p14:creationId xmlns:p14="http://schemas.microsoft.com/office/powerpoint/2010/main" val="3438267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223194" y="275767"/>
            <a:ext cx="6736406" cy="600533"/>
          </a:xfrm>
        </p:spPr>
        <p:txBody>
          <a:bodyPr>
            <a:normAutofit/>
          </a:bodyPr>
          <a:lstStyle>
            <a:lvl1pPr>
              <a:defRPr sz="3000">
                <a:solidFill>
                  <a:schemeClr val="tx2"/>
                </a:solidFill>
                <a:latin typeface="Gill Sans MT" panose="020B0502020104020203" pitchFamily="34" charset="0"/>
              </a:defRPr>
            </a:lvl1pPr>
          </a:lstStyle>
          <a:p>
            <a:r>
              <a:rPr lang="en-ZA" noProof="1"/>
              <a:t>HEADING</a:t>
            </a:r>
            <a:r>
              <a:rPr lang="en-US" noProof="1"/>
              <a:t> </a:t>
            </a:r>
            <a:r>
              <a:rPr lang="en-ZA" dirty="0"/>
              <a:t>[</a:t>
            </a:r>
            <a:r>
              <a:rPr lang="en-GB" dirty="0"/>
              <a:t>Gill Sans-30pt-BOLD-CAPS</a:t>
            </a:r>
            <a:r>
              <a:rPr lang="en-ZA" dirty="0"/>
              <a:t>] </a:t>
            </a:r>
            <a:endParaRPr lang="en-US" noProof="1"/>
          </a:p>
        </p:txBody>
      </p:sp>
      <p:sp>
        <p:nvSpPr>
          <p:cNvPr id="9" name="Subtitle 22"/>
          <p:cNvSpPr>
            <a:spLocks noGrp="1"/>
          </p:cNvSpPr>
          <p:nvPr>
            <p:ph type="subTitle" idx="1" hasCustomPrompt="1"/>
          </p:nvPr>
        </p:nvSpPr>
        <p:spPr>
          <a:xfrm>
            <a:off x="223194" y="1162094"/>
            <a:ext cx="5237806" cy="789563"/>
          </a:xfrm>
        </p:spPr>
        <p:txBody>
          <a:bodyPr>
            <a:noAutofit/>
          </a:bodyPr>
          <a:lstStyle>
            <a:lvl1pPr>
              <a:defRPr>
                <a:latin typeface="Gill Sans MT" panose="020B0502020104020203" pitchFamily="34" charset="0"/>
              </a:defRPr>
            </a:lvl1pPr>
          </a:lstStyle>
          <a:p>
            <a:r>
              <a:rPr lang="en-US" sz="1800" dirty="0"/>
              <a:t>Sub-Heading </a:t>
            </a:r>
            <a:r>
              <a:rPr lang="en-ZA" sz="1800" dirty="0"/>
              <a:t>[Gill Sans-18pt-non bold] </a:t>
            </a:r>
            <a:endParaRPr lang="en-US" sz="1800" dirty="0"/>
          </a:p>
          <a:p>
            <a:r>
              <a:rPr lang="en-US" sz="1800" dirty="0"/>
              <a:t>Date [DD Month YYYY]</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8888"/>
            <a:ext cx="9144000" cy="4706112"/>
          </a:xfrm>
          <a:prstGeom prst="rect">
            <a:avLst/>
          </a:prstGeom>
        </p:spPr>
      </p:pic>
    </p:spTree>
    <p:extLst>
      <p:ext uri="{BB962C8B-B14F-4D97-AF65-F5344CB8AC3E}">
        <p14:creationId xmlns:p14="http://schemas.microsoft.com/office/powerpoint/2010/main" val="214329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6140" y="1314357"/>
            <a:ext cx="6951887" cy="5090939"/>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6507490"/>
            <a:ext cx="9144000" cy="2362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p:cNvSpPr txBox="1"/>
          <p:nvPr userDrawn="1"/>
        </p:nvSpPr>
        <p:spPr>
          <a:xfrm>
            <a:off x="7226300" y="6482090"/>
            <a:ext cx="1990724" cy="261610"/>
          </a:xfrm>
          <a:prstGeom prst="rect">
            <a:avLst/>
          </a:prstGeom>
          <a:noFill/>
        </p:spPr>
        <p:txBody>
          <a:bodyPr wrap="square" rtlCol="0">
            <a:spAutoFit/>
          </a:bodyPr>
          <a:lstStyle/>
          <a:p>
            <a:r>
              <a:rPr lang="en-ZA" sz="1100" dirty="0">
                <a:solidFill>
                  <a:schemeClr val="accent6"/>
                </a:solidFill>
                <a:latin typeface="Gill Sans Std Light" panose="020B0302020104020203" pitchFamily="34" charset="0"/>
              </a:rPr>
              <a:t>Land Bank</a:t>
            </a:r>
            <a:r>
              <a:rPr lang="en-ZA" sz="1100" baseline="0" dirty="0">
                <a:solidFill>
                  <a:schemeClr val="accent6"/>
                </a:solidFill>
                <a:latin typeface="Gill Sans Std Light" panose="020B0302020104020203" pitchFamily="34" charset="0"/>
              </a:rPr>
              <a:t> </a:t>
            </a:r>
            <a:r>
              <a:rPr lang="en-ZA" sz="1100" dirty="0">
                <a:solidFill>
                  <a:schemeClr val="accent6"/>
                </a:solidFill>
                <a:latin typeface="Gill Sans Std Light" panose="020B0302020104020203" pitchFamily="34" charset="0"/>
              </a:rPr>
              <a:t>Presentation     </a:t>
            </a:r>
            <a:fld id="{52AC310D-40ED-4F52-94A8-7DCEA5352FE4}" type="slidenum">
              <a:rPr lang="en-ZA" sz="1100" smtClean="0">
                <a:solidFill>
                  <a:schemeClr val="accent6"/>
                </a:solidFill>
                <a:latin typeface="Gill Sans Std Light" panose="020B0302020104020203" pitchFamily="34" charset="0"/>
              </a:rPr>
              <a:t>‹#›</a:t>
            </a:fld>
            <a:endParaRPr lang="en-ZA" sz="1100" dirty="0">
              <a:solidFill>
                <a:schemeClr val="accent6"/>
              </a:solidFill>
              <a:latin typeface="Gill Sans Std Light" panose="020B0302020104020203" pitchFamily="34" charset="0"/>
            </a:endParaRPr>
          </a:p>
        </p:txBody>
      </p:sp>
      <p:pic>
        <p:nvPicPr>
          <p:cNvPr id="3" name="Picture 2"/>
          <p:cNvPicPr>
            <a:picLocks noChangeAspect="1"/>
          </p:cNvPicPr>
          <p:nvPr userDrawn="1"/>
        </p:nvPicPr>
        <p:blipFill>
          <a:blip r:embed="rId2"/>
          <a:stretch>
            <a:fillRect/>
          </a:stretch>
        </p:blipFill>
        <p:spPr>
          <a:xfrm>
            <a:off x="0" y="0"/>
            <a:ext cx="8550992" cy="991673"/>
          </a:xfrm>
          <a:prstGeom prst="rect">
            <a:avLst/>
          </a:prstGeom>
        </p:spPr>
      </p:pic>
    </p:spTree>
    <p:extLst>
      <p:ext uri="{BB962C8B-B14F-4D97-AF65-F5344CB8AC3E}">
        <p14:creationId xmlns:p14="http://schemas.microsoft.com/office/powerpoint/2010/main" val="39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1878" y="1455391"/>
            <a:ext cx="8591922" cy="2231603"/>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6379567"/>
            <a:ext cx="7073900" cy="31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 Placeholder 3"/>
          <p:cNvSpPr>
            <a:spLocks noGrp="1"/>
          </p:cNvSpPr>
          <p:nvPr>
            <p:ph type="body" sz="half" idx="10"/>
          </p:nvPr>
        </p:nvSpPr>
        <p:spPr>
          <a:xfrm>
            <a:off x="221878" y="3898901"/>
            <a:ext cx="5913746" cy="2328266"/>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 name="Picture 2"/>
          <p:cNvPicPr>
            <a:picLocks noChangeAspect="1"/>
          </p:cNvPicPr>
          <p:nvPr userDrawn="1"/>
        </p:nvPicPr>
        <p:blipFill>
          <a:blip r:embed="rId2"/>
          <a:stretch>
            <a:fillRect/>
          </a:stretch>
        </p:blipFill>
        <p:spPr>
          <a:xfrm>
            <a:off x="0" y="0"/>
            <a:ext cx="8553429" cy="993734"/>
          </a:xfrm>
          <a:prstGeom prst="rect">
            <a:avLst/>
          </a:prstGeom>
        </p:spPr>
      </p:pic>
    </p:spTree>
    <p:extLst>
      <p:ext uri="{BB962C8B-B14F-4D97-AF65-F5344CB8AC3E}">
        <p14:creationId xmlns:p14="http://schemas.microsoft.com/office/powerpoint/2010/main" val="120499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3700"/>
            <a:ext cx="6484885" cy="6506955"/>
          </a:xfrm>
          <a:prstGeom prst="rect">
            <a:avLst/>
          </a:prstGeom>
        </p:spPr>
      </p:pic>
      <p:sp>
        <p:nvSpPr>
          <p:cNvPr id="4" name="Rectangle 3"/>
          <p:cNvSpPr/>
          <p:nvPr userDrawn="1"/>
        </p:nvSpPr>
        <p:spPr>
          <a:xfrm>
            <a:off x="3238500" y="2654300"/>
            <a:ext cx="5905500" cy="132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el 1"/>
          <p:cNvSpPr>
            <a:spLocks noGrp="1"/>
          </p:cNvSpPr>
          <p:nvPr>
            <p:ph type="ctrTitle" hasCustomPrompt="1"/>
          </p:nvPr>
        </p:nvSpPr>
        <p:spPr>
          <a:xfrm>
            <a:off x="3387825" y="2820520"/>
            <a:ext cx="5606850" cy="988360"/>
          </a:xfrm>
        </p:spPr>
        <p:txBody>
          <a:bodyPr>
            <a:normAutofit/>
          </a:bodyPr>
          <a:lstStyle>
            <a:lvl1pPr>
              <a:defRPr sz="2800">
                <a:solidFill>
                  <a:schemeClr val="bg1"/>
                </a:solidFill>
                <a:latin typeface="Gill Sans MT" panose="020B0502020104020203" pitchFamily="34" charset="0"/>
              </a:defRPr>
            </a:lvl1pPr>
          </a:lstStyle>
          <a:p>
            <a:r>
              <a:rPr lang="en-ZA" noProof="1"/>
              <a:t>Write Here</a:t>
            </a:r>
            <a:endParaRPr lang="en-US" noProof="1"/>
          </a:p>
        </p:txBody>
      </p:sp>
    </p:spTree>
    <p:extLst>
      <p:ext uri="{BB962C8B-B14F-4D97-AF65-F5344CB8AC3E}">
        <p14:creationId xmlns:p14="http://schemas.microsoft.com/office/powerpoint/2010/main" val="9088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95" imgH="396" progId="TCLayout.ActiveDocument.1">
                  <p:embed/>
                </p:oleObj>
              </mc:Choice>
              <mc:Fallback>
                <p:oleObj name="think-cell Slide" r:id="rId5" imgW="395" imgH="396" progId="TCLayout.ActiveDocument.1">
                  <p:embed/>
                  <p:pic>
                    <p:nvPicPr>
                      <p:cNvPr id="16" name="Object 15" hidden="1"/>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15" name="Rectangle 14" hidden="1"/>
          <p:cNvSpPr/>
          <p:nvPr userDrawn="1">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0" i="0" baseline="0" dirty="0">
              <a:latin typeface="Gill Sans MT" panose="020B0502020104020203" pitchFamily="34" charset="0"/>
              <a:ea typeface="+mj-ea"/>
              <a:cs typeface="+mj-cs"/>
              <a:sym typeface="Gill Sans MT" panose="020B0502020104020203" pitchFamily="34" charset="0"/>
            </a:endParaRPr>
          </a:p>
        </p:txBody>
      </p:sp>
      <p:grpSp>
        <p:nvGrpSpPr>
          <p:cNvPr id="8" name="Group 7"/>
          <p:cNvGrpSpPr/>
          <p:nvPr userDrawn="1"/>
        </p:nvGrpSpPr>
        <p:grpSpPr>
          <a:xfrm>
            <a:off x="-1" y="-3456"/>
            <a:ext cx="7645399" cy="756919"/>
            <a:chOff x="0" y="190500"/>
            <a:chExt cx="7061200" cy="756919"/>
          </a:xfrm>
        </p:grpSpPr>
        <p:sp>
          <p:nvSpPr>
            <p:cNvPr id="9"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r>
                <a:rPr lang="en-ZA" sz="1800" baseline="0" dirty="0">
                  <a:latin typeface="Gill Sans MT" panose="020B0502020104020203" pitchFamily="34" charset="0"/>
                </a:rPr>
                <a:t>         </a:t>
              </a:r>
              <a:endParaRPr lang="en-ZA" sz="2800" dirty="0">
                <a:latin typeface="Gill Sans MT" panose="020B0502020104020203" pitchFamily="34" charset="0"/>
              </a:endParaRPr>
            </a:p>
          </p:txBody>
        </p:sp>
        <p:sp>
          <p:nvSpPr>
            <p:cNvPr id="10" name="Rectangle 9"/>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grpSp>
      <p:sp>
        <p:nvSpPr>
          <p:cNvPr id="11" name="Title 1"/>
          <p:cNvSpPr>
            <a:spLocks noGrp="1"/>
          </p:cNvSpPr>
          <p:nvPr>
            <p:ph type="title"/>
          </p:nvPr>
        </p:nvSpPr>
        <p:spPr>
          <a:xfrm>
            <a:off x="148004" y="56870"/>
            <a:ext cx="6572250" cy="650874"/>
          </a:xfrm>
        </p:spPr>
        <p:txBody>
          <a:bodyPr/>
          <a:lstStyle>
            <a:lvl1pPr>
              <a:defRPr>
                <a:solidFill>
                  <a:schemeClr val="bg1"/>
                </a:solidFill>
              </a:defRPr>
            </a:lvl1pPr>
          </a:lstStyle>
          <a:p>
            <a:r>
              <a:rPr lang="en-US" dirty="0"/>
              <a:t>Click to edit Master title style</a:t>
            </a:r>
          </a:p>
        </p:txBody>
      </p:sp>
      <p:sp>
        <p:nvSpPr>
          <p:cNvPr id="14" name="Textplatzhalter 10"/>
          <p:cNvSpPr>
            <a:spLocks noGrp="1"/>
          </p:cNvSpPr>
          <p:nvPr>
            <p:ph type="body" sz="quarter" idx="13" hasCustomPrompt="1"/>
          </p:nvPr>
        </p:nvSpPr>
        <p:spPr bwMode="auto">
          <a:xfrm>
            <a:off x="148005" y="816645"/>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2" name="Rectangle 1"/>
          <p:cNvSpPr/>
          <p:nvPr userDrawn="1"/>
        </p:nvSpPr>
        <p:spPr>
          <a:xfrm>
            <a:off x="-1" y="6565900"/>
            <a:ext cx="7162801" cy="1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dirty="0"/>
          </a:p>
        </p:txBody>
      </p:sp>
    </p:spTree>
    <p:extLst>
      <p:ext uri="{BB962C8B-B14F-4D97-AF65-F5344CB8AC3E}">
        <p14:creationId xmlns:p14="http://schemas.microsoft.com/office/powerpoint/2010/main" val="411412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el 1"/>
          <p:cNvSpPr>
            <a:spLocks noGrp="1"/>
          </p:cNvSpPr>
          <p:nvPr>
            <p:ph type="ctrTitle" hasCustomPrompt="1"/>
          </p:nvPr>
        </p:nvSpPr>
        <p:spPr>
          <a:xfrm>
            <a:off x="1492450" y="4873202"/>
            <a:ext cx="3320106" cy="988360"/>
          </a:xfrm>
        </p:spPr>
        <p:txBody>
          <a:bodyPr>
            <a:normAutofit/>
          </a:bodyPr>
          <a:lstStyle>
            <a:lvl1pPr>
              <a:defRPr sz="5400">
                <a:solidFill>
                  <a:schemeClr val="tx2"/>
                </a:solidFill>
                <a:latin typeface="Gill Sans MT" panose="020B0502020104020203" pitchFamily="34" charset="0"/>
              </a:defRPr>
            </a:lvl1pPr>
          </a:lstStyle>
          <a:p>
            <a:r>
              <a:rPr lang="en-ZA" noProof="1"/>
              <a:t>Thank You!</a:t>
            </a:r>
            <a:endParaRPr lang="en-US" noProof="1"/>
          </a:p>
        </p:txBody>
      </p:sp>
      <p:sp>
        <p:nvSpPr>
          <p:cNvPr id="5" name="Text Placeholder 5"/>
          <p:cNvSpPr txBox="1">
            <a:spLocks/>
          </p:cNvSpPr>
          <p:nvPr userDrawn="1"/>
        </p:nvSpPr>
        <p:spPr>
          <a:xfrm>
            <a:off x="5049194" y="4821015"/>
            <a:ext cx="3294706" cy="14276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noProof="1">
                <a:latin typeface="Gill Sans MT" panose="020B0502020104020203" pitchFamily="34" charset="0"/>
              </a:rPr>
              <a:t>420 Witch-Hazel Avenue</a:t>
            </a:r>
          </a:p>
          <a:p>
            <a:pPr>
              <a:lnSpc>
                <a:spcPct val="100000"/>
              </a:lnSpc>
            </a:pPr>
            <a:r>
              <a:rPr lang="en-ZA" sz="1800" noProof="1">
                <a:latin typeface="Gill Sans MT" panose="020B0502020104020203" pitchFamily="34" charset="0"/>
              </a:rPr>
              <a:t>Eco Glades, Block D, Eco Park</a:t>
            </a:r>
          </a:p>
          <a:p>
            <a:pPr>
              <a:lnSpc>
                <a:spcPct val="100000"/>
              </a:lnSpc>
            </a:pPr>
            <a:r>
              <a:rPr lang="en-ZA" sz="1800" noProof="1">
                <a:latin typeface="Gill Sans MT" panose="020B0502020104020203" pitchFamily="34" charset="0"/>
              </a:rPr>
              <a:t>Centurion Pretoria</a:t>
            </a:r>
            <a:endParaRPr lang="en-US" sz="1800" noProof="1">
              <a:latin typeface="Gill Sans MT" panose="020B0502020104020203"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976" y="5778768"/>
            <a:ext cx="896836" cy="939800"/>
          </a:xfrm>
          <a:prstGeom prst="rect">
            <a:avLst/>
          </a:prstGeom>
        </p:spPr>
      </p:pic>
      <p:sp>
        <p:nvSpPr>
          <p:cNvPr id="4" name="Rectangle 3"/>
          <p:cNvSpPr/>
          <p:nvPr userDrawn="1"/>
        </p:nvSpPr>
        <p:spPr>
          <a:xfrm>
            <a:off x="7137400" y="6464300"/>
            <a:ext cx="1790700" cy="25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4445000"/>
          </a:xfrm>
          <a:prstGeom prst="rect">
            <a:avLst/>
          </a:prstGeom>
        </p:spPr>
      </p:pic>
    </p:spTree>
    <p:extLst>
      <p:ext uri="{BB962C8B-B14F-4D97-AF65-F5344CB8AC3E}">
        <p14:creationId xmlns:p14="http://schemas.microsoft.com/office/powerpoint/2010/main" val="2823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288"/>
            <a:ext cx="9144000" cy="6839712"/>
          </a:xfrm>
          <a:prstGeom prst="rect">
            <a:avLst/>
          </a:prstGeom>
        </p:spPr>
      </p:pic>
      <p:grpSp>
        <p:nvGrpSpPr>
          <p:cNvPr id="11" name="Group 10"/>
          <p:cNvGrpSpPr/>
          <p:nvPr userDrawn="1"/>
        </p:nvGrpSpPr>
        <p:grpSpPr>
          <a:xfrm>
            <a:off x="0" y="0"/>
            <a:ext cx="7061200" cy="756919"/>
            <a:chOff x="0" y="190500"/>
            <a:chExt cx="7061200" cy="756919"/>
          </a:xfrm>
        </p:grpSpPr>
        <p:sp>
          <p:nvSpPr>
            <p:cNvPr id="8"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r>
                <a:rPr lang="en-ZA" baseline="0" dirty="0">
                  <a:solidFill>
                    <a:schemeClr val="accent6">
                      <a:lumMod val="75000"/>
                    </a:schemeClr>
                  </a:solidFill>
                  <a:latin typeface="Gill Sans MT" panose="020B0502020104020203" pitchFamily="34" charset="0"/>
                </a:rPr>
                <a:t>         </a:t>
              </a:r>
              <a:endParaRPr lang="en-ZA" sz="2800" dirty="0">
                <a:solidFill>
                  <a:schemeClr val="accent6">
                    <a:lumMod val="75000"/>
                  </a:schemeClr>
                </a:solidFill>
                <a:latin typeface="Gill Sans MT" panose="020B0502020104020203" pitchFamily="34" charset="0"/>
              </a:endParaRPr>
            </a:p>
          </p:txBody>
        </p:sp>
        <p:sp>
          <p:nvSpPr>
            <p:cNvPr id="10" name="Rectangle 9"/>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2"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sp>
        <p:nvSpPr>
          <p:cNvPr id="13" name="Content Placeholder 3"/>
          <p:cNvSpPr>
            <a:spLocks noGrp="1"/>
          </p:cNvSpPr>
          <p:nvPr>
            <p:ph sz="quarter" idx="14" hasCustomPrompt="1"/>
          </p:nvPr>
        </p:nvSpPr>
        <p:spPr>
          <a:xfrm>
            <a:off x="342900" y="2188796"/>
            <a:ext cx="8801100" cy="4560305"/>
          </a:xfrm>
        </p:spPr>
        <p:txBody>
          <a:bodyPr>
            <a:normAutofit/>
          </a:bodyPr>
          <a:lstStyle>
            <a:lvl1pPr>
              <a:defRPr sz="1800">
                <a:latin typeface="Gill Sans MT" panose="020B0502020104020203" pitchFamily="34" charset="0"/>
              </a:defRPr>
            </a:lvl1pPr>
          </a:lstStyle>
          <a:p>
            <a:r>
              <a:rPr lang="en-ZA" dirty="0"/>
              <a:t>Level 1 bullet is [Gill Sans-18-non bold]</a:t>
            </a:r>
          </a:p>
          <a:p>
            <a:r>
              <a:rPr lang="en-ZA" dirty="0"/>
              <a:t>Keep bullets short</a:t>
            </a:r>
          </a:p>
          <a:p>
            <a:r>
              <a:rPr lang="en-ZA" dirty="0"/>
              <a:t>Insert text here</a:t>
            </a:r>
          </a:p>
        </p:txBody>
      </p:sp>
      <p:sp>
        <p:nvSpPr>
          <p:cNvPr id="14" name="Textplatzhalter 10"/>
          <p:cNvSpPr>
            <a:spLocks noGrp="1"/>
          </p:cNvSpPr>
          <p:nvPr>
            <p:ph type="body" sz="quarter" idx="13" hasCustomPrompt="1"/>
          </p:nvPr>
        </p:nvSpPr>
        <p:spPr bwMode="auto">
          <a:xfrm>
            <a:off x="148004" y="1010599"/>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15" name="TextBox 14"/>
          <p:cNvSpPr txBox="1"/>
          <p:nvPr userDrawn="1"/>
        </p:nvSpPr>
        <p:spPr>
          <a:xfrm>
            <a:off x="7153276" y="6487491"/>
            <a:ext cx="1990724" cy="261610"/>
          </a:xfrm>
          <a:prstGeom prst="rect">
            <a:avLst/>
          </a:prstGeom>
          <a:noFill/>
        </p:spPr>
        <p:txBody>
          <a:bodyPr wrap="square" rtlCol="0">
            <a:spAutoFit/>
          </a:bodyPr>
          <a:lstStyle/>
          <a:p>
            <a:r>
              <a:rPr lang="en-ZA" sz="1100" dirty="0">
                <a:solidFill>
                  <a:schemeClr val="bg1"/>
                </a:solidFill>
                <a:latin typeface="Gill Sans Std Light" panose="020B0302020104020203" pitchFamily="34" charset="0"/>
              </a:rPr>
              <a:t>Land Bank</a:t>
            </a:r>
            <a:r>
              <a:rPr lang="en-ZA" sz="1100" baseline="0" dirty="0">
                <a:solidFill>
                  <a:schemeClr val="bg1"/>
                </a:solidFill>
                <a:latin typeface="Gill Sans Std Light" panose="020B0302020104020203" pitchFamily="34" charset="0"/>
              </a:rPr>
              <a:t> </a:t>
            </a:r>
            <a:r>
              <a:rPr lang="en-ZA" sz="1100" dirty="0">
                <a:solidFill>
                  <a:schemeClr val="bg1"/>
                </a:solidFill>
                <a:latin typeface="Gill Sans Std Light" panose="020B0302020104020203" pitchFamily="34" charset="0"/>
              </a:rPr>
              <a:t>Presentation     </a:t>
            </a:r>
            <a:fld id="{52AC310D-40ED-4F52-94A8-7DCEA5352FE4}" type="slidenum">
              <a:rPr lang="en-ZA" sz="1100" smtClean="0">
                <a:solidFill>
                  <a:schemeClr val="bg1"/>
                </a:solidFill>
                <a:latin typeface="Gill Sans Std Light" panose="020B0302020104020203" pitchFamily="34" charset="0"/>
              </a:rPr>
              <a:t>‹#›</a:t>
            </a:fld>
            <a:endParaRPr lang="en-ZA" sz="1100" dirty="0">
              <a:solidFill>
                <a:schemeClr val="bg1"/>
              </a:solidFill>
              <a:latin typeface="Gill Sans Std Light" panose="020B0302020104020203" pitchFamily="34" charset="0"/>
            </a:endParaRPr>
          </a:p>
        </p:txBody>
      </p:sp>
    </p:spTree>
    <p:extLst>
      <p:ext uri="{BB962C8B-B14F-4D97-AF65-F5344CB8AC3E}">
        <p14:creationId xmlns:p14="http://schemas.microsoft.com/office/powerpoint/2010/main" val="340113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ubtitle 8"/>
          <p:cNvSpPr>
            <a:spLocks noGrp="1"/>
          </p:cNvSpPr>
          <p:nvPr>
            <p:ph type="subTitle" idx="1" hasCustomPrompt="1"/>
          </p:nvPr>
        </p:nvSpPr>
        <p:spPr>
          <a:xfrm>
            <a:off x="1493716" y="2012210"/>
            <a:ext cx="5999283" cy="1319420"/>
          </a:xfrm>
        </p:spPr>
        <p:txBody>
          <a:bodyPr>
            <a:noAutofit/>
          </a:bodyPr>
          <a:lstStyle>
            <a:lvl1pPr>
              <a:defRPr sz="2000">
                <a:latin typeface="Gill Sans MT" panose="020B0502020104020203" pitchFamily="34" charset="0"/>
              </a:defRPr>
            </a:lvl1pPr>
          </a:lstStyle>
          <a:p>
            <a:r>
              <a:rPr lang="en-US" noProof="1"/>
              <a:t>Enter your text here</a:t>
            </a:r>
            <a:endParaRPr lang="en-US" dirty="0"/>
          </a:p>
          <a:p>
            <a:r>
              <a:rPr lang="en-US" noProof="1"/>
              <a:t>Enter your text here</a:t>
            </a:r>
            <a:endParaRPr lang="en-US" dirty="0"/>
          </a:p>
          <a:p>
            <a:r>
              <a:rPr lang="en-US" noProof="1"/>
              <a:t>Enter your text here</a:t>
            </a:r>
            <a:endParaRPr lang="en-US" dirty="0"/>
          </a:p>
        </p:txBody>
      </p:sp>
      <p:sp>
        <p:nvSpPr>
          <p:cNvPr id="5" name="Pentagon 4"/>
          <p:cNvSpPr/>
          <p:nvPr userDrawn="1"/>
        </p:nvSpPr>
        <p:spPr>
          <a:xfrm>
            <a:off x="558800" y="1248137"/>
            <a:ext cx="698500" cy="376050"/>
          </a:xfrm>
          <a:prstGeom prst="homePlat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p:cNvGrpSpPr/>
          <p:nvPr userDrawn="1"/>
        </p:nvGrpSpPr>
        <p:grpSpPr>
          <a:xfrm>
            <a:off x="0" y="6553200"/>
            <a:ext cx="9144000" cy="304800"/>
            <a:chOff x="0" y="6553200"/>
            <a:chExt cx="9144000" cy="304800"/>
          </a:xfrm>
        </p:grpSpPr>
        <p:sp>
          <p:nvSpPr>
            <p:cNvPr id="8" name="Rectangle 7"/>
            <p:cNvSpPr/>
            <p:nvPr userDrawn="1"/>
          </p:nvSpPr>
          <p:spPr>
            <a:xfrm>
              <a:off x="0" y="6604000"/>
              <a:ext cx="9144000" cy="2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0" y="6553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 name="Title 1"/>
          <p:cNvSpPr>
            <a:spLocks noGrp="1"/>
          </p:cNvSpPr>
          <p:nvPr>
            <p:ph type="title" hasCustomPrompt="1"/>
          </p:nvPr>
        </p:nvSpPr>
        <p:spPr>
          <a:xfrm>
            <a:off x="1493717" y="1110725"/>
            <a:ext cx="5999282" cy="650874"/>
          </a:xfrm>
        </p:spPr>
        <p:txBody>
          <a:bodyPr/>
          <a:lstStyle>
            <a:lvl1pPr>
              <a:defRPr>
                <a:solidFill>
                  <a:schemeClr val="tx2">
                    <a:lumMod val="75000"/>
                  </a:schemeClr>
                </a:solidFill>
              </a:defRPr>
            </a:lvl1pPr>
          </a:lstStyle>
          <a:p>
            <a:r>
              <a:rPr lang="en-US" dirty="0"/>
              <a:t>PAGE BREAKER: Heading</a:t>
            </a:r>
            <a:endParaRPr lang="en-ZA" dirty="0"/>
          </a:p>
        </p:txBody>
      </p:sp>
    </p:spTree>
    <p:extLst>
      <p:ext uri="{BB962C8B-B14F-4D97-AF65-F5344CB8AC3E}">
        <p14:creationId xmlns:p14="http://schemas.microsoft.com/office/powerpoint/2010/main" val="364374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ubtitle 8"/>
          <p:cNvSpPr>
            <a:spLocks noGrp="1"/>
          </p:cNvSpPr>
          <p:nvPr>
            <p:ph type="subTitle" idx="1" hasCustomPrompt="1"/>
          </p:nvPr>
        </p:nvSpPr>
        <p:spPr>
          <a:xfrm>
            <a:off x="1366716" y="1428887"/>
            <a:ext cx="5973883" cy="1319420"/>
          </a:xfrm>
        </p:spPr>
        <p:txBody>
          <a:bodyPr>
            <a:noAutofit/>
          </a:bodyPr>
          <a:lstStyle>
            <a:lvl1pPr>
              <a:defRPr sz="2000">
                <a:latin typeface="Gill Sans MT" panose="020B0502020104020203" pitchFamily="34" charset="0"/>
              </a:defRPr>
            </a:lvl1pPr>
          </a:lstStyle>
          <a:p>
            <a:r>
              <a:rPr lang="en-US" noProof="1"/>
              <a:t>Enter your text here</a:t>
            </a:r>
            <a:endParaRPr lang="en-US" dirty="0"/>
          </a:p>
          <a:p>
            <a:r>
              <a:rPr lang="en-US" noProof="1"/>
              <a:t>Enter your text here</a:t>
            </a:r>
            <a:endParaRPr lang="en-US" dirty="0"/>
          </a:p>
          <a:p>
            <a:r>
              <a:rPr lang="en-US" noProof="1"/>
              <a:t>Enter your text here</a:t>
            </a:r>
            <a:endParaRPr lang="en-US" dirty="0"/>
          </a:p>
        </p:txBody>
      </p:sp>
      <p:sp>
        <p:nvSpPr>
          <p:cNvPr id="5" name="Pentagon 4"/>
          <p:cNvSpPr/>
          <p:nvPr userDrawn="1"/>
        </p:nvSpPr>
        <p:spPr>
          <a:xfrm>
            <a:off x="509895" y="376202"/>
            <a:ext cx="698500" cy="376050"/>
          </a:xfrm>
          <a:prstGeom prst="homePlat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p:cNvGrpSpPr/>
          <p:nvPr userDrawn="1"/>
        </p:nvGrpSpPr>
        <p:grpSpPr>
          <a:xfrm>
            <a:off x="0" y="6553200"/>
            <a:ext cx="9144000" cy="304800"/>
            <a:chOff x="0" y="6553200"/>
            <a:chExt cx="9144000" cy="304800"/>
          </a:xfrm>
        </p:grpSpPr>
        <p:sp>
          <p:nvSpPr>
            <p:cNvPr id="8" name="Rectangle 7"/>
            <p:cNvSpPr/>
            <p:nvPr userDrawn="1"/>
          </p:nvSpPr>
          <p:spPr>
            <a:xfrm>
              <a:off x="0" y="6604000"/>
              <a:ext cx="9144000" cy="2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userDrawn="1"/>
          </p:nvSpPr>
          <p:spPr>
            <a:xfrm>
              <a:off x="0" y="6553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9" name="Title 1"/>
          <p:cNvSpPr>
            <a:spLocks noGrp="1"/>
          </p:cNvSpPr>
          <p:nvPr>
            <p:ph type="title" hasCustomPrompt="1"/>
          </p:nvPr>
        </p:nvSpPr>
        <p:spPr>
          <a:xfrm>
            <a:off x="1366715" y="238790"/>
            <a:ext cx="5973883" cy="650874"/>
          </a:xfrm>
        </p:spPr>
        <p:txBody>
          <a:bodyPr/>
          <a:lstStyle>
            <a:lvl1pPr>
              <a:defRPr>
                <a:solidFill>
                  <a:schemeClr val="tx2">
                    <a:lumMod val="75000"/>
                  </a:schemeClr>
                </a:solidFill>
              </a:defRPr>
            </a:lvl1pPr>
          </a:lstStyle>
          <a:p>
            <a:r>
              <a:rPr lang="en-US" dirty="0"/>
              <a:t>PAGE BREAKER: Heading</a:t>
            </a:r>
            <a:endParaRPr lang="en-ZA" dirty="0"/>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3175880"/>
            <a:ext cx="9144000" cy="3593220"/>
          </a:xfrm>
          <a:prstGeom prst="rect">
            <a:avLst/>
          </a:prstGeom>
        </p:spPr>
      </p:pic>
    </p:spTree>
    <p:extLst>
      <p:ext uri="{BB962C8B-B14F-4D97-AF65-F5344CB8AC3E}">
        <p14:creationId xmlns:p14="http://schemas.microsoft.com/office/powerpoint/2010/main" val="393235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6427796"/>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extplatzhalter 10"/>
          <p:cNvSpPr>
            <a:spLocks noGrp="1"/>
          </p:cNvSpPr>
          <p:nvPr>
            <p:ph type="body" sz="quarter" idx="13" hasCustomPrompt="1"/>
          </p:nvPr>
        </p:nvSpPr>
        <p:spPr bwMode="auto">
          <a:xfrm>
            <a:off x="228600" y="1182235"/>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14" name="TextBox 13"/>
          <p:cNvSpPr txBox="1"/>
          <p:nvPr userDrawn="1"/>
        </p:nvSpPr>
        <p:spPr>
          <a:xfrm>
            <a:off x="7153276" y="6512891"/>
            <a:ext cx="1990724" cy="261610"/>
          </a:xfrm>
          <a:prstGeom prst="rect">
            <a:avLst/>
          </a:prstGeom>
          <a:noFill/>
        </p:spPr>
        <p:txBody>
          <a:bodyPr wrap="square" rtlCol="0">
            <a:spAutoFit/>
          </a:bodyPr>
          <a:lstStyle/>
          <a:p>
            <a:r>
              <a:rPr lang="en-ZA" sz="1100" dirty="0">
                <a:solidFill>
                  <a:srgbClr val="008060"/>
                </a:solidFill>
                <a:latin typeface="Gill Sans Std Light" panose="020B0302020104020203" pitchFamily="34" charset="0"/>
              </a:rPr>
              <a:t>Land Bank</a:t>
            </a:r>
            <a:r>
              <a:rPr lang="en-ZA" sz="1100" baseline="0" dirty="0">
                <a:solidFill>
                  <a:srgbClr val="008060"/>
                </a:solidFill>
                <a:latin typeface="Gill Sans Std Light" panose="020B0302020104020203" pitchFamily="34" charset="0"/>
              </a:rPr>
              <a:t> </a:t>
            </a:r>
            <a:r>
              <a:rPr lang="en-ZA" sz="1100" dirty="0">
                <a:solidFill>
                  <a:srgbClr val="008060"/>
                </a:solidFill>
                <a:latin typeface="Gill Sans Std Light" panose="020B0302020104020203" pitchFamily="34" charset="0"/>
              </a:rPr>
              <a:t>Presentation     </a:t>
            </a:r>
            <a:fld id="{52AC310D-40ED-4F52-94A8-7DCEA5352FE4}" type="slidenum">
              <a:rPr lang="en-ZA" sz="1100" smtClean="0">
                <a:solidFill>
                  <a:srgbClr val="008060"/>
                </a:solidFill>
                <a:latin typeface="Gill Sans Std Light" panose="020B0302020104020203" pitchFamily="34" charset="0"/>
              </a:rPr>
              <a:t>‹#›</a:t>
            </a:fld>
            <a:endParaRPr lang="en-ZA" sz="1100" dirty="0">
              <a:solidFill>
                <a:srgbClr val="008060"/>
              </a:solidFill>
              <a:latin typeface="Gill Sans Std Light" panose="020B0302020104020203" pitchFamily="34" charset="0"/>
            </a:endParaRPr>
          </a:p>
        </p:txBody>
      </p:sp>
      <p:sp>
        <p:nvSpPr>
          <p:cNvPr id="15"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pic>
        <p:nvPicPr>
          <p:cNvPr id="2" name="Picture 1"/>
          <p:cNvPicPr>
            <a:picLocks noChangeAspect="1"/>
          </p:cNvPicPr>
          <p:nvPr userDrawn="1"/>
        </p:nvPicPr>
        <p:blipFill>
          <a:blip r:embed="rId2"/>
          <a:stretch>
            <a:fillRect/>
          </a:stretch>
        </p:blipFill>
        <p:spPr>
          <a:xfrm>
            <a:off x="1" y="0"/>
            <a:ext cx="8435662" cy="980052"/>
          </a:xfrm>
          <a:prstGeom prst="rect">
            <a:avLst/>
          </a:prstGeom>
        </p:spPr>
      </p:pic>
    </p:spTree>
    <p:extLst>
      <p:ext uri="{BB962C8B-B14F-4D97-AF65-F5344CB8AC3E}">
        <p14:creationId xmlns:p14="http://schemas.microsoft.com/office/powerpoint/2010/main" val="373619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userDrawn="1"/>
        </p:nvGraphicFramePr>
        <p:xfrm>
          <a:off x="299537" y="1747179"/>
          <a:ext cx="8549042" cy="3622347"/>
        </p:xfrm>
        <a:graphic>
          <a:graphicData uri="http://schemas.openxmlformats.org/drawingml/2006/table">
            <a:tbl>
              <a:tblPr firstRow="1" bandRow="1">
                <a:tableStyleId>{21E4AEA4-8DFA-4A89-87EB-49C32662AFE0}</a:tableStyleId>
              </a:tblPr>
              <a:tblGrid>
                <a:gridCol w="398443">
                  <a:extLst>
                    <a:ext uri="{9D8B030D-6E8A-4147-A177-3AD203B41FA5}">
                      <a16:colId xmlns:a16="http://schemas.microsoft.com/office/drawing/2014/main" val="20000"/>
                    </a:ext>
                  </a:extLst>
                </a:gridCol>
                <a:gridCol w="5806699">
                  <a:extLst>
                    <a:ext uri="{9D8B030D-6E8A-4147-A177-3AD203B41FA5}">
                      <a16:colId xmlns:a16="http://schemas.microsoft.com/office/drawing/2014/main" val="20001"/>
                    </a:ext>
                  </a:extLst>
                </a:gridCol>
                <a:gridCol w="1171950">
                  <a:extLst>
                    <a:ext uri="{9D8B030D-6E8A-4147-A177-3AD203B41FA5}">
                      <a16:colId xmlns:a16="http://schemas.microsoft.com/office/drawing/2014/main" val="20002"/>
                    </a:ext>
                  </a:extLst>
                </a:gridCol>
                <a:gridCol w="1171950">
                  <a:extLst>
                    <a:ext uri="{9D8B030D-6E8A-4147-A177-3AD203B41FA5}">
                      <a16:colId xmlns:a16="http://schemas.microsoft.com/office/drawing/2014/main" val="20003"/>
                    </a:ext>
                  </a:extLst>
                </a:gridCol>
              </a:tblGrid>
              <a:tr h="655627">
                <a:tc>
                  <a:txBody>
                    <a:bodyPr/>
                    <a:lstStyle/>
                    <a:p>
                      <a:pPr algn="ctr"/>
                      <a:r>
                        <a:rPr lang="en-US" sz="1400" dirty="0">
                          <a:latin typeface="Gill Sans MT" panose="020B0502020104020203" pitchFamily="34" charset="0"/>
                        </a:rPr>
                        <a:t>#</a:t>
                      </a:r>
                    </a:p>
                  </a:txBody>
                  <a:tcPr marL="99060" marR="99060"/>
                </a:tc>
                <a:tc>
                  <a:txBody>
                    <a:bodyPr/>
                    <a:lstStyle/>
                    <a:p>
                      <a:r>
                        <a:rPr lang="en-US" sz="1400" dirty="0">
                          <a:latin typeface="Gill Sans MT" panose="020B0502020104020203" pitchFamily="34" charset="0"/>
                        </a:rPr>
                        <a:t>Item</a:t>
                      </a:r>
                    </a:p>
                  </a:txBody>
                  <a:tcPr marL="99060" marR="99060"/>
                </a:tc>
                <a:tc>
                  <a:txBody>
                    <a:bodyPr/>
                    <a:lstStyle/>
                    <a:p>
                      <a:pPr algn="ctr"/>
                      <a:r>
                        <a:rPr lang="en-US" sz="1400" dirty="0">
                          <a:latin typeface="Gill Sans MT" panose="020B0502020104020203" pitchFamily="34" charset="0"/>
                        </a:rPr>
                        <a:t>Who</a:t>
                      </a:r>
                    </a:p>
                  </a:txBody>
                  <a:tcPr marL="99060" marR="99060"/>
                </a:tc>
                <a:tc>
                  <a:txBody>
                    <a:bodyPr/>
                    <a:lstStyle/>
                    <a:p>
                      <a:pPr algn="ctr"/>
                      <a:r>
                        <a:rPr lang="en-US" sz="1400" dirty="0">
                          <a:latin typeface="Gill Sans MT" panose="020B0502020104020203" pitchFamily="34" charset="0"/>
                        </a:rPr>
                        <a:t>When</a:t>
                      </a:r>
                    </a:p>
                  </a:txBody>
                  <a:tcPr marL="99060" marR="99060"/>
                </a:tc>
                <a:extLst>
                  <a:ext uri="{0D108BD9-81ED-4DB2-BD59-A6C34878D82A}">
                    <a16:rowId xmlns:a16="http://schemas.microsoft.com/office/drawing/2014/main" val="10000"/>
                  </a:ext>
                </a:extLst>
              </a:tr>
              <a:tr h="370840">
                <a:tc>
                  <a:txBody>
                    <a:bodyPr/>
                    <a:lstStyle/>
                    <a:p>
                      <a:pPr algn="ctr"/>
                      <a:r>
                        <a:rPr lang="en-US" sz="1400" dirty="0">
                          <a:latin typeface="Gill Sans MT" panose="020B0502020104020203" pitchFamily="34" charset="0"/>
                        </a:rPr>
                        <a:t>1</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 [Calibri-14-non bold]</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1"/>
                  </a:ext>
                </a:extLst>
              </a:tr>
              <a:tr h="370840">
                <a:tc>
                  <a:txBody>
                    <a:bodyPr/>
                    <a:lstStyle/>
                    <a:p>
                      <a:pPr algn="ctr"/>
                      <a:r>
                        <a:rPr lang="en-US" sz="1400" dirty="0">
                          <a:latin typeface="Gill Sans MT" panose="020B0502020104020203" pitchFamily="34" charset="0"/>
                        </a:rPr>
                        <a:t>2</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2"/>
                  </a:ext>
                </a:extLst>
              </a:tr>
              <a:tr h="370840">
                <a:tc>
                  <a:txBody>
                    <a:bodyPr/>
                    <a:lstStyle/>
                    <a:p>
                      <a:pPr algn="ctr"/>
                      <a:r>
                        <a:rPr lang="en-US" sz="1400" dirty="0">
                          <a:latin typeface="Gill Sans MT" panose="020B0502020104020203" pitchFamily="34" charset="0"/>
                        </a:rPr>
                        <a:t>3</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3"/>
                  </a:ext>
                </a:extLst>
              </a:tr>
              <a:tr h="370840">
                <a:tc>
                  <a:txBody>
                    <a:bodyPr/>
                    <a:lstStyle/>
                    <a:p>
                      <a:pPr algn="ctr"/>
                      <a:r>
                        <a:rPr lang="en-US" sz="1400" dirty="0">
                          <a:latin typeface="Gill Sans MT" panose="020B0502020104020203" pitchFamily="34" charset="0"/>
                        </a:rPr>
                        <a:t>4</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4"/>
                  </a:ext>
                </a:extLst>
              </a:tr>
              <a:tr h="370840">
                <a:tc>
                  <a:txBody>
                    <a:bodyPr/>
                    <a:lstStyle/>
                    <a:p>
                      <a:pPr algn="ctr"/>
                      <a:r>
                        <a:rPr lang="en-US" sz="1400" dirty="0">
                          <a:latin typeface="Gill Sans MT" panose="020B0502020104020203" pitchFamily="34" charset="0"/>
                        </a:rPr>
                        <a:t>5</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5"/>
                  </a:ext>
                </a:extLst>
              </a:tr>
              <a:tr h="370840">
                <a:tc>
                  <a:txBody>
                    <a:bodyPr/>
                    <a:lstStyle/>
                    <a:p>
                      <a:pPr algn="ctr"/>
                      <a:r>
                        <a:rPr lang="en-US" sz="1400" dirty="0">
                          <a:latin typeface="Gill Sans MT" panose="020B0502020104020203" pitchFamily="34" charset="0"/>
                        </a:rPr>
                        <a:t>6</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6"/>
                  </a:ext>
                </a:extLst>
              </a:tr>
              <a:tr h="370840">
                <a:tc>
                  <a:txBody>
                    <a:bodyPr/>
                    <a:lstStyle/>
                    <a:p>
                      <a:pPr algn="ctr"/>
                      <a:r>
                        <a:rPr lang="en-US" sz="1400" dirty="0">
                          <a:latin typeface="Gill Sans MT" panose="020B0502020104020203" pitchFamily="34" charset="0"/>
                        </a:rPr>
                        <a:t>7</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7"/>
                  </a:ext>
                </a:extLst>
              </a:tr>
              <a:tr h="370840">
                <a:tc>
                  <a:txBody>
                    <a:bodyPr/>
                    <a:lstStyle/>
                    <a:p>
                      <a:pPr algn="ctr"/>
                      <a:r>
                        <a:rPr lang="en-US" sz="1400" dirty="0">
                          <a:latin typeface="Gill Sans MT" panose="020B0502020104020203" pitchFamily="34" charset="0"/>
                        </a:rPr>
                        <a:t>8</a:t>
                      </a:r>
                      <a:endParaRPr lang="en-US" sz="1400" dirty="0">
                        <a:solidFill>
                          <a:srgbClr val="004857"/>
                        </a:solidFill>
                        <a:latin typeface="Gill Sans MT" panose="020B0502020104020203" pitchFamily="34" charset="0"/>
                      </a:endParaRP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dirty="0">
                          <a:latin typeface="Gill Sans MT" panose="020B0502020104020203" pitchFamily="34" charset="0"/>
                        </a:rPr>
                        <a:t>Replace</a:t>
                      </a:r>
                      <a:r>
                        <a:rPr lang="en-US" sz="1400" baseline="0" dirty="0">
                          <a:latin typeface="Gill Sans MT" panose="020B0502020104020203" pitchFamily="34" charset="0"/>
                        </a:rPr>
                        <a:t> text here</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tc>
                  <a:txBody>
                    <a:bodyPr/>
                    <a:lstStyle/>
                    <a:p>
                      <a:pPr algn="ctr"/>
                      <a:r>
                        <a:rPr lang="en-US" sz="1400" dirty="0">
                          <a:latin typeface="Gill Sans MT" panose="020B0502020104020203" pitchFamily="34" charset="0"/>
                        </a:rPr>
                        <a:t>….</a:t>
                      </a:r>
                      <a:endParaRPr lang="en-US" sz="1400" dirty="0">
                        <a:solidFill>
                          <a:srgbClr val="004857"/>
                        </a:solidFill>
                        <a:latin typeface="Gill Sans MT" panose="020B0502020104020203" pitchFamily="34" charset="0"/>
                      </a:endParaRPr>
                    </a:p>
                  </a:txBody>
                  <a:tcPr marL="99060" marR="99060"/>
                </a:tc>
                <a:extLst>
                  <a:ext uri="{0D108BD9-81ED-4DB2-BD59-A6C34878D82A}">
                    <a16:rowId xmlns:a16="http://schemas.microsoft.com/office/drawing/2014/main" val="10008"/>
                  </a:ext>
                </a:extLst>
              </a:tr>
            </a:tbl>
          </a:graphicData>
        </a:graphic>
      </p:graphicFrame>
      <p:sp>
        <p:nvSpPr>
          <p:cNvPr id="11" name="Textplatzhalter 10"/>
          <p:cNvSpPr>
            <a:spLocks noGrp="1"/>
          </p:cNvSpPr>
          <p:nvPr>
            <p:ph type="body" sz="quarter" idx="13" hasCustomPrompt="1"/>
          </p:nvPr>
        </p:nvSpPr>
        <p:spPr bwMode="auto">
          <a:xfrm>
            <a:off x="299537" y="1066870"/>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pic>
        <p:nvPicPr>
          <p:cNvPr id="2" name="Picture 1"/>
          <p:cNvPicPr>
            <a:picLocks noChangeAspect="1"/>
          </p:cNvPicPr>
          <p:nvPr userDrawn="1"/>
        </p:nvPicPr>
        <p:blipFill>
          <a:blip r:embed="rId2"/>
          <a:stretch>
            <a:fillRect/>
          </a:stretch>
        </p:blipFill>
        <p:spPr>
          <a:xfrm>
            <a:off x="0" y="0"/>
            <a:ext cx="7748688" cy="816935"/>
          </a:xfrm>
          <a:prstGeom prst="rect">
            <a:avLst/>
          </a:prstGeom>
        </p:spPr>
      </p:pic>
    </p:spTree>
    <p:extLst>
      <p:ext uri="{BB962C8B-B14F-4D97-AF65-F5344CB8AC3E}">
        <p14:creationId xmlns:p14="http://schemas.microsoft.com/office/powerpoint/2010/main" val="42523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117144" y="0"/>
            <a:ext cx="2026856" cy="6040192"/>
          </a:xfrm>
          <a:prstGeom prst="rect">
            <a:avLst/>
          </a:prstGeom>
        </p:spPr>
      </p:pic>
      <p:sp>
        <p:nvSpPr>
          <p:cNvPr id="22" name="Text Placeholder 3"/>
          <p:cNvSpPr>
            <a:spLocks noGrp="1"/>
          </p:cNvSpPr>
          <p:nvPr>
            <p:ph type="body" sz="half" idx="2"/>
          </p:nvPr>
        </p:nvSpPr>
        <p:spPr>
          <a:xfrm>
            <a:off x="276606" y="1425534"/>
            <a:ext cx="6572250" cy="4886366"/>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Box 12"/>
          <p:cNvSpPr txBox="1"/>
          <p:nvPr userDrawn="1"/>
        </p:nvSpPr>
        <p:spPr>
          <a:xfrm>
            <a:off x="6137276" y="6519232"/>
            <a:ext cx="1990724" cy="261610"/>
          </a:xfrm>
          <a:prstGeom prst="rect">
            <a:avLst/>
          </a:prstGeom>
          <a:noFill/>
        </p:spPr>
        <p:txBody>
          <a:bodyPr wrap="square" rtlCol="0">
            <a:spAutoFit/>
          </a:bodyPr>
          <a:lstStyle/>
          <a:p>
            <a:r>
              <a:rPr lang="en-ZA" sz="1100" dirty="0">
                <a:solidFill>
                  <a:srgbClr val="008060"/>
                </a:solidFill>
                <a:latin typeface="Gill Sans Std Light" panose="020B0302020104020203" pitchFamily="34" charset="0"/>
              </a:rPr>
              <a:t>Land Bank</a:t>
            </a:r>
            <a:r>
              <a:rPr lang="en-ZA" sz="1100" baseline="0" dirty="0">
                <a:solidFill>
                  <a:srgbClr val="008060"/>
                </a:solidFill>
                <a:latin typeface="Gill Sans Std Light" panose="020B0302020104020203" pitchFamily="34" charset="0"/>
              </a:rPr>
              <a:t> </a:t>
            </a:r>
            <a:r>
              <a:rPr lang="en-ZA" sz="1100" dirty="0">
                <a:solidFill>
                  <a:srgbClr val="008060"/>
                </a:solidFill>
                <a:latin typeface="Gill Sans Std Light" panose="020B0302020104020203" pitchFamily="34" charset="0"/>
              </a:rPr>
              <a:t>Presentation     </a:t>
            </a:r>
            <a:fld id="{52AC310D-40ED-4F52-94A8-7DCEA5352FE4}" type="slidenum">
              <a:rPr lang="en-ZA" sz="1100" smtClean="0">
                <a:solidFill>
                  <a:srgbClr val="008060"/>
                </a:solidFill>
                <a:latin typeface="Gill Sans Std Light" panose="020B0302020104020203" pitchFamily="34" charset="0"/>
              </a:rPr>
              <a:t>‹#›</a:t>
            </a:fld>
            <a:endParaRPr lang="en-ZA" sz="1100" dirty="0">
              <a:solidFill>
                <a:srgbClr val="008060"/>
              </a:solidFill>
              <a:latin typeface="Gill Sans Std Light" panose="020B0302020104020203" pitchFamily="34" charset="0"/>
            </a:endParaRPr>
          </a:p>
        </p:txBody>
      </p:sp>
      <p:pic>
        <p:nvPicPr>
          <p:cNvPr id="5" name="Picture 4"/>
          <p:cNvPicPr>
            <a:picLocks noChangeAspect="1"/>
          </p:cNvPicPr>
          <p:nvPr userDrawn="1"/>
        </p:nvPicPr>
        <p:blipFill>
          <a:blip r:embed="rId3"/>
          <a:stretch>
            <a:fillRect/>
          </a:stretch>
        </p:blipFill>
        <p:spPr>
          <a:xfrm>
            <a:off x="0" y="0"/>
            <a:ext cx="6848856" cy="722067"/>
          </a:xfrm>
          <a:prstGeom prst="rect">
            <a:avLst/>
          </a:prstGeom>
        </p:spPr>
      </p:pic>
    </p:spTree>
    <p:extLst>
      <p:ext uri="{BB962C8B-B14F-4D97-AF65-F5344CB8AC3E}">
        <p14:creationId xmlns:p14="http://schemas.microsoft.com/office/powerpoint/2010/main" val="150217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 y="0"/>
            <a:ext cx="7645399" cy="756919"/>
            <a:chOff x="0" y="190500"/>
            <a:chExt cx="7061200" cy="756919"/>
          </a:xfrm>
        </p:grpSpPr>
        <p:sp>
          <p:nvSpPr>
            <p:cNvPr id="9" name="Rectangle 7"/>
            <p:cNvSpPr/>
            <p:nvPr userDrawn="1"/>
          </p:nvSpPr>
          <p:spPr>
            <a:xfrm>
              <a:off x="0" y="190500"/>
              <a:ext cx="7061200" cy="711200"/>
            </a:xfrm>
            <a:custGeom>
              <a:avLst/>
              <a:gdLst>
                <a:gd name="connsiteX0" fmla="*/ 0 w 7061200"/>
                <a:gd name="connsiteY0" fmla="*/ 0 h 698500"/>
                <a:gd name="connsiteX1" fmla="*/ 7061200 w 7061200"/>
                <a:gd name="connsiteY1" fmla="*/ 0 h 698500"/>
                <a:gd name="connsiteX2" fmla="*/ 7061200 w 7061200"/>
                <a:gd name="connsiteY2" fmla="*/ 698500 h 698500"/>
                <a:gd name="connsiteX3" fmla="*/ 0 w 7061200"/>
                <a:gd name="connsiteY3" fmla="*/ 698500 h 698500"/>
                <a:gd name="connsiteX4" fmla="*/ 0 w 7061200"/>
                <a:gd name="connsiteY4" fmla="*/ 0 h 698500"/>
                <a:gd name="connsiteX0" fmla="*/ 0 w 7061200"/>
                <a:gd name="connsiteY0" fmla="*/ 0 h 711200"/>
                <a:gd name="connsiteX1" fmla="*/ 7061200 w 7061200"/>
                <a:gd name="connsiteY1" fmla="*/ 0 h 711200"/>
                <a:gd name="connsiteX2" fmla="*/ 5930900 w 7061200"/>
                <a:gd name="connsiteY2" fmla="*/ 711200 h 711200"/>
                <a:gd name="connsiteX3" fmla="*/ 0 w 7061200"/>
                <a:gd name="connsiteY3" fmla="*/ 698500 h 711200"/>
                <a:gd name="connsiteX4" fmla="*/ 0 w 706120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1200" h="711200">
                  <a:moveTo>
                    <a:pt x="0" y="0"/>
                  </a:moveTo>
                  <a:lnTo>
                    <a:pt x="7061200" y="0"/>
                  </a:lnTo>
                  <a:lnTo>
                    <a:pt x="5930900" y="711200"/>
                  </a:lnTo>
                  <a:lnTo>
                    <a:pt x="0" y="698500"/>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600"/>
                </a:spcBef>
              </a:pPr>
              <a:r>
                <a:rPr lang="en-ZA" baseline="0" dirty="0">
                  <a:latin typeface="Gill Sans MT" panose="020B0502020104020203" pitchFamily="34" charset="0"/>
                </a:rPr>
                <a:t>         </a:t>
              </a:r>
              <a:endParaRPr lang="en-ZA" sz="2800" dirty="0">
                <a:latin typeface="Gill Sans MT" panose="020B0502020104020203" pitchFamily="34" charset="0"/>
              </a:endParaRPr>
            </a:p>
          </p:txBody>
        </p:sp>
        <p:sp>
          <p:nvSpPr>
            <p:cNvPr id="10" name="Rectangle 9"/>
            <p:cNvSpPr/>
            <p:nvPr userDrawn="1"/>
          </p:nvSpPr>
          <p:spPr>
            <a:xfrm>
              <a:off x="0" y="901700"/>
              <a:ext cx="5918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1" name="Title 1"/>
          <p:cNvSpPr>
            <a:spLocks noGrp="1"/>
          </p:cNvSpPr>
          <p:nvPr>
            <p:ph type="title"/>
          </p:nvPr>
        </p:nvSpPr>
        <p:spPr>
          <a:xfrm>
            <a:off x="148004" y="250826"/>
            <a:ext cx="6572250" cy="650874"/>
          </a:xfrm>
        </p:spPr>
        <p:txBody>
          <a:bodyPr/>
          <a:lstStyle>
            <a:lvl1pPr>
              <a:defRPr>
                <a:solidFill>
                  <a:schemeClr val="bg1"/>
                </a:solidFill>
              </a:defRPr>
            </a:lvl1pPr>
          </a:lstStyle>
          <a:p>
            <a:r>
              <a:rPr lang="en-US" dirty="0"/>
              <a:t>Click to edit Master title style</a:t>
            </a:r>
          </a:p>
        </p:txBody>
      </p:sp>
      <p:sp>
        <p:nvSpPr>
          <p:cNvPr id="12" name="Content Placeholder 3"/>
          <p:cNvSpPr>
            <a:spLocks noGrp="1"/>
          </p:cNvSpPr>
          <p:nvPr>
            <p:ph sz="quarter" idx="14" hasCustomPrompt="1"/>
          </p:nvPr>
        </p:nvSpPr>
        <p:spPr>
          <a:xfrm>
            <a:off x="148004" y="2067565"/>
            <a:ext cx="8678496" cy="4198982"/>
          </a:xfrm>
        </p:spPr>
        <p:txBody>
          <a:bodyPr>
            <a:normAutofit/>
          </a:bodyPr>
          <a:lstStyle>
            <a:lvl1pPr>
              <a:defRPr sz="1800" baseline="0">
                <a:latin typeface="Gill Sans MT" panose="020B0502020104020203" pitchFamily="34" charset="0"/>
              </a:defRPr>
            </a:lvl1pPr>
            <a:lvl2pPr marL="457200" indent="0">
              <a:buNone/>
              <a:defRPr sz="1800">
                <a:latin typeface="Gill Sans MT" panose="020B0502020104020203" pitchFamily="34" charset="0"/>
              </a:defRPr>
            </a:lvl2pPr>
          </a:lstStyle>
          <a:p>
            <a:r>
              <a:rPr lang="en-ZA" dirty="0"/>
              <a:t>Level 1 bullet is [Gill Sans-18-bold] </a:t>
            </a:r>
          </a:p>
          <a:p>
            <a:pPr lvl="1"/>
            <a:r>
              <a:rPr lang="en-ZA" dirty="0"/>
              <a:t>Level 2 bullet [Gill Sans-16-non bold]</a:t>
            </a:r>
          </a:p>
          <a:p>
            <a:pPr lvl="1"/>
            <a:r>
              <a:rPr lang="en-ZA" dirty="0"/>
              <a:t>Level 3 bullet [Gill Sans-16-non bold]</a:t>
            </a:r>
          </a:p>
          <a:p>
            <a:pPr lvl="1"/>
            <a:endParaRPr lang="en-ZA" dirty="0"/>
          </a:p>
          <a:p>
            <a:r>
              <a:rPr lang="en-ZA" dirty="0"/>
              <a:t>Level 1 bullet is [Gill Sans-18-bold] </a:t>
            </a:r>
          </a:p>
          <a:p>
            <a:pPr lvl="1"/>
            <a:r>
              <a:rPr lang="en-ZA" dirty="0"/>
              <a:t>Level 2 bullet [Gill Sans-16-non bold]</a:t>
            </a:r>
          </a:p>
          <a:p>
            <a:pPr lvl="1"/>
            <a:r>
              <a:rPr lang="en-ZA" dirty="0"/>
              <a:t>Keep bullets short (Tab to Indent)</a:t>
            </a:r>
          </a:p>
        </p:txBody>
      </p:sp>
      <p:sp>
        <p:nvSpPr>
          <p:cNvPr id="14" name="Textplatzhalter 10"/>
          <p:cNvSpPr>
            <a:spLocks noGrp="1"/>
          </p:cNvSpPr>
          <p:nvPr>
            <p:ph type="body" sz="quarter" idx="13" hasCustomPrompt="1"/>
          </p:nvPr>
        </p:nvSpPr>
        <p:spPr bwMode="auto">
          <a:xfrm>
            <a:off x="148004" y="1010599"/>
            <a:ext cx="7416799" cy="338203"/>
          </a:xfrm>
        </p:spPr>
        <p:txBody>
          <a:bodyPr anchor="ctr">
            <a:normAutofit/>
          </a:bodyPr>
          <a:lstStyle>
            <a:lvl1pPr marL="0" indent="0">
              <a:buNone/>
              <a:defRPr sz="2000" b="0" i="1" baseline="0">
                <a:solidFill>
                  <a:schemeClr val="accent1"/>
                </a:solidFill>
                <a:latin typeface="Gill Sans MT" panose="020B0502020104020203" pitchFamily="34" charset="0"/>
              </a:defRPr>
            </a:lvl1pPr>
          </a:lstStyle>
          <a:p>
            <a:pPr lvl="0"/>
            <a:r>
              <a:rPr lang="de-DE" dirty="0"/>
              <a:t>Insert sub-heading here...</a:t>
            </a:r>
          </a:p>
        </p:txBody>
      </p:sp>
      <p:sp>
        <p:nvSpPr>
          <p:cNvPr id="2" name="Rectangle 1"/>
          <p:cNvSpPr/>
          <p:nvPr userDrawn="1"/>
        </p:nvSpPr>
        <p:spPr>
          <a:xfrm>
            <a:off x="-1" y="6565900"/>
            <a:ext cx="7162801" cy="12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4728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8" imgW="378" imgH="379" progId="TCLayout.ActiveDocument.1">
                  <p:embed/>
                </p:oleObj>
              </mc:Choice>
              <mc:Fallback>
                <p:oleObj name="think-cell Slide" r:id="rId18" imgW="378" imgH="379" progId="TCLayout.ActiveDocument.1">
                  <p:embed/>
                  <p:pic>
                    <p:nvPicPr>
                      <p:cNvPr id="7" name="Object 6"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ZA" sz="3200"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p:cNvSpPr>
            <a:spLocks noGrp="1"/>
          </p:cNvSpPr>
          <p:nvPr>
            <p:ph type="title"/>
          </p:nvPr>
        </p:nvSpPr>
        <p:spPr>
          <a:xfrm>
            <a:off x="628650" y="365127"/>
            <a:ext cx="6572250" cy="650874"/>
          </a:xfrm>
          <a:prstGeom prst="rect">
            <a:avLst/>
          </a:prstGeom>
        </p:spPr>
        <p:txBody>
          <a:bodyPr vert="horz" lIns="91440" tIns="45720" rIns="91440" bIns="45720" rtlCol="0" anchor="ctr">
            <a:normAutofit/>
          </a:bodyPr>
          <a:lstStyle/>
          <a:p>
            <a:r>
              <a:rPr lang="en-ZA" noProof="0" dirty="0"/>
              <a:t>Insert heading here… </a:t>
            </a:r>
            <a:endParaRPr lang="en-US" dirty="0"/>
          </a:p>
        </p:txBody>
      </p:sp>
      <p:sp>
        <p:nvSpPr>
          <p:cNvPr id="3" name="Text Placeholder 2"/>
          <p:cNvSpPr>
            <a:spLocks noGrp="1"/>
          </p:cNvSpPr>
          <p:nvPr>
            <p:ph type="body" idx="1"/>
          </p:nvPr>
        </p:nvSpPr>
        <p:spPr>
          <a:xfrm>
            <a:off x="628650" y="1483395"/>
            <a:ext cx="7886700" cy="4351338"/>
          </a:xfrm>
          <a:prstGeom prst="rect">
            <a:avLst/>
          </a:prstGeom>
        </p:spPr>
        <p:txBody>
          <a:bodyPr vert="horz" lIns="91440" tIns="45720" rIns="91440" bIns="45720" rtlCol="0">
            <a:normAutofit/>
          </a:bodyPr>
          <a:lstStyle/>
          <a:p>
            <a:pPr lvl="0"/>
            <a:r>
              <a:rPr lang="en-ZA" noProof="0" dirty="0"/>
              <a:t>Item one on the agenda</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61414" y="220664"/>
            <a:ext cx="896836" cy="939800"/>
          </a:xfrm>
          <a:prstGeom prst="rect">
            <a:avLst/>
          </a:prstGeom>
        </p:spPr>
      </p:pic>
      <p:sp>
        <p:nvSpPr>
          <p:cNvPr id="9" name="TextBox 8"/>
          <p:cNvSpPr txBox="1"/>
          <p:nvPr userDrawn="1"/>
        </p:nvSpPr>
        <p:spPr>
          <a:xfrm>
            <a:off x="7153276" y="6487491"/>
            <a:ext cx="1990724" cy="261610"/>
          </a:xfrm>
          <a:prstGeom prst="rect">
            <a:avLst/>
          </a:prstGeom>
          <a:noFill/>
        </p:spPr>
        <p:txBody>
          <a:bodyPr wrap="square" rtlCol="0">
            <a:spAutoFit/>
          </a:bodyPr>
          <a:lstStyle/>
          <a:p>
            <a:r>
              <a:rPr lang="en-ZA" sz="1100" dirty="0">
                <a:solidFill>
                  <a:srgbClr val="008060"/>
                </a:solidFill>
                <a:latin typeface="Gill Sans Std Light" panose="020B0302020104020203" pitchFamily="34" charset="0"/>
              </a:rPr>
              <a:t>Land Bank</a:t>
            </a:r>
            <a:r>
              <a:rPr lang="en-ZA" sz="1100" baseline="0" dirty="0">
                <a:solidFill>
                  <a:srgbClr val="008060"/>
                </a:solidFill>
                <a:latin typeface="Gill Sans Std Light" panose="020B0302020104020203" pitchFamily="34" charset="0"/>
              </a:rPr>
              <a:t> </a:t>
            </a:r>
            <a:r>
              <a:rPr lang="en-ZA" sz="1100" dirty="0">
                <a:solidFill>
                  <a:srgbClr val="008060"/>
                </a:solidFill>
                <a:latin typeface="Gill Sans Std Light" panose="020B0302020104020203" pitchFamily="34" charset="0"/>
              </a:rPr>
              <a:t>Presentation     </a:t>
            </a:r>
            <a:fld id="{52AC310D-40ED-4F52-94A8-7DCEA5352FE4}" type="slidenum">
              <a:rPr lang="en-ZA" sz="1100" smtClean="0">
                <a:solidFill>
                  <a:srgbClr val="008060"/>
                </a:solidFill>
                <a:latin typeface="Gill Sans Std Light" panose="020B0302020104020203" pitchFamily="34" charset="0"/>
              </a:rPr>
              <a:t>‹#›</a:t>
            </a:fld>
            <a:endParaRPr lang="en-ZA" sz="1100" dirty="0">
              <a:solidFill>
                <a:srgbClr val="008060"/>
              </a:solidFill>
              <a:latin typeface="Gill Sans Std Light" panose="020B0302020104020203" pitchFamily="34" charset="0"/>
            </a:endParaRPr>
          </a:p>
        </p:txBody>
      </p:sp>
    </p:spTree>
    <p:extLst>
      <p:ext uri="{BB962C8B-B14F-4D97-AF65-F5344CB8AC3E}">
        <p14:creationId xmlns:p14="http://schemas.microsoft.com/office/powerpoint/2010/main" val="3127224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32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A5AA3-9D1D-4C7D-B47D-A68F7DC56223}"/>
              </a:ext>
            </a:extLst>
          </p:cNvPr>
          <p:cNvSpPr>
            <a:spLocks noGrp="1"/>
          </p:cNvSpPr>
          <p:nvPr>
            <p:ph type="ctrTitle"/>
          </p:nvPr>
        </p:nvSpPr>
        <p:spPr>
          <a:xfrm>
            <a:off x="334706" y="454186"/>
            <a:ext cx="6736406" cy="600533"/>
          </a:xfrm>
        </p:spPr>
        <p:txBody>
          <a:bodyPr>
            <a:normAutofit/>
          </a:bodyPr>
          <a:lstStyle/>
          <a:p>
            <a:r>
              <a:rPr lang="en-GB" sz="3600" dirty="0"/>
              <a:t>Land Bank Presentation to SCOF</a:t>
            </a:r>
            <a:endParaRPr lang="en-ZA" sz="3600" dirty="0"/>
          </a:p>
        </p:txBody>
      </p:sp>
      <p:sp>
        <p:nvSpPr>
          <p:cNvPr id="5" name="Subtitle 4">
            <a:extLst>
              <a:ext uri="{FF2B5EF4-FFF2-40B4-BE49-F238E27FC236}">
                <a16:creationId xmlns:a16="http://schemas.microsoft.com/office/drawing/2014/main" id="{8187D74A-0CA4-42AA-B130-A3EB6C3A87B8}"/>
              </a:ext>
            </a:extLst>
          </p:cNvPr>
          <p:cNvSpPr>
            <a:spLocks noGrp="1"/>
          </p:cNvSpPr>
          <p:nvPr>
            <p:ph type="subTitle" idx="1"/>
          </p:nvPr>
        </p:nvSpPr>
        <p:spPr>
          <a:xfrm>
            <a:off x="6155473" y="2243763"/>
            <a:ext cx="2899317" cy="354472"/>
          </a:xfrm>
        </p:spPr>
        <p:txBody>
          <a:bodyPr/>
          <a:lstStyle/>
          <a:p>
            <a:pPr marL="0" indent="0">
              <a:buNone/>
            </a:pPr>
            <a:r>
              <a:rPr lang="en-GB" sz="2000" dirty="0">
                <a:solidFill>
                  <a:schemeClr val="tx2">
                    <a:lumMod val="75000"/>
                  </a:schemeClr>
                </a:solidFill>
              </a:rPr>
              <a:t>Date:  19 October 2022</a:t>
            </a:r>
            <a:endParaRPr lang="en-ZA" sz="2000" dirty="0">
              <a:solidFill>
                <a:schemeClr val="tx2">
                  <a:lumMod val="75000"/>
                </a:schemeClr>
              </a:solidFill>
            </a:endParaRPr>
          </a:p>
        </p:txBody>
      </p:sp>
    </p:spTree>
    <p:extLst>
      <p:ext uri="{BB962C8B-B14F-4D97-AF65-F5344CB8AC3E}">
        <p14:creationId xmlns:p14="http://schemas.microsoft.com/office/powerpoint/2010/main" val="97024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6EC5B-23E1-4A20-BA31-1374849DC325}"/>
              </a:ext>
            </a:extLst>
          </p:cNvPr>
          <p:cNvSpPr>
            <a:spLocks noGrp="1"/>
          </p:cNvSpPr>
          <p:nvPr>
            <p:ph type="body" sz="half" idx="2"/>
          </p:nvPr>
        </p:nvSpPr>
        <p:spPr>
          <a:xfrm>
            <a:off x="104268" y="1171425"/>
            <a:ext cx="8880706" cy="5479325"/>
          </a:xfrm>
        </p:spPr>
        <p:txBody>
          <a:bodyPr>
            <a:noAutofit/>
          </a:bodyPr>
          <a:lstStyle/>
          <a:p>
            <a:pPr algn="just">
              <a:lnSpc>
                <a:spcPct val="120000"/>
              </a:lnSpc>
              <a:spcBef>
                <a:spcPts val="0"/>
              </a:spcBef>
              <a:spcAft>
                <a:spcPts val="600"/>
              </a:spcAft>
            </a:pPr>
            <a:r>
              <a:rPr lang="en-US" sz="1400" dirty="0">
                <a:ea typeface="Trebuchet MS" panose="020B0603020202020204" pitchFamily="34" charset="0"/>
                <a:cs typeface="Trebuchet MS" panose="020B0603020202020204" pitchFamily="34" charset="0"/>
              </a:rPr>
              <a:t>In order to provide a practical interpretation of the Mandate of the Bank, such that it is positioned as a unique Development Finance Institution (DFI) intended to close a specific gap in the economy, the Board has translated the Mandate of the Bank as follows:</a:t>
            </a:r>
          </a:p>
          <a:p>
            <a:pPr algn="ctr">
              <a:lnSpc>
                <a:spcPct val="120000"/>
              </a:lnSpc>
              <a:spcBef>
                <a:spcPts val="0"/>
              </a:spcBef>
              <a:spcAft>
                <a:spcPts val="600"/>
              </a:spcAft>
            </a:pPr>
            <a:r>
              <a:rPr lang="en-US" sz="1400" b="1" dirty="0">
                <a:solidFill>
                  <a:schemeClr val="accent1"/>
                </a:solidFill>
                <a:ea typeface="Trebuchet MS" panose="020B0603020202020204" pitchFamily="34" charset="0"/>
                <a:cs typeface="Trebuchet MS" panose="020B0603020202020204" pitchFamily="34" charset="0"/>
              </a:rPr>
              <a:t>Land</a:t>
            </a:r>
            <a:r>
              <a:rPr lang="en-US" sz="1400" b="1" spc="-5"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Bank</a:t>
            </a:r>
            <a:r>
              <a:rPr lang="en-US" sz="1400" b="1" spc="-15"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is</a:t>
            </a:r>
            <a:r>
              <a:rPr lang="en-US" sz="1400" b="1" spc="-10"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a</a:t>
            </a:r>
            <a:r>
              <a:rPr lang="en-US" sz="1400" b="1" spc="-20"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specialist DFI </a:t>
            </a:r>
            <a:r>
              <a:rPr lang="en-US" sz="1400" b="1" spc="-10" dirty="0">
                <a:solidFill>
                  <a:schemeClr val="accent1"/>
                </a:solidFill>
                <a:ea typeface="Trebuchet MS" panose="020B0603020202020204" pitchFamily="34" charset="0"/>
                <a:cs typeface="Trebuchet MS" panose="020B0603020202020204" pitchFamily="34" charset="0"/>
              </a:rPr>
              <a:t>that effectively balances </a:t>
            </a:r>
            <a:r>
              <a:rPr lang="en-US" sz="1400" b="1" u="sng" spc="-10" dirty="0">
                <a:solidFill>
                  <a:schemeClr val="accent1"/>
                </a:solidFill>
                <a:ea typeface="Trebuchet MS" panose="020B0603020202020204" pitchFamily="34" charset="0"/>
                <a:cs typeface="Trebuchet MS" panose="020B0603020202020204" pitchFamily="34" charset="0"/>
              </a:rPr>
              <a:t>financial sustainability</a:t>
            </a:r>
            <a:r>
              <a:rPr lang="en-US" sz="1400" b="1" spc="-10" dirty="0">
                <a:solidFill>
                  <a:schemeClr val="accent1"/>
                </a:solidFill>
                <a:ea typeface="Trebuchet MS" panose="020B0603020202020204" pitchFamily="34" charset="0"/>
                <a:cs typeface="Trebuchet MS" panose="020B0603020202020204" pitchFamily="34" charset="0"/>
              </a:rPr>
              <a:t> and </a:t>
            </a:r>
            <a:r>
              <a:rPr lang="en-US" sz="1400" b="1" u="sng" spc="-10" dirty="0">
                <a:solidFill>
                  <a:schemeClr val="accent1"/>
                </a:solidFill>
                <a:ea typeface="Trebuchet MS" panose="020B0603020202020204" pitchFamily="34" charset="0"/>
                <a:cs typeface="Trebuchet MS" panose="020B0603020202020204" pitchFamily="34" charset="0"/>
              </a:rPr>
              <a:t>developmental outcomes</a:t>
            </a:r>
            <a:r>
              <a:rPr lang="en-US" sz="1400" b="1" spc="-10" dirty="0">
                <a:solidFill>
                  <a:schemeClr val="accent1"/>
                </a:solidFill>
                <a:ea typeface="Trebuchet MS" panose="020B0603020202020204" pitchFamily="34" charset="0"/>
                <a:cs typeface="Trebuchet MS" panose="020B0603020202020204" pitchFamily="34" charset="0"/>
              </a:rPr>
              <a:t> to meaningfully contribute to the </a:t>
            </a:r>
            <a:r>
              <a:rPr lang="en-US" sz="1400" b="1" dirty="0">
                <a:solidFill>
                  <a:schemeClr val="accent1"/>
                </a:solidFill>
                <a:ea typeface="Trebuchet MS" panose="020B0603020202020204" pitchFamily="34" charset="0"/>
                <a:cs typeface="Trebuchet MS" panose="020B0603020202020204" pitchFamily="34" charset="0"/>
              </a:rPr>
              <a:t>development</a:t>
            </a:r>
            <a:r>
              <a:rPr lang="en-US" sz="1400" b="1" spc="-15"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and</a:t>
            </a:r>
            <a:r>
              <a:rPr lang="en-US" sz="1400" b="1" spc="-20"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transformation</a:t>
            </a:r>
            <a:r>
              <a:rPr lang="en-US" sz="1400" b="1" spc="-20" dirty="0">
                <a:solidFill>
                  <a:schemeClr val="accent1"/>
                </a:solidFill>
                <a:ea typeface="Trebuchet MS" panose="020B0603020202020204" pitchFamily="34" charset="0"/>
                <a:cs typeface="Trebuchet MS" panose="020B0603020202020204" pitchFamily="34" charset="0"/>
              </a:rPr>
              <a:t> </a:t>
            </a:r>
            <a:r>
              <a:rPr lang="en-US" sz="1400" b="1" dirty="0">
                <a:solidFill>
                  <a:schemeClr val="accent1"/>
                </a:solidFill>
                <a:ea typeface="Trebuchet MS" panose="020B0603020202020204" pitchFamily="34" charset="0"/>
                <a:cs typeface="Trebuchet MS" panose="020B0603020202020204" pitchFamily="34" charset="0"/>
              </a:rPr>
              <a:t>of</a:t>
            </a:r>
            <a:r>
              <a:rPr lang="en-US" sz="1400" b="1" spc="-15" dirty="0">
                <a:solidFill>
                  <a:schemeClr val="accent1"/>
                </a:solidFill>
                <a:ea typeface="Trebuchet MS" panose="020B0603020202020204" pitchFamily="34" charset="0"/>
                <a:cs typeface="Trebuchet MS" panose="020B0603020202020204" pitchFamily="34" charset="0"/>
              </a:rPr>
              <a:t> South African </a:t>
            </a:r>
            <a:r>
              <a:rPr lang="en-US" sz="1400" b="1" dirty="0">
                <a:solidFill>
                  <a:schemeClr val="accent1"/>
                </a:solidFill>
                <a:ea typeface="Trebuchet MS" panose="020B0603020202020204" pitchFamily="34" charset="0"/>
                <a:cs typeface="Trebuchet MS" panose="020B0603020202020204" pitchFamily="34" charset="0"/>
              </a:rPr>
              <a:t>agriculture</a:t>
            </a:r>
            <a:endParaRPr lang="en-ZA" sz="1400" u="sng" dirty="0">
              <a:solidFill>
                <a:schemeClr val="accent1"/>
              </a:solidFill>
            </a:endParaRPr>
          </a:p>
          <a:p>
            <a:pPr algn="just">
              <a:lnSpc>
                <a:spcPct val="120000"/>
              </a:lnSpc>
              <a:spcBef>
                <a:spcPts val="0"/>
              </a:spcBef>
              <a:spcAft>
                <a:spcPts val="400"/>
              </a:spcAft>
            </a:pPr>
            <a:r>
              <a:rPr lang="en-ZA" sz="1400" dirty="0"/>
              <a:t>Land Bank utilises financial services and products to address a critical market failure in the economy for the development and transformation of agriculture.  The Bank aims to provide amongst others:</a:t>
            </a:r>
          </a:p>
          <a:p>
            <a:pPr marL="285750" lvl="0" indent="-201613" algn="just">
              <a:lnSpc>
                <a:spcPct val="120000"/>
              </a:lnSpc>
              <a:spcBef>
                <a:spcPts val="0"/>
              </a:spcBef>
              <a:buFont typeface="Arial" panose="020B0604020202020204" pitchFamily="34" charset="0"/>
              <a:buChar char="•"/>
            </a:pPr>
            <a:r>
              <a:rPr lang="en-ZA" sz="1400" dirty="0"/>
              <a:t>Affordable finance</a:t>
            </a:r>
          </a:p>
          <a:p>
            <a:pPr marL="285750" lvl="0" indent="-201613" algn="just">
              <a:lnSpc>
                <a:spcPct val="120000"/>
              </a:lnSpc>
              <a:spcBef>
                <a:spcPts val="0"/>
              </a:spcBef>
              <a:buFont typeface="Arial" panose="020B0604020202020204" pitchFamily="34" charset="0"/>
              <a:buChar char="•"/>
            </a:pPr>
            <a:r>
              <a:rPr lang="en-ZA" sz="1400" dirty="0"/>
              <a:t>Products to close the equity contributions and collateral gaps of clients</a:t>
            </a:r>
          </a:p>
          <a:p>
            <a:pPr marL="285750" lvl="0" indent="-201613" algn="just">
              <a:lnSpc>
                <a:spcPct val="120000"/>
              </a:lnSpc>
              <a:spcBef>
                <a:spcPts val="0"/>
              </a:spcBef>
              <a:buFont typeface="Arial" panose="020B0604020202020204" pitchFamily="34" charset="0"/>
              <a:buChar char="•"/>
            </a:pPr>
            <a:r>
              <a:rPr lang="en-ZA" sz="1400" dirty="0"/>
              <a:t>Facilitation of access to productive agricultural land, and production of high socio-economic impact commodities which will significantly contribute to the achievement of socio-economic outcomes.</a:t>
            </a:r>
          </a:p>
          <a:p>
            <a:pPr marL="285750" lvl="0" indent="-201613" algn="just">
              <a:lnSpc>
                <a:spcPct val="120000"/>
              </a:lnSpc>
              <a:spcBef>
                <a:spcPts val="0"/>
              </a:spcBef>
              <a:spcAft>
                <a:spcPts val="400"/>
              </a:spcAft>
              <a:buFont typeface="Arial" panose="020B0604020202020204" pitchFamily="34" charset="0"/>
              <a:buChar char="•"/>
            </a:pPr>
            <a:r>
              <a:rPr lang="en-ZA" sz="1400" dirty="0"/>
              <a:t>Facilitation of Pre- and Post-Finance Support programmes, including market access, to minimise the risk of entrepreneurial failures of new entrants in the market</a:t>
            </a:r>
          </a:p>
          <a:p>
            <a:pPr algn="just">
              <a:lnSpc>
                <a:spcPct val="120000"/>
              </a:lnSpc>
              <a:spcBef>
                <a:spcPts val="0"/>
              </a:spcBef>
            </a:pPr>
            <a:r>
              <a:rPr lang="en-ZA" sz="1400" u="sng" dirty="0"/>
              <a:t>The intended Outcomes of the Bank’s mandate includes the following:</a:t>
            </a:r>
            <a:endParaRPr lang="en-ZA" sz="1400" dirty="0"/>
          </a:p>
          <a:p>
            <a:pPr marL="285750" lvl="0" indent="-201613" algn="just">
              <a:lnSpc>
                <a:spcPct val="120000"/>
              </a:lnSpc>
              <a:spcBef>
                <a:spcPts val="0"/>
              </a:spcBef>
              <a:buFont typeface="Arial" panose="020B0604020202020204" pitchFamily="34" charset="0"/>
              <a:buChar char="•"/>
            </a:pPr>
            <a:r>
              <a:rPr lang="en-ZA" sz="1400" dirty="0"/>
              <a:t>Inclusion of Historically Disadvantaged Persons</a:t>
            </a:r>
          </a:p>
          <a:p>
            <a:pPr marL="285750" lvl="0" indent="-201613" algn="just">
              <a:lnSpc>
                <a:spcPct val="110000"/>
              </a:lnSpc>
              <a:spcBef>
                <a:spcPts val="0"/>
              </a:spcBef>
              <a:buFont typeface="Arial" panose="020B0604020202020204" pitchFamily="34" charset="0"/>
              <a:buChar char="•"/>
            </a:pPr>
            <a:r>
              <a:rPr lang="en-ZA" sz="1400" dirty="0"/>
              <a:t>Contribution to the GDP</a:t>
            </a:r>
          </a:p>
          <a:p>
            <a:pPr marL="285750" lvl="0" indent="-201613" algn="just">
              <a:lnSpc>
                <a:spcPct val="110000"/>
              </a:lnSpc>
              <a:spcBef>
                <a:spcPts val="0"/>
              </a:spcBef>
              <a:buFont typeface="Arial" panose="020B0604020202020204" pitchFamily="34" charset="0"/>
              <a:buChar char="•"/>
            </a:pPr>
            <a:r>
              <a:rPr lang="en-ZA" sz="1400" dirty="0"/>
              <a:t>Job Creation and increase in the economically active population</a:t>
            </a:r>
          </a:p>
          <a:p>
            <a:pPr marL="285750" lvl="0" indent="-201613" algn="just">
              <a:lnSpc>
                <a:spcPct val="110000"/>
              </a:lnSpc>
              <a:spcBef>
                <a:spcPts val="0"/>
              </a:spcBef>
              <a:buFont typeface="Arial" panose="020B0604020202020204" pitchFamily="34" charset="0"/>
              <a:buChar char="•"/>
            </a:pPr>
            <a:r>
              <a:rPr lang="en-ZA" sz="1400" dirty="0"/>
              <a:t>Food Security</a:t>
            </a:r>
          </a:p>
          <a:p>
            <a:pPr marL="285750" lvl="0" indent="-201613" algn="just">
              <a:lnSpc>
                <a:spcPct val="110000"/>
              </a:lnSpc>
              <a:spcBef>
                <a:spcPts val="0"/>
              </a:spcBef>
              <a:buFont typeface="Arial" panose="020B0604020202020204" pitchFamily="34" charset="0"/>
              <a:buChar char="•"/>
            </a:pPr>
            <a:r>
              <a:rPr lang="en-ZA" sz="1400" dirty="0"/>
              <a:t>Environmental Stewardship    </a:t>
            </a:r>
          </a:p>
        </p:txBody>
      </p:sp>
      <p:sp>
        <p:nvSpPr>
          <p:cNvPr id="3" name="Titel 1">
            <a:extLst>
              <a:ext uri="{FF2B5EF4-FFF2-40B4-BE49-F238E27FC236}">
                <a16:creationId xmlns:a16="http://schemas.microsoft.com/office/drawing/2014/main" id="{280C1168-14ED-4F70-B51E-9DF05C19E12E}"/>
              </a:ext>
            </a:extLst>
          </p:cNvPr>
          <p:cNvSpPr txBox="1">
            <a:spLocks/>
          </p:cNvSpPr>
          <p:nvPr/>
        </p:nvSpPr>
        <p:spPr>
          <a:xfrm>
            <a:off x="104268" y="207250"/>
            <a:ext cx="7252474" cy="5797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6088" marR="0" lvl="0" indent="-446088" algn="l" defTabSz="914400" rtl="0" eaLnBrk="1" fontAlgn="auto" latinLnBrk="0" hangingPunct="1">
              <a:lnSpc>
                <a:spcPct val="90000"/>
              </a:lnSpc>
              <a:spcBef>
                <a:spcPct val="0"/>
              </a:spcBef>
              <a:spcAft>
                <a:spcPts val="0"/>
              </a:spcAft>
              <a:buClrTx/>
              <a:buSzTx/>
              <a:buFontTx/>
              <a:buNone/>
              <a:tabLst/>
              <a:defRPr/>
            </a:pPr>
            <a:r>
              <a:rPr lang="en-ZA" sz="2600" noProof="1">
                <a:solidFill>
                  <a:prstClr val="white"/>
                </a:solidFill>
                <a:latin typeface="Gill Sans MT" panose="020B0502020104020203" pitchFamily="34" charset="0"/>
              </a:rPr>
              <a:t>1.	The Bank’s Purpose and Mandate</a:t>
            </a:r>
            <a:endParaRPr kumimoji="0" lang="en-ZA" sz="2600" b="0" i="0" u="none" strike="noStrike" kern="1200" cap="none" spc="0" normalizeH="0" baseline="0" noProof="1">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332790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CBF2E40-8D3B-46AE-9271-9E6858CEB593}"/>
              </a:ext>
            </a:extLst>
          </p:cNvPr>
          <p:cNvSpPr txBox="1">
            <a:spLocks/>
          </p:cNvSpPr>
          <p:nvPr/>
        </p:nvSpPr>
        <p:spPr>
          <a:xfrm>
            <a:off x="104268" y="207250"/>
            <a:ext cx="7252474" cy="5797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6088" marR="0" lvl="0" indent="-446088" algn="l" defTabSz="914400" rtl="0" eaLnBrk="1" fontAlgn="auto" latinLnBrk="0" hangingPunct="1">
              <a:lnSpc>
                <a:spcPct val="90000"/>
              </a:lnSpc>
              <a:spcBef>
                <a:spcPct val="0"/>
              </a:spcBef>
              <a:spcAft>
                <a:spcPts val="0"/>
              </a:spcAft>
              <a:buClrTx/>
              <a:buSzTx/>
              <a:buFontTx/>
              <a:buNone/>
              <a:tabLst/>
              <a:defRPr/>
            </a:pPr>
            <a:r>
              <a:rPr lang="en-ZA" sz="2600" noProof="1">
                <a:solidFill>
                  <a:prstClr val="white"/>
                </a:solidFill>
                <a:latin typeface="Gill Sans MT" panose="020B0502020104020203" pitchFamily="34" charset="0"/>
              </a:rPr>
              <a:t>2. 	A Phased Turnaround Journey</a:t>
            </a:r>
            <a:endParaRPr kumimoji="0" lang="en-ZA" sz="2600" b="0" i="0" u="none" strike="noStrike" kern="1200" cap="none" spc="0" normalizeH="0" baseline="0" noProof="1">
              <a:ln>
                <a:noFill/>
              </a:ln>
              <a:solidFill>
                <a:prstClr val="white"/>
              </a:solidFill>
              <a:effectLst/>
              <a:uLnTx/>
              <a:uFillTx/>
              <a:latin typeface="Gill Sans MT" panose="020B0502020104020203" pitchFamily="34" charset="0"/>
            </a:endParaRPr>
          </a:p>
        </p:txBody>
      </p:sp>
      <p:sp>
        <p:nvSpPr>
          <p:cNvPr id="5" name="Text Placeholder 4">
            <a:extLst>
              <a:ext uri="{FF2B5EF4-FFF2-40B4-BE49-F238E27FC236}">
                <a16:creationId xmlns:a16="http://schemas.microsoft.com/office/drawing/2014/main" id="{6524F6EE-AECE-49C7-90B8-2E98DC5DD4A8}"/>
              </a:ext>
            </a:extLst>
          </p:cNvPr>
          <p:cNvSpPr>
            <a:spLocks noGrp="1"/>
          </p:cNvSpPr>
          <p:nvPr>
            <p:ph type="body" sz="half" idx="2"/>
          </p:nvPr>
        </p:nvSpPr>
        <p:spPr>
          <a:xfrm>
            <a:off x="104268" y="1100960"/>
            <a:ext cx="8893958" cy="5379354"/>
          </a:xfrm>
        </p:spPr>
        <p:txBody>
          <a:bodyPr>
            <a:noAutofit/>
          </a:bodyPr>
          <a:lstStyle/>
          <a:p>
            <a:pPr marL="342900" indent="-342900" algn="just">
              <a:lnSpc>
                <a:spcPct val="110000"/>
              </a:lnSpc>
              <a:spcBef>
                <a:spcPts val="0"/>
              </a:spcBef>
              <a:spcAft>
                <a:spcPts val="1200"/>
              </a:spcAft>
              <a:buFont typeface="+mj-lt"/>
              <a:buAutoNum type="arabicPeriod"/>
            </a:pPr>
            <a:r>
              <a:rPr lang="en-US" sz="1500" dirty="0"/>
              <a:t>In order to launch a successful turnaround journey towards the Bank’s desired future state, the Bank will adopt a phased approach, at first, </a:t>
            </a:r>
            <a:r>
              <a:rPr lang="en-US" sz="1500" dirty="0" err="1"/>
              <a:t>prioritising</a:t>
            </a:r>
            <a:r>
              <a:rPr lang="en-US" sz="1500" dirty="0"/>
              <a:t> interventions in areas that will ensure immediate stability and set the basis for the change </a:t>
            </a:r>
            <a:r>
              <a:rPr lang="en-US" sz="1500" dirty="0" err="1"/>
              <a:t>programme</a:t>
            </a:r>
            <a:r>
              <a:rPr lang="en-US" sz="1500" dirty="0"/>
              <a:t> for the next five years. </a:t>
            </a:r>
          </a:p>
          <a:p>
            <a:pPr marL="342900" indent="-342900" algn="just">
              <a:lnSpc>
                <a:spcPct val="110000"/>
              </a:lnSpc>
              <a:spcBef>
                <a:spcPts val="0"/>
              </a:spcBef>
              <a:spcAft>
                <a:spcPts val="1200"/>
              </a:spcAft>
              <a:buFont typeface="+mj-lt"/>
              <a:buAutoNum type="arabicPeriod"/>
            </a:pPr>
            <a:endParaRPr lang="en-ZA" sz="1500" dirty="0"/>
          </a:p>
          <a:p>
            <a:pPr marL="342900" indent="-342900" algn="just">
              <a:lnSpc>
                <a:spcPct val="105000"/>
              </a:lnSpc>
              <a:spcBef>
                <a:spcPts val="0"/>
              </a:spcBef>
              <a:spcAft>
                <a:spcPts val="600"/>
              </a:spcAft>
              <a:buFont typeface="+mj-lt"/>
              <a:buAutoNum type="arabicPeriod" startAt="2"/>
            </a:pPr>
            <a:r>
              <a:rPr lang="en-GB" sz="1500" dirty="0">
                <a:solidFill>
                  <a:srgbClr val="212529"/>
                </a:solidFill>
              </a:rPr>
              <a:t>The Bank’s transition will take three phases:</a:t>
            </a:r>
          </a:p>
          <a:p>
            <a:pPr marL="714375" lvl="0" indent="-261938" algn="just">
              <a:lnSpc>
                <a:spcPct val="105000"/>
              </a:lnSpc>
              <a:spcBef>
                <a:spcPts val="0"/>
              </a:spcBef>
              <a:spcAft>
                <a:spcPts val="1000"/>
              </a:spcAft>
              <a:buFont typeface="+mj-lt"/>
              <a:buAutoNum type="alphaLcPeriod"/>
            </a:pPr>
            <a:r>
              <a:rPr lang="en-GB" sz="1500" b="1" dirty="0">
                <a:solidFill>
                  <a:srgbClr val="212529"/>
                </a:solidFill>
              </a:rPr>
              <a:t>Stabilisation</a:t>
            </a:r>
            <a:r>
              <a:rPr lang="en-GB" sz="1500" dirty="0">
                <a:solidFill>
                  <a:srgbClr val="212529"/>
                </a:solidFill>
              </a:rPr>
              <a:t> - </a:t>
            </a:r>
            <a:r>
              <a:rPr lang="en-US" sz="1500" dirty="0"/>
              <a:t>The focus of this phase (FY2022/23 and parts of FY2023/24) is the successful restructuring of the Bank’s funding liabilities and the initiation of several initiatives aimed at addressing the immediate priorities that will set the baseline for the Bank’s stability, going forward.</a:t>
            </a:r>
          </a:p>
          <a:p>
            <a:pPr marL="714375" lvl="0" indent="-261938" algn="just">
              <a:lnSpc>
                <a:spcPct val="105000"/>
              </a:lnSpc>
              <a:spcBef>
                <a:spcPts val="0"/>
              </a:spcBef>
              <a:spcAft>
                <a:spcPts val="1000"/>
              </a:spcAft>
              <a:buFont typeface="+mj-lt"/>
              <a:buAutoNum type="alphaLcPeriod"/>
            </a:pPr>
            <a:endParaRPr lang="en-ZA" sz="1500" dirty="0"/>
          </a:p>
          <a:p>
            <a:pPr marL="714375" indent="-261938" algn="just">
              <a:lnSpc>
                <a:spcPct val="105000"/>
              </a:lnSpc>
              <a:spcBef>
                <a:spcPts val="0"/>
              </a:spcBef>
              <a:spcAft>
                <a:spcPts val="1000"/>
              </a:spcAft>
              <a:buFont typeface="+mj-lt"/>
              <a:buAutoNum type="alphaLcPeriod"/>
            </a:pPr>
            <a:r>
              <a:rPr lang="en-GB" sz="1500" b="1" dirty="0">
                <a:solidFill>
                  <a:srgbClr val="212529"/>
                </a:solidFill>
              </a:rPr>
              <a:t>Consolidation</a:t>
            </a:r>
            <a:r>
              <a:rPr lang="en-GB" sz="1500" dirty="0">
                <a:solidFill>
                  <a:srgbClr val="212529"/>
                </a:solidFill>
              </a:rPr>
              <a:t> - </a:t>
            </a:r>
            <a:r>
              <a:rPr lang="en-US" sz="1500" dirty="0"/>
              <a:t>This phase (FY2023/24 – FY2025/26) assumes that the Bank’s funding liabilities have been successfully restructured and that its state of default has been cured. The focus during this period is the consolidation of the rigorous changes to the Bank’s operating model in support of the journey towards the desired state, and adherence to agreed covenants of the Liability Solution.</a:t>
            </a:r>
          </a:p>
          <a:p>
            <a:pPr marL="714375" indent="-261938" algn="just">
              <a:lnSpc>
                <a:spcPct val="105000"/>
              </a:lnSpc>
              <a:spcBef>
                <a:spcPts val="0"/>
              </a:spcBef>
              <a:spcAft>
                <a:spcPts val="1000"/>
              </a:spcAft>
              <a:buFont typeface="+mj-lt"/>
              <a:buAutoNum type="alphaLcPeriod"/>
            </a:pPr>
            <a:endParaRPr lang="en-GB" sz="1500" dirty="0">
              <a:solidFill>
                <a:srgbClr val="212529"/>
              </a:solidFill>
            </a:endParaRPr>
          </a:p>
          <a:p>
            <a:pPr marL="714375" lvl="0" indent="-261938" algn="just">
              <a:lnSpc>
                <a:spcPct val="105000"/>
              </a:lnSpc>
              <a:spcBef>
                <a:spcPts val="0"/>
              </a:spcBef>
              <a:spcAft>
                <a:spcPts val="600"/>
              </a:spcAft>
              <a:buFont typeface="+mj-lt"/>
              <a:buAutoNum type="alphaLcPeriod"/>
            </a:pPr>
            <a:r>
              <a:rPr lang="en-GB" sz="1500" b="1" dirty="0">
                <a:solidFill>
                  <a:srgbClr val="212529"/>
                </a:solidFill>
              </a:rPr>
              <a:t>Growth</a:t>
            </a:r>
            <a:r>
              <a:rPr lang="en-GB" sz="1500" dirty="0">
                <a:solidFill>
                  <a:srgbClr val="212529"/>
                </a:solidFill>
              </a:rPr>
              <a:t> - </a:t>
            </a:r>
            <a:r>
              <a:rPr lang="en-US" sz="1500" dirty="0"/>
              <a:t>Having demonstrated tangible results in its financial and operating performance, and its developmental outcomes, in the third phase of its journey, the Bank will focus on expanding its influence in the agricultural ecosystem through enhanced partnerships, and a diverse funding mix.</a:t>
            </a:r>
          </a:p>
          <a:p>
            <a:pPr marL="714375" lvl="0" indent="-261938" algn="just">
              <a:lnSpc>
                <a:spcPct val="105000"/>
              </a:lnSpc>
              <a:spcBef>
                <a:spcPts val="0"/>
              </a:spcBef>
              <a:spcAft>
                <a:spcPts val="600"/>
              </a:spcAft>
              <a:buFont typeface="+mj-lt"/>
              <a:buAutoNum type="alphaLcPeriod"/>
            </a:pPr>
            <a:endParaRPr lang="en-ZA" sz="1500" dirty="0"/>
          </a:p>
        </p:txBody>
      </p:sp>
    </p:spTree>
    <p:extLst>
      <p:ext uri="{BB962C8B-B14F-4D97-AF65-F5344CB8AC3E}">
        <p14:creationId xmlns:p14="http://schemas.microsoft.com/office/powerpoint/2010/main" val="339462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E2A1-C33F-434E-9634-0236D9842C4A}"/>
              </a:ext>
            </a:extLst>
          </p:cNvPr>
          <p:cNvSpPr>
            <a:spLocks noGrp="1"/>
          </p:cNvSpPr>
          <p:nvPr>
            <p:ph type="title"/>
          </p:nvPr>
        </p:nvSpPr>
        <p:spPr>
          <a:xfrm>
            <a:off x="110426" y="35850"/>
            <a:ext cx="6572250" cy="650874"/>
          </a:xfrm>
        </p:spPr>
        <p:txBody>
          <a:bodyPr>
            <a:normAutofit/>
          </a:bodyPr>
          <a:lstStyle/>
          <a:p>
            <a:pPr marL="538163" indent="-538163"/>
            <a:r>
              <a:rPr lang="en-GB" sz="2600" dirty="0"/>
              <a:t>3. Board’s Immediate Priorities: Stabilisation</a:t>
            </a:r>
            <a:endParaRPr lang="en-ZA" sz="2600" dirty="0"/>
          </a:p>
        </p:txBody>
      </p:sp>
      <p:sp>
        <p:nvSpPr>
          <p:cNvPr id="4" name="Rectangle 3">
            <a:extLst>
              <a:ext uri="{FF2B5EF4-FFF2-40B4-BE49-F238E27FC236}">
                <a16:creationId xmlns:a16="http://schemas.microsoft.com/office/drawing/2014/main" id="{5DEE612C-2EC0-4056-8DE5-F234A6F3018E}"/>
              </a:ext>
            </a:extLst>
          </p:cNvPr>
          <p:cNvSpPr/>
          <p:nvPr/>
        </p:nvSpPr>
        <p:spPr>
          <a:xfrm>
            <a:off x="304800" y="1169214"/>
            <a:ext cx="8565931" cy="4906792"/>
          </a:xfrm>
          <a:prstGeom prst="rect">
            <a:avLst/>
          </a:prstGeom>
        </p:spPr>
        <p:txBody>
          <a:bodyPr wrap="square">
            <a:spAutoFit/>
          </a:bodyPr>
          <a:lstStyle/>
          <a:p>
            <a:pPr algn="just">
              <a:lnSpc>
                <a:spcPct val="110000"/>
              </a:lnSpc>
              <a:spcAft>
                <a:spcPts val="600"/>
              </a:spcAft>
            </a:pPr>
            <a:r>
              <a:rPr lang="en-ZA" sz="1500" dirty="0">
                <a:latin typeface="Gill Sans MT" panose="020B0502020104020203" pitchFamily="34" charset="0"/>
                <a:ea typeface="Times New Roman" panose="02020603050405020304" pitchFamily="18" charset="0"/>
              </a:rPr>
              <a:t>The Board has identified immediate priorities for its attention as it begins a process to get the Bank out of its current default status, stabilise the institution and begin the turnaround process:</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Conclusion of the Liability Solution. </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Address book quality deterioration and growth of the non-performing loans through improved portfolio management and remediation efforts.</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Reduce the attrition of critical staff</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Remediate audit findings and strengthen internal controls towards a Clean Audit Outcome for FY2022/23.</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Expedite resolution of outstanding instances of confirmed or potential misconduct that may have contributed to the Bank’s current position. </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Implement revised Bank strategy.</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Work towards regaining a positive reputation for the Bank.</a:t>
            </a:r>
          </a:p>
          <a:p>
            <a:pPr marL="427037" lvl="0"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Finalise the revised Funding Model.</a:t>
            </a:r>
          </a:p>
          <a:p>
            <a:pPr marL="427037" indent="-342900" algn="just">
              <a:lnSpc>
                <a:spcPct val="110000"/>
              </a:lnSpc>
              <a:spcAft>
                <a:spcPts val="600"/>
              </a:spcAft>
              <a:buFont typeface="+mj-lt"/>
              <a:buAutoNum type="arabicPeriod"/>
            </a:pPr>
            <a:r>
              <a:rPr lang="en-ZA" sz="1500" dirty="0">
                <a:latin typeface="Gill Sans MT" panose="020B0502020104020203" pitchFamily="34" charset="0"/>
                <a:ea typeface="Times New Roman" panose="02020603050405020304" pitchFamily="18" charset="0"/>
              </a:rPr>
              <a:t>Improve the financial and operating performance of the Bank – including execution capability and readiness of the Bank for resumption of lending activities, as well as appropriate cost containment.</a:t>
            </a:r>
          </a:p>
          <a:p>
            <a:pPr marL="427037" lvl="0" indent="-342900" algn="just">
              <a:lnSpc>
                <a:spcPct val="110000"/>
              </a:lnSpc>
              <a:spcAft>
                <a:spcPts val="600"/>
              </a:spcAft>
              <a:buFont typeface="+mj-lt"/>
              <a:buAutoNum type="arabicPeriod"/>
            </a:pPr>
            <a:endParaRPr lang="en-ZA" sz="1500" dirty="0">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64176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E2A1-C33F-434E-9634-0236D9842C4A}"/>
              </a:ext>
            </a:extLst>
          </p:cNvPr>
          <p:cNvSpPr>
            <a:spLocks noGrp="1"/>
          </p:cNvSpPr>
          <p:nvPr>
            <p:ph type="title"/>
          </p:nvPr>
        </p:nvSpPr>
        <p:spPr>
          <a:xfrm>
            <a:off x="110426" y="35850"/>
            <a:ext cx="6572250" cy="650874"/>
          </a:xfrm>
        </p:spPr>
        <p:txBody>
          <a:bodyPr>
            <a:normAutofit/>
          </a:bodyPr>
          <a:lstStyle/>
          <a:p>
            <a:pPr marL="538163" indent="-538163"/>
            <a:r>
              <a:rPr lang="en-GB" sz="2600" dirty="0"/>
              <a:t>3.1 Progress on priorities</a:t>
            </a:r>
            <a:endParaRPr lang="en-ZA" sz="2600" dirty="0"/>
          </a:p>
        </p:txBody>
      </p:sp>
      <p:graphicFrame>
        <p:nvGraphicFramePr>
          <p:cNvPr id="3" name="Table 4">
            <a:extLst>
              <a:ext uri="{FF2B5EF4-FFF2-40B4-BE49-F238E27FC236}">
                <a16:creationId xmlns:a16="http://schemas.microsoft.com/office/drawing/2014/main" id="{8DB191CF-2FB5-6F70-9060-2F1171A5E4D3}"/>
              </a:ext>
            </a:extLst>
          </p:cNvPr>
          <p:cNvGraphicFramePr>
            <a:graphicFrameLocks noGrp="1"/>
          </p:cNvGraphicFramePr>
          <p:nvPr>
            <p:extLst>
              <p:ext uri="{D42A27DB-BD31-4B8C-83A1-F6EECF244321}">
                <p14:modId xmlns:p14="http://schemas.microsoft.com/office/powerpoint/2010/main" val="2834652559"/>
              </p:ext>
            </p:extLst>
          </p:nvPr>
        </p:nvGraphicFramePr>
        <p:xfrm>
          <a:off x="110426" y="880165"/>
          <a:ext cx="8940808" cy="5308600"/>
        </p:xfrm>
        <a:graphic>
          <a:graphicData uri="http://schemas.openxmlformats.org/drawingml/2006/table">
            <a:tbl>
              <a:tblPr firstRow="1" bandRow="1">
                <a:tableStyleId>{5C22544A-7EE6-4342-B048-85BDC9FD1C3A}</a:tableStyleId>
              </a:tblPr>
              <a:tblGrid>
                <a:gridCol w="299881">
                  <a:extLst>
                    <a:ext uri="{9D8B030D-6E8A-4147-A177-3AD203B41FA5}">
                      <a16:colId xmlns:a16="http://schemas.microsoft.com/office/drawing/2014/main" val="719778871"/>
                    </a:ext>
                  </a:extLst>
                </a:gridCol>
                <a:gridCol w="2643490">
                  <a:extLst>
                    <a:ext uri="{9D8B030D-6E8A-4147-A177-3AD203B41FA5}">
                      <a16:colId xmlns:a16="http://schemas.microsoft.com/office/drawing/2014/main" val="343487258"/>
                    </a:ext>
                  </a:extLst>
                </a:gridCol>
                <a:gridCol w="5997437">
                  <a:extLst>
                    <a:ext uri="{9D8B030D-6E8A-4147-A177-3AD203B41FA5}">
                      <a16:colId xmlns:a16="http://schemas.microsoft.com/office/drawing/2014/main" val="2322228553"/>
                    </a:ext>
                  </a:extLst>
                </a:gridCol>
              </a:tblGrid>
              <a:tr h="370840">
                <a:tc>
                  <a:txBody>
                    <a:bodyPr/>
                    <a:lstStyle/>
                    <a:p>
                      <a:endParaRPr lang="en-GB" sz="1500" dirty="0">
                        <a:latin typeface="Gill Sans MT" panose="020B0502020104020203" pitchFamily="34" charset="77"/>
                      </a:endParaRPr>
                    </a:p>
                  </a:txBody>
                  <a:tcPr>
                    <a:noFill/>
                  </a:tcPr>
                </a:tc>
                <a:tc>
                  <a:txBody>
                    <a:bodyPr/>
                    <a:lstStyle/>
                    <a:p>
                      <a:r>
                        <a:rPr lang="en-GB" sz="1500" dirty="0">
                          <a:latin typeface="Gill Sans MT" panose="020B0502020104020203" pitchFamily="34" charset="77"/>
                        </a:rPr>
                        <a:t>Priority</a:t>
                      </a:r>
                    </a:p>
                  </a:txBody>
                  <a:tcPr/>
                </a:tc>
                <a:tc>
                  <a:txBody>
                    <a:bodyPr/>
                    <a:lstStyle/>
                    <a:p>
                      <a:r>
                        <a:rPr lang="en-GB" sz="1500" dirty="0">
                          <a:latin typeface="Gill Sans MT" panose="020B0502020104020203" pitchFamily="34" charset="77"/>
                        </a:rPr>
                        <a:t>Status</a:t>
                      </a:r>
                    </a:p>
                  </a:txBody>
                  <a:tcPr/>
                </a:tc>
                <a:extLst>
                  <a:ext uri="{0D108BD9-81ED-4DB2-BD59-A6C34878D82A}">
                    <a16:rowId xmlns:a16="http://schemas.microsoft.com/office/drawing/2014/main" val="3712427513"/>
                  </a:ext>
                </a:extLst>
              </a:tr>
              <a:tr h="370840">
                <a:tc>
                  <a:txBody>
                    <a:bodyPr/>
                    <a:lstStyle/>
                    <a:p>
                      <a:r>
                        <a:rPr lang="en-GB" sz="1500" b="1" kern="1200" dirty="0">
                          <a:solidFill>
                            <a:schemeClr val="tx1"/>
                          </a:solidFill>
                          <a:latin typeface="Gill Sans MT" panose="020B0502020104020203" pitchFamily="34" charset="77"/>
                          <a:cs typeface="+mn-cs"/>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tx1"/>
                          </a:solidFill>
                          <a:latin typeface="Gill Sans MT" panose="020B0502020104020203" pitchFamily="34" charset="77"/>
                          <a:ea typeface="Times New Roman" panose="02020603050405020304" pitchFamily="18" charset="0"/>
                          <a:cs typeface="+mn-cs"/>
                        </a:rPr>
                        <a:t>Conclusion of the Liability Solution </a:t>
                      </a:r>
                    </a:p>
                    <a:p>
                      <a:endParaRPr lang="en-GB" sz="1500" kern="1200" dirty="0">
                        <a:solidFill>
                          <a:schemeClr val="tx1"/>
                        </a:solidFill>
                        <a:latin typeface="Gill Sans MT" panose="020B0502020104020203" pitchFamily="34" charset="77"/>
                        <a:cs typeface="+mn-cs"/>
                      </a:endParaRPr>
                    </a:p>
                  </a:txBody>
                  <a:tcPr/>
                </a:tc>
                <a:tc>
                  <a:txBody>
                    <a:bodyPr/>
                    <a:lstStyle/>
                    <a:p>
                      <a:pPr marL="285750" indent="-285750">
                        <a:buFont typeface="Arial" panose="020B0604020202020204" pitchFamily="34" charset="0"/>
                        <a:buChar char="•"/>
                      </a:pPr>
                      <a:r>
                        <a:rPr lang="en-GB" sz="1500" kern="1200" dirty="0">
                          <a:solidFill>
                            <a:schemeClr val="tx1"/>
                          </a:solidFill>
                          <a:latin typeface="Gill Sans MT" panose="020B0502020104020203" pitchFamily="34" charset="77"/>
                          <a:cs typeface="+mn-cs"/>
                        </a:rPr>
                        <a:t>43% reduction in outstanding liabilities since 2020</a:t>
                      </a:r>
                    </a:p>
                    <a:p>
                      <a:pPr marL="285750" indent="-285750">
                        <a:buFont typeface="Arial" panose="020B0604020202020204" pitchFamily="34" charset="0"/>
                        <a:buChar char="•"/>
                      </a:pPr>
                      <a:r>
                        <a:rPr lang="en-GB" sz="1500" kern="1200" dirty="0">
                          <a:solidFill>
                            <a:schemeClr val="tx1"/>
                          </a:solidFill>
                          <a:latin typeface="Gill Sans MT" panose="020B0502020104020203" pitchFamily="34" charset="77"/>
                          <a:cs typeface="+mn-cs"/>
                        </a:rPr>
                        <a:t>Negotiations ongoing. Support received for current Liability Solution from the majority of  lenders</a:t>
                      </a:r>
                    </a:p>
                    <a:p>
                      <a:pPr marL="285750" indent="-285750">
                        <a:buFont typeface="Arial" panose="020B0604020202020204" pitchFamily="34" charset="0"/>
                        <a:buChar char="•"/>
                      </a:pPr>
                      <a:r>
                        <a:rPr lang="en-GB" sz="1500" kern="1200" dirty="0">
                          <a:solidFill>
                            <a:schemeClr val="tx1"/>
                          </a:solidFill>
                          <a:latin typeface="Gill Sans MT" panose="020B0502020104020203" pitchFamily="34" charset="77"/>
                          <a:cs typeface="+mn-cs"/>
                        </a:rPr>
                        <a:t>The latest Liability Solution balances debt repayment with long-term sustainability. </a:t>
                      </a:r>
                    </a:p>
                    <a:p>
                      <a:pPr marL="285750" indent="-285750">
                        <a:buFont typeface="Arial" panose="020B0604020202020204" pitchFamily="34" charset="0"/>
                        <a:buChar char="•"/>
                      </a:pPr>
                      <a:endParaRPr lang="en-GB" sz="1500" kern="1200" dirty="0">
                        <a:solidFill>
                          <a:schemeClr val="tx1"/>
                        </a:solidFill>
                        <a:latin typeface="Gill Sans MT" panose="020B0502020104020203" pitchFamily="34" charset="77"/>
                        <a:cs typeface="+mn-cs"/>
                      </a:endParaRPr>
                    </a:p>
                  </a:txBody>
                  <a:tcPr/>
                </a:tc>
                <a:extLst>
                  <a:ext uri="{0D108BD9-81ED-4DB2-BD59-A6C34878D82A}">
                    <a16:rowId xmlns:a16="http://schemas.microsoft.com/office/drawing/2014/main" val="3804194040"/>
                  </a:ext>
                </a:extLst>
              </a:tr>
              <a:tr h="370840">
                <a:tc>
                  <a:txBody>
                    <a:bodyPr/>
                    <a:lstStyle/>
                    <a:p>
                      <a:r>
                        <a:rPr lang="en-GB" sz="1500" b="1" kern="1200" dirty="0">
                          <a:solidFill>
                            <a:schemeClr val="tx1"/>
                          </a:solidFill>
                          <a:latin typeface="Gill Sans MT" panose="020B0502020104020203" pitchFamily="34" charset="77"/>
                          <a:cs typeface="+mn-cs"/>
                        </a:rPr>
                        <a:t>2</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tx1"/>
                          </a:solidFill>
                          <a:latin typeface="Gill Sans MT" panose="020B0502020104020203" pitchFamily="34" charset="77"/>
                          <a:ea typeface="Times New Roman" panose="02020603050405020304" pitchFamily="18" charset="0"/>
                          <a:cs typeface="+mn-cs"/>
                        </a:rPr>
                        <a:t>Address book quality deterioration and growth of the non-performing loans through improved portfolio management and remediation efforts</a:t>
                      </a:r>
                    </a:p>
                    <a:p>
                      <a:endParaRPr lang="en-GB" sz="1500" kern="1200" dirty="0">
                        <a:solidFill>
                          <a:schemeClr val="tx1"/>
                        </a:solidFill>
                        <a:latin typeface="Gill Sans MT" panose="020B0502020104020203" pitchFamily="34" charset="77"/>
                        <a:cs typeface="+mn-cs"/>
                      </a:endParaRPr>
                    </a:p>
                  </a:txBody>
                  <a:tcPr>
                    <a:noFill/>
                  </a:tcPr>
                </a:tc>
                <a:tc>
                  <a:txBody>
                    <a:bodyPr/>
                    <a:lstStyle/>
                    <a:p>
                      <a:pPr marL="285750" indent="-285750">
                        <a:buFont typeface="Arial" panose="020B0604020202020204" pitchFamily="34" charset="0"/>
                        <a:buChar char="•"/>
                      </a:pPr>
                      <a:r>
                        <a:rPr lang="en-GB" sz="1500" kern="1200" dirty="0">
                          <a:solidFill>
                            <a:schemeClr val="tx1"/>
                          </a:solidFill>
                          <a:latin typeface="Gill Sans MT" panose="020B0502020104020203" pitchFamily="34" charset="77"/>
                          <a:cs typeface="+mn-cs"/>
                        </a:rPr>
                        <a:t>Non-performing loans remain a challenge but targeted remediation strategies have begun to bear fruit, focussing on book quality maintenance and high default-risk clients</a:t>
                      </a:r>
                    </a:p>
                    <a:p>
                      <a:pPr marL="285750" indent="-285750">
                        <a:buFont typeface="Arial" panose="020B0604020202020204" pitchFamily="34" charset="0"/>
                        <a:buChar char="•"/>
                      </a:pPr>
                      <a:endParaRPr lang="en-GB" sz="1500" kern="1200" dirty="0">
                        <a:solidFill>
                          <a:schemeClr val="tx1"/>
                        </a:solidFill>
                        <a:latin typeface="Gill Sans MT" panose="020B0502020104020203" pitchFamily="34" charset="77"/>
                        <a:cs typeface="+mn-cs"/>
                      </a:endParaRPr>
                    </a:p>
                    <a:p>
                      <a:pPr marL="285750" indent="-285750">
                        <a:buFont typeface="Arial" panose="020B0604020202020204" pitchFamily="34" charset="0"/>
                        <a:buChar char="•"/>
                      </a:pPr>
                      <a:r>
                        <a:rPr lang="en-GB" sz="1500" kern="1200" dirty="0">
                          <a:solidFill>
                            <a:schemeClr val="tx1"/>
                          </a:solidFill>
                          <a:latin typeface="Gill Sans MT" panose="020B0502020104020203" pitchFamily="34" charset="77"/>
                          <a:cs typeface="+mn-cs"/>
                        </a:rPr>
                        <a:t>Insourcing of the SLA book – providing better credit management control on the portfolio and saving the Bank’s SLA management fees of cR300m per annum that used to be incurred on the SLA portfolio.</a:t>
                      </a:r>
                    </a:p>
                    <a:p>
                      <a:endParaRPr lang="en-GB" sz="1500" kern="1200" dirty="0">
                        <a:solidFill>
                          <a:schemeClr val="tx1"/>
                        </a:solidFill>
                        <a:latin typeface="Gill Sans MT" panose="020B0502020104020203" pitchFamily="34" charset="77"/>
                        <a:cs typeface="+mn-cs"/>
                      </a:endParaRPr>
                    </a:p>
                  </a:txBody>
                  <a:tcPr>
                    <a:noFill/>
                  </a:tcPr>
                </a:tc>
                <a:extLst>
                  <a:ext uri="{0D108BD9-81ED-4DB2-BD59-A6C34878D82A}">
                    <a16:rowId xmlns:a16="http://schemas.microsoft.com/office/drawing/2014/main" val="1394264053"/>
                  </a:ext>
                </a:extLst>
              </a:tr>
              <a:tr h="370840">
                <a:tc>
                  <a:txBody>
                    <a:bodyPr/>
                    <a:lstStyle/>
                    <a:p>
                      <a:r>
                        <a:rPr lang="en-GB" sz="1500" b="1" kern="1200" dirty="0">
                          <a:solidFill>
                            <a:schemeClr val="tx1"/>
                          </a:solidFill>
                          <a:latin typeface="Gill Sans MT" panose="020B0502020104020203" pitchFamily="34" charset="77"/>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Gill Sans MT" panose="020B0502020104020203" pitchFamily="34" charset="77"/>
                          <a:ea typeface="Times New Roman" panose="02020603050405020304" pitchFamily="18" charset="0"/>
                        </a:rPr>
                        <a:t>Reduce the attrition of critical staff</a:t>
                      </a:r>
                    </a:p>
                  </a:txBody>
                  <a:tcPr/>
                </a:tc>
                <a:tc>
                  <a:txBody>
                    <a:bodyPr/>
                    <a:lstStyle/>
                    <a:p>
                      <a:r>
                        <a:rPr lang="en-GB" sz="1500" kern="1200" dirty="0">
                          <a:solidFill>
                            <a:schemeClr val="tx1"/>
                          </a:solidFill>
                          <a:latin typeface="Gill Sans MT" panose="020B0502020104020203" pitchFamily="34" charset="77"/>
                          <a:cs typeface="+mn-cs"/>
                        </a:rPr>
                        <a:t>Introduction of targeted employee retention strategies and review of employee value proposition in challenging conditions. </a:t>
                      </a:r>
                    </a:p>
                    <a:p>
                      <a:endParaRPr lang="en-GB" sz="1500" kern="1200" dirty="0">
                        <a:solidFill>
                          <a:schemeClr val="tx1"/>
                        </a:solidFill>
                        <a:latin typeface="Gill Sans MT" panose="020B0502020104020203" pitchFamily="34" charset="77"/>
                        <a:cs typeface="+mn-cs"/>
                      </a:endParaRPr>
                    </a:p>
                  </a:txBody>
                  <a:tcPr/>
                </a:tc>
                <a:extLst>
                  <a:ext uri="{0D108BD9-81ED-4DB2-BD59-A6C34878D82A}">
                    <a16:rowId xmlns:a16="http://schemas.microsoft.com/office/drawing/2014/main" val="1294946660"/>
                  </a:ext>
                </a:extLst>
              </a:tr>
              <a:tr h="370840">
                <a:tc>
                  <a:txBody>
                    <a:bodyPr/>
                    <a:lstStyle/>
                    <a:p>
                      <a:r>
                        <a:rPr lang="en-GB" sz="1500" b="1" kern="1200" dirty="0">
                          <a:solidFill>
                            <a:schemeClr val="tx1"/>
                          </a:solidFill>
                          <a:latin typeface="Gill Sans MT" panose="020B0502020104020203" pitchFamily="34" charset="77"/>
                          <a:cs typeface="+mn-cs"/>
                        </a:rPr>
                        <a:t>4</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Gill Sans MT" panose="020B0502020104020203" pitchFamily="34" charset="77"/>
                          <a:ea typeface="Times New Roman" panose="02020603050405020304" pitchFamily="18" charset="0"/>
                        </a:rPr>
                        <a:t>Remediate audit findings and strengthen internal controls towards a Clean Audit</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tx1"/>
                          </a:solidFill>
                          <a:latin typeface="Gill Sans MT" panose="020B0502020104020203" pitchFamily="34" charset="77"/>
                          <a:cs typeface="+mn-cs"/>
                        </a:rPr>
                        <a:t>Unqualified (Clean) audit outcome in FY22 (Disclaimer of Audit</a:t>
                      </a:r>
                    </a:p>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tx1"/>
                          </a:solidFill>
                          <a:latin typeface="Gill Sans MT" panose="020B0502020104020203" pitchFamily="34" charset="77"/>
                          <a:cs typeface="+mn-cs"/>
                        </a:rPr>
                        <a:t>Opinion and a Qualified Audit Opinion were achieved</a:t>
                      </a:r>
                    </a:p>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tx1"/>
                          </a:solidFill>
                          <a:latin typeface="Gill Sans MT" panose="020B0502020104020203" pitchFamily="34" charset="77"/>
                          <a:cs typeface="+mn-cs"/>
                        </a:rPr>
                        <a:t>in FY2019/20 and FY2020/21, respectively)</a:t>
                      </a:r>
                    </a:p>
                  </a:txBody>
                  <a:tcPr>
                    <a:noFill/>
                  </a:tcPr>
                </a:tc>
                <a:extLst>
                  <a:ext uri="{0D108BD9-81ED-4DB2-BD59-A6C34878D82A}">
                    <a16:rowId xmlns:a16="http://schemas.microsoft.com/office/drawing/2014/main" val="2472188768"/>
                  </a:ext>
                </a:extLst>
              </a:tr>
            </a:tbl>
          </a:graphicData>
        </a:graphic>
      </p:graphicFrame>
    </p:spTree>
    <p:extLst>
      <p:ext uri="{BB962C8B-B14F-4D97-AF65-F5344CB8AC3E}">
        <p14:creationId xmlns:p14="http://schemas.microsoft.com/office/powerpoint/2010/main" val="204192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E2A1-C33F-434E-9634-0236D9842C4A}"/>
              </a:ext>
            </a:extLst>
          </p:cNvPr>
          <p:cNvSpPr>
            <a:spLocks noGrp="1"/>
          </p:cNvSpPr>
          <p:nvPr>
            <p:ph type="title"/>
          </p:nvPr>
        </p:nvSpPr>
        <p:spPr>
          <a:xfrm>
            <a:off x="110426" y="35850"/>
            <a:ext cx="6572250" cy="650874"/>
          </a:xfrm>
        </p:spPr>
        <p:txBody>
          <a:bodyPr>
            <a:normAutofit/>
          </a:bodyPr>
          <a:lstStyle/>
          <a:p>
            <a:pPr marL="538163" indent="-538163"/>
            <a:r>
              <a:rPr lang="en-GB" sz="2600" dirty="0"/>
              <a:t>3.1 Progress on priorities</a:t>
            </a:r>
            <a:endParaRPr lang="en-ZA" sz="2600" dirty="0"/>
          </a:p>
        </p:txBody>
      </p:sp>
      <p:graphicFrame>
        <p:nvGraphicFramePr>
          <p:cNvPr id="3" name="Table 4">
            <a:extLst>
              <a:ext uri="{FF2B5EF4-FFF2-40B4-BE49-F238E27FC236}">
                <a16:creationId xmlns:a16="http://schemas.microsoft.com/office/drawing/2014/main" id="{8DB191CF-2FB5-6F70-9060-2F1171A5E4D3}"/>
              </a:ext>
            </a:extLst>
          </p:cNvPr>
          <p:cNvGraphicFramePr>
            <a:graphicFrameLocks noGrp="1"/>
          </p:cNvGraphicFramePr>
          <p:nvPr>
            <p:extLst>
              <p:ext uri="{D42A27DB-BD31-4B8C-83A1-F6EECF244321}">
                <p14:modId xmlns:p14="http://schemas.microsoft.com/office/powerpoint/2010/main" val="2033966780"/>
              </p:ext>
            </p:extLst>
          </p:nvPr>
        </p:nvGraphicFramePr>
        <p:xfrm>
          <a:off x="114848" y="866914"/>
          <a:ext cx="8914304" cy="5507383"/>
        </p:xfrm>
        <a:graphic>
          <a:graphicData uri="http://schemas.openxmlformats.org/drawingml/2006/table">
            <a:tbl>
              <a:tblPr firstRow="1" bandRow="1">
                <a:tableStyleId>{5C22544A-7EE6-4342-B048-85BDC9FD1C3A}</a:tableStyleId>
              </a:tblPr>
              <a:tblGrid>
                <a:gridCol w="326896">
                  <a:extLst>
                    <a:ext uri="{9D8B030D-6E8A-4147-A177-3AD203B41FA5}">
                      <a16:colId xmlns:a16="http://schemas.microsoft.com/office/drawing/2014/main" val="719778871"/>
                    </a:ext>
                  </a:extLst>
                </a:gridCol>
                <a:gridCol w="2796208">
                  <a:extLst>
                    <a:ext uri="{9D8B030D-6E8A-4147-A177-3AD203B41FA5}">
                      <a16:colId xmlns:a16="http://schemas.microsoft.com/office/drawing/2014/main" val="343487258"/>
                    </a:ext>
                  </a:extLst>
                </a:gridCol>
                <a:gridCol w="5791200">
                  <a:extLst>
                    <a:ext uri="{9D8B030D-6E8A-4147-A177-3AD203B41FA5}">
                      <a16:colId xmlns:a16="http://schemas.microsoft.com/office/drawing/2014/main" val="2322228553"/>
                    </a:ext>
                  </a:extLst>
                </a:gridCol>
              </a:tblGrid>
              <a:tr h="378212">
                <a:tc>
                  <a:txBody>
                    <a:bodyPr/>
                    <a:lstStyle/>
                    <a:p>
                      <a:endParaRPr lang="en-GB" sz="1500" dirty="0">
                        <a:latin typeface="Gill Sans MT" panose="020B0502020104020203" pitchFamily="34" charset="77"/>
                      </a:endParaRPr>
                    </a:p>
                  </a:txBody>
                  <a:tcPr>
                    <a:noFill/>
                  </a:tcPr>
                </a:tc>
                <a:tc>
                  <a:txBody>
                    <a:bodyPr/>
                    <a:lstStyle/>
                    <a:p>
                      <a:r>
                        <a:rPr lang="en-GB" sz="1500" dirty="0">
                          <a:latin typeface="Gill Sans MT" panose="020B0502020104020203" pitchFamily="34" charset="77"/>
                        </a:rPr>
                        <a:t>Priority</a:t>
                      </a:r>
                    </a:p>
                  </a:txBody>
                  <a:tcPr/>
                </a:tc>
                <a:tc>
                  <a:txBody>
                    <a:bodyPr/>
                    <a:lstStyle/>
                    <a:p>
                      <a:r>
                        <a:rPr lang="en-GB" sz="1500" dirty="0">
                          <a:latin typeface="Gill Sans MT" panose="020B0502020104020203" pitchFamily="34" charset="77"/>
                        </a:rPr>
                        <a:t>Status</a:t>
                      </a:r>
                    </a:p>
                  </a:txBody>
                  <a:tcPr/>
                </a:tc>
                <a:extLst>
                  <a:ext uri="{0D108BD9-81ED-4DB2-BD59-A6C34878D82A}">
                    <a16:rowId xmlns:a16="http://schemas.microsoft.com/office/drawing/2014/main" val="3712427513"/>
                  </a:ext>
                </a:extLst>
              </a:tr>
              <a:tr h="1492122">
                <a:tc>
                  <a:txBody>
                    <a:bodyPr/>
                    <a:lstStyle/>
                    <a:p>
                      <a:r>
                        <a:rPr lang="en-GB" sz="1500" b="1" kern="1200" dirty="0">
                          <a:solidFill>
                            <a:schemeClr val="tx1"/>
                          </a:solidFill>
                          <a:latin typeface="Gill Sans MT" panose="020B0502020104020203" pitchFamily="34" charset="77"/>
                          <a:cs typeface="+mn-cs"/>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Gill Sans MT" panose="020B0502020104020203" pitchFamily="34" charset="77"/>
                          <a:ea typeface="Times New Roman" panose="02020603050405020304" pitchFamily="18" charset="0"/>
                        </a:rPr>
                        <a:t>Expedite resolution of outstanding instances of confirmed or potential misconduct that may have contributed to the Bank’s current 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Gill Sans MT" panose="020B0502020104020203" pitchFamily="34" charset="77"/>
                          <a:ea typeface="Times New Roman" panose="02020603050405020304" pitchFamily="18" charset="0"/>
                        </a:rPr>
                        <a:t>Established an Accountability and Consequence Management Board Task Team to comprehensively deal with outstanding matters. Reviews underway. </a:t>
                      </a:r>
                      <a:endParaRPr lang="en-GB" sz="1500" kern="1200" dirty="0">
                        <a:solidFill>
                          <a:schemeClr val="tx1"/>
                        </a:solidFill>
                        <a:latin typeface="Gill Sans MT" panose="020B0502020104020203" pitchFamily="34" charset="77"/>
                        <a:cs typeface="+mn-cs"/>
                      </a:endParaRPr>
                    </a:p>
                  </a:txBody>
                  <a:tcPr/>
                </a:tc>
                <a:extLst>
                  <a:ext uri="{0D108BD9-81ED-4DB2-BD59-A6C34878D82A}">
                    <a16:rowId xmlns:a16="http://schemas.microsoft.com/office/drawing/2014/main" val="790721995"/>
                  </a:ext>
                </a:extLst>
              </a:tr>
              <a:tr h="559546">
                <a:tc>
                  <a:txBody>
                    <a:bodyPr/>
                    <a:lstStyle/>
                    <a:p>
                      <a:r>
                        <a:rPr lang="en-GB" sz="1500" b="1" kern="1200" dirty="0">
                          <a:solidFill>
                            <a:schemeClr val="tx1"/>
                          </a:solidFill>
                          <a:latin typeface="Gill Sans MT" panose="020B0502020104020203" pitchFamily="34" charset="77"/>
                          <a:cs typeface="+mn-cs"/>
                        </a:rPr>
                        <a:t>6</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dk1"/>
                          </a:solidFill>
                          <a:latin typeface="Gill Sans MT" panose="020B0502020104020203" pitchFamily="34" charset="77"/>
                          <a:ea typeface="Times New Roman" panose="02020603050405020304" pitchFamily="18" charset="0"/>
                          <a:cs typeface="+mn-cs"/>
                        </a:rPr>
                        <a:t>Implement revised Bank strategy</a:t>
                      </a:r>
                    </a:p>
                  </a:txBody>
                  <a:tcPr>
                    <a:noFill/>
                  </a:tcPr>
                </a:tc>
                <a:tc>
                  <a:txBody>
                    <a:bodyPr/>
                    <a:lstStyle/>
                    <a:p>
                      <a:pPr marL="0" indent="0">
                        <a:buFont typeface="Arial" panose="020B0604020202020204" pitchFamily="34" charset="0"/>
                        <a:buNone/>
                      </a:pPr>
                      <a:r>
                        <a:rPr lang="en-GB" sz="1500" kern="1200" dirty="0">
                          <a:solidFill>
                            <a:schemeClr val="dk1"/>
                          </a:solidFill>
                          <a:latin typeface="Gill Sans MT" panose="020B0502020104020203" pitchFamily="34" charset="77"/>
                          <a:cs typeface="+mn-cs"/>
                        </a:rPr>
                        <a:t>Strategic process concluded, consultations with farmer organisations, lenders and other stakeholders are ongoing. </a:t>
                      </a:r>
                    </a:p>
                  </a:txBody>
                  <a:tcPr>
                    <a:noFill/>
                  </a:tcPr>
                </a:tc>
                <a:extLst>
                  <a:ext uri="{0D108BD9-81ED-4DB2-BD59-A6C34878D82A}">
                    <a16:rowId xmlns:a16="http://schemas.microsoft.com/office/drawing/2014/main" val="3124944592"/>
                  </a:ext>
                </a:extLst>
              </a:tr>
              <a:tr h="559546">
                <a:tc>
                  <a:txBody>
                    <a:bodyPr/>
                    <a:lstStyle/>
                    <a:p>
                      <a:r>
                        <a:rPr lang="en-GB" sz="1500" b="1" dirty="0">
                          <a:latin typeface="Gill Sans MT" panose="020B0502020104020203" pitchFamily="34" charset="77"/>
                        </a:rPr>
                        <a:t>7</a:t>
                      </a:r>
                    </a:p>
                  </a:txBody>
                  <a:tcPr/>
                </a:tc>
                <a:tc>
                  <a:txBody>
                    <a:bodyPr/>
                    <a:lstStyle/>
                    <a:p>
                      <a:r>
                        <a:rPr lang="en-GB" sz="1500" kern="1200" dirty="0">
                          <a:solidFill>
                            <a:schemeClr val="dk1"/>
                          </a:solidFill>
                          <a:latin typeface="Gill Sans MT" panose="020B0502020104020203" pitchFamily="34" charset="77"/>
                          <a:cs typeface="+mn-cs"/>
                        </a:rPr>
                        <a:t>Work towards regaining a positive reputation for the Bank</a:t>
                      </a:r>
                    </a:p>
                  </a:txBody>
                  <a:tcPr/>
                </a:tc>
                <a:tc>
                  <a:txBody>
                    <a:bodyPr/>
                    <a:lstStyle/>
                    <a:p>
                      <a:r>
                        <a:rPr lang="en-GB" sz="1500" kern="1200" dirty="0">
                          <a:solidFill>
                            <a:schemeClr val="dk1"/>
                          </a:solidFill>
                          <a:latin typeface="Gill Sans MT" panose="020B0502020104020203" pitchFamily="34" charset="77"/>
                          <a:cs typeface="+mn-cs"/>
                        </a:rPr>
                        <a:t>Increased client engagement and sector re-integration: Building through action: Launch of Blended Finance Scheme in Oct 2022</a:t>
                      </a:r>
                    </a:p>
                  </a:txBody>
                  <a:tcPr/>
                </a:tc>
                <a:extLst>
                  <a:ext uri="{0D108BD9-81ED-4DB2-BD59-A6C34878D82A}">
                    <a16:rowId xmlns:a16="http://schemas.microsoft.com/office/drawing/2014/main" val="26428764"/>
                  </a:ext>
                </a:extLst>
              </a:tr>
              <a:tr h="559546">
                <a:tc>
                  <a:txBody>
                    <a:bodyPr/>
                    <a:lstStyle/>
                    <a:p>
                      <a:r>
                        <a:rPr lang="en-GB" sz="1500" b="1" dirty="0">
                          <a:latin typeface="Gill Sans MT" panose="020B0502020104020203" pitchFamily="34" charset="77"/>
                        </a:rPr>
                        <a:t>8</a:t>
                      </a:r>
                    </a:p>
                  </a:txBody>
                  <a:tcPr>
                    <a:noFill/>
                  </a:tcPr>
                </a:tc>
                <a:tc>
                  <a:txBody>
                    <a:bodyPr/>
                    <a:lstStyle/>
                    <a:p>
                      <a:r>
                        <a:rPr lang="en-GB" sz="1500" kern="1200" dirty="0">
                          <a:solidFill>
                            <a:schemeClr val="dk1"/>
                          </a:solidFill>
                          <a:latin typeface="Gill Sans MT" panose="020B0502020104020203" pitchFamily="34" charset="77"/>
                          <a:cs typeface="+mn-cs"/>
                        </a:rPr>
                        <a:t>Finalise the revised Funding Model</a:t>
                      </a:r>
                    </a:p>
                  </a:txBody>
                  <a:tcPr>
                    <a:noFill/>
                  </a:tcPr>
                </a:tc>
                <a:tc>
                  <a:txBody>
                    <a:bodyPr/>
                    <a:lstStyle/>
                    <a:p>
                      <a:r>
                        <a:rPr lang="en-GB" sz="1500" kern="1200" dirty="0">
                          <a:solidFill>
                            <a:schemeClr val="dk1"/>
                          </a:solidFill>
                          <a:latin typeface="Gill Sans MT" panose="020B0502020104020203" pitchFamily="34" charset="77"/>
                          <a:cs typeface="+mn-cs"/>
                        </a:rPr>
                        <a:t>In progress</a:t>
                      </a:r>
                    </a:p>
                  </a:txBody>
                  <a:tcPr>
                    <a:noFill/>
                  </a:tcPr>
                </a:tc>
                <a:extLst>
                  <a:ext uri="{0D108BD9-81ED-4DB2-BD59-A6C34878D82A}">
                    <a16:rowId xmlns:a16="http://schemas.microsoft.com/office/drawing/2014/main" val="2124617812"/>
                  </a:ext>
                </a:extLst>
              </a:tr>
              <a:tr h="1958411">
                <a:tc>
                  <a:txBody>
                    <a:bodyPr/>
                    <a:lstStyle/>
                    <a:p>
                      <a:r>
                        <a:rPr lang="en-GB" sz="1500" b="1" dirty="0">
                          <a:latin typeface="Gill Sans MT" panose="020B0502020104020203" pitchFamily="34" charset="77"/>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kern="1200" dirty="0">
                          <a:solidFill>
                            <a:schemeClr val="dk1"/>
                          </a:solidFill>
                          <a:latin typeface="Gill Sans MT" panose="020B0502020104020203" pitchFamily="34" charset="77"/>
                          <a:ea typeface="Times New Roman" panose="02020603050405020304" pitchFamily="18" charset="0"/>
                          <a:cs typeface="+mn-cs"/>
                        </a:rPr>
                        <a:t>Improve the financial and operating performance of the Bank </a:t>
                      </a:r>
                    </a:p>
                  </a:txBody>
                  <a:tcPr/>
                </a:tc>
                <a:tc>
                  <a:txBody>
                    <a:bodyPr/>
                    <a:lstStyle/>
                    <a:p>
                      <a:pPr marL="285750" indent="-285750">
                        <a:buFont typeface="Arial" panose="020B0604020202020204" pitchFamily="34" charset="0"/>
                        <a:buChar char="•"/>
                      </a:pPr>
                      <a:r>
                        <a:rPr lang="en-GB" sz="1500" kern="1200" dirty="0">
                          <a:solidFill>
                            <a:schemeClr val="dk1"/>
                          </a:solidFill>
                          <a:latin typeface="Gill Sans MT" panose="020B0502020104020203" pitchFamily="34" charset="77"/>
                          <a:cs typeface="+mn-cs"/>
                        </a:rPr>
                        <a:t>Improved financial performance since FY2022</a:t>
                      </a:r>
                    </a:p>
                    <a:p>
                      <a:pPr marL="285750" indent="-285750">
                        <a:buFont typeface="Arial" panose="020B0604020202020204" pitchFamily="34" charset="0"/>
                        <a:buChar char="•"/>
                      </a:pPr>
                      <a:r>
                        <a:rPr lang="en-GB" sz="1500" kern="1200" dirty="0">
                          <a:solidFill>
                            <a:schemeClr val="dk1"/>
                          </a:solidFill>
                          <a:latin typeface="Gill Sans MT" panose="020B0502020104020203" pitchFamily="34" charset="77"/>
                          <a:cs typeface="+mn-cs"/>
                        </a:rPr>
                        <a:t>Revision of credit policies focused on development, as well as regional capacity to enable the Bank’s resumption of lending activities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a:solidFill>
                            <a:schemeClr val="dk1"/>
                          </a:solidFill>
                          <a:latin typeface="Gill Sans MT" panose="020B0502020104020203" pitchFamily="34" charset="77"/>
                          <a:cs typeface="+mn-cs"/>
                        </a:rPr>
                        <a:t>Resumption of lending activities in Oct 2022 focussing on: </a:t>
                      </a:r>
                    </a:p>
                    <a:p>
                      <a:pPr marL="742950" marR="0" lvl="2"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500" kern="1200" dirty="0">
                          <a:solidFill>
                            <a:schemeClr val="dk1"/>
                          </a:solidFill>
                          <a:latin typeface="Gill Sans MT" panose="020B0502020104020203" pitchFamily="34" charset="77"/>
                          <a:cs typeface="+mn-cs"/>
                        </a:rPr>
                        <a:t>Affordable finance</a:t>
                      </a:r>
                    </a:p>
                    <a:p>
                      <a:pPr marL="742950" marR="0" lvl="2"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500" kern="1200" dirty="0">
                          <a:solidFill>
                            <a:schemeClr val="dk1"/>
                          </a:solidFill>
                          <a:latin typeface="Gill Sans MT" panose="020B0502020104020203" pitchFamily="34" charset="77"/>
                          <a:cs typeface="+mn-cs"/>
                        </a:rPr>
                        <a:t>Reducing the risk of entrepreneurial failure through improved debt to equity ratio on the loan transactions.</a:t>
                      </a:r>
                    </a:p>
                    <a:p>
                      <a:pPr marL="742950" marR="0" lvl="2"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GB" sz="1500" kern="1200" dirty="0">
                          <a:solidFill>
                            <a:schemeClr val="dk1"/>
                          </a:solidFill>
                          <a:latin typeface="Gill Sans MT" panose="020B0502020104020203" pitchFamily="34" charset="77"/>
                          <a:cs typeface="+mn-cs"/>
                        </a:rPr>
                        <a:t>Improved pre- and post finance support to clients</a:t>
                      </a:r>
                    </a:p>
                  </a:txBody>
                  <a:tcPr/>
                </a:tc>
                <a:extLst>
                  <a:ext uri="{0D108BD9-81ED-4DB2-BD59-A6C34878D82A}">
                    <a16:rowId xmlns:a16="http://schemas.microsoft.com/office/drawing/2014/main" val="4252941856"/>
                  </a:ext>
                </a:extLst>
              </a:tr>
            </a:tbl>
          </a:graphicData>
        </a:graphic>
      </p:graphicFrame>
    </p:spTree>
    <p:extLst>
      <p:ext uri="{BB962C8B-B14F-4D97-AF65-F5344CB8AC3E}">
        <p14:creationId xmlns:p14="http://schemas.microsoft.com/office/powerpoint/2010/main" val="316732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816" y="6263921"/>
            <a:ext cx="54602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FF0000"/>
                </a:solidFill>
                <a:effectLst/>
                <a:uLnTx/>
                <a:uFillTx/>
                <a:latin typeface="Calibri" panose="020F0502020204030204"/>
                <a:ea typeface="+mn-ea"/>
                <a:cs typeface="+mn-cs"/>
              </a:rPr>
              <a:t>*  Audited FY2022 Financials &amp; FY2021</a:t>
            </a:r>
          </a:p>
        </p:txBody>
      </p:sp>
      <p:sp>
        <p:nvSpPr>
          <p:cNvPr id="8" name="Title 2"/>
          <p:cNvSpPr txBox="1">
            <a:spLocks/>
          </p:cNvSpPr>
          <p:nvPr/>
        </p:nvSpPr>
        <p:spPr>
          <a:xfrm>
            <a:off x="0" y="-79455"/>
            <a:ext cx="7276011" cy="8468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Gill Sans MT" panose="020B0502020104020203" pitchFamily="34" charset="0"/>
                <a:ea typeface="+mj-ea"/>
                <a:cs typeface="+mj-cs"/>
              </a:defRPr>
            </a:lvl1pPr>
          </a:lstStyle>
          <a:p>
            <a:pPr marL="541338" marR="0" lvl="0" indent="-541338" algn="l" defTabSz="914400" rtl="0" eaLnBrk="1" fontAlgn="auto" latinLnBrk="0" hangingPunct="1">
              <a:lnSpc>
                <a:spcPct val="110000"/>
              </a:lnSpc>
              <a:spcBef>
                <a:spcPct val="0"/>
              </a:spcBef>
              <a:spcAft>
                <a:spcPts val="0"/>
              </a:spcAft>
              <a:buClrTx/>
              <a:buSzTx/>
              <a:buFontTx/>
              <a:buNone/>
              <a:tabLst/>
              <a:defRPr/>
            </a:pPr>
            <a:r>
              <a:rPr lang="en-ZA" sz="2900" dirty="0">
                <a:solidFill>
                  <a:prstClr val="white"/>
                </a:solidFill>
              </a:rPr>
              <a:t>4.</a:t>
            </a:r>
            <a:r>
              <a:rPr kumimoji="0" lang="en-ZA" sz="2900" b="0" i="0" u="none" strike="noStrike" kern="1200" cap="none" spc="0" normalizeH="0" baseline="0" noProof="0" dirty="0">
                <a:ln>
                  <a:noFill/>
                </a:ln>
                <a:solidFill>
                  <a:prstClr val="white"/>
                </a:solidFill>
                <a:effectLst/>
                <a:uLnTx/>
                <a:uFillTx/>
              </a:rPr>
              <a:t> FY2022 Financial Performance Overview</a:t>
            </a:r>
          </a:p>
        </p:txBody>
      </p:sp>
      <p:graphicFrame>
        <p:nvGraphicFramePr>
          <p:cNvPr id="12" name="Table 11"/>
          <p:cNvGraphicFramePr>
            <a:graphicFrameLocks noGrp="1"/>
          </p:cNvGraphicFramePr>
          <p:nvPr>
            <p:extLst>
              <p:ext uri="{D42A27DB-BD31-4B8C-83A1-F6EECF244321}">
                <p14:modId xmlns:p14="http://schemas.microsoft.com/office/powerpoint/2010/main" val="648615394"/>
              </p:ext>
            </p:extLst>
          </p:nvPr>
        </p:nvGraphicFramePr>
        <p:xfrm>
          <a:off x="243707" y="1204350"/>
          <a:ext cx="8383056" cy="4887792"/>
        </p:xfrm>
        <a:graphic>
          <a:graphicData uri="http://schemas.openxmlformats.org/drawingml/2006/table">
            <a:tbl>
              <a:tblPr firstRow="1" bandRow="1">
                <a:tableStyleId>{10A1B5D5-9B99-4C35-A422-299274C87663}</a:tableStyleId>
              </a:tblPr>
              <a:tblGrid>
                <a:gridCol w="5578974">
                  <a:extLst>
                    <a:ext uri="{9D8B030D-6E8A-4147-A177-3AD203B41FA5}">
                      <a16:colId xmlns:a16="http://schemas.microsoft.com/office/drawing/2014/main" val="741574934"/>
                    </a:ext>
                  </a:extLst>
                </a:gridCol>
                <a:gridCol w="1402041">
                  <a:extLst>
                    <a:ext uri="{9D8B030D-6E8A-4147-A177-3AD203B41FA5}">
                      <a16:colId xmlns:a16="http://schemas.microsoft.com/office/drawing/2014/main" val="2538333736"/>
                    </a:ext>
                  </a:extLst>
                </a:gridCol>
                <a:gridCol w="1402041">
                  <a:extLst>
                    <a:ext uri="{9D8B030D-6E8A-4147-A177-3AD203B41FA5}">
                      <a16:colId xmlns:a16="http://schemas.microsoft.com/office/drawing/2014/main" val="3264971754"/>
                    </a:ext>
                  </a:extLst>
                </a:gridCol>
              </a:tblGrid>
              <a:tr h="436151">
                <a:tc>
                  <a:txBody>
                    <a:bodyPr/>
                    <a:lstStyle/>
                    <a:p>
                      <a:r>
                        <a:rPr lang="en-ZA" sz="1100" b="1" baseline="0" dirty="0">
                          <a:solidFill>
                            <a:schemeClr val="bg1"/>
                          </a:solidFill>
                        </a:rPr>
                        <a:t>Q-R </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200" b="1" dirty="0">
                          <a:solidFill>
                            <a:schemeClr val="bg1"/>
                          </a:solidFill>
                          <a:latin typeface="Gill Sans MT" panose="020B0502020104020203" pitchFamily="34" charset="0"/>
                        </a:rPr>
                        <a:t>FY2022 </a:t>
                      </a:r>
                    </a:p>
                    <a:p>
                      <a:pPr algn="ctr"/>
                      <a:r>
                        <a:rPr lang="en-ZA" sz="1200" b="1" dirty="0">
                          <a:solidFill>
                            <a:schemeClr val="bg1"/>
                          </a:solidFill>
                          <a:latin typeface="Gill Sans MT" panose="020B0502020104020203" pitchFamily="34" charset="0"/>
                        </a:rPr>
                        <a:t>Rm</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5F4C"/>
                    </a:solidFill>
                  </a:tcPr>
                </a:tc>
                <a:tc>
                  <a:txBody>
                    <a:bodyPr/>
                    <a:lstStyle/>
                    <a:p>
                      <a:pPr algn="ctr"/>
                      <a:r>
                        <a:rPr lang="en-ZA" sz="1200" dirty="0">
                          <a:solidFill>
                            <a:schemeClr val="bg1"/>
                          </a:solidFill>
                          <a:latin typeface="Gill Sans MT" panose="020B0502020104020203" pitchFamily="34" charset="0"/>
                        </a:rPr>
                        <a:t>FY2021</a:t>
                      </a:r>
                    </a:p>
                    <a:p>
                      <a:pPr algn="ctr"/>
                      <a:r>
                        <a:rPr lang="en-ZA" sz="1200" dirty="0">
                          <a:solidFill>
                            <a:schemeClr val="bg1"/>
                          </a:solidFill>
                          <a:latin typeface="Gill Sans MT" panose="020B0502020104020203" pitchFamily="34" charset="0"/>
                        </a:rPr>
                        <a:t>Rm</a:t>
                      </a:r>
                      <a:endParaRPr lang="en-ZA" sz="1200" b="1" dirty="0">
                        <a:solidFill>
                          <a:schemeClr val="bg1"/>
                        </a:solidFill>
                        <a:latin typeface="Gill Sans MT" panose="020B0502020104020203" pitchFamily="34" charset="0"/>
                      </a:endParaRPr>
                    </a:p>
                  </a:txBody>
                  <a:tcP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5F4C"/>
                    </a:solidFill>
                  </a:tcPr>
                </a:tc>
                <a:extLst>
                  <a:ext uri="{0D108BD9-81ED-4DB2-BD59-A6C34878D82A}">
                    <a16:rowId xmlns:a16="http://schemas.microsoft.com/office/drawing/2014/main" val="2727891841"/>
                  </a:ext>
                </a:extLst>
              </a:tr>
              <a:tr h="261691">
                <a:tc gridSpan="3">
                  <a:txBody>
                    <a:bodyPr/>
                    <a:lstStyle/>
                    <a:p>
                      <a:pPr marL="0" algn="ctr" defTabSz="914400" rtl="0" eaLnBrk="1" latinLnBrk="0" hangingPunct="1"/>
                      <a:r>
                        <a:rPr lang="en-GB" sz="1200" b="1" kern="1200" dirty="0">
                          <a:solidFill>
                            <a:schemeClr val="bg1"/>
                          </a:solidFill>
                          <a:latin typeface="Gill Sans MT" panose="020B0502020104020203" pitchFamily="34" charset="0"/>
                          <a:ea typeface="+mn-ea"/>
                          <a:cs typeface="+mn-cs"/>
                        </a:rPr>
                        <a:t>Statement</a:t>
                      </a:r>
                      <a:r>
                        <a:rPr lang="en-GB" sz="1200" b="1" kern="1200" baseline="0" dirty="0">
                          <a:solidFill>
                            <a:schemeClr val="bg1"/>
                          </a:solidFill>
                          <a:latin typeface="Gill Sans MT" panose="020B0502020104020203" pitchFamily="34" charset="0"/>
                          <a:ea typeface="+mn-ea"/>
                          <a:cs typeface="+mn-cs"/>
                        </a:rPr>
                        <a:t> of Financial Performance</a:t>
                      </a:r>
                      <a:endParaRPr lang="en-ZA" sz="1200" b="1" kern="1200" dirty="0">
                        <a:solidFill>
                          <a:schemeClr val="bg1"/>
                        </a:solidFill>
                        <a:latin typeface="Gill Sans MT" panose="020B05020201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pPr algn="r"/>
                      <a:endParaRPr lang="en-ZA" sz="1100" b="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pPr algn="r"/>
                      <a:endParaRPr lang="en-ZA" sz="1100" b="0" dirty="0">
                        <a:solidFill>
                          <a:schemeClr val="tx1"/>
                        </a:solidFill>
                      </a:endParaRPr>
                    </a:p>
                  </a:txBody>
                  <a:tcPr>
                    <a:solidFill>
                      <a:schemeClr val="bg1"/>
                    </a:solidFill>
                  </a:tcPr>
                </a:tc>
                <a:extLst>
                  <a:ext uri="{0D108BD9-81ED-4DB2-BD59-A6C34878D82A}">
                    <a16:rowId xmlns:a16="http://schemas.microsoft.com/office/drawing/2014/main" val="3671825093"/>
                  </a:ext>
                </a:extLst>
              </a:tr>
              <a:tr h="261691">
                <a:tc>
                  <a:txBody>
                    <a:bodyPr/>
                    <a:lstStyle/>
                    <a:p>
                      <a:pPr marL="0" algn="l" defTabSz="914400" rtl="0" eaLnBrk="1" latinLnBrk="0" hangingPunct="1"/>
                      <a:r>
                        <a:rPr lang="en-ZA" sz="1200" b="0" kern="1200" dirty="0">
                          <a:solidFill>
                            <a:schemeClr val="tx1"/>
                          </a:solidFill>
                          <a:latin typeface="Gill Sans MT" panose="020B0502020104020203" pitchFamily="34" charset="0"/>
                          <a:ea typeface="+mn-ea"/>
                          <a:cs typeface="+mn-cs"/>
                        </a:rPr>
                        <a:t>Net interest</a:t>
                      </a:r>
                      <a:r>
                        <a:rPr lang="en-ZA" sz="1200" b="0" kern="1200" baseline="0" dirty="0">
                          <a:solidFill>
                            <a:schemeClr val="tx1"/>
                          </a:solidFill>
                          <a:latin typeface="Gill Sans MT" panose="020B0502020104020203" pitchFamily="34" charset="0"/>
                          <a:ea typeface="+mn-ea"/>
                          <a:cs typeface="+mn-cs"/>
                        </a:rPr>
                        <a:t> margin                                                                                                         </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rgbClr val="1F7F64"/>
                      </a:solidFill>
                      <a:prstDash val="solid"/>
                      <a:round/>
                      <a:headEnd type="none" w="med" len="med"/>
                      <a:tailEnd type="none" w="med" len="med"/>
                    </a:lnB>
                    <a:solidFill>
                      <a:schemeClr val="bg1"/>
                    </a:solidFill>
                  </a:tcPr>
                </a:tc>
                <a:tc>
                  <a:txBody>
                    <a:bodyPr/>
                    <a:lstStyle/>
                    <a:p>
                      <a:pPr algn="r"/>
                      <a:r>
                        <a:rPr lang="en-GB" sz="1200" b="0" dirty="0">
                          <a:solidFill>
                            <a:schemeClr val="tx1"/>
                          </a:solidFill>
                          <a:latin typeface="Gill Sans MT" panose="020B0502020104020203" pitchFamily="34" charset="0"/>
                        </a:rPr>
                        <a:t>R </a:t>
                      </a:r>
                      <a:r>
                        <a:rPr lang="en-ZA" sz="1200" b="0" dirty="0">
                          <a:solidFill>
                            <a:schemeClr val="tx1"/>
                          </a:solidFill>
                          <a:latin typeface="Gill Sans MT" panose="020B0502020104020203" pitchFamily="34" charset="0"/>
                        </a:rPr>
                        <a:t>600.5</a:t>
                      </a:r>
                    </a:p>
                  </a:txBody>
                  <a:tcPr>
                    <a:solidFill>
                      <a:schemeClr val="bg1"/>
                    </a:solidFill>
                  </a:tcPr>
                </a:tc>
                <a:tc>
                  <a:txBody>
                    <a:bodyPr/>
                    <a:lstStyle/>
                    <a:p>
                      <a:pPr algn="r"/>
                      <a:r>
                        <a:rPr lang="en-ZA" sz="1200" b="0" dirty="0">
                          <a:solidFill>
                            <a:schemeClr val="tx1"/>
                          </a:solidFill>
                          <a:latin typeface="Gill Sans MT" panose="020B0502020104020203" pitchFamily="34" charset="0"/>
                        </a:rPr>
                        <a:t>R167.6</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42389224"/>
                  </a:ext>
                </a:extLst>
              </a:tr>
              <a:tr h="261691">
                <a:tc>
                  <a:txBody>
                    <a:bodyPr/>
                    <a:lstStyle/>
                    <a:p>
                      <a:pPr marL="0" algn="l" defTabSz="914400" rtl="0" eaLnBrk="1" latinLnBrk="0" hangingPunct="1"/>
                      <a:r>
                        <a:rPr lang="en-ZA" sz="1200" kern="1200" dirty="0">
                          <a:latin typeface="Gill Sans MT" panose="020B0502020104020203" pitchFamily="34" charset="0"/>
                        </a:rPr>
                        <a:t>Impairments release/(charges)</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rgbClr val="1F7F64"/>
                      </a:solidFill>
                      <a:prstDash val="solid"/>
                      <a:round/>
                      <a:headEnd type="none" w="med" len="med"/>
                      <a:tailEnd type="none" w="med" len="med"/>
                    </a:lnT>
                    <a:solidFill>
                      <a:schemeClr val="bg1"/>
                    </a:solidFill>
                  </a:tcPr>
                </a:tc>
                <a:tc>
                  <a:txBody>
                    <a:bodyPr/>
                    <a:lstStyle/>
                    <a:p>
                      <a:pPr algn="r"/>
                      <a:r>
                        <a:rPr lang="en-GB" sz="1200" b="0" dirty="0">
                          <a:solidFill>
                            <a:schemeClr val="tx1"/>
                          </a:solidFill>
                          <a:latin typeface="Gill Sans MT" panose="020B0502020104020203" pitchFamily="34" charset="0"/>
                        </a:rPr>
                        <a:t>R1 298.6</a:t>
                      </a:r>
                      <a:endParaRPr lang="en-ZA" sz="1200" b="0" dirty="0">
                        <a:solidFill>
                          <a:schemeClr val="tx1"/>
                        </a:solidFill>
                        <a:latin typeface="Gill Sans MT" panose="020B0502020104020203" pitchFamily="34" charset="0"/>
                      </a:endParaRPr>
                    </a:p>
                  </a:txBody>
                  <a:tcPr>
                    <a:solidFill>
                      <a:schemeClr val="bg1"/>
                    </a:solidFill>
                  </a:tcPr>
                </a:tc>
                <a:tc>
                  <a:txBody>
                    <a:bodyPr/>
                    <a:lstStyle/>
                    <a:p>
                      <a:pPr algn="r"/>
                      <a:r>
                        <a:rPr lang="en-ZA" sz="1200" dirty="0">
                          <a:latin typeface="Gill Sans MT" panose="020B0502020104020203" pitchFamily="34" charset="0"/>
                        </a:rPr>
                        <a:t>(R 323.6) </a:t>
                      </a:r>
                      <a:endParaRPr lang="en-ZA" sz="1200" b="0" dirty="0">
                        <a:solidFill>
                          <a:schemeClr val="tx1"/>
                        </a:solidFill>
                        <a:latin typeface="Gill Sans MT" panose="020B0502020104020203" pitchFamily="34" charset="0"/>
                      </a:endParaRPr>
                    </a:p>
                  </a:txBody>
                  <a:tcPr>
                    <a:solidFill>
                      <a:schemeClr val="bg1"/>
                    </a:solidFill>
                  </a:tcPr>
                </a:tc>
                <a:extLst>
                  <a:ext uri="{0D108BD9-81ED-4DB2-BD59-A6C34878D82A}">
                    <a16:rowId xmlns:a16="http://schemas.microsoft.com/office/drawing/2014/main" val="1822013315"/>
                  </a:ext>
                </a:extLst>
              </a:tr>
              <a:tr h="261691">
                <a:tc>
                  <a:txBody>
                    <a:bodyPr/>
                    <a:lstStyle/>
                    <a:p>
                      <a:pPr marL="0" algn="l" defTabSz="914400" rtl="0" eaLnBrk="1" latinLnBrk="0" hangingPunct="1"/>
                      <a:r>
                        <a:rPr lang="en-ZA" sz="1200" kern="1200" dirty="0">
                          <a:latin typeface="Gill Sans MT" panose="020B0502020104020203" pitchFamily="34" charset="0"/>
                        </a:rPr>
                        <a:t>Operating expenses</a:t>
                      </a:r>
                      <a:endParaRPr lang="en-ZA" sz="1200" b="0" kern="1200" baseline="30000" dirty="0">
                        <a:solidFill>
                          <a:schemeClr val="tx1"/>
                        </a:solidFill>
                        <a:latin typeface="Gill Sans MT" panose="020B0502020104020203" pitchFamily="34" charset="0"/>
                        <a:ea typeface="+mn-ea"/>
                        <a:cs typeface="+mn-cs"/>
                      </a:endParaRPr>
                    </a:p>
                  </a:txBody>
                  <a:tcPr>
                    <a:solidFill>
                      <a:schemeClr val="bg1"/>
                    </a:solidFill>
                  </a:tcPr>
                </a:tc>
                <a:tc>
                  <a:txBody>
                    <a:bodyPr/>
                    <a:lstStyle/>
                    <a:p>
                      <a:pPr algn="r"/>
                      <a:r>
                        <a:rPr lang="en-ZA" sz="1200" b="0" dirty="0">
                          <a:solidFill>
                            <a:schemeClr val="tx1"/>
                          </a:solidFill>
                          <a:latin typeface="Gill Sans MT" panose="020B0502020104020203" pitchFamily="34" charset="0"/>
                        </a:rPr>
                        <a:t>(R 562.7)</a:t>
                      </a:r>
                    </a:p>
                  </a:txBody>
                  <a:tcPr>
                    <a:solidFill>
                      <a:schemeClr val="bg1"/>
                    </a:solidFill>
                  </a:tcPr>
                </a:tc>
                <a:tc>
                  <a:txBody>
                    <a:bodyPr/>
                    <a:lstStyle/>
                    <a:p>
                      <a:pPr algn="r"/>
                      <a:r>
                        <a:rPr lang="en-ZA" sz="1200" dirty="0">
                          <a:latin typeface="Gill Sans MT" panose="020B0502020104020203" pitchFamily="34" charset="0"/>
                        </a:rPr>
                        <a:t>(R 593.5)</a:t>
                      </a:r>
                      <a:endParaRPr lang="en-ZA" sz="1200" b="0" dirty="0">
                        <a:solidFill>
                          <a:schemeClr val="tx1"/>
                        </a:solidFill>
                        <a:latin typeface="Gill Sans MT" panose="020B0502020104020203" pitchFamily="34" charset="0"/>
                      </a:endParaRPr>
                    </a:p>
                  </a:txBody>
                  <a:tcPr>
                    <a:solidFill>
                      <a:schemeClr val="bg1"/>
                    </a:solidFill>
                  </a:tcPr>
                </a:tc>
                <a:extLst>
                  <a:ext uri="{0D108BD9-81ED-4DB2-BD59-A6C34878D82A}">
                    <a16:rowId xmlns:a16="http://schemas.microsoft.com/office/drawing/2014/main" val="716714670"/>
                  </a:ext>
                </a:extLst>
              </a:tr>
              <a:tr h="261691">
                <a:tc>
                  <a:txBody>
                    <a:bodyPr/>
                    <a:lstStyle/>
                    <a:p>
                      <a:pPr marL="0" algn="l" defTabSz="914400" rtl="0" eaLnBrk="1" latinLnBrk="0" hangingPunct="1"/>
                      <a:r>
                        <a:rPr lang="en-GB" sz="1200" kern="1200" dirty="0">
                          <a:latin typeface="Gill Sans MT" panose="020B0502020104020203" pitchFamily="34" charset="0"/>
                        </a:rPr>
                        <a:t>Total Comprehensive</a:t>
                      </a:r>
                      <a:r>
                        <a:rPr lang="en-GB" sz="1200" kern="1200" baseline="0" dirty="0">
                          <a:latin typeface="Gill Sans MT" panose="020B0502020104020203" pitchFamily="34" charset="0"/>
                        </a:rPr>
                        <a:t> </a:t>
                      </a:r>
                      <a:r>
                        <a:rPr lang="en-GB" sz="1200" kern="1200" dirty="0">
                          <a:latin typeface="Gill Sans MT" panose="020B0502020104020203" pitchFamily="34" charset="0"/>
                        </a:rPr>
                        <a:t>income/(loss) for the year</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200" b="0" dirty="0">
                          <a:solidFill>
                            <a:schemeClr val="tx1"/>
                          </a:solidFill>
                          <a:latin typeface="Gill Sans MT" panose="020B0502020104020203" pitchFamily="34" charset="0"/>
                        </a:rPr>
                        <a:t>R</a:t>
                      </a:r>
                      <a:r>
                        <a:rPr lang="en-ZA" sz="1200" b="0" dirty="0">
                          <a:solidFill>
                            <a:schemeClr val="tx1"/>
                          </a:solidFill>
                          <a:latin typeface="Gill Sans MT" panose="020B0502020104020203" pitchFamily="34" charset="0"/>
                        </a:rPr>
                        <a:t>1 391.4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r"/>
                      <a:r>
                        <a:rPr lang="en-ZA" sz="1200" dirty="0">
                          <a:latin typeface="Gill Sans MT" panose="020B0502020104020203" pitchFamily="34" charset="0"/>
                        </a:rPr>
                        <a:t>(R 711.1)</a:t>
                      </a:r>
                      <a:endParaRPr lang="en-ZA" sz="1200" b="0" dirty="0">
                        <a:solidFill>
                          <a:schemeClr val="tx1"/>
                        </a:solidFill>
                        <a:latin typeface="Gill Sans MT" panose="020B0502020104020203" pitchFamily="34"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115753"/>
                  </a:ext>
                </a:extLst>
              </a:tr>
              <a:tr h="261691">
                <a:tc gridSpan="3">
                  <a:txBody>
                    <a:bodyPr/>
                    <a:lstStyle/>
                    <a:p>
                      <a:pPr marL="0" algn="ctr" defTabSz="914400" rtl="0" eaLnBrk="1" latinLnBrk="0" hangingPunct="1"/>
                      <a:r>
                        <a:rPr lang="en-GB" sz="1200" b="1" kern="1200" dirty="0">
                          <a:solidFill>
                            <a:schemeClr val="bg1"/>
                          </a:solidFill>
                          <a:latin typeface="Gill Sans MT" panose="020B0502020104020203" pitchFamily="34" charset="0"/>
                          <a:ea typeface="+mn-ea"/>
                          <a:cs typeface="+mn-cs"/>
                        </a:rPr>
                        <a:t>Statement</a:t>
                      </a:r>
                      <a:r>
                        <a:rPr lang="en-GB" sz="1200" b="1" kern="1200" baseline="0" dirty="0">
                          <a:solidFill>
                            <a:schemeClr val="bg1"/>
                          </a:solidFill>
                          <a:latin typeface="Gill Sans MT" panose="020B0502020104020203" pitchFamily="34" charset="0"/>
                          <a:ea typeface="+mn-ea"/>
                          <a:cs typeface="+mn-cs"/>
                        </a:rPr>
                        <a:t> of Financial Position</a:t>
                      </a:r>
                      <a:endParaRPr lang="en-ZA" sz="1200" b="1" kern="1200" dirty="0">
                        <a:solidFill>
                          <a:schemeClr val="bg1"/>
                        </a:solidFill>
                        <a:latin typeface="Gill Sans MT" panose="020B05020201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F64"/>
                    </a:solidFill>
                  </a:tcPr>
                </a:tc>
                <a:tc hMerge="1">
                  <a:txBody>
                    <a:bodyPr/>
                    <a:lstStyle/>
                    <a:p>
                      <a:pPr algn="r"/>
                      <a:endParaRPr lang="en-ZA" sz="1100" b="0" i="1" dirty="0">
                        <a:solidFill>
                          <a:schemeClr val="bg1"/>
                        </a:solidFill>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7F64"/>
                    </a:solidFill>
                  </a:tcPr>
                </a:tc>
                <a:tc hMerge="1">
                  <a:txBody>
                    <a:bodyPr/>
                    <a:lstStyle/>
                    <a:p>
                      <a:pPr algn="r"/>
                      <a:endParaRPr lang="en-ZA" sz="1100" b="0" i="1" dirty="0">
                        <a:solidFill>
                          <a:schemeClr val="bg1"/>
                        </a:solidFill>
                      </a:endParaRPr>
                    </a:p>
                  </a:txBody>
                  <a:tcP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7F64"/>
                    </a:solidFill>
                  </a:tcPr>
                </a:tc>
                <a:extLst>
                  <a:ext uri="{0D108BD9-81ED-4DB2-BD59-A6C34878D82A}">
                    <a16:rowId xmlns:a16="http://schemas.microsoft.com/office/drawing/2014/main" val="3385671913"/>
                  </a:ext>
                </a:extLst>
              </a:tr>
              <a:tr h="315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latin typeface="Gill Sans MT" panose="020B0502020104020203" pitchFamily="34" charset="0"/>
                        </a:rPr>
                        <a:t>Cash</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algn="r" defTabSz="914400" rtl="0" eaLnBrk="1" latinLnBrk="0" hangingPunct="1"/>
                      <a:r>
                        <a:rPr lang="en-ZA" sz="1200" b="0" kern="1200" dirty="0">
                          <a:solidFill>
                            <a:schemeClr val="tx1"/>
                          </a:solidFill>
                          <a:latin typeface="Gill Sans MT" panose="020B0502020104020203" pitchFamily="34" charset="0"/>
                          <a:ea typeface="+mn-ea"/>
                          <a:cs typeface="+mn-cs"/>
                        </a:rPr>
                        <a:t>R 9.8bn</a:t>
                      </a:r>
                    </a:p>
                  </a:txBody>
                  <a:tcPr>
                    <a:lnT w="12700" cap="flat" cmpd="sng" algn="ctr">
                      <a:solidFill>
                        <a:schemeClr val="bg1"/>
                      </a:solidFill>
                      <a:prstDash val="solid"/>
                      <a:round/>
                      <a:headEnd type="none" w="med" len="med"/>
                      <a:tailEnd type="none" w="med" len="med"/>
                    </a:lnT>
                    <a:solidFill>
                      <a:schemeClr val="bg1"/>
                    </a:solidFill>
                  </a:tcPr>
                </a:tc>
                <a:tc>
                  <a:txBody>
                    <a:bodyPr/>
                    <a:lstStyle/>
                    <a:p>
                      <a:pPr marL="0" algn="r" defTabSz="914400" rtl="0" eaLnBrk="1" latinLnBrk="0" hangingPunct="1"/>
                      <a:r>
                        <a:rPr lang="en-ZA" sz="1200" kern="1200" dirty="0">
                          <a:latin typeface="Gill Sans MT" panose="020B0502020104020203" pitchFamily="34" charset="0"/>
                        </a:rPr>
                        <a:t>R 5.6bn</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83077643"/>
                  </a:ext>
                </a:extLst>
              </a:tr>
              <a:tr h="261691">
                <a:tc>
                  <a:txBody>
                    <a:bodyPr/>
                    <a:lstStyle/>
                    <a:p>
                      <a:pPr marL="0" algn="l" defTabSz="914400" rtl="0" eaLnBrk="1" latinLnBrk="0" hangingPunct="1"/>
                      <a:r>
                        <a:rPr lang="en-ZA" sz="1200" b="0" kern="1200" dirty="0">
                          <a:solidFill>
                            <a:schemeClr val="tx1"/>
                          </a:solidFill>
                          <a:latin typeface="Gill Sans MT" panose="020B0502020104020203" pitchFamily="34" charset="0"/>
                          <a:ea typeface="+mn-ea"/>
                          <a:cs typeface="+mn-cs"/>
                        </a:rPr>
                        <a:t>Investments</a:t>
                      </a:r>
                    </a:p>
                  </a:txBody>
                  <a:tcPr>
                    <a:solidFill>
                      <a:schemeClr val="bg1"/>
                    </a:solidFill>
                  </a:tcPr>
                </a:tc>
                <a:tc>
                  <a:txBody>
                    <a:bodyPr/>
                    <a:lstStyle/>
                    <a:p>
                      <a:pPr marL="0" algn="r" defTabSz="914400" rtl="0" eaLnBrk="1" latinLnBrk="0" hangingPunct="1"/>
                      <a:r>
                        <a:rPr lang="en-ZA" sz="1200" b="0" kern="1200" dirty="0">
                          <a:solidFill>
                            <a:schemeClr val="tx1"/>
                          </a:solidFill>
                          <a:latin typeface="Gill Sans MT" panose="020B0502020104020203" pitchFamily="34" charset="0"/>
                          <a:ea typeface="+mn-ea"/>
                          <a:cs typeface="+mn-cs"/>
                        </a:rPr>
                        <a:t>R 2.1bn</a:t>
                      </a:r>
                    </a:p>
                  </a:txBody>
                  <a:tcPr>
                    <a:solidFill>
                      <a:schemeClr val="bg1"/>
                    </a:solidFill>
                  </a:tcPr>
                </a:tc>
                <a:tc>
                  <a:txBody>
                    <a:bodyPr/>
                    <a:lstStyle/>
                    <a:p>
                      <a:pPr marL="0" algn="r" defTabSz="914400" rtl="0" eaLnBrk="1" latinLnBrk="0" hangingPunct="1"/>
                      <a:r>
                        <a:rPr lang="en-ZA" sz="1200" b="0" kern="1200" dirty="0">
                          <a:solidFill>
                            <a:schemeClr val="tx1"/>
                          </a:solidFill>
                          <a:latin typeface="Gill Sans MT" panose="020B0502020104020203" pitchFamily="34" charset="0"/>
                          <a:ea typeface="+mn-ea"/>
                          <a:cs typeface="+mn-cs"/>
                        </a:rPr>
                        <a:t>R 2.3bn</a:t>
                      </a:r>
                    </a:p>
                  </a:txBody>
                  <a:tcPr>
                    <a:solidFill>
                      <a:schemeClr val="bg1"/>
                    </a:solidFill>
                  </a:tcPr>
                </a:tc>
                <a:extLst>
                  <a:ext uri="{0D108BD9-81ED-4DB2-BD59-A6C34878D82A}">
                    <a16:rowId xmlns:a16="http://schemas.microsoft.com/office/drawing/2014/main" val="175753368"/>
                  </a:ext>
                </a:extLst>
              </a:tr>
              <a:tr h="261691">
                <a:tc>
                  <a:txBody>
                    <a:bodyPr/>
                    <a:lstStyle/>
                    <a:p>
                      <a:pPr marL="0" algn="l" defTabSz="914400" rtl="0" eaLnBrk="1" latinLnBrk="0" hangingPunct="1"/>
                      <a:r>
                        <a:rPr lang="en-GB" sz="1200" b="0" kern="1200" dirty="0">
                          <a:solidFill>
                            <a:schemeClr val="tx1"/>
                          </a:solidFill>
                          <a:latin typeface="Gill Sans MT" panose="020B0502020104020203" pitchFamily="34" charset="0"/>
                          <a:ea typeface="+mn-ea"/>
                          <a:cs typeface="+mn-cs"/>
                        </a:rPr>
                        <a:t>Gross Loans</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R 25.9bn</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R 36.9bn</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17855195"/>
                  </a:ext>
                </a:extLst>
              </a:tr>
              <a:tr h="261691">
                <a:tc>
                  <a:txBody>
                    <a:bodyPr/>
                    <a:lstStyle/>
                    <a:p>
                      <a:pPr marL="0" algn="l" defTabSz="914400" rtl="0" eaLnBrk="1" latinLnBrk="0" hangingPunct="1"/>
                      <a:r>
                        <a:rPr lang="en-ZA" sz="1200" kern="1200">
                          <a:latin typeface="Gill Sans MT" panose="020B0502020104020203" pitchFamily="34" charset="0"/>
                        </a:rPr>
                        <a:t>Expected credit losses (impairment)</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R 5.0bn</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R 6.0bn</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422038650"/>
                  </a:ext>
                </a:extLst>
              </a:tr>
              <a:tr h="261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latin typeface="Gill Sans MT" panose="020B0502020104020203" pitchFamily="34" charset="0"/>
                        </a:rPr>
                        <a:t>Total assets</a:t>
                      </a:r>
                      <a:endParaRPr lang="en-ZA" sz="1200" b="0" kern="1200" dirty="0">
                        <a:solidFill>
                          <a:schemeClr val="tx1"/>
                        </a:solidFill>
                        <a:latin typeface="Gill Sans MT" panose="020B0502020104020203" pitchFamily="34"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latinLnBrk="0" hangingPunct="1"/>
                      <a:r>
                        <a:rPr lang="en-ZA" sz="1200" b="0" kern="1200" dirty="0">
                          <a:solidFill>
                            <a:schemeClr val="tx1"/>
                          </a:solidFill>
                          <a:latin typeface="Gill Sans MT" panose="020B0502020104020203" pitchFamily="34" charset="0"/>
                          <a:ea typeface="+mn-ea"/>
                          <a:cs typeface="+mn-cs"/>
                        </a:rPr>
                        <a:t>R 34.7bn</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latinLnBrk="0" hangingPunct="1"/>
                      <a:r>
                        <a:rPr lang="en-ZA" sz="1200" kern="1200" dirty="0">
                          <a:latin typeface="Gill Sans MT" panose="020B0502020104020203" pitchFamily="34" charset="0"/>
                        </a:rPr>
                        <a:t>R 40.1bn</a:t>
                      </a:r>
                      <a:endParaRPr lang="en-ZA" sz="1200" b="0" kern="1200" dirty="0">
                        <a:solidFill>
                          <a:schemeClr val="tx1"/>
                        </a:solidFill>
                        <a:latin typeface="Gill Sans MT" panose="020B0502020104020203" pitchFamily="34" charset="0"/>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6783076"/>
                  </a:ext>
                </a:extLst>
              </a:tr>
              <a:tr h="261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Funding liabilities</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R 29.2bn</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R36.1bn</a:t>
                      </a:r>
                      <a:endParaRPr lang="en-ZA" sz="1200" b="0" kern="1200" dirty="0">
                        <a:solidFill>
                          <a:schemeClr val="tx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603369"/>
                  </a:ext>
                </a:extLst>
              </a:tr>
              <a:tr h="261691">
                <a:tc gridSpan="3">
                  <a:txBody>
                    <a:bodyPr/>
                    <a:lstStyle/>
                    <a:p>
                      <a:pPr marL="0" algn="ctr" defTabSz="914400" rtl="0" eaLnBrk="1" latinLnBrk="0" hangingPunct="1"/>
                      <a:r>
                        <a:rPr lang="en-ZA" sz="1200" b="1" kern="1200" dirty="0">
                          <a:solidFill>
                            <a:schemeClr val="bg1"/>
                          </a:solidFill>
                          <a:latin typeface="Gill Sans MT" panose="020B0502020104020203" pitchFamily="34" charset="0"/>
                          <a:ea typeface="+mn-ea"/>
                          <a:cs typeface="+mn-cs"/>
                        </a:rPr>
                        <a:t>Key Ratios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F64"/>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r" defTabSz="914400" rtl="0" eaLnBrk="1" latinLnBrk="0" hangingPunct="1"/>
                      <a:endParaRPr lang="en-ZA" sz="12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2211422969"/>
                  </a:ext>
                </a:extLst>
              </a:tr>
              <a:tr h="261691">
                <a:tc>
                  <a:txBody>
                    <a:bodyPr/>
                    <a:lstStyle/>
                    <a:p>
                      <a:r>
                        <a:rPr lang="en-ZA" sz="1200" dirty="0">
                          <a:latin typeface="Gill Sans MT" panose="020B0502020104020203" pitchFamily="34" charset="0"/>
                        </a:rPr>
                        <a:t>Net interest</a:t>
                      </a:r>
                      <a:r>
                        <a:rPr lang="en-ZA" sz="1200" baseline="0" dirty="0">
                          <a:latin typeface="Gill Sans MT" panose="020B0502020104020203" pitchFamily="34" charset="0"/>
                        </a:rPr>
                        <a:t> margin </a:t>
                      </a:r>
                      <a:endParaRPr lang="en-ZA" sz="1200" b="0" baseline="30000" dirty="0">
                        <a:solidFill>
                          <a:schemeClr val="tx1"/>
                        </a:solidFill>
                        <a:latin typeface="Gill Sans MT" panose="020B0502020104020203" pitchFamily="34" charset="0"/>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r"/>
                      <a:r>
                        <a:rPr lang="en-ZA" sz="1200" b="0" dirty="0">
                          <a:solidFill>
                            <a:schemeClr val="tx1"/>
                          </a:solidFill>
                          <a:latin typeface="Gill Sans MT" panose="020B0502020104020203" pitchFamily="34" charset="0"/>
                        </a:rPr>
                        <a:t>2.0%</a:t>
                      </a:r>
                    </a:p>
                  </a:txBody>
                  <a:tcPr>
                    <a:solidFill>
                      <a:schemeClr val="bg1"/>
                    </a:solidFill>
                  </a:tcPr>
                </a:tc>
                <a:tc>
                  <a:txBody>
                    <a:bodyPr/>
                    <a:lstStyle/>
                    <a:p>
                      <a:pPr algn="r"/>
                      <a:r>
                        <a:rPr lang="en-ZA" sz="1200">
                          <a:solidFill>
                            <a:schemeClr val="tx1"/>
                          </a:solidFill>
                          <a:latin typeface="Gill Sans MT" panose="020B0502020104020203" pitchFamily="34" charset="0"/>
                        </a:rPr>
                        <a:t>0.4%</a:t>
                      </a:r>
                      <a:endParaRPr lang="en-ZA" sz="1200" b="0" dirty="0">
                        <a:solidFill>
                          <a:schemeClr val="tx1"/>
                        </a:solidFill>
                        <a:latin typeface="Gill Sans MT" panose="020B0502020104020203" pitchFamily="34" charset="0"/>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251698893"/>
                  </a:ext>
                </a:extLst>
              </a:tr>
              <a:tr h="261691">
                <a:tc>
                  <a:txBody>
                    <a:bodyPr/>
                    <a:lstStyle/>
                    <a:p>
                      <a:pPr marL="0" algn="l" defTabSz="914400" rtl="0" eaLnBrk="1" latinLnBrk="0" hangingPunct="1"/>
                      <a:r>
                        <a:rPr lang="en-ZA" sz="1200" kern="1200" dirty="0">
                          <a:latin typeface="Gill Sans MT" panose="020B0502020104020203" pitchFamily="34" charset="0"/>
                        </a:rPr>
                        <a:t>Non-performing loans</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ZA" sz="1200" b="0" kern="1200" dirty="0">
                          <a:solidFill>
                            <a:schemeClr val="tx1"/>
                          </a:solidFill>
                          <a:latin typeface="Gill Sans MT" panose="020B0502020104020203" pitchFamily="34" charset="0"/>
                          <a:ea typeface="+mn-ea"/>
                          <a:cs typeface="+mn-cs"/>
                        </a:rPr>
                        <a:t>47.7%</a:t>
                      </a:r>
                    </a:p>
                  </a:txBody>
                  <a:tcPr>
                    <a:solidFill>
                      <a:schemeClr val="bg1"/>
                    </a:solidFill>
                  </a:tcPr>
                </a:tc>
                <a:tc>
                  <a:txBody>
                    <a:bodyPr/>
                    <a:lstStyle/>
                    <a:p>
                      <a:pPr marL="0" algn="r" defTabSz="914400" rtl="0" eaLnBrk="1" latinLnBrk="0" hangingPunct="1"/>
                      <a:r>
                        <a:rPr lang="en-ZA" sz="1200" kern="1200" dirty="0">
                          <a:latin typeface="Gill Sans MT" panose="020B0502020104020203" pitchFamily="34" charset="0"/>
                        </a:rPr>
                        <a:t>32.5%</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895232152"/>
                  </a:ext>
                </a:extLst>
              </a:tr>
              <a:tr h="261691">
                <a:tc>
                  <a:txBody>
                    <a:bodyPr/>
                    <a:lstStyle/>
                    <a:p>
                      <a:pPr marL="0" algn="l" defTabSz="914400" rtl="0" eaLnBrk="1" latinLnBrk="0" hangingPunct="1"/>
                      <a:r>
                        <a:rPr lang="en-GB" sz="1200" b="0" kern="1200" dirty="0">
                          <a:solidFill>
                            <a:schemeClr val="tx1"/>
                          </a:solidFill>
                          <a:latin typeface="Gill Sans MT" panose="020B0502020104020203" pitchFamily="34" charset="0"/>
                          <a:ea typeface="+mn-ea"/>
                          <a:cs typeface="+mn-cs"/>
                        </a:rPr>
                        <a:t>Capital Adequacy ratio</a:t>
                      </a:r>
                      <a:r>
                        <a:rPr lang="en-GB" sz="1200" b="0" kern="1200" baseline="0" dirty="0">
                          <a:solidFill>
                            <a:schemeClr val="tx1"/>
                          </a:solidFill>
                          <a:latin typeface="Gill Sans MT" panose="020B0502020104020203" pitchFamily="34" charset="0"/>
                          <a:ea typeface="+mn-ea"/>
                          <a:cs typeface="+mn-cs"/>
                        </a:rPr>
                        <a:t> (CAR) </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12.2%</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algn="r" defTabSz="914400" rtl="0" eaLnBrk="1" latinLnBrk="0" hangingPunct="1"/>
                      <a:r>
                        <a:rPr lang="en-GB" sz="1200" b="0" kern="1200" dirty="0">
                          <a:solidFill>
                            <a:schemeClr val="tx1"/>
                          </a:solidFill>
                          <a:latin typeface="Gill Sans MT" panose="020B0502020104020203" pitchFamily="34" charset="0"/>
                          <a:ea typeface="+mn-ea"/>
                          <a:cs typeface="+mn-cs"/>
                        </a:rPr>
                        <a:t>10%</a:t>
                      </a:r>
                      <a:endParaRPr lang="en-ZA" sz="1200" b="0" kern="1200" dirty="0">
                        <a:solidFill>
                          <a:schemeClr val="tx1"/>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val="1529910300"/>
                  </a:ext>
                </a:extLst>
              </a:tr>
            </a:tbl>
          </a:graphicData>
        </a:graphic>
      </p:graphicFrame>
      <p:sp>
        <p:nvSpPr>
          <p:cNvPr id="13" name="Text Placeholder 8"/>
          <p:cNvSpPr>
            <a:spLocks noGrp="1"/>
          </p:cNvSpPr>
          <p:nvPr>
            <p:ph type="body" sz="quarter" idx="13"/>
          </p:nvPr>
        </p:nvSpPr>
        <p:spPr>
          <a:prstGeom prst="rect">
            <a:avLst/>
          </a:prstGeom>
        </p:spPr>
        <p:txBody>
          <a:bodyPr>
            <a:normAutofit fontScale="92500" lnSpcReduction="10000"/>
          </a:bodyPr>
          <a:lstStyle/>
          <a:p>
            <a:pPr marL="0" indent="0">
              <a:buNone/>
            </a:pPr>
            <a:r>
              <a:rPr lang="en-ZA" dirty="0">
                <a:solidFill>
                  <a:srgbClr val="1E7F65"/>
                </a:solidFill>
                <a:latin typeface="Gill Sans MT" panose="020B0502020104020203" pitchFamily="34" charset="0"/>
              </a:rPr>
              <a:t>Salient Features - </a:t>
            </a:r>
            <a:r>
              <a:rPr lang="en-ZA" b="1" dirty="0">
                <a:solidFill>
                  <a:srgbClr val="1E7F65"/>
                </a:solidFill>
                <a:latin typeface="Gill Sans MT" panose="020B0502020104020203" pitchFamily="34" charset="0"/>
              </a:rPr>
              <a:t>Group</a:t>
            </a:r>
          </a:p>
        </p:txBody>
      </p:sp>
    </p:spTree>
    <p:extLst>
      <p:ext uri="{BB962C8B-B14F-4D97-AF65-F5344CB8AC3E}">
        <p14:creationId xmlns:p14="http://schemas.microsoft.com/office/powerpoint/2010/main" val="393787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652" y="1307539"/>
            <a:ext cx="8428278" cy="3126690"/>
          </a:xfrm>
          <a:prstGeom prst="rect">
            <a:avLst/>
          </a:prstGeom>
        </p:spPr>
        <p:txBody>
          <a:bodyPr wrap="square">
            <a:spAutoFit/>
          </a:bodyPr>
          <a:lstStyle/>
          <a:p>
            <a:pPr marL="342900" indent="-342900" algn="just">
              <a:lnSpc>
                <a:spcPct val="110000"/>
              </a:lnSpc>
              <a:spcAft>
                <a:spcPts val="1200"/>
              </a:spcAft>
              <a:buFont typeface="+mj-lt"/>
              <a:buAutoNum type="arabicPeriod"/>
            </a:pPr>
            <a:r>
              <a:rPr lang="en-GB" sz="1600" dirty="0">
                <a:solidFill>
                  <a:srgbClr val="212529"/>
                </a:solidFill>
                <a:latin typeface="Gill Sans MT" panose="020B0502020104020203" pitchFamily="34" charset="0"/>
              </a:rPr>
              <a:t>The Board is focused on finalisation of the Liability Solution that is an essential dependence for the Bank’s turnaround.</a:t>
            </a:r>
          </a:p>
          <a:p>
            <a:pPr marL="342900" indent="-342900" algn="just">
              <a:lnSpc>
                <a:spcPct val="110000"/>
              </a:lnSpc>
              <a:spcAft>
                <a:spcPts val="1200"/>
              </a:spcAft>
              <a:buFont typeface="+mj-lt"/>
              <a:buAutoNum type="arabicPeriod"/>
            </a:pPr>
            <a:r>
              <a:rPr lang="en-GB" sz="1600" dirty="0">
                <a:solidFill>
                  <a:srgbClr val="212529"/>
                </a:solidFill>
                <a:latin typeface="Gill Sans MT" panose="020B0502020104020203" pitchFamily="34" charset="0"/>
              </a:rPr>
              <a:t>A clear and development focused strategy has been developed and adopted.</a:t>
            </a:r>
          </a:p>
          <a:p>
            <a:pPr marL="342900" indent="-342900" algn="just">
              <a:lnSpc>
                <a:spcPct val="110000"/>
              </a:lnSpc>
              <a:spcAft>
                <a:spcPts val="1200"/>
              </a:spcAft>
              <a:buFont typeface="+mj-lt"/>
              <a:buAutoNum type="arabicPeriod"/>
            </a:pPr>
            <a:r>
              <a:rPr lang="en-GB" sz="1600" dirty="0">
                <a:solidFill>
                  <a:srgbClr val="212529"/>
                </a:solidFill>
                <a:latin typeface="Gill Sans MT" panose="020B0502020104020203" pitchFamily="34" charset="0"/>
              </a:rPr>
              <a:t>The Bank will be resuming lending to new development clients with the launch of the Blended Finance Scheme in partnership with Department of Agriculture, Land Reform and Rural Development.</a:t>
            </a:r>
          </a:p>
          <a:p>
            <a:pPr marL="342900" indent="-342900" algn="just">
              <a:lnSpc>
                <a:spcPct val="110000"/>
              </a:lnSpc>
              <a:spcAft>
                <a:spcPts val="1200"/>
              </a:spcAft>
              <a:buFont typeface="+mj-lt"/>
              <a:buAutoNum type="arabicPeriod"/>
            </a:pPr>
            <a:r>
              <a:rPr lang="en-GB" sz="1600" dirty="0">
                <a:solidFill>
                  <a:srgbClr val="212529"/>
                </a:solidFill>
                <a:latin typeface="Gill Sans MT" panose="020B0502020104020203" pitchFamily="34" charset="0"/>
              </a:rPr>
              <a:t>Significant progress has been made to stabilise the Bank, however the long term financial sustainability of the Bank requires a revision of its funding model.</a:t>
            </a:r>
          </a:p>
          <a:p>
            <a:pPr marL="452438" lvl="1" indent="-273050" algn="just">
              <a:lnSpc>
                <a:spcPct val="110000"/>
              </a:lnSpc>
              <a:spcAft>
                <a:spcPts val="1200"/>
              </a:spcAft>
              <a:buFont typeface="+mj-lt"/>
              <a:buAutoNum type="arabicPeriod"/>
            </a:pPr>
            <a:endParaRPr lang="en-GB" sz="1600" dirty="0">
              <a:solidFill>
                <a:srgbClr val="212529"/>
              </a:solidFill>
              <a:latin typeface="Gill Sans MT" panose="020B0502020104020203" pitchFamily="34" charset="0"/>
            </a:endParaRPr>
          </a:p>
        </p:txBody>
      </p:sp>
      <p:sp>
        <p:nvSpPr>
          <p:cNvPr id="2" name="Title 1">
            <a:extLst>
              <a:ext uri="{FF2B5EF4-FFF2-40B4-BE49-F238E27FC236}">
                <a16:creationId xmlns:a16="http://schemas.microsoft.com/office/drawing/2014/main" id="{66D8F322-D058-E85E-9EAB-E20E271EFA3C}"/>
              </a:ext>
            </a:extLst>
          </p:cNvPr>
          <p:cNvSpPr txBox="1">
            <a:spLocks/>
          </p:cNvSpPr>
          <p:nvPr/>
        </p:nvSpPr>
        <p:spPr>
          <a:xfrm>
            <a:off x="110426" y="35850"/>
            <a:ext cx="6572250" cy="650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Gill Sans MT" panose="020B0502020104020203" pitchFamily="34" charset="0"/>
                <a:ea typeface="+mj-ea"/>
                <a:cs typeface="+mj-cs"/>
              </a:defRPr>
            </a:lvl1pPr>
          </a:lstStyle>
          <a:p>
            <a:pPr marL="538163" indent="-538163"/>
            <a:r>
              <a:rPr lang="en-GB" sz="2600" dirty="0"/>
              <a:t>5. Conclusion</a:t>
            </a:r>
            <a:endParaRPr lang="en-ZA" sz="2600" dirty="0"/>
          </a:p>
        </p:txBody>
      </p:sp>
    </p:spTree>
    <p:extLst>
      <p:ext uri="{BB962C8B-B14F-4D97-AF65-F5344CB8AC3E}">
        <p14:creationId xmlns:p14="http://schemas.microsoft.com/office/powerpoint/2010/main" val="15977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42A2-43F4-4853-9D51-EA2013B179D9}"/>
              </a:ext>
            </a:extLst>
          </p:cNvPr>
          <p:cNvSpPr>
            <a:spLocks noGrp="1"/>
          </p:cNvSpPr>
          <p:nvPr>
            <p:ph type="ctrTitle"/>
          </p:nvPr>
        </p:nvSpPr>
        <p:spPr/>
        <p:txBody>
          <a:bodyPr/>
          <a:lstStyle/>
          <a:p>
            <a:r>
              <a:rPr lang="en-ZA" dirty="0"/>
              <a:t>Thank you!</a:t>
            </a:r>
          </a:p>
        </p:txBody>
      </p:sp>
      <p:sp>
        <p:nvSpPr>
          <p:cNvPr id="4" name="Rectangle 3">
            <a:extLst>
              <a:ext uri="{FF2B5EF4-FFF2-40B4-BE49-F238E27FC236}">
                <a16:creationId xmlns:a16="http://schemas.microsoft.com/office/drawing/2014/main" id="{024842E2-8A5F-6DA7-C32E-72DFDB63F8EE}"/>
              </a:ext>
            </a:extLst>
          </p:cNvPr>
          <p:cNvSpPr/>
          <p:nvPr/>
        </p:nvSpPr>
        <p:spPr>
          <a:xfrm>
            <a:off x="4996070" y="4704522"/>
            <a:ext cx="3551582" cy="143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0429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5gzqHkjIEvBP2VbYhVE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nr9IDFucM71d1Q2gak.rg"/>
</p:tagLst>
</file>

<file path=ppt/theme/theme1.xml><?xml version="1.0" encoding="utf-8"?>
<a:theme xmlns:a="http://schemas.openxmlformats.org/drawingml/2006/main" name="2_Office Theme">
  <a:themeElements>
    <a:clrScheme name="Land Bank Colours">
      <a:dk1>
        <a:sysClr val="windowText" lastClr="000000"/>
      </a:dk1>
      <a:lt1>
        <a:sysClr val="window" lastClr="FFFFFF"/>
      </a:lt1>
      <a:dk2>
        <a:srgbClr val="F8A642"/>
      </a:dk2>
      <a:lt2>
        <a:srgbClr val="E7E6E6"/>
      </a:lt2>
      <a:accent1>
        <a:srgbClr val="1E7F65"/>
      </a:accent1>
      <a:accent2>
        <a:srgbClr val="F7C663"/>
      </a:accent2>
      <a:accent3>
        <a:srgbClr val="C1212C"/>
      </a:accent3>
      <a:accent4>
        <a:srgbClr val="EDEDED"/>
      </a:accent4>
      <a:accent5>
        <a:srgbClr val="C00000"/>
      </a:accent5>
      <a:accent6>
        <a:srgbClr val="1E7F65"/>
      </a:accent6>
      <a:hlink>
        <a:srgbClr val="F8A642"/>
      </a:hlink>
      <a:folHlink>
        <a:srgbClr val="C1212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2.4.0.63248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2.4.0.63248</Revision>
</Application>
</file>

<file path=customXml/itemProps1.xml><?xml version="1.0" encoding="utf-8"?>
<ds:datastoreItem xmlns:ds="http://schemas.openxmlformats.org/officeDocument/2006/customXml" ds:itemID="{E6D4F8BC-BB6E-4AC0-85D1-7F43C81C8815}">
  <ds:schemaRefs>
    <ds:schemaRef ds:uri="http://www.sap.com/cof/ao/powerpoint/application"/>
  </ds:schemaRefs>
</ds:datastoreItem>
</file>

<file path=customXml/itemProps2.xml><?xml version="1.0" encoding="utf-8"?>
<ds:datastoreItem xmlns:ds="http://schemas.openxmlformats.org/officeDocument/2006/customXml" ds:itemID="{8039A634-77E8-47E0-A3B0-4AE3BDC8A647}">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Office Theme</Template>
  <TotalTime>17044</TotalTime>
  <Words>1083</Words>
  <Application>Microsoft Office PowerPoint</Application>
  <PresentationFormat>On-screen Show (4:3)</PresentationFormat>
  <Paragraphs>139</Paragraphs>
  <Slides>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Gill Sans MT</vt:lpstr>
      <vt:lpstr>Gill Sans Std Light</vt:lpstr>
      <vt:lpstr>Times New Roman</vt:lpstr>
      <vt:lpstr>Trebuchet MS</vt:lpstr>
      <vt:lpstr>Wingdings</vt:lpstr>
      <vt:lpstr>2_Office Theme</vt:lpstr>
      <vt:lpstr>think-cell Slide</vt:lpstr>
      <vt:lpstr>Land Bank Presentation to SCOF</vt:lpstr>
      <vt:lpstr>PowerPoint Presentation</vt:lpstr>
      <vt:lpstr>PowerPoint Presentation</vt:lpstr>
      <vt:lpstr>3. Board’s Immediate Priorities: Stabilisation</vt:lpstr>
      <vt:lpstr>3.1 Progress on priorities</vt:lpstr>
      <vt:lpstr>3.1 Progress on priorities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Bank – FY23 Strategic Plan</dc:title>
  <dc:creator>Lombard, Willem</dc:creator>
  <cp:lastModifiedBy>Teboho Sepanya</cp:lastModifiedBy>
  <cp:revision>275</cp:revision>
  <cp:lastPrinted>2022-08-02T14:58:32Z</cp:lastPrinted>
  <dcterms:created xsi:type="dcterms:W3CDTF">2022-07-19T05:52:02Z</dcterms:created>
  <dcterms:modified xsi:type="dcterms:W3CDTF">2022-10-19T08:12:33Z</dcterms:modified>
</cp:coreProperties>
</file>