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48"/>
  </p:notesMasterIdLst>
  <p:sldIdLst>
    <p:sldId id="267" r:id="rId3"/>
    <p:sldId id="985" r:id="rId4"/>
    <p:sldId id="1050" r:id="rId5"/>
    <p:sldId id="256" r:id="rId6"/>
    <p:sldId id="268" r:id="rId7"/>
    <p:sldId id="306" r:id="rId8"/>
    <p:sldId id="258" r:id="rId9"/>
    <p:sldId id="260" r:id="rId10"/>
    <p:sldId id="261" r:id="rId11"/>
    <p:sldId id="262" r:id="rId12"/>
    <p:sldId id="263" r:id="rId13"/>
    <p:sldId id="305" r:id="rId14"/>
    <p:sldId id="264" r:id="rId15"/>
    <p:sldId id="265" r:id="rId16"/>
    <p:sldId id="303" r:id="rId17"/>
    <p:sldId id="269" r:id="rId18"/>
    <p:sldId id="272" r:id="rId19"/>
    <p:sldId id="273" r:id="rId20"/>
    <p:sldId id="274" r:id="rId21"/>
    <p:sldId id="275"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6" r:id="rId40"/>
    <p:sldId id="297" r:id="rId41"/>
    <p:sldId id="304" r:id="rId42"/>
    <p:sldId id="298" r:id="rId43"/>
    <p:sldId id="299" r:id="rId44"/>
    <p:sldId id="300" r:id="rId45"/>
    <p:sldId id="301" r:id="rId46"/>
    <p:sldId id="302"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1347"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11B35-30CC-4697-9574-ED2EFD0AC241}" type="datetimeFigureOut">
              <a:rPr lang="en-GB" smtClean="0"/>
              <a:t>16/10/2022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E31CAD-F2D4-47AF-93EC-A63DE9DCB8C3}" type="slidenum">
              <a:rPr lang="en-GB" smtClean="0"/>
              <a:t>‹#›</a:t>
            </a:fld>
            <a:endParaRPr lang="en-GB"/>
          </a:p>
        </p:txBody>
      </p:sp>
    </p:spTree>
    <p:extLst>
      <p:ext uri="{BB962C8B-B14F-4D97-AF65-F5344CB8AC3E}">
        <p14:creationId xmlns:p14="http://schemas.microsoft.com/office/powerpoint/2010/main" val="3540442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Self explanatory.</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BB773F0-75B3-4611-BA22-EA93332BE17D}" type="slidenum">
              <a:rPr kumimoji="0" lang="en-ZA" sz="1200" b="0" i="0" u="none" strike="noStrike" kern="1200" cap="none" spc="0" normalizeH="0" baseline="0" noProof="0" smtClean="0">
                <a:ln>
                  <a:noFill/>
                </a:ln>
                <a:solidFill>
                  <a:prstClr val="black"/>
                </a:solidFill>
                <a:effectLst/>
                <a:uLnTx/>
                <a:uFillTx/>
                <a:latin typeface="Calibri" pitchFamily="34" charset="0"/>
                <a:ea typeface="ＭＳ Ｐゴシック" pitchFamily="34" charset="-128"/>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ZA" sz="12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763125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1.jpe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2.xml"/><Relationship Id="rId5" Type="http://schemas.openxmlformats.org/officeDocument/2006/relationships/tags" Target="../tags/tag10.xml"/><Relationship Id="rId4" Type="http://schemas.openxmlformats.org/officeDocument/2006/relationships/tags" Target="../tags/tag9.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jpe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2.xml"/><Relationship Id="rId5" Type="http://schemas.openxmlformats.org/officeDocument/2006/relationships/tags" Target="../tags/tag15.xml"/><Relationship Id="rId4"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8.xml"/><Relationship Id="rId7" Type="http://schemas.openxmlformats.org/officeDocument/2006/relationships/slideMaster" Target="../slideMasters/slideMaster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17F254-B99C-4F52-B6E2-717052D59AC9}" type="datetime1">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41A8A-B46A-4F04-A619-D066049CED3F}" type="slidenum">
              <a:rPr lang="en-US" smtClean="0"/>
              <a:t>‹#›</a:t>
            </a:fld>
            <a:endParaRPr lang="en-US"/>
          </a:p>
        </p:txBody>
      </p:sp>
    </p:spTree>
    <p:extLst>
      <p:ext uri="{BB962C8B-B14F-4D97-AF65-F5344CB8AC3E}">
        <p14:creationId xmlns:p14="http://schemas.microsoft.com/office/powerpoint/2010/main" val="2886924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5CA51-ABE6-474E-B71D-C9BA0CF375BC}" type="datetime1">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41A8A-B46A-4F04-A619-D066049CED3F}" type="slidenum">
              <a:rPr lang="en-US" smtClean="0"/>
              <a:t>‹#›</a:t>
            </a:fld>
            <a:endParaRPr lang="en-US"/>
          </a:p>
        </p:txBody>
      </p:sp>
    </p:spTree>
    <p:extLst>
      <p:ext uri="{BB962C8B-B14F-4D97-AF65-F5344CB8AC3E}">
        <p14:creationId xmlns:p14="http://schemas.microsoft.com/office/powerpoint/2010/main" val="3045180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DD3BAC-D888-433B-B9C1-D18AAFD523B6}" type="datetime1">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41A8A-B46A-4F04-A619-D066049CED3F}" type="slidenum">
              <a:rPr lang="en-US" smtClean="0"/>
              <a:t>‹#›</a:t>
            </a:fld>
            <a:endParaRPr lang="en-US"/>
          </a:p>
        </p:txBody>
      </p:sp>
    </p:spTree>
    <p:extLst>
      <p:ext uri="{BB962C8B-B14F-4D97-AF65-F5344CB8AC3E}">
        <p14:creationId xmlns:p14="http://schemas.microsoft.com/office/powerpoint/2010/main" val="385258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6" descr="TestEmblem"/>
          <p:cNvPicPr>
            <a:picLocks noChangeAspect="1" noChangeArrowheads="1"/>
          </p:cNvPicPr>
          <p:nvPr userDrawn="1">
            <p:custDataLst>
              <p:tags r:id="rId1"/>
            </p:custDataLst>
          </p:nvPr>
        </p:nvPicPr>
        <p:blipFill>
          <a:blip r:embed="rId7" cstate="print"/>
          <a:srcRect/>
          <a:stretch>
            <a:fillRect/>
          </a:stretch>
        </p:blipFill>
        <p:spPr bwMode="auto">
          <a:xfrm>
            <a:off x="5724525" y="1125538"/>
            <a:ext cx="2736850" cy="1060450"/>
          </a:xfrm>
          <a:prstGeom prst="rect">
            <a:avLst/>
          </a:prstGeom>
          <a:noFill/>
          <a:ln w="9525">
            <a:noFill/>
            <a:miter lim="800000"/>
            <a:headEnd/>
            <a:tailEnd/>
          </a:ln>
        </p:spPr>
      </p:pic>
      <p:cxnSp>
        <p:nvCxnSpPr>
          <p:cNvPr id="4" name="Straight Connector 3"/>
          <p:cNvCxnSpPr/>
          <p:nvPr userDrawn="1">
            <p:custDataLst>
              <p:tags r:id="rId2"/>
            </p:custDataLst>
          </p:nvPr>
        </p:nvCxnSpPr>
        <p:spPr>
          <a:xfrm>
            <a:off x="684213" y="2420938"/>
            <a:ext cx="777716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ctrTitle"/>
          </p:nvPr>
        </p:nvSpPr>
        <p:spPr>
          <a:xfrm>
            <a:off x="685800" y="2276872"/>
            <a:ext cx="7772400" cy="1470025"/>
          </a:xfrm>
        </p:spPr>
        <p:txBody>
          <a:bodyPr>
            <a:normAutofit/>
          </a:bodyPr>
          <a:lstStyle>
            <a:lvl1pPr>
              <a:defRPr>
                <a:solidFill>
                  <a:schemeClr val="tx1">
                    <a:lumMod val="50000"/>
                    <a:lumOff val="50000"/>
                  </a:schemeClr>
                </a:solidFill>
              </a:defRPr>
            </a:lvl1pPr>
          </a:lstStyle>
          <a:p>
            <a:endParaRPr lang="en-ZA" dirty="0"/>
          </a:p>
        </p:txBody>
      </p:sp>
      <p:sp>
        <p:nvSpPr>
          <p:cNvPr id="5" name="Date Placeholder 3"/>
          <p:cNvSpPr>
            <a:spLocks noGrp="1"/>
          </p:cNvSpPr>
          <p:nvPr>
            <p:ph type="dt" sz="half" idx="10"/>
            <p:custDataLst>
              <p:tags r:id="rId3"/>
            </p:custDataLst>
          </p:nvPr>
        </p:nvSpPr>
        <p:spPr/>
        <p:txBody>
          <a:bodyPr/>
          <a:lstStyle>
            <a:lvl1pPr>
              <a:defRPr/>
            </a:lvl1pPr>
          </a:lstStyle>
          <a:p>
            <a:pPr>
              <a:defRPr/>
            </a:pPr>
            <a:fld id="{92249CE1-B4C6-41EE-A17E-638AF7051D64}" type="datetime1">
              <a:rPr lang="en-ZA"/>
              <a:pPr>
                <a:defRPr/>
              </a:pPr>
              <a:t>2022/10/16</a:t>
            </a:fld>
            <a:endParaRPr lang="en-ZA"/>
          </a:p>
        </p:txBody>
      </p:sp>
      <p:sp>
        <p:nvSpPr>
          <p:cNvPr id="6" name="Footer Placeholder 4"/>
          <p:cNvSpPr>
            <a:spLocks noGrp="1"/>
          </p:cNvSpPr>
          <p:nvPr>
            <p:ph type="ftr" sz="quarter" idx="11"/>
            <p:custDataLst>
              <p:tags r:id="rId4"/>
            </p:custDataLst>
          </p:nvPr>
        </p:nvSpPr>
        <p:spPr/>
        <p:txBody>
          <a:bodyPr/>
          <a:lstStyle>
            <a:lvl1pPr>
              <a:defRPr/>
            </a:lvl1pPr>
          </a:lstStyle>
          <a:p>
            <a:pPr>
              <a:defRPr/>
            </a:pPr>
            <a:endParaRPr lang="en-ZA"/>
          </a:p>
        </p:txBody>
      </p:sp>
      <p:sp>
        <p:nvSpPr>
          <p:cNvPr id="8" name="Slide Number Placeholder 5"/>
          <p:cNvSpPr>
            <a:spLocks noGrp="1"/>
          </p:cNvSpPr>
          <p:nvPr>
            <p:ph type="sldNum" sz="quarter" idx="12"/>
            <p:custDataLst>
              <p:tags r:id="rId5"/>
            </p:custDataLst>
          </p:nvPr>
        </p:nvSpPr>
        <p:spPr/>
        <p:txBody>
          <a:bodyPr/>
          <a:lstStyle>
            <a:lvl1pPr>
              <a:defRPr/>
            </a:lvl1pPr>
          </a:lstStyle>
          <a:p>
            <a:pPr>
              <a:defRPr/>
            </a:pPr>
            <a:fld id="{2180ABF4-235B-4AC7-B735-D1C82C038C11}" type="slidenum">
              <a:rPr lang="en-ZA"/>
              <a:pPr>
                <a:defRPr/>
              </a:pPr>
              <a:t>‹#›</a:t>
            </a:fld>
            <a:endParaRPr lang="en-ZA"/>
          </a:p>
        </p:txBody>
      </p:sp>
    </p:spTree>
    <p:extLst>
      <p:ext uri="{BB962C8B-B14F-4D97-AF65-F5344CB8AC3E}">
        <p14:creationId xmlns:p14="http://schemas.microsoft.com/office/powerpoint/2010/main" val="2338001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TestEmblem"/>
          <p:cNvPicPr>
            <a:picLocks noChangeAspect="1" noChangeArrowheads="1"/>
          </p:cNvPicPr>
          <p:nvPr userDrawn="1">
            <p:custDataLst>
              <p:tags r:id="rId1"/>
            </p:custDataLst>
          </p:nvPr>
        </p:nvPicPr>
        <p:blipFill>
          <a:blip r:embed="rId7" cstate="screen"/>
          <a:srcRect/>
          <a:stretch>
            <a:fillRect/>
          </a:stretch>
        </p:blipFill>
        <p:spPr bwMode="auto">
          <a:xfrm>
            <a:off x="6767513" y="46600"/>
            <a:ext cx="1944687" cy="755650"/>
          </a:xfrm>
          <a:prstGeom prst="rect">
            <a:avLst/>
          </a:prstGeom>
          <a:noFill/>
          <a:ln w="9525">
            <a:noFill/>
            <a:miter lim="800000"/>
            <a:headEnd/>
            <a:tailEnd/>
          </a:ln>
        </p:spPr>
      </p:pic>
      <p:cxnSp>
        <p:nvCxnSpPr>
          <p:cNvPr id="5" name="Straight Connector 4"/>
          <p:cNvCxnSpPr/>
          <p:nvPr userDrawn="1">
            <p:custDataLst>
              <p:tags r:id="rId2"/>
            </p:custDataLst>
          </p:nvPr>
        </p:nvCxnSpPr>
        <p:spPr>
          <a:xfrm>
            <a:off x="431800" y="1163500"/>
            <a:ext cx="8280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4"/>
          <p:cNvSpPr txBox="1">
            <a:spLocks/>
          </p:cNvSpPr>
          <p:nvPr userDrawn="1">
            <p:custDataLst>
              <p:tags r:id="rId3"/>
            </p:custDataLst>
          </p:nvPr>
        </p:nvSpPr>
        <p:spPr>
          <a:xfrm>
            <a:off x="3505200" y="6519863"/>
            <a:ext cx="2133600" cy="365125"/>
          </a:xfrm>
          <a:prstGeom prst="rect">
            <a:avLst/>
          </a:prstGeom>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fld id="{3E78C542-CDB1-4E8F-A5ED-92C9903D5407}" type="slidenum">
              <a:rPr lang="en-ZA" sz="1200" smtClean="0">
                <a:solidFill>
                  <a:srgbClr val="898989"/>
                </a:solidFill>
                <a:latin typeface="Calibri" pitchFamily="34" charset="0"/>
                <a:cs typeface="Arial" pitchFamily="34" charset="0"/>
              </a:rPr>
              <a:pPr algn="ctr" eaLnBrk="1" hangingPunct="1">
                <a:defRPr/>
              </a:pPr>
              <a:t>‹#›</a:t>
            </a:fld>
            <a:endParaRPr lang="en-ZA" sz="1200">
              <a:solidFill>
                <a:srgbClr val="898989"/>
              </a:solidFill>
              <a:latin typeface="Calibri" pitchFamily="34" charset="0"/>
              <a:cs typeface="Arial" pitchFamily="34" charset="0"/>
            </a:endParaRPr>
          </a:p>
        </p:txBody>
      </p:sp>
      <p:cxnSp>
        <p:nvCxnSpPr>
          <p:cNvPr id="7" name="Straight Connector 6"/>
          <p:cNvCxnSpPr/>
          <p:nvPr userDrawn="1">
            <p:custDataLst>
              <p:tags r:id="rId4"/>
            </p:custDataLst>
          </p:nvPr>
        </p:nvCxnSpPr>
        <p:spPr>
          <a:xfrm>
            <a:off x="431800" y="6640263"/>
            <a:ext cx="8280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5263"/>
            <a:ext cx="8229600" cy="1143000"/>
          </a:xfrm>
        </p:spPr>
        <p:txBody>
          <a:bodyPr>
            <a:normAutofit/>
          </a:bodyPr>
          <a:lstStyle>
            <a:lvl1pPr algn="l">
              <a:defRPr sz="2800">
                <a:solidFill>
                  <a:srgbClr val="F68100"/>
                </a:solidFill>
                <a:latin typeface="Arial" pitchFamily="34" charset="0"/>
                <a:cs typeface="Arial" pitchFamily="34" charset="0"/>
              </a:defRPr>
            </a:lvl1pPr>
          </a:lstStyle>
          <a:p>
            <a:r>
              <a:rPr lang="en-US" dirty="0"/>
              <a:t>Click to edit Master title style</a:t>
            </a:r>
            <a:endParaRPr lang="en-ZA" dirty="0"/>
          </a:p>
        </p:txBody>
      </p:sp>
      <p:sp>
        <p:nvSpPr>
          <p:cNvPr id="3" name="Content Placeholder 2"/>
          <p:cNvSpPr>
            <a:spLocks noGrp="1"/>
          </p:cNvSpPr>
          <p:nvPr>
            <p:ph idx="1"/>
          </p:nvPr>
        </p:nvSpPr>
        <p:spPr>
          <a:xfrm>
            <a:off x="457200" y="1268760"/>
            <a:ext cx="8229600" cy="5251103"/>
          </a:xfrm>
        </p:spPr>
        <p:txBody>
          <a:bodyPr>
            <a:normAutofit/>
          </a:bodyPr>
          <a:lstStyle>
            <a:lvl1pPr marL="342900" indent="-342900" algn="l" defTabSz="914400" rtl="0" eaLnBrk="1" latinLnBrk="0" hangingPunct="1">
              <a:lnSpc>
                <a:spcPct val="100000"/>
              </a:lnSpc>
              <a:spcBef>
                <a:spcPct val="20000"/>
              </a:spcBef>
              <a:buClr>
                <a:srgbClr val="F69200"/>
              </a:buClr>
              <a:buFont typeface="Arial" pitchFamily="34" charset="0"/>
              <a:buChar char="•"/>
              <a:defRPr lang="en-US" sz="2200" kern="1200" dirty="0" smtClean="0">
                <a:solidFill>
                  <a:schemeClr val="tx1">
                    <a:lumMod val="75000"/>
                    <a:lumOff val="25000"/>
                  </a:schemeClr>
                </a:solidFill>
                <a:latin typeface="Arial" pitchFamily="34" charset="0"/>
                <a:ea typeface="+mn-ea"/>
                <a:cs typeface="Arial" pitchFamily="34" charset="0"/>
              </a:defRPr>
            </a:lvl1pPr>
            <a:lvl2pPr marL="723900" indent="-368300">
              <a:lnSpc>
                <a:spcPct val="100000"/>
              </a:lnSpc>
              <a:buFont typeface="Arial" pitchFamily="34" charset="0"/>
              <a:buChar char="•"/>
              <a:defRPr sz="2000">
                <a:solidFill>
                  <a:schemeClr val="tx1">
                    <a:lumMod val="75000"/>
                    <a:lumOff val="25000"/>
                  </a:schemeClr>
                </a:solidFill>
                <a:latin typeface="Arial" pitchFamily="34" charset="0"/>
                <a:cs typeface="Arial" pitchFamily="34" charset="0"/>
              </a:defRPr>
            </a:lvl2pPr>
            <a:lvl3pPr marL="742950" indent="-387350">
              <a:defRPr sz="1800">
                <a:latin typeface="Arial" pitchFamily="34" charset="0"/>
                <a:cs typeface="Arial" pitchFamily="34" charset="0"/>
              </a:defRPr>
            </a:lvl3pPr>
            <a:lvl4pPr marL="990600" indent="-266700">
              <a:lnSpc>
                <a:spcPct val="100000"/>
              </a:lnSpc>
              <a:defRPr sz="1800" i="1">
                <a:solidFill>
                  <a:schemeClr val="tx1">
                    <a:lumMod val="75000"/>
                    <a:lumOff val="25000"/>
                  </a:schemeClr>
                </a:solidFill>
                <a:latin typeface="Arial" pitchFamily="34" charset="0"/>
                <a:cs typeface="Arial" pitchFamily="34" charset="0"/>
              </a:defRPr>
            </a:lvl4pPr>
            <a:lvl5pPr marL="1346200" indent="-355600">
              <a:lnSpc>
                <a:spcPct val="100000"/>
              </a:lnSpc>
              <a:buFont typeface="Courier New" pitchFamily="49" charset="0"/>
              <a:buChar char="o"/>
              <a:defRPr sz="1800" i="1">
                <a:solidFill>
                  <a:schemeClr val="tx1">
                    <a:lumMod val="75000"/>
                    <a:lumOff val="25000"/>
                  </a:schemeClr>
                </a:solidFill>
                <a:latin typeface="Arial" pitchFamily="34" charset="0"/>
                <a:cs typeface="Arial" pitchFamily="34" charset="0"/>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endParaRPr lang="en-ZA" dirty="0"/>
          </a:p>
        </p:txBody>
      </p:sp>
      <p:sp>
        <p:nvSpPr>
          <p:cNvPr id="8" name="Date Placeholder 3"/>
          <p:cNvSpPr>
            <a:spLocks noGrp="1"/>
          </p:cNvSpPr>
          <p:nvPr>
            <p:ph type="dt" sz="half" idx="10"/>
            <p:custDataLst>
              <p:tags r:id="rId5"/>
            </p:custDataLst>
          </p:nvPr>
        </p:nvSpPr>
        <p:spPr/>
        <p:txBody>
          <a:bodyPr/>
          <a:lstStyle>
            <a:lvl1pPr>
              <a:defRPr/>
            </a:lvl1pPr>
          </a:lstStyle>
          <a:p>
            <a:pPr>
              <a:defRPr/>
            </a:pPr>
            <a:fld id="{7319181A-5847-49E1-B9DE-2B2135D6F2DF}" type="datetime1">
              <a:rPr lang="en-ZA"/>
              <a:pPr>
                <a:defRPr/>
              </a:pPr>
              <a:t>2022/10/16</a:t>
            </a:fld>
            <a:endParaRPr lang="en-ZA"/>
          </a:p>
        </p:txBody>
      </p:sp>
    </p:spTree>
    <p:extLst>
      <p:ext uri="{BB962C8B-B14F-4D97-AF65-F5344CB8AC3E}">
        <p14:creationId xmlns:p14="http://schemas.microsoft.com/office/powerpoint/2010/main" val="1236273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3" name="Picture 6" descr="TestEmblem"/>
          <p:cNvPicPr>
            <a:picLocks noChangeAspect="1" noChangeArrowheads="1"/>
          </p:cNvPicPr>
          <p:nvPr userDrawn="1">
            <p:custDataLst>
              <p:tags r:id="rId1"/>
            </p:custDataLst>
          </p:nvPr>
        </p:nvPicPr>
        <p:blipFill>
          <a:blip r:embed="rId8" cstate="print"/>
          <a:srcRect/>
          <a:stretch>
            <a:fillRect/>
          </a:stretch>
        </p:blipFill>
        <p:spPr bwMode="auto">
          <a:xfrm>
            <a:off x="6767513" y="260350"/>
            <a:ext cx="1944687" cy="755650"/>
          </a:xfrm>
          <a:prstGeom prst="rect">
            <a:avLst/>
          </a:prstGeom>
          <a:noFill/>
          <a:ln w="9525">
            <a:noFill/>
            <a:miter lim="800000"/>
            <a:headEnd/>
            <a:tailEnd/>
          </a:ln>
        </p:spPr>
      </p:pic>
      <p:cxnSp>
        <p:nvCxnSpPr>
          <p:cNvPr id="4" name="Straight Connector 3"/>
          <p:cNvCxnSpPr/>
          <p:nvPr userDrawn="1">
            <p:custDataLst>
              <p:tags r:id="rId2"/>
            </p:custDataLst>
          </p:nvPr>
        </p:nvCxnSpPr>
        <p:spPr>
          <a:xfrm>
            <a:off x="431800" y="1412875"/>
            <a:ext cx="8280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txBox="1">
            <a:spLocks/>
          </p:cNvSpPr>
          <p:nvPr userDrawn="1">
            <p:custDataLst>
              <p:tags r:id="rId3"/>
            </p:custDataLst>
          </p:nvPr>
        </p:nvSpPr>
        <p:spPr>
          <a:xfrm>
            <a:off x="3505200" y="6519863"/>
            <a:ext cx="2133600" cy="365125"/>
          </a:xfrm>
          <a:prstGeom prst="rect">
            <a:avLst/>
          </a:prstGeom>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fld id="{7D9EC84D-6557-4AAE-ABF7-8A5F477F05E8}" type="slidenum">
              <a:rPr lang="en-ZA" sz="1200" smtClean="0">
                <a:solidFill>
                  <a:srgbClr val="898989"/>
                </a:solidFill>
                <a:latin typeface="Calibri" pitchFamily="34" charset="0"/>
                <a:cs typeface="Arial" pitchFamily="34" charset="0"/>
              </a:rPr>
              <a:pPr algn="ctr" eaLnBrk="1" hangingPunct="1">
                <a:defRPr/>
              </a:pPr>
              <a:t>‹#›</a:t>
            </a:fld>
            <a:endParaRPr lang="en-ZA" sz="1200">
              <a:solidFill>
                <a:srgbClr val="898989"/>
              </a:solidFill>
              <a:latin typeface="Calibri" pitchFamily="34" charset="0"/>
              <a:cs typeface="Arial" pitchFamily="34" charset="0"/>
            </a:endParaRPr>
          </a:p>
        </p:txBody>
      </p:sp>
      <p:cxnSp>
        <p:nvCxnSpPr>
          <p:cNvPr id="6" name="Straight Connector 5"/>
          <p:cNvCxnSpPr/>
          <p:nvPr userDrawn="1">
            <p:custDataLst>
              <p:tags r:id="rId4"/>
            </p:custDataLst>
          </p:nvPr>
        </p:nvCxnSpPr>
        <p:spPr>
          <a:xfrm>
            <a:off x="431800" y="6545263"/>
            <a:ext cx="8280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custDataLst>
              <p:tags r:id="rId5"/>
            </p:custDataLst>
          </p:nvPr>
        </p:nvCxnSpPr>
        <p:spPr>
          <a:xfrm>
            <a:off x="431800" y="2879725"/>
            <a:ext cx="8280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1556792"/>
            <a:ext cx="8229600" cy="1143000"/>
          </a:xfrm>
        </p:spPr>
        <p:txBody>
          <a:bodyPr>
            <a:normAutofit/>
          </a:bodyPr>
          <a:lstStyle>
            <a:lvl1pPr algn="l">
              <a:defRPr sz="2800">
                <a:solidFill>
                  <a:srgbClr val="F69200"/>
                </a:solidFill>
                <a:latin typeface="Arial" pitchFamily="34" charset="0"/>
                <a:cs typeface="Arial" pitchFamily="34" charset="0"/>
              </a:defRPr>
            </a:lvl1pPr>
          </a:lstStyle>
          <a:p>
            <a:r>
              <a:rPr lang="en-US" dirty="0"/>
              <a:t>Click to edit Master title style</a:t>
            </a:r>
            <a:endParaRPr lang="en-ZA" dirty="0"/>
          </a:p>
        </p:txBody>
      </p:sp>
      <p:sp>
        <p:nvSpPr>
          <p:cNvPr id="8" name="Date Placeholder 3"/>
          <p:cNvSpPr>
            <a:spLocks noGrp="1"/>
          </p:cNvSpPr>
          <p:nvPr>
            <p:ph type="dt" sz="half" idx="10"/>
            <p:custDataLst>
              <p:tags r:id="rId6"/>
            </p:custDataLst>
          </p:nvPr>
        </p:nvSpPr>
        <p:spPr/>
        <p:txBody>
          <a:bodyPr/>
          <a:lstStyle>
            <a:lvl1pPr>
              <a:defRPr/>
            </a:lvl1pPr>
          </a:lstStyle>
          <a:p>
            <a:pPr>
              <a:defRPr/>
            </a:pPr>
            <a:fld id="{61745687-887D-44C5-903A-3332C4694F3A}" type="datetime1">
              <a:rPr lang="en-ZA"/>
              <a:pPr>
                <a:defRPr/>
              </a:pPr>
              <a:t>2022/10/16</a:t>
            </a:fld>
            <a:endParaRPr lang="en-ZA"/>
          </a:p>
        </p:txBody>
      </p:sp>
    </p:spTree>
    <p:extLst>
      <p:ext uri="{BB962C8B-B14F-4D97-AF65-F5344CB8AC3E}">
        <p14:creationId xmlns:p14="http://schemas.microsoft.com/office/powerpoint/2010/main" val="643690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custDataLst>
              <p:tags r:id="rId1"/>
            </p:custDataLst>
          </p:nvPr>
        </p:nvSpPr>
        <p:spPr/>
        <p:txBody>
          <a:bodyPr/>
          <a:lstStyle>
            <a:lvl1pPr>
              <a:defRPr/>
            </a:lvl1pPr>
          </a:lstStyle>
          <a:p>
            <a:pPr>
              <a:defRPr/>
            </a:pPr>
            <a:fld id="{17B3DE75-B293-4570-A224-766E6F82C8AD}" type="datetime1">
              <a:rPr lang="en-ZA"/>
              <a:pPr>
                <a:defRPr/>
              </a:pPr>
              <a:t>2022/10/16</a:t>
            </a:fld>
            <a:endParaRPr lang="en-ZA"/>
          </a:p>
        </p:txBody>
      </p:sp>
      <p:sp>
        <p:nvSpPr>
          <p:cNvPr id="5"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6" name="Slide Number Placeholder 5"/>
          <p:cNvSpPr>
            <a:spLocks noGrp="1"/>
          </p:cNvSpPr>
          <p:nvPr>
            <p:ph type="sldNum" sz="quarter" idx="12"/>
            <p:custDataLst>
              <p:tags r:id="rId3"/>
            </p:custDataLst>
          </p:nvPr>
        </p:nvSpPr>
        <p:spPr/>
        <p:txBody>
          <a:bodyPr/>
          <a:lstStyle>
            <a:lvl1pPr>
              <a:defRPr/>
            </a:lvl1pPr>
          </a:lstStyle>
          <a:p>
            <a:pPr>
              <a:defRPr/>
            </a:pPr>
            <a:fld id="{C0F826A1-CCDC-4156-9507-2FD10978F0F5}" type="slidenum">
              <a:rPr lang="en-ZA"/>
              <a:pPr>
                <a:defRPr/>
              </a:pPr>
              <a:t>‹#›</a:t>
            </a:fld>
            <a:endParaRPr lang="en-ZA"/>
          </a:p>
        </p:txBody>
      </p:sp>
    </p:spTree>
    <p:extLst>
      <p:ext uri="{BB962C8B-B14F-4D97-AF65-F5344CB8AC3E}">
        <p14:creationId xmlns:p14="http://schemas.microsoft.com/office/powerpoint/2010/main" val="4009433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p:cNvSpPr>
            <a:spLocks noGrp="1"/>
          </p:cNvSpPr>
          <p:nvPr>
            <p:ph type="dt" sz="half" idx="10"/>
            <p:custDataLst>
              <p:tags r:id="rId1"/>
            </p:custDataLst>
          </p:nvPr>
        </p:nvSpPr>
        <p:spPr/>
        <p:txBody>
          <a:bodyPr/>
          <a:lstStyle>
            <a:lvl1pPr>
              <a:defRPr/>
            </a:lvl1pPr>
          </a:lstStyle>
          <a:p>
            <a:pPr>
              <a:defRPr/>
            </a:pPr>
            <a:fld id="{CFF5447F-6C31-4008-8376-FC9B1DD287DF}" type="datetime1">
              <a:rPr lang="en-ZA"/>
              <a:pPr>
                <a:defRPr/>
              </a:pPr>
              <a:t>2022/10/16</a:t>
            </a:fld>
            <a:endParaRPr lang="en-ZA"/>
          </a:p>
        </p:txBody>
      </p:sp>
      <p:sp>
        <p:nvSpPr>
          <p:cNvPr id="6"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7" name="Slide Number Placeholder 5"/>
          <p:cNvSpPr>
            <a:spLocks noGrp="1"/>
          </p:cNvSpPr>
          <p:nvPr>
            <p:ph type="sldNum" sz="quarter" idx="12"/>
            <p:custDataLst>
              <p:tags r:id="rId3"/>
            </p:custDataLst>
          </p:nvPr>
        </p:nvSpPr>
        <p:spPr/>
        <p:txBody>
          <a:bodyPr/>
          <a:lstStyle>
            <a:lvl1pPr>
              <a:defRPr/>
            </a:lvl1pPr>
          </a:lstStyle>
          <a:p>
            <a:pPr>
              <a:defRPr/>
            </a:pPr>
            <a:fld id="{A4E657CE-F657-4760-887A-51DA45D19D82}" type="slidenum">
              <a:rPr lang="en-ZA"/>
              <a:pPr>
                <a:defRPr/>
              </a:pPr>
              <a:t>‹#›</a:t>
            </a:fld>
            <a:endParaRPr lang="en-ZA"/>
          </a:p>
        </p:txBody>
      </p:sp>
    </p:spTree>
    <p:extLst>
      <p:ext uri="{BB962C8B-B14F-4D97-AF65-F5344CB8AC3E}">
        <p14:creationId xmlns:p14="http://schemas.microsoft.com/office/powerpoint/2010/main" val="4142907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p:cNvSpPr>
            <a:spLocks noGrp="1"/>
          </p:cNvSpPr>
          <p:nvPr>
            <p:ph type="dt" sz="half" idx="10"/>
            <p:custDataLst>
              <p:tags r:id="rId1"/>
            </p:custDataLst>
          </p:nvPr>
        </p:nvSpPr>
        <p:spPr/>
        <p:txBody>
          <a:bodyPr/>
          <a:lstStyle>
            <a:lvl1pPr>
              <a:defRPr/>
            </a:lvl1pPr>
          </a:lstStyle>
          <a:p>
            <a:pPr>
              <a:defRPr/>
            </a:pPr>
            <a:fld id="{FD3611E1-EA21-4FE3-8140-DB6A3353863A}" type="datetime1">
              <a:rPr lang="en-ZA"/>
              <a:pPr>
                <a:defRPr/>
              </a:pPr>
              <a:t>2022/10/16</a:t>
            </a:fld>
            <a:endParaRPr lang="en-ZA"/>
          </a:p>
        </p:txBody>
      </p:sp>
      <p:sp>
        <p:nvSpPr>
          <p:cNvPr id="8"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9" name="Slide Number Placeholder 5"/>
          <p:cNvSpPr>
            <a:spLocks noGrp="1"/>
          </p:cNvSpPr>
          <p:nvPr>
            <p:ph type="sldNum" sz="quarter" idx="12"/>
            <p:custDataLst>
              <p:tags r:id="rId3"/>
            </p:custDataLst>
          </p:nvPr>
        </p:nvSpPr>
        <p:spPr/>
        <p:txBody>
          <a:bodyPr/>
          <a:lstStyle>
            <a:lvl1pPr>
              <a:defRPr/>
            </a:lvl1pPr>
          </a:lstStyle>
          <a:p>
            <a:pPr>
              <a:defRPr/>
            </a:pPr>
            <a:fld id="{4955CC8C-475B-4F6C-8AF9-A2075E5C2937}" type="slidenum">
              <a:rPr lang="en-ZA"/>
              <a:pPr>
                <a:defRPr/>
              </a:pPr>
              <a:t>‹#›</a:t>
            </a:fld>
            <a:endParaRPr lang="en-ZA"/>
          </a:p>
        </p:txBody>
      </p:sp>
    </p:spTree>
    <p:extLst>
      <p:ext uri="{BB962C8B-B14F-4D97-AF65-F5344CB8AC3E}">
        <p14:creationId xmlns:p14="http://schemas.microsoft.com/office/powerpoint/2010/main" val="4074823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p:cNvSpPr>
            <a:spLocks noGrp="1"/>
          </p:cNvSpPr>
          <p:nvPr>
            <p:ph type="dt" sz="half" idx="10"/>
            <p:custDataLst>
              <p:tags r:id="rId1"/>
            </p:custDataLst>
          </p:nvPr>
        </p:nvSpPr>
        <p:spPr/>
        <p:txBody>
          <a:bodyPr/>
          <a:lstStyle>
            <a:lvl1pPr>
              <a:defRPr/>
            </a:lvl1pPr>
          </a:lstStyle>
          <a:p>
            <a:pPr>
              <a:defRPr/>
            </a:pPr>
            <a:fld id="{DB53D67A-7700-4940-8A1A-9EFCC4F8B512}" type="datetime1">
              <a:rPr lang="en-ZA"/>
              <a:pPr>
                <a:defRPr/>
              </a:pPr>
              <a:t>2022/10/16</a:t>
            </a:fld>
            <a:endParaRPr lang="en-ZA"/>
          </a:p>
        </p:txBody>
      </p:sp>
      <p:sp>
        <p:nvSpPr>
          <p:cNvPr id="4"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5" name="Slide Number Placeholder 5"/>
          <p:cNvSpPr>
            <a:spLocks noGrp="1"/>
          </p:cNvSpPr>
          <p:nvPr>
            <p:ph type="sldNum" sz="quarter" idx="12"/>
            <p:custDataLst>
              <p:tags r:id="rId3"/>
            </p:custDataLst>
          </p:nvPr>
        </p:nvSpPr>
        <p:spPr/>
        <p:txBody>
          <a:bodyPr/>
          <a:lstStyle>
            <a:lvl1pPr>
              <a:defRPr/>
            </a:lvl1pPr>
          </a:lstStyle>
          <a:p>
            <a:pPr>
              <a:defRPr/>
            </a:pPr>
            <a:fld id="{673138D4-92B1-41D3-BA8F-A41270D3FC80}" type="slidenum">
              <a:rPr lang="en-ZA"/>
              <a:pPr>
                <a:defRPr/>
              </a:pPr>
              <a:t>‹#›</a:t>
            </a:fld>
            <a:endParaRPr lang="en-ZA"/>
          </a:p>
        </p:txBody>
      </p:sp>
    </p:spTree>
    <p:extLst>
      <p:ext uri="{BB962C8B-B14F-4D97-AF65-F5344CB8AC3E}">
        <p14:creationId xmlns:p14="http://schemas.microsoft.com/office/powerpoint/2010/main" val="811137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custDataLst>
              <p:tags r:id="rId1"/>
            </p:custDataLst>
          </p:nvPr>
        </p:nvSpPr>
        <p:spPr/>
        <p:txBody>
          <a:bodyPr/>
          <a:lstStyle>
            <a:lvl1pPr>
              <a:defRPr/>
            </a:lvl1pPr>
          </a:lstStyle>
          <a:p>
            <a:pPr>
              <a:defRPr/>
            </a:pPr>
            <a:fld id="{0388F821-1CC8-4F3F-BE9E-AD5AC12C373F}" type="datetime1">
              <a:rPr lang="en-ZA"/>
              <a:pPr>
                <a:defRPr/>
              </a:pPr>
              <a:t>2022/10/16</a:t>
            </a:fld>
            <a:endParaRPr lang="en-ZA"/>
          </a:p>
        </p:txBody>
      </p:sp>
      <p:sp>
        <p:nvSpPr>
          <p:cNvPr id="3"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4" name="Slide Number Placeholder 5"/>
          <p:cNvSpPr>
            <a:spLocks noGrp="1"/>
          </p:cNvSpPr>
          <p:nvPr>
            <p:ph type="sldNum" sz="quarter" idx="12"/>
            <p:custDataLst>
              <p:tags r:id="rId3"/>
            </p:custDataLst>
          </p:nvPr>
        </p:nvSpPr>
        <p:spPr/>
        <p:txBody>
          <a:bodyPr/>
          <a:lstStyle>
            <a:lvl1pPr>
              <a:defRPr/>
            </a:lvl1pPr>
          </a:lstStyle>
          <a:p>
            <a:pPr>
              <a:defRPr/>
            </a:pPr>
            <a:fld id="{B9168465-A703-4BC5-90A0-177D3A0A491C}" type="slidenum">
              <a:rPr lang="en-ZA"/>
              <a:pPr>
                <a:defRPr/>
              </a:pPr>
              <a:t>‹#›</a:t>
            </a:fld>
            <a:endParaRPr lang="en-ZA"/>
          </a:p>
        </p:txBody>
      </p:sp>
    </p:spTree>
    <p:extLst>
      <p:ext uri="{BB962C8B-B14F-4D97-AF65-F5344CB8AC3E}">
        <p14:creationId xmlns:p14="http://schemas.microsoft.com/office/powerpoint/2010/main" val="4115411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362E30-0711-4155-AE66-36F2688A1863}" type="datetime1">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41A8A-B46A-4F04-A619-D066049CED3F}" type="slidenum">
              <a:rPr lang="en-US" smtClean="0"/>
              <a:t>‹#›</a:t>
            </a:fld>
            <a:endParaRPr lang="en-US"/>
          </a:p>
        </p:txBody>
      </p:sp>
    </p:spTree>
    <p:extLst>
      <p:ext uri="{BB962C8B-B14F-4D97-AF65-F5344CB8AC3E}">
        <p14:creationId xmlns:p14="http://schemas.microsoft.com/office/powerpoint/2010/main" val="39982817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custDataLst>
              <p:tags r:id="rId1"/>
            </p:custDataLst>
          </p:nvPr>
        </p:nvSpPr>
        <p:spPr/>
        <p:txBody>
          <a:bodyPr/>
          <a:lstStyle>
            <a:lvl1pPr>
              <a:defRPr/>
            </a:lvl1pPr>
          </a:lstStyle>
          <a:p>
            <a:pPr>
              <a:defRPr/>
            </a:pPr>
            <a:fld id="{6C87CA26-E9CE-4918-B7C0-D36B2EED6D19}" type="datetime1">
              <a:rPr lang="en-ZA"/>
              <a:pPr>
                <a:defRPr/>
              </a:pPr>
              <a:t>2022/10/16</a:t>
            </a:fld>
            <a:endParaRPr lang="en-ZA"/>
          </a:p>
        </p:txBody>
      </p:sp>
      <p:sp>
        <p:nvSpPr>
          <p:cNvPr id="6"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7" name="Slide Number Placeholder 5"/>
          <p:cNvSpPr>
            <a:spLocks noGrp="1"/>
          </p:cNvSpPr>
          <p:nvPr>
            <p:ph type="sldNum" sz="quarter" idx="12"/>
            <p:custDataLst>
              <p:tags r:id="rId3"/>
            </p:custDataLst>
          </p:nvPr>
        </p:nvSpPr>
        <p:spPr/>
        <p:txBody>
          <a:bodyPr/>
          <a:lstStyle>
            <a:lvl1pPr>
              <a:defRPr/>
            </a:lvl1pPr>
          </a:lstStyle>
          <a:p>
            <a:pPr>
              <a:defRPr/>
            </a:pPr>
            <a:fld id="{47FD7631-DE97-4B5B-BBE3-A7AD8A65F349}" type="slidenum">
              <a:rPr lang="en-ZA"/>
              <a:pPr>
                <a:defRPr/>
              </a:pPr>
              <a:t>‹#›</a:t>
            </a:fld>
            <a:endParaRPr lang="en-ZA"/>
          </a:p>
        </p:txBody>
      </p:sp>
    </p:spTree>
    <p:extLst>
      <p:ext uri="{BB962C8B-B14F-4D97-AF65-F5344CB8AC3E}">
        <p14:creationId xmlns:p14="http://schemas.microsoft.com/office/powerpoint/2010/main" val="11929581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custDataLst>
              <p:tags r:id="rId1"/>
            </p:custDataLst>
          </p:nvPr>
        </p:nvSpPr>
        <p:spPr/>
        <p:txBody>
          <a:bodyPr/>
          <a:lstStyle>
            <a:lvl1pPr>
              <a:defRPr/>
            </a:lvl1pPr>
          </a:lstStyle>
          <a:p>
            <a:pPr>
              <a:defRPr/>
            </a:pPr>
            <a:fld id="{95580602-AF11-4745-B07C-F450A1823F91}" type="datetime1">
              <a:rPr lang="en-ZA"/>
              <a:pPr>
                <a:defRPr/>
              </a:pPr>
              <a:t>2022/10/16</a:t>
            </a:fld>
            <a:endParaRPr lang="en-ZA"/>
          </a:p>
        </p:txBody>
      </p:sp>
      <p:sp>
        <p:nvSpPr>
          <p:cNvPr id="6"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7" name="Slide Number Placeholder 5"/>
          <p:cNvSpPr>
            <a:spLocks noGrp="1"/>
          </p:cNvSpPr>
          <p:nvPr>
            <p:ph type="sldNum" sz="quarter" idx="12"/>
            <p:custDataLst>
              <p:tags r:id="rId3"/>
            </p:custDataLst>
          </p:nvPr>
        </p:nvSpPr>
        <p:spPr/>
        <p:txBody>
          <a:bodyPr/>
          <a:lstStyle>
            <a:lvl1pPr>
              <a:defRPr/>
            </a:lvl1pPr>
          </a:lstStyle>
          <a:p>
            <a:pPr>
              <a:defRPr/>
            </a:pPr>
            <a:fld id="{70587497-CBA4-4952-AD24-B62919945579}" type="slidenum">
              <a:rPr lang="en-ZA"/>
              <a:pPr>
                <a:defRPr/>
              </a:pPr>
              <a:t>‹#›</a:t>
            </a:fld>
            <a:endParaRPr lang="en-ZA"/>
          </a:p>
        </p:txBody>
      </p:sp>
    </p:spTree>
    <p:extLst>
      <p:ext uri="{BB962C8B-B14F-4D97-AF65-F5344CB8AC3E}">
        <p14:creationId xmlns:p14="http://schemas.microsoft.com/office/powerpoint/2010/main" val="1594944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custDataLst>
              <p:tags r:id="rId1"/>
            </p:custDataLst>
          </p:nvPr>
        </p:nvSpPr>
        <p:spPr/>
        <p:txBody>
          <a:bodyPr/>
          <a:lstStyle>
            <a:lvl1pPr>
              <a:defRPr/>
            </a:lvl1pPr>
          </a:lstStyle>
          <a:p>
            <a:pPr>
              <a:defRPr/>
            </a:pPr>
            <a:fld id="{D3CB6196-15F3-468D-A65F-96D98AD6D66B}" type="datetime1">
              <a:rPr lang="en-ZA"/>
              <a:pPr>
                <a:defRPr/>
              </a:pPr>
              <a:t>2022/10/16</a:t>
            </a:fld>
            <a:endParaRPr lang="en-ZA"/>
          </a:p>
        </p:txBody>
      </p:sp>
      <p:sp>
        <p:nvSpPr>
          <p:cNvPr id="5"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6" name="Slide Number Placeholder 5"/>
          <p:cNvSpPr>
            <a:spLocks noGrp="1"/>
          </p:cNvSpPr>
          <p:nvPr>
            <p:ph type="sldNum" sz="quarter" idx="12"/>
            <p:custDataLst>
              <p:tags r:id="rId3"/>
            </p:custDataLst>
          </p:nvPr>
        </p:nvSpPr>
        <p:spPr/>
        <p:txBody>
          <a:bodyPr/>
          <a:lstStyle>
            <a:lvl1pPr>
              <a:defRPr/>
            </a:lvl1pPr>
          </a:lstStyle>
          <a:p>
            <a:pPr>
              <a:defRPr/>
            </a:pPr>
            <a:fld id="{94002196-A366-4AD0-9872-20BF8F5DCD1A}" type="slidenum">
              <a:rPr lang="en-ZA"/>
              <a:pPr>
                <a:defRPr/>
              </a:pPr>
              <a:t>‹#›</a:t>
            </a:fld>
            <a:endParaRPr lang="en-ZA"/>
          </a:p>
        </p:txBody>
      </p:sp>
    </p:spTree>
    <p:extLst>
      <p:ext uri="{BB962C8B-B14F-4D97-AF65-F5344CB8AC3E}">
        <p14:creationId xmlns:p14="http://schemas.microsoft.com/office/powerpoint/2010/main" val="64090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custDataLst>
              <p:tags r:id="rId1"/>
            </p:custDataLst>
          </p:nvPr>
        </p:nvSpPr>
        <p:spPr/>
        <p:txBody>
          <a:bodyPr/>
          <a:lstStyle>
            <a:lvl1pPr>
              <a:defRPr/>
            </a:lvl1pPr>
          </a:lstStyle>
          <a:p>
            <a:pPr>
              <a:defRPr/>
            </a:pPr>
            <a:fld id="{F45DCAE5-945D-4092-B8B3-D111F4380A9B}" type="datetime1">
              <a:rPr lang="en-ZA"/>
              <a:pPr>
                <a:defRPr/>
              </a:pPr>
              <a:t>2022/10/16</a:t>
            </a:fld>
            <a:endParaRPr lang="en-ZA"/>
          </a:p>
        </p:txBody>
      </p:sp>
      <p:sp>
        <p:nvSpPr>
          <p:cNvPr id="5"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6" name="Slide Number Placeholder 5"/>
          <p:cNvSpPr>
            <a:spLocks noGrp="1"/>
          </p:cNvSpPr>
          <p:nvPr>
            <p:ph type="sldNum" sz="quarter" idx="12"/>
            <p:custDataLst>
              <p:tags r:id="rId3"/>
            </p:custDataLst>
          </p:nvPr>
        </p:nvSpPr>
        <p:spPr/>
        <p:txBody>
          <a:bodyPr/>
          <a:lstStyle>
            <a:lvl1pPr>
              <a:defRPr/>
            </a:lvl1pPr>
          </a:lstStyle>
          <a:p>
            <a:pPr>
              <a:defRPr/>
            </a:pPr>
            <a:fld id="{98F38CFA-E0D4-4D42-92A7-835E95C8B02D}" type="slidenum">
              <a:rPr lang="en-ZA"/>
              <a:pPr>
                <a:defRPr/>
              </a:pPr>
              <a:t>‹#›</a:t>
            </a:fld>
            <a:endParaRPr lang="en-ZA"/>
          </a:p>
        </p:txBody>
      </p:sp>
    </p:spTree>
    <p:extLst>
      <p:ext uri="{BB962C8B-B14F-4D97-AF65-F5344CB8AC3E}">
        <p14:creationId xmlns:p14="http://schemas.microsoft.com/office/powerpoint/2010/main" val="4116887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2BD3DF-76D2-47E6-B1CC-4C2CCB35EA67}" type="datetime1">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41A8A-B46A-4F04-A619-D066049CED3F}" type="slidenum">
              <a:rPr lang="en-US" smtClean="0"/>
              <a:t>‹#›</a:t>
            </a:fld>
            <a:endParaRPr lang="en-US"/>
          </a:p>
        </p:txBody>
      </p:sp>
    </p:spTree>
    <p:extLst>
      <p:ext uri="{BB962C8B-B14F-4D97-AF65-F5344CB8AC3E}">
        <p14:creationId xmlns:p14="http://schemas.microsoft.com/office/powerpoint/2010/main" val="157703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70CC6F-5999-4502-8191-0917CA22E975}" type="datetime1">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41A8A-B46A-4F04-A619-D066049CED3F}" type="slidenum">
              <a:rPr lang="en-US" smtClean="0"/>
              <a:t>‹#›</a:t>
            </a:fld>
            <a:endParaRPr lang="en-US"/>
          </a:p>
        </p:txBody>
      </p:sp>
    </p:spTree>
    <p:extLst>
      <p:ext uri="{BB962C8B-B14F-4D97-AF65-F5344CB8AC3E}">
        <p14:creationId xmlns:p14="http://schemas.microsoft.com/office/powerpoint/2010/main" val="466592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499FBC-7E8F-4644-984C-2F7741BC2A84}" type="datetime1">
              <a:rPr lang="en-US" smtClean="0"/>
              <a:t>10/16/2022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41A8A-B46A-4F04-A619-D066049CED3F}" type="slidenum">
              <a:rPr lang="en-US" smtClean="0"/>
              <a:t>‹#›</a:t>
            </a:fld>
            <a:endParaRPr lang="en-US"/>
          </a:p>
        </p:txBody>
      </p:sp>
    </p:spTree>
    <p:extLst>
      <p:ext uri="{BB962C8B-B14F-4D97-AF65-F5344CB8AC3E}">
        <p14:creationId xmlns:p14="http://schemas.microsoft.com/office/powerpoint/2010/main" val="3646411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0676CE-2439-4F04-9B9B-38A07B878DB9}" type="datetime1">
              <a:rPr lang="en-US" smtClean="0"/>
              <a:t>10/16/2022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41A8A-B46A-4F04-A619-D066049CED3F}" type="slidenum">
              <a:rPr lang="en-US" smtClean="0"/>
              <a:t>‹#›</a:t>
            </a:fld>
            <a:endParaRPr lang="en-US"/>
          </a:p>
        </p:txBody>
      </p:sp>
    </p:spTree>
    <p:extLst>
      <p:ext uri="{BB962C8B-B14F-4D97-AF65-F5344CB8AC3E}">
        <p14:creationId xmlns:p14="http://schemas.microsoft.com/office/powerpoint/2010/main" val="228344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ED3AF-CFE6-44DC-B7E9-75B0E66A19B8}" type="datetime1">
              <a:rPr lang="en-US" smtClean="0"/>
              <a:t>10/16/2022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41A8A-B46A-4F04-A619-D066049CED3F}" type="slidenum">
              <a:rPr lang="en-US" smtClean="0"/>
              <a:t>‹#›</a:t>
            </a:fld>
            <a:endParaRPr lang="en-US"/>
          </a:p>
        </p:txBody>
      </p:sp>
    </p:spTree>
    <p:extLst>
      <p:ext uri="{BB962C8B-B14F-4D97-AF65-F5344CB8AC3E}">
        <p14:creationId xmlns:p14="http://schemas.microsoft.com/office/powerpoint/2010/main" val="50707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7A6536-964C-4B60-8168-F00523D7BC2A}" type="datetime1">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41A8A-B46A-4F04-A619-D066049CED3F}" type="slidenum">
              <a:rPr lang="en-US" smtClean="0"/>
              <a:t>‹#›</a:t>
            </a:fld>
            <a:endParaRPr lang="en-US"/>
          </a:p>
        </p:txBody>
      </p:sp>
    </p:spTree>
    <p:extLst>
      <p:ext uri="{BB962C8B-B14F-4D97-AF65-F5344CB8AC3E}">
        <p14:creationId xmlns:p14="http://schemas.microsoft.com/office/powerpoint/2010/main" val="202854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01580E-3600-484E-9801-513F96CBE30A}" type="datetime1">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41A8A-B46A-4F04-A619-D066049CED3F}" type="slidenum">
              <a:rPr lang="en-US" smtClean="0"/>
              <a:t>‹#›</a:t>
            </a:fld>
            <a:endParaRPr lang="en-US"/>
          </a:p>
        </p:txBody>
      </p:sp>
    </p:spTree>
    <p:extLst>
      <p:ext uri="{BB962C8B-B14F-4D97-AF65-F5344CB8AC3E}">
        <p14:creationId xmlns:p14="http://schemas.microsoft.com/office/powerpoint/2010/main" val="16684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ags" Target="../tags/tag4.xml"/><Relationship Id="rId2" Type="http://schemas.openxmlformats.org/officeDocument/2006/relationships/slideLayout" Target="../slideLayouts/slideLayout13.xml"/><Relationship Id="rId16" Type="http://schemas.openxmlformats.org/officeDocument/2006/relationships/tags" Target="../tags/tag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124CA-DB93-4C8C-BA2C-1E796B99057D}" type="datetime1">
              <a:rPr lang="en-US" smtClean="0"/>
              <a:t>10/16/2022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41A8A-B46A-4F04-A619-D066049CED3F}" type="slidenum">
              <a:rPr lang="en-US" smtClean="0"/>
              <a:t>‹#›</a:t>
            </a:fld>
            <a:endParaRPr lang="en-US"/>
          </a:p>
        </p:txBody>
      </p:sp>
    </p:spTree>
    <p:extLst>
      <p:ext uri="{BB962C8B-B14F-4D97-AF65-F5344CB8AC3E}">
        <p14:creationId xmlns:p14="http://schemas.microsoft.com/office/powerpoint/2010/main" val="3530786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custDataLst>
              <p:tags r:id="rId14"/>
            </p:custDataLst>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ZA"/>
          </a:p>
        </p:txBody>
      </p:sp>
      <p:sp>
        <p:nvSpPr>
          <p:cNvPr id="1027" name="Text Placeholder 2"/>
          <p:cNvSpPr>
            <a:spLocks noGrp="1"/>
          </p:cNvSpPr>
          <p:nvPr>
            <p:ph type="body" idx="1"/>
            <p:custDataLst>
              <p:tags r:id="rId15"/>
            </p:custDataLst>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custDataLst>
              <p:tags r:id="rId16"/>
            </p:custDataLst>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cs typeface="Arial" pitchFamily="34" charset="0"/>
              </a:defRPr>
            </a:lvl1pPr>
          </a:lstStyle>
          <a:p>
            <a:pPr>
              <a:defRPr/>
            </a:pPr>
            <a:fld id="{EBBA8160-3D1C-4D2D-A768-A8914004F692}" type="datetime1">
              <a:rPr lang="en-ZA"/>
              <a:pPr>
                <a:defRPr/>
              </a:pPr>
              <a:t>2022/10/16</a:t>
            </a:fld>
            <a:endParaRPr lang="en-ZA"/>
          </a:p>
        </p:txBody>
      </p:sp>
      <p:sp>
        <p:nvSpPr>
          <p:cNvPr id="5" name="Footer Placeholder 4"/>
          <p:cNvSpPr>
            <a:spLocks noGrp="1"/>
          </p:cNvSpPr>
          <p:nvPr>
            <p:ph type="ftr" sz="quarter" idx="3"/>
            <p:custDataLst>
              <p:tags r:id="rId17"/>
            </p:custDataLst>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ZA"/>
          </a:p>
        </p:txBody>
      </p:sp>
      <p:sp>
        <p:nvSpPr>
          <p:cNvPr id="6" name="Slide Number Placeholder 5"/>
          <p:cNvSpPr>
            <a:spLocks noGrp="1"/>
          </p:cNvSpPr>
          <p:nvPr>
            <p:ph type="sldNum" sz="quarter" idx="4"/>
            <p:custDataLst>
              <p:tags r:id="rId18"/>
            </p:custDataLst>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pPr>
              <a:defRPr/>
            </a:pPr>
            <a:fld id="{8D3BE6FD-59A0-4F6D-906E-5356260C7D7A}" type="slidenum">
              <a:rPr lang="en-ZA"/>
              <a:pPr>
                <a:defRPr/>
              </a:pPr>
              <a:t>‹#›</a:t>
            </a:fld>
            <a:endParaRPr lang="en-ZA"/>
          </a:p>
        </p:txBody>
      </p:sp>
    </p:spTree>
    <p:extLst>
      <p:ext uri="{BB962C8B-B14F-4D97-AF65-F5344CB8AC3E}">
        <p14:creationId xmlns:p14="http://schemas.microsoft.com/office/powerpoint/2010/main" val="15636876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071F-CD72-4009-961B-6F2D90598A9A}"/>
              </a:ext>
            </a:extLst>
          </p:cNvPr>
          <p:cNvSpPr>
            <a:spLocks noGrp="1"/>
          </p:cNvSpPr>
          <p:nvPr>
            <p:ph type="title"/>
          </p:nvPr>
        </p:nvSpPr>
        <p:spPr>
          <a:xfrm>
            <a:off x="185738" y="371475"/>
            <a:ext cx="7100887" cy="1257300"/>
          </a:xfrm>
        </p:spPr>
        <p:txBody>
          <a:bodyPr>
            <a:normAutofit fontScale="90000"/>
          </a:bodyPr>
          <a:lstStyle/>
          <a:p>
            <a:br>
              <a:rPr lang="en-US" sz="3200" b="1" dirty="0"/>
            </a:br>
            <a:br>
              <a:rPr lang="en-US" sz="3200" b="1" dirty="0"/>
            </a:br>
            <a:br>
              <a:rPr lang="en-US" sz="3200" b="1" dirty="0"/>
            </a:br>
            <a:br>
              <a:rPr lang="en-US" sz="3200" b="1" dirty="0"/>
            </a:br>
            <a:r>
              <a:rPr lang="en-US" sz="3200" b="1" dirty="0"/>
              <a:t>White Paper on National Rail Policy  Presentation </a:t>
            </a: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pic>
        <p:nvPicPr>
          <p:cNvPr id="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132059"/>
            <a:ext cx="9144000" cy="47164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BEF41A8A-B46A-4F04-A619-D066049CED3F}" type="slidenum">
              <a:rPr lang="en-US" smtClean="0"/>
              <a:t>1</a:t>
            </a:fld>
            <a:endParaRPr lang="en-US"/>
          </a:p>
        </p:txBody>
      </p:sp>
    </p:spTree>
    <p:extLst>
      <p:ext uri="{BB962C8B-B14F-4D97-AF65-F5344CB8AC3E}">
        <p14:creationId xmlns:p14="http://schemas.microsoft.com/office/powerpoint/2010/main" val="134605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333375" y="200026"/>
            <a:ext cx="6753225" cy="771525"/>
          </a:xfrm>
        </p:spPr>
        <p:txBody>
          <a:bodyPr>
            <a:normAutofit/>
          </a:bodyPr>
          <a:lstStyle/>
          <a:p>
            <a:r>
              <a:rPr lang="en-US" b="1" dirty="0"/>
              <a:t>Branch Lines</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076325"/>
            <a:ext cx="7886700" cy="5280026"/>
          </a:xfrm>
        </p:spPr>
        <p:txBody>
          <a:bodyPr>
            <a:normAutofit fontScale="85000" lnSpcReduction="20000"/>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 central Planning Component shall Include branch lines in the National Rail Masterplan. </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Branch lines will be categorised as Strategic and, by default, non-strategic. The criteria that qualify a branch line as Strategic will be determined by the DoT's central Planning Component in line with the DoT's Rail Branch Line Strategy.</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Private Sector investment in branch lines will be included in the Private Sector Participation Programme policy statement contained in this document. Specifically, where branch lines are strategic and Government cannot afford to investment, they must be put out for concessioning.</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Branch line operators shall have access to the core network, non-core network, as well as other branch lines according the Third Party Access policy statement contained in this document.</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Any Government entity, or other stakeholder that wishes to introduce a freight and or passenger service on a state-owned Strategic branch line, shall fund the actual costs of carrying and maintaining the branch line by the Infrastructure Manager, as well as the actual costs of operating trains. </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Where a branch line is inactive, and requires rehabilitation to restore it to minimum safe standards, the Government entity or stakeholder shall also fund that investment. </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All such rehabilitation and operation shall be subject to the oversight of the Railway Safety Regulator (RSR), and ruling access arrangements, which access arrangements would eventually be superseded by the TER. </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 Government entity or stakeholder shall also procure a train operator under the ruling access arrangements, which access arrangements would eventually be superseded by the Transport Economic Regulator (TER)’s dispensation.</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Municipalities or any Government entity is responsible to maintain and upgrade municipal sidings and associated rail infrastructure under their control.</a:t>
            </a:r>
            <a:endParaRPr lang="en-US" sz="135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10</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63905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361950" y="365126"/>
            <a:ext cx="6096000" cy="1325563"/>
          </a:xfrm>
        </p:spPr>
        <p:txBody>
          <a:bodyPr/>
          <a:lstStyle/>
          <a:p>
            <a:r>
              <a:rPr lang="en-US" b="1" dirty="0" err="1"/>
              <a:t>Neighbouring</a:t>
            </a:r>
            <a:r>
              <a:rPr lang="en-US" b="1" dirty="0"/>
              <a:t> Countries and Africa</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2043113"/>
            <a:ext cx="7886700" cy="4313238"/>
          </a:xfrm>
        </p:spPr>
        <p:txBody>
          <a:bodyPr>
            <a:normAutofit/>
          </a:bodyPr>
          <a:lstStyle/>
          <a:p>
            <a:pPr marL="361950" indent="-36195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Arial" panose="020B0604020202020204" pitchFamily="34" charset="0"/>
              </a:rPr>
              <a:t>South Africa will use technical solutions to maintain rail connectivity with the SADC region, whilst facilitating a dialogue on migration to standard gauge.</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361950" indent="-36195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Arial" panose="020B0604020202020204" pitchFamily="34" charset="0"/>
              </a:rPr>
              <a:t>The central Planning Component, guided by the National Rail Masterplan, will determine through feasibility studies how to comply with the AU resolution of 2007 on standard gauge, whilst addressing non-trade barriers identified by the </a:t>
            </a:r>
            <a:r>
              <a:rPr lang="en-ZA" sz="1350" dirty="0" err="1">
                <a:latin typeface="Arial" panose="020B0604020202020204" pitchFamily="34" charset="0"/>
                <a:ea typeface="Times New Roman" panose="02020603050405020304" pitchFamily="18" charset="0"/>
                <a:cs typeface="Arial" panose="020B0604020202020204" pitchFamily="34" charset="0"/>
              </a:rPr>
              <a:t>AfCFTA</a:t>
            </a:r>
            <a:r>
              <a:rPr lang="en-ZA" sz="1350" dirty="0">
                <a:latin typeface="Arial" panose="020B0604020202020204" pitchFamily="34" charset="0"/>
                <a:ea typeface="Times New Roman" panose="02020603050405020304" pitchFamily="18" charset="0"/>
                <a:cs typeface="Arial" panose="020B0604020202020204" pitchFamily="34" charset="0"/>
              </a:rPr>
              <a:t>.</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spcBef>
                <a:spcPts val="450"/>
              </a:spcBef>
              <a:spcAft>
                <a:spcPts val="450"/>
              </a:spcAft>
              <a:buNone/>
            </a:pPr>
            <a:endParaRPr lang="en-US" sz="135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11</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640345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361950" y="365126"/>
            <a:ext cx="6096000" cy="1325563"/>
          </a:xfrm>
        </p:spPr>
        <p:txBody>
          <a:bodyPr/>
          <a:lstStyle/>
          <a:p>
            <a:r>
              <a:rPr lang="en-US" b="1" dirty="0"/>
              <a:t>Building local Industry Capacity</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2043113"/>
            <a:ext cx="7886700" cy="4313238"/>
          </a:xfrm>
        </p:spPr>
        <p:txBody>
          <a:bodyPr>
            <a:normAutofit/>
          </a:bodyPr>
          <a:lstStyle/>
          <a:p>
            <a:pPr marL="361950" indent="-361950" algn="just">
              <a:lnSpc>
                <a:spcPct val="150000"/>
              </a:lnSpc>
              <a:spcBef>
                <a:spcPts val="450"/>
              </a:spcBef>
              <a:spcAft>
                <a:spcPts val="450"/>
              </a:spcAft>
            </a:pPr>
            <a:r>
              <a:rPr lang="en-US" sz="1400" dirty="0">
                <a:latin typeface="Arial" panose="020B0604020202020204" pitchFamily="34" charset="0"/>
                <a:ea typeface="Times New Roman" panose="02020603050405020304" pitchFamily="18" charset="0"/>
              </a:rPr>
              <a:t>The rail National policy provides an important opportunity to build and strengthen local manufacturing capacity in South Africa</a:t>
            </a:r>
            <a:r>
              <a:rPr lang="en-ZA" sz="1350" dirty="0">
                <a:latin typeface="Arial" panose="020B0604020202020204" pitchFamily="34" charset="0"/>
                <a:ea typeface="Times New Roman" panose="02020603050405020304" pitchFamily="18" charset="0"/>
                <a:cs typeface="Arial" panose="020B0604020202020204" pitchFamily="34" charset="0"/>
              </a:rPr>
              <a:t>.</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361950" indent="-361950" algn="just">
              <a:lnSpc>
                <a:spcPct val="150000"/>
              </a:lnSpc>
              <a:spcBef>
                <a:spcPts val="450"/>
              </a:spcBef>
              <a:spcAft>
                <a:spcPts val="450"/>
              </a:spcAft>
            </a:pPr>
            <a:r>
              <a:rPr lang="en-US" sz="1400" dirty="0">
                <a:latin typeface="Arial" panose="020B0604020202020204" pitchFamily="34" charset="0"/>
                <a:ea typeface="Times New Roman" panose="02020603050405020304" pitchFamily="18" charset="0"/>
              </a:rPr>
              <a:t>Government will ensure that South African </a:t>
            </a:r>
            <a:r>
              <a:rPr lang="en-US" sz="1400" dirty="0" err="1">
                <a:latin typeface="Arial" panose="020B0604020202020204" pitchFamily="34" charset="0"/>
                <a:ea typeface="Times New Roman" panose="02020603050405020304" pitchFamily="18" charset="0"/>
              </a:rPr>
              <a:t>industrialisation</a:t>
            </a:r>
            <a:r>
              <a:rPr lang="en-US" sz="1400" dirty="0">
                <a:latin typeface="Arial" panose="020B0604020202020204" pitchFamily="34" charset="0"/>
                <a:ea typeface="Times New Roman" panose="02020603050405020304" pitchFamily="18" charset="0"/>
              </a:rPr>
              <a:t> and the local production of steel and other inputs, rail lines and supplies and rolling stock is promoted through policies that will require the state and private operators to procure all supplies from South African based manufacturers</a:t>
            </a:r>
          </a:p>
          <a:p>
            <a:pPr marL="361950" indent="-361950" algn="just">
              <a:lnSpc>
                <a:spcPct val="150000"/>
              </a:lnSpc>
              <a:spcBef>
                <a:spcPts val="450"/>
              </a:spcBef>
              <a:spcAft>
                <a:spcPts val="450"/>
              </a:spcAft>
            </a:pPr>
            <a:r>
              <a:rPr lang="en-US" sz="1400" dirty="0">
                <a:latin typeface="Arial" panose="020B0604020202020204" pitchFamily="34" charset="0"/>
                <a:ea typeface="Times New Roman" panose="02020603050405020304" pitchFamily="18" charset="0"/>
              </a:rPr>
              <a:t>A </a:t>
            </a:r>
            <a:r>
              <a:rPr lang="en-US" sz="1400" dirty="0" err="1">
                <a:latin typeface="Arial" panose="020B0604020202020204" pitchFamily="34" charset="0"/>
                <a:ea typeface="Times New Roman" panose="02020603050405020304" pitchFamily="18" charset="0"/>
              </a:rPr>
              <a:t>localisation</a:t>
            </a:r>
            <a:r>
              <a:rPr lang="en-US" sz="1400" dirty="0">
                <a:latin typeface="Arial" panose="020B0604020202020204" pitchFamily="34" charset="0"/>
                <a:ea typeface="Times New Roman" panose="02020603050405020304" pitchFamily="18" charset="0"/>
              </a:rPr>
              <a:t> strategy will be used to develop the industrial base for an active export strategy, particularly to other African countries. This will also support the Steel Master Plan of Government</a:t>
            </a:r>
          </a:p>
          <a:p>
            <a:pPr marL="361950" indent="-361950" algn="just">
              <a:lnSpc>
                <a:spcPct val="150000"/>
              </a:lnSpc>
              <a:spcBef>
                <a:spcPts val="450"/>
              </a:spcBef>
              <a:spcAft>
                <a:spcPts val="450"/>
              </a:spcAft>
            </a:pPr>
            <a:r>
              <a:rPr lang="en-US" sz="1400" dirty="0">
                <a:latin typeface="Arial" panose="020B0604020202020204" pitchFamily="34" charset="0"/>
                <a:ea typeface="Times New Roman" panose="02020603050405020304" pitchFamily="18" charset="0"/>
              </a:rPr>
              <a:t>The DoT and the DTIC will set up a joint Committee to develop the strategy and will engage the private sector on investment plans required to unlock the opportunity</a:t>
            </a:r>
          </a:p>
          <a:p>
            <a:pPr marL="361950" indent="-361950" algn="just">
              <a:lnSpc>
                <a:spcPct val="150000"/>
              </a:lnSpc>
              <a:spcBef>
                <a:spcPts val="450"/>
              </a:spcBef>
              <a:spcAft>
                <a:spcPts val="450"/>
              </a:spcAft>
            </a:pP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spcBef>
                <a:spcPts val="450"/>
              </a:spcBef>
              <a:spcAft>
                <a:spcPts val="450"/>
              </a:spcAft>
              <a:buNone/>
            </a:pPr>
            <a:endParaRPr lang="en-US" sz="135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12</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858768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438150" y="200027"/>
            <a:ext cx="6286500" cy="564356"/>
          </a:xfrm>
        </p:spPr>
        <p:txBody>
          <a:bodyPr>
            <a:normAutofit fontScale="90000"/>
          </a:bodyPr>
          <a:lstStyle/>
          <a:p>
            <a:r>
              <a:rPr lang="en-US" b="1" dirty="0"/>
              <a:t>Rolling stock</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085850"/>
            <a:ext cx="8267700" cy="4641057"/>
          </a:xfrm>
        </p:spPr>
        <p:txBody>
          <a:bodyPr>
            <a:normAutofit/>
          </a:bodyPr>
          <a:lstStyle/>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rPr>
              <a:t>South Africa State Owned Companies will exploit its rolling stock manufacturing capacity and strive to become a supplier of rolling stock in Africa.</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rPr>
              <a:t>Train operators on the existing Cape gauge national rail network and on the future standard-gauge national rail network shall fund, procure and maintain their own rolling stock. </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rPr>
              <a:t>Government supports the provision of own rolling stock by freight and passenger train operators as an additional funding source in kind to close the gap between existing funding sources and overall funding requirements, as well as the provision of extra capacity by private sector rolling stock leasing companies (ROSCOs).</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rPr>
              <a:t>Train operators and SOCs can lease their rolling stock to any other party and to encourage new entrants in the market.</a:t>
            </a:r>
          </a:p>
          <a:p>
            <a:pPr marL="0" indent="0" algn="just">
              <a:lnSpc>
                <a:spcPct val="150000"/>
              </a:lnSpc>
              <a:spcBef>
                <a:spcPts val="450"/>
              </a:spcBef>
              <a:spcAft>
                <a:spcPts val="450"/>
              </a:spcAft>
              <a:buNone/>
            </a:pPr>
            <a:endParaRPr lang="en-US" sz="1350" dirty="0">
              <a:latin typeface="Arial" panose="020B0604020202020204" pitchFamily="34" charset="0"/>
              <a:ea typeface="Times New Roman" panose="02020603050405020304" pitchFamily="18" charset="0"/>
            </a:endParaRPr>
          </a:p>
          <a:p>
            <a:pPr marL="0" indent="0" algn="just">
              <a:lnSpc>
                <a:spcPct val="150000"/>
              </a:lnSpc>
              <a:spcBef>
                <a:spcPts val="450"/>
              </a:spcBef>
              <a:spcAft>
                <a:spcPts val="450"/>
              </a:spcAft>
              <a:buNone/>
            </a:pPr>
            <a:endParaRPr lang="en-US" sz="135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13</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497453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200026"/>
            <a:ext cx="6267450" cy="857249"/>
          </a:xfrm>
        </p:spPr>
        <p:txBody>
          <a:bodyPr>
            <a:normAutofit/>
          </a:bodyPr>
          <a:lstStyle/>
          <a:p>
            <a:r>
              <a:rPr lang="en-US" b="1" dirty="0"/>
              <a:t>Job creation</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49" y="1171575"/>
            <a:ext cx="8239125" cy="4555332"/>
          </a:xfrm>
        </p:spPr>
        <p:txBody>
          <a:bodyPr>
            <a:normAutofit/>
          </a:bodyPr>
          <a:lstStyle/>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rPr>
              <a:t>Government endorses the package of rail revitalization investment interventions as a substantial contribution to create direct and indirect unskilled, semi-skilled and skilled jobs, thereby stimulating economic growth both on-site and nationally. This will assist in reducing unemployment specifically amongst the youth and women.</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rPr>
              <a:t>The DoT will engage with DTIC and industry to ensure highly specialized, normally imported, mechanized track construction equipment are localized and construction projects are configured to actively promote low-skilled job creation in a balanced cost-effective manner without detracting from quality or project timelines.</a:t>
            </a:r>
          </a:p>
          <a:p>
            <a:pPr marL="0" indent="0" algn="just">
              <a:lnSpc>
                <a:spcPct val="150000"/>
              </a:lnSpc>
              <a:spcBef>
                <a:spcPts val="450"/>
              </a:spcBef>
              <a:spcAft>
                <a:spcPts val="450"/>
              </a:spcAft>
              <a:buNone/>
            </a:pPr>
            <a:endParaRPr lang="en-US" sz="135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14</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340820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071F-CD72-4009-961B-6F2D90598A9A}"/>
              </a:ext>
            </a:extLst>
          </p:cNvPr>
          <p:cNvSpPr>
            <a:spLocks noGrp="1"/>
          </p:cNvSpPr>
          <p:nvPr>
            <p:ph type="title"/>
          </p:nvPr>
        </p:nvSpPr>
        <p:spPr>
          <a:xfrm>
            <a:off x="623888" y="1709739"/>
            <a:ext cx="7886700" cy="1795461"/>
          </a:xfrm>
        </p:spPr>
        <p:txBody>
          <a:bodyPr/>
          <a:lstStyle/>
          <a:p>
            <a:r>
              <a:rPr lang="en-US" b="1" dirty="0"/>
              <a:t> Enabling Interventions</a:t>
            </a:r>
          </a:p>
        </p:txBody>
      </p:sp>
      <p:sp>
        <p:nvSpPr>
          <p:cNvPr id="4" name="Slide Number Placeholder 3"/>
          <p:cNvSpPr>
            <a:spLocks noGrp="1"/>
          </p:cNvSpPr>
          <p:nvPr>
            <p:ph type="sldNum" sz="quarter" idx="12"/>
          </p:nvPr>
        </p:nvSpPr>
        <p:spPr/>
        <p:txBody>
          <a:bodyPr/>
          <a:lstStyle/>
          <a:p>
            <a:fld id="{BEF41A8A-B46A-4F04-A619-D066049CED3F}" type="slidenum">
              <a:rPr lang="en-US" smtClean="0"/>
              <a:t>15</a:t>
            </a:fld>
            <a:endParaRPr lang="en-US"/>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13719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200026"/>
            <a:ext cx="6477000" cy="1000125"/>
          </a:xfrm>
        </p:spPr>
        <p:txBody>
          <a:bodyPr/>
          <a:lstStyle/>
          <a:p>
            <a:r>
              <a:rPr lang="en-US" b="1" dirty="0"/>
              <a:t>Economic Regulation </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49" y="1200150"/>
            <a:ext cx="8365331" cy="5029199"/>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Arial" panose="020B0604020202020204" pitchFamily="34" charset="0"/>
              </a:rPr>
              <a:t>Economic regulation of Infrastructure Managers as an intervention will play a vital role in providing regulatory certainty to multiple rail sector actors, which is fundamental to successful rail revitalisation.</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Arial" panose="020B0604020202020204" pitchFamily="34" charset="0"/>
              </a:rPr>
              <a:t>An Interim Rail Economic Regulatory Capacity (IRERC) has been established to ensure strategic management of Economic Regulation in the rail sector. The purpose of IRERC is to develop necessary capacity and skills to implement the regulatory approach.</a:t>
            </a:r>
            <a:r>
              <a:rPr lang="en-ZA" sz="1350" dirty="0">
                <a:latin typeface="Arial" panose="020B0604020202020204" pitchFamily="34" charset="0"/>
                <a:ea typeface="Times New Roman" panose="02020603050405020304" pitchFamily="18" charset="0"/>
              </a:rPr>
              <a:t> </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IRERC model will be utilised as an interim arrangement for economic regulation until the TER is established.</a:t>
            </a:r>
            <a:endParaRPr lang="en-US" sz="1350" dirty="0">
              <a:latin typeface="Arial" panose="020B0604020202020204" pitchFamily="34" charset="0"/>
              <a:ea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Rail regulatory responsibilities of the TER shall include research, compliance and performance monitoring, as well as preventing abuse of market power and facilitating dispute resolution between operators, customers, investors and other stakeholders.</a:t>
            </a:r>
            <a:endParaRPr lang="en-US" sz="1350" dirty="0">
              <a:latin typeface="Arial" panose="020B0604020202020204" pitchFamily="34" charset="0"/>
              <a:ea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Economic regulatory functions shall be executed independently of rail sector IMs, train operators and or service providers and be directly accountable to the Minister of Transport, to whom periodic reports on the status and performance of the railway sector will be made.</a:t>
            </a:r>
            <a:endParaRPr lang="en-US" sz="135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16</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778922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365126"/>
            <a:ext cx="4638675" cy="711199"/>
          </a:xfrm>
        </p:spPr>
        <p:txBody>
          <a:bodyPr/>
          <a:lstStyle/>
          <a:p>
            <a:r>
              <a:rPr lang="en-US" b="1" dirty="0"/>
              <a:t>Safety Regulation</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49" y="1209675"/>
            <a:ext cx="8365331" cy="5146676"/>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RSR shall, complementary to its current statutory responsibilities, after consultation with relevant stakeholders develop a railway risk matrix that balances the severity of harm against the probability of its occurrence and align the risk levels with best global railway practice, to achieve an inherently safe railway. </a:t>
            </a:r>
            <a:endParaRPr lang="en-US" sz="1350" dirty="0">
              <a:latin typeface="Arial" panose="020B0604020202020204" pitchFamily="34" charset="0"/>
              <a:ea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RSR will ensure its permit cost methodology reflects measurable direct and indirect cost of risk whilst incentivising improved railway safety.</a:t>
            </a:r>
            <a:endParaRPr lang="en-US" sz="1350" dirty="0">
              <a:latin typeface="Arial" panose="020B0604020202020204" pitchFamily="34" charset="0"/>
              <a:ea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DoT shall align with the RSR to ensure infrastructure and rolling stock technologies incorporated in revitalisation interventions for Cape gauge and standard gauge rail provide a quantifiable and acceptable residual safety risk. </a:t>
            </a:r>
            <a:endParaRPr lang="en-US" sz="1350" dirty="0">
              <a:latin typeface="Arial" panose="020B0604020202020204" pitchFamily="34" charset="0"/>
              <a:ea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In order to enhance the human factors elements of railway safety, the Railway Safety Regulator will oversee the registration and licensing of safety critical grades in line with applicable regulatory framework.</a:t>
            </a:r>
            <a:endParaRPr lang="en-US" sz="1350" dirty="0">
              <a:latin typeface="Arial" panose="020B0604020202020204" pitchFamily="34" charset="0"/>
              <a:ea typeface="Times New Roman" panose="02020603050405020304" pitchFamily="18" charset="0"/>
            </a:endParaRPr>
          </a:p>
          <a:p>
            <a:pPr marL="0" marR="190500" indent="0" algn="just">
              <a:lnSpc>
                <a:spcPct val="150000"/>
              </a:lnSpc>
              <a:spcBef>
                <a:spcPts val="450"/>
              </a:spcBef>
              <a:spcAft>
                <a:spcPts val="450"/>
              </a:spcAft>
              <a:buNone/>
            </a:pPr>
            <a:endParaRPr lang="en-US" sz="1350" dirty="0">
              <a:solidFill>
                <a:srgbClr val="000000"/>
              </a:solidFill>
              <a:latin typeface="Tahoma" panose="020B0604030504040204" pitchFamily="34" charset="0"/>
              <a:ea typeface="Calibri" panose="020F0502020204030204" pitchFamily="34"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17</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024106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365126"/>
            <a:ext cx="5553075" cy="1325563"/>
          </a:xfrm>
        </p:spPr>
        <p:txBody>
          <a:bodyPr/>
          <a:lstStyle/>
          <a:p>
            <a:r>
              <a:rPr lang="en-US" b="1" dirty="0"/>
              <a:t>Security Management (1/2)</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690689"/>
            <a:ext cx="8286750" cy="4665662"/>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DoT shall engage the Minister responsible for the Critical Infrastructure Act No 8 of 2019 to obtain a departmental seat on the Critical Infrastructure Council ("CIC"), and then use the railway occurrence reporting, as defined and reported on in the Railway Safety Regulator Act no 16 of 2002, to inform proposed rail sector interventions and countermeasures by the </a:t>
            </a:r>
            <a:r>
              <a:rPr lang="en-ZA" sz="1350" dirty="0" err="1">
                <a:latin typeface="Arial" panose="020B0604020202020204" pitchFamily="34" charset="0"/>
                <a:ea typeface="Times New Roman" panose="02020603050405020304" pitchFamily="18" charset="0"/>
              </a:rPr>
              <a:t>CIC</a:t>
            </a:r>
            <a:r>
              <a:rPr lang="en-ZA" sz="1350" dirty="0">
                <a:latin typeface="Arial" panose="020B0604020202020204" pitchFamily="34" charset="0"/>
                <a:ea typeface="Times New Roman" panose="02020603050405020304" pitchFamily="18" charset="0"/>
              </a:rPr>
              <a:t>.</a:t>
            </a:r>
            <a:endParaRPr lang="en-US" sz="1350" dirty="0">
              <a:latin typeface="Arial" panose="020B0604020202020204" pitchFamily="34" charset="0"/>
              <a:ea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DoT will develop and maintain a central security risk register to help ensure sectoral resilience and threat awareness. </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DoT will establish a specific security coordination forum where SOE’s, the country’s security agencies including national and local police, as well as local and provincial governments, can share information on recent and emerging developments, share experiences on the use of and proposals for the deployment of advanced security technologies and practices, align on issues of implementation, agree on the exigencies of areas of cooperation and discuss progress on the implementation of measures to address ongoing and emerging challenges.</a:t>
            </a:r>
            <a:endParaRPr lang="en-US" sz="135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18</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827624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200026"/>
            <a:ext cx="6438900" cy="819149"/>
          </a:xfrm>
        </p:spPr>
        <p:txBody>
          <a:bodyPr>
            <a:normAutofit/>
          </a:bodyPr>
          <a:lstStyle/>
          <a:p>
            <a:r>
              <a:rPr lang="en-US" b="1" dirty="0"/>
              <a:t>Security Management (2/2)</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428750"/>
            <a:ext cx="7886700" cy="4838700"/>
          </a:xfrm>
        </p:spPr>
        <p:txBody>
          <a:bodyPr>
            <a:normAutofit fontScale="92500"/>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Department will support the development of research and thought leadership in managing the security challenges in rail, </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DOT will develop an evidence-based set of best practice guidelines to inform the planning of implementing agents.</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Operator owned or outsourced security services will provide first line defence in the rail setting. </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Department will develop in consultation with SOE’s specifications for security requirements to be included Service Level Agreements between rail operator and IMs.</a:t>
            </a:r>
            <a:endParaRPr lang="en-US" sz="1350" dirty="0">
              <a:latin typeface="Arial" panose="020B0604020202020204" pitchFamily="34" charset="0"/>
              <a:ea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Calibri" panose="020F0502020204030204" pitchFamily="34" charset="0"/>
              </a:rPr>
              <a:t>The Department of Transport will promote the strengthening of the </a:t>
            </a:r>
            <a:r>
              <a:rPr lang="en-ZA" sz="1350" dirty="0">
                <a:latin typeface="Arial" panose="020B0604020202020204" pitchFamily="34" charset="0"/>
                <a:ea typeface="Times New Roman" panose="02020603050405020304" pitchFamily="18" charset="0"/>
              </a:rPr>
              <a:t>South African Police Service</a:t>
            </a:r>
            <a:r>
              <a:rPr lang="en-ZA" sz="1350" dirty="0">
                <a:latin typeface="Arial" panose="020B0604020202020204" pitchFamily="34" charset="0"/>
                <a:ea typeface="Calibri" panose="020F0502020204030204" pitchFamily="34" charset="0"/>
              </a:rPr>
              <a:t> Protection and Security Services Division (Railway Police) who will continue to enforce the law within the rail setting, i.e. both fixed facilities and trains.</a:t>
            </a:r>
            <a:endParaRPr lang="en-US" sz="1350" dirty="0">
              <a:latin typeface="Arial" panose="020B0604020202020204" pitchFamily="34" charset="0"/>
              <a:ea typeface="Calibri" panose="020F0502020204030204" pitchFamily="34"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RSR will ensure permitted operators include in their SMSs costed, resourced and time-bound action plans to address the ongoing security challenges being experienced in the rail sector. </a:t>
            </a:r>
            <a:endParaRPr lang="en-US" sz="1350" dirty="0">
              <a:latin typeface="Arial" panose="020B0604020202020204" pitchFamily="34" charset="0"/>
              <a:ea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IMs, together with Government agencies, will ensure that planning is implemented timeously, and that railway infrastructure is protected from vandalism, theft and sabotage.</a:t>
            </a:r>
            <a:endParaRPr lang="en-US" sz="135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19</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562649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F68100"/>
                </a:solidFill>
              </a:rPr>
              <a:t>Timeline</a:t>
            </a:r>
            <a:r>
              <a:rPr lang="en-ZA" dirty="0">
                <a:solidFill>
                  <a:srgbClr val="F68100"/>
                </a:solidFill>
                <a:latin typeface="Calibri"/>
              </a:rPr>
              <a:t>—t</a:t>
            </a:r>
            <a:r>
              <a:rPr lang="en-ZA" dirty="0">
                <a:solidFill>
                  <a:srgbClr val="F68100"/>
                </a:solidFill>
              </a:rPr>
              <a:t>he White Paper Process</a:t>
            </a:r>
          </a:p>
        </p:txBody>
      </p:sp>
      <p:sp>
        <p:nvSpPr>
          <p:cNvPr id="9" name="Rectangle 8"/>
          <p:cNvSpPr/>
          <p:nvPr/>
        </p:nvSpPr>
        <p:spPr>
          <a:xfrm>
            <a:off x="219767" y="1479349"/>
            <a:ext cx="1151450" cy="910838"/>
          </a:xfrm>
          <a:prstGeom prst="rect">
            <a:avLst/>
          </a:prstGeom>
          <a:solidFill>
            <a:srgbClr val="0070C0"/>
          </a:solidFill>
          <a:ln>
            <a:noFill/>
          </a:ln>
          <a:effectLst>
            <a:outerShdw blurRad="50800" dist="38100" dir="2700000" algn="tl" rotWithShape="0">
              <a:schemeClr val="tx1">
                <a:alpha val="70000"/>
              </a:schemeClr>
            </a:outerShdw>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2014/15</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Analysis and Research</a:t>
            </a:r>
          </a:p>
        </p:txBody>
      </p:sp>
      <p:sp>
        <p:nvSpPr>
          <p:cNvPr id="15" name="Oval 14"/>
          <p:cNvSpPr/>
          <p:nvPr/>
        </p:nvSpPr>
        <p:spPr>
          <a:xfrm>
            <a:off x="3303133" y="1340768"/>
            <a:ext cx="1188000" cy="1188000"/>
          </a:xfrm>
          <a:prstGeom prst="ellipse">
            <a:avLst/>
          </a:prstGeom>
          <a:solidFill>
            <a:srgbClr val="00B050"/>
          </a:solidFill>
          <a:ln>
            <a:noFill/>
          </a:ln>
          <a:effectLst>
            <a:outerShdw blurRad="50800" dist="38100" dir="2700000" algn="tl" rotWithShape="0">
              <a:schemeClr val="tx1">
                <a:alpha val="70000"/>
              </a:schemeClr>
            </a:outerShdw>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2015/16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Rail Policy Green Paper</a:t>
            </a:r>
          </a:p>
        </p:txBody>
      </p:sp>
      <p:sp>
        <p:nvSpPr>
          <p:cNvPr id="13" name="Rectangle 12"/>
          <p:cNvSpPr/>
          <p:nvPr/>
        </p:nvSpPr>
        <p:spPr>
          <a:xfrm>
            <a:off x="4863269" y="1482012"/>
            <a:ext cx="1094522" cy="905513"/>
          </a:xfrm>
          <a:prstGeom prst="rect">
            <a:avLst/>
          </a:prstGeom>
          <a:solidFill>
            <a:srgbClr val="0070C0"/>
          </a:solidFill>
          <a:ln>
            <a:noFill/>
          </a:ln>
          <a:effectLst>
            <a:outerShdw blurRad="50800" dist="38100" dir="2700000" algn="tl" rotWithShape="0">
              <a:schemeClr val="tx1">
                <a:alpha val="70000"/>
              </a:schemeClr>
            </a:outerShdw>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White Paper Process</a:t>
            </a:r>
          </a:p>
        </p:txBody>
      </p:sp>
      <p:sp>
        <p:nvSpPr>
          <p:cNvPr id="17" name="Oval 16"/>
          <p:cNvSpPr/>
          <p:nvPr/>
        </p:nvSpPr>
        <p:spPr>
          <a:xfrm>
            <a:off x="6329927" y="1340768"/>
            <a:ext cx="1188000" cy="1188000"/>
          </a:xfrm>
          <a:prstGeom prst="ellipse">
            <a:avLst/>
          </a:prstGeom>
          <a:solidFill>
            <a:schemeClr val="bg1"/>
          </a:solidFill>
          <a:ln>
            <a:noFill/>
          </a:ln>
          <a:effectLst>
            <a:outerShdw blurRad="50800" dist="38100" dir="2700000" algn="tl" rotWithShape="0">
              <a:schemeClr val="tx1">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2021/22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Rail Policy White Paper</a:t>
            </a:r>
          </a:p>
        </p:txBody>
      </p:sp>
      <p:sp>
        <p:nvSpPr>
          <p:cNvPr id="18" name="Rectangle 17"/>
          <p:cNvSpPr/>
          <p:nvPr/>
        </p:nvSpPr>
        <p:spPr>
          <a:xfrm>
            <a:off x="7890065" y="1482012"/>
            <a:ext cx="1007706" cy="905513"/>
          </a:xfrm>
          <a:prstGeom prst="rect">
            <a:avLst/>
          </a:prstGeom>
          <a:solidFill>
            <a:srgbClr val="0070C0"/>
          </a:solidFill>
          <a:ln>
            <a:noFill/>
          </a:ln>
          <a:effectLst>
            <a:outerShdw blurRad="50800" dist="38100" dir="2700000" algn="tl" rotWithShape="0">
              <a:schemeClr val="tx1">
                <a:alpha val="70000"/>
              </a:schemeClr>
            </a:outerShdw>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2022/23</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Legislation</a:t>
            </a:r>
          </a:p>
        </p:txBody>
      </p:sp>
      <p:sp>
        <p:nvSpPr>
          <p:cNvPr id="1034" name="Rectangle 1033"/>
          <p:cNvSpPr/>
          <p:nvPr/>
        </p:nvSpPr>
        <p:spPr>
          <a:xfrm>
            <a:off x="109479" y="2636912"/>
            <a:ext cx="1393600" cy="3888432"/>
          </a:xfrm>
          <a:prstGeom prst="rect">
            <a:avLst/>
          </a:prstGeom>
          <a:ln w="12700">
            <a:solidFill>
              <a:schemeClr val="tx1"/>
            </a:solidFill>
          </a:ln>
        </p:spPr>
        <p:style>
          <a:lnRef idx="2">
            <a:schemeClr val="accent5"/>
          </a:lnRef>
          <a:fillRef idx="1">
            <a:schemeClr val="lt1"/>
          </a:fillRef>
          <a:effectRef idx="0">
            <a:schemeClr val="accent5"/>
          </a:effectRef>
          <a:fontRef idx="minor">
            <a:schemeClr val="dk1"/>
          </a:fontRef>
        </p:style>
        <p:txBody>
          <a:bodyPr lIns="36000" tIns="36000" rIns="36000" bIns="36000" rtlCol="0" anchor="t">
            <a:normAutofit/>
          </a:bodyPr>
          <a:lstStyle/>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Scientific analysis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of railways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 South Africa</a:t>
            </a: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endPar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Legal analysis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of the legislative framework regarding the South African Rail industry</a:t>
            </a: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endPar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Benchmarking study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to recognise international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rail trends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and challenges</a:t>
            </a:r>
          </a:p>
        </p:txBody>
      </p:sp>
      <p:sp>
        <p:nvSpPr>
          <p:cNvPr id="47" name="Rectangle 46"/>
          <p:cNvSpPr/>
          <p:nvPr/>
        </p:nvSpPr>
        <p:spPr>
          <a:xfrm>
            <a:off x="1676386" y="2636912"/>
            <a:ext cx="1387056" cy="3888432"/>
          </a:xfrm>
          <a:prstGeom prst="rect">
            <a:avLst/>
          </a:prstGeom>
          <a:ln w="12700">
            <a:solidFill>
              <a:schemeClr val="tx1"/>
            </a:solidFill>
          </a:ln>
        </p:spPr>
        <p:style>
          <a:lnRef idx="2">
            <a:schemeClr val="accent5"/>
          </a:lnRef>
          <a:fillRef idx="1">
            <a:schemeClr val="lt1"/>
          </a:fillRef>
          <a:effectRef idx="0">
            <a:schemeClr val="accent5"/>
          </a:effectRef>
          <a:fontRef idx="minor">
            <a:schemeClr val="dk1"/>
          </a:fontRef>
        </p:style>
        <p:txBody>
          <a:bodyPr lIns="36000" tIns="36000" rIns="36000" bIns="36000" rtlCol="0" anchor="t">
            <a:normAutofit/>
          </a:bodyPr>
          <a:lstStyle/>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Discussion paper on rail policy issues and options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for canvassing the following organisations or stakeholders:</a:t>
            </a: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Inter- Departmental </a:t>
            </a: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Non-</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Governmental</a:t>
            </a: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Academia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and research</a:t>
            </a: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Role players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 the rail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and transport industries</a:t>
            </a:r>
          </a:p>
        </p:txBody>
      </p:sp>
      <p:sp>
        <p:nvSpPr>
          <p:cNvPr id="48" name="Rectangle 47"/>
          <p:cNvSpPr/>
          <p:nvPr/>
        </p:nvSpPr>
        <p:spPr>
          <a:xfrm>
            <a:off x="3236749" y="2636912"/>
            <a:ext cx="1331364" cy="3888432"/>
          </a:xfrm>
          <a:prstGeom prst="rect">
            <a:avLst/>
          </a:prstGeom>
          <a:ln w="12700">
            <a:solidFill>
              <a:schemeClr val="tx1"/>
            </a:solidFill>
          </a:ln>
        </p:spPr>
        <p:style>
          <a:lnRef idx="2">
            <a:schemeClr val="accent5"/>
          </a:lnRef>
          <a:fillRef idx="1">
            <a:schemeClr val="lt1"/>
          </a:fillRef>
          <a:effectRef idx="0">
            <a:schemeClr val="accent5"/>
          </a:effectRef>
          <a:fontRef idx="minor">
            <a:schemeClr val="dk1"/>
          </a:fontRef>
        </p:style>
        <p:txBody>
          <a:bodyPr lIns="36000" tIns="36000" rIns="36000" bIns="36000" rtlCol="0" anchor="t">
            <a:normAutofit lnSpcReduction="10000"/>
          </a:bodyPr>
          <a:lstStyle/>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Clarify Government’s vision and policy position in the rail sector</a:t>
            </a: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endPar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Identify key policy development areas relating to legislation amendments</a:t>
            </a: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endPar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Refine Government’s approach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to addressing inherent </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rail challenges</a:t>
            </a:r>
          </a:p>
        </p:txBody>
      </p:sp>
      <p:sp>
        <p:nvSpPr>
          <p:cNvPr id="49" name="Rectangle 48"/>
          <p:cNvSpPr/>
          <p:nvPr/>
        </p:nvSpPr>
        <p:spPr>
          <a:xfrm>
            <a:off x="4741523" y="2636912"/>
            <a:ext cx="1351508" cy="3888432"/>
          </a:xfrm>
          <a:prstGeom prst="rect">
            <a:avLst/>
          </a:prstGeom>
          <a:ln w="12700">
            <a:solidFill>
              <a:schemeClr val="tx1"/>
            </a:solidFill>
          </a:ln>
        </p:spPr>
        <p:style>
          <a:lnRef idx="2">
            <a:schemeClr val="accent5"/>
          </a:lnRef>
          <a:fillRef idx="1">
            <a:schemeClr val="lt1"/>
          </a:fillRef>
          <a:effectRef idx="0">
            <a:schemeClr val="accent5"/>
          </a:effectRef>
          <a:fontRef idx="minor">
            <a:schemeClr val="dk1"/>
          </a:fontRef>
        </p:style>
        <p:txBody>
          <a:bodyPr lIns="36000" tIns="36000" rIns="36000" bIns="36000" rtlCol="0" anchor="t">
            <a:normAutofit/>
          </a:bodyPr>
          <a:lstStyle/>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Refine, update</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Government’s vision and policy position for rail sector</a:t>
            </a: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endPar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Consult significant stakeholders, and engage general public in participation</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endPar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Finalise Government’s policy position</a:t>
            </a:r>
            <a:b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endPar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Undertake SEIAS </a:t>
            </a:r>
          </a:p>
        </p:txBody>
      </p:sp>
      <p:sp>
        <p:nvSpPr>
          <p:cNvPr id="50" name="Rectangle 49"/>
          <p:cNvSpPr/>
          <p:nvPr/>
        </p:nvSpPr>
        <p:spPr>
          <a:xfrm>
            <a:off x="6266440" y="2636912"/>
            <a:ext cx="1335039" cy="3888432"/>
          </a:xfrm>
          <a:prstGeom prst="rect">
            <a:avLst/>
          </a:prstGeom>
          <a:ln w="12700">
            <a:solidFill>
              <a:schemeClr val="tx1"/>
            </a:solidFill>
          </a:ln>
        </p:spPr>
        <p:style>
          <a:lnRef idx="2">
            <a:schemeClr val="accent5"/>
          </a:lnRef>
          <a:fillRef idx="1">
            <a:schemeClr val="lt1"/>
          </a:fillRef>
          <a:effectRef idx="0">
            <a:schemeClr val="accent5"/>
          </a:effectRef>
          <a:fontRef idx="minor">
            <a:schemeClr val="dk1"/>
          </a:fontRef>
        </p:style>
        <p:txBody>
          <a:bodyPr lIns="36000" tIns="36000" rIns="36000" bIns="36000" rtlCol="0" anchor="t"/>
          <a:lstStyle/>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ESEID Cluster approves White Paper</a:t>
            </a: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endParaRPr kumimoji="0" lang="en-ZA"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endParaRP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Cabinet of South Africa adopts the White Paper on National Rail Policy</a:t>
            </a:r>
          </a:p>
        </p:txBody>
      </p:sp>
      <p:sp>
        <p:nvSpPr>
          <p:cNvPr id="51" name="Rectangle 50"/>
          <p:cNvSpPr/>
          <p:nvPr/>
        </p:nvSpPr>
        <p:spPr>
          <a:xfrm>
            <a:off x="7774889" y="2636912"/>
            <a:ext cx="1259632" cy="3888432"/>
          </a:xfrm>
          <a:prstGeom prst="rect">
            <a:avLst/>
          </a:prstGeom>
          <a:ln w="12700">
            <a:solidFill>
              <a:schemeClr val="tx1"/>
            </a:solidFill>
          </a:ln>
        </p:spPr>
        <p:style>
          <a:lnRef idx="2">
            <a:schemeClr val="accent5"/>
          </a:lnRef>
          <a:fillRef idx="1">
            <a:schemeClr val="lt1"/>
          </a:fillRef>
          <a:effectRef idx="0">
            <a:schemeClr val="accent5"/>
          </a:effectRef>
          <a:fontRef idx="minor">
            <a:schemeClr val="dk1"/>
          </a:fontRef>
        </p:style>
        <p:txBody>
          <a:bodyPr lIns="36000" tIns="36000" rIns="36000" bIns="36000" rtlCol="0" anchor="t"/>
          <a:lstStyle/>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ZA" sz="1300" b="0" i="0" u="none" strike="noStrike" kern="1200" cap="none" spc="0" normalizeH="0" baseline="0" noProof="0" dirty="0">
                <a:ln>
                  <a:noFill/>
                </a:ln>
                <a:solidFill>
                  <a:srgbClr val="C00000"/>
                </a:solidFill>
                <a:effectLst/>
                <a:uLnTx/>
                <a:uFillTx/>
                <a:latin typeface="Arial" pitchFamily="34" charset="0"/>
                <a:ea typeface="+mn-ea"/>
                <a:cs typeface="Arial" pitchFamily="34" charset="0"/>
              </a:rPr>
              <a:t>The White Paper forms the basis for the Rail Act </a:t>
            </a:r>
            <a:br>
              <a:rPr kumimoji="0" lang="en-ZA" sz="1300" b="0" i="0" u="none" strike="noStrike" kern="1200" cap="none" spc="0" normalizeH="0" baseline="0" noProof="0" dirty="0">
                <a:ln>
                  <a:noFill/>
                </a:ln>
                <a:solidFill>
                  <a:srgbClr val="C00000"/>
                </a:solidFill>
                <a:effectLst/>
                <a:uLnTx/>
                <a:uFillTx/>
                <a:latin typeface="Arial" pitchFamily="34" charset="0"/>
                <a:ea typeface="+mn-ea"/>
                <a:cs typeface="Arial" pitchFamily="34" charset="0"/>
              </a:rPr>
            </a:br>
            <a:r>
              <a:rPr kumimoji="0" lang="en-ZA" sz="1300" b="0" i="0" u="none" strike="noStrike" kern="1200" cap="none" spc="0" normalizeH="0" baseline="0" noProof="0" dirty="0">
                <a:ln>
                  <a:noFill/>
                </a:ln>
                <a:solidFill>
                  <a:srgbClr val="C00000"/>
                </a:solidFill>
                <a:effectLst/>
                <a:uLnTx/>
                <a:uFillTx/>
                <a:latin typeface="Arial" pitchFamily="34" charset="0"/>
                <a:ea typeface="+mn-ea"/>
                <a:cs typeface="Arial" pitchFamily="34" charset="0"/>
              </a:rPr>
              <a:t>and/or amendments to existing transport legislation</a:t>
            </a: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endParaRPr lang="en-US" sz="1300" dirty="0">
              <a:solidFill>
                <a:srgbClr val="C00000"/>
              </a:solidFill>
              <a:latin typeface="Arial" pitchFamily="34" charset="0"/>
              <a:cs typeface="Arial" pitchFamily="34" charset="0"/>
            </a:endParaRPr>
          </a:p>
          <a:p>
            <a:pPr marL="180000" marR="0" lvl="0" indent="-180000" algn="l" defTabSz="914400" rtl="0" eaLnBrk="1" fontAlgn="base" latinLnBrk="0" hangingPunct="1">
              <a:lnSpc>
                <a:spcPct val="100000"/>
              </a:lnSpc>
              <a:spcBef>
                <a:spcPct val="0"/>
              </a:spcBef>
              <a:spcAft>
                <a:spcPct val="0"/>
              </a:spcAft>
              <a:buClr>
                <a:srgbClr val="F79646"/>
              </a:buClr>
              <a:buSzTx/>
              <a:buFont typeface="Arial" panose="020B0604020202020204" pitchFamily="34" charset="0"/>
              <a:buChar char="•"/>
              <a:tabLst/>
              <a:defRPr/>
            </a:pPr>
            <a:r>
              <a:rPr kumimoji="0" lang="en-US" sz="1300" b="0" i="0" u="none" strike="noStrike" kern="1200" cap="none" spc="0" normalizeH="0" baseline="0" noProof="0" dirty="0">
                <a:ln>
                  <a:noFill/>
                </a:ln>
                <a:solidFill>
                  <a:srgbClr val="C00000"/>
                </a:solidFill>
                <a:effectLst/>
                <a:uLnTx/>
                <a:uFillTx/>
                <a:latin typeface="Arial" pitchFamily="34" charset="0"/>
                <a:ea typeface="+mn-ea"/>
                <a:cs typeface="Arial" pitchFamily="34" charset="0"/>
              </a:rPr>
              <a:t>N</a:t>
            </a:r>
            <a:r>
              <a:rPr kumimoji="0" lang="en-ZA" sz="1300" b="0" i="0" u="none" strike="noStrike" kern="1200" cap="none" spc="0" normalizeH="0" baseline="0" noProof="0" dirty="0" err="1">
                <a:ln>
                  <a:noFill/>
                </a:ln>
                <a:solidFill>
                  <a:srgbClr val="C00000"/>
                </a:solidFill>
                <a:effectLst/>
                <a:uLnTx/>
                <a:uFillTx/>
                <a:latin typeface="Arial" pitchFamily="34" charset="0"/>
                <a:ea typeface="+mn-ea"/>
                <a:cs typeface="Arial" pitchFamily="34" charset="0"/>
              </a:rPr>
              <a:t>ational</a:t>
            </a:r>
            <a:r>
              <a:rPr kumimoji="0" lang="en-ZA" sz="1300" b="0" i="0" u="none" strike="noStrike" kern="1200" cap="none" spc="0" normalizeH="0" baseline="0" noProof="0" dirty="0">
                <a:ln>
                  <a:noFill/>
                </a:ln>
                <a:solidFill>
                  <a:srgbClr val="C00000"/>
                </a:solidFill>
                <a:effectLst/>
                <a:uLnTx/>
                <a:uFillTx/>
                <a:latin typeface="Arial" pitchFamily="34" charset="0"/>
                <a:ea typeface="+mn-ea"/>
                <a:cs typeface="Arial" pitchFamily="34" charset="0"/>
              </a:rPr>
              <a:t> Rail Bill</a:t>
            </a:r>
          </a:p>
        </p:txBody>
      </p:sp>
      <p:sp>
        <p:nvSpPr>
          <p:cNvPr id="20" name="Rectangle 19"/>
          <p:cNvSpPr/>
          <p:nvPr/>
        </p:nvSpPr>
        <p:spPr>
          <a:xfrm>
            <a:off x="6417257" y="5445224"/>
            <a:ext cx="2520280"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10800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Black = Already complete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Red = Current</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300" b="0" i="0" u="none" strike="noStrike" kern="1200" cap="none" spc="0" normalizeH="0" baseline="0" noProof="0" dirty="0">
              <a:ln>
                <a:noFill/>
              </a:ln>
              <a:solidFill>
                <a:prstClr val="white">
                  <a:lumMod val="65000"/>
                </a:prstClr>
              </a:solidFill>
              <a:effectLst/>
              <a:uLnTx/>
              <a:uFillTx/>
              <a:latin typeface="Arial" pitchFamily="34" charset="0"/>
              <a:ea typeface="+mn-ea"/>
              <a:cs typeface="Arial" pitchFamily="34" charset="0"/>
            </a:endParaRPr>
          </a:p>
        </p:txBody>
      </p:sp>
      <p:sp>
        <p:nvSpPr>
          <p:cNvPr id="3" name="Right Arrow 2"/>
          <p:cNvSpPr/>
          <p:nvPr/>
        </p:nvSpPr>
        <p:spPr>
          <a:xfrm>
            <a:off x="1405926" y="1779419"/>
            <a:ext cx="302540" cy="310698"/>
          </a:xfrm>
          <a:prstGeom prst="righ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3" name="Right Arrow 22"/>
          <p:cNvSpPr/>
          <p:nvPr/>
        </p:nvSpPr>
        <p:spPr>
          <a:xfrm>
            <a:off x="2965884" y="1779419"/>
            <a:ext cx="302540" cy="310698"/>
          </a:xfrm>
          <a:prstGeom prst="righ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5" name="Right Arrow 24"/>
          <p:cNvSpPr/>
          <p:nvPr/>
        </p:nvSpPr>
        <p:spPr>
          <a:xfrm>
            <a:off x="4525842" y="1779419"/>
            <a:ext cx="302718" cy="310698"/>
          </a:xfrm>
          <a:prstGeom prst="righ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7" name="Right Arrow 26"/>
          <p:cNvSpPr/>
          <p:nvPr/>
        </p:nvSpPr>
        <p:spPr>
          <a:xfrm>
            <a:off x="5992500" y="1779419"/>
            <a:ext cx="302718" cy="310698"/>
          </a:xfrm>
          <a:prstGeom prst="righ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9" name="Right Arrow 28"/>
          <p:cNvSpPr/>
          <p:nvPr/>
        </p:nvSpPr>
        <p:spPr>
          <a:xfrm>
            <a:off x="7552636" y="1779419"/>
            <a:ext cx="302718" cy="310698"/>
          </a:xfrm>
          <a:prstGeom prst="righ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6" name="Oval 25"/>
          <p:cNvSpPr/>
          <p:nvPr/>
        </p:nvSpPr>
        <p:spPr>
          <a:xfrm>
            <a:off x="1742400" y="1339200"/>
            <a:ext cx="1188000" cy="1188000"/>
          </a:xfrm>
          <a:prstGeom prst="ellipse">
            <a:avLst/>
          </a:prstGeom>
          <a:solidFill>
            <a:schemeClr val="tx2">
              <a:lumMod val="75000"/>
            </a:schemeClr>
          </a:solidFill>
          <a:ln>
            <a:noFill/>
          </a:ln>
          <a:effectLst>
            <a:outerShdw blurRad="50800" dist="38100" dir="2700000" algn="tl" rotWithShape="0">
              <a:schemeClr val="tx1">
                <a:alpha val="70000"/>
              </a:schemeClr>
            </a:outerShdw>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0" tIns="0" rIns="0" bIns="0" rtlCol="0"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Discuss-ion Paper</a:t>
            </a:r>
          </a:p>
        </p:txBody>
      </p:sp>
    </p:spTree>
    <p:extLst>
      <p:ext uri="{BB962C8B-B14F-4D97-AF65-F5344CB8AC3E}">
        <p14:creationId xmlns:p14="http://schemas.microsoft.com/office/powerpoint/2010/main" val="129288867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123825"/>
            <a:ext cx="5829300" cy="981076"/>
          </a:xfrm>
        </p:spPr>
        <p:txBody>
          <a:bodyPr/>
          <a:lstStyle/>
          <a:p>
            <a:r>
              <a:rPr lang="en-US" b="1" dirty="0"/>
              <a:t>Skills Development</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49" y="1104901"/>
            <a:ext cx="8365331" cy="4622006"/>
          </a:xfrm>
        </p:spPr>
        <p:txBody>
          <a:bodyPr>
            <a:normAutofit/>
          </a:bodyPr>
          <a:lstStyle/>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DoT will take custodianship of a skills audit and tracking process to identify ongoing sectoral needs and promote targeted rail skills development to prepare people for employment opportunities at all levels.</a:t>
            </a:r>
          </a:p>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DoT will lead the rail sector skills development agenda in consultation with the Departments of Higher Education and Training, universities, technical vocational education and training (TVET) colleges, SOE, private and government-owned research institutes.</a:t>
            </a:r>
            <a:endParaRPr lang="en-US" sz="1350" dirty="0">
              <a:latin typeface="Arial" panose="020B0604020202020204" pitchFamily="34" charset="0"/>
              <a:ea typeface="Times New Roman" panose="02020603050405020304" pitchFamily="18" charset="0"/>
            </a:endParaRPr>
          </a:p>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Operating entities will prepare, manage and deliver in consultation with government workplace exposure and rail skills development programmes in support of rail revitalisation.</a:t>
            </a:r>
            <a:endParaRPr lang="en-US" sz="1350" dirty="0">
              <a:latin typeface="Arial" panose="020B0604020202020204" pitchFamily="34" charset="0"/>
              <a:ea typeface="Times New Roman" panose="02020603050405020304" pitchFamily="18" charset="0"/>
            </a:endParaRPr>
          </a:p>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rPr>
              <a:t>The supply industry will build on Industrial Policy Action Plan achievements. Operating entities will manage and deliver skills development programmes where workplace exposure is required.</a:t>
            </a:r>
            <a:endParaRPr lang="en-US" sz="135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20</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577300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071F-CD72-4009-961B-6F2D90598A9A}"/>
              </a:ext>
            </a:extLst>
          </p:cNvPr>
          <p:cNvSpPr>
            <a:spLocks noGrp="1"/>
          </p:cNvSpPr>
          <p:nvPr>
            <p:ph type="title"/>
          </p:nvPr>
        </p:nvSpPr>
        <p:spPr>
          <a:xfrm>
            <a:off x="1543050" y="1709739"/>
            <a:ext cx="6967538" cy="1662111"/>
          </a:xfrm>
        </p:spPr>
        <p:txBody>
          <a:bodyPr>
            <a:normAutofit/>
          </a:bodyPr>
          <a:lstStyle/>
          <a:p>
            <a:r>
              <a:rPr lang="en-US" b="1" dirty="0"/>
              <a:t> Freight Rail</a:t>
            </a:r>
          </a:p>
        </p:txBody>
      </p:sp>
      <p:sp>
        <p:nvSpPr>
          <p:cNvPr id="4" name="Slide Number Placeholder 3"/>
          <p:cNvSpPr>
            <a:spLocks noGrp="1"/>
          </p:cNvSpPr>
          <p:nvPr>
            <p:ph type="sldNum" sz="quarter" idx="12"/>
          </p:nvPr>
        </p:nvSpPr>
        <p:spPr/>
        <p:txBody>
          <a:bodyPr/>
          <a:lstStyle/>
          <a:p>
            <a:fld id="{BEF41A8A-B46A-4F04-A619-D066049CED3F}" type="slidenum">
              <a:rPr lang="en-US" smtClean="0"/>
              <a:t>21</a:t>
            </a:fld>
            <a:endParaRPr lang="en-US"/>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348543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200026"/>
            <a:ext cx="6648450" cy="1095375"/>
          </a:xfrm>
        </p:spPr>
        <p:txBody>
          <a:bodyPr>
            <a:normAutofit fontScale="90000"/>
          </a:bodyPr>
          <a:lstStyle/>
          <a:p>
            <a:r>
              <a:rPr lang="en-US" b="1" dirty="0"/>
              <a:t>Market and Organization Structure</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295401"/>
            <a:ext cx="8267700" cy="5060950"/>
          </a:xfrm>
        </p:spPr>
        <p:txBody>
          <a:bodyPr>
            <a:normAutofit fontScale="92500"/>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 market structure will be split between three distinct functions: Infrastructure Owners, Infrastructure Managers and Train Operators. These functions could be provided by any combination of vertically integrated entity on condition of clear accounting separation.</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Separation may take a variety of forms ranging from complete separation of the provision of track infrastructure from the operation of passenger and/or freight trains, to putting in place third-party access arrangements so that track services may also be provided by an incumbent train operator. The latter can takes place with a vertically integrated entity that has financially ring-fenced track infrastructure management from train operations.</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Infrastructure owners will be ultimately responsible for ensuring that safe operations can be conducted on their track assets, and will be the primary concessioning authorities, although the right to concession facilities could be devolved through agreement with another party. Infrastructure managers will maintain and manage the facilities and will be responsible for allocating train slots and ensuring safe operations on the assets. Train operators will operate services in accordance with the prescripts of the </a:t>
            </a:r>
            <a:r>
              <a:rPr lang="en-ZA" sz="1350" dirty="0" err="1">
                <a:latin typeface="Arial" panose="020B0604020202020204" pitchFamily="34" charset="0"/>
                <a:ea typeface="Times New Roman" panose="02020603050405020304" pitchFamily="18" charset="0"/>
                <a:cs typeface="Times New Roman" panose="02020603050405020304" pitchFamily="18" charset="0"/>
              </a:rPr>
              <a:t>RSR</a:t>
            </a:r>
            <a:r>
              <a:rPr lang="en-ZA" sz="1350" dirty="0">
                <a:latin typeface="Arial" panose="020B0604020202020204" pitchFamily="34" charset="0"/>
                <a:ea typeface="Times New Roman" panose="02020603050405020304" pitchFamily="18" charset="0"/>
                <a:cs typeface="Times New Roman" panose="02020603050405020304" pitchFamily="18" charset="0"/>
              </a:rPr>
              <a:t>.</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In the transition to a TER, the IRERC will formulate, publish proposal and procedures, by which any qualified third party operator may apply to or propose a train service with a view to negotiating and concluding a network access agreement. The procedures shall recognise the case where existing capacity is sufficient, as well as the case where incremental expansion is required to create additional capacity. </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22</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694323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200026"/>
            <a:ext cx="6257925" cy="809625"/>
          </a:xfrm>
        </p:spPr>
        <p:txBody>
          <a:bodyPr>
            <a:normAutofit/>
          </a:bodyPr>
          <a:lstStyle/>
          <a:p>
            <a:r>
              <a:rPr lang="en-US" b="1" dirty="0"/>
              <a:t>Third Party Access </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333375" y="1238250"/>
            <a:ext cx="8660606" cy="4488657"/>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Every open line whether classified as core, non-core, branch line, or shared freight and  commuter line, shall be subject to third party access managed by an Infrastructure Manager (IM) appointed by the Infrastructure Owner of that open line. No IM may refuse or prefer access for an train operator.</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Transnet for the national freight network, and PRASA for its shared passenger and freight network sections, must establishment their IMs accordingly with a Traffic Management Function to control access to and manage operation of the large existing national rail network for all routes except PRASA's three Cape gauge metropolitan networks dedicated to passenger rail only.</a:t>
            </a:r>
          </a:p>
          <a:p>
            <a:pPr algn="just">
              <a:lnSpc>
                <a:spcPct val="150000"/>
              </a:lnSpc>
              <a:spcBef>
                <a:spcPts val="450"/>
              </a:spcBef>
              <a:spcAft>
                <a:spcPts val="450"/>
              </a:spcAft>
            </a:pPr>
            <a:r>
              <a:rPr lang="en-ZA" sz="135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Access fees and terms of business shall be published in the public domain.</a:t>
            </a:r>
            <a:r>
              <a:rPr lang="en-ZA" sz="1350" dirty="0">
                <a:solidFill>
                  <a:prstClr val="black"/>
                </a:solidFill>
                <a:latin typeface="Arial" panose="020B0604020202020204" pitchFamily="34" charset="0"/>
                <a:ea typeface="Times New Roman" panose="02020603050405020304" pitchFamily="18" charset="0"/>
                <a:cs typeface="Arial" panose="020B0604020202020204" pitchFamily="34" charset="0"/>
              </a:rPr>
              <a:t> In negotiating network access agreements the IMs may not discriminate unfairly between the proposed rail operations and the pre-existing rail operations of Transnet Freight Rail or other Train Operator</a:t>
            </a:r>
          </a:p>
          <a:p>
            <a:pPr algn="just">
              <a:lnSpc>
                <a:spcPct val="150000"/>
              </a:lnSpc>
              <a:spcBef>
                <a:spcPts val="450"/>
              </a:spcBef>
              <a:spcAft>
                <a:spcPts val="450"/>
              </a:spcAft>
            </a:pPr>
            <a:r>
              <a:rPr lang="en-ZA" sz="135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A transparent interim arrangement for access must be provided by the incumbent IMs for all classes of freight network until such time that the Transport Economic Regulator (TER) is fully operational, </a:t>
            </a:r>
            <a:r>
              <a:rPr lang="en-ZA" sz="1350" dirty="0" err="1">
                <a:solidFill>
                  <a:prstClr val="black"/>
                </a:solidFill>
                <a:latin typeface="Arial" panose="020B0604020202020204" pitchFamily="34" charset="0"/>
                <a:ea typeface="Times New Roman" panose="02020603050405020304" pitchFamily="18" charset="0"/>
                <a:cs typeface="Times New Roman" panose="02020603050405020304" pitchFamily="18" charset="0"/>
              </a:rPr>
              <a:t>whereafter</a:t>
            </a:r>
            <a:r>
              <a:rPr lang="en-ZA" sz="135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 IMs will sell train slots at TER approved prices.</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23</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62051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365126"/>
            <a:ext cx="5524500" cy="663573"/>
          </a:xfrm>
        </p:spPr>
        <p:txBody>
          <a:bodyPr>
            <a:normAutofit fontScale="90000"/>
          </a:bodyPr>
          <a:lstStyle/>
          <a:p>
            <a:r>
              <a:rPr lang="en-US" b="1" dirty="0"/>
              <a:t>Third Party Access </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381001" y="1257299"/>
            <a:ext cx="8612980" cy="4962525"/>
          </a:xfrm>
        </p:spPr>
        <p:txBody>
          <a:bodyPr>
            <a:normAutofit/>
          </a:bodyPr>
          <a:lstStyle/>
          <a:p>
            <a:pPr algn="just">
              <a:lnSpc>
                <a:spcPct val="150000"/>
              </a:lnSpc>
              <a:spcBef>
                <a:spcPts val="90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IMs must periodically publish a network statement that details Access Conditions, Capacity Allocation, Services and Charges. </a:t>
            </a:r>
          </a:p>
          <a:p>
            <a:pPr algn="just">
              <a:lnSpc>
                <a:spcPct val="150000"/>
              </a:lnSpc>
              <a:spcBef>
                <a:spcPts val="90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All access to the existing Cape gauge long-distance network and the standard-gauge high-performance national rail network shall be overseen by the RSR and the TER, once established, in terms of their respective legislation. </a:t>
            </a:r>
          </a:p>
          <a:p>
            <a:pPr algn="just">
              <a:lnSpc>
                <a:spcPct val="150000"/>
              </a:lnSpc>
              <a:spcBef>
                <a:spcPts val="90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IMs of the existing Cape gauge national network and the standard-gauge high-performance national rail network shall provide access to passenger trains. The TER shall regularly monitor the performance of the Transnet IM with regard to its obligations set in the TER legislation and regulations.</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90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For all IMs penalties shall apply to agreed events that impose on other parties such as, but not limited to, non-provision or non- acceptance of agreed train paths, failure of trains in section, failure of infrastructure in an agreed train path and inability of trains to maintain scheduled running times.</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24</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438938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200026"/>
            <a:ext cx="6410325" cy="800099"/>
          </a:xfrm>
        </p:spPr>
        <p:txBody>
          <a:bodyPr/>
          <a:lstStyle/>
          <a:p>
            <a:r>
              <a:rPr lang="en-US" b="1" dirty="0"/>
              <a:t>Third Party Access </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485775" y="1295400"/>
            <a:ext cx="8508205" cy="4895850"/>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 TER shall establish an Access Coordination Forum to represent all infrastructure providers, train operators and maintenance service providers. It shall advise the TER on matters such as, but not limited to, detailed access rules and associated terms and conditions, technical standards, non-compliance penalties, as well as but not limited to procedures and responsibilities for rail-worthy and train-worthy inspections, unplanned maintenance, emergency services and the associated fees.</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 TER, once established, shall establish criteria in consultation with the RSR for determining who becomes a train operator, taking into account amongst other the need to promote SMME development and introduce new entrants to the rail market with regard to the relative size of operators, their competitiveness and agility.</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25</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714014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200026"/>
            <a:ext cx="6391275" cy="904875"/>
          </a:xfrm>
        </p:spPr>
        <p:txBody>
          <a:bodyPr/>
          <a:lstStyle/>
          <a:p>
            <a:r>
              <a:rPr lang="en-US" b="1" dirty="0"/>
              <a:t>Intermodal Logistics</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504825" y="1104902"/>
            <a:ext cx="8353425" cy="4622006"/>
          </a:xfrm>
        </p:spPr>
        <p:txBody>
          <a:bodyPr>
            <a:normAutofit lnSpcReduction="10000"/>
          </a:bodyPr>
          <a:lstStyle/>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cs typeface="Times New Roman" panose="02020603050405020304" pitchFamily="18" charset="0"/>
              </a:rPr>
              <a:t>New service offerings by the incumbent, and third party access must be introduced in the short term through to arrest the low and declining rail density in general freight.</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cs typeface="Times New Roman" panose="02020603050405020304" pitchFamily="18" charset="0"/>
              </a:rPr>
              <a:t>A clear strategy must be developed to create capacity for and shift the 30 billion </a:t>
            </a:r>
            <a:r>
              <a:rPr lang="en-US" sz="1350" dirty="0" err="1">
                <a:latin typeface="Arial" panose="020B0604020202020204" pitchFamily="34" charset="0"/>
                <a:ea typeface="Times New Roman" panose="02020603050405020304" pitchFamily="18" charset="0"/>
                <a:cs typeface="Times New Roman" panose="02020603050405020304" pitchFamily="18" charset="0"/>
              </a:rPr>
              <a:t>tonne</a:t>
            </a:r>
            <a:r>
              <a:rPr lang="en-US" sz="1350" dirty="0">
                <a:latin typeface="Arial" panose="020B0604020202020204" pitchFamily="34" charset="0"/>
                <a:ea typeface="Times New Roman" panose="02020603050405020304" pitchFamily="18" charset="0"/>
                <a:cs typeface="Times New Roman" panose="02020603050405020304" pitchFamily="18" charset="0"/>
              </a:rPr>
              <a:t>-km of rail-friendly general freight identified by Operation </a:t>
            </a:r>
            <a:r>
              <a:rPr lang="en-US" sz="1350" dirty="0" err="1">
                <a:latin typeface="Arial" panose="020B0604020202020204" pitchFamily="34" charset="0"/>
                <a:ea typeface="Times New Roman" panose="02020603050405020304" pitchFamily="18" charset="0"/>
                <a:cs typeface="Times New Roman" panose="02020603050405020304" pitchFamily="18" charset="0"/>
              </a:rPr>
              <a:t>Vulindlela</a:t>
            </a:r>
            <a:r>
              <a:rPr lang="en-US" sz="1350" dirty="0">
                <a:latin typeface="Arial" panose="020B0604020202020204" pitchFamily="34" charset="0"/>
                <a:ea typeface="Times New Roman" panose="02020603050405020304" pitchFamily="18" charset="0"/>
                <a:cs typeface="Times New Roman" panose="02020603050405020304" pitchFamily="18" charset="0"/>
              </a:rPr>
              <a:t> research currently on road to rail in the next two years. This must include:</a:t>
            </a:r>
          </a:p>
          <a:p>
            <a:pPr marL="257175" indent="-257175" algn="just">
              <a:lnSpc>
                <a:spcPct val="150000"/>
              </a:lnSpc>
              <a:spcBef>
                <a:spcPts val="450"/>
              </a:spcBef>
              <a:spcAft>
                <a:spcPts val="450"/>
              </a:spcAft>
              <a:buFont typeface="+mj-lt"/>
              <a:buAutoNum type="alphaLcParenR"/>
            </a:pPr>
            <a:r>
              <a:rPr lang="en-US" sz="1350" dirty="0">
                <a:latin typeface="Arial" panose="020B0604020202020204" pitchFamily="34" charset="0"/>
                <a:ea typeface="Times New Roman" panose="02020603050405020304" pitchFamily="18" charset="0"/>
                <a:cs typeface="Times New Roman" panose="02020603050405020304" pitchFamily="18" charset="0"/>
              </a:rPr>
              <a:t>freight transported for long distances in dense flows via rail between distribution centers, with road providing feeder services at both ends; and </a:t>
            </a:r>
          </a:p>
          <a:p>
            <a:pPr marL="257175" indent="-257175" algn="just">
              <a:lnSpc>
                <a:spcPct val="150000"/>
              </a:lnSpc>
              <a:spcBef>
                <a:spcPts val="450"/>
              </a:spcBef>
              <a:spcAft>
                <a:spcPts val="450"/>
              </a:spcAft>
              <a:buFont typeface="+mj-lt"/>
              <a:buAutoNum type="alphaLcParenR"/>
            </a:pPr>
            <a:r>
              <a:rPr lang="en-US" sz="1350" dirty="0">
                <a:latin typeface="Arial" panose="020B0604020202020204" pitchFamily="34" charset="0"/>
                <a:ea typeface="Times New Roman" panose="02020603050405020304" pitchFamily="18" charset="0"/>
                <a:cs typeface="Times New Roman" panose="02020603050405020304" pitchFamily="18" charset="0"/>
              </a:rPr>
              <a:t>development of a road-to-rail strategy for agricultural or rural freight in support the development of rural economies. </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cs typeface="Times New Roman" panose="02020603050405020304" pitchFamily="18" charset="0"/>
              </a:rPr>
              <a:t>DoT must ensure that the reform and investment path will facilitate the quadrupling of the general freight railway by 2050, especially as it creates a significant opportunity over time for many other players to become involved </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cs typeface="Times New Roman" panose="02020603050405020304" pitchFamily="18" charset="0"/>
              </a:rPr>
              <a:t>DoT must ensure a stable policy environment that treats rail and road ‘slots’ in the same way. </a:t>
            </a:r>
          </a:p>
        </p:txBody>
      </p:sp>
      <p:sp>
        <p:nvSpPr>
          <p:cNvPr id="2" name="Slide Number Placeholder 1"/>
          <p:cNvSpPr>
            <a:spLocks noGrp="1"/>
          </p:cNvSpPr>
          <p:nvPr>
            <p:ph type="sldNum" sz="quarter" idx="12"/>
          </p:nvPr>
        </p:nvSpPr>
        <p:spPr/>
        <p:txBody>
          <a:bodyPr/>
          <a:lstStyle/>
          <a:p>
            <a:fld id="{BEF41A8A-B46A-4F04-A619-D066049CED3F}" type="slidenum">
              <a:rPr lang="en-US" smtClean="0"/>
              <a:t>26</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872526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365127"/>
            <a:ext cx="4448175" cy="758824"/>
          </a:xfrm>
        </p:spPr>
        <p:txBody>
          <a:bodyPr/>
          <a:lstStyle/>
          <a:p>
            <a:r>
              <a:rPr lang="en-US" b="1" dirty="0"/>
              <a:t>Funding</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409700"/>
            <a:ext cx="8229600" cy="4610100"/>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Government will limit its funding contribution to rail infrastructure only and leave train operators to fund their own rolling stock</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cs typeface="Times New Roman" panose="02020603050405020304" pitchFamily="18" charset="0"/>
              </a:rPr>
              <a:t>DoT will secure sufficient additional funding from other sources, including but not limited to the equity and other long-term sources mentioned below, to augment debt funding supported by Transnet's balance sheet.</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Access fees paid by operators, or by sponsors in the case of subsidised services, will fund the Infrastructure Manager's current expenditure.</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Initially, organs of state will fund all standard-gauge high-performance national rail network capital requirements. As at present, this source will not be sufficient and private sector participation will be sought. </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Basic national network funding will therefore reflect freight rail requirements, while passenger-specific incremental requirements will be funded by PRASA as an additional source of funding.</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spcBef>
                <a:spcPts val="450"/>
              </a:spcBef>
              <a:spcAft>
                <a:spcPts val="450"/>
              </a:spcAft>
              <a:buNone/>
            </a:pPr>
            <a:endParaRPr lang="en-US" sz="13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27</a:t>
            </a:fld>
            <a:endParaRPr lang="en-US"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804599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365127"/>
            <a:ext cx="6276975" cy="796924"/>
          </a:xfrm>
        </p:spPr>
        <p:txBody>
          <a:bodyPr/>
          <a:lstStyle/>
          <a:p>
            <a:r>
              <a:rPr lang="en-US" b="1" dirty="0"/>
              <a:t>Private Sector Participation</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238250"/>
            <a:ext cx="8191500" cy="5118101"/>
          </a:xfrm>
        </p:spPr>
        <p:txBody>
          <a:bodyPr>
            <a:normAutofit/>
          </a:bodyPr>
          <a:lstStyle/>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cs typeface="Times New Roman" panose="02020603050405020304" pitchFamily="18" charset="0"/>
              </a:rPr>
              <a:t>The DoT will spearhead the development of a PSP Framework for the rail industry. This Framework will aim to guide the collaboration between the major SOCs and private sector companies to deliver new economic infrastructure projects to augment the current level on infrastructure projects. </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cs typeface="Times New Roman" panose="02020603050405020304" pitchFamily="18" charset="0"/>
              </a:rPr>
              <a:t>The Department will pursue policies that will create a conducive environment for PSP and promote PSP in the provision of transport infrastructure and services.</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cs typeface="Times New Roman" panose="02020603050405020304" pitchFamily="18" charset="0"/>
              </a:rPr>
              <a:t>The PSP Framework for rail will cover broad railway PSP issues, ranging from the South African PSP context, different forms of participation, a clear procurement framework and the role of rail economic regulation as well as detail on the number of opportunities and the areas of PSP in the rail industry. </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cs typeface="Times New Roman" panose="02020603050405020304" pitchFamily="18" charset="0"/>
              </a:rPr>
              <a:t>Government will also consider the establishment of a dedicated concessioning authority and oversight unit responsible for overseeing the rail PSP process, with the capacity to engage all role players and the fair allocation of risk amongst all participants.</a:t>
            </a:r>
          </a:p>
          <a:p>
            <a:pPr marL="0" indent="0" algn="just">
              <a:lnSpc>
                <a:spcPct val="150000"/>
              </a:lnSpc>
              <a:spcBef>
                <a:spcPts val="450"/>
              </a:spcBef>
              <a:spcAft>
                <a:spcPts val="450"/>
              </a:spcAft>
              <a:buNone/>
            </a:pPr>
            <a:endParaRPr lang="en-US" sz="13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28</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60769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071F-CD72-4009-961B-6F2D90598A9A}"/>
              </a:ext>
            </a:extLst>
          </p:cNvPr>
          <p:cNvSpPr>
            <a:spLocks noGrp="1"/>
          </p:cNvSpPr>
          <p:nvPr>
            <p:ph type="title"/>
          </p:nvPr>
        </p:nvSpPr>
        <p:spPr>
          <a:xfrm>
            <a:off x="623888" y="1709739"/>
            <a:ext cx="7367587" cy="1947861"/>
          </a:xfrm>
        </p:spPr>
        <p:txBody>
          <a:bodyPr/>
          <a:lstStyle/>
          <a:p>
            <a:r>
              <a:rPr lang="en-US" b="1" dirty="0"/>
              <a:t> Passenger Rail</a:t>
            </a:r>
          </a:p>
        </p:txBody>
      </p:sp>
      <p:sp>
        <p:nvSpPr>
          <p:cNvPr id="4" name="Slide Number Placeholder 3"/>
          <p:cNvSpPr>
            <a:spLocks noGrp="1"/>
          </p:cNvSpPr>
          <p:nvPr>
            <p:ph type="sldNum" sz="quarter" idx="12"/>
          </p:nvPr>
        </p:nvSpPr>
        <p:spPr/>
        <p:txBody>
          <a:bodyPr/>
          <a:lstStyle/>
          <a:p>
            <a:fld id="{BEF41A8A-B46A-4F04-A619-D066049CED3F}" type="slidenum">
              <a:rPr lang="en-US" smtClean="0"/>
              <a:t>29</a:t>
            </a:fld>
            <a:endParaRPr lang="en-US"/>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048539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Policy Guidelines</a:t>
            </a:r>
            <a:br>
              <a:rPr lang="en-ZA" dirty="0"/>
            </a:br>
            <a:r>
              <a:rPr lang="en-ZA" sz="2400" dirty="0"/>
              <a:t>Vision and mission</a:t>
            </a:r>
            <a:endParaRPr lang="en-ZA" dirty="0"/>
          </a:p>
        </p:txBody>
      </p:sp>
      <p:sp>
        <p:nvSpPr>
          <p:cNvPr id="3" name="Content Placeholder 2"/>
          <p:cNvSpPr>
            <a:spLocks noGrp="1"/>
          </p:cNvSpPr>
          <p:nvPr>
            <p:ph idx="1"/>
          </p:nvPr>
        </p:nvSpPr>
        <p:spPr>
          <a:xfrm>
            <a:off x="457200" y="1268760"/>
            <a:ext cx="8579296" cy="5251103"/>
          </a:xfrm>
        </p:spPr>
        <p:txBody>
          <a:bodyPr/>
          <a:lstStyle/>
          <a:p>
            <a:r>
              <a:rPr lang="en-ZA" dirty="0"/>
              <a:t>Vision: Rail is an affordable, competitive, effective, integrated, reliable, safe, sustainable and valued transport mode </a:t>
            </a:r>
            <a:br>
              <a:rPr lang="en-ZA" dirty="0"/>
            </a:br>
            <a:r>
              <a:rPr lang="en-ZA" dirty="0"/>
              <a:t>that provides the backbone </a:t>
            </a:r>
            <a:br>
              <a:rPr lang="en-ZA" dirty="0"/>
            </a:br>
            <a:r>
              <a:rPr lang="en-ZA" dirty="0"/>
              <a:t>of South Africa’s freight logistics and passenger mobility systems </a:t>
            </a:r>
            <a:br>
              <a:rPr lang="en-ZA" dirty="0"/>
            </a:br>
            <a:r>
              <a:rPr lang="en-ZA" dirty="0"/>
              <a:t>and strengthens its economic growth and social development </a:t>
            </a:r>
            <a:br>
              <a:rPr lang="en-ZA" dirty="0"/>
            </a:br>
            <a:r>
              <a:rPr lang="en-ZA" dirty="0"/>
              <a:t>by 2050</a:t>
            </a:r>
          </a:p>
          <a:p>
            <a:r>
              <a:rPr lang="en-ZA" dirty="0"/>
              <a:t>Mission: To recognise and understand rail's heritage of </a:t>
            </a:r>
            <a:br>
              <a:rPr lang="en-ZA" dirty="0"/>
            </a:br>
            <a:r>
              <a:rPr lang="en-ZA" dirty="0"/>
              <a:t>missed opportunities, strategic missteps, structural impediments, and hence to identify and mobilise </a:t>
            </a:r>
            <a:br>
              <a:rPr lang="en-ZA" dirty="0"/>
            </a:br>
            <a:r>
              <a:rPr lang="en-ZA" dirty="0"/>
              <a:t>multi-generational funding and resources </a:t>
            </a:r>
            <a:br>
              <a:rPr lang="en-ZA" dirty="0"/>
            </a:br>
            <a:r>
              <a:rPr lang="en-ZA" dirty="0"/>
              <a:t>to leverage rail's inherent competitiveness </a:t>
            </a:r>
            <a:br>
              <a:rPr lang="en-ZA" dirty="0"/>
            </a:br>
            <a:r>
              <a:rPr lang="en-ZA" dirty="0"/>
              <a:t>to reposition it as backbone of South Africa's land transport task</a:t>
            </a:r>
          </a:p>
        </p:txBody>
      </p:sp>
    </p:spTree>
    <p:extLst>
      <p:ext uri="{BB962C8B-B14F-4D97-AF65-F5344CB8AC3E}">
        <p14:creationId xmlns:p14="http://schemas.microsoft.com/office/powerpoint/2010/main" val="1916247535"/>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533400" y="282576"/>
            <a:ext cx="5219700" cy="815974"/>
          </a:xfrm>
        </p:spPr>
        <p:txBody>
          <a:bodyPr/>
          <a:lstStyle/>
          <a:p>
            <a:r>
              <a:rPr lang="en-US" b="1" dirty="0"/>
              <a:t>Urban Guided Transit</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219200"/>
            <a:ext cx="8286750" cy="4507707"/>
          </a:xfrm>
        </p:spPr>
        <p:txBody>
          <a:bodyPr>
            <a:normAutofit/>
          </a:bodyPr>
          <a:lstStyle/>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Where the current urban rail network does not yet reach, and the need for rail services occurs, municipalities should also consider the development of other light rail systems such as streetcars.</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Government will ensure that there is sufficient flexibility in guiding policy and strategy documents, as well in grant frameworks supporting the development and operation of public transport, to allow municipalities to viably and sustainably consider the implementation of the full spectrum of UGT modes.</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Where urban guided transit is indicated and shown to be feasible and sustainable, local authorities shall plan for the sub-mode with highest appropriate capacity to form the backbone of their Integrated Transport Plans in consultation with the central Planning Component (Authority). </a:t>
            </a:r>
          </a:p>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Where UGT modes are implemented they shall be planned to integrate with existing services so as to maximize the network benefits of the investment.</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spcBef>
                <a:spcPts val="450"/>
              </a:spcBef>
              <a:spcAft>
                <a:spcPts val="450"/>
              </a:spcAft>
              <a:buNone/>
            </a:pPr>
            <a:endParaRPr lang="en-US" sz="13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30</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8789322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365126"/>
            <a:ext cx="6334125" cy="692149"/>
          </a:xfrm>
        </p:spPr>
        <p:txBody>
          <a:bodyPr>
            <a:normAutofit fontScale="90000"/>
          </a:bodyPr>
          <a:lstStyle/>
          <a:p>
            <a:r>
              <a:rPr lang="en-US" b="1" dirty="0"/>
              <a:t>Regional Rapid Transit</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352550"/>
            <a:ext cx="8248650" cy="4791075"/>
          </a:xfrm>
        </p:spPr>
        <p:txBody>
          <a:bodyPr>
            <a:normAutofit/>
          </a:bodyPr>
          <a:lstStyle/>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Provincial Governments shall develop business cases for further deployment of regional rapid transit, to integrate urban guided transit, i.e. heavy metro and lower capacity UGT sub-modes, and high speed or higher speed long-distance rail, to:</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257175" marR="190500" indent="-257175" algn="just">
              <a:lnSpc>
                <a:spcPct val="150000"/>
              </a:lnSpc>
              <a:spcBef>
                <a:spcPts val="450"/>
              </a:spcBef>
              <a:spcAft>
                <a:spcPts val="450"/>
              </a:spcAft>
              <a:buFont typeface="+mj-lt"/>
              <a:buAutoNum type="alphaLcParenR"/>
            </a:pPr>
            <a:r>
              <a:rPr lang="en-ZA" sz="1350" dirty="0">
                <a:latin typeface="Arial" panose="020B0604020202020204" pitchFamily="34" charset="0"/>
                <a:ea typeface="Times New Roman" panose="02020603050405020304" pitchFamily="18" charset="0"/>
                <a:cs typeface="Times New Roman" panose="02020603050405020304" pitchFamily="18" charset="0"/>
              </a:rPr>
              <a:t>Maximise the total national economically justifiable passenger rail catchment area by 2050.</a:t>
            </a:r>
            <a:endParaRPr lang="en-US" sz="1350" dirty="0">
              <a:latin typeface="Times" panose="02020603050405020304" pitchFamily="18" charset="0"/>
              <a:ea typeface="Times New Roman" panose="02020603050405020304" pitchFamily="18" charset="0"/>
              <a:cs typeface="Times New Roman" panose="02020603050405020304" pitchFamily="18" charset="0"/>
            </a:endParaRPr>
          </a:p>
          <a:p>
            <a:pPr marL="257175" marR="190500" indent="-257175" algn="just">
              <a:lnSpc>
                <a:spcPct val="150000"/>
              </a:lnSpc>
              <a:spcBef>
                <a:spcPts val="450"/>
              </a:spcBef>
              <a:spcAft>
                <a:spcPts val="450"/>
              </a:spcAft>
              <a:buFont typeface="+mj-lt"/>
              <a:buAutoNum type="alphaLcParenR"/>
            </a:pPr>
            <a:r>
              <a:rPr lang="en-ZA" sz="1350" dirty="0">
                <a:latin typeface="Arial" panose="020B0604020202020204" pitchFamily="34" charset="0"/>
                <a:ea typeface="Times New Roman" panose="02020603050405020304" pitchFamily="18" charset="0"/>
                <a:cs typeface="Times New Roman" panose="02020603050405020304" pitchFamily="18" charset="0"/>
              </a:rPr>
              <a:t>Maximise the connectivity between urban, regional, higher speed and high speed rail systems, as well as airports and their catchment areas.</a:t>
            </a:r>
            <a:endParaRPr lang="en-US" sz="1350" dirty="0">
              <a:latin typeface="Times" panose="02020603050405020304" pitchFamily="18" charset="0"/>
              <a:ea typeface="Times New Roman" panose="02020603050405020304" pitchFamily="18" charset="0"/>
              <a:cs typeface="Times New Roman" panose="02020603050405020304" pitchFamily="18" charset="0"/>
            </a:endParaRPr>
          </a:p>
          <a:p>
            <a:pPr marL="257175" marR="190500" indent="-257175" algn="just">
              <a:lnSpc>
                <a:spcPct val="150000"/>
              </a:lnSpc>
              <a:spcBef>
                <a:spcPts val="450"/>
              </a:spcBef>
              <a:spcAft>
                <a:spcPts val="450"/>
              </a:spcAft>
              <a:buFont typeface="+mj-lt"/>
              <a:buAutoNum type="alphaLcParenR"/>
            </a:pPr>
            <a:r>
              <a:rPr lang="en-ZA" sz="1350" dirty="0">
                <a:latin typeface="Arial" panose="020B0604020202020204" pitchFamily="34" charset="0"/>
                <a:ea typeface="Times New Roman" panose="02020603050405020304" pitchFamily="18" charset="0"/>
                <a:cs typeface="Times New Roman" panose="02020603050405020304" pitchFamily="18" charset="0"/>
              </a:rPr>
              <a:t>Voluntarily minimise the number of motor cars that traverse urban areas by providing affordable, </a:t>
            </a:r>
            <a:r>
              <a:rPr lang="en-ZA" sz="1350" dirty="0">
                <a:latin typeface="Arial" panose="020B0604020202020204" pitchFamily="34" charset="0"/>
                <a:cs typeface="Times New Roman" panose="02020603050405020304" pitchFamily="18" charset="0"/>
              </a:rPr>
              <a:t>convenient, safe, and secure rail service.</a:t>
            </a:r>
          </a:p>
          <a:p>
            <a:pPr marR="190500" algn="just">
              <a:lnSpc>
                <a:spcPct val="150000"/>
              </a:lnSpc>
              <a:spcBef>
                <a:spcPts val="450"/>
              </a:spcBef>
              <a:spcAft>
                <a:spcPts val="450"/>
              </a:spcAft>
            </a:pPr>
            <a:r>
              <a:rPr lang="en-ZA" sz="1350" dirty="0">
                <a:latin typeface="Arial" panose="020B0604020202020204" pitchFamily="34" charset="0"/>
                <a:cs typeface="Times New Roman" panose="02020603050405020304" pitchFamily="18" charset="0"/>
              </a:rPr>
              <a:t>On routes where infrastructure will be shared with others, such as portions of the standard gauge high performance national rail network, the permissible vehicle profile must accommodate double-deck rolling stock, to maximise the number of passengers that can be conveyed in each timetable path, and minimise the number of timetable paths required for a given passenger capacity and hence to minimise capacity appropriated from routes that may be shared with others</a:t>
            </a:r>
            <a:endParaRPr lang="en-US" sz="1350" dirty="0">
              <a:latin typeface="Arial" panose="020B060402020202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31</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444306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365126"/>
            <a:ext cx="5486400" cy="1325563"/>
          </a:xfrm>
        </p:spPr>
        <p:txBody>
          <a:bodyPr/>
          <a:lstStyle/>
          <a:p>
            <a:r>
              <a:rPr lang="en-US" b="1" dirty="0"/>
              <a:t>Long-distance Passenger Services</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2043113"/>
            <a:ext cx="7886700" cy="3683794"/>
          </a:xfrm>
        </p:spPr>
        <p:txBody>
          <a:bodyPr>
            <a:normAutofit/>
          </a:bodyPr>
          <a:lstStyle/>
          <a:p>
            <a:pPr marL="0" indent="0" algn="just">
              <a:lnSpc>
                <a:spcPct val="150000"/>
              </a:lnSpc>
              <a:spcBef>
                <a:spcPts val="450"/>
              </a:spcBef>
              <a:spcAft>
                <a:spcPts val="450"/>
              </a:spcAft>
              <a:buNone/>
            </a:pPr>
            <a:r>
              <a:rPr lang="en-ZA" sz="1350" dirty="0">
                <a:latin typeface="Arial" panose="020B0604020202020204" pitchFamily="34" charset="0"/>
                <a:ea typeface="Times New Roman" panose="02020603050405020304" pitchFamily="18" charset="0"/>
                <a:cs typeface="Times New Roman" panose="02020603050405020304" pitchFamily="18" charset="0"/>
              </a:rPr>
              <a:t>The DoT shall assess the ongoing value proposition and the competitiveness of the current long-distance services and examine in a robust and objective manner the business case for further investments in long-distance services. </a:t>
            </a:r>
            <a:endParaRPr lang="en-US" sz="1350" dirty="0">
              <a:latin typeface="Arial" panose="020B060402020202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32</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683077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200026"/>
            <a:ext cx="5915025" cy="933449"/>
          </a:xfrm>
        </p:spPr>
        <p:txBody>
          <a:bodyPr/>
          <a:lstStyle/>
          <a:p>
            <a:r>
              <a:rPr lang="en-US" b="1" dirty="0"/>
              <a:t>High Speed Rail (HSR)</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381125"/>
            <a:ext cx="7886700" cy="4345782"/>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 DoT will develop a HSR Framework to provide the foundation for the prioritisation of HSR corridors in South Africa. The Framework will determine the strategic objectives for HSR in South Africa and determine the criteria to be used in determining and prioritising HSR corridors. This criterion varies from country to country, however, the following criteria are universal and will be considered:</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latin typeface="Arial" panose="020B0604020202020204" pitchFamily="34" charset="0"/>
                <a:ea typeface="Times New Roman" panose="02020603050405020304" pitchFamily="18" charset="0"/>
                <a:cs typeface="Times New Roman" panose="02020603050405020304" pitchFamily="18" charset="0"/>
              </a:rPr>
              <a:t>metropolitan population size, pairing of Cities and existing transit systems;</a:t>
            </a:r>
            <a:endParaRPr lang="en-US" sz="1350" dirty="0">
              <a:latin typeface="Times" panose="02020603050405020304" pitchFamily="18" charset="0"/>
              <a:ea typeface="Times New Roman" panose="02020603050405020304" pitchFamily="18" charset="0"/>
              <a:cs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latin typeface="Arial" panose="020B0604020202020204" pitchFamily="34" charset="0"/>
                <a:ea typeface="Times New Roman" panose="02020603050405020304" pitchFamily="18" charset="0"/>
                <a:cs typeface="Times New Roman" panose="02020603050405020304" pitchFamily="18" charset="0"/>
              </a:rPr>
              <a:t>socio-economic impacts on city pairs and combined per capita GDP;</a:t>
            </a:r>
            <a:endParaRPr lang="en-US" sz="1350" dirty="0">
              <a:latin typeface="Times" panose="02020603050405020304" pitchFamily="18" charset="0"/>
              <a:ea typeface="Times New Roman" panose="02020603050405020304" pitchFamily="18" charset="0"/>
              <a:cs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latin typeface="Arial" panose="020B0604020202020204" pitchFamily="34" charset="0"/>
                <a:ea typeface="Times New Roman" panose="02020603050405020304" pitchFamily="18" charset="0"/>
                <a:cs typeface="Times New Roman" panose="02020603050405020304" pitchFamily="18" charset="0"/>
              </a:rPr>
              <a:t>distance, transit connections, mega region location and level of highway and airport congestion levels; and </a:t>
            </a:r>
            <a:endParaRPr lang="en-US" sz="1350" dirty="0">
              <a:latin typeface="Times" panose="02020603050405020304" pitchFamily="18" charset="0"/>
              <a:ea typeface="Times New Roman" panose="02020603050405020304" pitchFamily="18" charset="0"/>
              <a:cs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latin typeface="Arial" panose="020B0604020202020204" pitchFamily="34" charset="0"/>
                <a:ea typeface="Times New Roman" panose="02020603050405020304" pitchFamily="18" charset="0"/>
              </a:rPr>
              <a:t>demand forecast for passenger volumes and financial feasibility.</a:t>
            </a:r>
            <a:endParaRPr lang="en-US" sz="1350" dirty="0">
              <a:latin typeface="Arial" panose="020B060402020202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33</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9913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365126"/>
            <a:ext cx="5095875" cy="806449"/>
          </a:xfrm>
        </p:spPr>
        <p:txBody>
          <a:bodyPr/>
          <a:lstStyle/>
          <a:p>
            <a:r>
              <a:rPr lang="en-US" b="1" dirty="0"/>
              <a:t>Funding</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49" y="1266825"/>
            <a:ext cx="8258175" cy="4460082"/>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 respective spheres of government may apply own funds to rail investments to the extent of their ability. Beyond that, as in many countries, the responsible authority may engage other interested entities to co-fund passenger services and or attract private sector participation, thereby to leverage their ability.</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Government will continue to review its allocation for operating subsidies during the initial stages of PRASA’s new fleet roll-out, to fund the cost of meeting the service needs of additional demands realized as a result of enhanced services and to convert it into fare revenue.</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Municipalities and provincial governments will prepare strategies and funding proposals for funding a shift from road to rail as part of their planning processes (ITP / IPTN / BEPP). DoT must review the urban passenger transport funding mechanisms, and support municipal and provincial governments where proposals are found to be feasible.</a:t>
            </a:r>
            <a:endParaRPr lang="en-US" sz="1350" dirty="0">
              <a:latin typeface="Arial" panose="020B060402020202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34</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079109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365126"/>
            <a:ext cx="5343525" cy="1048543"/>
          </a:xfrm>
        </p:spPr>
        <p:txBody>
          <a:bodyPr>
            <a:normAutofit fontScale="90000"/>
          </a:bodyPr>
          <a:lstStyle/>
          <a:p>
            <a:r>
              <a:rPr lang="en-US" b="1" dirty="0"/>
              <a:t>The future of Urban Rail </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524000"/>
            <a:ext cx="8191500" cy="4202907"/>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 Department will develop a devolution Strategy in alignment with the Integrated Urban Development Framework. Thereafter it will capacitate Municipalities as necessary and devolve operational subsidies for urban commuter rail to all of them to be managed as part of their Comprehensive Integrated Transport Plans. </a:t>
            </a:r>
          </a:p>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Up to this point PRASA shall manage operations and maintenance of their urban rail systems. </a:t>
            </a:r>
          </a:p>
          <a:p>
            <a:pPr lvl="0" algn="just">
              <a:lnSpc>
                <a:spcPct val="150000"/>
              </a:lnSpc>
              <a:spcBef>
                <a:spcPts val="450"/>
              </a:spcBef>
              <a:spcAft>
                <a:spcPts val="450"/>
              </a:spcAft>
            </a:pPr>
            <a:r>
              <a:rPr lang="en-ZA" sz="135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Government recognises PRASA's substantial commitments to recapitalise the commuter rail fleet, and that the project development phase requires a stable setting.</a:t>
            </a:r>
          </a:p>
          <a:p>
            <a:pPr lvl="0" algn="just">
              <a:lnSpc>
                <a:spcPct val="150000"/>
              </a:lnSpc>
              <a:spcBef>
                <a:spcPts val="450"/>
              </a:spcBef>
              <a:spcAft>
                <a:spcPts val="450"/>
              </a:spcAft>
            </a:pPr>
            <a:r>
              <a:rPr lang="en-ZA" sz="14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The next phase of urban rail positioning, assignment of responsibility for managing all urban rail functions to metropolitan municipalities, including planning, funding, procurement, operations and maintenance, shall be initiated once the strategy for devolution of urban rail has been concluded and approved</a:t>
            </a:r>
            <a:endParaRPr lang="en-US" sz="135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50000"/>
              </a:lnSpc>
              <a:spcBef>
                <a:spcPts val="450"/>
              </a:spcBef>
              <a:spcAft>
                <a:spcPts val="450"/>
              </a:spcAft>
            </a:pPr>
            <a:endParaRPr lang="en-ZA" sz="135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0" algn="just">
              <a:lnSpc>
                <a:spcPct val="150000"/>
              </a:lnSpc>
              <a:spcBef>
                <a:spcPts val="450"/>
              </a:spcBef>
              <a:spcAft>
                <a:spcPts val="450"/>
              </a:spcAft>
            </a:pPr>
            <a:endParaRPr lang="en-US" sz="1350" dirty="0">
              <a:latin typeface="Arial" panose="020B060402020202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35</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451559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390525" y="365126"/>
            <a:ext cx="5591175" cy="1325563"/>
          </a:xfrm>
        </p:spPr>
        <p:txBody>
          <a:bodyPr/>
          <a:lstStyle/>
          <a:p>
            <a:r>
              <a:rPr lang="en-US" b="1" dirty="0"/>
              <a:t>The future of Urban Rail </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690689"/>
            <a:ext cx="7886700" cy="4036218"/>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Noting however that intolerable road congestion may require acceleration of UGT investment before completion of PRASA's present recapitalisation commitments, requests from metropolitan municipalities for assignment of the urban rail function to them will be considered sympathetically. </a:t>
            </a:r>
          </a:p>
          <a:p>
            <a:pPr algn="just">
              <a:lnSpc>
                <a:spcPct val="150000"/>
              </a:lnSpc>
              <a:spcBef>
                <a:spcPts val="450"/>
              </a:spcBef>
              <a:spcAft>
                <a:spcPts val="450"/>
              </a:spcAft>
            </a:pPr>
            <a:r>
              <a:rPr lang="en-ZA" sz="135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The lighter UGT sub-modes Light Rail, Automated Light Metro, Automated Guided Transit and Monorail are not present in the country</a:t>
            </a:r>
          </a:p>
          <a:p>
            <a:pPr algn="just">
              <a:lnSpc>
                <a:spcPct val="150000"/>
              </a:lnSpc>
              <a:spcBef>
                <a:spcPts val="450"/>
              </a:spcBef>
              <a:spcAft>
                <a:spcPts val="450"/>
              </a:spcAft>
            </a:pPr>
            <a:r>
              <a:rPr lang="en-ZA" sz="135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This policy position intends to provide opportunities for building rail and urban guided transit capacity in local government</a:t>
            </a:r>
          </a:p>
          <a:p>
            <a:pPr algn="just">
              <a:lnSpc>
                <a:spcPct val="150000"/>
              </a:lnSpc>
              <a:spcBef>
                <a:spcPts val="450"/>
              </a:spcBef>
              <a:spcAft>
                <a:spcPts val="450"/>
              </a:spcAft>
            </a:pPr>
            <a:r>
              <a:rPr lang="en-ZA" sz="135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Where appropriate and necessary, they should use PPPs to concession routes, transfer technology and develop skills</a:t>
            </a:r>
          </a:p>
          <a:p>
            <a:pPr algn="just">
              <a:lnSpc>
                <a:spcPct val="150000"/>
              </a:lnSpc>
              <a:spcBef>
                <a:spcPts val="450"/>
              </a:spcBef>
              <a:spcAft>
                <a:spcPts val="450"/>
              </a:spcAft>
            </a:pP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spcBef>
                <a:spcPts val="450"/>
              </a:spcBef>
              <a:spcAft>
                <a:spcPts val="450"/>
              </a:spcAft>
              <a:buNone/>
            </a:pPr>
            <a:endParaRPr lang="en-US" sz="1350" dirty="0">
              <a:latin typeface="Arial" panose="020B060402020202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36</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1634539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390526" y="200026"/>
            <a:ext cx="6819900" cy="933449"/>
          </a:xfrm>
        </p:spPr>
        <p:txBody>
          <a:bodyPr/>
          <a:lstStyle/>
          <a:p>
            <a:r>
              <a:rPr lang="en-US" b="1" dirty="0"/>
              <a:t>Passenger Rail </a:t>
            </a:r>
            <a:r>
              <a:rPr lang="en-US" b="1" dirty="0" err="1"/>
              <a:t>Concessioning</a:t>
            </a:r>
            <a:endParaRPr lang="en-US" b="1" dirty="0"/>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533525"/>
            <a:ext cx="7886700" cy="4193382"/>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Government commits to introduce </a:t>
            </a:r>
            <a:r>
              <a:rPr lang="en-ZA" sz="1350" dirty="0" err="1">
                <a:latin typeface="Arial" panose="020B0604020202020204" pitchFamily="34" charset="0"/>
                <a:ea typeface="Times New Roman" panose="02020603050405020304" pitchFamily="18" charset="0"/>
                <a:cs typeface="Times New Roman" panose="02020603050405020304" pitchFamily="18" charset="0"/>
              </a:rPr>
              <a:t>concessioning</a:t>
            </a:r>
            <a:r>
              <a:rPr lang="en-ZA" sz="1350" dirty="0">
                <a:latin typeface="Arial" panose="020B0604020202020204" pitchFamily="34" charset="0"/>
                <a:ea typeface="Times New Roman" panose="02020603050405020304" pitchFamily="18" charset="0"/>
                <a:cs typeface="Times New Roman" panose="02020603050405020304" pitchFamily="18" charset="0"/>
              </a:rPr>
              <a:t> of passenger rail lines in support of government strategic objective of the movement of passenger from road to rail. </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This must be implemented in consultation with the State-Owned Entities that owns rail infrastructure. </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PRASA must develop skills to attract and manage sophisticated funding vehicles. Where municipalities, provinces or PRASA identifies improvement or extension, they should consider private sector participation as a possible funding vehicle.</a:t>
            </a:r>
            <a:endParaRPr lang="en-US" sz="1350" dirty="0">
              <a:latin typeface="Arial" panose="020B060402020202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37</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38014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457200" y="101600"/>
            <a:ext cx="6334125" cy="765175"/>
          </a:xfrm>
        </p:spPr>
        <p:txBody>
          <a:bodyPr/>
          <a:lstStyle/>
          <a:p>
            <a:r>
              <a:rPr lang="en-US" b="1" dirty="0"/>
              <a:t>Rail Tourism</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49" y="1019175"/>
            <a:ext cx="8239125" cy="4707732"/>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 DoT encourages rail tourism from the perspectives of diversifying the country's tourism offering into its interesting railway heritage, particularly in the global market, and of creating jobs.</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Tourist train operators have the right to negotiate a fair access fee with network operators, and an obligation to abide by reasonable conditions that the latter may impose. </a:t>
            </a: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Rail Tourism as a service offering will be afforded the same third-party access treatment as any other rail service. </a:t>
            </a:r>
          </a:p>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Once established, the Transport Economic Regulator shall oversee such transactions.</a:t>
            </a:r>
            <a:endParaRPr lang="en-US" sz="1350" dirty="0">
              <a:latin typeface="Arial" panose="020B060402020202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38</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535379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628650" y="200026"/>
            <a:ext cx="5724525" cy="742949"/>
          </a:xfrm>
        </p:spPr>
        <p:txBody>
          <a:bodyPr/>
          <a:lstStyle/>
          <a:p>
            <a:r>
              <a:rPr lang="en-US" b="1" dirty="0"/>
              <a:t>Universal Design</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047750"/>
            <a:ext cx="8229600" cy="5308601"/>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All public transport modes and networks to provide inclusive service to accommodate passengers with special categories of need.</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DoT shall, in consultation with operators, ensure that all rail infrastructure owners and operators comply with universal design guidelines and will implement a compliance monitoring process to assess the status of universal accessibility across the entire rail network.</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In line with its Implementation Plan to Guide the Provision of Accessible Public Transport Systems in South Africa (Accessible Public Transport Strategy), all new transport systems and work related to new transport systems must be universally accessible. Existing systems must be upgraded over time to the same standard or to provide the same outcome. </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These two elements form the basic UDAP structure. In addition, any funds provided for public transport or to public transport; whether rail, or any other mode, shall meet the same goal. Thus, a universal design access plan is required for any form of public transport that uses funds provided by government.</a:t>
            </a:r>
            <a:endParaRPr lang="en-US" sz="1350" dirty="0">
              <a:latin typeface="Arial" panose="020B060402020202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39</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885680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285750" y="200026"/>
            <a:ext cx="5734050" cy="996949"/>
          </a:xfrm>
        </p:spPr>
        <p:txBody>
          <a:bodyPr>
            <a:normAutofit/>
          </a:bodyPr>
          <a:lstStyle/>
          <a:p>
            <a:r>
              <a:rPr lang="en-US" sz="4000" b="1" dirty="0"/>
              <a:t>Policy Thrusts</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285750" y="1362075"/>
            <a:ext cx="8229600" cy="4991100"/>
          </a:xfrm>
        </p:spPr>
        <p:txBody>
          <a:bodyPr>
            <a:normAutofit/>
          </a:bodyPr>
          <a:lstStyle/>
          <a:p>
            <a:endParaRPr lang="en-ZA" sz="1200" dirty="0">
              <a:latin typeface="Arial" panose="020B0604020202020204" pitchFamily="34" charset="0"/>
              <a:ea typeface="Times New Roman" panose="02020603050405020304" pitchFamily="18" charset="0"/>
            </a:endParaRPr>
          </a:p>
          <a:p>
            <a:pPr marL="0" indent="0">
              <a:buNone/>
            </a:pPr>
            <a:r>
              <a:rPr lang="en-ZA" sz="1200" b="1" dirty="0">
                <a:latin typeface="Arial" panose="020B0604020202020204" pitchFamily="34" charset="0"/>
                <a:ea typeface="Times New Roman" panose="02020603050405020304" pitchFamily="18" charset="0"/>
                <a:cs typeface="Times New Roman" panose="02020603050405020304" pitchFamily="18" charset="0"/>
              </a:rPr>
              <a:t>Primary Intervention: Rail Sector Investment</a:t>
            </a:r>
            <a:endParaRPr lang="en-ZA" sz="1200" b="1" dirty="0">
              <a:latin typeface="Arial" panose="020B0604020202020204" pitchFamily="34" charset="0"/>
              <a:ea typeface="Times New Roman" panose="02020603050405020304" pitchFamily="18" charset="0"/>
            </a:endParaRPr>
          </a:p>
          <a:p>
            <a:r>
              <a:rPr lang="en-ZA" sz="1200" dirty="0">
                <a:latin typeface="Arial" panose="020B0604020202020204" pitchFamily="34" charset="0"/>
                <a:ea typeface="Times New Roman" panose="02020603050405020304" pitchFamily="18" charset="0"/>
                <a:cs typeface="Times New Roman" panose="02020603050405020304" pitchFamily="18" charset="0"/>
              </a:rPr>
              <a:t>Policy therefore sets out to revitalise the country's railway sector by investing substantially to establish a high-performance rail sector that will recapture rail's proper contribution to the national transport task and thereby reduce transport sector harmful emissions</a:t>
            </a:r>
          </a:p>
          <a:p>
            <a:r>
              <a:rPr lang="en-ZA" sz="1200" dirty="0">
                <a:latin typeface="Arial" panose="020B0604020202020204" pitchFamily="34" charset="0"/>
                <a:ea typeface="Times New Roman" panose="02020603050405020304" pitchFamily="18" charset="0"/>
                <a:cs typeface="Times New Roman" panose="02020603050405020304" pitchFamily="18" charset="0"/>
              </a:rPr>
              <a:t>The intervention shall initiate railway renaissance in the country by deploying high speed, heavy haul, heavy intermodal as well as contemporary urban- and regional rapid transit, in situations where rail offers the most economically, environmentally, financially and socially viable logistics and or mobility solution</a:t>
            </a:r>
          </a:p>
          <a:p>
            <a:r>
              <a:rPr lang="en-ZA" sz="1200" b="1" dirty="0">
                <a:latin typeface="Arial" panose="020B0604020202020204" pitchFamily="34" charset="0"/>
                <a:ea typeface="Times New Roman" panose="02020603050405020304" pitchFamily="18" charset="0"/>
                <a:cs typeface="Times New Roman" panose="02020603050405020304" pitchFamily="18" charset="0"/>
              </a:rPr>
              <a:t>Secondary Intervention: Institutional Repositioning</a:t>
            </a:r>
          </a:p>
          <a:p>
            <a:r>
              <a:rPr lang="en-US" sz="1200" b="1" dirty="0">
                <a:latin typeface="Arial" panose="020B0604020202020204" pitchFamily="34" charset="0"/>
                <a:ea typeface="Times New Roman" panose="02020603050405020304" pitchFamily="18" charset="0"/>
                <a:cs typeface="Times New Roman" panose="02020603050405020304" pitchFamily="18" charset="0"/>
              </a:rPr>
              <a:t>F</a:t>
            </a:r>
            <a:r>
              <a:rPr lang="en-ZA" sz="1200" b="1" dirty="0" err="1">
                <a:latin typeface="Arial" panose="020B0604020202020204" pitchFamily="34" charset="0"/>
                <a:ea typeface="Times New Roman" panose="02020603050405020304" pitchFamily="18" charset="0"/>
                <a:cs typeface="Times New Roman" panose="02020603050405020304" pitchFamily="18" charset="0"/>
              </a:rPr>
              <a:t>reight</a:t>
            </a:r>
            <a:r>
              <a:rPr lang="en-ZA" sz="1200" b="1" dirty="0">
                <a:latin typeface="Arial" panose="020B0604020202020204" pitchFamily="34" charset="0"/>
                <a:ea typeface="Times New Roman" panose="02020603050405020304" pitchFamily="18" charset="0"/>
                <a:cs typeface="Times New Roman" panose="02020603050405020304" pitchFamily="18" charset="0"/>
              </a:rPr>
              <a:t> Rail : </a:t>
            </a:r>
            <a:r>
              <a:rPr lang="en-ZA" sz="1200" dirty="0">
                <a:latin typeface="Arial" panose="020B0604020202020204" pitchFamily="34" charset="0"/>
                <a:ea typeface="Times New Roman" panose="02020603050405020304" pitchFamily="18" charset="0"/>
              </a:rPr>
              <a:t> allow third party access. To fully exploit the rail addressable market, then third party train operators must be allowed to avail themselves of the opportunity</a:t>
            </a:r>
          </a:p>
          <a:p>
            <a:r>
              <a:rPr lang="en-ZA" sz="1200" dirty="0">
                <a:latin typeface="Arial" panose="020B0604020202020204" pitchFamily="34" charset="0"/>
                <a:ea typeface="Times New Roman" panose="02020603050405020304" pitchFamily="18" charset="0"/>
              </a:rPr>
              <a:t>Third party train operators must therefore be admitted to the national rail network to access the infrastructure in conjunction with commitment to the investment-led intervention</a:t>
            </a:r>
          </a:p>
          <a:p>
            <a:pPr algn="just">
              <a:lnSpc>
                <a:spcPct val="150000"/>
              </a:lnSpc>
              <a:spcBef>
                <a:spcPts val="600"/>
              </a:spcBef>
              <a:spcAft>
                <a:spcPts val="600"/>
              </a:spcAft>
            </a:pPr>
            <a:r>
              <a:rPr lang="en-US" sz="1200" b="1" dirty="0">
                <a:latin typeface="Arial" panose="020B0604020202020204" pitchFamily="34" charset="0"/>
                <a:ea typeface="Times New Roman" panose="02020603050405020304" pitchFamily="18" charset="0"/>
              </a:rPr>
              <a:t>P</a:t>
            </a:r>
            <a:r>
              <a:rPr lang="en-ZA" sz="1200" b="1" dirty="0" err="1">
                <a:latin typeface="Arial" panose="020B0604020202020204" pitchFamily="34" charset="0"/>
                <a:ea typeface="Times New Roman" panose="02020603050405020304" pitchFamily="18" charset="0"/>
              </a:rPr>
              <a:t>assenger</a:t>
            </a:r>
            <a:r>
              <a:rPr lang="en-ZA" sz="1200" b="1" dirty="0">
                <a:latin typeface="Arial" panose="020B0604020202020204" pitchFamily="34" charset="0"/>
                <a:ea typeface="Times New Roman" panose="02020603050405020304" pitchFamily="18" charset="0"/>
              </a:rPr>
              <a:t> rail : </a:t>
            </a:r>
            <a:r>
              <a:rPr lang="en-ZA" sz="1200" dirty="0">
                <a:latin typeface="Arial" panose="020B0604020202020204" pitchFamily="34" charset="0"/>
                <a:ea typeface="Times New Roman" panose="02020603050405020304" pitchFamily="18" charset="0"/>
              </a:rPr>
              <a:t>Introduction of competition for services rendered by PRASA must therefore be considered. </a:t>
            </a:r>
            <a:endParaRPr lang="en-ZA" sz="1200" b="1" dirty="0">
              <a:latin typeface="Arial" panose="020B0604020202020204" pitchFamily="34" charset="0"/>
              <a:ea typeface="Times New Roman" panose="02020603050405020304" pitchFamily="18" charset="0"/>
            </a:endParaRPr>
          </a:p>
          <a:p>
            <a:pPr algn="just">
              <a:lnSpc>
                <a:spcPct val="150000"/>
              </a:lnSpc>
              <a:spcBef>
                <a:spcPts val="600"/>
              </a:spcBef>
              <a:spcAft>
                <a:spcPts val="600"/>
              </a:spcAft>
            </a:pPr>
            <a:r>
              <a:rPr lang="en-ZA" sz="1200" dirty="0" err="1">
                <a:latin typeface="Arial" panose="020B0604020202020204" pitchFamily="34" charset="0"/>
                <a:ea typeface="Times New Roman" panose="02020603050405020304" pitchFamily="18" charset="0"/>
                <a:cs typeface="Arial" panose="020B0604020202020204" pitchFamily="34" charset="0"/>
              </a:rPr>
              <a:t>Concessioning</a:t>
            </a:r>
            <a:r>
              <a:rPr lang="en-ZA" sz="1200" dirty="0">
                <a:latin typeface="Arial" panose="020B0604020202020204" pitchFamily="34" charset="0"/>
                <a:ea typeface="Times New Roman" panose="02020603050405020304" pitchFamily="18" charset="0"/>
                <a:cs typeface="Arial" panose="020B0604020202020204" pitchFamily="34" charset="0"/>
              </a:rPr>
              <a:t> of commuter/passenger lines where PRASA is unable to offer services must be considered. This must be offered to the Private Sector on favourable terms in order to recap the investments over the long term.</a:t>
            </a:r>
            <a:endParaRPr lang="en-ZA" sz="1200" dirty="0">
              <a:latin typeface="Arial" panose="020B0604020202020204" pitchFamily="34" charset="0"/>
              <a:ea typeface="Times New Roman" panose="02020603050405020304" pitchFamily="18" charset="0"/>
              <a:cs typeface="Times New Roman" panose="02020603050405020304" pitchFamily="18" charset="0"/>
            </a:endParaRPr>
          </a:p>
          <a:p>
            <a:endParaRPr lang="en-US" sz="1200" b="1" dirty="0">
              <a:latin typeface="Arial" panose="020B0604020202020204" pitchFamily="34" charset="0"/>
              <a:ea typeface="Times New Roman" panose="02020603050405020304" pitchFamily="18" charset="0"/>
            </a:endParaRP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BEF41A8A-B46A-4F04-A619-D066049CED3F}" type="slidenum">
              <a:rPr lang="en-US" smtClean="0"/>
              <a:t>4</a:t>
            </a:fld>
            <a:endParaRPr lang="en-US"/>
          </a:p>
        </p:txBody>
      </p:sp>
    </p:spTree>
    <p:extLst>
      <p:ext uri="{BB962C8B-B14F-4D97-AF65-F5344CB8AC3E}">
        <p14:creationId xmlns:p14="http://schemas.microsoft.com/office/powerpoint/2010/main" val="15537080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071F-CD72-4009-961B-6F2D90598A9A}"/>
              </a:ext>
            </a:extLst>
          </p:cNvPr>
          <p:cNvSpPr>
            <a:spLocks noGrp="1"/>
          </p:cNvSpPr>
          <p:nvPr>
            <p:ph type="title"/>
          </p:nvPr>
        </p:nvSpPr>
        <p:spPr>
          <a:xfrm>
            <a:off x="623888" y="1709739"/>
            <a:ext cx="7367587" cy="1947861"/>
          </a:xfrm>
        </p:spPr>
        <p:txBody>
          <a:bodyPr>
            <a:normAutofit fontScale="90000"/>
          </a:bodyPr>
          <a:lstStyle/>
          <a:p>
            <a:r>
              <a:rPr lang="en-US" b="1" dirty="0"/>
              <a:t> Affected Corridors and Implementation Priorities</a:t>
            </a:r>
          </a:p>
        </p:txBody>
      </p:sp>
      <p:sp>
        <p:nvSpPr>
          <p:cNvPr id="4" name="Slide Number Placeholder 3"/>
          <p:cNvSpPr>
            <a:spLocks noGrp="1"/>
          </p:cNvSpPr>
          <p:nvPr>
            <p:ph type="sldNum" sz="quarter" idx="12"/>
          </p:nvPr>
        </p:nvSpPr>
        <p:spPr/>
        <p:txBody>
          <a:bodyPr/>
          <a:lstStyle/>
          <a:p>
            <a:fld id="{BEF41A8A-B46A-4F04-A619-D066049CED3F}" type="slidenum">
              <a:rPr lang="en-US" smtClean="0"/>
              <a:t>40</a:t>
            </a:fld>
            <a:endParaRPr lang="en-US"/>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282502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219075" y="104776"/>
            <a:ext cx="6848475" cy="1585914"/>
          </a:xfrm>
        </p:spPr>
        <p:txBody>
          <a:bodyPr>
            <a:normAutofit fontScale="90000"/>
          </a:bodyPr>
          <a:lstStyle/>
          <a:p>
            <a:r>
              <a:rPr lang="en-US" b="1" dirty="0"/>
              <a:t>Affected Corridors and the Timing of Standard Gauge Implementation </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962150"/>
            <a:ext cx="8248650" cy="4305300"/>
          </a:xfrm>
        </p:spPr>
        <p:txBody>
          <a:bodyPr>
            <a:normAutofit/>
          </a:bodyPr>
          <a:lstStyle/>
          <a:p>
            <a:pPr marL="0" algn="just">
              <a:lnSpc>
                <a:spcPct val="150000"/>
              </a:lnSpc>
              <a:spcBef>
                <a:spcPts val="450"/>
              </a:spcBef>
              <a:spcAft>
                <a:spcPts val="450"/>
              </a:spcAft>
            </a:pPr>
            <a:r>
              <a:rPr lang="en-ZA" sz="1350" dirty="0">
                <a:solidFill>
                  <a:srgbClr val="595959"/>
                </a:solidFill>
                <a:latin typeface="Arial" panose="020B0604020202020204" pitchFamily="34" charset="0"/>
                <a:ea typeface="Times New Roman" panose="02020603050405020304" pitchFamily="18" charset="0"/>
              </a:rPr>
              <a:t>DoT shall prioritise and accelerate a staggered standard gauge implementation on major rail corridors. </a:t>
            </a:r>
            <a:endParaRPr lang="en-US" sz="1350" dirty="0">
              <a:solidFill>
                <a:srgbClr val="595959"/>
              </a:solidFill>
              <a:latin typeface="Arial" panose="020B0604020202020204" pitchFamily="34" charset="0"/>
              <a:ea typeface="Times New Roman" panose="02020603050405020304" pitchFamily="18" charset="0"/>
            </a:endParaRPr>
          </a:p>
          <a:p>
            <a:pPr marL="0" algn="just">
              <a:lnSpc>
                <a:spcPct val="150000"/>
              </a:lnSpc>
              <a:spcBef>
                <a:spcPts val="450"/>
              </a:spcBef>
              <a:spcAft>
                <a:spcPts val="450"/>
              </a:spcAft>
            </a:pPr>
            <a:r>
              <a:rPr lang="en-ZA" sz="1350" dirty="0">
                <a:solidFill>
                  <a:srgbClr val="595959"/>
                </a:solidFill>
                <a:latin typeface="Arial" panose="020B0604020202020204" pitchFamily="34" charset="0"/>
                <a:ea typeface="Times New Roman" panose="02020603050405020304" pitchFamily="18" charset="0"/>
              </a:rPr>
              <a:t>To the extent that increasing urbanisation extends beyond the natural reach of Cape gauge urban rapid transit, standard gauge regional rapid transit must be provided. </a:t>
            </a:r>
          </a:p>
          <a:p>
            <a:pPr marL="0" algn="just">
              <a:lnSpc>
                <a:spcPct val="150000"/>
              </a:lnSpc>
              <a:spcBef>
                <a:spcPts val="450"/>
              </a:spcBef>
              <a:spcAft>
                <a:spcPts val="450"/>
              </a:spcAft>
            </a:pPr>
            <a:r>
              <a:rPr lang="en-ZA" sz="1350" dirty="0">
                <a:solidFill>
                  <a:srgbClr val="595959"/>
                </a:solidFill>
                <a:latin typeface="Arial" panose="020B0604020202020204" pitchFamily="34" charset="0"/>
                <a:ea typeface="Times New Roman" panose="02020603050405020304" pitchFamily="18" charset="0"/>
              </a:rPr>
              <a:t>Where such routes are conveniently close to portions of the standard-gauge high-performance national rail network, sharing the same infrastructure or right of way must be considered, together with provision of incremental line capacity for passenger services, so that they do not adversely affect freight services. </a:t>
            </a:r>
            <a:endParaRPr lang="en-US" sz="1350" dirty="0">
              <a:solidFill>
                <a:srgbClr val="595959"/>
              </a:solidFill>
              <a:latin typeface="Arial" panose="020B0604020202020204" pitchFamily="34" charset="0"/>
              <a:ea typeface="Times New Roman" panose="02020603050405020304" pitchFamily="18" charset="0"/>
            </a:endParaRPr>
          </a:p>
          <a:p>
            <a:pPr marL="0" algn="just">
              <a:lnSpc>
                <a:spcPct val="150000"/>
              </a:lnSpc>
              <a:spcBef>
                <a:spcPts val="450"/>
              </a:spcBef>
              <a:spcAft>
                <a:spcPts val="450"/>
              </a:spcAft>
            </a:pPr>
            <a:r>
              <a:rPr lang="en-ZA" sz="1350" dirty="0">
                <a:solidFill>
                  <a:srgbClr val="595959"/>
                </a:solidFill>
                <a:latin typeface="Arial" panose="020B0604020202020204" pitchFamily="34" charset="0"/>
                <a:ea typeface="Times New Roman" panose="02020603050405020304" pitchFamily="18" charset="0"/>
              </a:rPr>
              <a:t>The minimum standard gauge high performance network will include the important eThekwini to Cape Town via Nelson Mandela, Gauteng to Cape Town, eThekwini, Musina and Nelson Mandela corridors, which will ideally be cleared for double stacked containers and, depending on the outcome of feasibility studies, may also provide capacity for 160-200km/h passenger trains on some sectors. </a:t>
            </a:r>
            <a:endParaRPr lang="en-US" sz="1350" dirty="0">
              <a:solidFill>
                <a:srgbClr val="595959"/>
              </a:solidFill>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41</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91789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p:txBody>
          <a:bodyPr>
            <a:normAutofit fontScale="90000"/>
          </a:bodyPr>
          <a:lstStyle/>
          <a:p>
            <a:r>
              <a:rPr lang="en-US" b="1" dirty="0"/>
              <a:t>Affected Corridors and the Timing of Standard Gauge Implementation </a:t>
            </a:r>
            <a:endParaRPr lang="en-US" dirty="0"/>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2043113"/>
            <a:ext cx="7886700" cy="3683794"/>
          </a:xfrm>
        </p:spPr>
        <p:txBody>
          <a:bodyPr>
            <a:normAutofit/>
          </a:bodyPr>
          <a:lstStyle/>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Heavy haul lines must be treated separately. </a:t>
            </a:r>
          </a:p>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 remaining life of existing mines and the life expectations for new mines are germane to contemplating retention of Cape gauge or standard-gauging them, given our success of running the longest mineral trains. </a:t>
            </a:r>
          </a:p>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The mining sector is best informed and equipped to make the correct call to align rail transportation investment with mining investment. </a:t>
            </a:r>
          </a:p>
          <a:p>
            <a:pPr marL="0"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DoT shall engage the mining sector to create effective, funded, integrated and responsive rail logistics solutions to support the country's mineral extraction, beneficiation and export objectives.</a:t>
            </a:r>
            <a:endParaRPr lang="en-US" sz="1350" dirty="0">
              <a:latin typeface="Arial" panose="020B0604020202020204" pitchFamily="34" charset="0"/>
              <a:cs typeface="Times New Roman" panose="02020603050405020304" pitchFamily="18" charset="0"/>
            </a:endParaRPr>
          </a:p>
          <a:p>
            <a:pPr marL="0" indent="0" algn="just">
              <a:lnSpc>
                <a:spcPct val="150000"/>
              </a:lnSpc>
              <a:spcBef>
                <a:spcPts val="450"/>
              </a:spcBef>
              <a:spcAft>
                <a:spcPts val="450"/>
              </a:spcAft>
              <a:buNone/>
            </a:pPr>
            <a:endParaRPr lang="en-US" sz="1350" dirty="0">
              <a:solidFill>
                <a:srgbClr val="595959"/>
              </a:solidFill>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42</a:t>
            </a:fld>
            <a:endParaRPr lang="en-US"/>
          </a:p>
        </p:txBody>
      </p:sp>
    </p:spTree>
    <p:extLst>
      <p:ext uri="{BB962C8B-B14F-4D97-AF65-F5344CB8AC3E}">
        <p14:creationId xmlns:p14="http://schemas.microsoft.com/office/powerpoint/2010/main" val="792847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361950" y="365126"/>
            <a:ext cx="6972300" cy="1325563"/>
          </a:xfrm>
        </p:spPr>
        <p:txBody>
          <a:bodyPr>
            <a:normAutofit/>
          </a:bodyPr>
          <a:lstStyle/>
          <a:p>
            <a:r>
              <a:rPr lang="en-US" b="1" dirty="0"/>
              <a:t> Implementation Priorities</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2043113"/>
            <a:ext cx="8210550" cy="4313238"/>
          </a:xfrm>
        </p:spPr>
        <p:txBody>
          <a:bodyPr>
            <a:normAutofit/>
          </a:bodyPr>
          <a:lstStyle/>
          <a:p>
            <a:pPr marL="0" indent="0" algn="just">
              <a:lnSpc>
                <a:spcPct val="150000"/>
              </a:lnSpc>
              <a:spcBef>
                <a:spcPts val="450"/>
              </a:spcBef>
              <a:spcAft>
                <a:spcPts val="450"/>
              </a:spcAft>
              <a:buNone/>
            </a:pPr>
            <a:r>
              <a:rPr lang="en-ZA" sz="1350" dirty="0">
                <a:solidFill>
                  <a:srgbClr val="595959"/>
                </a:solidFill>
                <a:latin typeface="Arial" panose="020B0604020202020204" pitchFamily="34" charset="0"/>
                <a:ea typeface="Times New Roman" panose="02020603050405020304" pitchFamily="18" charset="0"/>
              </a:rPr>
              <a:t>Short-term objectives (by 2024):</a:t>
            </a:r>
            <a:endParaRPr lang="en-US" sz="1350" dirty="0">
              <a:solidFill>
                <a:srgbClr val="595959"/>
              </a:solidFill>
              <a:latin typeface="Arial" panose="020B0604020202020204" pitchFamily="34" charset="0"/>
              <a:ea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solidFill>
                  <a:srgbClr val="595959"/>
                </a:solidFill>
                <a:latin typeface="Arial" panose="020B0604020202020204" pitchFamily="34" charset="0"/>
                <a:ea typeface="Times New Roman" panose="02020603050405020304" pitchFamily="18" charset="0"/>
              </a:rPr>
              <a:t>National Rail Policy approved;</a:t>
            </a:r>
            <a:endParaRPr lang="en-US" sz="1350" dirty="0">
              <a:solidFill>
                <a:srgbClr val="595959"/>
              </a:solidFill>
              <a:latin typeface="Arial" panose="020B0604020202020204" pitchFamily="34" charset="0"/>
              <a:ea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solidFill>
                  <a:srgbClr val="595959"/>
                </a:solidFill>
                <a:latin typeface="Arial" panose="020B0604020202020204" pitchFamily="34" charset="0"/>
                <a:ea typeface="Times New Roman" panose="02020603050405020304" pitchFamily="18" charset="0"/>
              </a:rPr>
              <a:t>National Rail Bill enacted </a:t>
            </a:r>
          </a:p>
          <a:p>
            <a:pPr marL="257175" indent="-257175" algn="just">
              <a:lnSpc>
                <a:spcPct val="150000"/>
              </a:lnSpc>
              <a:spcBef>
                <a:spcPts val="450"/>
              </a:spcBef>
              <a:spcAft>
                <a:spcPts val="450"/>
              </a:spcAft>
              <a:buFont typeface="Symbol" panose="05050102010706020507" pitchFamily="18" charset="2"/>
              <a:buChar char=""/>
            </a:pPr>
            <a:r>
              <a:rPr lang="en-ZA" sz="1350" dirty="0">
                <a:solidFill>
                  <a:srgbClr val="595959"/>
                </a:solidFill>
                <a:latin typeface="Arial" panose="020B0604020202020204" pitchFamily="34" charset="0"/>
                <a:ea typeface="Times New Roman" panose="02020603050405020304" pitchFamily="18" charset="0"/>
              </a:rPr>
              <a:t>Accounting separation of Transnet Freight Rail's Infrastructure Manager and Train Operator completed;</a:t>
            </a:r>
            <a:endParaRPr lang="en-US" sz="1350" dirty="0">
              <a:solidFill>
                <a:srgbClr val="595959"/>
              </a:solidFill>
              <a:latin typeface="Arial" panose="020B0604020202020204" pitchFamily="34" charset="0"/>
              <a:ea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solidFill>
                  <a:srgbClr val="595959"/>
                </a:solidFill>
                <a:latin typeface="Arial" panose="020B0604020202020204" pitchFamily="34" charset="0"/>
                <a:ea typeface="Times New Roman" panose="02020603050405020304" pitchFamily="18" charset="0"/>
              </a:rPr>
              <a:t>Third party access commences;</a:t>
            </a:r>
            <a:endParaRPr lang="en-US" sz="1350" dirty="0">
              <a:solidFill>
                <a:srgbClr val="595959"/>
              </a:solidFill>
              <a:latin typeface="Arial" panose="020B0604020202020204" pitchFamily="34" charset="0"/>
              <a:ea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solidFill>
                  <a:srgbClr val="595959"/>
                </a:solidFill>
                <a:latin typeface="Arial" panose="020B0604020202020204" pitchFamily="34" charset="0"/>
                <a:ea typeface="Times New Roman" panose="02020603050405020304" pitchFamily="18" charset="0"/>
              </a:rPr>
              <a:t>SOEs publish their baseline Network Statements;</a:t>
            </a:r>
            <a:endParaRPr lang="en-US" sz="1350" dirty="0">
              <a:solidFill>
                <a:srgbClr val="595959"/>
              </a:solidFill>
              <a:latin typeface="Arial" panose="020B0604020202020204" pitchFamily="34" charset="0"/>
              <a:ea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solidFill>
                  <a:srgbClr val="595959"/>
                </a:solidFill>
                <a:latin typeface="Arial" panose="020B0604020202020204" pitchFamily="34" charset="0"/>
                <a:ea typeface="Times New Roman" panose="02020603050405020304" pitchFamily="18" charset="0"/>
              </a:rPr>
              <a:t>National Rail Master Plan completed;</a:t>
            </a:r>
            <a:endParaRPr lang="en-US" sz="1350" dirty="0">
              <a:solidFill>
                <a:srgbClr val="595959"/>
              </a:solidFill>
              <a:latin typeface="Arial" panose="020B0604020202020204" pitchFamily="34" charset="0"/>
              <a:ea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solidFill>
                  <a:srgbClr val="595959"/>
                </a:solidFill>
                <a:latin typeface="Arial" panose="020B0604020202020204" pitchFamily="34" charset="0"/>
                <a:ea typeface="Times New Roman" panose="02020603050405020304" pitchFamily="18" charset="0"/>
              </a:rPr>
              <a:t>Devolution of Commuter Rail Strategy completed.</a:t>
            </a:r>
            <a:endParaRPr lang="en-US" sz="1350" dirty="0">
              <a:solidFill>
                <a:srgbClr val="595959"/>
              </a:solidFill>
              <a:latin typeface="Arial" panose="020B0604020202020204" pitchFamily="34" charset="0"/>
              <a:ea typeface="Times New Roman" panose="02020603050405020304" pitchFamily="18" charset="0"/>
            </a:endParaRPr>
          </a:p>
          <a:p>
            <a:pPr marL="0" indent="0" algn="just">
              <a:lnSpc>
                <a:spcPct val="150000"/>
              </a:lnSpc>
              <a:spcBef>
                <a:spcPts val="450"/>
              </a:spcBef>
              <a:spcAft>
                <a:spcPts val="450"/>
              </a:spcAft>
              <a:buNone/>
            </a:pPr>
            <a:endParaRPr lang="en-US" sz="1350" dirty="0">
              <a:solidFill>
                <a:srgbClr val="595959"/>
              </a:solidFill>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43</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3865543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161926" y="200026"/>
            <a:ext cx="7231856" cy="1490663"/>
          </a:xfrm>
        </p:spPr>
        <p:txBody>
          <a:bodyPr>
            <a:normAutofit/>
          </a:bodyPr>
          <a:lstStyle/>
          <a:p>
            <a:r>
              <a:rPr lang="en-US" b="1" dirty="0"/>
              <a:t>Implementation Priorities </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361950" y="2043112"/>
            <a:ext cx="8553450" cy="4395787"/>
          </a:xfrm>
        </p:spPr>
        <p:txBody>
          <a:bodyPr>
            <a:normAutofit/>
          </a:bodyPr>
          <a:lstStyle/>
          <a:p>
            <a:pPr marL="0" indent="0" algn="just">
              <a:lnSpc>
                <a:spcPct val="150000"/>
              </a:lnSpc>
              <a:spcBef>
                <a:spcPts val="450"/>
              </a:spcBef>
              <a:spcAft>
                <a:spcPts val="450"/>
              </a:spcAft>
              <a:buNone/>
            </a:pPr>
            <a:r>
              <a:rPr lang="en-ZA" sz="1350" dirty="0">
                <a:solidFill>
                  <a:srgbClr val="595959"/>
                </a:solidFill>
                <a:latin typeface="Arial" panose="020B0604020202020204" pitchFamily="34" charset="0"/>
                <a:ea typeface="Times New Roman" panose="02020603050405020304" pitchFamily="18" charset="0"/>
              </a:rPr>
              <a:t>Medium-term objectives (up to 2030):</a:t>
            </a:r>
            <a:endParaRPr lang="en-US" sz="1350" dirty="0">
              <a:solidFill>
                <a:srgbClr val="595959"/>
              </a:solidFill>
              <a:latin typeface="Arial" panose="020B0604020202020204" pitchFamily="34" charset="0"/>
              <a:ea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solidFill>
                  <a:srgbClr val="595959"/>
                </a:solidFill>
                <a:latin typeface="Arial" panose="020B0604020202020204" pitchFamily="34" charset="0"/>
                <a:ea typeface="Times New Roman" panose="02020603050405020304" pitchFamily="18" charset="0"/>
              </a:rPr>
              <a:t>Local authorities complete planning for additional urban guided transit corridors;</a:t>
            </a:r>
            <a:endParaRPr lang="en-US" sz="1350" dirty="0">
              <a:solidFill>
                <a:srgbClr val="595959"/>
              </a:solidFill>
              <a:latin typeface="Arial" panose="020B0604020202020204" pitchFamily="34" charset="0"/>
              <a:ea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solidFill>
                  <a:srgbClr val="595959"/>
                </a:solidFill>
                <a:latin typeface="Arial" panose="020B0604020202020204" pitchFamily="34" charset="0"/>
                <a:ea typeface="Times New Roman" panose="02020603050405020304" pitchFamily="18" charset="0"/>
              </a:rPr>
              <a:t>Commencement of the National Rail Master Plan implementation on priority corridors.</a:t>
            </a:r>
          </a:p>
          <a:p>
            <a:pPr marL="257175" indent="-257175" algn="just">
              <a:lnSpc>
                <a:spcPct val="150000"/>
              </a:lnSpc>
              <a:spcBef>
                <a:spcPts val="450"/>
              </a:spcBef>
              <a:spcAft>
                <a:spcPts val="450"/>
              </a:spcAft>
              <a:buFont typeface="Symbol" panose="05050102010706020507" pitchFamily="18" charset="2"/>
              <a:buChar char=""/>
            </a:pPr>
            <a:r>
              <a:rPr lang="en-ZA" sz="1350" dirty="0">
                <a:latin typeface="Arial" panose="020B0604020202020204" pitchFamily="34" charset="0"/>
                <a:ea typeface="Times New Roman" panose="02020603050405020304" pitchFamily="18" charset="0"/>
                <a:cs typeface="Times New Roman" panose="02020603050405020304" pitchFamily="18" charset="0"/>
              </a:rPr>
              <a:t>Conclude the business case for the first Standard Gauge Pilot Project (selected from freight, higher-speed or high-speed passenger options)</a:t>
            </a:r>
          </a:p>
          <a:p>
            <a:pPr marL="0" indent="0">
              <a:buNone/>
            </a:pPr>
            <a:r>
              <a:rPr lang="en-ZA" sz="1350" dirty="0">
                <a:solidFill>
                  <a:srgbClr val="595959"/>
                </a:solidFill>
                <a:latin typeface="Arial" panose="020B0604020202020204" pitchFamily="34" charset="0"/>
                <a:ea typeface="Times New Roman" panose="02020603050405020304" pitchFamily="18" charset="0"/>
              </a:rPr>
              <a:t>Long-Term Objectives (up to 2050):</a:t>
            </a:r>
            <a:endParaRPr lang="en-US" sz="1350" dirty="0">
              <a:solidFill>
                <a:srgbClr val="595959"/>
              </a:solidFill>
              <a:latin typeface="Arial" panose="020B0604020202020204" pitchFamily="34" charset="0"/>
              <a:ea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solidFill>
                  <a:srgbClr val="595959"/>
                </a:solidFill>
                <a:latin typeface="Arial" panose="020B0604020202020204" pitchFamily="34" charset="0"/>
                <a:ea typeface="Times New Roman" panose="02020603050405020304" pitchFamily="18" charset="0"/>
              </a:rPr>
              <a:t>Conclude implementation of approved priority corridor projects for freight and passenger rail;</a:t>
            </a:r>
            <a:endParaRPr lang="en-US" sz="1350" dirty="0">
              <a:solidFill>
                <a:srgbClr val="595959"/>
              </a:solidFill>
              <a:latin typeface="Arial" panose="020B0604020202020204" pitchFamily="34" charset="0"/>
              <a:ea typeface="Times New Roman" panose="02020603050405020304" pitchFamily="18" charset="0"/>
            </a:endParaRPr>
          </a:p>
          <a:p>
            <a:pPr marL="257175" indent="-257175" algn="just">
              <a:lnSpc>
                <a:spcPct val="150000"/>
              </a:lnSpc>
              <a:spcBef>
                <a:spcPts val="450"/>
              </a:spcBef>
              <a:spcAft>
                <a:spcPts val="450"/>
              </a:spcAft>
              <a:buFont typeface="Symbol" panose="05050102010706020507" pitchFamily="18" charset="2"/>
              <a:buChar char=""/>
            </a:pPr>
            <a:r>
              <a:rPr lang="en-ZA" sz="1350" dirty="0">
                <a:solidFill>
                  <a:srgbClr val="595959"/>
                </a:solidFill>
                <a:latin typeface="Arial" panose="020B0604020202020204" pitchFamily="34" charset="0"/>
                <a:ea typeface="Times New Roman" panose="02020603050405020304" pitchFamily="18" charset="0"/>
              </a:rPr>
              <a:t>The rail mode achieving its rightful position in an integrated national transport system; and</a:t>
            </a:r>
          </a:p>
          <a:p>
            <a:pPr marL="257175" indent="-257175" algn="just">
              <a:lnSpc>
                <a:spcPct val="150000"/>
              </a:lnSpc>
              <a:spcBef>
                <a:spcPts val="450"/>
              </a:spcBef>
              <a:spcAft>
                <a:spcPts val="450"/>
              </a:spcAft>
              <a:buFont typeface="Symbol" panose="05050102010706020507" pitchFamily="18" charset="2"/>
              <a:buChar char=""/>
            </a:pPr>
            <a:r>
              <a:rPr lang="en-ZA" sz="1350" dirty="0">
                <a:latin typeface="Arial" panose="020B0604020202020204" pitchFamily="34" charset="0"/>
                <a:ea typeface="Times New Roman" panose="02020603050405020304" pitchFamily="18" charset="0"/>
                <a:cs typeface="Times New Roman" panose="02020603050405020304" pitchFamily="18" charset="0"/>
              </a:rPr>
              <a:t>Rail achieved movement of rail friendly cargo and passengers from road-to-rail.</a:t>
            </a:r>
            <a:endParaRPr lang="en-US" sz="1350" dirty="0">
              <a:solidFill>
                <a:srgbClr val="595959"/>
              </a:solidFill>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44</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8625354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993"/>
            <a:ext cx="8985260" cy="6345522"/>
          </a:xfrm>
          <a:prstGeom prst="rect">
            <a:avLst/>
          </a:prstGeom>
        </p:spPr>
      </p:pic>
      <p:sp>
        <p:nvSpPr>
          <p:cNvPr id="2" name="Slide Number Placeholder 1"/>
          <p:cNvSpPr>
            <a:spLocks noGrp="1"/>
          </p:cNvSpPr>
          <p:nvPr>
            <p:ph type="sldNum" sz="quarter" idx="12"/>
          </p:nvPr>
        </p:nvSpPr>
        <p:spPr/>
        <p:txBody>
          <a:bodyPr/>
          <a:lstStyle/>
          <a:p>
            <a:fld id="{B682DC23-2843-E240-9889-9C005FBE80A9}" type="slidenum">
              <a:rPr lang="en-US" smtClean="0"/>
              <a:t>45</a:t>
            </a:fld>
            <a:endParaRPr lang="en-US" dirty="0"/>
          </a:p>
        </p:txBody>
      </p:sp>
      <p:sp>
        <p:nvSpPr>
          <p:cNvPr id="5" name="Rectangle 2"/>
          <p:cNvSpPr>
            <a:spLocks noChangeArrowheads="1"/>
          </p:cNvSpPr>
          <p:nvPr/>
        </p:nvSpPr>
        <p:spPr bwMode="auto">
          <a:xfrm>
            <a:off x="3124200" y="2895600"/>
            <a:ext cx="3613150" cy="91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5400" b="1" dirty="0">
                <a:latin typeface="Arial" panose="020B0604020202020204" pitchFamily="34" charset="0"/>
              </a:rPr>
              <a:t>Thank you</a:t>
            </a:r>
            <a:endParaRPr lang="en-US" altLang="en-US" sz="5400" b="1" dirty="0">
              <a:latin typeface="Arial" panose="020B0604020202020204" pitchFamily="34" charset="0"/>
            </a:endParaRPr>
          </a:p>
        </p:txBody>
      </p:sp>
      <p:sp>
        <p:nvSpPr>
          <p:cNvPr id="3" name="Date Placeholder 2"/>
          <p:cNvSpPr>
            <a:spLocks noGrp="1"/>
          </p:cNvSpPr>
          <p:nvPr>
            <p:ph type="dt" sz="half" idx="10"/>
          </p:nvPr>
        </p:nvSpPr>
        <p:spPr/>
        <p:txBody>
          <a:bodyPr/>
          <a:lstStyle/>
          <a:p>
            <a:fld id="{1E50C286-33B6-430B-98C5-BC07CC6A3AF5}" type="datetime1">
              <a:rPr lang="en-US" smtClean="0"/>
              <a:t>10/16/2022</a:t>
            </a:fld>
            <a:endParaRPr lang="en-US" dirty="0"/>
          </a:p>
        </p:txBody>
      </p:sp>
    </p:spTree>
    <p:extLst>
      <p:ext uri="{BB962C8B-B14F-4D97-AF65-F5344CB8AC3E}">
        <p14:creationId xmlns:p14="http://schemas.microsoft.com/office/powerpoint/2010/main" val="375873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071F-CD72-4009-961B-6F2D90598A9A}"/>
              </a:ext>
            </a:extLst>
          </p:cNvPr>
          <p:cNvSpPr>
            <a:spLocks noGrp="1"/>
          </p:cNvSpPr>
          <p:nvPr>
            <p:ph type="title"/>
          </p:nvPr>
        </p:nvSpPr>
        <p:spPr>
          <a:xfrm>
            <a:off x="623888" y="1709739"/>
            <a:ext cx="7886700" cy="1795461"/>
          </a:xfrm>
        </p:spPr>
        <p:txBody>
          <a:bodyPr/>
          <a:lstStyle/>
          <a:p>
            <a:r>
              <a:rPr lang="en-US" b="1" dirty="0"/>
              <a:t>Policy Statements</a:t>
            </a:r>
          </a:p>
        </p:txBody>
      </p:sp>
      <p:sp>
        <p:nvSpPr>
          <p:cNvPr id="4" name="Slide Number Placeholder 3"/>
          <p:cNvSpPr>
            <a:spLocks noGrp="1"/>
          </p:cNvSpPr>
          <p:nvPr>
            <p:ph type="sldNum" sz="quarter" idx="12"/>
          </p:nvPr>
        </p:nvSpPr>
        <p:spPr/>
        <p:txBody>
          <a:bodyPr/>
          <a:lstStyle/>
          <a:p>
            <a:fld id="{BEF41A8A-B46A-4F04-A619-D066049CED3F}" type="slidenum">
              <a:rPr lang="en-US" smtClean="0"/>
              <a:t>5</a:t>
            </a:fld>
            <a:endParaRPr lang="en-US"/>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52052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285750" y="200026"/>
            <a:ext cx="5734050" cy="996949"/>
          </a:xfrm>
        </p:spPr>
        <p:txBody>
          <a:bodyPr>
            <a:normAutofit/>
          </a:bodyPr>
          <a:lstStyle/>
          <a:p>
            <a:r>
              <a:rPr lang="en-US" sz="4000" b="1" dirty="0"/>
              <a:t>Rail Infrastructure Planning</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285750" y="1362075"/>
            <a:ext cx="8229600" cy="4991100"/>
          </a:xfrm>
        </p:spPr>
        <p:txBody>
          <a:bodyPr>
            <a:normAutofit/>
          </a:bodyPr>
          <a:lstStyle/>
          <a:p>
            <a:r>
              <a:rPr lang="en-ZA" sz="1200" dirty="0">
                <a:latin typeface="Arial" panose="020B0604020202020204" pitchFamily="34" charset="0"/>
                <a:ea typeface="Times New Roman" panose="02020603050405020304" pitchFamily="18" charset="0"/>
                <a:cs typeface="Times New Roman" panose="02020603050405020304" pitchFamily="18" charset="0"/>
              </a:rPr>
              <a:t>Strategic rail network planning and oversight is a centralised strategic function that DoT will undertake. DoT shall, as a first priority, establish a Government Component, to be known as the Rail Planning Component, to undertake centralised strategic rail network planning. Mandate includes:</a:t>
            </a:r>
          </a:p>
          <a:p>
            <a:pPr marL="257175" marR="190500" indent="-257175" algn="just">
              <a:lnSpc>
                <a:spcPct val="150000"/>
              </a:lnSpc>
              <a:spcBef>
                <a:spcPts val="450"/>
              </a:spcBef>
              <a:spcAft>
                <a:spcPts val="450"/>
              </a:spcAft>
              <a:buFont typeface="+mj-lt"/>
              <a:buAutoNum type="alphaLcParenR"/>
            </a:pPr>
            <a:r>
              <a:rPr lang="en-ZA" sz="1200" dirty="0">
                <a:latin typeface="Arial" panose="020B0604020202020204" pitchFamily="34" charset="0"/>
                <a:ea typeface="Times New Roman" panose="02020603050405020304" pitchFamily="18" charset="0"/>
              </a:rPr>
              <a:t>Develop and maintain a high-level strategic vision and plan for the development of strategic rail  network  in consultation with relevant stakeholders. </a:t>
            </a:r>
            <a:endParaRPr lang="en-US" sz="1200" dirty="0">
              <a:latin typeface="Arial" panose="020B0604020202020204" pitchFamily="34" charset="0"/>
              <a:ea typeface="Times New Roman" panose="02020603050405020304" pitchFamily="18" charset="0"/>
            </a:endParaRPr>
          </a:p>
          <a:p>
            <a:pPr marL="257175" marR="190500" indent="-257175" algn="just">
              <a:lnSpc>
                <a:spcPct val="150000"/>
              </a:lnSpc>
              <a:spcBef>
                <a:spcPts val="450"/>
              </a:spcBef>
              <a:spcAft>
                <a:spcPts val="450"/>
              </a:spcAft>
              <a:buFont typeface="+mj-lt"/>
              <a:buAutoNum type="alphaLcParenR"/>
            </a:pPr>
            <a:r>
              <a:rPr lang="en-ZA" sz="1200" dirty="0">
                <a:latin typeface="Arial" panose="020B0604020202020204" pitchFamily="34" charset="0"/>
                <a:ea typeface="Times New Roman" panose="02020603050405020304" pitchFamily="18" charset="0"/>
              </a:rPr>
              <a:t>Publish a National Rail Master Plan, anchored in the NATMAP 2050 Synopsis Update, which will be updated at least every 5 years.</a:t>
            </a:r>
            <a:endParaRPr lang="en-US" sz="1200" dirty="0">
              <a:latin typeface="Arial" panose="020B0604020202020204" pitchFamily="34" charset="0"/>
              <a:ea typeface="Times New Roman" panose="02020603050405020304" pitchFamily="18" charset="0"/>
            </a:endParaRPr>
          </a:p>
          <a:p>
            <a:pPr marL="257175" marR="190500" indent="-257175" algn="just">
              <a:lnSpc>
                <a:spcPct val="150000"/>
              </a:lnSpc>
              <a:spcBef>
                <a:spcPts val="450"/>
              </a:spcBef>
              <a:spcAft>
                <a:spcPts val="450"/>
              </a:spcAft>
              <a:buFont typeface="+mj-lt"/>
              <a:buAutoNum type="alphaLcParenR"/>
            </a:pPr>
            <a:r>
              <a:rPr lang="en-ZA" sz="1200" dirty="0">
                <a:latin typeface="Arial" panose="020B0604020202020204" pitchFamily="34" charset="0"/>
                <a:ea typeface="Times New Roman" panose="02020603050405020304" pitchFamily="18" charset="0"/>
              </a:rPr>
              <a:t>Establishment and maintenance of a current and detailed knowledge base of passenger and freight flows, network capacity, asset condition, rolling stock fleets, local content, and available train slots in South Africa.</a:t>
            </a:r>
            <a:endParaRPr lang="en-US" sz="1200" dirty="0">
              <a:latin typeface="Arial" panose="020B0604020202020204" pitchFamily="34" charset="0"/>
              <a:ea typeface="Times New Roman" panose="02020603050405020304" pitchFamily="18" charset="0"/>
            </a:endParaRPr>
          </a:p>
          <a:p>
            <a:pPr marL="257175" marR="190500" indent="-257175" algn="just">
              <a:lnSpc>
                <a:spcPct val="150000"/>
              </a:lnSpc>
              <a:spcBef>
                <a:spcPts val="450"/>
              </a:spcBef>
              <a:spcAft>
                <a:spcPts val="450"/>
              </a:spcAft>
              <a:buFont typeface="+mj-lt"/>
              <a:buAutoNum type="alphaLcParenR"/>
            </a:pPr>
            <a:r>
              <a:rPr lang="en-ZA" sz="1200" dirty="0">
                <a:latin typeface="Arial" panose="020B0604020202020204" pitchFamily="34" charset="0"/>
                <a:ea typeface="Times New Roman" panose="02020603050405020304" pitchFamily="18" charset="0"/>
              </a:rPr>
              <a:t>Undertake the detailed feasibility assessments and analyses.</a:t>
            </a:r>
            <a:endParaRPr lang="en-US" sz="1200" dirty="0">
              <a:latin typeface="Arial" panose="020B0604020202020204" pitchFamily="34" charset="0"/>
              <a:ea typeface="Times New Roman" panose="02020603050405020304" pitchFamily="18" charset="0"/>
            </a:endParaRPr>
          </a:p>
          <a:p>
            <a:pPr marL="257175" marR="190500" indent="-257175" algn="just">
              <a:lnSpc>
                <a:spcPct val="150000"/>
              </a:lnSpc>
              <a:spcBef>
                <a:spcPts val="450"/>
              </a:spcBef>
              <a:spcAft>
                <a:spcPts val="450"/>
              </a:spcAft>
              <a:buFont typeface="+mj-lt"/>
              <a:buAutoNum type="alphaLcParenR"/>
            </a:pPr>
            <a:r>
              <a:rPr lang="en-ZA" sz="1200" dirty="0">
                <a:latin typeface="Arial" panose="020B0604020202020204" pitchFamily="34" charset="0"/>
                <a:ea typeface="Times New Roman" panose="02020603050405020304" pitchFamily="18" charset="0"/>
              </a:rPr>
              <a:t>Pursue and support investments in rail infrastructure and sectoral reforms.</a:t>
            </a:r>
            <a:endParaRPr lang="en-US" sz="1200" dirty="0">
              <a:latin typeface="Arial" panose="020B0604020202020204" pitchFamily="34" charset="0"/>
              <a:ea typeface="Times New Roman" panose="02020603050405020304" pitchFamily="18" charset="0"/>
            </a:endParaRPr>
          </a:p>
          <a:p>
            <a:pPr marL="257175" marR="190500" indent="-257175" algn="just">
              <a:lnSpc>
                <a:spcPct val="150000"/>
              </a:lnSpc>
              <a:spcBef>
                <a:spcPts val="450"/>
              </a:spcBef>
              <a:spcAft>
                <a:spcPts val="450"/>
              </a:spcAft>
              <a:buFont typeface="+mj-lt"/>
              <a:buAutoNum type="alphaLcParenR"/>
            </a:pPr>
            <a:r>
              <a:rPr lang="en-ZA" sz="1200" dirty="0">
                <a:latin typeface="Arial" panose="020B0604020202020204" pitchFamily="34" charset="0"/>
                <a:ea typeface="Times New Roman" panose="02020603050405020304" pitchFamily="18" charset="0"/>
              </a:rPr>
              <a:t>Develop funding strategies, including private investment, in consultation with relevant stakeholders.</a:t>
            </a:r>
            <a:endParaRPr lang="en-US" sz="1200" dirty="0">
              <a:latin typeface="Arial" panose="020B0604020202020204" pitchFamily="34" charset="0"/>
              <a:ea typeface="Times New Roman" panose="02020603050405020304" pitchFamily="18" charset="0"/>
            </a:endParaRPr>
          </a:p>
          <a:p>
            <a:pPr marL="257175" marR="190500" indent="-257175" algn="just">
              <a:lnSpc>
                <a:spcPct val="150000"/>
              </a:lnSpc>
              <a:spcBef>
                <a:spcPts val="450"/>
              </a:spcBef>
              <a:spcAft>
                <a:spcPts val="450"/>
              </a:spcAft>
              <a:buFont typeface="+mj-lt"/>
              <a:buAutoNum type="alphaLcParenR"/>
            </a:pPr>
            <a:r>
              <a:rPr lang="en-ZA" sz="1200" dirty="0">
                <a:latin typeface="Arial" panose="020B0604020202020204" pitchFamily="34" charset="0"/>
                <a:ea typeface="Times New Roman" panose="02020603050405020304" pitchFamily="18" charset="0"/>
              </a:rPr>
              <a:t>Secure a qualified mandate from incumbent freight and passenger infrastructure owners to concession non-core and branch lines identified as strategic in the Rail Master Plan.</a:t>
            </a:r>
            <a:endParaRPr lang="en-US" sz="1200" dirty="0">
              <a:latin typeface="Arial" panose="020B0604020202020204" pitchFamily="34" charset="0"/>
              <a:ea typeface="Times New Roman" panose="02020603050405020304" pitchFamily="18" charset="0"/>
            </a:endParaRP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BEF41A8A-B46A-4F04-A619-D066049CED3F}" type="slidenum">
              <a:rPr lang="en-US" smtClean="0"/>
              <a:t>6</a:t>
            </a:fld>
            <a:endParaRPr lang="en-US"/>
          </a:p>
        </p:txBody>
      </p:sp>
    </p:spTree>
    <p:extLst>
      <p:ext uri="{BB962C8B-B14F-4D97-AF65-F5344CB8AC3E}">
        <p14:creationId xmlns:p14="http://schemas.microsoft.com/office/powerpoint/2010/main" val="2391402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238125" y="365126"/>
            <a:ext cx="6867525" cy="939799"/>
          </a:xfrm>
        </p:spPr>
        <p:txBody>
          <a:bodyPr/>
          <a:lstStyle/>
          <a:p>
            <a:r>
              <a:rPr lang="en-US" b="1" dirty="0"/>
              <a:t>Rail Infrastructure Planning</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457325"/>
            <a:ext cx="7886700" cy="4762500"/>
          </a:xfrm>
        </p:spPr>
        <p:txBody>
          <a:bodyPr>
            <a:normAutofit/>
          </a:bodyPr>
          <a:lstStyle/>
          <a:p>
            <a:pPr algn="just">
              <a:lnSpc>
                <a:spcPct val="150000"/>
              </a:lnSpc>
              <a:spcBef>
                <a:spcPts val="450"/>
              </a:spcBef>
              <a:spcAft>
                <a:spcPts val="450"/>
              </a:spcAft>
            </a:pPr>
            <a:r>
              <a:rPr lang="en-ZA" sz="1350" dirty="0">
                <a:latin typeface="Arial" panose="020B0604020202020204" pitchFamily="34" charset="0"/>
                <a:ea typeface="Times New Roman" panose="02020603050405020304" pitchFamily="18" charset="0"/>
                <a:cs typeface="Times New Roman" panose="02020603050405020304" pitchFamily="18" charset="0"/>
              </a:rPr>
              <a:t> State Owned Entities (SOE’s)/ operating entities will undertake their own planning with regard to business operations, inclusive of investment business decisions, and will consult with the DoT Rail Planning Component to ensure planned investments and initiatives are aligned to the National Rail Master Plan and the National Land Transport Strategic Framework.</a:t>
            </a:r>
            <a:endParaRPr lang="en-US" sz="135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7</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86403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228600" y="200027"/>
            <a:ext cx="6953250" cy="1019174"/>
          </a:xfrm>
        </p:spPr>
        <p:txBody>
          <a:bodyPr/>
          <a:lstStyle/>
          <a:p>
            <a:r>
              <a:rPr lang="en-US" b="1" dirty="0"/>
              <a:t>Track Gauge</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295275" y="1352550"/>
            <a:ext cx="8220075" cy="5003801"/>
          </a:xfrm>
        </p:spPr>
        <p:txBody>
          <a:bodyPr>
            <a:normAutofit fontScale="85000" lnSpcReduction="10000"/>
          </a:bodyPr>
          <a:lstStyle/>
          <a:p>
            <a:pPr marL="0" indent="0" algn="just">
              <a:lnSpc>
                <a:spcPct val="150000"/>
              </a:lnSpc>
              <a:spcBef>
                <a:spcPts val="450"/>
              </a:spcBef>
              <a:spcAft>
                <a:spcPts val="450"/>
              </a:spcAft>
              <a:buNone/>
            </a:pPr>
            <a:r>
              <a:rPr lang="en-US" sz="1350" dirty="0">
                <a:latin typeface="Arial" panose="020B0604020202020204" pitchFamily="34" charset="0"/>
                <a:ea typeface="Times New Roman" panose="02020603050405020304" pitchFamily="18" charset="0"/>
              </a:rPr>
              <a:t>The long-term strategic direction for rail is standard gauge.</a:t>
            </a:r>
          </a:p>
          <a:p>
            <a:pPr marL="0" indent="0" algn="just">
              <a:lnSpc>
                <a:spcPct val="150000"/>
              </a:lnSpc>
              <a:spcBef>
                <a:spcPts val="450"/>
              </a:spcBef>
              <a:spcAft>
                <a:spcPts val="450"/>
              </a:spcAft>
              <a:buNone/>
            </a:pPr>
            <a:r>
              <a:rPr lang="en-US" sz="1350" dirty="0">
                <a:latin typeface="Arial" panose="020B0604020202020204" pitchFamily="34" charset="0"/>
                <a:ea typeface="Times New Roman" panose="02020603050405020304" pitchFamily="18" charset="0"/>
              </a:rPr>
              <a:t>The central Rail Planning Component shall ensure the National Rail Master Plan balances a brownfields approach that minimizes costs by retaining as much as economically possible of the existing infrastructure, against a </a:t>
            </a:r>
            <a:r>
              <a:rPr lang="en-US" sz="1350" dirty="0" err="1">
                <a:latin typeface="Arial" panose="020B0604020202020204" pitchFamily="34" charset="0"/>
                <a:ea typeface="Times New Roman" panose="02020603050405020304" pitchFamily="18" charset="0"/>
              </a:rPr>
              <a:t>greenfields</a:t>
            </a:r>
            <a:r>
              <a:rPr lang="en-US" sz="1350" dirty="0">
                <a:latin typeface="Arial" panose="020B0604020202020204" pitchFamily="34" charset="0"/>
                <a:ea typeface="Times New Roman" panose="02020603050405020304" pitchFamily="18" charset="0"/>
              </a:rPr>
              <a:t> approach meant to extend the standard gauge network at every economically justifiable opportunity. </a:t>
            </a:r>
          </a:p>
          <a:p>
            <a:pPr marL="0" indent="0" algn="just">
              <a:lnSpc>
                <a:spcPct val="150000"/>
              </a:lnSpc>
              <a:spcBef>
                <a:spcPts val="450"/>
              </a:spcBef>
              <a:spcAft>
                <a:spcPts val="450"/>
              </a:spcAft>
              <a:buNone/>
            </a:pPr>
            <a:r>
              <a:rPr lang="en-US" sz="1350" dirty="0">
                <a:latin typeface="Arial" panose="020B0604020202020204" pitchFamily="34" charset="0"/>
                <a:ea typeface="Times New Roman" panose="02020603050405020304" pitchFamily="18" charset="0"/>
              </a:rPr>
              <a:t>The Department of Transport, being responsible for the suite of specifications for high-performance national rail network comprising both narrow and standard gauges, will determine through feasibility studies on a route-by-route basis whether to:</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rPr>
              <a:t>Return the existing Cape gauge network to a high-performance end-to-end national rail network, inclusive of train loading and unloading facilities, through selected and affordable continuous quality improvements that achieve lasting improvements in small incremental improvements; and addressing ongoing, long-term problems that can only be solved through focused, dedicated resources working for a limited period of time with a breakthrough improvement goals in excess of 70%.</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rPr>
              <a:t>Extend the existing narrow gauge system in length where justified.</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rPr>
              <a:t>Upgrade the existing Cape gauge system to dual gauge to accommodate new standard gauge routes on critical sections to allowing for interoperability.</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rPr>
              <a:t>Create a completely new standard gauge system, especially for standalone green fields rail projects, In line with the AU resolution of 2007.</a:t>
            </a:r>
          </a:p>
          <a:p>
            <a:pPr algn="just">
              <a:lnSpc>
                <a:spcPct val="150000"/>
              </a:lnSpc>
              <a:spcBef>
                <a:spcPts val="450"/>
              </a:spcBef>
              <a:spcAft>
                <a:spcPts val="450"/>
              </a:spcAft>
            </a:pPr>
            <a:r>
              <a:rPr lang="en-US" sz="1350" dirty="0">
                <a:latin typeface="Arial" panose="020B0604020202020204" pitchFamily="34" charset="0"/>
                <a:ea typeface="Times New Roman" panose="02020603050405020304" pitchFamily="18" charset="0"/>
              </a:rPr>
              <a:t>Re-gauge the Cape gauge network to standard gauge where route rationalization is justified.</a:t>
            </a:r>
          </a:p>
        </p:txBody>
      </p:sp>
      <p:sp>
        <p:nvSpPr>
          <p:cNvPr id="2" name="Slide Number Placeholder 1"/>
          <p:cNvSpPr>
            <a:spLocks noGrp="1"/>
          </p:cNvSpPr>
          <p:nvPr>
            <p:ph type="sldNum" sz="quarter" idx="12"/>
          </p:nvPr>
        </p:nvSpPr>
        <p:spPr/>
        <p:txBody>
          <a:bodyPr/>
          <a:lstStyle/>
          <a:p>
            <a:fld id="{BEF41A8A-B46A-4F04-A619-D066049CED3F}" type="slidenum">
              <a:rPr lang="en-US" smtClean="0"/>
              <a:t>8</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787878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5FBCE6-D524-4ADC-B1F5-233099D79328}"/>
              </a:ext>
            </a:extLst>
          </p:cNvPr>
          <p:cNvSpPr>
            <a:spLocks noGrp="1"/>
          </p:cNvSpPr>
          <p:nvPr>
            <p:ph type="title"/>
          </p:nvPr>
        </p:nvSpPr>
        <p:spPr>
          <a:xfrm>
            <a:off x="381000" y="365127"/>
            <a:ext cx="6734175" cy="777874"/>
          </a:xfrm>
        </p:spPr>
        <p:txBody>
          <a:bodyPr/>
          <a:lstStyle/>
          <a:p>
            <a:r>
              <a:rPr lang="en-US" b="1" dirty="0"/>
              <a:t>Track Gauge</a:t>
            </a:r>
          </a:p>
        </p:txBody>
      </p:sp>
      <p:sp>
        <p:nvSpPr>
          <p:cNvPr id="5" name="Content Placeholder 4">
            <a:extLst>
              <a:ext uri="{FF2B5EF4-FFF2-40B4-BE49-F238E27FC236}">
                <a16:creationId xmlns:a16="http://schemas.microsoft.com/office/drawing/2014/main" id="{A4BF4D08-F820-4324-8711-500C8DF4E367}"/>
              </a:ext>
            </a:extLst>
          </p:cNvPr>
          <p:cNvSpPr>
            <a:spLocks noGrp="1"/>
          </p:cNvSpPr>
          <p:nvPr>
            <p:ph idx="1"/>
          </p:nvPr>
        </p:nvSpPr>
        <p:spPr>
          <a:xfrm>
            <a:off x="628650" y="1304925"/>
            <a:ext cx="7886700" cy="4972050"/>
          </a:xfrm>
        </p:spPr>
        <p:txBody>
          <a:bodyPr>
            <a:normAutofit fontScale="92500"/>
          </a:bodyPr>
          <a:lstStyle/>
          <a:p>
            <a:pPr marL="0" indent="0" algn="just">
              <a:lnSpc>
                <a:spcPct val="150000"/>
              </a:lnSpc>
              <a:spcBef>
                <a:spcPts val="450"/>
              </a:spcBef>
              <a:spcAft>
                <a:spcPts val="450"/>
              </a:spcAft>
              <a:buNone/>
            </a:pPr>
            <a:r>
              <a:rPr lang="en-ZA" sz="1350" dirty="0">
                <a:latin typeface="Arial" panose="020B0604020202020204" pitchFamily="34" charset="0"/>
                <a:ea typeface="Times New Roman" panose="02020603050405020304" pitchFamily="18" charset="0"/>
                <a:cs typeface="Arial" panose="020B0604020202020204" pitchFamily="34" charset="0"/>
              </a:rPr>
              <a:t>The DoT shall:</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257175" marR="190500" indent="-257175" algn="just">
              <a:lnSpc>
                <a:spcPct val="150000"/>
              </a:lnSpc>
              <a:spcBef>
                <a:spcPts val="450"/>
              </a:spcBef>
              <a:spcAft>
                <a:spcPts val="450"/>
              </a:spcAft>
              <a:buFont typeface="+mj-lt"/>
              <a:buAutoNum type="alphaLcParenR"/>
            </a:pPr>
            <a:r>
              <a:rPr lang="en-ZA" sz="1350" dirty="0">
                <a:latin typeface="Arial" panose="020B0604020202020204" pitchFamily="34" charset="0"/>
                <a:ea typeface="Times New Roman" panose="02020603050405020304" pitchFamily="18" charset="0"/>
              </a:rPr>
              <a:t>Coordinate and lead a rail sector development programme on railway engineering research, technology development, test and homologation; on skills development with the Department of Higher Education and Training, universities, technical vocational education and training (TVET) colleges, SOE, private and government-owned research institutes; and alignment with international railway standards and specification bodies.; and</a:t>
            </a:r>
            <a:endParaRPr lang="en-US" sz="1350" dirty="0">
              <a:latin typeface="Arial" panose="020B0604020202020204" pitchFamily="34" charset="0"/>
              <a:ea typeface="Times New Roman" panose="02020603050405020304" pitchFamily="18" charset="0"/>
            </a:endParaRPr>
          </a:p>
          <a:p>
            <a:pPr marL="257175" marR="190500" indent="-257175" algn="just">
              <a:lnSpc>
                <a:spcPct val="150000"/>
              </a:lnSpc>
              <a:spcBef>
                <a:spcPts val="450"/>
              </a:spcBef>
              <a:spcAft>
                <a:spcPts val="450"/>
              </a:spcAft>
              <a:buFont typeface="+mj-lt"/>
              <a:buAutoNum type="alphaLcParenR"/>
            </a:pPr>
            <a:r>
              <a:rPr lang="en-ZA" sz="1350" dirty="0">
                <a:latin typeface="Arial" panose="020B0604020202020204" pitchFamily="34" charset="0"/>
                <a:ea typeface="Times New Roman" panose="02020603050405020304" pitchFamily="18" charset="0"/>
              </a:rPr>
              <a:t>Agree a suite of specifications for narrow and standard-gauge high-performance national rail networks inclusive of rolling stock and systems n consultation with the Railway Safety Regulator, rail sector and its suppliers, in a forum within which stakeholders can negotiate objectively.</a:t>
            </a:r>
            <a:endParaRPr lang="en-US" sz="1350" dirty="0">
              <a:latin typeface="Arial" panose="020B0604020202020204" pitchFamily="34" charset="0"/>
              <a:ea typeface="Times New Roman" panose="02020603050405020304" pitchFamily="18" charset="0"/>
            </a:endParaRPr>
          </a:p>
          <a:p>
            <a:pPr marL="0" indent="0" algn="just">
              <a:lnSpc>
                <a:spcPct val="150000"/>
              </a:lnSpc>
              <a:spcBef>
                <a:spcPts val="450"/>
              </a:spcBef>
              <a:spcAft>
                <a:spcPts val="450"/>
              </a:spcAft>
              <a:buNone/>
            </a:pPr>
            <a:r>
              <a:rPr lang="en-ZA" sz="1350" dirty="0">
                <a:latin typeface="Arial" panose="020B0604020202020204" pitchFamily="34" charset="0"/>
                <a:ea typeface="Times New Roman" panose="02020603050405020304" pitchFamily="18" charset="0"/>
                <a:cs typeface="Arial" panose="020B0604020202020204" pitchFamily="34" charset="0"/>
              </a:rPr>
              <a:t>DoT and the stakeholder forum must therefore maximise use of specifications created by others to acquire suitable and compliant equipment at minimal or no price premium.</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spcBef>
                <a:spcPts val="450"/>
              </a:spcBef>
              <a:spcAft>
                <a:spcPts val="450"/>
              </a:spcAft>
              <a:buNone/>
            </a:pPr>
            <a:r>
              <a:rPr lang="en-ZA" sz="1350" dirty="0">
                <a:latin typeface="Arial" panose="020B0604020202020204" pitchFamily="34" charset="0"/>
                <a:ea typeface="Times New Roman" panose="02020603050405020304" pitchFamily="18" charset="0"/>
                <a:cs typeface="Arial" panose="020B0604020202020204" pitchFamily="34" charset="0"/>
              </a:rPr>
              <a:t>The specifications must address at least maximum axle loads, track forms, speeds and train lengths; vehicle profile; train authorisation and protection systems; energy consumption; and electrification where that is indicated.</a:t>
            </a:r>
            <a:endParaRPr lang="en-US" sz="135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spcBef>
                <a:spcPts val="450"/>
              </a:spcBef>
              <a:spcAft>
                <a:spcPts val="450"/>
              </a:spcAft>
              <a:buNone/>
            </a:pPr>
            <a:endParaRPr lang="en-US" sz="1350" dirty="0">
              <a:latin typeface="Arial" panose="020B0604020202020204" pitchFamily="34"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EF41A8A-B46A-4F04-A619-D066049CED3F}" type="slidenum">
              <a:rPr lang="en-US" smtClean="0"/>
              <a:t>9</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781" y="200026"/>
            <a:ext cx="1600200" cy="564356"/>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8340530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HAPEID" val="HqZW2YLaJYAIYtyCsiW4AK"/>
</p:tagLst>
</file>

<file path=ppt/tags/tag10.xml><?xml version="1.0" encoding="utf-8"?>
<p:tagLst xmlns:a="http://schemas.openxmlformats.org/drawingml/2006/main" xmlns:r="http://schemas.openxmlformats.org/officeDocument/2006/relationships" xmlns:p="http://schemas.openxmlformats.org/presentationml/2006/main">
  <p:tag name="DVSHAPEID" val="HuhV9daIox4TtQI5nZ15qk"/>
</p:tagLst>
</file>

<file path=ppt/tags/tag11.xml><?xml version="1.0" encoding="utf-8"?>
<p:tagLst xmlns:a="http://schemas.openxmlformats.org/drawingml/2006/main" xmlns:r="http://schemas.openxmlformats.org/officeDocument/2006/relationships" xmlns:p="http://schemas.openxmlformats.org/presentationml/2006/main">
  <p:tag name="DVSHAPEID" val="a8IYZ0DuA22uM1U40vIcPr"/>
</p:tagLst>
</file>

<file path=ppt/tags/tag12.xml><?xml version="1.0" encoding="utf-8"?>
<p:tagLst xmlns:a="http://schemas.openxmlformats.org/drawingml/2006/main" xmlns:r="http://schemas.openxmlformats.org/officeDocument/2006/relationships" xmlns:p="http://schemas.openxmlformats.org/presentationml/2006/main">
  <p:tag name="DVSHAPEID" val="7FwHsjcCvAmnk9dae94UW2"/>
</p:tagLst>
</file>

<file path=ppt/tags/tag13.xml><?xml version="1.0" encoding="utf-8"?>
<p:tagLst xmlns:a="http://schemas.openxmlformats.org/drawingml/2006/main" xmlns:r="http://schemas.openxmlformats.org/officeDocument/2006/relationships" xmlns:p="http://schemas.openxmlformats.org/presentationml/2006/main">
  <p:tag name="DVSHAPEID" val="QY3HbiYwmduJ12shyjhXws"/>
</p:tagLst>
</file>

<file path=ppt/tags/tag14.xml><?xml version="1.0" encoding="utf-8"?>
<p:tagLst xmlns:a="http://schemas.openxmlformats.org/drawingml/2006/main" xmlns:r="http://schemas.openxmlformats.org/officeDocument/2006/relationships" xmlns:p="http://schemas.openxmlformats.org/presentationml/2006/main">
  <p:tag name="DVSHAPEID" val="7pHKRPgz7Vu4PxDL8TDZd8"/>
</p:tagLst>
</file>

<file path=ppt/tags/tag15.xml><?xml version="1.0" encoding="utf-8"?>
<p:tagLst xmlns:a="http://schemas.openxmlformats.org/drawingml/2006/main" xmlns:r="http://schemas.openxmlformats.org/officeDocument/2006/relationships" xmlns:p="http://schemas.openxmlformats.org/presentationml/2006/main">
  <p:tag name="DVSHAPEID" val="yqHYLHsvKq2klaYNhOzfFY"/>
</p:tagLst>
</file>

<file path=ppt/tags/tag16.xml><?xml version="1.0" encoding="utf-8"?>
<p:tagLst xmlns:a="http://schemas.openxmlformats.org/drawingml/2006/main" xmlns:r="http://schemas.openxmlformats.org/officeDocument/2006/relationships" xmlns:p="http://schemas.openxmlformats.org/presentationml/2006/main">
  <p:tag name="DVSHAPEID" val="aR8SNL1VQJgJoMdG1tUOMN"/>
</p:tagLst>
</file>

<file path=ppt/tags/tag17.xml><?xml version="1.0" encoding="utf-8"?>
<p:tagLst xmlns:a="http://schemas.openxmlformats.org/drawingml/2006/main" xmlns:r="http://schemas.openxmlformats.org/officeDocument/2006/relationships" xmlns:p="http://schemas.openxmlformats.org/presentationml/2006/main">
  <p:tag name="DVSHAPEID" val="WbLtHj28M2QzgPPSUHtPAj"/>
</p:tagLst>
</file>

<file path=ppt/tags/tag18.xml><?xml version="1.0" encoding="utf-8"?>
<p:tagLst xmlns:a="http://schemas.openxmlformats.org/drawingml/2006/main" xmlns:r="http://schemas.openxmlformats.org/officeDocument/2006/relationships" xmlns:p="http://schemas.openxmlformats.org/presentationml/2006/main">
  <p:tag name="DVSHAPEID" val="3BLbABN5lQcnVX7j3ISHWd"/>
</p:tagLst>
</file>

<file path=ppt/tags/tag19.xml><?xml version="1.0" encoding="utf-8"?>
<p:tagLst xmlns:a="http://schemas.openxmlformats.org/drawingml/2006/main" xmlns:r="http://schemas.openxmlformats.org/officeDocument/2006/relationships" xmlns:p="http://schemas.openxmlformats.org/presentationml/2006/main">
  <p:tag name="DVSHAPEID" val="SOwoQ9zdlXcD79IwJqkHH0"/>
</p:tagLst>
</file>

<file path=ppt/tags/tag2.xml><?xml version="1.0" encoding="utf-8"?>
<p:tagLst xmlns:a="http://schemas.openxmlformats.org/drawingml/2006/main" xmlns:r="http://schemas.openxmlformats.org/officeDocument/2006/relationships" xmlns:p="http://schemas.openxmlformats.org/presentationml/2006/main">
  <p:tag name="DVSHAPEID" val="DHMuwm5C2Jx7btU0G5Cjjl"/>
</p:tagLst>
</file>

<file path=ppt/tags/tag20.xml><?xml version="1.0" encoding="utf-8"?>
<p:tagLst xmlns:a="http://schemas.openxmlformats.org/drawingml/2006/main" xmlns:r="http://schemas.openxmlformats.org/officeDocument/2006/relationships" xmlns:p="http://schemas.openxmlformats.org/presentationml/2006/main">
  <p:tag name="DVSHAPEID" val="nSUSLADLWSmPIWFcKEw7ue"/>
</p:tagLst>
</file>

<file path=ppt/tags/tag21.xml><?xml version="1.0" encoding="utf-8"?>
<p:tagLst xmlns:a="http://schemas.openxmlformats.org/drawingml/2006/main" xmlns:r="http://schemas.openxmlformats.org/officeDocument/2006/relationships" xmlns:p="http://schemas.openxmlformats.org/presentationml/2006/main">
  <p:tag name="DVSHAPEID" val="hiqLQwFGaAv8IC2OZ5Mtw6"/>
</p:tagLst>
</file>

<file path=ppt/tags/tag22.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23.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24.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25.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26.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27.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28.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29.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3.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30.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31.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32.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33.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34.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35.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36.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37.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38.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39.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4.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40.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41.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42.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43.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44.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45.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46.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47.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48.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5.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6.xml><?xml version="1.0" encoding="utf-8"?>
<p:tagLst xmlns:a="http://schemas.openxmlformats.org/drawingml/2006/main" xmlns:r="http://schemas.openxmlformats.org/officeDocument/2006/relationships" xmlns:p="http://schemas.openxmlformats.org/presentationml/2006/main">
  <p:tag name="DVSHAPEID" val="vvNDQ9XwvIuWc3p6Bsee3f"/>
</p:tagLst>
</file>

<file path=ppt/tags/tag7.xml><?xml version="1.0" encoding="utf-8"?>
<p:tagLst xmlns:a="http://schemas.openxmlformats.org/drawingml/2006/main" xmlns:r="http://schemas.openxmlformats.org/officeDocument/2006/relationships" xmlns:p="http://schemas.openxmlformats.org/presentationml/2006/main">
  <p:tag name="DVSHAPEID" val="RaqJoBK2YQlrJaOditfHHI"/>
</p:tagLst>
</file>

<file path=ppt/tags/tag8.xml><?xml version="1.0" encoding="utf-8"?>
<p:tagLst xmlns:a="http://schemas.openxmlformats.org/drawingml/2006/main" xmlns:r="http://schemas.openxmlformats.org/officeDocument/2006/relationships" xmlns:p="http://schemas.openxmlformats.org/presentationml/2006/main">
  <p:tag name="DVSHAPEID" val="ALjfhn9KYly9khYwb34czH"/>
</p:tagLst>
</file>

<file path=ppt/tags/tag9.xml><?xml version="1.0" encoding="utf-8"?>
<p:tagLst xmlns:a="http://schemas.openxmlformats.org/drawingml/2006/main" xmlns:r="http://schemas.openxmlformats.org/officeDocument/2006/relationships" xmlns:p="http://schemas.openxmlformats.org/presentationml/2006/main">
  <p:tag name="DVSHAPEID" val="itwc0aJTVeYbyZxbpACxFN"/>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TotalTime>
  <Words>5714</Words>
  <Application>Microsoft Office PowerPoint</Application>
  <PresentationFormat>On-screen Show (4:3)</PresentationFormat>
  <Paragraphs>296</Paragraphs>
  <Slides>45</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45</vt:i4>
      </vt:variant>
    </vt:vector>
  </HeadingPairs>
  <TitlesOfParts>
    <vt:vector size="56" baseType="lpstr">
      <vt:lpstr>ＭＳ Ｐゴシック</vt:lpstr>
      <vt:lpstr>Arial</vt:lpstr>
      <vt:lpstr>Calibri</vt:lpstr>
      <vt:lpstr>Calibri Light</vt:lpstr>
      <vt:lpstr>Courier New</vt:lpstr>
      <vt:lpstr>Symbol</vt:lpstr>
      <vt:lpstr>Tahoma</vt:lpstr>
      <vt:lpstr>Times</vt:lpstr>
      <vt:lpstr>Times New Roman</vt:lpstr>
      <vt:lpstr>Office Theme</vt:lpstr>
      <vt:lpstr>1_Office Theme</vt:lpstr>
      <vt:lpstr>    White Paper on National Rail Policy  Presentation </vt:lpstr>
      <vt:lpstr>Timeline—the White Paper Process</vt:lpstr>
      <vt:lpstr>Policy Guidelines Vision and mission</vt:lpstr>
      <vt:lpstr>Policy Thrusts</vt:lpstr>
      <vt:lpstr>Policy Statements</vt:lpstr>
      <vt:lpstr>Rail Infrastructure Planning</vt:lpstr>
      <vt:lpstr>Rail Infrastructure Planning</vt:lpstr>
      <vt:lpstr>Track Gauge</vt:lpstr>
      <vt:lpstr>Track Gauge</vt:lpstr>
      <vt:lpstr>Branch Lines</vt:lpstr>
      <vt:lpstr>Neighbouring Countries and Africa</vt:lpstr>
      <vt:lpstr>Building local Industry Capacity</vt:lpstr>
      <vt:lpstr>Rolling stock</vt:lpstr>
      <vt:lpstr>Job creation</vt:lpstr>
      <vt:lpstr> Enabling Interventions</vt:lpstr>
      <vt:lpstr>Economic Regulation </vt:lpstr>
      <vt:lpstr>Safety Regulation</vt:lpstr>
      <vt:lpstr>Security Management (1/2)</vt:lpstr>
      <vt:lpstr>Security Management (2/2)</vt:lpstr>
      <vt:lpstr>Skills Development</vt:lpstr>
      <vt:lpstr> Freight Rail</vt:lpstr>
      <vt:lpstr>Market and Organization Structure</vt:lpstr>
      <vt:lpstr>Third Party Access </vt:lpstr>
      <vt:lpstr>Third Party Access </vt:lpstr>
      <vt:lpstr>Third Party Access </vt:lpstr>
      <vt:lpstr>Intermodal Logistics</vt:lpstr>
      <vt:lpstr>Funding</vt:lpstr>
      <vt:lpstr>Private Sector Participation</vt:lpstr>
      <vt:lpstr> Passenger Rail</vt:lpstr>
      <vt:lpstr>Urban Guided Transit</vt:lpstr>
      <vt:lpstr>Regional Rapid Transit</vt:lpstr>
      <vt:lpstr>Long-distance Passenger Services</vt:lpstr>
      <vt:lpstr>High Speed Rail (HSR)</vt:lpstr>
      <vt:lpstr>Funding</vt:lpstr>
      <vt:lpstr>The future of Urban Rail </vt:lpstr>
      <vt:lpstr>The future of Urban Rail </vt:lpstr>
      <vt:lpstr>Passenger Rail Concessioning</vt:lpstr>
      <vt:lpstr>Rail Tourism</vt:lpstr>
      <vt:lpstr>Universal Design</vt:lpstr>
      <vt:lpstr> Affected Corridors and Implementation Priorities</vt:lpstr>
      <vt:lpstr>Affected Corridors and the Timing of Standard Gauge Implementation </vt:lpstr>
      <vt:lpstr>Affected Corridors and the Timing of Standard Gauge Implementation </vt:lpstr>
      <vt:lpstr> Implementation Priorities</vt:lpstr>
      <vt:lpstr>Implementation Priorities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Andrew Beukes</dc:creator>
  <cp:lastModifiedBy>Ngwako Makaepea</cp:lastModifiedBy>
  <cp:revision>54</cp:revision>
  <dcterms:created xsi:type="dcterms:W3CDTF">2022-03-02T15:17:11Z</dcterms:created>
  <dcterms:modified xsi:type="dcterms:W3CDTF">2022-10-16T20:16:15Z</dcterms:modified>
</cp:coreProperties>
</file>