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3"/>
  </p:notesMasterIdLst>
  <p:handoutMasterIdLst>
    <p:handoutMasterId r:id="rId34"/>
  </p:handoutMasterIdLst>
  <p:sldIdLst>
    <p:sldId id="706" r:id="rId2"/>
    <p:sldId id="802" r:id="rId3"/>
    <p:sldId id="801" r:id="rId4"/>
    <p:sldId id="734" r:id="rId5"/>
    <p:sldId id="791" r:id="rId6"/>
    <p:sldId id="804" r:id="rId7"/>
    <p:sldId id="788" r:id="rId8"/>
    <p:sldId id="789" r:id="rId9"/>
    <p:sldId id="707" r:id="rId10"/>
    <p:sldId id="680" r:id="rId11"/>
    <p:sldId id="714" r:id="rId12"/>
    <p:sldId id="708" r:id="rId13"/>
    <p:sldId id="769" r:id="rId14"/>
    <p:sldId id="761" r:id="rId15"/>
    <p:sldId id="762" r:id="rId16"/>
    <p:sldId id="709" r:id="rId17"/>
    <p:sldId id="771" r:id="rId18"/>
    <p:sldId id="798" r:id="rId19"/>
    <p:sldId id="799" r:id="rId20"/>
    <p:sldId id="774" r:id="rId21"/>
    <p:sldId id="775" r:id="rId22"/>
    <p:sldId id="782" r:id="rId23"/>
    <p:sldId id="710" r:id="rId24"/>
    <p:sldId id="777" r:id="rId25"/>
    <p:sldId id="800" r:id="rId26"/>
    <p:sldId id="779" r:id="rId27"/>
    <p:sldId id="732" r:id="rId28"/>
    <p:sldId id="764" r:id="rId29"/>
    <p:sldId id="712" r:id="rId30"/>
    <p:sldId id="735" r:id="rId31"/>
    <p:sldId id="701" r:id="rId32"/>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al Kisoon" initials="CK" lastIdx="1" clrIdx="0">
    <p:extLst>
      <p:ext uri="{19B8F6BF-5375-455C-9EA6-DF929625EA0E}">
        <p15:presenceInfo xmlns:p15="http://schemas.microsoft.com/office/powerpoint/2012/main" userId="S-1-5-21-1542290285-274934723-8547516-6271" providerId="AD"/>
      </p:ext>
    </p:extLst>
  </p:cmAuthor>
  <p:cmAuthor id="2" name="Naomi Webster" initials="NW" lastIdx="1" clrIdx="1">
    <p:extLst>
      <p:ext uri="{19B8F6BF-5375-455C-9EA6-DF929625EA0E}">
        <p15:presenceInfo xmlns:p15="http://schemas.microsoft.com/office/powerpoint/2012/main" userId="S-1-5-21-1542290285-274934723-8547516-84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2" autoAdjust="0"/>
    <p:restoredTop sz="94469" autoAdjust="0"/>
  </p:normalViewPr>
  <p:slideViewPr>
    <p:cSldViewPr>
      <p:cViewPr varScale="1">
        <p:scale>
          <a:sx n="83" d="100"/>
          <a:sy n="83" d="100"/>
        </p:scale>
        <p:origin x="1733" y="62"/>
      </p:cViewPr>
      <p:guideLst>
        <p:guide orient="horz" pos="2160"/>
        <p:guide pos="2880"/>
        <p:guide pos="2980"/>
      </p:guideLst>
    </p:cSldViewPr>
  </p:slideViewPr>
  <p:outlineViewPr>
    <p:cViewPr>
      <p:scale>
        <a:sx n="33" d="100"/>
        <a:sy n="33" d="100"/>
      </p:scale>
      <p:origin x="0" y="-11568"/>
    </p:cViewPr>
  </p:outlineViewPr>
  <p:notesTextViewPr>
    <p:cViewPr>
      <p:scale>
        <a:sx n="100" d="100"/>
        <a:sy n="100" d="100"/>
      </p:scale>
      <p:origin x="0" y="0"/>
    </p:cViewPr>
  </p:notesTextViewPr>
  <p:sorterViewPr>
    <p:cViewPr>
      <p:scale>
        <a:sx n="100" d="100"/>
        <a:sy n="100" d="100"/>
      </p:scale>
      <p:origin x="0" y="-132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Giyose\Documents\Documents\My%20Work\2022-23\1.1%20Annual%20Report\Parliament\Target%20Achievemen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a:t>
            </a:r>
            <a:r>
              <a:rPr lang="en-ZA" baseline="0" dirty="0"/>
              <a:t> achievement of targets</a:t>
            </a:r>
            <a:endParaRPr lang="en-ZA"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'2021-22'!$A$3:$A$7</c:f>
              <c:strCache>
                <c:ptCount val="5"/>
                <c:pt idx="0">
                  <c:v>2017-18</c:v>
                </c:pt>
                <c:pt idx="1">
                  <c:v>2018-19</c:v>
                </c:pt>
                <c:pt idx="2">
                  <c:v>2019-20</c:v>
                </c:pt>
                <c:pt idx="3">
                  <c:v>2020-21</c:v>
                </c:pt>
                <c:pt idx="4">
                  <c:v>2021-22</c:v>
                </c:pt>
              </c:strCache>
            </c:strRef>
          </c:cat>
          <c:val>
            <c:numRef>
              <c:f>'2021-22'!$B$3:$B$7</c:f>
              <c:numCache>
                <c:formatCode>0%</c:formatCode>
                <c:ptCount val="5"/>
                <c:pt idx="0">
                  <c:v>0.75</c:v>
                </c:pt>
                <c:pt idx="1">
                  <c:v>0.73</c:v>
                </c:pt>
                <c:pt idx="2">
                  <c:v>0.88</c:v>
                </c:pt>
                <c:pt idx="3">
                  <c:v>0.64</c:v>
                </c:pt>
                <c:pt idx="4">
                  <c:v>0.61</c:v>
                </c:pt>
              </c:numCache>
            </c:numRef>
          </c:val>
          <c:extLst>
            <c:ext xmlns:c16="http://schemas.microsoft.com/office/drawing/2014/chart" uri="{C3380CC4-5D6E-409C-BE32-E72D297353CC}">
              <c16:uniqueId val="{00000000-C9CB-47A1-A53D-403B30BBAE9D}"/>
            </c:ext>
          </c:extLst>
        </c:ser>
        <c:dLbls>
          <c:showLegendKey val="0"/>
          <c:showVal val="0"/>
          <c:showCatName val="0"/>
          <c:showSerName val="0"/>
          <c:showPercent val="0"/>
          <c:showBubbleSize val="0"/>
        </c:dLbls>
        <c:gapWidth val="219"/>
        <c:overlap val="-27"/>
        <c:axId val="122146639"/>
        <c:axId val="122147887"/>
      </c:barChart>
      <c:catAx>
        <c:axId val="122146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7887"/>
        <c:crosses val="autoZero"/>
        <c:auto val="1"/>
        <c:lblAlgn val="ctr"/>
        <c:lblOffset val="100"/>
        <c:noMultiLvlLbl val="0"/>
      </c:catAx>
      <c:valAx>
        <c:axId val="1221478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1466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b="1" dirty="0">
              <a:solidFill>
                <a:schemeClr val="tx1"/>
              </a:solidFill>
            </a:rPr>
            <a:t>Annual Financial Statements</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109CF88D-67CB-45C5-9818-9DC2484FF9B7}">
      <dgm:prSet phldrT="[Text]" custT="1"/>
      <dgm:spPr/>
      <dgm:t>
        <a:bodyPr/>
        <a:lstStyle/>
        <a:p>
          <a:r>
            <a:rPr lang="en-GB" sz="1800" dirty="0">
              <a:latin typeface="+mn-lt"/>
            </a:rPr>
            <a:t>Per the Audited Annual Financial Statements:</a:t>
          </a:r>
          <a:br>
            <a:rPr lang="en-GB" sz="1800" dirty="0">
              <a:latin typeface="+mn-lt"/>
            </a:rPr>
          </a:br>
          <a:r>
            <a:rPr lang="en-GB" sz="1800" dirty="0">
              <a:latin typeface="+mn-lt"/>
            </a:rPr>
            <a:t/>
          </a:r>
          <a:br>
            <a:rPr lang="en-GB" sz="1800" dirty="0">
              <a:latin typeface="+mn-lt"/>
            </a:rPr>
          </a:br>
          <a:r>
            <a:rPr lang="en-GB" sz="1800" u="sng" dirty="0">
              <a:latin typeface="+mn-lt"/>
            </a:rPr>
            <a:t>Statement of Financial Position</a:t>
          </a:r>
          <a:r>
            <a:rPr lang="en-GB" sz="1800" dirty="0">
              <a:latin typeface="+mn-lt"/>
            </a:rPr>
            <a:t>:</a:t>
          </a:r>
          <a:br>
            <a:rPr lang="en-GB" sz="1800" dirty="0">
              <a:latin typeface="+mn-lt"/>
            </a:rPr>
          </a:br>
          <a:r>
            <a:rPr lang="en-GB" sz="1800" dirty="0">
              <a:latin typeface="+mn-lt"/>
            </a:rPr>
            <a:t>Total net assets to be R 61.8m for the year (2020/21 R 61.7m)</a:t>
          </a:r>
          <a:br>
            <a:rPr lang="en-GB" sz="1800" dirty="0">
              <a:latin typeface="+mn-lt"/>
            </a:rPr>
          </a:br>
          <a:r>
            <a:rPr lang="en-GB" sz="1800" dirty="0">
              <a:latin typeface="+mn-lt"/>
            </a:rPr>
            <a:t/>
          </a:r>
          <a:br>
            <a:rPr lang="en-GB" sz="1800" dirty="0">
              <a:latin typeface="+mn-lt"/>
            </a:rPr>
          </a:br>
          <a:r>
            <a:rPr lang="en-GB" sz="1800" u="sng" dirty="0">
              <a:latin typeface="+mn-lt"/>
            </a:rPr>
            <a:t>Statement of Financial Performance</a:t>
          </a:r>
          <a:r>
            <a:rPr lang="en-GB" sz="1800" dirty="0">
              <a:latin typeface="+mn-lt"/>
            </a:rPr>
            <a:t>:</a:t>
          </a:r>
          <a:br>
            <a:rPr lang="en-GB" sz="1800" dirty="0">
              <a:latin typeface="+mn-lt"/>
            </a:rPr>
          </a:br>
          <a:r>
            <a:rPr lang="en-GB" sz="1800" dirty="0">
              <a:latin typeface="+mn-lt"/>
            </a:rPr>
            <a:t>Surplus for the year to be R 0.1m ( 2020/21 R 16.7m).</a:t>
          </a:r>
          <a:br>
            <a:rPr lang="en-GB" sz="1800" dirty="0">
              <a:latin typeface="+mn-lt"/>
            </a:rPr>
          </a:br>
          <a:endParaRPr lang="en-ZA" sz="1800" dirty="0">
            <a:latin typeface="+mn-lt"/>
          </a:endParaRPr>
        </a:p>
      </dgm:t>
    </dgm:pt>
    <dgm:pt modelId="{F6145B5E-1298-465D-A88A-54A2D1EC495D}" type="parTrans" cxnId="{51BAD6E7-1C49-4A47-95A3-9A99091B695B}">
      <dgm:prSet/>
      <dgm:spPr/>
      <dgm:t>
        <a:bodyPr/>
        <a:lstStyle/>
        <a:p>
          <a:endParaRPr lang="en-ZA"/>
        </a:p>
      </dgm:t>
    </dgm:pt>
    <dgm:pt modelId="{0DC14CE3-5C91-404A-9D76-ED3EA088D20F}" type="sibTrans" cxnId="{51BAD6E7-1C49-4A47-95A3-9A99091B695B}">
      <dgm:prSet/>
      <dgm:spPr/>
      <dgm:t>
        <a:bodyPr/>
        <a:lstStyle/>
        <a:p>
          <a:endParaRPr lang="en-ZA"/>
        </a:p>
      </dgm:t>
    </dgm:pt>
    <dgm:pt modelId="{513A00DA-1C5C-46F8-BB08-A8CD3A857BA4}">
      <dgm:prSet phldrT="[Text]" custT="1"/>
      <dgm:spPr/>
      <dgm:t>
        <a:bodyPr/>
        <a:lstStyle/>
        <a:p>
          <a:r>
            <a:rPr lang="en-GB" sz="1800" dirty="0">
              <a:latin typeface="+mn-lt"/>
            </a:rPr>
            <a:t>The financial viability assessment by AGSA resulted in the overall assessment being ‘Good’ (2020/21 ‘Good’).</a:t>
          </a:r>
          <a:endParaRPr lang="en-ZA" sz="1800" dirty="0">
            <a:latin typeface="+mn-lt"/>
          </a:endParaRPr>
        </a:p>
      </dgm:t>
    </dgm:pt>
    <dgm:pt modelId="{1A21BD72-49BA-490B-A091-CF1F82B81EE8}" type="parTrans" cxnId="{A4498A58-CA94-4246-AB1D-6262C803938C}">
      <dgm:prSet/>
      <dgm:spPr/>
      <dgm:t>
        <a:bodyPr/>
        <a:lstStyle/>
        <a:p>
          <a:endParaRPr lang="en-ZA"/>
        </a:p>
      </dgm:t>
    </dgm:pt>
    <dgm:pt modelId="{B557F98D-0CE5-4AA8-9FDA-43AE2EDE557D}" type="sibTrans" cxnId="{A4498A58-CA94-4246-AB1D-6262C803938C}">
      <dgm:prSet/>
      <dgm:spPr/>
      <dgm:t>
        <a:bodyPr/>
        <a:lstStyle/>
        <a:p>
          <a:endParaRPr lang="en-ZA"/>
        </a:p>
      </dgm:t>
    </dgm:pt>
    <dgm:pt modelId="{A64BA7E9-DAA8-47FF-8992-A8C00685BE4B}">
      <dgm:prSet phldrT="[Text]" custT="1"/>
      <dgm:spPr/>
      <dgm:t>
        <a:bodyPr/>
        <a:lstStyle/>
        <a:p>
          <a:r>
            <a:rPr lang="en-GB" sz="1800" dirty="0">
              <a:latin typeface="+mn-lt"/>
            </a:rPr>
            <a:t>The main drivers being: 	</a:t>
          </a:r>
          <a:endParaRPr lang="en-ZA" sz="1800" dirty="0">
            <a:latin typeface="+mn-lt"/>
          </a:endParaRPr>
        </a:p>
      </dgm:t>
    </dgm:pt>
    <dgm:pt modelId="{BAD6EE60-AD85-4603-93B4-48EC7A6CC2B4}" type="parTrans" cxnId="{6E3F70A7-FB08-4EA4-9E96-2AE624208FF2}">
      <dgm:prSet/>
      <dgm:spPr/>
      <dgm:t>
        <a:bodyPr/>
        <a:lstStyle/>
        <a:p>
          <a:endParaRPr lang="en-ZA"/>
        </a:p>
      </dgm:t>
    </dgm:pt>
    <dgm:pt modelId="{FC498EDE-2F9A-433E-97D0-47B865E09D39}" type="sibTrans" cxnId="{6E3F70A7-FB08-4EA4-9E96-2AE624208FF2}">
      <dgm:prSet/>
      <dgm:spPr/>
      <dgm:t>
        <a:bodyPr/>
        <a:lstStyle/>
        <a:p>
          <a:endParaRPr lang="en-ZA"/>
        </a:p>
      </dgm:t>
    </dgm:pt>
    <dgm:pt modelId="{7CB3683C-9823-4167-A6E1-94B7CDDF54B0}">
      <dgm:prSet phldrT="[Text]" custT="1"/>
      <dgm:spPr/>
      <dgm:t>
        <a:bodyPr/>
        <a:lstStyle/>
        <a:p>
          <a:pPr>
            <a:buFontTx/>
            <a:buNone/>
          </a:pPr>
          <a:r>
            <a:rPr lang="en-GB" sz="1800" dirty="0">
              <a:latin typeface="+mn-lt"/>
            </a:rPr>
            <a:t>Employee related costs R 140.1m (2020.21 R 129m)</a:t>
          </a:r>
          <a:endParaRPr lang="en-ZA" sz="1800" dirty="0">
            <a:latin typeface="+mn-lt"/>
          </a:endParaRPr>
        </a:p>
      </dgm:t>
    </dgm:pt>
    <dgm:pt modelId="{F4A2ADED-D651-4953-A0DB-1C41241CB551}" type="parTrans" cxnId="{773EC68D-7FD6-4640-B590-20AFEE934603}">
      <dgm:prSet/>
      <dgm:spPr/>
      <dgm:t>
        <a:bodyPr/>
        <a:lstStyle/>
        <a:p>
          <a:endParaRPr lang="en-ZA"/>
        </a:p>
      </dgm:t>
    </dgm:pt>
    <dgm:pt modelId="{E55165DC-9A5C-44D8-B848-6D875FF08C32}" type="sibTrans" cxnId="{773EC68D-7FD6-4640-B590-20AFEE934603}">
      <dgm:prSet/>
      <dgm:spPr/>
      <dgm:t>
        <a:bodyPr/>
        <a:lstStyle/>
        <a:p>
          <a:endParaRPr lang="en-ZA"/>
        </a:p>
      </dgm:t>
    </dgm:pt>
    <dgm:pt modelId="{7552D7C1-616B-49E7-87D3-A01083A403F3}">
      <dgm:prSet phldrT="[Text]" custT="1"/>
      <dgm:spPr/>
      <dgm:t>
        <a:bodyPr/>
        <a:lstStyle/>
        <a:p>
          <a:endParaRPr lang="en-ZA" sz="1800" dirty="0">
            <a:latin typeface="+mn-lt"/>
          </a:endParaRPr>
        </a:p>
      </dgm:t>
    </dgm:pt>
    <dgm:pt modelId="{C435292F-D183-4FCD-A910-4829D6AC4117}" type="parTrans" cxnId="{B8A171E4-11C2-4E34-9A44-F5D4EE836CA0}">
      <dgm:prSet/>
      <dgm:spPr/>
      <dgm:t>
        <a:bodyPr/>
        <a:lstStyle/>
        <a:p>
          <a:endParaRPr lang="en-ZA"/>
        </a:p>
      </dgm:t>
    </dgm:pt>
    <dgm:pt modelId="{F388A75C-F56B-40E4-9A3C-766727DCB787}" type="sibTrans" cxnId="{B8A171E4-11C2-4E34-9A44-F5D4EE836CA0}">
      <dgm:prSet/>
      <dgm:spPr/>
      <dgm:t>
        <a:bodyPr/>
        <a:lstStyle/>
        <a:p>
          <a:endParaRPr lang="en-ZA"/>
        </a:p>
      </dgm:t>
    </dgm:pt>
    <dgm:pt modelId="{079C8971-ED82-432D-93A5-256FBF1C65A2}">
      <dgm:prSet phldrT="[Text]" custT="1"/>
      <dgm:spPr/>
      <dgm:t>
        <a:bodyPr/>
        <a:lstStyle/>
        <a:p>
          <a:pPr>
            <a:buFontTx/>
            <a:buNone/>
          </a:pPr>
          <a:r>
            <a:rPr lang="en-GB" sz="1800" dirty="0">
              <a:latin typeface="+mn-lt"/>
            </a:rPr>
            <a:t>General Expenses R 44.1m (2020/21 R 31.0m)</a:t>
          </a:r>
          <a:br>
            <a:rPr lang="en-GB" sz="1800" dirty="0">
              <a:latin typeface="+mn-lt"/>
            </a:rPr>
          </a:br>
          <a:endParaRPr lang="en-ZA" sz="1800" dirty="0">
            <a:latin typeface="+mn-lt"/>
          </a:endParaRPr>
        </a:p>
      </dgm:t>
    </dgm:pt>
    <dgm:pt modelId="{6C29770A-8B6D-4949-AE22-4B1DFCA22286}" type="parTrans" cxnId="{E2309992-43AE-4F84-B044-A76EE69AEB94}">
      <dgm:prSet/>
      <dgm:spPr/>
      <dgm:t>
        <a:bodyPr/>
        <a:lstStyle/>
        <a:p>
          <a:endParaRPr lang="en-ZA"/>
        </a:p>
      </dgm:t>
    </dgm:pt>
    <dgm:pt modelId="{73DCF20E-7D98-496F-9CC9-9E9B0C5CDF19}" type="sibTrans" cxnId="{E2309992-43AE-4F84-B044-A76EE69AEB94}">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US"/>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US"/>
        </a:p>
      </dgm:t>
    </dgm:pt>
    <dgm:pt modelId="{9BD7B4C5-F013-4644-A877-E20542E66625}" type="pres">
      <dgm:prSet presAssocID="{698B1B34-7856-4FFA-9EAA-CC5293E6E81A}" presName="childText" presStyleLbl="revTx" presStyleIdx="0" presStyleCnt="1" custScaleY="196447">
        <dgm:presLayoutVars>
          <dgm:bulletEnabled val="1"/>
        </dgm:presLayoutVars>
      </dgm:prSet>
      <dgm:spPr/>
      <dgm:t>
        <a:bodyPr/>
        <a:lstStyle/>
        <a:p>
          <a:endParaRPr lang="en-US"/>
        </a:p>
      </dgm:t>
    </dgm:pt>
  </dgm:ptLst>
  <dgm:cxnLst>
    <dgm:cxn modelId="{EB89FB5A-81AC-457A-9225-2E6E54D700FE}" type="presOf" srcId="{3AFE6A50-7602-4447-BFF5-82F2BEFAC8FA}" destId="{3AA0C080-A23C-47C7-8896-1390771FFE98}" srcOrd="0" destOrd="0" presId="urn:microsoft.com/office/officeart/2005/8/layout/vList2"/>
    <dgm:cxn modelId="{B8A171E4-11C2-4E34-9A44-F5D4EE836CA0}" srcId="{698B1B34-7856-4FFA-9EAA-CC5293E6E81A}" destId="{7552D7C1-616B-49E7-87D3-A01083A403F3}" srcOrd="2" destOrd="0" parTransId="{C435292F-D183-4FCD-A910-4829D6AC4117}" sibTransId="{F388A75C-F56B-40E4-9A3C-766727DCB787}"/>
    <dgm:cxn modelId="{47B42A06-6431-4548-A0C8-CED0CD851DC0}" type="presOf" srcId="{A64BA7E9-DAA8-47FF-8992-A8C00685BE4B}" destId="{9BD7B4C5-F013-4644-A877-E20542E66625}" srcOrd="0" destOrd="1"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CC2EC01C-52B3-41D3-8019-7F741626992A}" type="presOf" srcId="{079C8971-ED82-432D-93A5-256FBF1C65A2}" destId="{9BD7B4C5-F013-4644-A877-E20542E66625}" srcOrd="0" destOrd="4" presId="urn:microsoft.com/office/officeart/2005/8/layout/vList2"/>
    <dgm:cxn modelId="{773EC68D-7FD6-4640-B590-20AFEE934603}" srcId="{698B1B34-7856-4FFA-9EAA-CC5293E6E81A}" destId="{7CB3683C-9823-4167-A6E1-94B7CDDF54B0}" srcOrd="3" destOrd="0" parTransId="{F4A2ADED-D651-4953-A0DB-1C41241CB551}" sibTransId="{E55165DC-9A5C-44D8-B848-6D875FF08C32}"/>
    <dgm:cxn modelId="{AF20A611-3628-420B-B7B3-F453FD2F1CA7}" type="presOf" srcId="{109CF88D-67CB-45C5-9818-9DC2484FF9B7}" destId="{9BD7B4C5-F013-4644-A877-E20542E66625}" srcOrd="0" destOrd="0" presId="urn:microsoft.com/office/officeart/2005/8/layout/vList2"/>
    <dgm:cxn modelId="{A4498A58-CA94-4246-AB1D-6262C803938C}" srcId="{698B1B34-7856-4FFA-9EAA-CC5293E6E81A}" destId="{513A00DA-1C5C-46F8-BB08-A8CD3A857BA4}" srcOrd="5" destOrd="0" parTransId="{1A21BD72-49BA-490B-A091-CF1F82B81EE8}" sibTransId="{B557F98D-0CE5-4AA8-9FDA-43AE2EDE557D}"/>
    <dgm:cxn modelId="{51BAD6E7-1C49-4A47-95A3-9A99091B695B}" srcId="{698B1B34-7856-4FFA-9EAA-CC5293E6E81A}" destId="{109CF88D-67CB-45C5-9818-9DC2484FF9B7}" srcOrd="0" destOrd="0" parTransId="{F6145B5E-1298-465D-A88A-54A2D1EC495D}" sibTransId="{0DC14CE3-5C91-404A-9D76-ED3EA088D20F}"/>
    <dgm:cxn modelId="{7B629222-4779-4191-A641-F5227CC68C0D}" type="presOf" srcId="{513A00DA-1C5C-46F8-BB08-A8CD3A857BA4}" destId="{9BD7B4C5-F013-4644-A877-E20542E66625}" srcOrd="0" destOrd="5" presId="urn:microsoft.com/office/officeart/2005/8/layout/vList2"/>
    <dgm:cxn modelId="{E01C4B87-550D-4AC3-B434-3762578838CF}" type="presOf" srcId="{698B1B34-7856-4FFA-9EAA-CC5293E6E81A}" destId="{D47FB043-9D29-43F2-9C99-5C388B03FE1A}" srcOrd="0" destOrd="0" presId="urn:microsoft.com/office/officeart/2005/8/layout/vList2"/>
    <dgm:cxn modelId="{73B71745-70B8-4C80-9A43-00E8469120E1}" type="presOf" srcId="{7CB3683C-9823-4167-A6E1-94B7CDDF54B0}" destId="{9BD7B4C5-F013-4644-A877-E20542E66625}" srcOrd="0" destOrd="3" presId="urn:microsoft.com/office/officeart/2005/8/layout/vList2"/>
    <dgm:cxn modelId="{88253144-7D77-4658-A44E-22E63BFD0608}" type="presOf" srcId="{7552D7C1-616B-49E7-87D3-A01083A403F3}" destId="{9BD7B4C5-F013-4644-A877-E20542E66625}" srcOrd="0" destOrd="2" presId="urn:microsoft.com/office/officeart/2005/8/layout/vList2"/>
    <dgm:cxn modelId="{6E3F70A7-FB08-4EA4-9E96-2AE624208FF2}" srcId="{698B1B34-7856-4FFA-9EAA-CC5293E6E81A}" destId="{A64BA7E9-DAA8-47FF-8992-A8C00685BE4B}" srcOrd="1" destOrd="0" parTransId="{BAD6EE60-AD85-4603-93B4-48EC7A6CC2B4}" sibTransId="{FC498EDE-2F9A-433E-97D0-47B865E09D39}"/>
    <dgm:cxn modelId="{E2309992-43AE-4F84-B044-A76EE69AEB94}" srcId="{698B1B34-7856-4FFA-9EAA-CC5293E6E81A}" destId="{079C8971-ED82-432D-93A5-256FBF1C65A2}" srcOrd="4" destOrd="0" parTransId="{6C29770A-8B6D-4949-AE22-4B1DFCA22286}" sibTransId="{73DCF20E-7D98-496F-9CC9-9E9B0C5CDF19}"/>
    <dgm:cxn modelId="{3B5E8279-8618-459E-A7AD-1AD12057AD61}" type="presParOf" srcId="{3AA0C080-A23C-47C7-8896-1390771FFE98}" destId="{D47FB043-9D29-43F2-9C99-5C388B03FE1A}" srcOrd="0" destOrd="0" presId="urn:microsoft.com/office/officeart/2005/8/layout/vList2"/>
    <dgm:cxn modelId="{BD8BF7EF-33AD-430E-A43D-712A53538EA2}"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ZA"/>
        </a:p>
      </dgm:t>
    </dgm:pt>
    <dgm:pt modelId="{698B1B34-7856-4FFA-9EAA-CC5293E6E81A}">
      <dgm:prSet phldrT="[Text]" custT="1"/>
      <dgm:spPr/>
      <dgm:t>
        <a:bodyPr/>
        <a:lstStyle/>
        <a:p>
          <a:r>
            <a:rPr lang="en-ZA" sz="2000" b="1" dirty="0"/>
            <a:t>Protecting human rights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pPr>
            <a:buFont typeface="+mj-lt"/>
            <a:buAutoNum type="arabicPeriod" startAt="4"/>
          </a:pPr>
          <a:r>
            <a:rPr lang="en-ZA" sz="1800" dirty="0"/>
            <a:t> Inquiry and engagements into local government service delivery in MP and NW </a:t>
          </a:r>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FF38611E-A8FD-42A0-A1D9-E1178A0C0AEA}">
      <dgm:prSet phldrT="[Text]"/>
      <dgm:spPr/>
      <dgm:t>
        <a:bodyPr/>
        <a:lstStyle/>
        <a:p>
          <a:pPr>
            <a:buFont typeface="+mj-lt"/>
            <a:buAutoNum type="arabicPeriod"/>
          </a:pPr>
          <a:endParaRPr lang="en-ZA" sz="1600" dirty="0"/>
        </a:p>
      </dgm:t>
    </dgm:pt>
    <dgm:pt modelId="{46A3F6A3-8FB5-460B-8C04-F0069BA4ECB3}" type="parTrans" cxnId="{93AE8605-ED5F-41BD-8799-6F610AB93F75}">
      <dgm:prSet/>
      <dgm:spPr/>
      <dgm:t>
        <a:bodyPr/>
        <a:lstStyle/>
        <a:p>
          <a:endParaRPr lang="en-ZA"/>
        </a:p>
      </dgm:t>
    </dgm:pt>
    <dgm:pt modelId="{A58947FF-8697-47D3-BFB0-D89E0992AC67}" type="sibTrans" cxnId="{93AE8605-ED5F-41BD-8799-6F610AB93F75}">
      <dgm:prSet/>
      <dgm:spPr/>
      <dgm:t>
        <a:bodyPr/>
        <a:lstStyle/>
        <a:p>
          <a:endParaRPr lang="en-ZA"/>
        </a:p>
      </dgm:t>
    </dgm:pt>
    <dgm:pt modelId="{D1169BD7-A12C-44DA-8B97-F955971B2BB8}">
      <dgm:prSet phldrT="[Text]" custT="1"/>
      <dgm:spPr/>
      <dgm:t>
        <a:bodyPr/>
        <a:lstStyle/>
        <a:p>
          <a:pPr>
            <a:buFont typeface="+mj-lt"/>
            <a:buAutoNum type="arabicPeriod" startAt="4"/>
          </a:pPr>
          <a:endParaRPr lang="en-ZA" sz="1800" dirty="0"/>
        </a:p>
      </dgm:t>
    </dgm:pt>
    <dgm:pt modelId="{55469C19-8E71-486F-97B7-83013570C6EE}" type="parTrans" cxnId="{4EB525D7-266B-473B-AF67-A72BDD6E4635}">
      <dgm:prSet/>
      <dgm:spPr/>
      <dgm:t>
        <a:bodyPr/>
        <a:lstStyle/>
        <a:p>
          <a:endParaRPr lang="en-ZA"/>
        </a:p>
      </dgm:t>
    </dgm:pt>
    <dgm:pt modelId="{B2DC6AFE-F9E0-4BAE-9513-B0EAA0EB9086}" type="sibTrans" cxnId="{4EB525D7-266B-473B-AF67-A72BDD6E4635}">
      <dgm:prSet/>
      <dgm:spPr/>
      <dgm:t>
        <a:bodyPr/>
        <a:lstStyle/>
        <a:p>
          <a:endParaRPr lang="en-ZA"/>
        </a:p>
      </dgm:t>
    </dgm:pt>
    <dgm:pt modelId="{9ACF5185-02CD-4A5C-9185-F06104BDBBE4}">
      <dgm:prSet custT="1"/>
      <dgm:spPr/>
      <dgm:t>
        <a:bodyPr/>
        <a:lstStyle/>
        <a:p>
          <a:pPr>
            <a:buFont typeface="+mj-lt"/>
            <a:buAutoNum type="arabicPeriod" startAt="4"/>
          </a:pPr>
          <a:endParaRPr lang="en-ZA" sz="1800" dirty="0"/>
        </a:p>
      </dgm:t>
    </dgm:pt>
    <dgm:pt modelId="{4002F8A5-3482-49E3-9B59-EB84BD01C106}" type="parTrans" cxnId="{E1FF50E0-F023-4DA1-B9D8-DB9869859D9E}">
      <dgm:prSet/>
      <dgm:spPr/>
      <dgm:t>
        <a:bodyPr/>
        <a:lstStyle/>
        <a:p>
          <a:endParaRPr lang="en-ZA"/>
        </a:p>
      </dgm:t>
    </dgm:pt>
    <dgm:pt modelId="{803C93C0-DB78-483F-8E90-40F714BCB2C6}" type="sibTrans" cxnId="{E1FF50E0-F023-4DA1-B9D8-DB9869859D9E}">
      <dgm:prSet/>
      <dgm:spPr/>
      <dgm:t>
        <a:bodyPr/>
        <a:lstStyle/>
        <a:p>
          <a:endParaRPr lang="en-ZA"/>
        </a:p>
      </dgm:t>
    </dgm:pt>
    <dgm:pt modelId="{9BD7E603-AFB4-41D0-A6F4-83A9A14E827D}">
      <dgm:prSet custT="1"/>
      <dgm:spPr/>
      <dgm:t>
        <a:bodyPr/>
        <a:lstStyle/>
        <a:p>
          <a:pPr>
            <a:buFont typeface="+mj-lt"/>
            <a:buAutoNum type="arabicPeriod" startAt="4"/>
          </a:pPr>
          <a:r>
            <a:rPr lang="en-ZA" sz="1800" dirty="0"/>
            <a:t> Inquiry into racism in the advertising industry - contribute towards social cohesion and  acknowledges the diverse make-up of the country, while allowing for freedom of speech and expression</a:t>
          </a:r>
        </a:p>
      </dgm:t>
    </dgm:pt>
    <dgm:pt modelId="{F1086600-DABD-4418-BB2B-6DF76F2DA68B}" type="parTrans" cxnId="{37568211-6811-4878-9CAE-BD9C81033FA0}">
      <dgm:prSet/>
      <dgm:spPr/>
      <dgm:t>
        <a:bodyPr/>
        <a:lstStyle/>
        <a:p>
          <a:endParaRPr lang="en-ZA"/>
        </a:p>
      </dgm:t>
    </dgm:pt>
    <dgm:pt modelId="{EB1ED899-39C2-4195-8797-D8C3E236D114}" type="sibTrans" cxnId="{37568211-6811-4878-9CAE-BD9C81033FA0}">
      <dgm:prSet/>
      <dgm:spPr/>
      <dgm:t>
        <a:bodyPr/>
        <a:lstStyle/>
        <a:p>
          <a:endParaRPr lang="en-ZA"/>
        </a:p>
      </dgm:t>
    </dgm:pt>
    <dgm:pt modelId="{E804C2E7-1E8B-4B1A-9D92-4758EAB87EC7}">
      <dgm:prSet custT="1"/>
      <dgm:spPr/>
      <dgm:t>
        <a:bodyPr/>
        <a:lstStyle/>
        <a:p>
          <a:pPr>
            <a:buFont typeface="+mj-lt"/>
            <a:buAutoNum type="arabicPeriod" startAt="4"/>
          </a:pPr>
          <a:endParaRPr lang="en-ZA" sz="1800" dirty="0"/>
        </a:p>
      </dgm:t>
    </dgm:pt>
    <dgm:pt modelId="{7446BD69-D9D2-43AE-88B6-5525969F43D5}" type="parTrans" cxnId="{7B36A6ED-23B5-4CCA-ABF1-3471B144F2E0}">
      <dgm:prSet/>
      <dgm:spPr/>
      <dgm:t>
        <a:bodyPr/>
        <a:lstStyle/>
        <a:p>
          <a:endParaRPr lang="en-ZA"/>
        </a:p>
      </dgm:t>
    </dgm:pt>
    <dgm:pt modelId="{928E0B28-3B3D-4FF0-93B0-3D96FBD8BDA5}" type="sibTrans" cxnId="{7B36A6ED-23B5-4CCA-ABF1-3471B144F2E0}">
      <dgm:prSet/>
      <dgm:spPr/>
      <dgm:t>
        <a:bodyPr/>
        <a:lstStyle/>
        <a:p>
          <a:endParaRPr lang="en-ZA"/>
        </a:p>
      </dgm:t>
    </dgm:pt>
    <dgm:pt modelId="{1BD8F8F5-4FBF-46F9-85BE-A163EB43993D}">
      <dgm:prSet custT="1"/>
      <dgm:spPr/>
      <dgm:t>
        <a:bodyPr/>
        <a:lstStyle/>
        <a:p>
          <a:pPr>
            <a:buFont typeface="+mj-lt"/>
            <a:buAutoNum type="arabicPeriod" startAt="4"/>
          </a:pPr>
          <a:r>
            <a:rPr lang="en-GB" sz="1800" dirty="0"/>
            <a:t> Some of the strategic engagements conducted for the protection of human rights: </a:t>
          </a:r>
          <a:endParaRPr lang="en-ZA" sz="1800" dirty="0"/>
        </a:p>
      </dgm:t>
    </dgm:pt>
    <dgm:pt modelId="{E874D8E7-02B2-42C6-A1D1-5CB0A889730D}" type="parTrans" cxnId="{293149BB-85E4-4200-985F-0528C77EF628}">
      <dgm:prSet/>
      <dgm:spPr/>
      <dgm:t>
        <a:bodyPr/>
        <a:lstStyle/>
        <a:p>
          <a:endParaRPr lang="en-ZA"/>
        </a:p>
      </dgm:t>
    </dgm:pt>
    <dgm:pt modelId="{E71F1FF8-0517-4CAB-B249-476CF293FF81}" type="sibTrans" cxnId="{293149BB-85E4-4200-985F-0528C77EF628}">
      <dgm:prSet/>
      <dgm:spPr/>
      <dgm:t>
        <a:bodyPr/>
        <a:lstStyle/>
        <a:p>
          <a:endParaRPr lang="en-ZA"/>
        </a:p>
      </dgm:t>
    </dgm:pt>
    <dgm:pt modelId="{242B1FF5-3138-4C65-AD4B-0A48DF0E53F4}">
      <dgm:prSet custT="1"/>
      <dgm:spPr/>
      <dgm:t>
        <a:bodyPr/>
        <a:lstStyle/>
        <a:p>
          <a:pPr>
            <a:buFont typeface="Wingdings" panose="05000000000000000000" pitchFamily="2" charset="2"/>
            <a:buChar char="Ø"/>
          </a:pPr>
          <a:r>
            <a:rPr lang="en-ZA" sz="1800" dirty="0"/>
            <a:t>Rights of farm dwellers in the NC</a:t>
          </a:r>
        </a:p>
      </dgm:t>
    </dgm:pt>
    <dgm:pt modelId="{FE59F535-4DB3-44E6-9538-5E2F7C2DCC65}" type="parTrans" cxnId="{C275892A-8796-4AE0-9E3C-3D6DAB7937CC}">
      <dgm:prSet/>
      <dgm:spPr/>
      <dgm:t>
        <a:bodyPr/>
        <a:lstStyle/>
        <a:p>
          <a:endParaRPr lang="en-ZA"/>
        </a:p>
      </dgm:t>
    </dgm:pt>
    <dgm:pt modelId="{8A916B90-D118-415F-A6C5-928627145B9F}" type="sibTrans" cxnId="{C275892A-8796-4AE0-9E3C-3D6DAB7937CC}">
      <dgm:prSet/>
      <dgm:spPr/>
      <dgm:t>
        <a:bodyPr/>
        <a:lstStyle/>
        <a:p>
          <a:endParaRPr lang="en-ZA"/>
        </a:p>
      </dgm:t>
    </dgm:pt>
    <dgm:pt modelId="{E9425FD9-6675-4E5B-BD22-C593F87F2112}">
      <dgm:prSet custT="1"/>
      <dgm:spPr/>
      <dgm:t>
        <a:bodyPr/>
        <a:lstStyle/>
        <a:p>
          <a:pPr>
            <a:buFont typeface="Wingdings" panose="05000000000000000000" pitchFamily="2" charset="2"/>
            <a:buChar char="Ø"/>
          </a:pPr>
          <a:r>
            <a:rPr lang="en-ZA" sz="1800" dirty="0"/>
            <a:t>Protecting the rights of homeless people in the WC </a:t>
          </a:r>
        </a:p>
      </dgm:t>
    </dgm:pt>
    <dgm:pt modelId="{DBB65BC6-C122-452F-90A9-552A224B469C}" type="parTrans" cxnId="{5F1EC3F0-34DA-44B4-AE8D-1CD5D358F474}">
      <dgm:prSet/>
      <dgm:spPr/>
      <dgm:t>
        <a:bodyPr/>
        <a:lstStyle/>
        <a:p>
          <a:endParaRPr lang="en-ZA"/>
        </a:p>
      </dgm:t>
    </dgm:pt>
    <dgm:pt modelId="{CB33D797-DE7B-46DC-81B2-78DBF8D4C34D}" type="sibTrans" cxnId="{5F1EC3F0-34DA-44B4-AE8D-1CD5D358F474}">
      <dgm:prSet/>
      <dgm:spPr/>
      <dgm:t>
        <a:bodyPr/>
        <a:lstStyle/>
        <a:p>
          <a:endParaRPr lang="en-ZA"/>
        </a:p>
      </dgm:t>
    </dgm:pt>
    <dgm:pt modelId="{BF7F67BE-EBEB-4272-BCA6-DF7297330974}" type="pres">
      <dgm:prSet presAssocID="{3AFE6A50-7602-4447-BFF5-82F2BEFAC8FA}" presName="linear" presStyleCnt="0">
        <dgm:presLayoutVars>
          <dgm:animLvl val="lvl"/>
          <dgm:resizeHandles val="exact"/>
        </dgm:presLayoutVars>
      </dgm:prSet>
      <dgm:spPr/>
      <dgm:t>
        <a:bodyPr/>
        <a:lstStyle/>
        <a:p>
          <a:endParaRPr lang="en-US"/>
        </a:p>
      </dgm:t>
    </dgm:pt>
    <dgm:pt modelId="{505A4CC9-1ADD-4A8C-B0E3-8915CB56E224}" type="pres">
      <dgm:prSet presAssocID="{698B1B34-7856-4FFA-9EAA-CC5293E6E81A}" presName="parentText" presStyleLbl="node1" presStyleIdx="0" presStyleCnt="1">
        <dgm:presLayoutVars>
          <dgm:chMax val="0"/>
          <dgm:bulletEnabled val="1"/>
        </dgm:presLayoutVars>
      </dgm:prSet>
      <dgm:spPr/>
      <dgm:t>
        <a:bodyPr/>
        <a:lstStyle/>
        <a:p>
          <a:endParaRPr lang="en-US"/>
        </a:p>
      </dgm:t>
    </dgm:pt>
    <dgm:pt modelId="{E132D347-5257-4EEF-AAF6-F53F3F4C17FB}"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139D172C-2438-4D12-B40C-AB527D469BFB}" srcId="{698B1B34-7856-4FFA-9EAA-CC5293E6E81A}" destId="{4B72B924-516C-41BB-84B2-20C8E5C0EA54}" srcOrd="1" destOrd="0" parTransId="{79FE866F-411A-4B0D-9411-852568388A42}" sibTransId="{9FDC6B0B-B36C-4AE3-9993-2F8C67538C4C}"/>
    <dgm:cxn modelId="{37568211-6811-4878-9CAE-BD9C81033FA0}" srcId="{698B1B34-7856-4FFA-9EAA-CC5293E6E81A}" destId="{9BD7E603-AFB4-41D0-A6F4-83A9A14E827D}" srcOrd="3" destOrd="0" parTransId="{F1086600-DABD-4418-BB2B-6DF76F2DA68B}" sibTransId="{EB1ED899-39C2-4195-8797-D8C3E236D114}"/>
    <dgm:cxn modelId="{E5F7D095-425C-4E37-8E36-9F3205E5DF24}" srcId="{3AFE6A50-7602-4447-BFF5-82F2BEFAC8FA}" destId="{698B1B34-7856-4FFA-9EAA-CC5293E6E81A}" srcOrd="0" destOrd="0" parTransId="{BDCF2A8C-21F6-4C62-9788-D084158BB582}" sibTransId="{674FD664-412B-4124-A835-8C95727DFBBB}"/>
    <dgm:cxn modelId="{E1FF50E0-F023-4DA1-B9D8-DB9869859D9E}" srcId="{698B1B34-7856-4FFA-9EAA-CC5293E6E81A}" destId="{9ACF5185-02CD-4A5C-9185-F06104BDBBE4}" srcOrd="2" destOrd="0" parTransId="{4002F8A5-3482-49E3-9B59-EB84BD01C106}" sibTransId="{803C93C0-DB78-483F-8E90-40F714BCB2C6}"/>
    <dgm:cxn modelId="{FA89BA4D-A668-403B-B531-D43E5703736F}" type="presOf" srcId="{242B1FF5-3138-4C65-AD4B-0A48DF0E53F4}" destId="{E132D347-5257-4EEF-AAF6-F53F3F4C17FB}" srcOrd="0" destOrd="6" presId="urn:microsoft.com/office/officeart/2005/8/layout/vList2"/>
    <dgm:cxn modelId="{C275892A-8796-4AE0-9E3C-3D6DAB7937CC}" srcId="{1BD8F8F5-4FBF-46F9-85BE-A163EB43993D}" destId="{242B1FF5-3138-4C65-AD4B-0A48DF0E53F4}" srcOrd="0" destOrd="0" parTransId="{FE59F535-4DB3-44E6-9538-5E2F7C2DCC65}" sibTransId="{8A916B90-D118-415F-A6C5-928627145B9F}"/>
    <dgm:cxn modelId="{0424EBA0-17FB-41D4-9CD9-14B322C68FA5}" type="presOf" srcId="{698B1B34-7856-4FFA-9EAA-CC5293E6E81A}" destId="{505A4CC9-1ADD-4A8C-B0E3-8915CB56E224}" srcOrd="0" destOrd="0" presId="urn:microsoft.com/office/officeart/2005/8/layout/vList2"/>
    <dgm:cxn modelId="{4B07DF5D-EB0B-4B66-8764-0D4BFA7DD9EF}" type="presOf" srcId="{FF38611E-A8FD-42A0-A1D9-E1178A0C0AEA}" destId="{E132D347-5257-4EEF-AAF6-F53F3F4C17FB}" srcOrd="0" destOrd="8" presId="urn:microsoft.com/office/officeart/2005/8/layout/vList2"/>
    <dgm:cxn modelId="{D4417BA0-76D3-4CB4-8F26-1B2FBFC503A5}" type="presOf" srcId="{E9425FD9-6675-4E5B-BD22-C593F87F2112}" destId="{E132D347-5257-4EEF-AAF6-F53F3F4C17FB}" srcOrd="0" destOrd="7" presId="urn:microsoft.com/office/officeart/2005/8/layout/vList2"/>
    <dgm:cxn modelId="{4EB525D7-266B-473B-AF67-A72BDD6E4635}" srcId="{698B1B34-7856-4FFA-9EAA-CC5293E6E81A}" destId="{D1169BD7-A12C-44DA-8B97-F955971B2BB8}" srcOrd="0" destOrd="0" parTransId="{55469C19-8E71-486F-97B7-83013570C6EE}" sibTransId="{B2DC6AFE-F9E0-4BAE-9513-B0EAA0EB9086}"/>
    <dgm:cxn modelId="{5F1EC3F0-34DA-44B4-AE8D-1CD5D358F474}" srcId="{1BD8F8F5-4FBF-46F9-85BE-A163EB43993D}" destId="{E9425FD9-6675-4E5B-BD22-C593F87F2112}" srcOrd="1" destOrd="0" parTransId="{DBB65BC6-C122-452F-90A9-552A224B469C}" sibTransId="{CB33D797-DE7B-46DC-81B2-78DBF8D4C34D}"/>
    <dgm:cxn modelId="{93AE8605-ED5F-41BD-8799-6F610AB93F75}" srcId="{698B1B34-7856-4FFA-9EAA-CC5293E6E81A}" destId="{FF38611E-A8FD-42A0-A1D9-E1178A0C0AEA}" srcOrd="6" destOrd="0" parTransId="{46A3F6A3-8FB5-460B-8C04-F0069BA4ECB3}" sibTransId="{A58947FF-8697-47D3-BFB0-D89E0992AC67}"/>
    <dgm:cxn modelId="{3663CAD5-F867-4BD5-8485-557F42435E17}" type="presOf" srcId="{E804C2E7-1E8B-4B1A-9D92-4758EAB87EC7}" destId="{E132D347-5257-4EEF-AAF6-F53F3F4C17FB}" srcOrd="0" destOrd="4" presId="urn:microsoft.com/office/officeart/2005/8/layout/vList2"/>
    <dgm:cxn modelId="{F81880C6-258E-4D80-8C27-CFE01388E948}" type="presOf" srcId="{4B72B924-516C-41BB-84B2-20C8E5C0EA54}" destId="{E132D347-5257-4EEF-AAF6-F53F3F4C17FB}" srcOrd="0" destOrd="1" presId="urn:microsoft.com/office/officeart/2005/8/layout/vList2"/>
    <dgm:cxn modelId="{CC1F427E-9B17-449B-B65F-A409F0BFDF55}" type="presOf" srcId="{3AFE6A50-7602-4447-BFF5-82F2BEFAC8FA}" destId="{BF7F67BE-EBEB-4272-BCA6-DF7297330974}" srcOrd="0" destOrd="0" presId="urn:microsoft.com/office/officeart/2005/8/layout/vList2"/>
    <dgm:cxn modelId="{00A9F6C3-4A13-4A6D-8E34-DAC286724B67}" type="presOf" srcId="{9ACF5185-02CD-4A5C-9185-F06104BDBBE4}" destId="{E132D347-5257-4EEF-AAF6-F53F3F4C17FB}" srcOrd="0" destOrd="2" presId="urn:microsoft.com/office/officeart/2005/8/layout/vList2"/>
    <dgm:cxn modelId="{5B645262-7D70-4537-93F5-7C0E8B82F284}" type="presOf" srcId="{D1169BD7-A12C-44DA-8B97-F955971B2BB8}" destId="{E132D347-5257-4EEF-AAF6-F53F3F4C17FB}" srcOrd="0" destOrd="0" presId="urn:microsoft.com/office/officeart/2005/8/layout/vList2"/>
    <dgm:cxn modelId="{293149BB-85E4-4200-985F-0528C77EF628}" srcId="{698B1B34-7856-4FFA-9EAA-CC5293E6E81A}" destId="{1BD8F8F5-4FBF-46F9-85BE-A163EB43993D}" srcOrd="5" destOrd="0" parTransId="{E874D8E7-02B2-42C6-A1D1-5CB0A889730D}" sibTransId="{E71F1FF8-0517-4CAB-B249-476CF293FF81}"/>
    <dgm:cxn modelId="{60241F50-60AC-401D-A675-6F080AB231B8}" type="presOf" srcId="{9BD7E603-AFB4-41D0-A6F4-83A9A14E827D}" destId="{E132D347-5257-4EEF-AAF6-F53F3F4C17FB}" srcOrd="0" destOrd="3" presId="urn:microsoft.com/office/officeart/2005/8/layout/vList2"/>
    <dgm:cxn modelId="{0873D877-965C-4FDC-880F-3C87455A635C}" type="presOf" srcId="{1BD8F8F5-4FBF-46F9-85BE-A163EB43993D}" destId="{E132D347-5257-4EEF-AAF6-F53F3F4C17FB}" srcOrd="0" destOrd="5" presId="urn:microsoft.com/office/officeart/2005/8/layout/vList2"/>
    <dgm:cxn modelId="{7B36A6ED-23B5-4CCA-ABF1-3471B144F2E0}" srcId="{698B1B34-7856-4FFA-9EAA-CC5293E6E81A}" destId="{E804C2E7-1E8B-4B1A-9D92-4758EAB87EC7}" srcOrd="4" destOrd="0" parTransId="{7446BD69-D9D2-43AE-88B6-5525969F43D5}" sibTransId="{928E0B28-3B3D-4FF0-93B0-3D96FBD8BDA5}"/>
    <dgm:cxn modelId="{80DC24E0-6933-4EC4-8AC0-DD3AFB5C24DC}" type="presParOf" srcId="{BF7F67BE-EBEB-4272-BCA6-DF7297330974}" destId="{505A4CC9-1ADD-4A8C-B0E3-8915CB56E224}" srcOrd="0" destOrd="0" presId="urn:microsoft.com/office/officeart/2005/8/layout/vList2"/>
    <dgm:cxn modelId="{54E5A675-D137-4186-9B2C-19310F57305F}" type="presParOf" srcId="{BF7F67BE-EBEB-4272-BCA6-DF7297330974}" destId="{E132D347-5257-4EEF-AAF6-F53F3F4C17FB}"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ZA"/>
        </a:p>
      </dgm:t>
    </dgm:pt>
    <dgm:pt modelId="{698B1B34-7856-4FFA-9EAA-CC5293E6E81A}">
      <dgm:prSet phldrT="[Text]" custT="1"/>
      <dgm:spPr/>
      <dgm:t>
        <a:bodyPr/>
        <a:lstStyle/>
        <a:p>
          <a:r>
            <a:rPr lang="en-ZA" sz="2000" b="1"/>
            <a:t>Monitoring the observance of human rights</a:t>
          </a:r>
          <a:r>
            <a:rPr lang="en-ZA" sz="2100" b="1"/>
            <a:t> </a:t>
          </a:r>
          <a:endParaRPr lang="en-ZA" sz="2100" b="1" dirty="0"/>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01C812A5-F63A-4BA7-B70E-78457FB5FDE8}">
      <dgm:prSet phldrT="[Text]" custT="1"/>
      <dgm:spPr/>
      <dgm:t>
        <a:bodyPr/>
        <a:lstStyle/>
        <a:p>
          <a:pPr algn="just">
            <a:buFont typeface="+mj-lt"/>
            <a:buAutoNum type="arabicPeriod"/>
          </a:pPr>
          <a:r>
            <a:rPr lang="en-ZA" sz="1800" b="0" i="0" dirty="0"/>
            <a:t> Monitoring implementation of the national vaccine roll out strategy and the right to health </a:t>
          </a:r>
          <a:endParaRPr lang="en-ZA" sz="1800" dirty="0"/>
        </a:p>
      </dgm:t>
    </dgm:pt>
    <dgm:pt modelId="{B89758BF-3494-46C8-9C68-4ED70C1BAEC1}" type="parTrans" cxnId="{1BD6BD22-7C5A-41C7-B19F-2C1AAC1C6D7F}">
      <dgm:prSet/>
      <dgm:spPr/>
      <dgm:t>
        <a:bodyPr/>
        <a:lstStyle/>
        <a:p>
          <a:endParaRPr lang="en-ZA"/>
        </a:p>
      </dgm:t>
    </dgm:pt>
    <dgm:pt modelId="{1C29A6CE-2C3D-494B-A499-17E06F4AD828}" type="sibTrans" cxnId="{1BD6BD22-7C5A-41C7-B19F-2C1AAC1C6D7F}">
      <dgm:prSet/>
      <dgm:spPr/>
      <dgm:t>
        <a:bodyPr/>
        <a:lstStyle/>
        <a:p>
          <a:endParaRPr lang="en-ZA"/>
        </a:p>
      </dgm:t>
    </dgm:pt>
    <dgm:pt modelId="{9EB14522-6ABD-496E-8E79-A0EBB384ED7A}">
      <dgm:prSet phldrT="[Text]" custT="1"/>
      <dgm:spPr/>
      <dgm:t>
        <a:bodyPr/>
        <a:lstStyle/>
        <a:p>
          <a:pPr algn="l">
            <a:buFont typeface="+mj-lt"/>
            <a:buAutoNum type="arabicPeriod"/>
          </a:pPr>
          <a:r>
            <a:rPr lang="en-ZA" sz="1800" i="0" dirty="0"/>
            <a:t> Schools monitoring: opening of schools; Covid-19 compliance; water, sanitation and infrastructure – findings of non-compliance with the </a:t>
          </a:r>
          <a:r>
            <a:rPr lang="en-ZA" sz="1800" dirty="0"/>
            <a:t>Minimum Uniform Norms and Standards for Public School Infrastructure</a:t>
          </a:r>
          <a:endParaRPr lang="en-ZA" sz="1600" dirty="0"/>
        </a:p>
      </dgm:t>
    </dgm:pt>
    <dgm:pt modelId="{C2857163-88A3-4483-8C04-7961A978DD0F}" type="parTrans" cxnId="{4DEC9470-1AC1-41D5-BC54-68DBEDB48A93}">
      <dgm:prSet/>
      <dgm:spPr/>
      <dgm:t>
        <a:bodyPr/>
        <a:lstStyle/>
        <a:p>
          <a:endParaRPr lang="en-ZA"/>
        </a:p>
      </dgm:t>
    </dgm:pt>
    <dgm:pt modelId="{0B18CE4D-009A-46A6-88BE-571BB9A37CC2}" type="sibTrans" cxnId="{4DEC9470-1AC1-41D5-BC54-68DBEDB48A93}">
      <dgm:prSet/>
      <dgm:spPr/>
      <dgm:t>
        <a:bodyPr/>
        <a:lstStyle/>
        <a:p>
          <a:endParaRPr lang="en-ZA"/>
        </a:p>
      </dgm:t>
    </dgm:pt>
    <dgm:pt modelId="{7BD5854C-179D-4CE9-8789-74306DC06562}">
      <dgm:prSet phldrT="[Text]" custT="1"/>
      <dgm:spPr/>
      <dgm:t>
        <a:bodyPr/>
        <a:lstStyle/>
        <a:p>
          <a:pPr algn="just">
            <a:buFont typeface="+mj-lt"/>
            <a:buAutoNum type="arabicPeriod"/>
          </a:pPr>
          <a:r>
            <a:rPr lang="en-ZA" sz="1800" dirty="0"/>
            <a:t> Children’s rights monitoring efforts undertaken in collaboration with the </a:t>
          </a:r>
          <a:r>
            <a:rPr lang="en-ZA" sz="1800" dirty="0" err="1"/>
            <a:t>Center</a:t>
          </a:r>
          <a:r>
            <a:rPr lang="en-ZA" sz="1800" dirty="0"/>
            <a:t> for Child Law – focus on secure care centres</a:t>
          </a:r>
        </a:p>
      </dgm:t>
    </dgm:pt>
    <dgm:pt modelId="{0D3777DF-0409-4597-8C7A-0BAF9D5F05CB}" type="parTrans" cxnId="{0A76C978-494D-471D-BD30-5E3D5B9ABE68}">
      <dgm:prSet/>
      <dgm:spPr/>
      <dgm:t>
        <a:bodyPr/>
        <a:lstStyle/>
        <a:p>
          <a:endParaRPr lang="en-ZA"/>
        </a:p>
      </dgm:t>
    </dgm:pt>
    <dgm:pt modelId="{4C42F6FD-5814-4393-BB57-F06021677E9E}" type="sibTrans" cxnId="{0A76C978-494D-471D-BD30-5E3D5B9ABE68}">
      <dgm:prSet/>
      <dgm:spPr/>
      <dgm:t>
        <a:bodyPr/>
        <a:lstStyle/>
        <a:p>
          <a:endParaRPr lang="en-ZA"/>
        </a:p>
      </dgm:t>
    </dgm:pt>
    <dgm:pt modelId="{6F0EA25E-C54D-492F-8BB5-89DD68E9FC62}">
      <dgm:prSet phldrT="[Text]" custT="1"/>
      <dgm:spPr/>
      <dgm:t>
        <a:bodyPr/>
        <a:lstStyle/>
        <a:p>
          <a:pPr algn="just">
            <a:buFont typeface="+mj-lt"/>
            <a:buAutoNum type="arabicPeriod"/>
          </a:pPr>
          <a:r>
            <a:rPr lang="en-ZA" sz="1800" dirty="0"/>
            <a:t> Partnered with strategic stakeholders for the implementation of the Independent Monitoring Mechanism under the Convention on the Rights of Persons with Disabilities – focus on capacity to </a:t>
          </a:r>
          <a:r>
            <a:rPr lang="en-US" sz="1800" dirty="0"/>
            <a:t>improve government’s response towards barriers faced by persons with disability</a:t>
          </a:r>
          <a:endParaRPr lang="en-ZA" sz="1800" dirty="0"/>
        </a:p>
      </dgm:t>
    </dgm:pt>
    <dgm:pt modelId="{6F7E565C-2324-4577-9672-9425DFC75F5B}" type="parTrans" cxnId="{D2CBDD85-F023-46CF-8F3F-0162B3E0EC64}">
      <dgm:prSet/>
      <dgm:spPr/>
      <dgm:t>
        <a:bodyPr/>
        <a:lstStyle/>
        <a:p>
          <a:endParaRPr lang="en-ZA"/>
        </a:p>
      </dgm:t>
    </dgm:pt>
    <dgm:pt modelId="{9D0EC78C-D7DB-419D-A386-5D38910BC83A}" type="sibTrans" cxnId="{D2CBDD85-F023-46CF-8F3F-0162B3E0EC64}">
      <dgm:prSet/>
      <dgm:spPr/>
      <dgm:t>
        <a:bodyPr/>
        <a:lstStyle/>
        <a:p>
          <a:endParaRPr lang="en-ZA"/>
        </a:p>
      </dgm:t>
    </dgm:pt>
    <dgm:pt modelId="{10CF6834-CF54-4BB9-BF6E-4F3FD3EA7BBC}">
      <dgm:prSet phldrT="[Text]" custT="1"/>
      <dgm:spPr/>
      <dgm:t>
        <a:bodyPr/>
        <a:lstStyle/>
        <a:p>
          <a:pPr algn="just">
            <a:buFont typeface="+mj-lt"/>
            <a:buAutoNum type="arabicPeriod"/>
          </a:pPr>
          <a:endParaRPr lang="en-ZA" sz="1800" dirty="0"/>
        </a:p>
      </dgm:t>
    </dgm:pt>
    <dgm:pt modelId="{92031CDF-7D92-4DFE-9499-9BAEEE60D911}" type="parTrans" cxnId="{B54BF8DB-513E-4CDC-A848-B28977463950}">
      <dgm:prSet/>
      <dgm:spPr/>
      <dgm:t>
        <a:bodyPr/>
        <a:lstStyle/>
        <a:p>
          <a:endParaRPr lang="en-ZA"/>
        </a:p>
      </dgm:t>
    </dgm:pt>
    <dgm:pt modelId="{C8139529-8448-4CA7-B8A8-D1B1D9B083C2}" type="sibTrans" cxnId="{B54BF8DB-513E-4CDC-A848-B28977463950}">
      <dgm:prSet/>
      <dgm:spPr/>
      <dgm:t>
        <a:bodyPr/>
        <a:lstStyle/>
        <a:p>
          <a:endParaRPr lang="en-ZA"/>
        </a:p>
      </dgm:t>
    </dgm:pt>
    <dgm:pt modelId="{796059C3-0DB3-4CDE-97EB-A408EBB4FB5E}">
      <dgm:prSet phldrT="[Text]" custT="1"/>
      <dgm:spPr/>
      <dgm:t>
        <a:bodyPr/>
        <a:lstStyle/>
        <a:p>
          <a:pPr algn="just">
            <a:buFont typeface="+mj-lt"/>
            <a:buAutoNum type="arabicPeriod"/>
          </a:pPr>
          <a:r>
            <a:rPr lang="en-GB" sz="1800" dirty="0"/>
            <a:t>Monitoring </a:t>
          </a:r>
          <a:r>
            <a:rPr lang="en-ZA" sz="1800" dirty="0"/>
            <a:t>places of detention or deprivation of liberty as per the Secretariat for the National Preventative Mechanism role of the Commission</a:t>
          </a:r>
        </a:p>
      </dgm:t>
    </dgm:pt>
    <dgm:pt modelId="{D7CED22E-A583-4E83-97B1-0E4605D1B442}" type="parTrans" cxnId="{9FD2615E-3311-41C3-AAAA-D66B75BC712D}">
      <dgm:prSet/>
      <dgm:spPr/>
    </dgm:pt>
    <dgm:pt modelId="{AA4A7BA9-5ED1-492D-9B07-F7EF9361701F}" type="sibTrans" cxnId="{9FD2615E-3311-41C3-AAAA-D66B75BC712D}">
      <dgm:prSet/>
      <dgm:spPr/>
    </dgm:pt>
    <dgm:pt modelId="{522D5A4F-E89A-48FC-B8B1-C403B8A86CF8}" type="pres">
      <dgm:prSet presAssocID="{3AFE6A50-7602-4447-BFF5-82F2BEFAC8FA}" presName="linear" presStyleCnt="0">
        <dgm:presLayoutVars>
          <dgm:animLvl val="lvl"/>
          <dgm:resizeHandles val="exact"/>
        </dgm:presLayoutVars>
      </dgm:prSet>
      <dgm:spPr/>
      <dgm:t>
        <a:bodyPr/>
        <a:lstStyle/>
        <a:p>
          <a:endParaRPr lang="en-US"/>
        </a:p>
      </dgm:t>
    </dgm:pt>
    <dgm:pt modelId="{6BB1ED22-21D1-4CA1-880A-74570DF66196}" type="pres">
      <dgm:prSet presAssocID="{698B1B34-7856-4FFA-9EAA-CC5293E6E81A}" presName="parentText" presStyleLbl="node1" presStyleIdx="0" presStyleCnt="1" custScaleX="95312" custScaleY="23495" custLinFactNeighborX="-420" custLinFactNeighborY="-6486">
        <dgm:presLayoutVars>
          <dgm:chMax val="0"/>
          <dgm:bulletEnabled val="1"/>
        </dgm:presLayoutVars>
      </dgm:prSet>
      <dgm:spPr/>
      <dgm:t>
        <a:bodyPr/>
        <a:lstStyle/>
        <a:p>
          <a:endParaRPr lang="en-US"/>
        </a:p>
      </dgm:t>
    </dgm:pt>
    <dgm:pt modelId="{83145680-8BA4-48A8-B9D3-19B7E46401CA}" type="pres">
      <dgm:prSet presAssocID="{698B1B34-7856-4FFA-9EAA-CC5293E6E81A}" presName="childText" presStyleLbl="revTx" presStyleIdx="0" presStyleCnt="1" custScaleY="112123">
        <dgm:presLayoutVars>
          <dgm:bulletEnabled val="1"/>
        </dgm:presLayoutVars>
      </dgm:prSet>
      <dgm:spPr/>
      <dgm:t>
        <a:bodyPr/>
        <a:lstStyle/>
        <a:p>
          <a:endParaRPr lang="en-US"/>
        </a:p>
      </dgm:t>
    </dgm:pt>
  </dgm:ptLst>
  <dgm:cxnLst>
    <dgm:cxn modelId="{C0CE3EA6-36D0-46AD-A8D2-DE502B0BBFB7}" type="presOf" srcId="{7BD5854C-179D-4CE9-8789-74306DC06562}" destId="{83145680-8BA4-48A8-B9D3-19B7E46401CA}" srcOrd="0" destOrd="1" presId="urn:microsoft.com/office/officeart/2005/8/layout/vList2"/>
    <dgm:cxn modelId="{0A76C978-494D-471D-BD30-5E3D5B9ABE68}" srcId="{698B1B34-7856-4FFA-9EAA-CC5293E6E81A}" destId="{7BD5854C-179D-4CE9-8789-74306DC06562}" srcOrd="1" destOrd="0" parTransId="{0D3777DF-0409-4597-8C7A-0BAF9D5F05CB}" sibTransId="{4C42F6FD-5814-4393-BB57-F06021677E9E}"/>
    <dgm:cxn modelId="{0623C225-E543-4628-B9BC-D35F7A29EF93}" type="presOf" srcId="{698B1B34-7856-4FFA-9EAA-CC5293E6E81A}" destId="{6BB1ED22-21D1-4CA1-880A-74570DF66196}" srcOrd="0" destOrd="0"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9FD2615E-3311-41C3-AAAA-D66B75BC712D}" srcId="{698B1B34-7856-4FFA-9EAA-CC5293E6E81A}" destId="{796059C3-0DB3-4CDE-97EB-A408EBB4FB5E}" srcOrd="4" destOrd="0" parTransId="{D7CED22E-A583-4E83-97B1-0E4605D1B442}" sibTransId="{AA4A7BA9-5ED1-492D-9B07-F7EF9361701F}"/>
    <dgm:cxn modelId="{B54BF8DB-513E-4CDC-A848-B28977463950}" srcId="{698B1B34-7856-4FFA-9EAA-CC5293E6E81A}" destId="{10CF6834-CF54-4BB9-BF6E-4F3FD3EA7BBC}" srcOrd="5" destOrd="0" parTransId="{92031CDF-7D92-4DFE-9499-9BAEEE60D911}" sibTransId="{C8139529-8448-4CA7-B8A8-D1B1D9B083C2}"/>
    <dgm:cxn modelId="{D2CBDD85-F023-46CF-8F3F-0162B3E0EC64}" srcId="{698B1B34-7856-4FFA-9EAA-CC5293E6E81A}" destId="{6F0EA25E-C54D-492F-8BB5-89DD68E9FC62}" srcOrd="2" destOrd="0" parTransId="{6F7E565C-2324-4577-9672-9425DFC75F5B}" sibTransId="{9D0EC78C-D7DB-419D-A386-5D38910BC83A}"/>
    <dgm:cxn modelId="{5BC87751-E3C8-4D5F-80E8-47222594CBB0}" type="presOf" srcId="{01C812A5-F63A-4BA7-B70E-78457FB5FDE8}" destId="{83145680-8BA4-48A8-B9D3-19B7E46401CA}" srcOrd="0" destOrd="3" presId="urn:microsoft.com/office/officeart/2005/8/layout/vList2"/>
    <dgm:cxn modelId="{47DDCD63-AF71-4A95-BE43-7F9C5DC17534}" type="presOf" srcId="{6F0EA25E-C54D-492F-8BB5-89DD68E9FC62}" destId="{83145680-8BA4-48A8-B9D3-19B7E46401CA}" srcOrd="0" destOrd="2" presId="urn:microsoft.com/office/officeart/2005/8/layout/vList2"/>
    <dgm:cxn modelId="{BB445AF8-9A3E-4FEA-B2A4-D2CA0550DCA4}" type="presOf" srcId="{3AFE6A50-7602-4447-BFF5-82F2BEFAC8FA}" destId="{522D5A4F-E89A-48FC-B8B1-C403B8A86CF8}" srcOrd="0" destOrd="0" presId="urn:microsoft.com/office/officeart/2005/8/layout/vList2"/>
    <dgm:cxn modelId="{68237D44-222A-4994-B35A-5F0D3909DEA0}" type="presOf" srcId="{10CF6834-CF54-4BB9-BF6E-4F3FD3EA7BBC}" destId="{83145680-8BA4-48A8-B9D3-19B7E46401CA}" srcOrd="0" destOrd="5" presId="urn:microsoft.com/office/officeart/2005/8/layout/vList2"/>
    <dgm:cxn modelId="{1BD6BD22-7C5A-41C7-B19F-2C1AAC1C6D7F}" srcId="{698B1B34-7856-4FFA-9EAA-CC5293E6E81A}" destId="{01C812A5-F63A-4BA7-B70E-78457FB5FDE8}" srcOrd="3" destOrd="0" parTransId="{B89758BF-3494-46C8-9C68-4ED70C1BAEC1}" sibTransId="{1C29A6CE-2C3D-494B-A499-17E06F4AD828}"/>
    <dgm:cxn modelId="{41FB77B3-F3A1-4271-8ACD-2E04A4CC8482}" type="presOf" srcId="{9EB14522-6ABD-496E-8E79-A0EBB384ED7A}" destId="{83145680-8BA4-48A8-B9D3-19B7E46401CA}" srcOrd="0" destOrd="0" presId="urn:microsoft.com/office/officeart/2005/8/layout/vList2"/>
    <dgm:cxn modelId="{4DEC9470-1AC1-41D5-BC54-68DBEDB48A93}" srcId="{698B1B34-7856-4FFA-9EAA-CC5293E6E81A}" destId="{9EB14522-6ABD-496E-8E79-A0EBB384ED7A}" srcOrd="0" destOrd="0" parTransId="{C2857163-88A3-4483-8C04-7961A978DD0F}" sibTransId="{0B18CE4D-009A-46A6-88BE-571BB9A37CC2}"/>
    <dgm:cxn modelId="{D70ADF64-2F26-4D5D-8856-B8A1076CCDFC}" type="presOf" srcId="{796059C3-0DB3-4CDE-97EB-A408EBB4FB5E}" destId="{83145680-8BA4-48A8-B9D3-19B7E46401CA}" srcOrd="0" destOrd="4" presId="urn:microsoft.com/office/officeart/2005/8/layout/vList2"/>
    <dgm:cxn modelId="{B3DEEE33-F8DF-4BF0-B41E-124E5BECA6C9}" type="presParOf" srcId="{522D5A4F-E89A-48FC-B8B1-C403B8A86CF8}" destId="{6BB1ED22-21D1-4CA1-880A-74570DF66196}" srcOrd="0" destOrd="0" presId="urn:microsoft.com/office/officeart/2005/8/layout/vList2"/>
    <dgm:cxn modelId="{1E4C033D-5DDA-4D43-8B8E-4EFF7020E3FD}" type="presParOf" srcId="{522D5A4F-E89A-48FC-B8B1-C403B8A86CF8}" destId="{83145680-8BA4-48A8-B9D3-19B7E46401CA}"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DCF48618-69A4-4681-8481-A71A2CAB4EE5}">
      <dgm:prSet phldrT="[Text]" custT="1"/>
      <dgm:spPr/>
      <dgm:t>
        <a:bodyPr/>
        <a:lstStyle/>
        <a:p>
          <a:r>
            <a:rPr lang="en-US" sz="1800" dirty="0">
              <a:latin typeface="+mn-lt"/>
            </a:rPr>
            <a:t>The Commission received an unqualified audit for the year, however;</a:t>
          </a:r>
          <a:br>
            <a:rPr lang="en-US" sz="1800" dirty="0">
              <a:latin typeface="+mn-lt"/>
            </a:rPr>
          </a:br>
          <a:r>
            <a:rPr lang="en-GB" sz="1800" dirty="0">
              <a:latin typeface="+mn-lt"/>
            </a:rPr>
            <a:t>Material misstatements were identified on payables and commitments,</a:t>
          </a:r>
          <a:br>
            <a:rPr lang="en-GB" sz="1800" dirty="0">
              <a:latin typeface="+mn-lt"/>
            </a:rPr>
          </a:br>
          <a:r>
            <a:rPr lang="en-GB" sz="1800" dirty="0">
              <a:latin typeface="+mn-lt"/>
            </a:rPr>
            <a:t>Material findings on performance management, and</a:t>
          </a:r>
          <a:br>
            <a:rPr lang="en-GB" sz="1800" dirty="0">
              <a:latin typeface="+mn-lt"/>
            </a:rPr>
          </a:br>
          <a:r>
            <a:rPr lang="en-GB" sz="1800" dirty="0">
              <a:latin typeface="+mn-lt"/>
            </a:rPr>
            <a:t>Non-compliance with legislation particularly in supply chain management was identified.</a:t>
          </a:r>
          <a:endParaRPr lang="en-ZA" sz="1800" dirty="0">
            <a:latin typeface="+mn-lt"/>
          </a:endParaRPr>
        </a:p>
      </dgm:t>
    </dgm:pt>
    <dgm:pt modelId="{5410122A-5D37-4220-96AF-07BBC7323F1F}" type="parTrans" cxnId="{4A4AA762-0679-4F24-BB3D-F36CE15B3B0C}">
      <dgm:prSet/>
      <dgm:spPr/>
      <dgm:t>
        <a:bodyPr/>
        <a:lstStyle/>
        <a:p>
          <a:endParaRPr lang="en-ZA"/>
        </a:p>
      </dgm:t>
    </dgm:pt>
    <dgm:pt modelId="{4BCCDAAB-7004-4A2B-98F5-FA68FDEFE5DE}" type="sibTrans" cxnId="{4A4AA762-0679-4F24-BB3D-F36CE15B3B0C}">
      <dgm:prSet/>
      <dgm:spPr/>
      <dgm:t>
        <a:bodyPr/>
        <a:lstStyle/>
        <a:p>
          <a:endParaRPr lang="en-ZA"/>
        </a:p>
      </dgm:t>
    </dgm:pt>
    <dgm:pt modelId="{CD9B1F8A-3CFE-4DBC-8BD3-035D99539D75}">
      <dgm:prSet phldrT="[Text]" custT="1"/>
      <dgm:spPr/>
      <dgm:t>
        <a:bodyPr/>
        <a:lstStyle/>
        <a:p>
          <a:endParaRPr lang="en-ZA" sz="1600" dirty="0">
            <a:latin typeface="+mn-lt"/>
          </a:endParaRPr>
        </a:p>
      </dgm:t>
    </dgm:pt>
    <dgm:pt modelId="{97640BBB-6A17-42C1-9641-55E449AC0589}" type="parTrans" cxnId="{508E64B7-6B18-4C8A-A191-15FD826D28E1}">
      <dgm:prSet/>
      <dgm:spPr/>
      <dgm:t>
        <a:bodyPr/>
        <a:lstStyle/>
        <a:p>
          <a:endParaRPr lang="en-ZA"/>
        </a:p>
      </dgm:t>
    </dgm:pt>
    <dgm:pt modelId="{D32F7257-BCA1-4A5E-BEE2-722A1BAA8B30}" type="sibTrans" cxnId="{508E64B7-6B18-4C8A-A191-15FD826D28E1}">
      <dgm:prSet/>
      <dgm:spPr/>
      <dgm:t>
        <a:bodyPr/>
        <a:lstStyle/>
        <a:p>
          <a:endParaRPr lang="en-ZA"/>
        </a:p>
      </dgm:t>
    </dgm:pt>
    <dgm:pt modelId="{6ACE73AC-CEEC-451D-9963-C8EA9935DFE4}">
      <dgm:prSet custT="1"/>
      <dgm:spPr/>
      <dgm:t>
        <a:bodyPr/>
        <a:lstStyle/>
        <a:p>
          <a:endParaRPr lang="en-US" sz="1800" dirty="0">
            <a:latin typeface="+mn-lt"/>
          </a:endParaRPr>
        </a:p>
      </dgm:t>
    </dgm:pt>
    <dgm:pt modelId="{58C95FA8-7D02-4498-A1D6-AF7D2F74CAE3}" type="parTrans" cxnId="{F91B3581-92D0-4E42-9CF0-3B9BFCDF804C}">
      <dgm:prSet/>
      <dgm:spPr/>
      <dgm:t>
        <a:bodyPr/>
        <a:lstStyle/>
        <a:p>
          <a:endParaRPr lang="en-ZA"/>
        </a:p>
      </dgm:t>
    </dgm:pt>
    <dgm:pt modelId="{30DD8DFA-795A-4138-929C-B420D671D9CA}" type="sibTrans" cxnId="{F91B3581-92D0-4E42-9CF0-3B9BFCDF804C}">
      <dgm:prSet/>
      <dgm:spPr/>
      <dgm:t>
        <a:bodyPr/>
        <a:lstStyle/>
        <a:p>
          <a:endParaRPr lang="en-ZA"/>
        </a:p>
      </dgm:t>
    </dgm:pt>
    <dgm:pt modelId="{DDC57128-D54A-47B7-90E5-7C081CF55B54}">
      <dgm:prSet custT="1"/>
      <dgm:spPr/>
      <dgm:t>
        <a:bodyPr/>
        <a:lstStyle/>
        <a:p>
          <a:r>
            <a:rPr lang="en-US" sz="1800" dirty="0">
              <a:latin typeface="+mn-lt"/>
            </a:rPr>
            <a:t>Inadequate monitoring, review and consequence management resulted in the non-compliances.</a:t>
          </a:r>
          <a:br>
            <a:rPr lang="en-US" sz="1800" dirty="0">
              <a:latin typeface="+mn-lt"/>
            </a:rPr>
          </a:br>
          <a:endParaRPr lang="en-US" sz="1800" dirty="0">
            <a:latin typeface="+mn-lt"/>
          </a:endParaRPr>
        </a:p>
      </dgm:t>
    </dgm:pt>
    <dgm:pt modelId="{A3AA39F7-7285-4FAA-8928-B0FF38243C46}" type="parTrans" cxnId="{7B8BE9A2-B3CC-4281-8262-329366621384}">
      <dgm:prSet/>
      <dgm:spPr/>
      <dgm:t>
        <a:bodyPr/>
        <a:lstStyle/>
        <a:p>
          <a:endParaRPr lang="en-ZA"/>
        </a:p>
      </dgm:t>
    </dgm:pt>
    <dgm:pt modelId="{A7B63013-A444-42C9-98FF-DCF48681CFE9}" type="sibTrans" cxnId="{7B8BE9A2-B3CC-4281-8262-329366621384}">
      <dgm:prSet/>
      <dgm:spPr/>
      <dgm:t>
        <a:bodyPr/>
        <a:lstStyle/>
        <a:p>
          <a:endParaRPr lang="en-ZA"/>
        </a:p>
      </dgm:t>
    </dgm:pt>
    <dgm:pt modelId="{BBA4C568-BD65-4E18-BCBF-83B1F014432E}">
      <dgm:prSet custT="1"/>
      <dgm:spPr/>
      <dgm:t>
        <a:bodyPr/>
        <a:lstStyle/>
        <a:p>
          <a:r>
            <a:rPr lang="en-US" sz="1800" dirty="0">
              <a:latin typeface="+mn-lt"/>
            </a:rPr>
            <a:t>Under capacity in Internal Audit resulted in delays of completion of internal audits.</a:t>
          </a:r>
        </a:p>
      </dgm:t>
    </dgm:pt>
    <dgm:pt modelId="{CDD90F5C-12CF-4BEF-B25D-1D6B2295505F}" type="parTrans" cxnId="{B216701C-7BAB-45F5-B879-D78E0510F79C}">
      <dgm:prSet/>
      <dgm:spPr/>
      <dgm:t>
        <a:bodyPr/>
        <a:lstStyle/>
        <a:p>
          <a:endParaRPr lang="en-ZA"/>
        </a:p>
      </dgm:t>
    </dgm:pt>
    <dgm:pt modelId="{93A7DA66-E522-4418-9D98-9646C5B6D7B4}" type="sibTrans" cxnId="{B216701C-7BAB-45F5-B879-D78E0510F79C}">
      <dgm:prSet/>
      <dgm:spPr/>
      <dgm:t>
        <a:bodyPr/>
        <a:lstStyle/>
        <a:p>
          <a:endParaRPr lang="en-ZA"/>
        </a:p>
      </dgm:t>
    </dgm:pt>
    <dgm:pt modelId="{A1592DF9-BCC1-4243-BEA6-7DFA6F66BEDB}">
      <dgm:prSet custT="1"/>
      <dgm:spPr/>
      <dgm:t>
        <a:bodyPr/>
        <a:lstStyle/>
        <a:p>
          <a:endParaRPr lang="en-US" sz="1800" dirty="0">
            <a:latin typeface="+mn-lt"/>
          </a:endParaRPr>
        </a:p>
      </dgm:t>
    </dgm:pt>
    <dgm:pt modelId="{3666CDA9-31E4-4D14-BB93-E4A62552040D}" type="parTrans" cxnId="{925652EA-5D00-4DC2-B381-97B0B6FCCC62}">
      <dgm:prSet/>
      <dgm:spPr/>
      <dgm:t>
        <a:bodyPr/>
        <a:lstStyle/>
        <a:p>
          <a:endParaRPr lang="en-ZA"/>
        </a:p>
      </dgm:t>
    </dgm:pt>
    <dgm:pt modelId="{D4E641BF-7DBB-4945-B9F1-1DC0AD3B8C3E}" type="sibTrans" cxnId="{925652EA-5D00-4DC2-B381-97B0B6FCCC62}">
      <dgm:prSet/>
      <dgm:spPr/>
      <dgm:t>
        <a:bodyPr/>
        <a:lstStyle/>
        <a:p>
          <a:endParaRPr lang="en-ZA"/>
        </a:p>
      </dgm:t>
    </dgm:pt>
    <dgm:pt modelId="{499CCA61-F68F-402D-8EB7-61ED496BF23C}">
      <dgm:prSet custT="1"/>
      <dgm:spPr/>
      <dgm:t>
        <a:bodyPr/>
        <a:lstStyle/>
        <a:p>
          <a:r>
            <a:rPr lang="en-US" sz="1800" dirty="0">
              <a:latin typeface="+mn-lt"/>
            </a:rPr>
            <a:t>Some prior year findings on IT governance were not addressed</a:t>
          </a:r>
          <a:r>
            <a:rPr lang="en-US" sz="1600" dirty="0">
              <a:latin typeface="+mn-lt"/>
            </a:rPr>
            <a:t>.</a:t>
          </a:r>
        </a:p>
      </dgm:t>
    </dgm:pt>
    <dgm:pt modelId="{05722BB7-4984-49A5-ADA7-4A7D5AFB4435}" type="parTrans" cxnId="{AA25FAC8-A06D-429B-B880-2E0F04A8EEB5}">
      <dgm:prSet/>
      <dgm:spPr/>
      <dgm:t>
        <a:bodyPr/>
        <a:lstStyle/>
        <a:p>
          <a:endParaRPr lang="en-ZA"/>
        </a:p>
      </dgm:t>
    </dgm:pt>
    <dgm:pt modelId="{8F87DB44-E730-472F-8C31-C15AB21B3690}" type="sibTrans" cxnId="{AA25FAC8-A06D-429B-B880-2E0F04A8EEB5}">
      <dgm:prSet/>
      <dgm:spPr/>
      <dgm:t>
        <a:bodyPr/>
        <a:lstStyle/>
        <a:p>
          <a:endParaRPr lang="en-ZA"/>
        </a:p>
      </dgm:t>
    </dgm:pt>
    <dgm:pt modelId="{7094F8DD-3A4D-477E-B79E-C98C8AC517AA}">
      <dgm:prSet custT="1"/>
      <dgm:spPr/>
      <dgm:t>
        <a:bodyPr/>
        <a:lstStyle/>
        <a:p>
          <a:endParaRPr lang="en-US" sz="1600" dirty="0">
            <a:latin typeface="+mn-lt"/>
          </a:endParaRPr>
        </a:p>
      </dgm:t>
    </dgm:pt>
    <dgm:pt modelId="{E69A758E-2240-4B2C-9934-8A16CEDB270D}" type="parTrans" cxnId="{50F67B5F-A2CF-4A72-804C-A30D05D13370}">
      <dgm:prSet/>
      <dgm:spPr/>
      <dgm:t>
        <a:bodyPr/>
        <a:lstStyle/>
        <a:p>
          <a:endParaRPr lang="en-ZA"/>
        </a:p>
      </dgm:t>
    </dgm:pt>
    <dgm:pt modelId="{5263787B-B17B-42C6-B349-290A3F6C6F9B}" type="sibTrans" cxnId="{50F67B5F-A2CF-4A72-804C-A30D05D13370}">
      <dgm:prSet/>
      <dgm:spPr/>
      <dgm:t>
        <a:bodyPr/>
        <a:lstStyle/>
        <a:p>
          <a:endParaRPr lang="en-ZA"/>
        </a:p>
      </dgm:t>
    </dgm:pt>
    <dgm:pt modelId="{18D8EC0C-A474-4C93-9034-375F9D70CE9E}">
      <dgm:prSet custT="1"/>
      <dgm:spPr/>
      <dgm:t>
        <a:bodyPr/>
        <a:lstStyle/>
        <a:p>
          <a:endParaRPr lang="en-ZA" sz="1600" dirty="0">
            <a:latin typeface="+mn-lt"/>
          </a:endParaRPr>
        </a:p>
      </dgm:t>
    </dgm:pt>
    <dgm:pt modelId="{1786FD1E-3268-4E14-A9DF-788040C2FF4C}" type="sibTrans" cxnId="{15E22595-BA62-4586-8477-E64188DBE275}">
      <dgm:prSet/>
      <dgm:spPr/>
      <dgm:t>
        <a:bodyPr/>
        <a:lstStyle/>
        <a:p>
          <a:endParaRPr lang="en-ZA"/>
        </a:p>
      </dgm:t>
    </dgm:pt>
    <dgm:pt modelId="{70C420B4-A141-4BB5-9FCA-2AB7D8F7E6E3}" type="parTrans" cxnId="{15E22595-BA62-4586-8477-E64188DBE275}">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US"/>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US"/>
        </a:p>
      </dgm:t>
    </dgm:pt>
    <dgm:pt modelId="{9BD7B4C5-F013-4644-A877-E20542E66625}" type="pres">
      <dgm:prSet presAssocID="{698B1B34-7856-4FFA-9EAA-CC5293E6E81A}" presName="childText" presStyleLbl="revTx" presStyleIdx="0" presStyleCnt="1" custScaleY="156530">
        <dgm:presLayoutVars>
          <dgm:bulletEnabled val="1"/>
        </dgm:presLayoutVars>
      </dgm:prSet>
      <dgm:spPr/>
      <dgm:t>
        <a:bodyPr/>
        <a:lstStyle/>
        <a:p>
          <a:endParaRPr lang="en-US"/>
        </a:p>
      </dgm:t>
    </dgm:pt>
  </dgm:ptLst>
  <dgm:cxnLst>
    <dgm:cxn modelId="{15E22595-BA62-4586-8477-E64188DBE275}" srcId="{698B1B34-7856-4FFA-9EAA-CC5293E6E81A}" destId="{18D8EC0C-A474-4C93-9034-375F9D70CE9E}" srcOrd="8" destOrd="0" parTransId="{70C420B4-A141-4BB5-9FCA-2AB7D8F7E6E3}" sibTransId="{1786FD1E-3268-4E14-A9DF-788040C2FF4C}"/>
    <dgm:cxn modelId="{7B8BE9A2-B3CC-4281-8262-329366621384}" srcId="{698B1B34-7856-4FFA-9EAA-CC5293E6E81A}" destId="{DDC57128-D54A-47B7-90E5-7C081CF55B54}" srcOrd="3" destOrd="0" parTransId="{A3AA39F7-7285-4FAA-8928-B0FF38243C46}" sibTransId="{A7B63013-A444-42C9-98FF-DCF48681CFE9}"/>
    <dgm:cxn modelId="{508E64B7-6B18-4C8A-A191-15FD826D28E1}" srcId="{698B1B34-7856-4FFA-9EAA-CC5293E6E81A}" destId="{CD9B1F8A-3CFE-4DBC-8BD3-035D99539D75}" srcOrd="0" destOrd="0" parTransId="{97640BBB-6A17-42C1-9641-55E449AC0589}" sibTransId="{D32F7257-BCA1-4A5E-BEE2-722A1BAA8B30}"/>
    <dgm:cxn modelId="{E5F7D095-425C-4E37-8E36-9F3205E5DF24}" srcId="{3AFE6A50-7602-4447-BFF5-82F2BEFAC8FA}" destId="{698B1B34-7856-4FFA-9EAA-CC5293E6E81A}" srcOrd="0" destOrd="0" parTransId="{BDCF2A8C-21F6-4C62-9788-D084158BB582}" sibTransId="{674FD664-412B-4124-A835-8C95727DFBBB}"/>
    <dgm:cxn modelId="{C52D40D5-87D0-4415-8918-D00CB4BE5425}" type="presOf" srcId="{3AFE6A50-7602-4447-BFF5-82F2BEFAC8FA}" destId="{3AA0C080-A23C-47C7-8896-1390771FFE98}" srcOrd="0" destOrd="0" presId="urn:microsoft.com/office/officeart/2005/8/layout/vList2"/>
    <dgm:cxn modelId="{32EE4288-F12A-4E31-897D-7698753D667F}" type="presOf" srcId="{499CCA61-F68F-402D-8EB7-61ED496BF23C}" destId="{9BD7B4C5-F013-4644-A877-E20542E66625}" srcOrd="0" destOrd="6" presId="urn:microsoft.com/office/officeart/2005/8/layout/vList2"/>
    <dgm:cxn modelId="{A39ABE7E-FBB5-481F-B660-6155857198ED}" type="presOf" srcId="{DCF48618-69A4-4681-8481-A71A2CAB4EE5}" destId="{9BD7B4C5-F013-4644-A877-E20542E66625}" srcOrd="0" destOrd="1" presId="urn:microsoft.com/office/officeart/2005/8/layout/vList2"/>
    <dgm:cxn modelId="{50F67B5F-A2CF-4A72-804C-A30D05D13370}" srcId="{698B1B34-7856-4FFA-9EAA-CC5293E6E81A}" destId="{7094F8DD-3A4D-477E-B79E-C98C8AC517AA}" srcOrd="7" destOrd="0" parTransId="{E69A758E-2240-4B2C-9934-8A16CEDB270D}" sibTransId="{5263787B-B17B-42C6-B349-290A3F6C6F9B}"/>
    <dgm:cxn modelId="{8577BA89-51B4-4C86-A6A0-FDFE80E51C5E}" type="presOf" srcId="{BBA4C568-BD65-4E18-BCBF-83B1F014432E}" destId="{9BD7B4C5-F013-4644-A877-E20542E66625}" srcOrd="0" destOrd="4" presId="urn:microsoft.com/office/officeart/2005/8/layout/vList2"/>
    <dgm:cxn modelId="{C6C3FD65-0294-47AC-BB9F-53EE416740E1}" type="presOf" srcId="{DDC57128-D54A-47B7-90E5-7C081CF55B54}" destId="{9BD7B4C5-F013-4644-A877-E20542E66625}" srcOrd="0" destOrd="3" presId="urn:microsoft.com/office/officeart/2005/8/layout/vList2"/>
    <dgm:cxn modelId="{AA25FAC8-A06D-429B-B880-2E0F04A8EEB5}" srcId="{698B1B34-7856-4FFA-9EAA-CC5293E6E81A}" destId="{499CCA61-F68F-402D-8EB7-61ED496BF23C}" srcOrd="6" destOrd="0" parTransId="{05722BB7-4984-49A5-ADA7-4A7D5AFB4435}" sibTransId="{8F87DB44-E730-472F-8C31-C15AB21B3690}"/>
    <dgm:cxn modelId="{78327A18-96C4-4667-8A58-AD33958869B0}" type="presOf" srcId="{CD9B1F8A-3CFE-4DBC-8BD3-035D99539D75}" destId="{9BD7B4C5-F013-4644-A877-E20542E66625}" srcOrd="0" destOrd="0" presId="urn:microsoft.com/office/officeart/2005/8/layout/vList2"/>
    <dgm:cxn modelId="{87CA744F-F4B2-47B8-BB27-FE4003E6E6C5}" type="presOf" srcId="{18D8EC0C-A474-4C93-9034-375F9D70CE9E}" destId="{9BD7B4C5-F013-4644-A877-E20542E66625}" srcOrd="0" destOrd="8" presId="urn:microsoft.com/office/officeart/2005/8/layout/vList2"/>
    <dgm:cxn modelId="{2133F398-1B69-40C1-ACCC-037C7AEB110A}" type="presOf" srcId="{698B1B34-7856-4FFA-9EAA-CC5293E6E81A}" destId="{D47FB043-9D29-43F2-9C99-5C388B03FE1A}" srcOrd="0" destOrd="0" presId="urn:microsoft.com/office/officeart/2005/8/layout/vList2"/>
    <dgm:cxn modelId="{4A4AA762-0679-4F24-BB3D-F36CE15B3B0C}" srcId="{698B1B34-7856-4FFA-9EAA-CC5293E6E81A}" destId="{DCF48618-69A4-4681-8481-A71A2CAB4EE5}" srcOrd="1" destOrd="0" parTransId="{5410122A-5D37-4220-96AF-07BBC7323F1F}" sibTransId="{4BCCDAAB-7004-4A2B-98F5-FA68FDEFE5DE}"/>
    <dgm:cxn modelId="{925652EA-5D00-4DC2-B381-97B0B6FCCC62}" srcId="{698B1B34-7856-4FFA-9EAA-CC5293E6E81A}" destId="{A1592DF9-BCC1-4243-BEA6-7DFA6F66BEDB}" srcOrd="5" destOrd="0" parTransId="{3666CDA9-31E4-4D14-BB93-E4A62552040D}" sibTransId="{D4E641BF-7DBB-4945-B9F1-1DC0AD3B8C3E}"/>
    <dgm:cxn modelId="{02C6B052-E5AF-4AC9-A950-240DFF6AD7BF}" type="presOf" srcId="{A1592DF9-BCC1-4243-BEA6-7DFA6F66BEDB}" destId="{9BD7B4C5-F013-4644-A877-E20542E66625}" srcOrd="0" destOrd="5" presId="urn:microsoft.com/office/officeart/2005/8/layout/vList2"/>
    <dgm:cxn modelId="{F91B3581-92D0-4E42-9CF0-3B9BFCDF804C}" srcId="{698B1B34-7856-4FFA-9EAA-CC5293E6E81A}" destId="{6ACE73AC-CEEC-451D-9963-C8EA9935DFE4}" srcOrd="2" destOrd="0" parTransId="{58C95FA8-7D02-4498-A1D6-AF7D2F74CAE3}" sibTransId="{30DD8DFA-795A-4138-929C-B420D671D9CA}"/>
    <dgm:cxn modelId="{B216701C-7BAB-45F5-B879-D78E0510F79C}" srcId="{698B1B34-7856-4FFA-9EAA-CC5293E6E81A}" destId="{BBA4C568-BD65-4E18-BCBF-83B1F014432E}" srcOrd="4" destOrd="0" parTransId="{CDD90F5C-12CF-4BEF-B25D-1D6B2295505F}" sibTransId="{93A7DA66-E522-4418-9D98-9646C5B6D7B4}"/>
    <dgm:cxn modelId="{9C6069C4-31E4-4D08-8676-8AFAF07DA6D1}" type="presOf" srcId="{7094F8DD-3A4D-477E-B79E-C98C8AC517AA}" destId="{9BD7B4C5-F013-4644-A877-E20542E66625}" srcOrd="0" destOrd="7" presId="urn:microsoft.com/office/officeart/2005/8/layout/vList2"/>
    <dgm:cxn modelId="{539A1FBA-5CF2-426C-86D6-986554DE4E3B}" type="presOf" srcId="{6ACE73AC-CEEC-451D-9963-C8EA9935DFE4}" destId="{9BD7B4C5-F013-4644-A877-E20542E66625}" srcOrd="0" destOrd="2" presId="urn:microsoft.com/office/officeart/2005/8/layout/vList2"/>
    <dgm:cxn modelId="{CEF804F4-EA9A-42A5-A913-41A6E997B2E4}" type="presParOf" srcId="{3AA0C080-A23C-47C7-8896-1390771FFE98}" destId="{D47FB043-9D29-43F2-9C99-5C388B03FE1A}" srcOrd="0" destOrd="0" presId="urn:microsoft.com/office/officeart/2005/8/layout/vList2"/>
    <dgm:cxn modelId="{8DB875A8-3E8C-41C2-A240-FB7D71D5905E}"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endParaRPr lang="en-ZA" sz="1800" b="1"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DCF48618-69A4-4681-8481-A71A2CAB4EE5}">
      <dgm:prSet phldrT="[Text]" custT="1"/>
      <dgm:spPr/>
      <dgm:t>
        <a:bodyPr/>
        <a:lstStyle/>
        <a:p>
          <a:r>
            <a:rPr lang="en-ZA" sz="1800" dirty="0">
              <a:latin typeface="+mn-lt"/>
            </a:rPr>
            <a:t>The contract post of Head of Corporate Services was appointed and joined August 2022.</a:t>
          </a:r>
        </a:p>
      </dgm:t>
    </dgm:pt>
    <dgm:pt modelId="{5410122A-5D37-4220-96AF-07BBC7323F1F}" type="parTrans" cxnId="{4A4AA762-0679-4F24-BB3D-F36CE15B3B0C}">
      <dgm:prSet/>
      <dgm:spPr/>
      <dgm:t>
        <a:bodyPr/>
        <a:lstStyle/>
        <a:p>
          <a:endParaRPr lang="en-ZA"/>
        </a:p>
      </dgm:t>
    </dgm:pt>
    <dgm:pt modelId="{4BCCDAAB-7004-4A2B-98F5-FA68FDEFE5DE}" type="sibTrans" cxnId="{4A4AA762-0679-4F24-BB3D-F36CE15B3B0C}">
      <dgm:prSet/>
      <dgm:spPr/>
      <dgm:t>
        <a:bodyPr/>
        <a:lstStyle/>
        <a:p>
          <a:endParaRPr lang="en-ZA"/>
        </a:p>
      </dgm:t>
    </dgm:pt>
    <dgm:pt modelId="{CD9B1F8A-3CFE-4DBC-8BD3-035D99539D75}">
      <dgm:prSet phldrT="[Text]" custT="1"/>
      <dgm:spPr/>
      <dgm:t>
        <a:bodyPr/>
        <a:lstStyle/>
        <a:p>
          <a:endParaRPr lang="en-ZA" sz="1600" dirty="0">
            <a:latin typeface="+mn-lt"/>
          </a:endParaRPr>
        </a:p>
      </dgm:t>
    </dgm:pt>
    <dgm:pt modelId="{97640BBB-6A17-42C1-9641-55E449AC0589}" type="parTrans" cxnId="{508E64B7-6B18-4C8A-A191-15FD826D28E1}">
      <dgm:prSet/>
      <dgm:spPr/>
      <dgm:t>
        <a:bodyPr/>
        <a:lstStyle/>
        <a:p>
          <a:endParaRPr lang="en-ZA"/>
        </a:p>
      </dgm:t>
    </dgm:pt>
    <dgm:pt modelId="{D32F7257-BCA1-4A5E-BEE2-722A1BAA8B30}" type="sibTrans" cxnId="{508E64B7-6B18-4C8A-A191-15FD826D28E1}">
      <dgm:prSet/>
      <dgm:spPr/>
      <dgm:t>
        <a:bodyPr/>
        <a:lstStyle/>
        <a:p>
          <a:endParaRPr lang="en-ZA"/>
        </a:p>
      </dgm:t>
    </dgm:pt>
    <dgm:pt modelId="{6ACE73AC-CEEC-451D-9963-C8EA9935DFE4}">
      <dgm:prSet custT="1"/>
      <dgm:spPr/>
      <dgm:t>
        <a:bodyPr/>
        <a:lstStyle/>
        <a:p>
          <a:endParaRPr lang="en-US" sz="1800" dirty="0">
            <a:latin typeface="+mn-lt"/>
          </a:endParaRPr>
        </a:p>
      </dgm:t>
    </dgm:pt>
    <dgm:pt modelId="{58C95FA8-7D02-4498-A1D6-AF7D2F74CAE3}" type="parTrans" cxnId="{F91B3581-92D0-4E42-9CF0-3B9BFCDF804C}">
      <dgm:prSet/>
      <dgm:spPr/>
      <dgm:t>
        <a:bodyPr/>
        <a:lstStyle/>
        <a:p>
          <a:endParaRPr lang="en-ZA"/>
        </a:p>
      </dgm:t>
    </dgm:pt>
    <dgm:pt modelId="{30DD8DFA-795A-4138-929C-B420D671D9CA}" type="sibTrans" cxnId="{F91B3581-92D0-4E42-9CF0-3B9BFCDF804C}">
      <dgm:prSet/>
      <dgm:spPr/>
      <dgm:t>
        <a:bodyPr/>
        <a:lstStyle/>
        <a:p>
          <a:endParaRPr lang="en-ZA"/>
        </a:p>
      </dgm:t>
    </dgm:pt>
    <dgm:pt modelId="{DDC57128-D54A-47B7-90E5-7C081CF55B54}">
      <dgm:prSet custT="1"/>
      <dgm:spPr/>
      <dgm:t>
        <a:bodyPr/>
        <a:lstStyle/>
        <a:p>
          <a:r>
            <a:rPr lang="en-US" sz="1800" dirty="0">
              <a:latin typeface="+mn-lt"/>
            </a:rPr>
            <a:t>A new search has been initiated to replace the permanent  position of the Chief Financial Officer.</a:t>
          </a:r>
          <a:br>
            <a:rPr lang="en-US" sz="1800" dirty="0">
              <a:latin typeface="+mn-lt"/>
            </a:rPr>
          </a:br>
          <a:endParaRPr lang="en-US" sz="1800" dirty="0">
            <a:latin typeface="+mn-lt"/>
          </a:endParaRPr>
        </a:p>
      </dgm:t>
    </dgm:pt>
    <dgm:pt modelId="{A3AA39F7-7285-4FAA-8928-B0FF38243C46}" type="parTrans" cxnId="{7B8BE9A2-B3CC-4281-8262-329366621384}">
      <dgm:prSet/>
      <dgm:spPr/>
      <dgm:t>
        <a:bodyPr/>
        <a:lstStyle/>
        <a:p>
          <a:endParaRPr lang="en-ZA"/>
        </a:p>
      </dgm:t>
    </dgm:pt>
    <dgm:pt modelId="{A7B63013-A444-42C9-98FF-DCF48681CFE9}" type="sibTrans" cxnId="{7B8BE9A2-B3CC-4281-8262-329366621384}">
      <dgm:prSet/>
      <dgm:spPr/>
      <dgm:t>
        <a:bodyPr/>
        <a:lstStyle/>
        <a:p>
          <a:endParaRPr lang="en-ZA"/>
        </a:p>
      </dgm:t>
    </dgm:pt>
    <dgm:pt modelId="{BBA4C568-BD65-4E18-BCBF-83B1F014432E}">
      <dgm:prSet custT="1"/>
      <dgm:spPr/>
      <dgm:t>
        <a:bodyPr/>
        <a:lstStyle/>
        <a:p>
          <a:r>
            <a:rPr lang="en-US" sz="1800" dirty="0">
              <a:latin typeface="+mn-lt"/>
            </a:rPr>
            <a:t>A turnaround plan for SCM has been incorporated in the 2022/23 APP.</a:t>
          </a:r>
        </a:p>
      </dgm:t>
    </dgm:pt>
    <dgm:pt modelId="{CDD90F5C-12CF-4BEF-B25D-1D6B2295505F}" type="parTrans" cxnId="{B216701C-7BAB-45F5-B879-D78E0510F79C}">
      <dgm:prSet/>
      <dgm:spPr/>
      <dgm:t>
        <a:bodyPr/>
        <a:lstStyle/>
        <a:p>
          <a:endParaRPr lang="en-ZA"/>
        </a:p>
      </dgm:t>
    </dgm:pt>
    <dgm:pt modelId="{93A7DA66-E522-4418-9D98-9646C5B6D7B4}" type="sibTrans" cxnId="{B216701C-7BAB-45F5-B879-D78E0510F79C}">
      <dgm:prSet/>
      <dgm:spPr/>
      <dgm:t>
        <a:bodyPr/>
        <a:lstStyle/>
        <a:p>
          <a:endParaRPr lang="en-ZA"/>
        </a:p>
      </dgm:t>
    </dgm:pt>
    <dgm:pt modelId="{A1592DF9-BCC1-4243-BEA6-7DFA6F66BEDB}">
      <dgm:prSet custT="1"/>
      <dgm:spPr/>
      <dgm:t>
        <a:bodyPr/>
        <a:lstStyle/>
        <a:p>
          <a:endParaRPr lang="en-US" sz="1800" dirty="0">
            <a:latin typeface="+mn-lt"/>
          </a:endParaRPr>
        </a:p>
      </dgm:t>
    </dgm:pt>
    <dgm:pt modelId="{3666CDA9-31E4-4D14-BB93-E4A62552040D}" type="parTrans" cxnId="{925652EA-5D00-4DC2-B381-97B0B6FCCC62}">
      <dgm:prSet/>
      <dgm:spPr/>
      <dgm:t>
        <a:bodyPr/>
        <a:lstStyle/>
        <a:p>
          <a:endParaRPr lang="en-ZA"/>
        </a:p>
      </dgm:t>
    </dgm:pt>
    <dgm:pt modelId="{D4E641BF-7DBB-4945-B9F1-1DC0AD3B8C3E}" type="sibTrans" cxnId="{925652EA-5D00-4DC2-B381-97B0B6FCCC62}">
      <dgm:prSet/>
      <dgm:spPr/>
      <dgm:t>
        <a:bodyPr/>
        <a:lstStyle/>
        <a:p>
          <a:endParaRPr lang="en-ZA"/>
        </a:p>
      </dgm:t>
    </dgm:pt>
    <dgm:pt modelId="{499CCA61-F68F-402D-8EB7-61ED496BF23C}">
      <dgm:prSet custT="1"/>
      <dgm:spPr/>
      <dgm:t>
        <a:bodyPr/>
        <a:lstStyle/>
        <a:p>
          <a:r>
            <a:rPr lang="en-US" sz="1800" dirty="0">
              <a:latin typeface="+mn-lt"/>
            </a:rPr>
            <a:t>Plans are in place to procure an updated ERP system with more capabilities.</a:t>
          </a:r>
        </a:p>
      </dgm:t>
    </dgm:pt>
    <dgm:pt modelId="{05722BB7-4984-49A5-ADA7-4A7D5AFB4435}" type="parTrans" cxnId="{AA25FAC8-A06D-429B-B880-2E0F04A8EEB5}">
      <dgm:prSet/>
      <dgm:spPr/>
      <dgm:t>
        <a:bodyPr/>
        <a:lstStyle/>
        <a:p>
          <a:endParaRPr lang="en-ZA"/>
        </a:p>
      </dgm:t>
    </dgm:pt>
    <dgm:pt modelId="{8F87DB44-E730-472F-8C31-C15AB21B3690}" type="sibTrans" cxnId="{AA25FAC8-A06D-429B-B880-2E0F04A8EEB5}">
      <dgm:prSet/>
      <dgm:spPr/>
      <dgm:t>
        <a:bodyPr/>
        <a:lstStyle/>
        <a:p>
          <a:endParaRPr lang="en-ZA"/>
        </a:p>
      </dgm:t>
    </dgm:pt>
    <dgm:pt modelId="{7094F8DD-3A4D-477E-B79E-C98C8AC517AA}">
      <dgm:prSet custT="1"/>
      <dgm:spPr/>
      <dgm:t>
        <a:bodyPr/>
        <a:lstStyle/>
        <a:p>
          <a:endParaRPr lang="en-US" sz="1600" dirty="0">
            <a:latin typeface="+mn-lt"/>
          </a:endParaRPr>
        </a:p>
      </dgm:t>
    </dgm:pt>
    <dgm:pt modelId="{E69A758E-2240-4B2C-9934-8A16CEDB270D}" type="parTrans" cxnId="{50F67B5F-A2CF-4A72-804C-A30D05D13370}">
      <dgm:prSet/>
      <dgm:spPr/>
      <dgm:t>
        <a:bodyPr/>
        <a:lstStyle/>
        <a:p>
          <a:endParaRPr lang="en-ZA"/>
        </a:p>
      </dgm:t>
    </dgm:pt>
    <dgm:pt modelId="{5263787B-B17B-42C6-B349-290A3F6C6F9B}" type="sibTrans" cxnId="{50F67B5F-A2CF-4A72-804C-A30D05D13370}">
      <dgm:prSet/>
      <dgm:spPr/>
      <dgm:t>
        <a:bodyPr/>
        <a:lstStyle/>
        <a:p>
          <a:endParaRPr lang="en-ZA"/>
        </a:p>
      </dgm:t>
    </dgm:pt>
    <dgm:pt modelId="{18D8EC0C-A474-4C93-9034-375F9D70CE9E}">
      <dgm:prSet custT="1"/>
      <dgm:spPr/>
      <dgm:t>
        <a:bodyPr/>
        <a:lstStyle/>
        <a:p>
          <a:endParaRPr lang="en-ZA" sz="1600" dirty="0">
            <a:latin typeface="+mn-lt"/>
          </a:endParaRPr>
        </a:p>
      </dgm:t>
    </dgm:pt>
    <dgm:pt modelId="{1786FD1E-3268-4E14-A9DF-788040C2FF4C}" type="sibTrans" cxnId="{15E22595-BA62-4586-8477-E64188DBE275}">
      <dgm:prSet/>
      <dgm:spPr/>
      <dgm:t>
        <a:bodyPr/>
        <a:lstStyle/>
        <a:p>
          <a:endParaRPr lang="en-ZA"/>
        </a:p>
      </dgm:t>
    </dgm:pt>
    <dgm:pt modelId="{70C420B4-A141-4BB5-9FCA-2AB7D8F7E6E3}" type="parTrans" cxnId="{15E22595-BA62-4586-8477-E64188DBE275}">
      <dgm:prSet/>
      <dgm:spPr/>
      <dgm:t>
        <a:bodyPr/>
        <a:lstStyle/>
        <a:p>
          <a:endParaRPr lang="en-ZA"/>
        </a:p>
      </dgm:t>
    </dgm:pt>
    <dgm:pt modelId="{EA92653C-8A8F-4210-974E-95AD48285B6D}">
      <dgm:prSet custT="1"/>
      <dgm:spPr/>
      <dgm:t>
        <a:bodyPr/>
        <a:lstStyle/>
        <a:p>
          <a:r>
            <a:rPr lang="en-US" sz="1800" dirty="0">
              <a:latin typeface="+mn-lt"/>
            </a:rPr>
            <a:t>Monthly Tracker documents have been devised based on audit findings, are updated monthly with updates reported through to the ACEO monthly.</a:t>
          </a:r>
        </a:p>
      </dgm:t>
    </dgm:pt>
    <dgm:pt modelId="{C5EB8CE4-5C0D-4B40-98FC-58F355F70766}" type="parTrans" cxnId="{78A69018-2C24-4227-B025-37240858DADB}">
      <dgm:prSet/>
      <dgm:spPr/>
      <dgm:t>
        <a:bodyPr/>
        <a:lstStyle/>
        <a:p>
          <a:endParaRPr lang="en-ZA"/>
        </a:p>
      </dgm:t>
    </dgm:pt>
    <dgm:pt modelId="{4C1552B3-0CB3-4225-ADFC-CDA9A7151A43}" type="sibTrans" cxnId="{78A69018-2C24-4227-B025-37240858DADB}">
      <dgm:prSet/>
      <dgm:spPr/>
      <dgm:t>
        <a:bodyPr/>
        <a:lstStyle/>
        <a:p>
          <a:endParaRPr lang="en-ZA"/>
        </a:p>
      </dgm:t>
    </dgm:pt>
    <dgm:pt modelId="{4D456DE9-7900-4248-8FED-CE91A6F4F30F}">
      <dgm:prSet custT="1"/>
      <dgm:spPr/>
      <dgm:t>
        <a:bodyPr/>
        <a:lstStyle/>
        <a:p>
          <a:endParaRPr lang="en-US" sz="1800" dirty="0">
            <a:latin typeface="+mn-lt"/>
          </a:endParaRPr>
        </a:p>
      </dgm:t>
    </dgm:pt>
    <dgm:pt modelId="{F71E251A-7E29-4DD5-BF2C-EE9DB030EF8E}" type="parTrans" cxnId="{87C3117F-B325-477A-AB04-16AAB235B7BD}">
      <dgm:prSet/>
      <dgm:spPr/>
      <dgm:t>
        <a:bodyPr/>
        <a:lstStyle/>
        <a:p>
          <a:endParaRPr lang="en-ZA"/>
        </a:p>
      </dgm:t>
    </dgm:pt>
    <dgm:pt modelId="{CABF7729-5E78-4AA6-8F22-5A1B2FB9EC97}" type="sibTrans" cxnId="{87C3117F-B325-477A-AB04-16AAB235B7BD}">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US"/>
        </a:p>
      </dgm:t>
    </dgm:pt>
    <dgm:pt modelId="{D47FB043-9D29-43F2-9C99-5C388B03FE1A}" type="pres">
      <dgm:prSet presAssocID="{698B1B34-7856-4FFA-9EAA-CC5293E6E81A}" presName="parentText" presStyleLbl="node1" presStyleIdx="0" presStyleCnt="1" custScaleY="109033" custLinFactNeighborY="-2448">
        <dgm:presLayoutVars>
          <dgm:chMax val="0"/>
          <dgm:bulletEnabled val="1"/>
        </dgm:presLayoutVars>
      </dgm:prSet>
      <dgm:spPr/>
      <dgm:t>
        <a:bodyPr/>
        <a:lstStyle/>
        <a:p>
          <a:endParaRPr lang="en-US"/>
        </a:p>
      </dgm:t>
    </dgm:pt>
    <dgm:pt modelId="{9BD7B4C5-F013-4644-A877-E20542E66625}" type="pres">
      <dgm:prSet presAssocID="{698B1B34-7856-4FFA-9EAA-CC5293E6E81A}" presName="childText" presStyleLbl="revTx" presStyleIdx="0" presStyleCnt="1" custScaleY="158076" custLinFactNeighborX="-305" custLinFactNeighborY="40275">
        <dgm:presLayoutVars>
          <dgm:bulletEnabled val="1"/>
        </dgm:presLayoutVars>
      </dgm:prSet>
      <dgm:spPr/>
      <dgm:t>
        <a:bodyPr/>
        <a:lstStyle/>
        <a:p>
          <a:endParaRPr lang="en-US"/>
        </a:p>
      </dgm:t>
    </dgm:pt>
  </dgm:ptLst>
  <dgm:cxnLst>
    <dgm:cxn modelId="{A39ABE7E-FBB5-481F-B660-6155857198ED}" type="presOf" srcId="{DCF48618-69A4-4681-8481-A71A2CAB4EE5}" destId="{9BD7B4C5-F013-4644-A877-E20542E66625}" srcOrd="0" destOrd="1" presId="urn:microsoft.com/office/officeart/2005/8/layout/vList2"/>
    <dgm:cxn modelId="{87CA744F-F4B2-47B8-BB27-FE4003E6E6C5}" type="presOf" srcId="{18D8EC0C-A474-4C93-9034-375F9D70CE9E}" destId="{9BD7B4C5-F013-4644-A877-E20542E66625}" srcOrd="0" destOrd="10"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87C3117F-B325-477A-AB04-16AAB235B7BD}" srcId="{698B1B34-7856-4FFA-9EAA-CC5293E6E81A}" destId="{4D456DE9-7900-4248-8FED-CE91A6F4F30F}" srcOrd="7" destOrd="0" parTransId="{F71E251A-7E29-4DD5-BF2C-EE9DB030EF8E}" sibTransId="{CABF7729-5E78-4AA6-8F22-5A1B2FB9EC97}"/>
    <dgm:cxn modelId="{78327A18-96C4-4667-8A58-AD33958869B0}" type="presOf" srcId="{CD9B1F8A-3CFE-4DBC-8BD3-035D99539D75}" destId="{9BD7B4C5-F013-4644-A877-E20542E66625}" srcOrd="0" destOrd="0" presId="urn:microsoft.com/office/officeart/2005/8/layout/vList2"/>
    <dgm:cxn modelId="{B216701C-7BAB-45F5-B879-D78E0510F79C}" srcId="{698B1B34-7856-4FFA-9EAA-CC5293E6E81A}" destId="{BBA4C568-BD65-4E18-BCBF-83B1F014432E}" srcOrd="4" destOrd="0" parTransId="{CDD90F5C-12CF-4BEF-B25D-1D6B2295505F}" sibTransId="{93A7DA66-E522-4418-9D98-9646C5B6D7B4}"/>
    <dgm:cxn modelId="{925652EA-5D00-4DC2-B381-97B0B6FCCC62}" srcId="{698B1B34-7856-4FFA-9EAA-CC5293E6E81A}" destId="{A1592DF9-BCC1-4243-BEA6-7DFA6F66BEDB}" srcOrd="5" destOrd="0" parTransId="{3666CDA9-31E4-4D14-BB93-E4A62552040D}" sibTransId="{D4E641BF-7DBB-4945-B9F1-1DC0AD3B8C3E}"/>
    <dgm:cxn modelId="{50F67B5F-A2CF-4A72-804C-A30D05D13370}" srcId="{698B1B34-7856-4FFA-9EAA-CC5293E6E81A}" destId="{7094F8DD-3A4D-477E-B79E-C98C8AC517AA}" srcOrd="9" destOrd="0" parTransId="{E69A758E-2240-4B2C-9934-8A16CEDB270D}" sibTransId="{5263787B-B17B-42C6-B349-290A3F6C6F9B}"/>
    <dgm:cxn modelId="{C52D40D5-87D0-4415-8918-D00CB4BE5425}" type="presOf" srcId="{3AFE6A50-7602-4447-BFF5-82F2BEFAC8FA}" destId="{3AA0C080-A23C-47C7-8896-1390771FFE98}" srcOrd="0" destOrd="0" presId="urn:microsoft.com/office/officeart/2005/8/layout/vList2"/>
    <dgm:cxn modelId="{9C6069C4-31E4-4D08-8676-8AFAF07DA6D1}" type="presOf" srcId="{7094F8DD-3A4D-477E-B79E-C98C8AC517AA}" destId="{9BD7B4C5-F013-4644-A877-E20542E66625}" srcOrd="0" destOrd="9" presId="urn:microsoft.com/office/officeart/2005/8/layout/vList2"/>
    <dgm:cxn modelId="{4A4AA762-0679-4F24-BB3D-F36CE15B3B0C}" srcId="{698B1B34-7856-4FFA-9EAA-CC5293E6E81A}" destId="{DCF48618-69A4-4681-8481-A71A2CAB4EE5}" srcOrd="1" destOrd="0" parTransId="{5410122A-5D37-4220-96AF-07BBC7323F1F}" sibTransId="{4BCCDAAB-7004-4A2B-98F5-FA68FDEFE5DE}"/>
    <dgm:cxn modelId="{F91B3581-92D0-4E42-9CF0-3B9BFCDF804C}" srcId="{698B1B34-7856-4FFA-9EAA-CC5293E6E81A}" destId="{6ACE73AC-CEEC-451D-9963-C8EA9935DFE4}" srcOrd="2" destOrd="0" parTransId="{58C95FA8-7D02-4498-A1D6-AF7D2F74CAE3}" sibTransId="{30DD8DFA-795A-4138-929C-B420D671D9CA}"/>
    <dgm:cxn modelId="{8BF023FD-F9D1-4FF7-97D5-B99421CEEDD8}" type="presOf" srcId="{4D456DE9-7900-4248-8FED-CE91A6F4F30F}" destId="{9BD7B4C5-F013-4644-A877-E20542E66625}" srcOrd="0" destOrd="7" presId="urn:microsoft.com/office/officeart/2005/8/layout/vList2"/>
    <dgm:cxn modelId="{02C6B052-E5AF-4AC9-A950-240DFF6AD7BF}" type="presOf" srcId="{A1592DF9-BCC1-4243-BEA6-7DFA6F66BEDB}" destId="{9BD7B4C5-F013-4644-A877-E20542E66625}" srcOrd="0" destOrd="5" presId="urn:microsoft.com/office/officeart/2005/8/layout/vList2"/>
    <dgm:cxn modelId="{539A1FBA-5CF2-426C-86D6-986554DE4E3B}" type="presOf" srcId="{6ACE73AC-CEEC-451D-9963-C8EA9935DFE4}" destId="{9BD7B4C5-F013-4644-A877-E20542E66625}" srcOrd="0" destOrd="2" presId="urn:microsoft.com/office/officeart/2005/8/layout/vList2"/>
    <dgm:cxn modelId="{9E490B27-5AF1-40F4-A447-00044C0F2D7F}" type="presOf" srcId="{EA92653C-8A8F-4210-974E-95AD48285B6D}" destId="{9BD7B4C5-F013-4644-A877-E20542E66625}" srcOrd="0" destOrd="8" presId="urn:microsoft.com/office/officeart/2005/8/layout/vList2"/>
    <dgm:cxn modelId="{2133F398-1B69-40C1-ACCC-037C7AEB110A}" type="presOf" srcId="{698B1B34-7856-4FFA-9EAA-CC5293E6E81A}" destId="{D47FB043-9D29-43F2-9C99-5C388B03FE1A}" srcOrd="0" destOrd="0" presId="urn:microsoft.com/office/officeart/2005/8/layout/vList2"/>
    <dgm:cxn modelId="{AA25FAC8-A06D-429B-B880-2E0F04A8EEB5}" srcId="{698B1B34-7856-4FFA-9EAA-CC5293E6E81A}" destId="{499CCA61-F68F-402D-8EB7-61ED496BF23C}" srcOrd="6" destOrd="0" parTransId="{05722BB7-4984-49A5-ADA7-4A7D5AFB4435}" sibTransId="{8F87DB44-E730-472F-8C31-C15AB21B3690}"/>
    <dgm:cxn modelId="{8577BA89-51B4-4C86-A6A0-FDFE80E51C5E}" type="presOf" srcId="{BBA4C568-BD65-4E18-BCBF-83B1F014432E}" destId="{9BD7B4C5-F013-4644-A877-E20542E66625}" srcOrd="0" destOrd="4" presId="urn:microsoft.com/office/officeart/2005/8/layout/vList2"/>
    <dgm:cxn modelId="{15E22595-BA62-4586-8477-E64188DBE275}" srcId="{698B1B34-7856-4FFA-9EAA-CC5293E6E81A}" destId="{18D8EC0C-A474-4C93-9034-375F9D70CE9E}" srcOrd="10" destOrd="0" parTransId="{70C420B4-A141-4BB5-9FCA-2AB7D8F7E6E3}" sibTransId="{1786FD1E-3268-4E14-A9DF-788040C2FF4C}"/>
    <dgm:cxn modelId="{C6C3FD65-0294-47AC-BB9F-53EE416740E1}" type="presOf" srcId="{DDC57128-D54A-47B7-90E5-7C081CF55B54}" destId="{9BD7B4C5-F013-4644-A877-E20542E66625}" srcOrd="0" destOrd="3" presId="urn:microsoft.com/office/officeart/2005/8/layout/vList2"/>
    <dgm:cxn modelId="{32EE4288-F12A-4E31-897D-7698753D667F}" type="presOf" srcId="{499CCA61-F68F-402D-8EB7-61ED496BF23C}" destId="{9BD7B4C5-F013-4644-A877-E20542E66625}" srcOrd="0" destOrd="6" presId="urn:microsoft.com/office/officeart/2005/8/layout/vList2"/>
    <dgm:cxn modelId="{508E64B7-6B18-4C8A-A191-15FD826D28E1}" srcId="{698B1B34-7856-4FFA-9EAA-CC5293E6E81A}" destId="{CD9B1F8A-3CFE-4DBC-8BD3-035D99539D75}" srcOrd="0" destOrd="0" parTransId="{97640BBB-6A17-42C1-9641-55E449AC0589}" sibTransId="{D32F7257-BCA1-4A5E-BEE2-722A1BAA8B30}"/>
    <dgm:cxn modelId="{78A69018-2C24-4227-B025-37240858DADB}" srcId="{698B1B34-7856-4FFA-9EAA-CC5293E6E81A}" destId="{EA92653C-8A8F-4210-974E-95AD48285B6D}" srcOrd="8" destOrd="0" parTransId="{C5EB8CE4-5C0D-4B40-98FC-58F355F70766}" sibTransId="{4C1552B3-0CB3-4225-ADFC-CDA9A7151A43}"/>
    <dgm:cxn modelId="{7B8BE9A2-B3CC-4281-8262-329366621384}" srcId="{698B1B34-7856-4FFA-9EAA-CC5293E6E81A}" destId="{DDC57128-D54A-47B7-90E5-7C081CF55B54}" srcOrd="3" destOrd="0" parTransId="{A3AA39F7-7285-4FAA-8928-B0FF38243C46}" sibTransId="{A7B63013-A444-42C9-98FF-DCF48681CFE9}"/>
    <dgm:cxn modelId="{CEF804F4-EA9A-42A5-A913-41A6E997B2E4}" type="presParOf" srcId="{3AA0C080-A23C-47C7-8896-1390771FFE98}" destId="{D47FB043-9D29-43F2-9C99-5C388B03FE1A}" srcOrd="0" destOrd="0" presId="urn:microsoft.com/office/officeart/2005/8/layout/vList2"/>
    <dgm:cxn modelId="{8DB875A8-3E8C-41C2-A240-FB7D71D5905E}"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ZA"/>
        </a:p>
      </dgm:t>
    </dgm:pt>
    <dgm:pt modelId="{698B1B34-7856-4FFA-9EAA-CC5293E6E81A}">
      <dgm:prSet phldrT="[Text]" custT="1"/>
      <dgm:spPr/>
      <dgm:t>
        <a:bodyPr/>
        <a:lstStyle/>
        <a:p>
          <a:r>
            <a:rPr lang="en-ZA" sz="2000" b="1" dirty="0"/>
            <a:t>Administration programme key achievements</a:t>
          </a:r>
          <a:r>
            <a:rPr lang="en-ZA" sz="2900" b="1" dirty="0"/>
            <a:t>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594AAE6A-B594-49B8-9B8D-F532AF548723}">
      <dgm:prSet custT="1"/>
      <dgm:spPr/>
      <dgm:t>
        <a:bodyPr/>
        <a:lstStyle/>
        <a:p>
          <a:pPr>
            <a:buFont typeface="+mj-lt"/>
            <a:buAutoNum type="arabicPeriod"/>
          </a:pPr>
          <a:r>
            <a:rPr lang="en-ZA" sz="1800" dirty="0"/>
            <a:t> Human capital management: ongoing recruitment and capacity development</a:t>
          </a:r>
        </a:p>
      </dgm:t>
    </dgm:pt>
    <dgm:pt modelId="{69FE7CB5-3247-43BF-8E34-FDE595438CD1}" type="parTrans" cxnId="{60E72217-77EF-4B2A-BCE6-12520BC9F6A2}">
      <dgm:prSet/>
      <dgm:spPr/>
      <dgm:t>
        <a:bodyPr/>
        <a:lstStyle/>
        <a:p>
          <a:endParaRPr lang="en-ZA"/>
        </a:p>
      </dgm:t>
    </dgm:pt>
    <dgm:pt modelId="{A9FF89AD-0C56-4F93-AD3E-5F8433C6E313}" type="sibTrans" cxnId="{60E72217-77EF-4B2A-BCE6-12520BC9F6A2}">
      <dgm:prSet/>
      <dgm:spPr/>
      <dgm:t>
        <a:bodyPr/>
        <a:lstStyle/>
        <a:p>
          <a:endParaRPr lang="en-ZA"/>
        </a:p>
      </dgm:t>
    </dgm:pt>
    <dgm:pt modelId="{0B2F2EB1-3345-4E93-A8FF-748D285251B6}">
      <dgm:prSet custT="1"/>
      <dgm:spPr/>
      <dgm:t>
        <a:bodyPr/>
        <a:lstStyle/>
        <a:p>
          <a:pPr>
            <a:buFont typeface="+mj-lt"/>
            <a:buAutoNum type="arabicPeriod"/>
          </a:pPr>
          <a:endParaRPr lang="en-ZA" sz="1800" dirty="0"/>
        </a:p>
      </dgm:t>
    </dgm:pt>
    <dgm:pt modelId="{6F514D80-7796-44F5-87ED-324651B77D4B}" type="parTrans" cxnId="{40C6AA84-7A14-4A54-BEAD-91980178670C}">
      <dgm:prSet/>
      <dgm:spPr/>
      <dgm:t>
        <a:bodyPr/>
        <a:lstStyle/>
        <a:p>
          <a:endParaRPr lang="en-ZA"/>
        </a:p>
      </dgm:t>
    </dgm:pt>
    <dgm:pt modelId="{AB507182-044A-48AD-B768-C087EA53F53B}" type="sibTrans" cxnId="{40C6AA84-7A14-4A54-BEAD-91980178670C}">
      <dgm:prSet/>
      <dgm:spPr/>
      <dgm:t>
        <a:bodyPr/>
        <a:lstStyle/>
        <a:p>
          <a:endParaRPr lang="en-ZA"/>
        </a:p>
      </dgm:t>
    </dgm:pt>
    <dgm:pt modelId="{C157A2A4-C81D-47F9-8212-60CF79103652}">
      <dgm:prSet custT="1"/>
      <dgm:spPr/>
      <dgm:t>
        <a:bodyPr/>
        <a:lstStyle/>
        <a:p>
          <a:pPr>
            <a:buFont typeface="+mj-lt"/>
            <a:buAutoNum type="arabicPeriod"/>
          </a:pPr>
          <a:r>
            <a:rPr lang="en-ZA" sz="1800" dirty="0"/>
            <a:t> Governance, audit, risk and compliance: stable operations and oversight, unqualified audit</a:t>
          </a:r>
        </a:p>
      </dgm:t>
    </dgm:pt>
    <dgm:pt modelId="{7A9A6764-23B1-46FD-B437-36D4D65A0404}" type="parTrans" cxnId="{CD2C9ED8-F6BD-44AE-85B9-9FD894A562E5}">
      <dgm:prSet/>
      <dgm:spPr/>
      <dgm:t>
        <a:bodyPr/>
        <a:lstStyle/>
        <a:p>
          <a:endParaRPr lang="en-ZA"/>
        </a:p>
      </dgm:t>
    </dgm:pt>
    <dgm:pt modelId="{E37A9B24-7FBA-4513-9CB6-2BADE2D64FD4}" type="sibTrans" cxnId="{CD2C9ED8-F6BD-44AE-85B9-9FD894A562E5}">
      <dgm:prSet/>
      <dgm:spPr/>
      <dgm:t>
        <a:bodyPr/>
        <a:lstStyle/>
        <a:p>
          <a:endParaRPr lang="en-ZA"/>
        </a:p>
      </dgm:t>
    </dgm:pt>
    <dgm:pt modelId="{C09BDE6E-B2FB-4F73-AF4A-9E0534D4D835}">
      <dgm:prSet phldrT="[Text]" custT="1"/>
      <dgm:spPr/>
      <dgm:t>
        <a:bodyPr/>
        <a:lstStyle/>
        <a:p>
          <a:pPr>
            <a:buFont typeface="+mj-lt"/>
            <a:buAutoNum type="arabicPeriod"/>
          </a:pPr>
          <a:r>
            <a:rPr lang="en-ZA" sz="1800" dirty="0"/>
            <a:t> Compliance with key legislative requirements</a:t>
          </a:r>
        </a:p>
      </dgm:t>
    </dgm:pt>
    <dgm:pt modelId="{460607A7-FB63-40B6-953A-8DFEB2706603}" type="sibTrans" cxnId="{58F622C1-AEAD-4693-BA28-08A66614D975}">
      <dgm:prSet/>
      <dgm:spPr/>
      <dgm:t>
        <a:bodyPr/>
        <a:lstStyle/>
        <a:p>
          <a:endParaRPr lang="en-ZA"/>
        </a:p>
      </dgm:t>
    </dgm:pt>
    <dgm:pt modelId="{B5ABACDB-2597-4801-B73D-C6DCFCB54B3C}" type="parTrans" cxnId="{58F622C1-AEAD-4693-BA28-08A66614D975}">
      <dgm:prSet/>
      <dgm:spPr/>
      <dgm:t>
        <a:bodyPr/>
        <a:lstStyle/>
        <a:p>
          <a:endParaRPr lang="en-ZA"/>
        </a:p>
      </dgm:t>
    </dgm:pt>
    <dgm:pt modelId="{4B72B924-516C-41BB-84B2-20C8E5C0EA54}">
      <dgm:prSet phldrT="[Text]"/>
      <dgm:spPr/>
      <dgm:t>
        <a:bodyPr/>
        <a:lstStyle/>
        <a:p>
          <a:endParaRPr lang="en-ZA" sz="200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A305FFB2-A295-477E-BFDE-344182E29D6D}">
      <dgm:prSet custT="1"/>
      <dgm:spPr/>
      <dgm:t>
        <a:bodyPr/>
        <a:lstStyle/>
        <a:p>
          <a:pPr>
            <a:buFont typeface="+mj-lt"/>
            <a:buAutoNum type="arabicPeriod"/>
          </a:pPr>
          <a:r>
            <a:rPr lang="en-ZA" sz="1800" dirty="0"/>
            <a:t> Innovative use of ICT: ensured ongoing corporate communications and remote work </a:t>
          </a:r>
        </a:p>
      </dgm:t>
    </dgm:pt>
    <dgm:pt modelId="{864D2A89-2A60-418C-BDF5-C38F0050BC16}" type="parTrans" cxnId="{B18B296C-05DE-4AB5-B008-BE3F97FBDF6A}">
      <dgm:prSet/>
      <dgm:spPr/>
      <dgm:t>
        <a:bodyPr/>
        <a:lstStyle/>
        <a:p>
          <a:endParaRPr lang="en-ZA"/>
        </a:p>
      </dgm:t>
    </dgm:pt>
    <dgm:pt modelId="{6C5B6379-A424-44A9-A24D-7C40B1105A70}" type="sibTrans" cxnId="{B18B296C-05DE-4AB5-B008-BE3F97FBDF6A}">
      <dgm:prSet/>
      <dgm:spPr/>
      <dgm:t>
        <a:bodyPr/>
        <a:lstStyle/>
        <a:p>
          <a:endParaRPr lang="en-ZA"/>
        </a:p>
      </dgm:t>
    </dgm:pt>
    <dgm:pt modelId="{801E2ADF-D5B9-4017-8F6F-0722A3B45A25}">
      <dgm:prSet custT="1"/>
      <dgm:spPr/>
      <dgm:t>
        <a:bodyPr/>
        <a:lstStyle/>
        <a:p>
          <a:pPr>
            <a:buFont typeface="+mj-lt"/>
            <a:buAutoNum type="arabicPeriod"/>
          </a:pPr>
          <a:endParaRPr lang="en-ZA" sz="1800" dirty="0"/>
        </a:p>
      </dgm:t>
    </dgm:pt>
    <dgm:pt modelId="{50A547FF-2F8E-4A38-B8BB-A2307B450D6C}" type="parTrans" cxnId="{2C5BD0AF-3C07-4911-AC1F-55B2EB71C44D}">
      <dgm:prSet/>
      <dgm:spPr/>
      <dgm:t>
        <a:bodyPr/>
        <a:lstStyle/>
        <a:p>
          <a:endParaRPr lang="en-ZA"/>
        </a:p>
      </dgm:t>
    </dgm:pt>
    <dgm:pt modelId="{52603488-EA34-47E3-859B-B99C94DC4E06}" type="sibTrans" cxnId="{2C5BD0AF-3C07-4911-AC1F-55B2EB71C44D}">
      <dgm:prSet/>
      <dgm:spPr/>
      <dgm:t>
        <a:bodyPr/>
        <a:lstStyle/>
        <a:p>
          <a:endParaRPr lang="en-ZA"/>
        </a:p>
      </dgm:t>
    </dgm:pt>
    <dgm:pt modelId="{DDF65AA1-6A56-459D-8297-1B81939AD617}">
      <dgm:prSet custT="1"/>
      <dgm:spPr/>
      <dgm:t>
        <a:bodyPr/>
        <a:lstStyle/>
        <a:p>
          <a:pPr>
            <a:buFont typeface="+mj-lt"/>
            <a:buAutoNum type="arabicPeriod"/>
          </a:pPr>
          <a:endParaRPr lang="en-ZA" sz="1800" dirty="0"/>
        </a:p>
      </dgm:t>
    </dgm:pt>
    <dgm:pt modelId="{57E4A016-2505-4179-8562-A930EF7E493E}" type="parTrans" cxnId="{6FA6EAE8-ADE8-4B5A-B1F8-ECBDAA316DA9}">
      <dgm:prSet/>
      <dgm:spPr/>
      <dgm:t>
        <a:bodyPr/>
        <a:lstStyle/>
        <a:p>
          <a:endParaRPr lang="en-ZA"/>
        </a:p>
      </dgm:t>
    </dgm:pt>
    <dgm:pt modelId="{17D35C31-EEC4-4259-8490-24DC414BA0CA}" type="sibTrans" cxnId="{6FA6EAE8-ADE8-4B5A-B1F8-ECBDAA316DA9}">
      <dgm:prSet/>
      <dgm:spPr/>
      <dgm:t>
        <a:bodyPr/>
        <a:lstStyle/>
        <a:p>
          <a:endParaRPr lang="en-ZA"/>
        </a:p>
      </dgm:t>
    </dgm:pt>
    <dgm:pt modelId="{DA3EDF14-5350-4215-ACCA-B6B246C568D8}" type="pres">
      <dgm:prSet presAssocID="{3AFE6A50-7602-4447-BFF5-82F2BEFAC8FA}" presName="linear" presStyleCnt="0">
        <dgm:presLayoutVars>
          <dgm:animLvl val="lvl"/>
          <dgm:resizeHandles val="exact"/>
        </dgm:presLayoutVars>
      </dgm:prSet>
      <dgm:spPr/>
      <dgm:t>
        <a:bodyPr/>
        <a:lstStyle/>
        <a:p>
          <a:endParaRPr lang="en-US"/>
        </a:p>
      </dgm:t>
    </dgm:pt>
    <dgm:pt modelId="{284E1051-DD5A-445E-8C36-265FBE7A154C}" type="pres">
      <dgm:prSet presAssocID="{698B1B34-7856-4FFA-9EAA-CC5293E6E81A}" presName="parentText" presStyleLbl="node1" presStyleIdx="0" presStyleCnt="1" custLinFactNeighborX="-581" custLinFactNeighborY="-16514">
        <dgm:presLayoutVars>
          <dgm:chMax val="0"/>
          <dgm:bulletEnabled val="1"/>
        </dgm:presLayoutVars>
      </dgm:prSet>
      <dgm:spPr/>
      <dgm:t>
        <a:bodyPr/>
        <a:lstStyle/>
        <a:p>
          <a:endParaRPr lang="en-US"/>
        </a:p>
      </dgm:t>
    </dgm:pt>
    <dgm:pt modelId="{1BE8FCEE-47C6-4855-9554-A39C11FF6512}"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139D172C-2438-4D12-B40C-AB527D469BFB}" srcId="{698B1B34-7856-4FFA-9EAA-CC5293E6E81A}" destId="{4B72B924-516C-41BB-84B2-20C8E5C0EA54}" srcOrd="0" destOrd="0" parTransId="{79FE866F-411A-4B0D-9411-852568388A42}" sibTransId="{9FDC6B0B-B36C-4AE3-9993-2F8C67538C4C}"/>
    <dgm:cxn modelId="{7CAC2C06-8BE4-404F-8A6C-0947BEC98369}" type="presOf" srcId="{801E2ADF-D5B9-4017-8F6F-0722A3B45A25}" destId="{1BE8FCEE-47C6-4855-9554-A39C11FF6512}" srcOrd="0" destOrd="4" presId="urn:microsoft.com/office/officeart/2005/8/layout/vList2"/>
    <dgm:cxn modelId="{8975D6C6-62E1-428B-BD60-9943FCBEE6C6}" type="presOf" srcId="{698B1B34-7856-4FFA-9EAA-CC5293E6E81A}" destId="{284E1051-DD5A-445E-8C36-265FBE7A154C}" srcOrd="0" destOrd="0" presId="urn:microsoft.com/office/officeart/2005/8/layout/vList2"/>
    <dgm:cxn modelId="{D9517694-987A-4D7F-846F-719AAD8FB633}" type="presOf" srcId="{4B72B924-516C-41BB-84B2-20C8E5C0EA54}" destId="{1BE8FCEE-47C6-4855-9554-A39C11FF6512}" srcOrd="0" destOrd="0"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6FA6EAE8-ADE8-4B5A-B1F8-ECBDAA316DA9}" srcId="{698B1B34-7856-4FFA-9EAA-CC5293E6E81A}" destId="{DDF65AA1-6A56-459D-8297-1B81939AD617}" srcOrd="6" destOrd="0" parTransId="{57E4A016-2505-4179-8562-A930EF7E493E}" sibTransId="{17D35C31-EEC4-4259-8490-24DC414BA0CA}"/>
    <dgm:cxn modelId="{EA2F280F-9149-4DFF-BA84-098D3BC39980}" type="presOf" srcId="{C09BDE6E-B2FB-4F73-AF4A-9E0534D4D835}" destId="{1BE8FCEE-47C6-4855-9554-A39C11FF6512}" srcOrd="0" destOrd="1" presId="urn:microsoft.com/office/officeart/2005/8/layout/vList2"/>
    <dgm:cxn modelId="{7EB3BC52-3291-47B7-8BB3-F71DBABB140E}" type="presOf" srcId="{3AFE6A50-7602-4447-BFF5-82F2BEFAC8FA}" destId="{DA3EDF14-5350-4215-ACCA-B6B246C568D8}" srcOrd="0" destOrd="0" presId="urn:microsoft.com/office/officeart/2005/8/layout/vList2"/>
    <dgm:cxn modelId="{3D51657C-21AC-45ED-893E-997EB0335477}" type="presOf" srcId="{594AAE6A-B594-49B8-9B8D-F532AF548723}" destId="{1BE8FCEE-47C6-4855-9554-A39C11FF6512}" srcOrd="0" destOrd="3" presId="urn:microsoft.com/office/officeart/2005/8/layout/vList2"/>
    <dgm:cxn modelId="{58F622C1-AEAD-4693-BA28-08A66614D975}" srcId="{698B1B34-7856-4FFA-9EAA-CC5293E6E81A}" destId="{C09BDE6E-B2FB-4F73-AF4A-9E0534D4D835}" srcOrd="1" destOrd="0" parTransId="{B5ABACDB-2597-4801-B73D-C6DCFCB54B3C}" sibTransId="{460607A7-FB63-40B6-953A-8DFEB2706603}"/>
    <dgm:cxn modelId="{A7FCB214-CB6F-4E33-BEC7-D6AA92E1ABD0}" type="presOf" srcId="{0B2F2EB1-3345-4E93-A8FF-748D285251B6}" destId="{1BE8FCEE-47C6-4855-9554-A39C11FF6512}" srcOrd="0" destOrd="2" presId="urn:microsoft.com/office/officeart/2005/8/layout/vList2"/>
    <dgm:cxn modelId="{60E72217-77EF-4B2A-BCE6-12520BC9F6A2}" srcId="{698B1B34-7856-4FFA-9EAA-CC5293E6E81A}" destId="{594AAE6A-B594-49B8-9B8D-F532AF548723}" srcOrd="3" destOrd="0" parTransId="{69FE7CB5-3247-43BF-8E34-FDE595438CD1}" sibTransId="{A9FF89AD-0C56-4F93-AD3E-5F8433C6E313}"/>
    <dgm:cxn modelId="{B18B296C-05DE-4AB5-B008-BE3F97FBDF6A}" srcId="{698B1B34-7856-4FFA-9EAA-CC5293E6E81A}" destId="{A305FFB2-A295-477E-BFDE-344182E29D6D}" srcOrd="5" destOrd="0" parTransId="{864D2A89-2A60-418C-BDF5-C38F0050BC16}" sibTransId="{6C5B6379-A424-44A9-A24D-7C40B1105A70}"/>
    <dgm:cxn modelId="{4E071E26-7850-4448-A6F5-579C065BE29A}" type="presOf" srcId="{A305FFB2-A295-477E-BFDE-344182E29D6D}" destId="{1BE8FCEE-47C6-4855-9554-A39C11FF6512}" srcOrd="0" destOrd="5" presId="urn:microsoft.com/office/officeart/2005/8/layout/vList2"/>
    <dgm:cxn modelId="{CD2C9ED8-F6BD-44AE-85B9-9FD894A562E5}" srcId="{698B1B34-7856-4FFA-9EAA-CC5293E6E81A}" destId="{C157A2A4-C81D-47F9-8212-60CF79103652}" srcOrd="7" destOrd="0" parTransId="{7A9A6764-23B1-46FD-B437-36D4D65A0404}" sibTransId="{E37A9B24-7FBA-4513-9CB6-2BADE2D64FD4}"/>
    <dgm:cxn modelId="{40C6AA84-7A14-4A54-BEAD-91980178670C}" srcId="{698B1B34-7856-4FFA-9EAA-CC5293E6E81A}" destId="{0B2F2EB1-3345-4E93-A8FF-748D285251B6}" srcOrd="2" destOrd="0" parTransId="{6F514D80-7796-44F5-87ED-324651B77D4B}" sibTransId="{AB507182-044A-48AD-B768-C087EA53F53B}"/>
    <dgm:cxn modelId="{2C5BD0AF-3C07-4911-AC1F-55B2EB71C44D}" srcId="{698B1B34-7856-4FFA-9EAA-CC5293E6E81A}" destId="{801E2ADF-D5B9-4017-8F6F-0722A3B45A25}" srcOrd="4" destOrd="0" parTransId="{50A547FF-2F8E-4A38-B8BB-A2307B450D6C}" sibTransId="{52603488-EA34-47E3-859B-B99C94DC4E06}"/>
    <dgm:cxn modelId="{00913A58-21F9-4539-8F28-CB7EA1FFC669}" type="presOf" srcId="{C157A2A4-C81D-47F9-8212-60CF79103652}" destId="{1BE8FCEE-47C6-4855-9554-A39C11FF6512}" srcOrd="0" destOrd="7" presId="urn:microsoft.com/office/officeart/2005/8/layout/vList2"/>
    <dgm:cxn modelId="{67653A10-7400-4BB4-AF43-2D076CE3D938}" type="presOf" srcId="{DDF65AA1-6A56-459D-8297-1B81939AD617}" destId="{1BE8FCEE-47C6-4855-9554-A39C11FF6512}" srcOrd="0" destOrd="6" presId="urn:microsoft.com/office/officeart/2005/8/layout/vList2"/>
    <dgm:cxn modelId="{BCB237DF-27D7-4B8A-BEEC-9D676041F61E}" type="presParOf" srcId="{DA3EDF14-5350-4215-ACCA-B6B246C568D8}" destId="{284E1051-DD5A-445E-8C36-265FBE7A154C}" srcOrd="0" destOrd="0" presId="urn:microsoft.com/office/officeart/2005/8/layout/vList2"/>
    <dgm:cxn modelId="{18B001BE-505A-4438-8743-E677067D2CAA}" type="presParOf" srcId="{DA3EDF14-5350-4215-ACCA-B6B246C568D8}" destId="{1BE8FCEE-47C6-4855-9554-A39C11FF6512}"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ZA"/>
        </a:p>
      </dgm:t>
    </dgm:pt>
    <dgm:pt modelId="{698B1B34-7856-4FFA-9EAA-CC5293E6E81A}">
      <dgm:prSet phldrT="[Text]" custT="1"/>
      <dgm:spPr/>
      <dgm:t>
        <a:bodyPr/>
        <a:lstStyle/>
        <a:p>
          <a:r>
            <a:rPr lang="en-ZA" sz="2000" b="1" dirty="0"/>
            <a:t>Promotion of human rights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CEB572BA-AEA4-40BB-A760-FC59FAE118E1}">
      <dgm:prSet phldrT="[Text]" custT="1"/>
      <dgm:spPr/>
      <dgm:t>
        <a:bodyPr/>
        <a:lstStyle/>
        <a:p>
          <a:pPr algn="just">
            <a:buFont typeface="+mj-lt"/>
            <a:buAutoNum type="arabicPeriod"/>
          </a:pPr>
          <a:r>
            <a:rPr lang="en-GB" sz="1800" dirty="0"/>
            <a:t> Hosted Imbizo to understand the impact of the unrest of the  July 2021 civil unrest</a:t>
          </a:r>
          <a:endParaRPr lang="en-ZA" sz="1800" dirty="0"/>
        </a:p>
      </dgm:t>
    </dgm:pt>
    <dgm:pt modelId="{D19CF90B-8EF4-4CDE-BC3D-B15B727CA5A6}" type="parTrans" cxnId="{B70EE20D-4C79-4151-9D44-1B1942FA1D32}">
      <dgm:prSet/>
      <dgm:spPr/>
      <dgm:t>
        <a:bodyPr/>
        <a:lstStyle/>
        <a:p>
          <a:endParaRPr lang="en-ZA"/>
        </a:p>
      </dgm:t>
    </dgm:pt>
    <dgm:pt modelId="{E30D7B31-F651-4A29-8FF0-3331B12E9A4C}" type="sibTrans" cxnId="{B70EE20D-4C79-4151-9D44-1B1942FA1D32}">
      <dgm:prSet/>
      <dgm:spPr/>
      <dgm:t>
        <a:bodyPr/>
        <a:lstStyle/>
        <a:p>
          <a:endParaRPr lang="en-ZA"/>
        </a:p>
      </dgm:t>
    </dgm:pt>
    <dgm:pt modelId="{FACF2CB9-389A-4AA2-BD4A-43F87723662B}">
      <dgm:prSet phldrT="[Text]" custT="1"/>
      <dgm:spPr/>
      <dgm:t>
        <a:bodyPr/>
        <a:lstStyle/>
        <a:p>
          <a:pPr algn="just">
            <a:buFont typeface="+mj-lt"/>
            <a:buNone/>
          </a:pPr>
          <a:r>
            <a:rPr lang="en-GB" sz="1800" dirty="0"/>
            <a:t>3. Hosted National Schools Moot Court Competition – </a:t>
          </a:r>
          <a:r>
            <a:rPr lang="en-ZA" sz="1800" dirty="0"/>
            <a:t>positive impact on learners through mooting techniques: promotes knowledge of Constitutional values, human rights and the rule of law; influences future career choices and create a cohort of young human rights ambassadors in schools, families and communities </a:t>
          </a:r>
        </a:p>
      </dgm:t>
    </dgm:pt>
    <dgm:pt modelId="{DC81ECC0-28BC-49EC-8890-85244FEC8C25}" type="parTrans" cxnId="{74E84559-F5E3-4CBD-836C-6C5460E34823}">
      <dgm:prSet/>
      <dgm:spPr/>
      <dgm:t>
        <a:bodyPr/>
        <a:lstStyle/>
        <a:p>
          <a:endParaRPr lang="en-ZA"/>
        </a:p>
      </dgm:t>
    </dgm:pt>
    <dgm:pt modelId="{A26DF3A7-2503-4B8B-BC78-0C8B58E7189B}" type="sibTrans" cxnId="{74E84559-F5E3-4CBD-836C-6C5460E34823}">
      <dgm:prSet/>
      <dgm:spPr/>
      <dgm:t>
        <a:bodyPr/>
        <a:lstStyle/>
        <a:p>
          <a:endParaRPr lang="en-ZA"/>
        </a:p>
      </dgm:t>
    </dgm:pt>
    <dgm:pt modelId="{90E9F609-D534-4EEE-BFB6-8F1C12108B65}">
      <dgm:prSet phldrT="[Text]" custT="1"/>
      <dgm:spPr/>
      <dgm:t>
        <a:bodyPr/>
        <a:lstStyle/>
        <a:p>
          <a:pPr algn="just">
            <a:buFont typeface="+mj-lt"/>
            <a:buAutoNum type="arabicPeriod"/>
          </a:pPr>
          <a:r>
            <a:rPr lang="en-GB" sz="1800" dirty="0"/>
            <a:t> Promoting functionality of equality courts through public awareness and strategic engagements </a:t>
          </a:r>
          <a:endParaRPr lang="en-ZA" sz="1800" dirty="0"/>
        </a:p>
      </dgm:t>
    </dgm:pt>
    <dgm:pt modelId="{E1A9C719-AE87-4065-B6CD-E35A0520B034}" type="parTrans" cxnId="{CA38B348-13EC-42A0-9E17-02E821E734DF}">
      <dgm:prSet/>
      <dgm:spPr/>
      <dgm:t>
        <a:bodyPr/>
        <a:lstStyle/>
        <a:p>
          <a:endParaRPr lang="en-ZA"/>
        </a:p>
      </dgm:t>
    </dgm:pt>
    <dgm:pt modelId="{EB19BA87-2AB7-4E41-8646-C7DF133CF012}" type="sibTrans" cxnId="{CA38B348-13EC-42A0-9E17-02E821E734DF}">
      <dgm:prSet/>
      <dgm:spPr/>
      <dgm:t>
        <a:bodyPr/>
        <a:lstStyle/>
        <a:p>
          <a:endParaRPr lang="en-ZA"/>
        </a:p>
      </dgm:t>
    </dgm:pt>
    <dgm:pt modelId="{20E006AB-2FCA-4406-AC7F-470FF3BA6677}">
      <dgm:prSet phldrT="[Text]" custT="1"/>
      <dgm:spPr/>
      <dgm:t>
        <a:bodyPr/>
        <a:lstStyle/>
        <a:p>
          <a:pPr algn="just">
            <a:buFont typeface="+mj-lt"/>
            <a:buAutoNum type="arabicPeriod"/>
          </a:pPr>
          <a:endParaRPr lang="en-ZA" sz="1800" dirty="0"/>
        </a:p>
      </dgm:t>
    </dgm:pt>
    <dgm:pt modelId="{9BDE50A1-22E0-4AF7-B4BF-CF50834EE537}" type="parTrans" cxnId="{99D40415-CFF3-4012-BDB7-D4C2D4DF2C96}">
      <dgm:prSet/>
      <dgm:spPr/>
      <dgm:t>
        <a:bodyPr/>
        <a:lstStyle/>
        <a:p>
          <a:endParaRPr lang="en-ZA"/>
        </a:p>
      </dgm:t>
    </dgm:pt>
    <dgm:pt modelId="{7219A3F7-750F-4788-B5E5-C3D4CAC6666E}" type="sibTrans" cxnId="{99D40415-CFF3-4012-BDB7-D4C2D4DF2C96}">
      <dgm:prSet/>
      <dgm:spPr/>
      <dgm:t>
        <a:bodyPr/>
        <a:lstStyle/>
        <a:p>
          <a:endParaRPr lang="en-ZA"/>
        </a:p>
      </dgm:t>
    </dgm:pt>
    <dgm:pt modelId="{9F60636B-E59B-4EB4-B811-AEF8375BDC00}">
      <dgm:prSet phldrT="[Text]" custT="1"/>
      <dgm:spPr/>
      <dgm:t>
        <a:bodyPr/>
        <a:lstStyle/>
        <a:p>
          <a:pPr algn="just">
            <a:buFont typeface="+mj-lt"/>
            <a:buNone/>
          </a:pPr>
          <a:endParaRPr lang="en-ZA" sz="1800" dirty="0"/>
        </a:p>
      </dgm:t>
    </dgm:pt>
    <dgm:pt modelId="{59C42E99-DBE8-496D-BDF9-97129CD8B90D}" type="parTrans" cxnId="{5EC634CF-D1E4-4AF3-8251-B269F254E55C}">
      <dgm:prSet/>
      <dgm:spPr/>
      <dgm:t>
        <a:bodyPr/>
        <a:lstStyle/>
        <a:p>
          <a:endParaRPr lang="en-ZA"/>
        </a:p>
      </dgm:t>
    </dgm:pt>
    <dgm:pt modelId="{0BD24D6B-D4B1-440C-AFCD-59B30FC36EA7}" type="sibTrans" cxnId="{5EC634CF-D1E4-4AF3-8251-B269F254E55C}">
      <dgm:prSet/>
      <dgm:spPr/>
      <dgm:t>
        <a:bodyPr/>
        <a:lstStyle/>
        <a:p>
          <a:endParaRPr lang="en-ZA"/>
        </a:p>
      </dgm:t>
    </dgm:pt>
    <dgm:pt modelId="{453E4361-E30E-4947-8189-323E0E3A1C69}">
      <dgm:prSet phldrT="[Text]" custT="1"/>
      <dgm:spPr/>
      <dgm:t>
        <a:bodyPr/>
        <a:lstStyle/>
        <a:p>
          <a:pPr algn="l">
            <a:buFont typeface="+mj-lt"/>
            <a:buAutoNum type="arabicPeriod"/>
          </a:pPr>
          <a:endParaRPr lang="en-ZA" sz="1800" dirty="0"/>
        </a:p>
      </dgm:t>
    </dgm:pt>
    <dgm:pt modelId="{61F6BC3A-2751-432E-9D57-018D0465A7C9}" type="parTrans" cxnId="{2BD07775-5586-4069-BC38-EC77508B10BD}">
      <dgm:prSet/>
      <dgm:spPr/>
      <dgm:t>
        <a:bodyPr/>
        <a:lstStyle/>
        <a:p>
          <a:endParaRPr lang="en-ZA"/>
        </a:p>
      </dgm:t>
    </dgm:pt>
    <dgm:pt modelId="{463B11CD-49D8-4277-8CBC-37DDD73F952D}" type="sibTrans" cxnId="{2BD07775-5586-4069-BC38-EC77508B10BD}">
      <dgm:prSet/>
      <dgm:spPr/>
      <dgm:t>
        <a:bodyPr/>
        <a:lstStyle/>
        <a:p>
          <a:endParaRPr lang="en-ZA"/>
        </a:p>
      </dgm:t>
    </dgm:pt>
    <dgm:pt modelId="{5F3D4DBC-D2B0-41EB-9948-C528A3354101}" type="pres">
      <dgm:prSet presAssocID="{3AFE6A50-7602-4447-BFF5-82F2BEFAC8FA}" presName="linear" presStyleCnt="0">
        <dgm:presLayoutVars>
          <dgm:animLvl val="lvl"/>
          <dgm:resizeHandles val="exact"/>
        </dgm:presLayoutVars>
      </dgm:prSet>
      <dgm:spPr/>
      <dgm:t>
        <a:bodyPr/>
        <a:lstStyle/>
        <a:p>
          <a:endParaRPr lang="en-US"/>
        </a:p>
      </dgm:t>
    </dgm:pt>
    <dgm:pt modelId="{8BE498EF-9598-4D5D-96D4-3BF4093771D4}" type="pres">
      <dgm:prSet presAssocID="{698B1B34-7856-4FFA-9EAA-CC5293E6E81A}" presName="parentText" presStyleLbl="node1" presStyleIdx="0" presStyleCnt="1" custLinFactNeighborX="3050" custLinFactNeighborY="-12885">
        <dgm:presLayoutVars>
          <dgm:chMax val="0"/>
          <dgm:bulletEnabled val="1"/>
        </dgm:presLayoutVars>
      </dgm:prSet>
      <dgm:spPr/>
      <dgm:t>
        <a:bodyPr/>
        <a:lstStyle/>
        <a:p>
          <a:endParaRPr lang="en-US"/>
        </a:p>
      </dgm:t>
    </dgm:pt>
    <dgm:pt modelId="{47C9D8C8-10C8-412C-86CB-86364BDE229A}"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E5F7D095-425C-4E37-8E36-9F3205E5DF24}" srcId="{3AFE6A50-7602-4447-BFF5-82F2BEFAC8FA}" destId="{698B1B34-7856-4FFA-9EAA-CC5293E6E81A}" srcOrd="0" destOrd="0" parTransId="{BDCF2A8C-21F6-4C62-9788-D084158BB582}" sibTransId="{674FD664-412B-4124-A835-8C95727DFBBB}"/>
    <dgm:cxn modelId="{74E84559-F5E3-4CBD-836C-6C5460E34823}" srcId="{698B1B34-7856-4FFA-9EAA-CC5293E6E81A}" destId="{FACF2CB9-389A-4AA2-BD4A-43F87723662B}" srcOrd="5" destOrd="0" parTransId="{DC81ECC0-28BC-49EC-8890-85244FEC8C25}" sibTransId="{A26DF3A7-2503-4B8B-BC78-0C8B58E7189B}"/>
    <dgm:cxn modelId="{9ED278C7-2F46-4042-85A2-55487057506C}" type="presOf" srcId="{3AFE6A50-7602-4447-BFF5-82F2BEFAC8FA}" destId="{5F3D4DBC-D2B0-41EB-9948-C528A3354101}" srcOrd="0" destOrd="0" presId="urn:microsoft.com/office/officeart/2005/8/layout/vList2"/>
    <dgm:cxn modelId="{A06BB072-B5FF-4A0D-87EC-9AB150DE2CB9}" type="presOf" srcId="{FACF2CB9-389A-4AA2-BD4A-43F87723662B}" destId="{47C9D8C8-10C8-412C-86CB-86364BDE229A}" srcOrd="0" destOrd="5" presId="urn:microsoft.com/office/officeart/2005/8/layout/vList2"/>
    <dgm:cxn modelId="{CA38B348-13EC-42A0-9E17-02E821E734DF}" srcId="{698B1B34-7856-4FFA-9EAA-CC5293E6E81A}" destId="{90E9F609-D534-4EEE-BFB6-8F1C12108B65}" srcOrd="1" destOrd="0" parTransId="{E1A9C719-AE87-4065-B6CD-E35A0520B034}" sibTransId="{EB19BA87-2AB7-4E41-8646-C7DF133CF012}"/>
    <dgm:cxn modelId="{A6FE11A5-CD4B-44B2-8D64-B849A0398E4C}" type="presOf" srcId="{698B1B34-7856-4FFA-9EAA-CC5293E6E81A}" destId="{8BE498EF-9598-4D5D-96D4-3BF4093771D4}" srcOrd="0" destOrd="0" presId="urn:microsoft.com/office/officeart/2005/8/layout/vList2"/>
    <dgm:cxn modelId="{B84143E5-2D24-4FD6-86F8-8A07B0061A7F}" type="presOf" srcId="{CEB572BA-AEA4-40BB-A760-FC59FAE118E1}" destId="{47C9D8C8-10C8-412C-86CB-86364BDE229A}" srcOrd="0" destOrd="3" presId="urn:microsoft.com/office/officeart/2005/8/layout/vList2"/>
    <dgm:cxn modelId="{99D40415-CFF3-4012-BDB7-D4C2D4DF2C96}" srcId="{698B1B34-7856-4FFA-9EAA-CC5293E6E81A}" destId="{20E006AB-2FCA-4406-AC7F-470FF3BA6677}" srcOrd="2" destOrd="0" parTransId="{9BDE50A1-22E0-4AF7-B4BF-CF50834EE537}" sibTransId="{7219A3F7-750F-4788-B5E5-C3D4CAC6666E}"/>
    <dgm:cxn modelId="{5ADEC4E0-657F-4AFD-9690-EEED7666AD73}" type="presOf" srcId="{453E4361-E30E-4947-8189-323E0E3A1C69}" destId="{47C9D8C8-10C8-412C-86CB-86364BDE229A}" srcOrd="0" destOrd="0" presId="urn:microsoft.com/office/officeart/2005/8/layout/vList2"/>
    <dgm:cxn modelId="{0C50A618-4892-467E-BCDC-F542B7788D58}" type="presOf" srcId="{90E9F609-D534-4EEE-BFB6-8F1C12108B65}" destId="{47C9D8C8-10C8-412C-86CB-86364BDE229A}" srcOrd="0" destOrd="1" presId="urn:microsoft.com/office/officeart/2005/8/layout/vList2"/>
    <dgm:cxn modelId="{2BD07775-5586-4069-BC38-EC77508B10BD}" srcId="{698B1B34-7856-4FFA-9EAA-CC5293E6E81A}" destId="{453E4361-E30E-4947-8189-323E0E3A1C69}" srcOrd="0" destOrd="0" parTransId="{61F6BC3A-2751-432E-9D57-018D0465A7C9}" sibTransId="{463B11CD-49D8-4277-8CBC-37DDD73F952D}"/>
    <dgm:cxn modelId="{9757B18E-F4FB-4F9A-824B-808D101C4981}" type="presOf" srcId="{20E006AB-2FCA-4406-AC7F-470FF3BA6677}" destId="{47C9D8C8-10C8-412C-86CB-86364BDE229A}" srcOrd="0" destOrd="2" presId="urn:microsoft.com/office/officeart/2005/8/layout/vList2"/>
    <dgm:cxn modelId="{513B054F-48A6-449E-AF5A-E998892C14DA}" type="presOf" srcId="{9F60636B-E59B-4EB4-B811-AEF8375BDC00}" destId="{47C9D8C8-10C8-412C-86CB-86364BDE229A}" srcOrd="0" destOrd="4" presId="urn:microsoft.com/office/officeart/2005/8/layout/vList2"/>
    <dgm:cxn modelId="{5EC634CF-D1E4-4AF3-8251-B269F254E55C}" srcId="{698B1B34-7856-4FFA-9EAA-CC5293E6E81A}" destId="{9F60636B-E59B-4EB4-B811-AEF8375BDC00}" srcOrd="4" destOrd="0" parTransId="{59C42E99-DBE8-496D-BDF9-97129CD8B90D}" sibTransId="{0BD24D6B-D4B1-440C-AFCD-59B30FC36EA7}"/>
    <dgm:cxn modelId="{B70EE20D-4C79-4151-9D44-1B1942FA1D32}" srcId="{698B1B34-7856-4FFA-9EAA-CC5293E6E81A}" destId="{CEB572BA-AEA4-40BB-A760-FC59FAE118E1}" srcOrd="3" destOrd="0" parTransId="{D19CF90B-8EF4-4CDE-BC3D-B15B727CA5A6}" sibTransId="{E30D7B31-F651-4A29-8FF0-3331B12E9A4C}"/>
    <dgm:cxn modelId="{0060EF50-C39D-4AEE-8347-D6CDCA182EAD}" type="presParOf" srcId="{5F3D4DBC-D2B0-41EB-9948-C528A3354101}" destId="{8BE498EF-9598-4D5D-96D4-3BF4093771D4}" srcOrd="0" destOrd="0" presId="urn:microsoft.com/office/officeart/2005/8/layout/vList2"/>
    <dgm:cxn modelId="{D6413F65-9D9B-40E5-9EE0-1EFC77F15F23}" type="presParOf" srcId="{5F3D4DBC-D2B0-41EB-9948-C528A3354101}" destId="{47C9D8C8-10C8-412C-86CB-86364BDE229A}"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ZA"/>
        </a:p>
      </dgm:t>
    </dgm:pt>
    <dgm:pt modelId="{698B1B34-7856-4FFA-9EAA-CC5293E6E81A}">
      <dgm:prSet phldrT="[Text]" custT="1"/>
      <dgm:spPr/>
      <dgm:t>
        <a:bodyPr/>
        <a:lstStyle/>
        <a:p>
          <a:r>
            <a:rPr lang="en-ZA" sz="2000" b="1" dirty="0"/>
            <a:t>Promotion of human rights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dgm:spPr/>
      <dgm:t>
        <a:bodyPr/>
        <a:lstStyle/>
        <a:p>
          <a:pPr algn="l"/>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9240481A-B26B-484C-B3DE-9CBEBCD5D36A}">
      <dgm:prSet phldrT="[Text]" custT="1"/>
      <dgm:spPr/>
      <dgm:t>
        <a:bodyPr/>
        <a:lstStyle/>
        <a:p>
          <a:pPr algn="l"/>
          <a:endParaRPr lang="en-ZA" sz="1800"/>
        </a:p>
      </dgm:t>
    </dgm:pt>
    <dgm:pt modelId="{65A00560-0903-4840-A354-2BBD5041EB90}" type="parTrans" cxnId="{7F2324B7-9D01-4EE2-904F-7108DBD78713}">
      <dgm:prSet/>
      <dgm:spPr/>
      <dgm:t>
        <a:bodyPr/>
        <a:lstStyle/>
        <a:p>
          <a:endParaRPr lang="en-ZA"/>
        </a:p>
      </dgm:t>
    </dgm:pt>
    <dgm:pt modelId="{B9B42B3F-D288-416C-A511-DEBE53F6134C}" type="sibTrans" cxnId="{7F2324B7-9D01-4EE2-904F-7108DBD78713}">
      <dgm:prSet/>
      <dgm:spPr/>
      <dgm:t>
        <a:bodyPr/>
        <a:lstStyle/>
        <a:p>
          <a:endParaRPr lang="en-ZA"/>
        </a:p>
      </dgm:t>
    </dgm:pt>
    <dgm:pt modelId="{453E4361-E30E-4947-8189-323E0E3A1C69}">
      <dgm:prSet phldrT="[Text]" custT="1"/>
      <dgm:spPr/>
      <dgm:t>
        <a:bodyPr/>
        <a:lstStyle/>
        <a:p>
          <a:pPr algn="l">
            <a:buFont typeface="+mj-lt"/>
            <a:buNone/>
          </a:pPr>
          <a:r>
            <a:rPr lang="en-ZA" sz="1800" b="0" i="0" dirty="0"/>
            <a:t>4. Collaborative anti-corruption efforts with the FISD and other stakeholders to </a:t>
          </a:r>
          <a:r>
            <a:rPr lang="en-US" sz="1800" b="0" i="0" dirty="0"/>
            <a:t>engage and explore various intervention mechanisms, including a </a:t>
          </a:r>
          <a:r>
            <a:rPr lang="en-ZA" sz="1800" b="0" i="0" dirty="0"/>
            <a:t>focus on strengthening the legal framework for the protection of whistle-blowers</a:t>
          </a:r>
          <a:endParaRPr lang="en-ZA" sz="1800" dirty="0"/>
        </a:p>
      </dgm:t>
    </dgm:pt>
    <dgm:pt modelId="{61F6BC3A-2751-432E-9D57-018D0465A7C9}" type="parTrans" cxnId="{2BD07775-5586-4069-BC38-EC77508B10BD}">
      <dgm:prSet/>
      <dgm:spPr/>
      <dgm:t>
        <a:bodyPr/>
        <a:lstStyle/>
        <a:p>
          <a:endParaRPr lang="en-ZA"/>
        </a:p>
      </dgm:t>
    </dgm:pt>
    <dgm:pt modelId="{463B11CD-49D8-4277-8CBC-37DDD73F952D}" type="sibTrans" cxnId="{2BD07775-5586-4069-BC38-EC77508B10BD}">
      <dgm:prSet/>
      <dgm:spPr/>
      <dgm:t>
        <a:bodyPr/>
        <a:lstStyle/>
        <a:p>
          <a:endParaRPr lang="en-ZA"/>
        </a:p>
      </dgm:t>
    </dgm:pt>
    <dgm:pt modelId="{5A7F63F1-7679-4462-905A-EACFE25C1FAE}">
      <dgm:prSet custT="1"/>
      <dgm:spPr/>
      <dgm:t>
        <a:bodyPr/>
        <a:lstStyle/>
        <a:p>
          <a:pPr algn="just">
            <a:buFont typeface="+mj-lt"/>
            <a:buAutoNum type="arabicPeriod" startAt="5"/>
          </a:pPr>
          <a:endParaRPr lang="en-ZA" sz="1800" i="0" dirty="0"/>
        </a:p>
      </dgm:t>
    </dgm:pt>
    <dgm:pt modelId="{349C2CFE-4E46-4A8F-B472-154F04C3153D}" type="parTrans" cxnId="{BD6B062D-1452-495D-9EF3-0504CE576ED7}">
      <dgm:prSet/>
      <dgm:spPr/>
      <dgm:t>
        <a:bodyPr/>
        <a:lstStyle/>
        <a:p>
          <a:endParaRPr lang="en-ZA"/>
        </a:p>
      </dgm:t>
    </dgm:pt>
    <dgm:pt modelId="{D763CA3B-B092-4DF6-95AB-C4AA30380878}" type="sibTrans" cxnId="{BD6B062D-1452-495D-9EF3-0504CE576ED7}">
      <dgm:prSet/>
      <dgm:spPr/>
      <dgm:t>
        <a:bodyPr/>
        <a:lstStyle/>
        <a:p>
          <a:endParaRPr lang="en-ZA"/>
        </a:p>
      </dgm:t>
    </dgm:pt>
    <dgm:pt modelId="{A14CE608-F4E1-4646-9AC6-F826FA12DDAF}">
      <dgm:prSet custT="1"/>
      <dgm:spPr/>
      <dgm:t>
        <a:bodyPr/>
        <a:lstStyle/>
        <a:p>
          <a:pPr algn="just">
            <a:buFont typeface="+mj-lt"/>
            <a:buAutoNum type="arabicPeriod" startAt="5"/>
          </a:pPr>
          <a:r>
            <a:rPr lang="en-ZA" sz="1800" b="0" i="0" dirty="0"/>
            <a:t> Promoting non-discrimination and gender equality through implementation of the Amman Declaration in collaboration with the Commission on Gender Equality: dealing with all forms of discrimination against women and girls, gender-based violence, violations of economic, social and cultural rights, reproductive rights</a:t>
          </a:r>
          <a:endParaRPr lang="en-ZA" sz="1800" i="0" dirty="0"/>
        </a:p>
      </dgm:t>
    </dgm:pt>
    <dgm:pt modelId="{C6800869-29F5-4E18-AA9B-B00E4F2B20A8}" type="parTrans" cxnId="{C8218E1E-5857-4851-B2F3-463A828B021C}">
      <dgm:prSet/>
      <dgm:spPr/>
      <dgm:t>
        <a:bodyPr/>
        <a:lstStyle/>
        <a:p>
          <a:endParaRPr lang="en-ZA"/>
        </a:p>
      </dgm:t>
    </dgm:pt>
    <dgm:pt modelId="{F2D7DC14-ABAE-4A46-A20E-DA8B206E24F9}" type="sibTrans" cxnId="{C8218E1E-5857-4851-B2F3-463A828B021C}">
      <dgm:prSet/>
      <dgm:spPr/>
      <dgm:t>
        <a:bodyPr/>
        <a:lstStyle/>
        <a:p>
          <a:endParaRPr lang="en-ZA"/>
        </a:p>
      </dgm:t>
    </dgm:pt>
    <dgm:pt modelId="{63F73B0B-B1E0-4BFD-99EF-84948325ACA1}">
      <dgm:prSet custT="1"/>
      <dgm:spPr/>
      <dgm:t>
        <a:bodyPr/>
        <a:lstStyle/>
        <a:p>
          <a:pPr algn="l">
            <a:buFont typeface="+mj-lt"/>
            <a:buAutoNum type="arabicPeriod" startAt="5"/>
          </a:pPr>
          <a:endParaRPr lang="en-ZA" sz="1800" i="0" dirty="0"/>
        </a:p>
      </dgm:t>
    </dgm:pt>
    <dgm:pt modelId="{4E8588D9-9208-4E57-B537-D49BFC7C1731}" type="parTrans" cxnId="{1DAC6676-29AC-41A2-8035-0A2C03431ECA}">
      <dgm:prSet/>
      <dgm:spPr/>
      <dgm:t>
        <a:bodyPr/>
        <a:lstStyle/>
        <a:p>
          <a:endParaRPr lang="en-ZA"/>
        </a:p>
      </dgm:t>
    </dgm:pt>
    <dgm:pt modelId="{CC3998DF-4313-42AA-9795-507F71E5142F}" type="sibTrans" cxnId="{1DAC6676-29AC-41A2-8035-0A2C03431ECA}">
      <dgm:prSet/>
      <dgm:spPr/>
      <dgm:t>
        <a:bodyPr/>
        <a:lstStyle/>
        <a:p>
          <a:endParaRPr lang="en-ZA"/>
        </a:p>
      </dgm:t>
    </dgm:pt>
    <dgm:pt modelId="{0070FF6B-6874-460C-B6BC-4ADCB5D03301}">
      <dgm:prSet custT="1"/>
      <dgm:spPr/>
      <dgm:t>
        <a:bodyPr/>
        <a:lstStyle/>
        <a:p>
          <a:pPr algn="l">
            <a:buFont typeface="+mj-lt"/>
            <a:buAutoNum type="arabicPeriod" startAt="5"/>
          </a:pPr>
          <a:r>
            <a:rPr lang="en-ZA" sz="1800" dirty="0"/>
            <a:t> Empowering human rights champions in communities </a:t>
          </a:r>
          <a:endParaRPr lang="en-ZA" sz="1800" i="0" dirty="0"/>
        </a:p>
      </dgm:t>
    </dgm:pt>
    <dgm:pt modelId="{061F59B1-64D9-4A8A-9958-702382EB064A}" type="parTrans" cxnId="{3DE1EEC5-8570-46E1-8BDE-438FBA8EA931}">
      <dgm:prSet/>
      <dgm:spPr/>
      <dgm:t>
        <a:bodyPr/>
        <a:lstStyle/>
        <a:p>
          <a:endParaRPr lang="en-ZA"/>
        </a:p>
      </dgm:t>
    </dgm:pt>
    <dgm:pt modelId="{A8C02E82-E277-4DD5-82AD-521913D88AB0}" type="sibTrans" cxnId="{3DE1EEC5-8570-46E1-8BDE-438FBA8EA931}">
      <dgm:prSet/>
      <dgm:spPr/>
      <dgm:t>
        <a:bodyPr/>
        <a:lstStyle/>
        <a:p>
          <a:endParaRPr lang="en-ZA"/>
        </a:p>
      </dgm:t>
    </dgm:pt>
    <dgm:pt modelId="{197C4C14-41BD-4DBE-B659-7002B7AD2CFD}">
      <dgm:prSet phldrT="[Text]" custT="1"/>
      <dgm:spPr/>
      <dgm:t>
        <a:bodyPr/>
        <a:lstStyle/>
        <a:p>
          <a:pPr algn="l">
            <a:buFont typeface="+mj-lt"/>
            <a:buNone/>
          </a:pPr>
          <a:endParaRPr lang="en-ZA" sz="1800" dirty="0"/>
        </a:p>
      </dgm:t>
    </dgm:pt>
    <dgm:pt modelId="{CD6E8BDF-A81C-4B10-A095-B2C72000DFE9}" type="parTrans" cxnId="{21DF3C9B-A8E8-4D67-8E35-4509A52BE114}">
      <dgm:prSet/>
      <dgm:spPr/>
      <dgm:t>
        <a:bodyPr/>
        <a:lstStyle/>
        <a:p>
          <a:endParaRPr lang="en-ZA"/>
        </a:p>
      </dgm:t>
    </dgm:pt>
    <dgm:pt modelId="{66859033-7110-4360-8452-F684FA49E173}" type="sibTrans" cxnId="{21DF3C9B-A8E8-4D67-8E35-4509A52BE114}">
      <dgm:prSet/>
      <dgm:spPr/>
      <dgm:t>
        <a:bodyPr/>
        <a:lstStyle/>
        <a:p>
          <a:endParaRPr lang="en-ZA"/>
        </a:p>
      </dgm:t>
    </dgm:pt>
    <dgm:pt modelId="{5F3D4DBC-D2B0-41EB-9948-C528A3354101}" type="pres">
      <dgm:prSet presAssocID="{3AFE6A50-7602-4447-BFF5-82F2BEFAC8FA}" presName="linear" presStyleCnt="0">
        <dgm:presLayoutVars>
          <dgm:animLvl val="lvl"/>
          <dgm:resizeHandles val="exact"/>
        </dgm:presLayoutVars>
      </dgm:prSet>
      <dgm:spPr/>
      <dgm:t>
        <a:bodyPr/>
        <a:lstStyle/>
        <a:p>
          <a:endParaRPr lang="en-US"/>
        </a:p>
      </dgm:t>
    </dgm:pt>
    <dgm:pt modelId="{8BE498EF-9598-4D5D-96D4-3BF4093771D4}" type="pres">
      <dgm:prSet presAssocID="{698B1B34-7856-4FFA-9EAA-CC5293E6E81A}" presName="parentText" presStyleLbl="node1" presStyleIdx="0" presStyleCnt="1" custScaleY="41533" custLinFactNeighborY="-447">
        <dgm:presLayoutVars>
          <dgm:chMax val="0"/>
          <dgm:bulletEnabled val="1"/>
        </dgm:presLayoutVars>
      </dgm:prSet>
      <dgm:spPr/>
      <dgm:t>
        <a:bodyPr/>
        <a:lstStyle/>
        <a:p>
          <a:endParaRPr lang="en-US"/>
        </a:p>
      </dgm:t>
    </dgm:pt>
    <dgm:pt modelId="{47C9D8C8-10C8-412C-86CB-86364BDE229A}"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5ADEC4E0-657F-4AFD-9690-EEED7666AD73}" type="presOf" srcId="{453E4361-E30E-4947-8189-323E0E3A1C69}" destId="{47C9D8C8-10C8-412C-86CB-86364BDE229A}" srcOrd="0" destOrd="1" presId="urn:microsoft.com/office/officeart/2005/8/layout/vList2"/>
    <dgm:cxn modelId="{3DE1EEC5-8570-46E1-8BDE-438FBA8EA931}" srcId="{698B1B34-7856-4FFA-9EAA-CC5293E6E81A}" destId="{0070FF6B-6874-460C-B6BC-4ADCB5D03301}" srcOrd="5" destOrd="0" parTransId="{061F59B1-64D9-4A8A-9958-702382EB064A}" sibTransId="{A8C02E82-E277-4DD5-82AD-521913D88AB0}"/>
    <dgm:cxn modelId="{F5467924-6E20-45FB-A34A-99BE1705396B}" type="presOf" srcId="{303F709A-532C-4155-8808-0CB02EF2A22B}" destId="{47C9D8C8-10C8-412C-86CB-86364BDE229A}" srcOrd="0" destOrd="7"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9ED278C7-2F46-4042-85A2-55487057506C}" type="presOf" srcId="{3AFE6A50-7602-4447-BFF5-82F2BEFAC8FA}" destId="{5F3D4DBC-D2B0-41EB-9948-C528A3354101}" srcOrd="0" destOrd="0" presId="urn:microsoft.com/office/officeart/2005/8/layout/vList2"/>
    <dgm:cxn modelId="{EEDBE017-9556-494E-8A15-3E7C0105F28A}" type="presOf" srcId="{A14CE608-F4E1-4646-9AC6-F826FA12DDAF}" destId="{47C9D8C8-10C8-412C-86CB-86364BDE229A}" srcOrd="0" destOrd="3" presId="urn:microsoft.com/office/officeart/2005/8/layout/vList2"/>
    <dgm:cxn modelId="{7F2324B7-9D01-4EE2-904F-7108DBD78713}" srcId="{698B1B34-7856-4FFA-9EAA-CC5293E6E81A}" destId="{9240481A-B26B-484C-B3DE-9CBEBCD5D36A}" srcOrd="6" destOrd="0" parTransId="{65A00560-0903-4840-A354-2BBD5041EB90}" sibTransId="{B9B42B3F-D288-416C-A511-DEBE53F6134C}"/>
    <dgm:cxn modelId="{F154319A-1354-4697-98CA-7407059E2681}" type="presOf" srcId="{197C4C14-41BD-4DBE-B659-7002B7AD2CFD}" destId="{47C9D8C8-10C8-412C-86CB-86364BDE229A}" srcOrd="0" destOrd="0" presId="urn:microsoft.com/office/officeart/2005/8/layout/vList2"/>
    <dgm:cxn modelId="{21DF3C9B-A8E8-4D67-8E35-4509A52BE114}" srcId="{698B1B34-7856-4FFA-9EAA-CC5293E6E81A}" destId="{197C4C14-41BD-4DBE-B659-7002B7AD2CFD}" srcOrd="0" destOrd="0" parTransId="{CD6E8BDF-A81C-4B10-A095-B2C72000DFE9}" sibTransId="{66859033-7110-4360-8452-F684FA49E173}"/>
    <dgm:cxn modelId="{4B1F8D5C-7132-4CC3-874E-DA9C1E7FA9B3}" type="presOf" srcId="{0070FF6B-6874-460C-B6BC-4ADCB5D03301}" destId="{47C9D8C8-10C8-412C-86CB-86364BDE229A}" srcOrd="0" destOrd="5" presId="urn:microsoft.com/office/officeart/2005/8/layout/vList2"/>
    <dgm:cxn modelId="{2BD07775-5586-4069-BC38-EC77508B10BD}" srcId="{698B1B34-7856-4FFA-9EAA-CC5293E6E81A}" destId="{453E4361-E30E-4947-8189-323E0E3A1C69}" srcOrd="1" destOrd="0" parTransId="{61F6BC3A-2751-432E-9D57-018D0465A7C9}" sibTransId="{463B11CD-49D8-4277-8CBC-37DDD73F952D}"/>
    <dgm:cxn modelId="{BD6B062D-1452-495D-9EF3-0504CE576ED7}" srcId="{698B1B34-7856-4FFA-9EAA-CC5293E6E81A}" destId="{5A7F63F1-7679-4462-905A-EACFE25C1FAE}" srcOrd="2" destOrd="0" parTransId="{349C2CFE-4E46-4A8F-B472-154F04C3153D}" sibTransId="{D763CA3B-B092-4DF6-95AB-C4AA30380878}"/>
    <dgm:cxn modelId="{1D8BD1F7-D51C-476D-82F9-DE786B783F70}" type="presOf" srcId="{9240481A-B26B-484C-B3DE-9CBEBCD5D36A}" destId="{47C9D8C8-10C8-412C-86CB-86364BDE229A}" srcOrd="0" destOrd="6" presId="urn:microsoft.com/office/officeart/2005/8/layout/vList2"/>
    <dgm:cxn modelId="{851E0349-86D2-43DC-AFED-585790D23CC5}" srcId="{698B1B34-7856-4FFA-9EAA-CC5293E6E81A}" destId="{303F709A-532C-4155-8808-0CB02EF2A22B}" srcOrd="7" destOrd="0" parTransId="{7A1BA214-19E9-462E-BCE8-23DD022F0F02}" sibTransId="{22BDA708-2AF3-495C-BF55-7BA172CCF08C}"/>
    <dgm:cxn modelId="{1DAC6676-29AC-41A2-8035-0A2C03431ECA}" srcId="{698B1B34-7856-4FFA-9EAA-CC5293E6E81A}" destId="{63F73B0B-B1E0-4BFD-99EF-84948325ACA1}" srcOrd="4" destOrd="0" parTransId="{4E8588D9-9208-4E57-B537-D49BFC7C1731}" sibTransId="{CC3998DF-4313-42AA-9795-507F71E5142F}"/>
    <dgm:cxn modelId="{A6FE11A5-CD4B-44B2-8D64-B849A0398E4C}" type="presOf" srcId="{698B1B34-7856-4FFA-9EAA-CC5293E6E81A}" destId="{8BE498EF-9598-4D5D-96D4-3BF4093771D4}" srcOrd="0" destOrd="0" presId="urn:microsoft.com/office/officeart/2005/8/layout/vList2"/>
    <dgm:cxn modelId="{321F397E-FE7C-4380-AA64-563192E3FB51}" type="presOf" srcId="{5A7F63F1-7679-4462-905A-EACFE25C1FAE}" destId="{47C9D8C8-10C8-412C-86CB-86364BDE229A}" srcOrd="0" destOrd="2" presId="urn:microsoft.com/office/officeart/2005/8/layout/vList2"/>
    <dgm:cxn modelId="{66607CF6-64A5-4350-93B6-733835061111}" type="presOf" srcId="{63F73B0B-B1E0-4BFD-99EF-84948325ACA1}" destId="{47C9D8C8-10C8-412C-86CB-86364BDE229A}" srcOrd="0" destOrd="4" presId="urn:microsoft.com/office/officeart/2005/8/layout/vList2"/>
    <dgm:cxn modelId="{C8218E1E-5857-4851-B2F3-463A828B021C}" srcId="{698B1B34-7856-4FFA-9EAA-CC5293E6E81A}" destId="{A14CE608-F4E1-4646-9AC6-F826FA12DDAF}" srcOrd="3" destOrd="0" parTransId="{C6800869-29F5-4E18-AA9B-B00E4F2B20A8}" sibTransId="{F2D7DC14-ABAE-4A46-A20E-DA8B206E24F9}"/>
    <dgm:cxn modelId="{0060EF50-C39D-4AEE-8347-D6CDCA182EAD}" type="presParOf" srcId="{5F3D4DBC-D2B0-41EB-9948-C528A3354101}" destId="{8BE498EF-9598-4D5D-96D4-3BF4093771D4}" srcOrd="0" destOrd="0" presId="urn:microsoft.com/office/officeart/2005/8/layout/vList2"/>
    <dgm:cxn modelId="{D6413F65-9D9B-40E5-9EE0-1EFC77F15F23}" type="presParOf" srcId="{5F3D4DBC-D2B0-41EB-9948-C528A3354101}" destId="{47C9D8C8-10C8-412C-86CB-86364BDE229A}"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ZA"/>
        </a:p>
      </dgm:t>
    </dgm:pt>
    <dgm:pt modelId="{698B1B34-7856-4FFA-9EAA-CC5293E6E81A}">
      <dgm:prSet phldrT="[Text]" custT="1"/>
      <dgm:spPr/>
      <dgm:t>
        <a:bodyPr/>
        <a:lstStyle/>
        <a:p>
          <a:r>
            <a:rPr lang="en-ZA" sz="2000" b="1" dirty="0"/>
            <a:t>Promotion of human rights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dgm:spPr/>
      <dgm:t>
        <a:bodyPr/>
        <a:lstStyle/>
        <a:p>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9240481A-B26B-484C-B3DE-9CBEBCD5D36A}">
      <dgm:prSet phldrT="[Text]" custT="1"/>
      <dgm:spPr/>
      <dgm:t>
        <a:bodyPr/>
        <a:lstStyle/>
        <a:p>
          <a:endParaRPr lang="en-ZA" sz="1800"/>
        </a:p>
      </dgm:t>
    </dgm:pt>
    <dgm:pt modelId="{65A00560-0903-4840-A354-2BBD5041EB90}" type="parTrans" cxnId="{7F2324B7-9D01-4EE2-904F-7108DBD78713}">
      <dgm:prSet/>
      <dgm:spPr/>
      <dgm:t>
        <a:bodyPr/>
        <a:lstStyle/>
        <a:p>
          <a:endParaRPr lang="en-ZA"/>
        </a:p>
      </dgm:t>
    </dgm:pt>
    <dgm:pt modelId="{B9B42B3F-D288-416C-A511-DEBE53F6134C}" type="sibTrans" cxnId="{7F2324B7-9D01-4EE2-904F-7108DBD78713}">
      <dgm:prSet/>
      <dgm:spPr/>
      <dgm:t>
        <a:bodyPr/>
        <a:lstStyle/>
        <a:p>
          <a:endParaRPr lang="en-ZA"/>
        </a:p>
      </dgm:t>
    </dgm:pt>
    <dgm:pt modelId="{453E4361-E30E-4947-8189-323E0E3A1C69}">
      <dgm:prSet phldrT="[Text]" custT="1"/>
      <dgm:spPr/>
      <dgm:t>
        <a:bodyPr/>
        <a:lstStyle/>
        <a:p>
          <a:pPr>
            <a:buFont typeface="+mj-lt"/>
            <a:buNone/>
          </a:pPr>
          <a:r>
            <a:rPr lang="en-ZA" sz="1800" i="0" dirty="0"/>
            <a:t>7. Facilitated a session to promote children’s rights and pro-human rights budgeting through reflection on the Medium Term Budget Policy Statement (MTBPS) - stakeholders including National Treasury, UNICEF, SPII and Budget Justice Coalition</a:t>
          </a:r>
          <a:endParaRPr lang="en-ZA" sz="1800" dirty="0"/>
        </a:p>
      </dgm:t>
    </dgm:pt>
    <dgm:pt modelId="{61F6BC3A-2751-432E-9D57-018D0465A7C9}" type="parTrans" cxnId="{2BD07775-5586-4069-BC38-EC77508B10BD}">
      <dgm:prSet/>
      <dgm:spPr/>
      <dgm:t>
        <a:bodyPr/>
        <a:lstStyle/>
        <a:p>
          <a:endParaRPr lang="en-ZA"/>
        </a:p>
      </dgm:t>
    </dgm:pt>
    <dgm:pt modelId="{463B11CD-49D8-4277-8CBC-37DDD73F952D}" type="sibTrans" cxnId="{2BD07775-5586-4069-BC38-EC77508B10BD}">
      <dgm:prSet/>
      <dgm:spPr/>
      <dgm:t>
        <a:bodyPr/>
        <a:lstStyle/>
        <a:p>
          <a:endParaRPr lang="en-ZA"/>
        </a:p>
      </dgm:t>
    </dgm:pt>
    <dgm:pt modelId="{9C3FA3E6-6556-496B-B3F5-C059F6EB66F6}">
      <dgm:prSet custT="1"/>
      <dgm:spPr/>
      <dgm:t>
        <a:bodyPr/>
        <a:lstStyle/>
        <a:p>
          <a:pPr>
            <a:buFont typeface="+mj-lt"/>
            <a:buAutoNum type="arabicPeriod" startAt="9"/>
          </a:pPr>
          <a:endParaRPr lang="en-ZA" sz="1800" i="0" dirty="0"/>
        </a:p>
      </dgm:t>
    </dgm:pt>
    <dgm:pt modelId="{A24A5A4F-DE77-4E54-95D7-53FB630A3F72}" type="parTrans" cxnId="{04283993-326A-4300-AAFF-A70DD3838AA0}">
      <dgm:prSet/>
      <dgm:spPr/>
      <dgm:t>
        <a:bodyPr/>
        <a:lstStyle/>
        <a:p>
          <a:endParaRPr lang="en-ZA"/>
        </a:p>
      </dgm:t>
    </dgm:pt>
    <dgm:pt modelId="{CE5B7B7D-56E7-41CC-8AFB-02C6C4A51A94}" type="sibTrans" cxnId="{04283993-326A-4300-AAFF-A70DD3838AA0}">
      <dgm:prSet/>
      <dgm:spPr/>
      <dgm:t>
        <a:bodyPr/>
        <a:lstStyle/>
        <a:p>
          <a:endParaRPr lang="en-ZA"/>
        </a:p>
      </dgm:t>
    </dgm:pt>
    <dgm:pt modelId="{A6AD26AE-D448-4A8C-908A-0CD96E804985}">
      <dgm:prSet custT="1"/>
      <dgm:spPr/>
      <dgm:t>
        <a:bodyPr/>
        <a:lstStyle/>
        <a:p>
          <a:pPr>
            <a:buFont typeface="+mj-lt"/>
            <a:buNone/>
          </a:pPr>
          <a:r>
            <a:rPr lang="en-ZA" sz="1800" i="0" dirty="0"/>
            <a:t>8. The Commission has also contributed towards international discussions and efforts on the right to equality focusing on Sexual Orientation and Gender Identity Expression (SOGIE) along with institutions in the Network of African National Human Rights Institutions (NANHRI).</a:t>
          </a:r>
        </a:p>
      </dgm:t>
    </dgm:pt>
    <dgm:pt modelId="{2A3C7BAD-1C13-42D9-B5D8-C34A15A665E8}" type="parTrans" cxnId="{6FCFBD06-F3AF-4E8C-8C04-29053D03F855}">
      <dgm:prSet/>
      <dgm:spPr/>
      <dgm:t>
        <a:bodyPr/>
        <a:lstStyle/>
        <a:p>
          <a:endParaRPr lang="en-ZA"/>
        </a:p>
      </dgm:t>
    </dgm:pt>
    <dgm:pt modelId="{E6D197A9-5D15-4766-8DE2-E688EED64428}" type="sibTrans" cxnId="{6FCFBD06-F3AF-4E8C-8C04-29053D03F855}">
      <dgm:prSet/>
      <dgm:spPr/>
      <dgm:t>
        <a:bodyPr/>
        <a:lstStyle/>
        <a:p>
          <a:endParaRPr lang="en-ZA"/>
        </a:p>
      </dgm:t>
    </dgm:pt>
    <dgm:pt modelId="{5C01F13E-64BC-44EC-83E1-D691C49FCEBF}">
      <dgm:prSet custT="1"/>
      <dgm:spPr/>
      <dgm:t>
        <a:bodyPr/>
        <a:lstStyle/>
        <a:p>
          <a:pPr>
            <a:buFont typeface="+mj-lt"/>
            <a:buAutoNum type="arabicPeriod" startAt="9"/>
          </a:pPr>
          <a:endParaRPr lang="en-ZA" sz="1800" i="0" dirty="0"/>
        </a:p>
      </dgm:t>
    </dgm:pt>
    <dgm:pt modelId="{C8B37CF8-BB59-42C3-9D73-30EEED38500E}" type="parTrans" cxnId="{E6205C13-1EA6-4CD2-9045-51BBBC0843B0}">
      <dgm:prSet/>
      <dgm:spPr/>
      <dgm:t>
        <a:bodyPr/>
        <a:lstStyle/>
        <a:p>
          <a:endParaRPr lang="en-ZA"/>
        </a:p>
      </dgm:t>
    </dgm:pt>
    <dgm:pt modelId="{7C1C283E-CE84-4A00-8CFC-77CF3AC2261A}" type="sibTrans" cxnId="{E6205C13-1EA6-4CD2-9045-51BBBC0843B0}">
      <dgm:prSet/>
      <dgm:spPr/>
      <dgm:t>
        <a:bodyPr/>
        <a:lstStyle/>
        <a:p>
          <a:endParaRPr lang="en-ZA"/>
        </a:p>
      </dgm:t>
    </dgm:pt>
    <dgm:pt modelId="{26D0F8B2-414C-49B5-9AE7-487575DF5F06}">
      <dgm:prSet custT="1"/>
      <dgm:spPr/>
      <dgm:t>
        <a:bodyPr/>
        <a:lstStyle/>
        <a:p>
          <a:pPr>
            <a:buFont typeface="+mj-lt"/>
            <a:buAutoNum type="arabicPeriod" startAt="9"/>
          </a:pPr>
          <a:r>
            <a:rPr lang="en-ZA" sz="1800" i="0" dirty="0"/>
            <a:t> Commission selected to represent Africa at the Global Alliance of National Human Rights Institutions (GANHRI) Subcommittee on Accreditation (SCA) - a process where NHRIs are periodically evaluated with reference to the Paris Principles, which aim to ensure independence, pluralism, effectiveness, and accountability </a:t>
          </a:r>
        </a:p>
      </dgm:t>
    </dgm:pt>
    <dgm:pt modelId="{98794719-E679-4EA6-A784-4D956EC4EB66}" type="parTrans" cxnId="{C49BDF1D-48CC-4674-86C8-F6B4D78F4D2A}">
      <dgm:prSet/>
      <dgm:spPr/>
      <dgm:t>
        <a:bodyPr/>
        <a:lstStyle/>
        <a:p>
          <a:endParaRPr lang="en-ZA"/>
        </a:p>
      </dgm:t>
    </dgm:pt>
    <dgm:pt modelId="{78D09746-3755-4F2C-9CB1-C25A8D6048EA}" type="sibTrans" cxnId="{C49BDF1D-48CC-4674-86C8-F6B4D78F4D2A}">
      <dgm:prSet/>
      <dgm:spPr/>
      <dgm:t>
        <a:bodyPr/>
        <a:lstStyle/>
        <a:p>
          <a:endParaRPr lang="en-ZA"/>
        </a:p>
      </dgm:t>
    </dgm:pt>
    <dgm:pt modelId="{2ADA5D0D-49A9-4783-B1E0-43FD937DB0BA}">
      <dgm:prSet phldrT="[Text]" custT="1"/>
      <dgm:spPr/>
      <dgm:t>
        <a:bodyPr/>
        <a:lstStyle/>
        <a:p>
          <a:pPr>
            <a:buFont typeface="+mj-lt"/>
            <a:buNone/>
          </a:pPr>
          <a:endParaRPr lang="en-ZA" sz="1800" dirty="0"/>
        </a:p>
      </dgm:t>
    </dgm:pt>
    <dgm:pt modelId="{61CB35D0-24B3-4A34-827C-AEFD60591A94}" type="parTrans" cxnId="{7789C417-020B-4A10-9761-236846CB2D5D}">
      <dgm:prSet/>
      <dgm:spPr/>
    </dgm:pt>
    <dgm:pt modelId="{DAF316D2-DA81-416B-A5E9-227BDB8588AB}" type="sibTrans" cxnId="{7789C417-020B-4A10-9761-236846CB2D5D}">
      <dgm:prSet/>
      <dgm:spPr/>
    </dgm:pt>
    <dgm:pt modelId="{5F3D4DBC-D2B0-41EB-9948-C528A3354101}" type="pres">
      <dgm:prSet presAssocID="{3AFE6A50-7602-4447-BFF5-82F2BEFAC8FA}" presName="linear" presStyleCnt="0">
        <dgm:presLayoutVars>
          <dgm:animLvl val="lvl"/>
          <dgm:resizeHandles val="exact"/>
        </dgm:presLayoutVars>
      </dgm:prSet>
      <dgm:spPr/>
      <dgm:t>
        <a:bodyPr/>
        <a:lstStyle/>
        <a:p>
          <a:endParaRPr lang="en-US"/>
        </a:p>
      </dgm:t>
    </dgm:pt>
    <dgm:pt modelId="{8BE498EF-9598-4D5D-96D4-3BF4093771D4}" type="pres">
      <dgm:prSet presAssocID="{698B1B34-7856-4FFA-9EAA-CC5293E6E81A}" presName="parentText" presStyleLbl="node1" presStyleIdx="0" presStyleCnt="1">
        <dgm:presLayoutVars>
          <dgm:chMax val="0"/>
          <dgm:bulletEnabled val="1"/>
        </dgm:presLayoutVars>
      </dgm:prSet>
      <dgm:spPr/>
      <dgm:t>
        <a:bodyPr/>
        <a:lstStyle/>
        <a:p>
          <a:endParaRPr lang="en-US"/>
        </a:p>
      </dgm:t>
    </dgm:pt>
    <dgm:pt modelId="{47C9D8C8-10C8-412C-86CB-86364BDE229A}"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5ADEC4E0-657F-4AFD-9690-EEED7666AD73}" type="presOf" srcId="{453E4361-E30E-4947-8189-323E0E3A1C69}" destId="{47C9D8C8-10C8-412C-86CB-86364BDE229A}" srcOrd="0" destOrd="1" presId="urn:microsoft.com/office/officeart/2005/8/layout/vList2"/>
    <dgm:cxn modelId="{7789C417-020B-4A10-9761-236846CB2D5D}" srcId="{698B1B34-7856-4FFA-9EAA-CC5293E6E81A}" destId="{2ADA5D0D-49A9-4783-B1E0-43FD937DB0BA}" srcOrd="0" destOrd="0" parTransId="{61CB35D0-24B3-4A34-827C-AEFD60591A94}" sibTransId="{DAF316D2-DA81-416B-A5E9-227BDB8588AB}"/>
    <dgm:cxn modelId="{F5467924-6E20-45FB-A34A-99BE1705396B}" type="presOf" srcId="{303F709A-532C-4155-8808-0CB02EF2A22B}" destId="{47C9D8C8-10C8-412C-86CB-86364BDE229A}" srcOrd="0" destOrd="7"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9ED278C7-2F46-4042-85A2-55487057506C}" type="presOf" srcId="{3AFE6A50-7602-4447-BFF5-82F2BEFAC8FA}" destId="{5F3D4DBC-D2B0-41EB-9948-C528A3354101}" srcOrd="0" destOrd="0" presId="urn:microsoft.com/office/officeart/2005/8/layout/vList2"/>
    <dgm:cxn modelId="{7F2324B7-9D01-4EE2-904F-7108DBD78713}" srcId="{698B1B34-7856-4FFA-9EAA-CC5293E6E81A}" destId="{9240481A-B26B-484C-B3DE-9CBEBCD5D36A}" srcOrd="6" destOrd="0" parTransId="{65A00560-0903-4840-A354-2BBD5041EB90}" sibTransId="{B9B42B3F-D288-416C-A511-DEBE53F6134C}"/>
    <dgm:cxn modelId="{C49BDF1D-48CC-4674-86C8-F6B4D78F4D2A}" srcId="{698B1B34-7856-4FFA-9EAA-CC5293E6E81A}" destId="{26D0F8B2-414C-49B5-9AE7-487575DF5F06}" srcOrd="5" destOrd="0" parTransId="{98794719-E679-4EA6-A784-4D956EC4EB66}" sibTransId="{78D09746-3755-4F2C-9CB1-C25A8D6048EA}"/>
    <dgm:cxn modelId="{A983CAAB-95D5-4155-9463-79F672EB255E}" type="presOf" srcId="{A6AD26AE-D448-4A8C-908A-0CD96E804985}" destId="{47C9D8C8-10C8-412C-86CB-86364BDE229A}" srcOrd="0" destOrd="3" presId="urn:microsoft.com/office/officeart/2005/8/layout/vList2"/>
    <dgm:cxn modelId="{E6205C13-1EA6-4CD2-9045-51BBBC0843B0}" srcId="{698B1B34-7856-4FFA-9EAA-CC5293E6E81A}" destId="{5C01F13E-64BC-44EC-83E1-D691C49FCEBF}" srcOrd="4" destOrd="0" parTransId="{C8B37CF8-BB59-42C3-9D73-30EEED38500E}" sibTransId="{7C1C283E-CE84-4A00-8CFC-77CF3AC2261A}"/>
    <dgm:cxn modelId="{0D5A9616-FD83-4254-A85A-22783857B2D8}" type="presOf" srcId="{5C01F13E-64BC-44EC-83E1-D691C49FCEBF}" destId="{47C9D8C8-10C8-412C-86CB-86364BDE229A}" srcOrd="0" destOrd="4" presId="urn:microsoft.com/office/officeart/2005/8/layout/vList2"/>
    <dgm:cxn modelId="{3D1A2E70-EA3A-4083-95E2-1EF4BCC64FB8}" type="presOf" srcId="{2ADA5D0D-49A9-4783-B1E0-43FD937DB0BA}" destId="{47C9D8C8-10C8-412C-86CB-86364BDE229A}" srcOrd="0" destOrd="0" presId="urn:microsoft.com/office/officeart/2005/8/layout/vList2"/>
    <dgm:cxn modelId="{2BD07775-5586-4069-BC38-EC77508B10BD}" srcId="{698B1B34-7856-4FFA-9EAA-CC5293E6E81A}" destId="{453E4361-E30E-4947-8189-323E0E3A1C69}" srcOrd="1" destOrd="0" parTransId="{61F6BC3A-2751-432E-9D57-018D0465A7C9}" sibTransId="{463B11CD-49D8-4277-8CBC-37DDD73F952D}"/>
    <dgm:cxn modelId="{1D8BD1F7-D51C-476D-82F9-DE786B783F70}" type="presOf" srcId="{9240481A-B26B-484C-B3DE-9CBEBCD5D36A}" destId="{47C9D8C8-10C8-412C-86CB-86364BDE229A}" srcOrd="0" destOrd="6" presId="urn:microsoft.com/office/officeart/2005/8/layout/vList2"/>
    <dgm:cxn modelId="{2614CBB5-7839-42A8-ABBA-B48395263621}" type="presOf" srcId="{26D0F8B2-414C-49B5-9AE7-487575DF5F06}" destId="{47C9D8C8-10C8-412C-86CB-86364BDE229A}" srcOrd="0" destOrd="5" presId="urn:microsoft.com/office/officeart/2005/8/layout/vList2"/>
    <dgm:cxn modelId="{851E0349-86D2-43DC-AFED-585790D23CC5}" srcId="{698B1B34-7856-4FFA-9EAA-CC5293E6E81A}" destId="{303F709A-532C-4155-8808-0CB02EF2A22B}" srcOrd="7" destOrd="0" parTransId="{7A1BA214-19E9-462E-BCE8-23DD022F0F02}" sibTransId="{22BDA708-2AF3-495C-BF55-7BA172CCF08C}"/>
    <dgm:cxn modelId="{04283993-326A-4300-AAFF-A70DD3838AA0}" srcId="{698B1B34-7856-4FFA-9EAA-CC5293E6E81A}" destId="{9C3FA3E6-6556-496B-B3F5-C059F6EB66F6}" srcOrd="2" destOrd="0" parTransId="{A24A5A4F-DE77-4E54-95D7-53FB630A3F72}" sibTransId="{CE5B7B7D-56E7-41CC-8AFB-02C6C4A51A94}"/>
    <dgm:cxn modelId="{A6FE11A5-CD4B-44B2-8D64-B849A0398E4C}" type="presOf" srcId="{698B1B34-7856-4FFA-9EAA-CC5293E6E81A}" destId="{8BE498EF-9598-4D5D-96D4-3BF4093771D4}" srcOrd="0" destOrd="0" presId="urn:microsoft.com/office/officeart/2005/8/layout/vList2"/>
    <dgm:cxn modelId="{6DC62D4D-44B2-463F-9BD9-4949CFF36241}" type="presOf" srcId="{9C3FA3E6-6556-496B-B3F5-C059F6EB66F6}" destId="{47C9D8C8-10C8-412C-86CB-86364BDE229A}" srcOrd="0" destOrd="2" presId="urn:microsoft.com/office/officeart/2005/8/layout/vList2"/>
    <dgm:cxn modelId="{6FCFBD06-F3AF-4E8C-8C04-29053D03F855}" srcId="{698B1B34-7856-4FFA-9EAA-CC5293E6E81A}" destId="{A6AD26AE-D448-4A8C-908A-0CD96E804985}" srcOrd="3" destOrd="0" parTransId="{2A3C7BAD-1C13-42D9-B5D8-C34A15A665E8}" sibTransId="{E6D197A9-5D15-4766-8DE2-E688EED64428}"/>
    <dgm:cxn modelId="{0060EF50-C39D-4AEE-8347-D6CDCA182EAD}" type="presParOf" srcId="{5F3D4DBC-D2B0-41EB-9948-C528A3354101}" destId="{8BE498EF-9598-4D5D-96D4-3BF4093771D4}" srcOrd="0" destOrd="0" presId="urn:microsoft.com/office/officeart/2005/8/layout/vList2"/>
    <dgm:cxn modelId="{D6413F65-9D9B-40E5-9EE0-1EFC77F15F23}" type="presParOf" srcId="{5F3D4DBC-D2B0-41EB-9948-C528A3354101}" destId="{47C9D8C8-10C8-412C-86CB-86364BDE229A}"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D938D0-380F-4156-957E-0E19165B723D}"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n-US"/>
        </a:p>
      </dgm:t>
    </dgm:pt>
    <dgm:pt modelId="{64735038-31A2-44E4-925B-9271518380F2}">
      <dgm:prSet phldrT="[Text]" custT="1"/>
      <dgm:spPr/>
      <dgm:t>
        <a:bodyPr/>
        <a:lstStyle/>
        <a:p>
          <a:r>
            <a:rPr lang="en-ZA" sz="2000" b="1" dirty="0"/>
            <a:t>12302 </a:t>
          </a:r>
          <a:r>
            <a:rPr lang="en-US" sz="2000" b="1" dirty="0"/>
            <a:t>Media Items</a:t>
          </a:r>
        </a:p>
        <a:p>
          <a:r>
            <a:rPr lang="en-US" sz="2000" dirty="0"/>
            <a:t>Reach of 17 118 842 188</a:t>
          </a:r>
        </a:p>
        <a:p>
          <a:r>
            <a:rPr lang="en-US" sz="2000" dirty="0"/>
            <a:t>AVE =</a:t>
          </a:r>
          <a:r>
            <a:rPr lang="en-ZA" sz="2000" dirty="0"/>
            <a:t>  R 423 000 235,80</a:t>
          </a:r>
        </a:p>
      </dgm:t>
    </dgm:pt>
    <dgm:pt modelId="{5B2F998C-B1AE-40B4-9BA4-2F36278C135E}" type="parTrans" cxnId="{5E48C64A-FDB0-4869-A049-C4F7ECB03AFC}">
      <dgm:prSet/>
      <dgm:spPr/>
      <dgm:t>
        <a:bodyPr/>
        <a:lstStyle/>
        <a:p>
          <a:endParaRPr lang="en-US"/>
        </a:p>
      </dgm:t>
    </dgm:pt>
    <dgm:pt modelId="{1DCCBE9A-815D-41B6-B23D-74B2B120E102}" type="sibTrans" cxnId="{5E48C64A-FDB0-4869-A049-C4F7ECB03AFC}">
      <dgm:prSet/>
      <dgm:spPr/>
      <dgm:t>
        <a:bodyPr/>
        <a:lstStyle/>
        <a:p>
          <a:endParaRPr lang="en-US"/>
        </a:p>
      </dgm:t>
    </dgm:pt>
    <dgm:pt modelId="{3C490447-9677-4057-9D46-875DB23211BB}">
      <dgm:prSet phldrT="[Text]"/>
      <dgm:spPr/>
      <dgm:t>
        <a:bodyPr/>
        <a:lstStyle/>
        <a:p>
          <a:r>
            <a:rPr lang="en-US" b="1" dirty="0"/>
            <a:t>Broadcast</a:t>
          </a:r>
        </a:p>
        <a:p>
          <a:r>
            <a:rPr lang="en-US" dirty="0"/>
            <a:t>3586 Articles</a:t>
          </a:r>
        </a:p>
        <a:p>
          <a:r>
            <a:rPr lang="en-US" b="1" dirty="0"/>
            <a:t>Reach </a:t>
          </a:r>
          <a:r>
            <a:rPr lang="en-US" b="0" dirty="0"/>
            <a:t>of 2 666 385 840</a:t>
          </a:r>
          <a:endParaRPr lang="en-US" b="1" dirty="0"/>
        </a:p>
        <a:p>
          <a:r>
            <a:rPr lang="en-US" b="1" dirty="0"/>
            <a:t>AVE</a:t>
          </a:r>
          <a:r>
            <a:rPr lang="en-US" dirty="0"/>
            <a:t> =  R 154 790 555</a:t>
          </a:r>
          <a:r>
            <a:rPr lang="en-ZA" dirty="0"/>
            <a:t>,40</a:t>
          </a:r>
          <a:endParaRPr lang="en-ZA" b="1" dirty="0"/>
        </a:p>
      </dgm:t>
    </dgm:pt>
    <dgm:pt modelId="{826271F4-8041-495C-897D-9863308558FA}" type="parTrans" cxnId="{A565ABDB-3944-40B5-A838-850D512EC46A}">
      <dgm:prSet/>
      <dgm:spPr/>
      <dgm:t>
        <a:bodyPr/>
        <a:lstStyle/>
        <a:p>
          <a:endParaRPr lang="en-US">
            <a:solidFill>
              <a:schemeClr val="bg1"/>
            </a:solidFill>
          </a:endParaRPr>
        </a:p>
      </dgm:t>
    </dgm:pt>
    <dgm:pt modelId="{AB73590B-6C16-4D74-A19B-815A16BB3838}" type="sibTrans" cxnId="{A565ABDB-3944-40B5-A838-850D512EC46A}">
      <dgm:prSet/>
      <dgm:spPr/>
      <dgm:t>
        <a:bodyPr/>
        <a:lstStyle/>
        <a:p>
          <a:endParaRPr lang="en-US"/>
        </a:p>
      </dgm:t>
    </dgm:pt>
    <dgm:pt modelId="{834F07B0-CE6B-41AF-B4D5-E95B0DE29070}">
      <dgm:prSet phldrT="[Text]"/>
      <dgm:spPr/>
      <dgm:t>
        <a:bodyPr/>
        <a:lstStyle/>
        <a:p>
          <a:r>
            <a:rPr lang="en-US" b="1" dirty="0"/>
            <a:t>Print</a:t>
          </a:r>
        </a:p>
        <a:p>
          <a:r>
            <a:rPr lang="en-ZA" b="1" dirty="0"/>
            <a:t>2114 </a:t>
          </a:r>
          <a:r>
            <a:rPr lang="en-US" dirty="0"/>
            <a:t>Inserts</a:t>
          </a:r>
        </a:p>
        <a:p>
          <a:r>
            <a:rPr lang="en-US" b="1" dirty="0"/>
            <a:t>Reach</a:t>
          </a:r>
          <a:r>
            <a:rPr lang="en-US" dirty="0"/>
            <a:t> of 674 127 215</a:t>
          </a:r>
        </a:p>
        <a:p>
          <a:r>
            <a:rPr lang="en-US" b="1" dirty="0"/>
            <a:t>AVE</a:t>
          </a:r>
          <a:r>
            <a:rPr lang="en-US" dirty="0"/>
            <a:t> = </a:t>
          </a:r>
          <a:r>
            <a:rPr lang="en-ZA" dirty="0"/>
            <a:t>R 65 528 113,85</a:t>
          </a:r>
          <a:endParaRPr lang="en-ZA" b="1" dirty="0"/>
        </a:p>
      </dgm:t>
    </dgm:pt>
    <dgm:pt modelId="{94E63CEB-F970-495A-8499-3CDBBF07E165}" type="parTrans" cxnId="{13C66A38-789A-491B-B63D-4A3FBC743828}">
      <dgm:prSet/>
      <dgm:spPr/>
      <dgm:t>
        <a:bodyPr/>
        <a:lstStyle/>
        <a:p>
          <a:endParaRPr lang="en-US">
            <a:solidFill>
              <a:schemeClr val="bg1"/>
            </a:solidFill>
          </a:endParaRPr>
        </a:p>
      </dgm:t>
    </dgm:pt>
    <dgm:pt modelId="{D920F441-F163-4300-AEC9-6DB322D07715}" type="sibTrans" cxnId="{13C66A38-789A-491B-B63D-4A3FBC743828}">
      <dgm:prSet/>
      <dgm:spPr/>
      <dgm:t>
        <a:bodyPr/>
        <a:lstStyle/>
        <a:p>
          <a:endParaRPr lang="en-US"/>
        </a:p>
      </dgm:t>
    </dgm:pt>
    <dgm:pt modelId="{49B05FB4-F79C-4F11-A280-ED301161A5FC}">
      <dgm:prSet phldrT="[Text]"/>
      <dgm:spPr/>
      <dgm:t>
        <a:bodyPr/>
        <a:lstStyle/>
        <a:p>
          <a:r>
            <a:rPr lang="en-US" b="1" dirty="0"/>
            <a:t>Online</a:t>
          </a:r>
        </a:p>
        <a:p>
          <a:r>
            <a:rPr lang="en-ZA" b="1" dirty="0"/>
            <a:t>6602 </a:t>
          </a:r>
          <a:r>
            <a:rPr lang="en-US" dirty="0"/>
            <a:t>Articles</a:t>
          </a:r>
        </a:p>
        <a:p>
          <a:r>
            <a:rPr lang="en-US" b="1" dirty="0"/>
            <a:t>Reach </a:t>
          </a:r>
          <a:r>
            <a:rPr lang="en-US" b="0" dirty="0"/>
            <a:t>of 13 778 329 133</a:t>
          </a:r>
          <a:endParaRPr lang="en-US" b="1" dirty="0"/>
        </a:p>
        <a:p>
          <a:r>
            <a:rPr lang="en-US" dirty="0"/>
            <a:t>AVE  = </a:t>
          </a:r>
          <a:r>
            <a:rPr lang="en-ZA" dirty="0"/>
            <a:t>R 202 681 566,50</a:t>
          </a:r>
          <a:endParaRPr lang="en-ZA" b="1" dirty="0"/>
        </a:p>
      </dgm:t>
    </dgm:pt>
    <dgm:pt modelId="{5340D253-254C-46C0-BBF4-18D947872548}" type="parTrans" cxnId="{AB50326D-D4D0-4EF0-AF28-BE758D77D0F6}">
      <dgm:prSet/>
      <dgm:spPr/>
      <dgm:t>
        <a:bodyPr/>
        <a:lstStyle/>
        <a:p>
          <a:endParaRPr lang="en-US">
            <a:solidFill>
              <a:schemeClr val="bg1"/>
            </a:solidFill>
          </a:endParaRPr>
        </a:p>
      </dgm:t>
    </dgm:pt>
    <dgm:pt modelId="{1B5376B7-1BDA-4A9C-895A-A7F6AB1065F8}" type="sibTrans" cxnId="{AB50326D-D4D0-4EF0-AF28-BE758D77D0F6}">
      <dgm:prSet/>
      <dgm:spPr/>
      <dgm:t>
        <a:bodyPr/>
        <a:lstStyle/>
        <a:p>
          <a:endParaRPr lang="en-US"/>
        </a:p>
      </dgm:t>
    </dgm:pt>
    <dgm:pt modelId="{EBD51E1C-D085-4BDE-A570-60085E5C3325}" type="pres">
      <dgm:prSet presAssocID="{B0D938D0-380F-4156-957E-0E19165B723D}" presName="cycle" presStyleCnt="0">
        <dgm:presLayoutVars>
          <dgm:chMax val="1"/>
          <dgm:dir/>
          <dgm:animLvl val="ctr"/>
          <dgm:resizeHandles val="exact"/>
        </dgm:presLayoutVars>
      </dgm:prSet>
      <dgm:spPr/>
      <dgm:t>
        <a:bodyPr/>
        <a:lstStyle/>
        <a:p>
          <a:endParaRPr lang="en-US"/>
        </a:p>
      </dgm:t>
    </dgm:pt>
    <dgm:pt modelId="{163AA5E8-A8E1-4B58-A8E5-E471D8597DBE}" type="pres">
      <dgm:prSet presAssocID="{64735038-31A2-44E4-925B-9271518380F2}" presName="centerShape" presStyleLbl="node0" presStyleIdx="0" presStyleCnt="1" custScaleX="300116" custLinFactNeighborX="-880" custLinFactNeighborY="24"/>
      <dgm:spPr/>
      <dgm:t>
        <a:bodyPr/>
        <a:lstStyle/>
        <a:p>
          <a:endParaRPr lang="en-US"/>
        </a:p>
      </dgm:t>
    </dgm:pt>
    <dgm:pt modelId="{A99F5281-77FB-47D8-9A74-6713CCE7059F}" type="pres">
      <dgm:prSet presAssocID="{826271F4-8041-495C-897D-9863308558FA}" presName="parTrans" presStyleLbl="bgSibTrans2D1" presStyleIdx="0" presStyleCnt="3" custLinFactNeighborX="5277" custLinFactNeighborY="17025"/>
      <dgm:spPr/>
      <dgm:t>
        <a:bodyPr/>
        <a:lstStyle/>
        <a:p>
          <a:endParaRPr lang="en-US"/>
        </a:p>
      </dgm:t>
    </dgm:pt>
    <dgm:pt modelId="{C181B856-8B94-4528-AAA5-E9A410286BC8}" type="pres">
      <dgm:prSet presAssocID="{3C490447-9677-4057-9D46-875DB23211BB}" presName="node" presStyleLbl="node1" presStyleIdx="0" presStyleCnt="3" custScaleX="124319" custRadScaleRad="147709" custRadScaleInc="-2118">
        <dgm:presLayoutVars>
          <dgm:bulletEnabled val="1"/>
        </dgm:presLayoutVars>
      </dgm:prSet>
      <dgm:spPr/>
      <dgm:t>
        <a:bodyPr/>
        <a:lstStyle/>
        <a:p>
          <a:endParaRPr lang="en-US"/>
        </a:p>
      </dgm:t>
    </dgm:pt>
    <dgm:pt modelId="{2BC2DA36-D0F7-4C92-9121-B108ACA69BC3}" type="pres">
      <dgm:prSet presAssocID="{94E63CEB-F970-495A-8499-3CDBBF07E165}" presName="parTrans" presStyleLbl="bgSibTrans2D1" presStyleIdx="1" presStyleCnt="3"/>
      <dgm:spPr/>
      <dgm:t>
        <a:bodyPr/>
        <a:lstStyle/>
        <a:p>
          <a:endParaRPr lang="en-US"/>
        </a:p>
      </dgm:t>
    </dgm:pt>
    <dgm:pt modelId="{5C5AC986-2424-46A3-A5A4-4590DB707162}" type="pres">
      <dgm:prSet presAssocID="{834F07B0-CE6B-41AF-B4D5-E95B0DE29070}" presName="node" presStyleLbl="node1" presStyleIdx="1" presStyleCnt="3" custScaleX="135813">
        <dgm:presLayoutVars>
          <dgm:bulletEnabled val="1"/>
        </dgm:presLayoutVars>
      </dgm:prSet>
      <dgm:spPr/>
      <dgm:t>
        <a:bodyPr/>
        <a:lstStyle/>
        <a:p>
          <a:endParaRPr lang="en-US"/>
        </a:p>
      </dgm:t>
    </dgm:pt>
    <dgm:pt modelId="{FC7841CF-28C1-490C-B5ED-A8EE89F9FCF1}" type="pres">
      <dgm:prSet presAssocID="{5340D253-254C-46C0-BBF4-18D947872548}" presName="parTrans" presStyleLbl="bgSibTrans2D1" presStyleIdx="2" presStyleCnt="3" custLinFactNeighborX="-4295" custLinFactNeighborY="18497"/>
      <dgm:spPr/>
      <dgm:t>
        <a:bodyPr/>
        <a:lstStyle/>
        <a:p>
          <a:endParaRPr lang="en-US"/>
        </a:p>
      </dgm:t>
    </dgm:pt>
    <dgm:pt modelId="{65C39D7D-CEA7-4D31-9CBB-3121F89E5B11}" type="pres">
      <dgm:prSet presAssocID="{49B05FB4-F79C-4F11-A280-ED301161A5FC}" presName="node" presStyleLbl="node1" presStyleIdx="2" presStyleCnt="3" custScaleX="133027" custRadScaleRad="147642" custRadScaleInc="5178">
        <dgm:presLayoutVars>
          <dgm:bulletEnabled val="1"/>
        </dgm:presLayoutVars>
      </dgm:prSet>
      <dgm:spPr/>
      <dgm:t>
        <a:bodyPr/>
        <a:lstStyle/>
        <a:p>
          <a:endParaRPr lang="en-US"/>
        </a:p>
      </dgm:t>
    </dgm:pt>
  </dgm:ptLst>
  <dgm:cxnLst>
    <dgm:cxn modelId="{AB50326D-D4D0-4EF0-AF28-BE758D77D0F6}" srcId="{64735038-31A2-44E4-925B-9271518380F2}" destId="{49B05FB4-F79C-4F11-A280-ED301161A5FC}" srcOrd="2" destOrd="0" parTransId="{5340D253-254C-46C0-BBF4-18D947872548}" sibTransId="{1B5376B7-1BDA-4A9C-895A-A7F6AB1065F8}"/>
    <dgm:cxn modelId="{461E511E-A2CA-4DC1-9A15-E6E279F074BE}" type="presOf" srcId="{5340D253-254C-46C0-BBF4-18D947872548}" destId="{FC7841CF-28C1-490C-B5ED-A8EE89F9FCF1}" srcOrd="0" destOrd="0" presId="urn:microsoft.com/office/officeart/2005/8/layout/radial4"/>
    <dgm:cxn modelId="{5E48C64A-FDB0-4869-A049-C4F7ECB03AFC}" srcId="{B0D938D0-380F-4156-957E-0E19165B723D}" destId="{64735038-31A2-44E4-925B-9271518380F2}" srcOrd="0" destOrd="0" parTransId="{5B2F998C-B1AE-40B4-9BA4-2F36278C135E}" sibTransId="{1DCCBE9A-815D-41B6-B23D-74B2B120E102}"/>
    <dgm:cxn modelId="{259D6001-17B4-4159-9649-CE5569C388A0}" type="presOf" srcId="{B0D938D0-380F-4156-957E-0E19165B723D}" destId="{EBD51E1C-D085-4BDE-A570-60085E5C3325}" srcOrd="0" destOrd="0" presId="urn:microsoft.com/office/officeart/2005/8/layout/radial4"/>
    <dgm:cxn modelId="{71F25874-80FB-4F50-9948-7E61C6CA9F9F}" type="presOf" srcId="{826271F4-8041-495C-897D-9863308558FA}" destId="{A99F5281-77FB-47D8-9A74-6713CCE7059F}" srcOrd="0" destOrd="0" presId="urn:microsoft.com/office/officeart/2005/8/layout/radial4"/>
    <dgm:cxn modelId="{F4E40F05-D50C-4BDE-942A-153046B9563B}" type="presOf" srcId="{49B05FB4-F79C-4F11-A280-ED301161A5FC}" destId="{65C39D7D-CEA7-4D31-9CBB-3121F89E5B11}" srcOrd="0" destOrd="0" presId="urn:microsoft.com/office/officeart/2005/8/layout/radial4"/>
    <dgm:cxn modelId="{61F9BCB6-5300-49FA-AA4E-688DD4556F4A}" type="presOf" srcId="{94E63CEB-F970-495A-8499-3CDBBF07E165}" destId="{2BC2DA36-D0F7-4C92-9121-B108ACA69BC3}" srcOrd="0" destOrd="0" presId="urn:microsoft.com/office/officeart/2005/8/layout/radial4"/>
    <dgm:cxn modelId="{A48F820E-7E95-462C-89B2-A4EB0CAF97DA}" type="presOf" srcId="{834F07B0-CE6B-41AF-B4D5-E95B0DE29070}" destId="{5C5AC986-2424-46A3-A5A4-4590DB707162}" srcOrd="0" destOrd="0" presId="urn:microsoft.com/office/officeart/2005/8/layout/radial4"/>
    <dgm:cxn modelId="{13C66A38-789A-491B-B63D-4A3FBC743828}" srcId="{64735038-31A2-44E4-925B-9271518380F2}" destId="{834F07B0-CE6B-41AF-B4D5-E95B0DE29070}" srcOrd="1" destOrd="0" parTransId="{94E63CEB-F970-495A-8499-3CDBBF07E165}" sibTransId="{D920F441-F163-4300-AEC9-6DB322D07715}"/>
    <dgm:cxn modelId="{24CEDDEE-671A-486D-801A-53CCD39637FB}" type="presOf" srcId="{3C490447-9677-4057-9D46-875DB23211BB}" destId="{C181B856-8B94-4528-AAA5-E9A410286BC8}" srcOrd="0" destOrd="0" presId="urn:microsoft.com/office/officeart/2005/8/layout/radial4"/>
    <dgm:cxn modelId="{5FED1511-EF73-443F-A628-0ABC07843C6B}" type="presOf" srcId="{64735038-31A2-44E4-925B-9271518380F2}" destId="{163AA5E8-A8E1-4B58-A8E5-E471D8597DBE}" srcOrd="0" destOrd="0" presId="urn:microsoft.com/office/officeart/2005/8/layout/radial4"/>
    <dgm:cxn modelId="{A565ABDB-3944-40B5-A838-850D512EC46A}" srcId="{64735038-31A2-44E4-925B-9271518380F2}" destId="{3C490447-9677-4057-9D46-875DB23211BB}" srcOrd="0" destOrd="0" parTransId="{826271F4-8041-495C-897D-9863308558FA}" sibTransId="{AB73590B-6C16-4D74-A19B-815A16BB3838}"/>
    <dgm:cxn modelId="{43C92CDC-2F0E-4A9A-A472-75D2E6A6CCAE}" type="presParOf" srcId="{EBD51E1C-D085-4BDE-A570-60085E5C3325}" destId="{163AA5E8-A8E1-4B58-A8E5-E471D8597DBE}" srcOrd="0" destOrd="0" presId="urn:microsoft.com/office/officeart/2005/8/layout/radial4"/>
    <dgm:cxn modelId="{26F32EB2-5F4A-406E-8799-7B121F20E0A1}" type="presParOf" srcId="{EBD51E1C-D085-4BDE-A570-60085E5C3325}" destId="{A99F5281-77FB-47D8-9A74-6713CCE7059F}" srcOrd="1" destOrd="0" presId="urn:microsoft.com/office/officeart/2005/8/layout/radial4"/>
    <dgm:cxn modelId="{7646D659-9D60-46F3-8EB3-37C4953E2FB0}" type="presParOf" srcId="{EBD51E1C-D085-4BDE-A570-60085E5C3325}" destId="{C181B856-8B94-4528-AAA5-E9A410286BC8}" srcOrd="2" destOrd="0" presId="urn:microsoft.com/office/officeart/2005/8/layout/radial4"/>
    <dgm:cxn modelId="{587DB4BF-FE9D-4C57-9DA0-A9B18BD12A79}" type="presParOf" srcId="{EBD51E1C-D085-4BDE-A570-60085E5C3325}" destId="{2BC2DA36-D0F7-4C92-9121-B108ACA69BC3}" srcOrd="3" destOrd="0" presId="urn:microsoft.com/office/officeart/2005/8/layout/radial4"/>
    <dgm:cxn modelId="{98D9B07C-9D0A-43F2-8F1C-A90A6CAF9DBA}" type="presParOf" srcId="{EBD51E1C-D085-4BDE-A570-60085E5C3325}" destId="{5C5AC986-2424-46A3-A5A4-4590DB707162}" srcOrd="4" destOrd="0" presId="urn:microsoft.com/office/officeart/2005/8/layout/radial4"/>
    <dgm:cxn modelId="{AAA43502-9484-46B7-9F63-3AD9CFE332C8}" type="presParOf" srcId="{EBD51E1C-D085-4BDE-A570-60085E5C3325}" destId="{FC7841CF-28C1-490C-B5ED-A8EE89F9FCF1}" srcOrd="5" destOrd="0" presId="urn:microsoft.com/office/officeart/2005/8/layout/radial4"/>
    <dgm:cxn modelId="{4C7D2B06-C0B0-40F4-9CFC-6A4AA4F7A45C}" type="presParOf" srcId="{EBD51E1C-D085-4BDE-A570-60085E5C3325}" destId="{65C39D7D-CEA7-4D31-9CBB-3121F89E5B11}" srcOrd="6"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ZA"/>
        </a:p>
      </dgm:t>
    </dgm:pt>
    <dgm:pt modelId="{698B1B34-7856-4FFA-9EAA-CC5293E6E81A}">
      <dgm:prSet phldrT="[Text]" custT="1"/>
      <dgm:spPr/>
      <dgm:t>
        <a:bodyPr/>
        <a:lstStyle/>
        <a:p>
          <a:r>
            <a:rPr lang="en-ZA" sz="2000" b="1" dirty="0"/>
            <a:t>Protecting human rights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pPr>
            <a:buFont typeface="+mj-lt"/>
            <a:buAutoNum type="arabicPeriod"/>
          </a:pPr>
          <a:r>
            <a:rPr lang="en-ZA" sz="1800" dirty="0"/>
            <a:t> Protection efforts directed primarily to early resolution, however from time to time the Commission did resort to litigation on behalf of complainants </a:t>
          </a:r>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AE936BA5-187D-42D8-9477-88A497DF0E30}">
      <dgm:prSet phldrT="[Text]" custT="1"/>
      <dgm:spPr/>
      <dgm:t>
        <a:bodyPr/>
        <a:lstStyle/>
        <a:p>
          <a:pPr>
            <a:buFont typeface="+mj-lt"/>
            <a:buAutoNum type="arabicPeriod"/>
          </a:pPr>
          <a:r>
            <a:rPr lang="en-ZA" sz="1800" dirty="0"/>
            <a:t> Some of the initiatives undertaken to address systemic violations:</a:t>
          </a:r>
        </a:p>
      </dgm:t>
    </dgm:pt>
    <dgm:pt modelId="{237D14FE-E468-4252-A885-8BCC5268BC31}" type="parTrans" cxnId="{4E2E75DC-8661-4876-A3B9-815FFF2FA5CB}">
      <dgm:prSet/>
      <dgm:spPr/>
      <dgm:t>
        <a:bodyPr/>
        <a:lstStyle/>
        <a:p>
          <a:endParaRPr lang="en-ZA"/>
        </a:p>
      </dgm:t>
    </dgm:pt>
    <dgm:pt modelId="{5384CC1F-A235-4BC7-A99F-0800628DC57E}" type="sibTrans" cxnId="{4E2E75DC-8661-4876-A3B9-815FFF2FA5CB}">
      <dgm:prSet/>
      <dgm:spPr/>
      <dgm:t>
        <a:bodyPr/>
        <a:lstStyle/>
        <a:p>
          <a:endParaRPr lang="en-ZA"/>
        </a:p>
      </dgm:t>
    </dgm:pt>
    <dgm:pt modelId="{3BBCDC48-C1ED-424E-AE9A-6B3D60FEABCD}">
      <dgm:prSet phldrT="[Text]" custT="1"/>
      <dgm:spPr/>
      <dgm:t>
        <a:bodyPr/>
        <a:lstStyle/>
        <a:p>
          <a:pPr>
            <a:buFont typeface="+mj-lt"/>
            <a:buAutoNum type="arabicPeriod"/>
          </a:pPr>
          <a:r>
            <a:rPr lang="en-ZA" sz="1800" b="0" i="0" dirty="0"/>
            <a:t> Protecting equality, socio-economic, and civil and political rights: Investigative hearings into the July 2021 civil unrest</a:t>
          </a:r>
          <a:endParaRPr lang="en-ZA" sz="1800" dirty="0"/>
        </a:p>
      </dgm:t>
    </dgm:pt>
    <dgm:pt modelId="{C3865D28-A0D2-4091-8C86-1F682F9CE66B}" type="parTrans" cxnId="{D4BF7078-5512-434C-AA93-1454D2F7AAE5}">
      <dgm:prSet/>
      <dgm:spPr/>
      <dgm:t>
        <a:bodyPr/>
        <a:lstStyle/>
        <a:p>
          <a:endParaRPr lang="en-ZA"/>
        </a:p>
      </dgm:t>
    </dgm:pt>
    <dgm:pt modelId="{C890CA51-8E12-4948-82E9-86E40C17913E}" type="sibTrans" cxnId="{D4BF7078-5512-434C-AA93-1454D2F7AAE5}">
      <dgm:prSet/>
      <dgm:spPr/>
      <dgm:t>
        <a:bodyPr/>
        <a:lstStyle/>
        <a:p>
          <a:endParaRPr lang="en-ZA"/>
        </a:p>
      </dgm:t>
    </dgm:pt>
    <dgm:pt modelId="{FF38611E-A8FD-42A0-A1D9-E1178A0C0AEA}">
      <dgm:prSet phldrT="[Text]"/>
      <dgm:spPr/>
      <dgm:t>
        <a:bodyPr/>
        <a:lstStyle/>
        <a:p>
          <a:pPr>
            <a:buFont typeface="+mj-lt"/>
            <a:buAutoNum type="arabicPeriod"/>
          </a:pPr>
          <a:endParaRPr lang="en-ZA" sz="1600" dirty="0"/>
        </a:p>
      </dgm:t>
    </dgm:pt>
    <dgm:pt modelId="{46A3F6A3-8FB5-460B-8C04-F0069BA4ECB3}" type="parTrans" cxnId="{93AE8605-ED5F-41BD-8799-6F610AB93F75}">
      <dgm:prSet/>
      <dgm:spPr/>
      <dgm:t>
        <a:bodyPr/>
        <a:lstStyle/>
        <a:p>
          <a:endParaRPr lang="en-ZA"/>
        </a:p>
      </dgm:t>
    </dgm:pt>
    <dgm:pt modelId="{A58947FF-8697-47D3-BFB0-D89E0992AC67}" type="sibTrans" cxnId="{93AE8605-ED5F-41BD-8799-6F610AB93F75}">
      <dgm:prSet/>
      <dgm:spPr/>
      <dgm:t>
        <a:bodyPr/>
        <a:lstStyle/>
        <a:p>
          <a:endParaRPr lang="en-ZA"/>
        </a:p>
      </dgm:t>
    </dgm:pt>
    <dgm:pt modelId="{6E3DA703-FCC1-4595-B7D9-CD119289C912}">
      <dgm:prSet phldrT="[Text]" custT="1"/>
      <dgm:spPr/>
      <dgm:t>
        <a:bodyPr/>
        <a:lstStyle/>
        <a:p>
          <a:pPr>
            <a:buFont typeface="Arial" panose="020B0604020202020204" pitchFamily="34" charset="0"/>
            <a:buChar char="•"/>
          </a:pPr>
          <a:r>
            <a:rPr lang="en-ZA" sz="1800" dirty="0"/>
            <a:t>Dysfunctionality of waste water treatment plants in the EC</a:t>
          </a:r>
        </a:p>
      </dgm:t>
    </dgm:pt>
    <dgm:pt modelId="{77D98E9F-598C-42CE-A3D4-AE570DF87C3F}" type="parTrans" cxnId="{F0D68436-F9BF-492B-A9AF-A579A4270A5B}">
      <dgm:prSet/>
      <dgm:spPr/>
      <dgm:t>
        <a:bodyPr/>
        <a:lstStyle/>
        <a:p>
          <a:endParaRPr lang="en-ZA"/>
        </a:p>
      </dgm:t>
    </dgm:pt>
    <dgm:pt modelId="{3415440F-DA92-4537-8478-454315A77571}" type="sibTrans" cxnId="{F0D68436-F9BF-492B-A9AF-A579A4270A5B}">
      <dgm:prSet/>
      <dgm:spPr/>
      <dgm:t>
        <a:bodyPr/>
        <a:lstStyle/>
        <a:p>
          <a:endParaRPr lang="en-ZA"/>
        </a:p>
      </dgm:t>
    </dgm:pt>
    <dgm:pt modelId="{3D498BC9-849F-4D0D-A205-D73671933B99}">
      <dgm:prSet custT="1"/>
      <dgm:spPr/>
      <dgm:t>
        <a:bodyPr/>
        <a:lstStyle/>
        <a:p>
          <a:pPr>
            <a:buFont typeface="Arial" panose="020B0604020202020204" pitchFamily="34" charset="0"/>
            <a:buChar char="•"/>
          </a:pPr>
          <a:r>
            <a:rPr lang="en-ZA" sz="1800" dirty="0"/>
            <a:t>Access to services, justice and call centres for persons with disability in FS and GP</a:t>
          </a:r>
        </a:p>
      </dgm:t>
    </dgm:pt>
    <dgm:pt modelId="{7205ABCE-6DBA-4DBC-9337-EF51708F0383}" type="parTrans" cxnId="{7A24B02A-9251-469C-ACDD-CE03C059F012}">
      <dgm:prSet/>
      <dgm:spPr/>
      <dgm:t>
        <a:bodyPr/>
        <a:lstStyle/>
        <a:p>
          <a:endParaRPr lang="en-ZA"/>
        </a:p>
      </dgm:t>
    </dgm:pt>
    <dgm:pt modelId="{38A8A84F-0FC9-4B75-BCF3-2E4747291E02}" type="sibTrans" cxnId="{7A24B02A-9251-469C-ACDD-CE03C059F012}">
      <dgm:prSet/>
      <dgm:spPr/>
      <dgm:t>
        <a:bodyPr/>
        <a:lstStyle/>
        <a:p>
          <a:endParaRPr lang="en-ZA"/>
        </a:p>
      </dgm:t>
    </dgm:pt>
    <dgm:pt modelId="{494CD452-9F67-4E41-839C-684DD68D1C9F}">
      <dgm:prSet custT="1"/>
      <dgm:spPr/>
      <dgm:t>
        <a:bodyPr/>
        <a:lstStyle/>
        <a:p>
          <a:pPr>
            <a:buFont typeface="Arial" panose="020B0604020202020204" pitchFamily="34" charset="0"/>
            <a:buChar char="•"/>
          </a:pPr>
          <a:r>
            <a:rPr lang="en-ZA" sz="1800" dirty="0"/>
            <a:t>Environmental disaster in KZN following July unrest and closure of beaches and recreational facilities</a:t>
          </a:r>
        </a:p>
      </dgm:t>
    </dgm:pt>
    <dgm:pt modelId="{61285410-3160-4CBB-A5B6-AC671CB39275}" type="parTrans" cxnId="{EF1B240A-6862-48F4-BCB4-6B7D51BE7F88}">
      <dgm:prSet/>
      <dgm:spPr/>
      <dgm:t>
        <a:bodyPr/>
        <a:lstStyle/>
        <a:p>
          <a:endParaRPr lang="en-ZA"/>
        </a:p>
      </dgm:t>
    </dgm:pt>
    <dgm:pt modelId="{572C3CB9-067D-49AD-BAEF-D10E6B79B0DC}" type="sibTrans" cxnId="{EF1B240A-6862-48F4-BCB4-6B7D51BE7F88}">
      <dgm:prSet/>
      <dgm:spPr/>
      <dgm:t>
        <a:bodyPr/>
        <a:lstStyle/>
        <a:p>
          <a:endParaRPr lang="en-ZA"/>
        </a:p>
      </dgm:t>
    </dgm:pt>
    <dgm:pt modelId="{D1169BD7-A12C-44DA-8B97-F955971B2BB8}">
      <dgm:prSet phldrT="[Text]"/>
      <dgm:spPr/>
      <dgm:t>
        <a:bodyPr/>
        <a:lstStyle/>
        <a:p>
          <a:pPr>
            <a:buFont typeface="+mj-lt"/>
            <a:buAutoNum type="arabicPeriod"/>
          </a:pPr>
          <a:endParaRPr lang="en-ZA" sz="1600" dirty="0"/>
        </a:p>
      </dgm:t>
    </dgm:pt>
    <dgm:pt modelId="{55469C19-8E71-486F-97B7-83013570C6EE}" type="parTrans" cxnId="{4EB525D7-266B-473B-AF67-A72BDD6E4635}">
      <dgm:prSet/>
      <dgm:spPr/>
      <dgm:t>
        <a:bodyPr/>
        <a:lstStyle/>
        <a:p>
          <a:endParaRPr lang="en-ZA"/>
        </a:p>
      </dgm:t>
    </dgm:pt>
    <dgm:pt modelId="{B2DC6AFE-F9E0-4BAE-9513-B0EAA0EB9086}" type="sibTrans" cxnId="{4EB525D7-266B-473B-AF67-A72BDD6E4635}">
      <dgm:prSet/>
      <dgm:spPr/>
      <dgm:t>
        <a:bodyPr/>
        <a:lstStyle/>
        <a:p>
          <a:endParaRPr lang="en-ZA"/>
        </a:p>
      </dgm:t>
    </dgm:pt>
    <dgm:pt modelId="{C001A33A-EFF1-41D4-BC64-D80B3890E317}">
      <dgm:prSet phldrT="[Text]" custT="1"/>
      <dgm:spPr/>
      <dgm:t>
        <a:bodyPr/>
        <a:lstStyle/>
        <a:p>
          <a:pPr>
            <a:buFont typeface="+mj-lt"/>
            <a:buAutoNum type="arabicPeriod"/>
          </a:pPr>
          <a:r>
            <a:rPr lang="en-GB" sz="1800" dirty="0"/>
            <a:t>Completion of the Annual Trends Analysis Report</a:t>
          </a:r>
          <a:endParaRPr lang="en-ZA" sz="1800" dirty="0"/>
        </a:p>
      </dgm:t>
    </dgm:pt>
    <dgm:pt modelId="{7BD12DEE-D978-4B88-A750-BF1002B7B231}" type="parTrans" cxnId="{C3F7A986-10AA-4946-97A6-90003F65F194}">
      <dgm:prSet/>
      <dgm:spPr/>
      <dgm:t>
        <a:bodyPr/>
        <a:lstStyle/>
        <a:p>
          <a:endParaRPr lang="en-ZA"/>
        </a:p>
      </dgm:t>
    </dgm:pt>
    <dgm:pt modelId="{3BACF5AE-7E69-4373-8ED3-6DB545811F52}" type="sibTrans" cxnId="{C3F7A986-10AA-4946-97A6-90003F65F194}">
      <dgm:prSet/>
      <dgm:spPr/>
      <dgm:t>
        <a:bodyPr/>
        <a:lstStyle/>
        <a:p>
          <a:endParaRPr lang="en-ZA"/>
        </a:p>
      </dgm:t>
    </dgm:pt>
    <dgm:pt modelId="{BF7F67BE-EBEB-4272-BCA6-DF7297330974}" type="pres">
      <dgm:prSet presAssocID="{3AFE6A50-7602-4447-BFF5-82F2BEFAC8FA}" presName="linear" presStyleCnt="0">
        <dgm:presLayoutVars>
          <dgm:animLvl val="lvl"/>
          <dgm:resizeHandles val="exact"/>
        </dgm:presLayoutVars>
      </dgm:prSet>
      <dgm:spPr/>
      <dgm:t>
        <a:bodyPr/>
        <a:lstStyle/>
        <a:p>
          <a:endParaRPr lang="en-US"/>
        </a:p>
      </dgm:t>
    </dgm:pt>
    <dgm:pt modelId="{505A4CC9-1ADD-4A8C-B0E3-8915CB56E224}" type="pres">
      <dgm:prSet presAssocID="{698B1B34-7856-4FFA-9EAA-CC5293E6E81A}" presName="parentText" presStyleLbl="node1" presStyleIdx="0" presStyleCnt="1">
        <dgm:presLayoutVars>
          <dgm:chMax val="0"/>
          <dgm:bulletEnabled val="1"/>
        </dgm:presLayoutVars>
      </dgm:prSet>
      <dgm:spPr/>
      <dgm:t>
        <a:bodyPr/>
        <a:lstStyle/>
        <a:p>
          <a:endParaRPr lang="en-US"/>
        </a:p>
      </dgm:t>
    </dgm:pt>
    <dgm:pt modelId="{E132D347-5257-4EEF-AAF6-F53F3F4C17FB}" type="pres">
      <dgm:prSet presAssocID="{698B1B34-7856-4FFA-9EAA-CC5293E6E81A}" presName="childText" presStyleLbl="revTx" presStyleIdx="0" presStyleCnt="1">
        <dgm:presLayoutVars>
          <dgm:bulletEnabled val="1"/>
        </dgm:presLayoutVars>
      </dgm:prSet>
      <dgm:spPr/>
      <dgm:t>
        <a:bodyPr/>
        <a:lstStyle/>
        <a:p>
          <a:endParaRPr lang="en-US"/>
        </a:p>
      </dgm:t>
    </dgm:pt>
  </dgm:ptLst>
  <dgm:cxnLst>
    <dgm:cxn modelId="{139D172C-2438-4D12-B40C-AB527D469BFB}" srcId="{698B1B34-7856-4FFA-9EAA-CC5293E6E81A}" destId="{4B72B924-516C-41BB-84B2-20C8E5C0EA54}" srcOrd="1" destOrd="0" parTransId="{79FE866F-411A-4B0D-9411-852568388A42}" sibTransId="{9FDC6B0B-B36C-4AE3-9993-2F8C67538C4C}"/>
    <dgm:cxn modelId="{E5F7D095-425C-4E37-8E36-9F3205E5DF24}" srcId="{3AFE6A50-7602-4447-BFF5-82F2BEFAC8FA}" destId="{698B1B34-7856-4FFA-9EAA-CC5293E6E81A}" srcOrd="0" destOrd="0" parTransId="{BDCF2A8C-21F6-4C62-9788-D084158BB582}" sibTransId="{674FD664-412B-4124-A835-8C95727DFBBB}"/>
    <dgm:cxn modelId="{2ED97688-BF75-4C12-A410-D6067D0F7B4D}" type="presOf" srcId="{3D498BC9-849F-4D0D-A205-D73671933B99}" destId="{E132D347-5257-4EEF-AAF6-F53F3F4C17FB}" srcOrd="0" destOrd="6" presId="urn:microsoft.com/office/officeart/2005/8/layout/vList2"/>
    <dgm:cxn modelId="{F0D68436-F9BF-492B-A9AF-A579A4270A5B}" srcId="{AE936BA5-187D-42D8-9477-88A497DF0E30}" destId="{6E3DA703-FCC1-4595-B7D9-CD119289C912}" srcOrd="0" destOrd="0" parTransId="{77D98E9F-598C-42CE-A3D4-AE570DF87C3F}" sibTransId="{3415440F-DA92-4537-8478-454315A77571}"/>
    <dgm:cxn modelId="{0424EBA0-17FB-41D4-9CD9-14B322C68FA5}" type="presOf" srcId="{698B1B34-7856-4FFA-9EAA-CC5293E6E81A}" destId="{505A4CC9-1ADD-4A8C-B0E3-8915CB56E224}" srcOrd="0" destOrd="0" presId="urn:microsoft.com/office/officeart/2005/8/layout/vList2"/>
    <dgm:cxn modelId="{7A24B02A-9251-469C-ACDD-CE03C059F012}" srcId="{AE936BA5-187D-42D8-9477-88A497DF0E30}" destId="{3D498BC9-849F-4D0D-A205-D73671933B99}" srcOrd="1" destOrd="0" parTransId="{7205ABCE-6DBA-4DBC-9337-EF51708F0383}" sibTransId="{38A8A84F-0FC9-4B75-BCF3-2E4747291E02}"/>
    <dgm:cxn modelId="{4E2E75DC-8661-4876-A3B9-815FFF2FA5CB}" srcId="{698B1B34-7856-4FFA-9EAA-CC5293E6E81A}" destId="{AE936BA5-187D-42D8-9477-88A497DF0E30}" srcOrd="4" destOrd="0" parTransId="{237D14FE-E468-4252-A885-8BCC5268BC31}" sibTransId="{5384CC1F-A235-4BC7-A99F-0800628DC57E}"/>
    <dgm:cxn modelId="{4B07DF5D-EB0B-4B66-8764-0D4BFA7DD9EF}" type="presOf" srcId="{FF38611E-A8FD-42A0-A1D9-E1178A0C0AEA}" destId="{E132D347-5257-4EEF-AAF6-F53F3F4C17FB}" srcOrd="0" destOrd="8" presId="urn:microsoft.com/office/officeart/2005/8/layout/vList2"/>
    <dgm:cxn modelId="{2A74D597-967D-4259-9EEA-91236B63DF6C}" type="presOf" srcId="{6E3DA703-FCC1-4595-B7D9-CD119289C912}" destId="{E132D347-5257-4EEF-AAF6-F53F3F4C17FB}" srcOrd="0" destOrd="5" presId="urn:microsoft.com/office/officeart/2005/8/layout/vList2"/>
    <dgm:cxn modelId="{EF1B240A-6862-48F4-BCB4-6B7D51BE7F88}" srcId="{AE936BA5-187D-42D8-9477-88A497DF0E30}" destId="{494CD452-9F67-4E41-839C-684DD68D1C9F}" srcOrd="2" destOrd="0" parTransId="{61285410-3160-4CBB-A5B6-AC671CB39275}" sibTransId="{572C3CB9-067D-49AD-BAEF-D10E6B79B0DC}"/>
    <dgm:cxn modelId="{4EB525D7-266B-473B-AF67-A72BDD6E4635}" srcId="{698B1B34-7856-4FFA-9EAA-CC5293E6E81A}" destId="{D1169BD7-A12C-44DA-8B97-F955971B2BB8}" srcOrd="0" destOrd="0" parTransId="{55469C19-8E71-486F-97B7-83013570C6EE}" sibTransId="{B2DC6AFE-F9E0-4BAE-9513-B0EAA0EB9086}"/>
    <dgm:cxn modelId="{D80A17D5-D12F-4C62-9EC8-2D7EA6275718}" type="presOf" srcId="{494CD452-9F67-4E41-839C-684DD68D1C9F}" destId="{E132D347-5257-4EEF-AAF6-F53F3F4C17FB}" srcOrd="0" destOrd="7" presId="urn:microsoft.com/office/officeart/2005/8/layout/vList2"/>
    <dgm:cxn modelId="{93AE8605-ED5F-41BD-8799-6F610AB93F75}" srcId="{698B1B34-7856-4FFA-9EAA-CC5293E6E81A}" destId="{FF38611E-A8FD-42A0-A1D9-E1178A0C0AEA}" srcOrd="5" destOrd="0" parTransId="{46A3F6A3-8FB5-460B-8C04-F0069BA4ECB3}" sibTransId="{A58947FF-8697-47D3-BFB0-D89E0992AC67}"/>
    <dgm:cxn modelId="{F81880C6-258E-4D80-8C27-CFE01388E948}" type="presOf" srcId="{4B72B924-516C-41BB-84B2-20C8E5C0EA54}" destId="{E132D347-5257-4EEF-AAF6-F53F3F4C17FB}" srcOrd="0" destOrd="1" presId="urn:microsoft.com/office/officeart/2005/8/layout/vList2"/>
    <dgm:cxn modelId="{61B79F33-DA05-4D2D-918B-6334D81916B6}" type="presOf" srcId="{AE936BA5-187D-42D8-9477-88A497DF0E30}" destId="{E132D347-5257-4EEF-AAF6-F53F3F4C17FB}" srcOrd="0" destOrd="4" presId="urn:microsoft.com/office/officeart/2005/8/layout/vList2"/>
    <dgm:cxn modelId="{CC1F427E-9B17-449B-B65F-A409F0BFDF55}" type="presOf" srcId="{3AFE6A50-7602-4447-BFF5-82F2BEFAC8FA}" destId="{BF7F67BE-EBEB-4272-BCA6-DF7297330974}" srcOrd="0" destOrd="0" presId="urn:microsoft.com/office/officeart/2005/8/layout/vList2"/>
    <dgm:cxn modelId="{E3DDB57D-712D-4BA3-8588-68ABBC2F4DFD}" type="presOf" srcId="{C001A33A-EFF1-41D4-BC64-D80B3890E317}" destId="{E132D347-5257-4EEF-AAF6-F53F3F4C17FB}" srcOrd="0" destOrd="2" presId="urn:microsoft.com/office/officeart/2005/8/layout/vList2"/>
    <dgm:cxn modelId="{5B645262-7D70-4537-93F5-7C0E8B82F284}" type="presOf" srcId="{D1169BD7-A12C-44DA-8B97-F955971B2BB8}" destId="{E132D347-5257-4EEF-AAF6-F53F3F4C17FB}" srcOrd="0" destOrd="0" presId="urn:microsoft.com/office/officeart/2005/8/layout/vList2"/>
    <dgm:cxn modelId="{041D3490-B098-41FE-BF3F-514E91606DB1}" type="presOf" srcId="{3BBCDC48-C1ED-424E-AE9A-6B3D60FEABCD}" destId="{E132D347-5257-4EEF-AAF6-F53F3F4C17FB}" srcOrd="0" destOrd="3" presId="urn:microsoft.com/office/officeart/2005/8/layout/vList2"/>
    <dgm:cxn modelId="{D4BF7078-5512-434C-AA93-1454D2F7AAE5}" srcId="{698B1B34-7856-4FFA-9EAA-CC5293E6E81A}" destId="{3BBCDC48-C1ED-424E-AE9A-6B3D60FEABCD}" srcOrd="3" destOrd="0" parTransId="{C3865D28-A0D2-4091-8C86-1F682F9CE66B}" sibTransId="{C890CA51-8E12-4948-82E9-86E40C17913E}"/>
    <dgm:cxn modelId="{C3F7A986-10AA-4946-97A6-90003F65F194}" srcId="{698B1B34-7856-4FFA-9EAA-CC5293E6E81A}" destId="{C001A33A-EFF1-41D4-BC64-D80B3890E317}" srcOrd="2" destOrd="0" parTransId="{7BD12DEE-D978-4B88-A750-BF1002B7B231}" sibTransId="{3BACF5AE-7E69-4373-8ED3-6DB545811F52}"/>
    <dgm:cxn modelId="{80DC24E0-6933-4EC4-8AC0-DD3AFB5C24DC}" type="presParOf" srcId="{BF7F67BE-EBEB-4272-BCA6-DF7297330974}" destId="{505A4CC9-1ADD-4A8C-B0E3-8915CB56E224}" srcOrd="0" destOrd="0" presId="urn:microsoft.com/office/officeart/2005/8/layout/vList2"/>
    <dgm:cxn modelId="{54E5A675-D137-4186-9B2C-19310F57305F}" type="presParOf" srcId="{BF7F67BE-EBEB-4272-BCA6-DF7297330974}" destId="{E132D347-5257-4EEF-AAF6-F53F3F4C17FB}"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924800" cy="316105"/>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solidFill>
                <a:schemeClr val="tx1"/>
              </a:solidFill>
            </a:rPr>
            <a:t>Annual Financial Statements</a:t>
          </a:r>
          <a:endParaRPr lang="en-ZA" sz="1800" kern="1200" dirty="0">
            <a:solidFill>
              <a:schemeClr val="tx1"/>
            </a:solidFill>
          </a:endParaRPr>
        </a:p>
      </dsp:txBody>
      <dsp:txXfrm>
        <a:off x="15431" y="15431"/>
        <a:ext cx="7893938" cy="285243"/>
      </dsp:txXfrm>
    </dsp:sp>
    <dsp:sp modelId="{9BD7B4C5-F013-4644-A877-E20542E66625}">
      <dsp:nvSpPr>
        <dsp:cNvPr id="0" name=""/>
        <dsp:cNvSpPr/>
      </dsp:nvSpPr>
      <dsp:spPr>
        <a:xfrm>
          <a:off x="0" y="317593"/>
          <a:ext cx="7924800" cy="4348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GB" sz="1800" kern="1200" dirty="0">
              <a:latin typeface="+mn-lt"/>
            </a:rPr>
            <a:t>Per the Audited Annual Financial Statements:</a:t>
          </a:r>
          <a:br>
            <a:rPr lang="en-GB" sz="1800" kern="1200" dirty="0">
              <a:latin typeface="+mn-lt"/>
            </a:rPr>
          </a:br>
          <a:r>
            <a:rPr lang="en-GB" sz="1800" kern="1200" dirty="0">
              <a:latin typeface="+mn-lt"/>
            </a:rPr>
            <a:t/>
          </a:r>
          <a:br>
            <a:rPr lang="en-GB" sz="1800" kern="1200" dirty="0">
              <a:latin typeface="+mn-lt"/>
            </a:rPr>
          </a:br>
          <a:r>
            <a:rPr lang="en-GB" sz="1800" u="sng" kern="1200" dirty="0">
              <a:latin typeface="+mn-lt"/>
            </a:rPr>
            <a:t>Statement of Financial Position</a:t>
          </a:r>
          <a:r>
            <a:rPr lang="en-GB" sz="1800" kern="1200" dirty="0">
              <a:latin typeface="+mn-lt"/>
            </a:rPr>
            <a:t>:</a:t>
          </a:r>
          <a:br>
            <a:rPr lang="en-GB" sz="1800" kern="1200" dirty="0">
              <a:latin typeface="+mn-lt"/>
            </a:rPr>
          </a:br>
          <a:r>
            <a:rPr lang="en-GB" sz="1800" kern="1200" dirty="0">
              <a:latin typeface="+mn-lt"/>
            </a:rPr>
            <a:t>Total net assets to be R 61.8m for the year (2020/21 R 61.7m)</a:t>
          </a:r>
          <a:br>
            <a:rPr lang="en-GB" sz="1800" kern="1200" dirty="0">
              <a:latin typeface="+mn-lt"/>
            </a:rPr>
          </a:br>
          <a:r>
            <a:rPr lang="en-GB" sz="1800" kern="1200" dirty="0">
              <a:latin typeface="+mn-lt"/>
            </a:rPr>
            <a:t/>
          </a:r>
          <a:br>
            <a:rPr lang="en-GB" sz="1800" kern="1200" dirty="0">
              <a:latin typeface="+mn-lt"/>
            </a:rPr>
          </a:br>
          <a:r>
            <a:rPr lang="en-GB" sz="1800" u="sng" kern="1200" dirty="0">
              <a:latin typeface="+mn-lt"/>
            </a:rPr>
            <a:t>Statement of Financial Performance</a:t>
          </a:r>
          <a:r>
            <a:rPr lang="en-GB" sz="1800" kern="1200" dirty="0">
              <a:latin typeface="+mn-lt"/>
            </a:rPr>
            <a:t>:</a:t>
          </a:r>
          <a:br>
            <a:rPr lang="en-GB" sz="1800" kern="1200" dirty="0">
              <a:latin typeface="+mn-lt"/>
            </a:rPr>
          </a:br>
          <a:r>
            <a:rPr lang="en-GB" sz="1800" kern="1200" dirty="0">
              <a:latin typeface="+mn-lt"/>
            </a:rPr>
            <a:t>Surplus for the year to be R 0.1m ( 2020/21 R 16.7m).</a:t>
          </a:r>
          <a:br>
            <a:rPr lang="en-GB" sz="1800" kern="1200" dirty="0">
              <a:latin typeface="+mn-lt"/>
            </a:rPr>
          </a:br>
          <a:endParaRPr lang="en-ZA" sz="1800" kern="1200" dirty="0">
            <a:latin typeface="+mn-lt"/>
          </a:endParaRPr>
        </a:p>
        <a:p>
          <a:pPr marL="171450" lvl="1" indent="-171450" algn="l" defTabSz="800100">
            <a:lnSpc>
              <a:spcPct val="90000"/>
            </a:lnSpc>
            <a:spcBef>
              <a:spcPct val="0"/>
            </a:spcBef>
            <a:spcAft>
              <a:spcPct val="20000"/>
            </a:spcAft>
            <a:buChar char="••"/>
          </a:pPr>
          <a:r>
            <a:rPr lang="en-GB" sz="1800" kern="1200" dirty="0">
              <a:latin typeface="+mn-lt"/>
            </a:rPr>
            <a:t>The main drivers being: 	</a:t>
          </a:r>
          <a:endParaRPr lang="en-ZA" sz="1800" kern="1200" dirty="0">
            <a:latin typeface="+mn-lt"/>
          </a:endParaRPr>
        </a:p>
        <a:p>
          <a:pPr marL="171450" lvl="1" indent="-171450" algn="l" defTabSz="800100">
            <a:lnSpc>
              <a:spcPct val="90000"/>
            </a:lnSpc>
            <a:spcBef>
              <a:spcPct val="0"/>
            </a:spcBef>
            <a:spcAft>
              <a:spcPct val="20000"/>
            </a:spcAft>
            <a:buChar char="••"/>
          </a:pPr>
          <a:endParaRPr lang="en-ZA" sz="1800" kern="1200" dirty="0">
            <a:latin typeface="+mn-lt"/>
          </a:endParaRPr>
        </a:p>
        <a:p>
          <a:pPr marL="171450" lvl="1" indent="-171450" algn="l" defTabSz="800100">
            <a:lnSpc>
              <a:spcPct val="90000"/>
            </a:lnSpc>
            <a:spcBef>
              <a:spcPct val="0"/>
            </a:spcBef>
            <a:spcAft>
              <a:spcPct val="20000"/>
            </a:spcAft>
            <a:buFontTx/>
            <a:buChar char="••"/>
          </a:pPr>
          <a:r>
            <a:rPr lang="en-GB" sz="1800" kern="1200" dirty="0">
              <a:latin typeface="+mn-lt"/>
            </a:rPr>
            <a:t>Employee related costs R 140.1m (2020.21 R 129m)</a:t>
          </a:r>
          <a:endParaRPr lang="en-ZA" sz="1800" kern="1200" dirty="0">
            <a:latin typeface="+mn-lt"/>
          </a:endParaRPr>
        </a:p>
        <a:p>
          <a:pPr marL="171450" lvl="1" indent="-171450" algn="l" defTabSz="800100">
            <a:lnSpc>
              <a:spcPct val="90000"/>
            </a:lnSpc>
            <a:spcBef>
              <a:spcPct val="0"/>
            </a:spcBef>
            <a:spcAft>
              <a:spcPct val="20000"/>
            </a:spcAft>
            <a:buFontTx/>
            <a:buChar char="••"/>
          </a:pPr>
          <a:r>
            <a:rPr lang="en-GB" sz="1800" kern="1200" dirty="0">
              <a:latin typeface="+mn-lt"/>
            </a:rPr>
            <a:t>General Expenses R 44.1m (2020/21 R 31.0m)</a:t>
          </a:r>
          <a:br>
            <a:rPr lang="en-GB" sz="1800" kern="1200" dirty="0">
              <a:latin typeface="+mn-lt"/>
            </a:rPr>
          </a:br>
          <a:endParaRPr lang="en-ZA" sz="1800" kern="1200" dirty="0">
            <a:latin typeface="+mn-lt"/>
          </a:endParaRPr>
        </a:p>
        <a:p>
          <a:pPr marL="171450" lvl="1" indent="-171450" algn="l" defTabSz="800100">
            <a:lnSpc>
              <a:spcPct val="90000"/>
            </a:lnSpc>
            <a:spcBef>
              <a:spcPct val="0"/>
            </a:spcBef>
            <a:spcAft>
              <a:spcPct val="20000"/>
            </a:spcAft>
            <a:buChar char="••"/>
          </a:pPr>
          <a:r>
            <a:rPr lang="en-GB" sz="1800" kern="1200" dirty="0">
              <a:latin typeface="+mn-lt"/>
            </a:rPr>
            <a:t>The financial viability assessment by AGSA resulted in the overall assessment being ‘Good’ (2020/21 ‘Good’).</a:t>
          </a:r>
          <a:endParaRPr lang="en-ZA" sz="1800" kern="1200" dirty="0">
            <a:latin typeface="+mn-lt"/>
          </a:endParaRPr>
        </a:p>
      </dsp:txBody>
      <dsp:txXfrm>
        <a:off x="0" y="317593"/>
        <a:ext cx="7924800" cy="43486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A4CC9-1ADD-4A8C-B0E3-8915CB56E224}">
      <dsp:nvSpPr>
        <dsp:cNvPr id="0" name=""/>
        <dsp:cNvSpPr/>
      </dsp:nvSpPr>
      <dsp:spPr>
        <a:xfrm>
          <a:off x="0" y="307049"/>
          <a:ext cx="5693229" cy="1216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Protecting human rights </a:t>
          </a:r>
        </a:p>
      </dsp:txBody>
      <dsp:txXfrm>
        <a:off x="59399" y="366448"/>
        <a:ext cx="5574431" cy="1098002"/>
      </dsp:txXfrm>
    </dsp:sp>
    <dsp:sp modelId="{E132D347-5257-4EEF-AAF6-F53F3F4C17FB}">
      <dsp:nvSpPr>
        <dsp:cNvPr id="0" name=""/>
        <dsp:cNvSpPr/>
      </dsp:nvSpPr>
      <dsp:spPr>
        <a:xfrm>
          <a:off x="0" y="1523849"/>
          <a:ext cx="5693229" cy="4036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760" tIns="22860" rIns="128016" bIns="22860" numCol="1" spcCol="1270" anchor="t" anchorCtr="0">
          <a:noAutofit/>
        </a:bodyPr>
        <a:lstStyle/>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Inquiry and engagements into local government service delivery in MP and NW </a:t>
          </a:r>
        </a:p>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Inquiry into racism in the advertising industry - contribute towards social cohesion and  acknowledges the diverse make-up of the country, while allowing for freedom of speech and expression</a:t>
          </a:r>
        </a:p>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GB" sz="1800" kern="1200" dirty="0"/>
            <a:t> Some of the strategic engagements conducted for the protection of human rights: </a:t>
          </a:r>
          <a:endParaRPr lang="en-ZA" sz="1800" kern="1200" dirty="0"/>
        </a:p>
        <a:p>
          <a:pPr marL="342900" lvl="2" indent="-171450" algn="l" defTabSz="800100">
            <a:lnSpc>
              <a:spcPct val="90000"/>
            </a:lnSpc>
            <a:spcBef>
              <a:spcPct val="0"/>
            </a:spcBef>
            <a:spcAft>
              <a:spcPct val="20000"/>
            </a:spcAft>
            <a:buFont typeface="Wingdings" panose="05000000000000000000" pitchFamily="2" charset="2"/>
            <a:buChar char="••"/>
          </a:pPr>
          <a:r>
            <a:rPr lang="en-ZA" sz="1800" kern="1200" dirty="0"/>
            <a:t>Rights of farm dwellers in the NC</a:t>
          </a:r>
        </a:p>
        <a:p>
          <a:pPr marL="342900" lvl="2" indent="-171450" algn="l" defTabSz="800100">
            <a:lnSpc>
              <a:spcPct val="90000"/>
            </a:lnSpc>
            <a:spcBef>
              <a:spcPct val="0"/>
            </a:spcBef>
            <a:spcAft>
              <a:spcPct val="20000"/>
            </a:spcAft>
            <a:buFont typeface="Wingdings" panose="05000000000000000000" pitchFamily="2" charset="2"/>
            <a:buChar char="••"/>
          </a:pPr>
          <a:r>
            <a:rPr lang="en-ZA" sz="1800" kern="1200" dirty="0"/>
            <a:t>Protecting the rights of homeless people in the WC </a:t>
          </a:r>
        </a:p>
        <a:p>
          <a:pPr marL="171450" lvl="1" indent="-171450" algn="l" defTabSz="711200">
            <a:lnSpc>
              <a:spcPct val="90000"/>
            </a:lnSpc>
            <a:spcBef>
              <a:spcPct val="0"/>
            </a:spcBef>
            <a:spcAft>
              <a:spcPct val="20000"/>
            </a:spcAft>
            <a:buFont typeface="+mj-lt"/>
            <a:buChar char="••"/>
          </a:pPr>
          <a:endParaRPr lang="en-ZA" sz="1600" kern="1200" dirty="0"/>
        </a:p>
      </dsp:txBody>
      <dsp:txXfrm>
        <a:off x="0" y="1523849"/>
        <a:ext cx="5693229" cy="4036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1ED22-21D1-4CA1-880A-74570DF66196}">
      <dsp:nvSpPr>
        <dsp:cNvPr id="0" name=""/>
        <dsp:cNvSpPr/>
      </dsp:nvSpPr>
      <dsp:spPr>
        <a:xfrm>
          <a:off x="151740" y="0"/>
          <a:ext cx="7516971" cy="281488"/>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a:t>Monitoring the observance of human rights</a:t>
          </a:r>
          <a:r>
            <a:rPr lang="en-ZA" sz="2100" b="1" kern="1200"/>
            <a:t> </a:t>
          </a:r>
          <a:endParaRPr lang="en-ZA" sz="2100" b="1" kern="1200" dirty="0"/>
        </a:p>
      </dsp:txBody>
      <dsp:txXfrm>
        <a:off x="165481" y="13741"/>
        <a:ext cx="7489489" cy="254006"/>
      </dsp:txXfrm>
    </dsp:sp>
    <dsp:sp modelId="{83145680-8BA4-48A8-B9D3-19B7E46401CA}">
      <dsp:nvSpPr>
        <dsp:cNvPr id="0" name=""/>
        <dsp:cNvSpPr/>
      </dsp:nvSpPr>
      <dsp:spPr>
        <a:xfrm>
          <a:off x="0" y="319737"/>
          <a:ext cx="7886700" cy="430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2860" rIns="128016" bIns="22860" numCol="1" spcCol="1270" anchor="t" anchorCtr="0">
          <a:noAutofit/>
        </a:bodyPr>
        <a:lstStyle/>
        <a:p>
          <a:pPr marL="171450" lvl="1" indent="-171450" algn="l" defTabSz="800100">
            <a:lnSpc>
              <a:spcPct val="90000"/>
            </a:lnSpc>
            <a:spcBef>
              <a:spcPct val="0"/>
            </a:spcBef>
            <a:spcAft>
              <a:spcPct val="20000"/>
            </a:spcAft>
            <a:buFont typeface="+mj-lt"/>
            <a:buChar char="••"/>
          </a:pPr>
          <a:r>
            <a:rPr lang="en-ZA" sz="1800" i="0" kern="1200" dirty="0"/>
            <a:t> Schools monitoring: opening of schools; Covid-19 compliance; water, sanitation and infrastructure – findings of non-compliance with the </a:t>
          </a:r>
          <a:r>
            <a:rPr lang="en-ZA" sz="1800" kern="1200" dirty="0"/>
            <a:t>Minimum Uniform Norms and Standards for Public School Infrastructure</a:t>
          </a:r>
          <a:endParaRPr lang="en-ZA" sz="1600" kern="1200" dirty="0"/>
        </a:p>
        <a:p>
          <a:pPr marL="171450" lvl="1" indent="-171450" algn="just" defTabSz="800100">
            <a:lnSpc>
              <a:spcPct val="90000"/>
            </a:lnSpc>
            <a:spcBef>
              <a:spcPct val="0"/>
            </a:spcBef>
            <a:spcAft>
              <a:spcPct val="20000"/>
            </a:spcAft>
            <a:buFont typeface="+mj-lt"/>
            <a:buChar char="••"/>
          </a:pPr>
          <a:r>
            <a:rPr lang="en-ZA" sz="1800" kern="1200" dirty="0"/>
            <a:t> Children’s rights monitoring efforts undertaken in collaboration with the </a:t>
          </a:r>
          <a:r>
            <a:rPr lang="en-ZA" sz="1800" kern="1200" dirty="0" err="1"/>
            <a:t>Center</a:t>
          </a:r>
          <a:r>
            <a:rPr lang="en-ZA" sz="1800" kern="1200" dirty="0"/>
            <a:t> for Child Law – focus on secure care centres</a:t>
          </a:r>
        </a:p>
        <a:p>
          <a:pPr marL="171450" lvl="1" indent="-171450" algn="just" defTabSz="800100">
            <a:lnSpc>
              <a:spcPct val="90000"/>
            </a:lnSpc>
            <a:spcBef>
              <a:spcPct val="0"/>
            </a:spcBef>
            <a:spcAft>
              <a:spcPct val="20000"/>
            </a:spcAft>
            <a:buFont typeface="+mj-lt"/>
            <a:buChar char="••"/>
          </a:pPr>
          <a:r>
            <a:rPr lang="en-ZA" sz="1800" kern="1200" dirty="0"/>
            <a:t> Partnered with strategic stakeholders for the implementation of the Independent Monitoring Mechanism under the Convention on the Rights of Persons with Disabilities – focus on capacity to </a:t>
          </a:r>
          <a:r>
            <a:rPr lang="en-US" sz="1800" kern="1200" dirty="0"/>
            <a:t>improve government’s response towards barriers faced by persons with disability</a:t>
          </a:r>
          <a:endParaRPr lang="en-ZA" sz="1800" kern="1200" dirty="0"/>
        </a:p>
        <a:p>
          <a:pPr marL="171450" lvl="1" indent="-171450" algn="just" defTabSz="800100">
            <a:lnSpc>
              <a:spcPct val="90000"/>
            </a:lnSpc>
            <a:spcBef>
              <a:spcPct val="0"/>
            </a:spcBef>
            <a:spcAft>
              <a:spcPct val="20000"/>
            </a:spcAft>
            <a:buFont typeface="+mj-lt"/>
            <a:buChar char="••"/>
          </a:pPr>
          <a:r>
            <a:rPr lang="en-ZA" sz="1800" b="0" i="0" kern="1200" dirty="0"/>
            <a:t> Monitoring implementation of the national vaccine roll out strategy and the right to health </a:t>
          </a:r>
          <a:endParaRPr lang="en-ZA" sz="1800" kern="1200" dirty="0"/>
        </a:p>
        <a:p>
          <a:pPr marL="171450" lvl="1" indent="-171450" algn="just" defTabSz="800100">
            <a:lnSpc>
              <a:spcPct val="90000"/>
            </a:lnSpc>
            <a:spcBef>
              <a:spcPct val="0"/>
            </a:spcBef>
            <a:spcAft>
              <a:spcPct val="20000"/>
            </a:spcAft>
            <a:buFont typeface="+mj-lt"/>
            <a:buChar char="••"/>
          </a:pPr>
          <a:r>
            <a:rPr lang="en-GB" sz="1800" kern="1200" dirty="0"/>
            <a:t>Monitoring </a:t>
          </a:r>
          <a:r>
            <a:rPr lang="en-ZA" sz="1800" kern="1200" dirty="0"/>
            <a:t>places of detention or deprivation of liberty as per the Secretariat for the National Preventative Mechanism role of the Commission</a:t>
          </a:r>
        </a:p>
        <a:p>
          <a:pPr marL="171450" lvl="1" indent="-171450" algn="just" defTabSz="800100">
            <a:lnSpc>
              <a:spcPct val="90000"/>
            </a:lnSpc>
            <a:spcBef>
              <a:spcPct val="0"/>
            </a:spcBef>
            <a:spcAft>
              <a:spcPct val="20000"/>
            </a:spcAft>
            <a:buFont typeface="+mj-lt"/>
            <a:buChar char="••"/>
          </a:pPr>
          <a:endParaRPr lang="en-ZA" sz="1800" kern="1200" dirty="0"/>
        </a:p>
      </dsp:txBody>
      <dsp:txXfrm>
        <a:off x="0" y="319737"/>
        <a:ext cx="7886700" cy="4307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91499"/>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ZA" sz="1800" kern="1200" dirty="0">
            <a:solidFill>
              <a:schemeClr val="tx1"/>
            </a:solidFill>
          </a:endParaRPr>
        </a:p>
      </dsp:txBody>
      <dsp:txXfrm>
        <a:off x="4467" y="4467"/>
        <a:ext cx="7839666" cy="82565"/>
      </dsp:txXfrm>
    </dsp:sp>
    <dsp:sp modelId="{9BD7B4C5-F013-4644-A877-E20542E66625}">
      <dsp:nvSpPr>
        <dsp:cNvPr id="0" name=""/>
        <dsp:cNvSpPr/>
      </dsp:nvSpPr>
      <dsp:spPr>
        <a:xfrm>
          <a:off x="0" y="93983"/>
          <a:ext cx="7848600" cy="420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The Commission received an unqualified audit for the year, however;</a:t>
          </a:r>
          <a:br>
            <a:rPr lang="en-US" sz="1800" kern="1200" dirty="0">
              <a:latin typeface="+mn-lt"/>
            </a:rPr>
          </a:br>
          <a:r>
            <a:rPr lang="en-GB" sz="1800" kern="1200" dirty="0">
              <a:latin typeface="+mn-lt"/>
            </a:rPr>
            <a:t>Material misstatements were identified on payables and commitments,</a:t>
          </a:r>
          <a:br>
            <a:rPr lang="en-GB" sz="1800" kern="1200" dirty="0">
              <a:latin typeface="+mn-lt"/>
            </a:rPr>
          </a:br>
          <a:r>
            <a:rPr lang="en-GB" sz="1800" kern="1200" dirty="0">
              <a:latin typeface="+mn-lt"/>
            </a:rPr>
            <a:t>Material findings on performance management, and</a:t>
          </a:r>
          <a:br>
            <a:rPr lang="en-GB" sz="1800" kern="1200" dirty="0">
              <a:latin typeface="+mn-lt"/>
            </a:rPr>
          </a:br>
          <a:r>
            <a:rPr lang="en-GB" sz="1800" kern="1200" dirty="0">
              <a:latin typeface="+mn-lt"/>
            </a:rPr>
            <a:t>Non-compliance with legislation particularly in supply chain management was identified.</a:t>
          </a:r>
          <a:endParaRPr lang="en-ZA" sz="1800" kern="1200" dirty="0">
            <a:latin typeface="+mn-lt"/>
          </a:endParaRPr>
        </a:p>
        <a:p>
          <a:pPr marL="171450" lvl="1" indent="-171450" algn="l" defTabSz="800100">
            <a:lnSpc>
              <a:spcPct val="90000"/>
            </a:lnSpc>
            <a:spcBef>
              <a:spcPct val="0"/>
            </a:spcBef>
            <a:spcAft>
              <a:spcPct val="20000"/>
            </a:spcAft>
            <a:buChar char="••"/>
          </a:pP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Inadequate monitoring, review and consequence management resulted in the non-compliances.</a:t>
          </a:r>
          <a:br>
            <a:rPr lang="en-US" sz="1800" kern="1200" dirty="0">
              <a:latin typeface="+mn-lt"/>
            </a:rPr>
          </a:b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Under capacity in Internal Audit resulted in delays of completion of internal audits.</a:t>
          </a:r>
        </a:p>
        <a:p>
          <a:pPr marL="171450" lvl="1" indent="-171450" algn="l" defTabSz="800100">
            <a:lnSpc>
              <a:spcPct val="90000"/>
            </a:lnSpc>
            <a:spcBef>
              <a:spcPct val="0"/>
            </a:spcBef>
            <a:spcAft>
              <a:spcPct val="20000"/>
            </a:spcAft>
            <a:buChar char="••"/>
          </a:pP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Some prior year findings on IT governance were not addressed</a:t>
          </a:r>
          <a:r>
            <a:rPr lang="en-US" sz="1600" kern="1200" dirty="0">
              <a:latin typeface="+mn-lt"/>
            </a:rPr>
            <a:t>.</a:t>
          </a:r>
        </a:p>
        <a:p>
          <a:pPr marL="171450" lvl="1" indent="-171450" algn="l" defTabSz="711200">
            <a:lnSpc>
              <a:spcPct val="90000"/>
            </a:lnSpc>
            <a:spcBef>
              <a:spcPct val="0"/>
            </a:spcBef>
            <a:spcAft>
              <a:spcPct val="20000"/>
            </a:spcAft>
            <a:buChar char="••"/>
          </a:pPr>
          <a:endParaRPr lang="en-US" sz="1600" kern="1200" dirty="0">
            <a:latin typeface="+mn-lt"/>
          </a:endParaRPr>
        </a:p>
        <a:p>
          <a:pPr marL="171450" lvl="1" indent="-171450" algn="l" defTabSz="711200">
            <a:lnSpc>
              <a:spcPct val="90000"/>
            </a:lnSpc>
            <a:spcBef>
              <a:spcPct val="0"/>
            </a:spcBef>
            <a:spcAft>
              <a:spcPct val="20000"/>
            </a:spcAft>
            <a:buChar char="••"/>
          </a:pPr>
          <a:endParaRPr lang="en-ZA" sz="1600" kern="1200" dirty="0">
            <a:latin typeface="+mn-lt"/>
          </a:endParaRPr>
        </a:p>
      </dsp:txBody>
      <dsp:txXfrm>
        <a:off x="0" y="93983"/>
        <a:ext cx="7848600" cy="42024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99762"/>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ZA" sz="1800" b="1" kern="1200" dirty="0">
            <a:solidFill>
              <a:schemeClr val="tx1"/>
            </a:solidFill>
          </a:endParaRPr>
        </a:p>
      </dsp:txBody>
      <dsp:txXfrm>
        <a:off x="4870" y="4870"/>
        <a:ext cx="7838860" cy="90022"/>
      </dsp:txXfrm>
    </dsp:sp>
    <dsp:sp modelId="{9BD7B4C5-F013-4644-A877-E20542E66625}">
      <dsp:nvSpPr>
        <dsp:cNvPr id="0" name=""/>
        <dsp:cNvSpPr/>
      </dsp:nvSpPr>
      <dsp:spPr>
        <a:xfrm>
          <a:off x="0" y="100837"/>
          <a:ext cx="7848600" cy="438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latin typeface="+mn-lt"/>
          </a:endParaRPr>
        </a:p>
        <a:p>
          <a:pPr marL="171450" lvl="1" indent="-171450" algn="l" defTabSz="800100">
            <a:lnSpc>
              <a:spcPct val="90000"/>
            </a:lnSpc>
            <a:spcBef>
              <a:spcPct val="0"/>
            </a:spcBef>
            <a:spcAft>
              <a:spcPct val="20000"/>
            </a:spcAft>
            <a:buChar char="••"/>
          </a:pPr>
          <a:r>
            <a:rPr lang="en-ZA" sz="1800" kern="1200" dirty="0">
              <a:latin typeface="+mn-lt"/>
            </a:rPr>
            <a:t>The contract post of Head of Corporate Services was appointed and joined August 2022.</a:t>
          </a:r>
        </a:p>
        <a:p>
          <a:pPr marL="171450" lvl="1" indent="-171450" algn="l" defTabSz="800100">
            <a:lnSpc>
              <a:spcPct val="90000"/>
            </a:lnSpc>
            <a:spcBef>
              <a:spcPct val="0"/>
            </a:spcBef>
            <a:spcAft>
              <a:spcPct val="20000"/>
            </a:spcAft>
            <a:buChar char="••"/>
          </a:pP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A new search has been initiated to replace the permanent  position of the Chief Financial Officer.</a:t>
          </a:r>
          <a:br>
            <a:rPr lang="en-US" sz="1800" kern="1200" dirty="0">
              <a:latin typeface="+mn-lt"/>
            </a:rPr>
          </a:b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A turnaround plan for SCM has been incorporated in the 2022/23 APP.</a:t>
          </a:r>
        </a:p>
        <a:p>
          <a:pPr marL="171450" lvl="1" indent="-171450" algn="l" defTabSz="800100">
            <a:lnSpc>
              <a:spcPct val="90000"/>
            </a:lnSpc>
            <a:spcBef>
              <a:spcPct val="0"/>
            </a:spcBef>
            <a:spcAft>
              <a:spcPct val="20000"/>
            </a:spcAft>
            <a:buChar char="••"/>
          </a:pP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Plans are in place to procure an updated ERP system with more capabilities.</a:t>
          </a:r>
        </a:p>
        <a:p>
          <a:pPr marL="171450" lvl="1" indent="-171450" algn="l" defTabSz="800100">
            <a:lnSpc>
              <a:spcPct val="90000"/>
            </a:lnSpc>
            <a:spcBef>
              <a:spcPct val="0"/>
            </a:spcBef>
            <a:spcAft>
              <a:spcPct val="20000"/>
            </a:spcAft>
            <a:buChar char="••"/>
          </a:pPr>
          <a:endParaRPr lang="en-US" sz="1800" kern="1200" dirty="0">
            <a:latin typeface="+mn-lt"/>
          </a:endParaRPr>
        </a:p>
        <a:p>
          <a:pPr marL="171450" lvl="1" indent="-171450" algn="l" defTabSz="800100">
            <a:lnSpc>
              <a:spcPct val="90000"/>
            </a:lnSpc>
            <a:spcBef>
              <a:spcPct val="0"/>
            </a:spcBef>
            <a:spcAft>
              <a:spcPct val="20000"/>
            </a:spcAft>
            <a:buChar char="••"/>
          </a:pPr>
          <a:r>
            <a:rPr lang="en-US" sz="1800" kern="1200" dirty="0">
              <a:latin typeface="+mn-lt"/>
            </a:rPr>
            <a:t>Monthly Tracker documents have been devised based on audit findings, are updated monthly with updates reported through to the ACEO monthly.</a:t>
          </a:r>
        </a:p>
        <a:p>
          <a:pPr marL="171450" lvl="1" indent="-171450" algn="l" defTabSz="711200">
            <a:lnSpc>
              <a:spcPct val="90000"/>
            </a:lnSpc>
            <a:spcBef>
              <a:spcPct val="0"/>
            </a:spcBef>
            <a:spcAft>
              <a:spcPct val="20000"/>
            </a:spcAft>
            <a:buChar char="••"/>
          </a:pPr>
          <a:endParaRPr lang="en-US" sz="1600" kern="1200" dirty="0">
            <a:latin typeface="+mn-lt"/>
          </a:endParaRPr>
        </a:p>
        <a:p>
          <a:pPr marL="171450" lvl="1" indent="-171450" algn="l" defTabSz="711200">
            <a:lnSpc>
              <a:spcPct val="90000"/>
            </a:lnSpc>
            <a:spcBef>
              <a:spcPct val="0"/>
            </a:spcBef>
            <a:spcAft>
              <a:spcPct val="20000"/>
            </a:spcAft>
            <a:buChar char="••"/>
          </a:pPr>
          <a:endParaRPr lang="en-ZA" sz="1600" kern="1200" dirty="0">
            <a:latin typeface="+mn-lt"/>
          </a:endParaRPr>
        </a:p>
      </dsp:txBody>
      <dsp:txXfrm>
        <a:off x="0" y="100837"/>
        <a:ext cx="7848600" cy="43886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E1051-DD5A-445E-8C36-265FBE7A154C}">
      <dsp:nvSpPr>
        <dsp:cNvPr id="0" name=""/>
        <dsp:cNvSpPr/>
      </dsp:nvSpPr>
      <dsp:spPr>
        <a:xfrm>
          <a:off x="0" y="0"/>
          <a:ext cx="7496175" cy="101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Administration programme key achievements</a:t>
          </a:r>
          <a:r>
            <a:rPr lang="en-ZA" sz="2900" b="1" kern="1200" dirty="0"/>
            <a:t>  </a:t>
          </a:r>
        </a:p>
      </dsp:txBody>
      <dsp:txXfrm>
        <a:off x="49347" y="49347"/>
        <a:ext cx="7397481" cy="912186"/>
      </dsp:txXfrm>
    </dsp:sp>
    <dsp:sp modelId="{1BE8FCEE-47C6-4855-9554-A39C11FF6512}">
      <dsp:nvSpPr>
        <dsp:cNvPr id="0" name=""/>
        <dsp:cNvSpPr/>
      </dsp:nvSpPr>
      <dsp:spPr>
        <a:xfrm>
          <a:off x="0" y="1011880"/>
          <a:ext cx="7496175" cy="3241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004" tIns="22860" rIns="128016" bIns="22860" numCol="1" spcCol="1270" anchor="t" anchorCtr="0">
          <a:noAutofit/>
        </a:bodyPr>
        <a:lstStyle/>
        <a:p>
          <a:pPr marL="228600" lvl="1" indent="-228600" algn="l" defTabSz="889000">
            <a:lnSpc>
              <a:spcPct val="90000"/>
            </a:lnSpc>
            <a:spcBef>
              <a:spcPct val="0"/>
            </a:spcBef>
            <a:spcAft>
              <a:spcPct val="20000"/>
            </a:spcAft>
            <a:buChar char="••"/>
          </a:pPr>
          <a:endParaRPr lang="en-ZA" sz="2000" kern="1200"/>
        </a:p>
        <a:p>
          <a:pPr marL="171450" lvl="1" indent="-171450" algn="l" defTabSz="800100">
            <a:lnSpc>
              <a:spcPct val="90000"/>
            </a:lnSpc>
            <a:spcBef>
              <a:spcPct val="0"/>
            </a:spcBef>
            <a:spcAft>
              <a:spcPct val="20000"/>
            </a:spcAft>
            <a:buFont typeface="+mj-lt"/>
            <a:buChar char="••"/>
          </a:pPr>
          <a:r>
            <a:rPr lang="en-ZA" sz="1800" kern="1200" dirty="0"/>
            <a:t> Compliance with key legislative requirements</a:t>
          </a:r>
        </a:p>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Human capital management: ongoing recruitment and capacity development</a:t>
          </a:r>
        </a:p>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Innovative use of ICT: ensured ongoing corporate communications and remote work </a:t>
          </a:r>
        </a:p>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Governance, audit, risk and compliance: stable operations and oversight, unqualified audit</a:t>
          </a:r>
        </a:p>
      </dsp:txBody>
      <dsp:txXfrm>
        <a:off x="0" y="1011880"/>
        <a:ext cx="7496175" cy="32416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498EF-9598-4D5D-96D4-3BF4093771D4}">
      <dsp:nvSpPr>
        <dsp:cNvPr id="0" name=""/>
        <dsp:cNvSpPr/>
      </dsp:nvSpPr>
      <dsp:spPr>
        <a:xfrm>
          <a:off x="0" y="0"/>
          <a:ext cx="8077200" cy="12168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Promotion of human rights  </a:t>
          </a:r>
        </a:p>
      </dsp:txBody>
      <dsp:txXfrm>
        <a:off x="59399" y="59399"/>
        <a:ext cx="7958402" cy="1098002"/>
      </dsp:txXfrm>
    </dsp:sp>
    <dsp:sp modelId="{47C9D8C8-10C8-412C-86CB-86364BDE229A}">
      <dsp:nvSpPr>
        <dsp:cNvPr id="0" name=""/>
        <dsp:cNvSpPr/>
      </dsp:nvSpPr>
      <dsp:spPr>
        <a:xfrm>
          <a:off x="0" y="1315325"/>
          <a:ext cx="8077200" cy="3094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22860" rIns="128016" bIns="22860" numCol="1" spcCol="1270" anchor="t" anchorCtr="0">
          <a:noAutofit/>
        </a:bodyPr>
        <a:lstStyle/>
        <a:p>
          <a:pPr marL="171450" lvl="1" indent="-171450" algn="l" defTabSz="800100">
            <a:lnSpc>
              <a:spcPct val="90000"/>
            </a:lnSpc>
            <a:spcBef>
              <a:spcPct val="0"/>
            </a:spcBef>
            <a:spcAft>
              <a:spcPct val="20000"/>
            </a:spcAft>
            <a:buFont typeface="+mj-lt"/>
            <a:buChar char="••"/>
          </a:pPr>
          <a:endParaRPr lang="en-ZA" sz="1800" kern="1200" dirty="0"/>
        </a:p>
        <a:p>
          <a:pPr marL="171450" lvl="1" indent="-171450" algn="just" defTabSz="800100">
            <a:lnSpc>
              <a:spcPct val="90000"/>
            </a:lnSpc>
            <a:spcBef>
              <a:spcPct val="0"/>
            </a:spcBef>
            <a:spcAft>
              <a:spcPct val="20000"/>
            </a:spcAft>
            <a:buFont typeface="+mj-lt"/>
            <a:buChar char="••"/>
          </a:pPr>
          <a:r>
            <a:rPr lang="en-GB" sz="1800" kern="1200" dirty="0"/>
            <a:t> Promoting functionality of equality courts through public awareness and strategic engagements </a:t>
          </a:r>
          <a:endParaRPr lang="en-ZA" sz="1800" kern="1200" dirty="0"/>
        </a:p>
        <a:p>
          <a:pPr marL="171450" lvl="1" indent="-171450" algn="just" defTabSz="800100">
            <a:lnSpc>
              <a:spcPct val="90000"/>
            </a:lnSpc>
            <a:spcBef>
              <a:spcPct val="0"/>
            </a:spcBef>
            <a:spcAft>
              <a:spcPct val="20000"/>
            </a:spcAft>
            <a:buFont typeface="+mj-lt"/>
            <a:buChar char="••"/>
          </a:pPr>
          <a:endParaRPr lang="en-ZA" sz="1800" kern="1200" dirty="0"/>
        </a:p>
        <a:p>
          <a:pPr marL="171450" lvl="1" indent="-171450" algn="just" defTabSz="800100">
            <a:lnSpc>
              <a:spcPct val="90000"/>
            </a:lnSpc>
            <a:spcBef>
              <a:spcPct val="0"/>
            </a:spcBef>
            <a:spcAft>
              <a:spcPct val="20000"/>
            </a:spcAft>
            <a:buFont typeface="+mj-lt"/>
            <a:buChar char="••"/>
          </a:pPr>
          <a:r>
            <a:rPr lang="en-GB" sz="1800" kern="1200" dirty="0"/>
            <a:t> Hosted Imbizo to understand the impact of the unrest of the  July 2021 civil unrest</a:t>
          </a:r>
          <a:endParaRPr lang="en-ZA" sz="1800" kern="1200" dirty="0"/>
        </a:p>
        <a:p>
          <a:pPr marL="171450" lvl="1" indent="-171450" algn="just" defTabSz="800100">
            <a:lnSpc>
              <a:spcPct val="90000"/>
            </a:lnSpc>
            <a:spcBef>
              <a:spcPct val="0"/>
            </a:spcBef>
            <a:spcAft>
              <a:spcPct val="20000"/>
            </a:spcAft>
            <a:buFont typeface="+mj-lt"/>
            <a:buChar char="••"/>
          </a:pPr>
          <a:endParaRPr lang="en-ZA" sz="1800" kern="1200" dirty="0"/>
        </a:p>
        <a:p>
          <a:pPr marL="171450" lvl="1" indent="-171450" algn="just" defTabSz="800100">
            <a:lnSpc>
              <a:spcPct val="90000"/>
            </a:lnSpc>
            <a:spcBef>
              <a:spcPct val="0"/>
            </a:spcBef>
            <a:spcAft>
              <a:spcPct val="20000"/>
            </a:spcAft>
            <a:buFont typeface="+mj-lt"/>
            <a:buChar char="••"/>
          </a:pPr>
          <a:r>
            <a:rPr lang="en-GB" sz="1800" kern="1200" dirty="0"/>
            <a:t>3. Hosted National Schools Moot Court Competition – </a:t>
          </a:r>
          <a:r>
            <a:rPr lang="en-ZA" sz="1800" kern="1200" dirty="0"/>
            <a:t>positive impact on learners through mooting techniques: promotes knowledge of Constitutional values, human rights and the rule of law; influences future career choices and create a cohort of young human rights ambassadors in schools, families and communities </a:t>
          </a:r>
        </a:p>
      </dsp:txBody>
      <dsp:txXfrm>
        <a:off x="0" y="1315325"/>
        <a:ext cx="8077200" cy="30946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498EF-9598-4D5D-96D4-3BF4093771D4}">
      <dsp:nvSpPr>
        <dsp:cNvPr id="0" name=""/>
        <dsp:cNvSpPr/>
      </dsp:nvSpPr>
      <dsp:spPr>
        <a:xfrm>
          <a:off x="0" y="0"/>
          <a:ext cx="7496175" cy="23324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Promotion of human rights  </a:t>
          </a:r>
        </a:p>
      </dsp:txBody>
      <dsp:txXfrm>
        <a:off x="11386" y="11386"/>
        <a:ext cx="7473403" cy="210477"/>
      </dsp:txXfrm>
    </dsp:sp>
    <dsp:sp modelId="{47C9D8C8-10C8-412C-86CB-86364BDE229A}">
      <dsp:nvSpPr>
        <dsp:cNvPr id="0" name=""/>
        <dsp:cNvSpPr/>
      </dsp:nvSpPr>
      <dsp:spPr>
        <a:xfrm>
          <a:off x="0" y="237167"/>
          <a:ext cx="7496175" cy="397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004" tIns="22860" rIns="128016" bIns="22860" numCol="1" spcCol="1270" anchor="t" anchorCtr="0">
          <a:noAutofit/>
        </a:bodyPr>
        <a:lstStyle/>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b="0" i="0" kern="1200" dirty="0"/>
            <a:t>4. Collaborative anti-corruption efforts with the FISD and other stakeholders to </a:t>
          </a:r>
          <a:r>
            <a:rPr lang="en-US" sz="1800" b="0" i="0" kern="1200" dirty="0"/>
            <a:t>engage and explore various intervention mechanisms, including a </a:t>
          </a:r>
          <a:r>
            <a:rPr lang="en-ZA" sz="1800" b="0" i="0" kern="1200" dirty="0"/>
            <a:t>focus on strengthening the legal framework for the protection of whistle-blowers</a:t>
          </a:r>
          <a:endParaRPr lang="en-ZA" sz="1800" kern="1200" dirty="0"/>
        </a:p>
        <a:p>
          <a:pPr marL="171450" lvl="1" indent="-171450" algn="just" defTabSz="800100">
            <a:lnSpc>
              <a:spcPct val="90000"/>
            </a:lnSpc>
            <a:spcBef>
              <a:spcPct val="0"/>
            </a:spcBef>
            <a:spcAft>
              <a:spcPct val="20000"/>
            </a:spcAft>
            <a:buFont typeface="+mj-lt"/>
            <a:buChar char="••"/>
          </a:pPr>
          <a:endParaRPr lang="en-ZA" sz="1800" i="0" kern="1200" dirty="0"/>
        </a:p>
        <a:p>
          <a:pPr marL="171450" lvl="1" indent="-171450" algn="just" defTabSz="800100">
            <a:lnSpc>
              <a:spcPct val="90000"/>
            </a:lnSpc>
            <a:spcBef>
              <a:spcPct val="0"/>
            </a:spcBef>
            <a:spcAft>
              <a:spcPct val="20000"/>
            </a:spcAft>
            <a:buFont typeface="+mj-lt"/>
            <a:buChar char="••"/>
          </a:pPr>
          <a:r>
            <a:rPr lang="en-ZA" sz="1800" b="0" i="0" kern="1200" dirty="0"/>
            <a:t> Promoting non-discrimination and gender equality through implementation of the Amman Declaration in collaboration with the Commission on Gender Equality: dealing with all forms of discrimination against women and girls, gender-based violence, violations of economic, social and cultural rights, reproductive rights</a:t>
          </a:r>
          <a:endParaRPr lang="en-ZA" sz="1800" i="0" kern="1200" dirty="0"/>
        </a:p>
        <a:p>
          <a:pPr marL="171450" lvl="1" indent="-171450" algn="l" defTabSz="800100">
            <a:lnSpc>
              <a:spcPct val="90000"/>
            </a:lnSpc>
            <a:spcBef>
              <a:spcPct val="0"/>
            </a:spcBef>
            <a:spcAft>
              <a:spcPct val="20000"/>
            </a:spcAft>
            <a:buFont typeface="+mj-lt"/>
            <a:buChar char="••"/>
          </a:pPr>
          <a:endParaRPr lang="en-ZA" sz="1800" i="0" kern="1200" dirty="0"/>
        </a:p>
        <a:p>
          <a:pPr marL="171450" lvl="1" indent="-171450" algn="l" defTabSz="800100">
            <a:lnSpc>
              <a:spcPct val="90000"/>
            </a:lnSpc>
            <a:spcBef>
              <a:spcPct val="0"/>
            </a:spcBef>
            <a:spcAft>
              <a:spcPct val="20000"/>
            </a:spcAft>
            <a:buFont typeface="+mj-lt"/>
            <a:buChar char="••"/>
          </a:pPr>
          <a:r>
            <a:rPr lang="en-ZA" sz="1800" kern="1200" dirty="0"/>
            <a:t> Empowering human rights champions in communities </a:t>
          </a:r>
          <a:endParaRPr lang="en-ZA" sz="1800" i="0" kern="1200" dirty="0"/>
        </a:p>
        <a:p>
          <a:pPr marL="171450" lvl="1" indent="-171450" algn="l" defTabSz="800100">
            <a:lnSpc>
              <a:spcPct val="90000"/>
            </a:lnSpc>
            <a:spcBef>
              <a:spcPct val="0"/>
            </a:spcBef>
            <a:spcAft>
              <a:spcPct val="20000"/>
            </a:spcAft>
            <a:buChar char="••"/>
          </a:pPr>
          <a:endParaRPr lang="en-ZA" sz="1800" kern="1200"/>
        </a:p>
        <a:p>
          <a:pPr marL="171450" lvl="1" indent="-171450" algn="l" defTabSz="711200">
            <a:lnSpc>
              <a:spcPct val="90000"/>
            </a:lnSpc>
            <a:spcBef>
              <a:spcPct val="0"/>
            </a:spcBef>
            <a:spcAft>
              <a:spcPct val="20000"/>
            </a:spcAft>
            <a:buChar char="••"/>
          </a:pPr>
          <a:endParaRPr lang="en-ZA" sz="1600" kern="1200" dirty="0"/>
        </a:p>
      </dsp:txBody>
      <dsp:txXfrm>
        <a:off x="0" y="237167"/>
        <a:ext cx="7496175" cy="39744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498EF-9598-4D5D-96D4-3BF4093771D4}">
      <dsp:nvSpPr>
        <dsp:cNvPr id="0" name=""/>
        <dsp:cNvSpPr/>
      </dsp:nvSpPr>
      <dsp:spPr>
        <a:xfrm>
          <a:off x="0" y="4686"/>
          <a:ext cx="8000999" cy="412307"/>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Promotion of human rights  </a:t>
          </a:r>
        </a:p>
      </dsp:txBody>
      <dsp:txXfrm>
        <a:off x="20127" y="24813"/>
        <a:ext cx="7960745" cy="372053"/>
      </dsp:txXfrm>
    </dsp:sp>
    <dsp:sp modelId="{47C9D8C8-10C8-412C-86CB-86364BDE229A}">
      <dsp:nvSpPr>
        <dsp:cNvPr id="0" name=""/>
        <dsp:cNvSpPr/>
      </dsp:nvSpPr>
      <dsp:spPr>
        <a:xfrm>
          <a:off x="0" y="416994"/>
          <a:ext cx="8000999" cy="4270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22860" rIns="128016" bIns="22860" numCol="1" spcCol="1270" anchor="t" anchorCtr="0">
          <a:noAutofit/>
        </a:bodyPr>
        <a:lstStyle/>
        <a:p>
          <a:pPr marL="171450" lvl="1" indent="-171450" algn="l" defTabSz="800100">
            <a:lnSpc>
              <a:spcPct val="90000"/>
            </a:lnSpc>
            <a:spcBef>
              <a:spcPct val="0"/>
            </a:spcBef>
            <a:spcAft>
              <a:spcPct val="20000"/>
            </a:spcAft>
            <a:buFont typeface="+mj-lt"/>
            <a:buChar char="••"/>
          </a:pPr>
          <a:endParaRPr lang="en-ZA" sz="1800" kern="1200" dirty="0"/>
        </a:p>
        <a:p>
          <a:pPr marL="171450" lvl="1" indent="-171450" algn="l" defTabSz="800100">
            <a:lnSpc>
              <a:spcPct val="90000"/>
            </a:lnSpc>
            <a:spcBef>
              <a:spcPct val="0"/>
            </a:spcBef>
            <a:spcAft>
              <a:spcPct val="20000"/>
            </a:spcAft>
            <a:buFont typeface="+mj-lt"/>
            <a:buChar char="••"/>
          </a:pPr>
          <a:r>
            <a:rPr lang="en-ZA" sz="1800" i="0" kern="1200" dirty="0"/>
            <a:t>7. Facilitated a session to promote children’s rights and pro-human rights budgeting through reflection on the Medium Term Budget Policy Statement (MTBPS) - stakeholders including National Treasury, UNICEF, SPII and Budget Justice Coalition</a:t>
          </a:r>
          <a:endParaRPr lang="en-ZA" sz="1800" kern="1200" dirty="0"/>
        </a:p>
        <a:p>
          <a:pPr marL="171450" lvl="1" indent="-171450" algn="l" defTabSz="800100">
            <a:lnSpc>
              <a:spcPct val="90000"/>
            </a:lnSpc>
            <a:spcBef>
              <a:spcPct val="0"/>
            </a:spcBef>
            <a:spcAft>
              <a:spcPct val="20000"/>
            </a:spcAft>
            <a:buFont typeface="+mj-lt"/>
            <a:buChar char="••"/>
          </a:pPr>
          <a:endParaRPr lang="en-ZA" sz="1800" i="0" kern="1200" dirty="0"/>
        </a:p>
        <a:p>
          <a:pPr marL="171450" lvl="1" indent="-171450" algn="l" defTabSz="800100">
            <a:lnSpc>
              <a:spcPct val="90000"/>
            </a:lnSpc>
            <a:spcBef>
              <a:spcPct val="0"/>
            </a:spcBef>
            <a:spcAft>
              <a:spcPct val="20000"/>
            </a:spcAft>
            <a:buFont typeface="+mj-lt"/>
            <a:buChar char="••"/>
          </a:pPr>
          <a:r>
            <a:rPr lang="en-ZA" sz="1800" i="0" kern="1200" dirty="0"/>
            <a:t>8. The Commission has also contributed towards international discussions and efforts on the right to equality focusing on Sexual Orientation and Gender Identity Expression (SOGIE) along with institutions in the Network of African National Human Rights Institutions (NANHRI).</a:t>
          </a:r>
        </a:p>
        <a:p>
          <a:pPr marL="171450" lvl="1" indent="-171450" algn="l" defTabSz="800100">
            <a:lnSpc>
              <a:spcPct val="90000"/>
            </a:lnSpc>
            <a:spcBef>
              <a:spcPct val="0"/>
            </a:spcBef>
            <a:spcAft>
              <a:spcPct val="20000"/>
            </a:spcAft>
            <a:buFont typeface="+mj-lt"/>
            <a:buChar char="••"/>
          </a:pPr>
          <a:endParaRPr lang="en-ZA" sz="1800" i="0" kern="1200" dirty="0"/>
        </a:p>
        <a:p>
          <a:pPr marL="171450" lvl="1" indent="-171450" algn="l" defTabSz="800100">
            <a:lnSpc>
              <a:spcPct val="90000"/>
            </a:lnSpc>
            <a:spcBef>
              <a:spcPct val="0"/>
            </a:spcBef>
            <a:spcAft>
              <a:spcPct val="20000"/>
            </a:spcAft>
            <a:buFont typeface="+mj-lt"/>
            <a:buChar char="••"/>
          </a:pPr>
          <a:r>
            <a:rPr lang="en-ZA" sz="1800" i="0" kern="1200" dirty="0"/>
            <a:t> Commission selected to represent Africa at the Global Alliance of National Human Rights Institutions (GANHRI) Subcommittee on Accreditation (SCA) - a process where NHRIs are periodically evaluated with reference to the Paris Principles, which aim to ensure independence, pluralism, effectiveness, and accountability </a:t>
          </a:r>
        </a:p>
        <a:p>
          <a:pPr marL="171450" lvl="1" indent="-171450" algn="l" defTabSz="800100">
            <a:lnSpc>
              <a:spcPct val="90000"/>
            </a:lnSpc>
            <a:spcBef>
              <a:spcPct val="0"/>
            </a:spcBef>
            <a:spcAft>
              <a:spcPct val="20000"/>
            </a:spcAft>
            <a:buChar char="••"/>
          </a:pPr>
          <a:endParaRPr lang="en-ZA" sz="1800" kern="1200"/>
        </a:p>
        <a:p>
          <a:pPr marL="171450" lvl="1" indent="-171450" algn="l" defTabSz="711200">
            <a:lnSpc>
              <a:spcPct val="90000"/>
            </a:lnSpc>
            <a:spcBef>
              <a:spcPct val="0"/>
            </a:spcBef>
            <a:spcAft>
              <a:spcPct val="20000"/>
            </a:spcAft>
            <a:buChar char="••"/>
          </a:pPr>
          <a:endParaRPr lang="en-ZA" sz="1600" kern="1200" dirty="0"/>
        </a:p>
      </dsp:txBody>
      <dsp:txXfrm>
        <a:off x="0" y="416994"/>
        <a:ext cx="8000999" cy="42700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AA5E8-A8E1-4B58-A8E5-E471D8597DBE}">
      <dsp:nvSpPr>
        <dsp:cNvPr id="0" name=""/>
        <dsp:cNvSpPr/>
      </dsp:nvSpPr>
      <dsp:spPr>
        <a:xfrm>
          <a:off x="1003202" y="2255068"/>
          <a:ext cx="5676639" cy="1891481"/>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b="1" kern="1200" dirty="0"/>
            <a:t>12302 </a:t>
          </a:r>
          <a:r>
            <a:rPr lang="en-US" sz="2000" b="1" kern="1200" dirty="0"/>
            <a:t>Media Items</a:t>
          </a:r>
        </a:p>
        <a:p>
          <a:pPr lvl="0" algn="ctr" defTabSz="889000">
            <a:lnSpc>
              <a:spcPct val="90000"/>
            </a:lnSpc>
            <a:spcBef>
              <a:spcPct val="0"/>
            </a:spcBef>
            <a:spcAft>
              <a:spcPct val="35000"/>
            </a:spcAft>
          </a:pPr>
          <a:r>
            <a:rPr lang="en-US" sz="2000" kern="1200" dirty="0"/>
            <a:t>Reach of 17 118 842 188</a:t>
          </a:r>
        </a:p>
        <a:p>
          <a:pPr lvl="0" algn="ctr" defTabSz="889000">
            <a:lnSpc>
              <a:spcPct val="90000"/>
            </a:lnSpc>
            <a:spcBef>
              <a:spcPct val="0"/>
            </a:spcBef>
            <a:spcAft>
              <a:spcPct val="35000"/>
            </a:spcAft>
          </a:pPr>
          <a:r>
            <a:rPr lang="en-US" sz="2000" kern="1200" dirty="0"/>
            <a:t>AVE =</a:t>
          </a:r>
          <a:r>
            <a:rPr lang="en-ZA" sz="2000" kern="1200" dirty="0"/>
            <a:t>  R 423 000 235,80</a:t>
          </a:r>
        </a:p>
      </dsp:txBody>
      <dsp:txXfrm>
        <a:off x="1834527" y="2532069"/>
        <a:ext cx="4013989" cy="1337479"/>
      </dsp:txXfrm>
    </dsp:sp>
    <dsp:sp modelId="{A99F5281-77FB-47D8-9A74-6713CCE7059F}">
      <dsp:nvSpPr>
        <dsp:cNvPr id="0" name=""/>
        <dsp:cNvSpPr/>
      </dsp:nvSpPr>
      <dsp:spPr>
        <a:xfrm rot="13005596">
          <a:off x="1030639" y="1541340"/>
          <a:ext cx="1849942" cy="53907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81B856-8B94-4528-AAA5-E9A410286BC8}">
      <dsp:nvSpPr>
        <dsp:cNvPr id="0" name=""/>
        <dsp:cNvSpPr/>
      </dsp:nvSpPr>
      <dsp:spPr>
        <a:xfrm>
          <a:off x="0" y="446774"/>
          <a:ext cx="2233897" cy="14375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b="1" kern="1200" dirty="0"/>
            <a:t>Broadcast</a:t>
          </a:r>
        </a:p>
        <a:p>
          <a:pPr lvl="0" algn="ctr" defTabSz="666750">
            <a:lnSpc>
              <a:spcPct val="90000"/>
            </a:lnSpc>
            <a:spcBef>
              <a:spcPct val="0"/>
            </a:spcBef>
            <a:spcAft>
              <a:spcPct val="35000"/>
            </a:spcAft>
          </a:pPr>
          <a:r>
            <a:rPr lang="en-US" sz="1500" kern="1200" dirty="0"/>
            <a:t>3586 Articles</a:t>
          </a:r>
        </a:p>
        <a:p>
          <a:pPr lvl="0" algn="ctr" defTabSz="666750">
            <a:lnSpc>
              <a:spcPct val="90000"/>
            </a:lnSpc>
            <a:spcBef>
              <a:spcPct val="0"/>
            </a:spcBef>
            <a:spcAft>
              <a:spcPct val="35000"/>
            </a:spcAft>
          </a:pPr>
          <a:r>
            <a:rPr lang="en-US" sz="1500" b="1" kern="1200" dirty="0"/>
            <a:t>Reach </a:t>
          </a:r>
          <a:r>
            <a:rPr lang="en-US" sz="1500" b="0" kern="1200" dirty="0"/>
            <a:t>of 2 666 385 840</a:t>
          </a:r>
          <a:endParaRPr lang="en-US" sz="1500" b="1" kern="1200" dirty="0"/>
        </a:p>
        <a:p>
          <a:pPr lvl="0" algn="ctr" defTabSz="666750">
            <a:lnSpc>
              <a:spcPct val="90000"/>
            </a:lnSpc>
            <a:spcBef>
              <a:spcPct val="0"/>
            </a:spcBef>
            <a:spcAft>
              <a:spcPct val="35000"/>
            </a:spcAft>
          </a:pPr>
          <a:r>
            <a:rPr lang="en-US" sz="1500" b="1" kern="1200" dirty="0"/>
            <a:t>AVE</a:t>
          </a:r>
          <a:r>
            <a:rPr lang="en-US" sz="1500" kern="1200" dirty="0"/>
            <a:t> =  R 154 790 555</a:t>
          </a:r>
          <a:r>
            <a:rPr lang="en-ZA" sz="1500" kern="1200" dirty="0"/>
            <a:t>,40</a:t>
          </a:r>
          <a:endParaRPr lang="en-ZA" sz="1500" b="1" kern="1200" dirty="0"/>
        </a:p>
      </dsp:txBody>
      <dsp:txXfrm>
        <a:off x="42104" y="488878"/>
        <a:ext cx="2149689" cy="1353318"/>
      </dsp:txXfrm>
    </dsp:sp>
    <dsp:sp modelId="{2BC2DA36-D0F7-4C92-9121-B108ACA69BC3}">
      <dsp:nvSpPr>
        <dsp:cNvPr id="0" name=""/>
        <dsp:cNvSpPr/>
      </dsp:nvSpPr>
      <dsp:spPr>
        <a:xfrm rot="16260481">
          <a:off x="3146727" y="1175514"/>
          <a:ext cx="1451375" cy="53907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5AC986-2424-46A3-A5A4-4590DB707162}">
      <dsp:nvSpPr>
        <dsp:cNvPr id="0" name=""/>
        <dsp:cNvSpPr/>
      </dsp:nvSpPr>
      <dsp:spPr>
        <a:xfrm>
          <a:off x="2664964" y="712"/>
          <a:ext cx="2440434" cy="14375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b="1" kern="1200" dirty="0"/>
            <a:t>Print</a:t>
          </a:r>
        </a:p>
        <a:p>
          <a:pPr lvl="0" algn="ctr" defTabSz="666750">
            <a:lnSpc>
              <a:spcPct val="90000"/>
            </a:lnSpc>
            <a:spcBef>
              <a:spcPct val="0"/>
            </a:spcBef>
            <a:spcAft>
              <a:spcPct val="35000"/>
            </a:spcAft>
          </a:pPr>
          <a:r>
            <a:rPr lang="en-ZA" sz="1500" b="1" kern="1200" dirty="0"/>
            <a:t>2114 </a:t>
          </a:r>
          <a:r>
            <a:rPr lang="en-US" sz="1500" kern="1200" dirty="0"/>
            <a:t>Inserts</a:t>
          </a:r>
        </a:p>
        <a:p>
          <a:pPr lvl="0" algn="ctr" defTabSz="666750">
            <a:lnSpc>
              <a:spcPct val="90000"/>
            </a:lnSpc>
            <a:spcBef>
              <a:spcPct val="0"/>
            </a:spcBef>
            <a:spcAft>
              <a:spcPct val="35000"/>
            </a:spcAft>
          </a:pPr>
          <a:r>
            <a:rPr lang="en-US" sz="1500" b="1" kern="1200" dirty="0"/>
            <a:t>Reach</a:t>
          </a:r>
          <a:r>
            <a:rPr lang="en-US" sz="1500" kern="1200" dirty="0"/>
            <a:t> of 674 127 215</a:t>
          </a:r>
        </a:p>
        <a:p>
          <a:pPr lvl="0" algn="ctr" defTabSz="666750">
            <a:lnSpc>
              <a:spcPct val="90000"/>
            </a:lnSpc>
            <a:spcBef>
              <a:spcPct val="0"/>
            </a:spcBef>
            <a:spcAft>
              <a:spcPct val="35000"/>
            </a:spcAft>
          </a:pPr>
          <a:r>
            <a:rPr lang="en-US" sz="1500" b="1" kern="1200" dirty="0"/>
            <a:t>AVE</a:t>
          </a:r>
          <a:r>
            <a:rPr lang="en-US" sz="1500" kern="1200" dirty="0"/>
            <a:t> = </a:t>
          </a:r>
          <a:r>
            <a:rPr lang="en-ZA" sz="1500" kern="1200" dirty="0"/>
            <a:t>R 65 528 113,85</a:t>
          </a:r>
          <a:endParaRPr lang="en-ZA" sz="1500" b="1" kern="1200" dirty="0"/>
        </a:p>
      </dsp:txBody>
      <dsp:txXfrm>
        <a:off x="2707068" y="42816"/>
        <a:ext cx="2356226" cy="1353318"/>
      </dsp:txXfrm>
    </dsp:sp>
    <dsp:sp modelId="{FC7841CF-28C1-490C-B5ED-A8EE89F9FCF1}">
      <dsp:nvSpPr>
        <dsp:cNvPr id="0" name=""/>
        <dsp:cNvSpPr/>
      </dsp:nvSpPr>
      <dsp:spPr>
        <a:xfrm rot="19527380">
          <a:off x="4927801" y="1607671"/>
          <a:ext cx="1807308" cy="53907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C39D7D-CEA7-4D31-9CBB-3121F89E5B11}">
      <dsp:nvSpPr>
        <dsp:cNvPr id="0" name=""/>
        <dsp:cNvSpPr/>
      </dsp:nvSpPr>
      <dsp:spPr>
        <a:xfrm>
          <a:off x="5458227" y="546329"/>
          <a:ext cx="2390372" cy="14375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b="1" kern="1200" dirty="0"/>
            <a:t>Online</a:t>
          </a:r>
        </a:p>
        <a:p>
          <a:pPr lvl="0" algn="ctr" defTabSz="666750">
            <a:lnSpc>
              <a:spcPct val="90000"/>
            </a:lnSpc>
            <a:spcBef>
              <a:spcPct val="0"/>
            </a:spcBef>
            <a:spcAft>
              <a:spcPct val="35000"/>
            </a:spcAft>
          </a:pPr>
          <a:r>
            <a:rPr lang="en-ZA" sz="1500" b="1" kern="1200" dirty="0"/>
            <a:t>6602 </a:t>
          </a:r>
          <a:r>
            <a:rPr lang="en-US" sz="1500" kern="1200" dirty="0"/>
            <a:t>Articles</a:t>
          </a:r>
        </a:p>
        <a:p>
          <a:pPr lvl="0" algn="ctr" defTabSz="666750">
            <a:lnSpc>
              <a:spcPct val="90000"/>
            </a:lnSpc>
            <a:spcBef>
              <a:spcPct val="0"/>
            </a:spcBef>
            <a:spcAft>
              <a:spcPct val="35000"/>
            </a:spcAft>
          </a:pPr>
          <a:r>
            <a:rPr lang="en-US" sz="1500" b="1" kern="1200" dirty="0"/>
            <a:t>Reach </a:t>
          </a:r>
          <a:r>
            <a:rPr lang="en-US" sz="1500" b="0" kern="1200" dirty="0"/>
            <a:t>of 13 778 329 133</a:t>
          </a:r>
          <a:endParaRPr lang="en-US" sz="1500" b="1" kern="1200" dirty="0"/>
        </a:p>
        <a:p>
          <a:pPr lvl="0" algn="ctr" defTabSz="666750">
            <a:lnSpc>
              <a:spcPct val="90000"/>
            </a:lnSpc>
            <a:spcBef>
              <a:spcPct val="0"/>
            </a:spcBef>
            <a:spcAft>
              <a:spcPct val="35000"/>
            </a:spcAft>
          </a:pPr>
          <a:r>
            <a:rPr lang="en-US" sz="1500" kern="1200" dirty="0"/>
            <a:t>AVE  = </a:t>
          </a:r>
          <a:r>
            <a:rPr lang="en-ZA" sz="1500" kern="1200" dirty="0"/>
            <a:t>R 202 681 566,50</a:t>
          </a:r>
          <a:endParaRPr lang="en-ZA" sz="1500" b="1" kern="1200" dirty="0"/>
        </a:p>
      </dsp:txBody>
      <dsp:txXfrm>
        <a:off x="5500331" y="588433"/>
        <a:ext cx="2306164" cy="13533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A4CC9-1ADD-4A8C-B0E3-8915CB56E224}">
      <dsp:nvSpPr>
        <dsp:cNvPr id="0" name=""/>
        <dsp:cNvSpPr/>
      </dsp:nvSpPr>
      <dsp:spPr>
        <a:xfrm>
          <a:off x="0" y="3761"/>
          <a:ext cx="5661418" cy="8236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Protecting human rights </a:t>
          </a:r>
        </a:p>
      </dsp:txBody>
      <dsp:txXfrm>
        <a:off x="40209" y="43970"/>
        <a:ext cx="5581000" cy="743262"/>
      </dsp:txXfrm>
    </dsp:sp>
    <dsp:sp modelId="{E132D347-5257-4EEF-AAF6-F53F3F4C17FB}">
      <dsp:nvSpPr>
        <dsp:cNvPr id="0" name=""/>
        <dsp:cNvSpPr/>
      </dsp:nvSpPr>
      <dsp:spPr>
        <a:xfrm>
          <a:off x="0" y="827441"/>
          <a:ext cx="5661418" cy="473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750" tIns="22860" rIns="128016" bIns="22860" numCol="1" spcCol="1270" anchor="t" anchorCtr="0">
          <a:noAutofit/>
        </a:bodyPr>
        <a:lstStyle/>
        <a:p>
          <a:pPr marL="171450" lvl="1" indent="-171450" algn="l" defTabSz="711200">
            <a:lnSpc>
              <a:spcPct val="90000"/>
            </a:lnSpc>
            <a:spcBef>
              <a:spcPct val="0"/>
            </a:spcBef>
            <a:spcAft>
              <a:spcPct val="20000"/>
            </a:spcAft>
            <a:buFont typeface="+mj-lt"/>
            <a:buChar char="••"/>
          </a:pPr>
          <a:endParaRPr lang="en-ZA" sz="1600" kern="1200" dirty="0"/>
        </a:p>
        <a:p>
          <a:pPr marL="171450" lvl="1" indent="-171450" algn="l" defTabSz="800100">
            <a:lnSpc>
              <a:spcPct val="90000"/>
            </a:lnSpc>
            <a:spcBef>
              <a:spcPct val="0"/>
            </a:spcBef>
            <a:spcAft>
              <a:spcPct val="20000"/>
            </a:spcAft>
            <a:buFont typeface="+mj-lt"/>
            <a:buChar char="••"/>
          </a:pPr>
          <a:r>
            <a:rPr lang="en-ZA" sz="1800" kern="1200" dirty="0"/>
            <a:t> Protection efforts directed primarily to early resolution, however from time to time the Commission did resort to litigation on behalf of complainants </a:t>
          </a:r>
        </a:p>
        <a:p>
          <a:pPr marL="171450" lvl="1" indent="-171450" algn="l" defTabSz="800100">
            <a:lnSpc>
              <a:spcPct val="90000"/>
            </a:lnSpc>
            <a:spcBef>
              <a:spcPct val="0"/>
            </a:spcBef>
            <a:spcAft>
              <a:spcPct val="20000"/>
            </a:spcAft>
            <a:buFont typeface="+mj-lt"/>
            <a:buChar char="••"/>
          </a:pPr>
          <a:r>
            <a:rPr lang="en-GB" sz="1800" kern="1200" dirty="0"/>
            <a:t>Completion of the Annual Trends Analysis Report</a:t>
          </a:r>
          <a:endParaRPr lang="en-ZA" sz="1800" kern="1200" dirty="0"/>
        </a:p>
        <a:p>
          <a:pPr marL="171450" lvl="1" indent="-171450" algn="l" defTabSz="800100">
            <a:lnSpc>
              <a:spcPct val="90000"/>
            </a:lnSpc>
            <a:spcBef>
              <a:spcPct val="0"/>
            </a:spcBef>
            <a:spcAft>
              <a:spcPct val="20000"/>
            </a:spcAft>
            <a:buFont typeface="+mj-lt"/>
            <a:buChar char="••"/>
          </a:pPr>
          <a:r>
            <a:rPr lang="en-ZA" sz="1800" b="0" i="0" kern="1200" dirty="0"/>
            <a:t> Protecting equality, socio-economic, and civil and political rights: Investigative hearings into the July 2021 civil unrest</a:t>
          </a:r>
          <a:endParaRPr lang="en-ZA" sz="1800" kern="1200" dirty="0"/>
        </a:p>
        <a:p>
          <a:pPr marL="171450" lvl="1" indent="-171450" algn="l" defTabSz="800100">
            <a:lnSpc>
              <a:spcPct val="90000"/>
            </a:lnSpc>
            <a:spcBef>
              <a:spcPct val="0"/>
            </a:spcBef>
            <a:spcAft>
              <a:spcPct val="20000"/>
            </a:spcAft>
            <a:buFont typeface="+mj-lt"/>
            <a:buChar char="••"/>
          </a:pPr>
          <a:r>
            <a:rPr lang="en-ZA" sz="1800" kern="1200" dirty="0"/>
            <a:t> Some of the initiatives undertaken to address systemic violations:</a:t>
          </a:r>
        </a:p>
        <a:p>
          <a:pPr marL="342900" lvl="2" indent="-171450" algn="l" defTabSz="800100">
            <a:lnSpc>
              <a:spcPct val="90000"/>
            </a:lnSpc>
            <a:spcBef>
              <a:spcPct val="0"/>
            </a:spcBef>
            <a:spcAft>
              <a:spcPct val="20000"/>
            </a:spcAft>
            <a:buFont typeface="Arial" panose="020B0604020202020204" pitchFamily="34" charset="0"/>
            <a:buChar char="••"/>
          </a:pPr>
          <a:r>
            <a:rPr lang="en-ZA" sz="1800" kern="1200" dirty="0"/>
            <a:t>Dysfunctionality of waste water treatment plants in the EC</a:t>
          </a:r>
        </a:p>
        <a:p>
          <a:pPr marL="342900" lvl="2" indent="-171450" algn="l" defTabSz="800100">
            <a:lnSpc>
              <a:spcPct val="90000"/>
            </a:lnSpc>
            <a:spcBef>
              <a:spcPct val="0"/>
            </a:spcBef>
            <a:spcAft>
              <a:spcPct val="20000"/>
            </a:spcAft>
            <a:buFont typeface="Arial" panose="020B0604020202020204" pitchFamily="34" charset="0"/>
            <a:buChar char="••"/>
          </a:pPr>
          <a:r>
            <a:rPr lang="en-ZA" sz="1800" kern="1200" dirty="0"/>
            <a:t>Access to services, justice and call centres for persons with disability in FS and GP</a:t>
          </a:r>
        </a:p>
        <a:p>
          <a:pPr marL="342900" lvl="2" indent="-171450" algn="l" defTabSz="800100">
            <a:lnSpc>
              <a:spcPct val="90000"/>
            </a:lnSpc>
            <a:spcBef>
              <a:spcPct val="0"/>
            </a:spcBef>
            <a:spcAft>
              <a:spcPct val="20000"/>
            </a:spcAft>
            <a:buFont typeface="Arial" panose="020B0604020202020204" pitchFamily="34" charset="0"/>
            <a:buChar char="••"/>
          </a:pPr>
          <a:r>
            <a:rPr lang="en-ZA" sz="1800" kern="1200" dirty="0"/>
            <a:t>Environmental disaster in KZN following July unrest and closure of beaches and recreational facilities</a:t>
          </a:r>
        </a:p>
        <a:p>
          <a:pPr marL="171450" lvl="1" indent="-171450" algn="l" defTabSz="711200">
            <a:lnSpc>
              <a:spcPct val="90000"/>
            </a:lnSpc>
            <a:spcBef>
              <a:spcPct val="0"/>
            </a:spcBef>
            <a:spcAft>
              <a:spcPct val="20000"/>
            </a:spcAft>
            <a:buFont typeface="+mj-lt"/>
            <a:buChar char="••"/>
          </a:pPr>
          <a:endParaRPr lang="en-ZA" sz="1600" kern="1200" dirty="0"/>
        </a:p>
      </dsp:txBody>
      <dsp:txXfrm>
        <a:off x="0" y="827441"/>
        <a:ext cx="5661418" cy="4736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15" cy="49924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4358" y="0"/>
            <a:ext cx="2949715" cy="499243"/>
          </a:xfrm>
          <a:prstGeom prst="rect">
            <a:avLst/>
          </a:prstGeom>
        </p:spPr>
        <p:txBody>
          <a:bodyPr vert="horz" lIns="91440" tIns="45720" rIns="91440" bIns="45720" rtlCol="0"/>
          <a:lstStyle>
            <a:lvl1pPr algn="r">
              <a:defRPr sz="1200"/>
            </a:lvl1pPr>
          </a:lstStyle>
          <a:p>
            <a:fld id="{8BFC73A4-0817-468A-B03F-E96CFB9FD606}" type="datetimeFigureOut">
              <a:rPr lang="en-ZA" smtClean="0"/>
              <a:t>2022/10/18</a:t>
            </a:fld>
            <a:endParaRPr lang="en-ZA" dirty="0"/>
          </a:p>
        </p:txBody>
      </p:sp>
      <p:sp>
        <p:nvSpPr>
          <p:cNvPr id="4" name="Footer Placeholder 3"/>
          <p:cNvSpPr>
            <a:spLocks noGrp="1"/>
          </p:cNvSpPr>
          <p:nvPr>
            <p:ph type="ftr" sz="quarter" idx="2"/>
          </p:nvPr>
        </p:nvSpPr>
        <p:spPr>
          <a:xfrm>
            <a:off x="1" y="9444858"/>
            <a:ext cx="2949715" cy="499243"/>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4358" y="9444858"/>
            <a:ext cx="2949715" cy="499243"/>
          </a:xfrm>
          <a:prstGeom prst="rect">
            <a:avLst/>
          </a:prstGeom>
        </p:spPr>
        <p:txBody>
          <a:bodyPr vert="horz" lIns="91440" tIns="45720" rIns="91440" bIns="45720" rtlCol="0" anchor="b"/>
          <a:lstStyle>
            <a:lvl1pPr algn="r">
              <a:defRPr sz="1200"/>
            </a:lvl1pPr>
          </a:lstStyle>
          <a:p>
            <a:fld id="{0A77534B-50A8-48EE-9814-1FF425B8EC38}" type="slidenum">
              <a:rPr lang="en-ZA" smtClean="0"/>
              <a:t>‹#›</a:t>
            </a:fld>
            <a:endParaRPr lang="en-ZA" dirty="0"/>
          </a:p>
        </p:txBody>
      </p:sp>
    </p:spTree>
    <p:extLst>
      <p:ext uri="{BB962C8B-B14F-4D97-AF65-F5344CB8AC3E}">
        <p14:creationId xmlns:p14="http://schemas.microsoft.com/office/powerpoint/2010/main" val="106173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4939" y="0"/>
            <a:ext cx="2949099" cy="497205"/>
          </a:xfrm>
          <a:prstGeom prst="rect">
            <a:avLst/>
          </a:prstGeom>
        </p:spPr>
        <p:txBody>
          <a:bodyPr vert="horz" lIns="93177" tIns="46589" rIns="93177" bIns="46589" rtlCol="0"/>
          <a:lstStyle>
            <a:lvl1pPr algn="r">
              <a:defRPr sz="1200"/>
            </a:lvl1pPr>
          </a:lstStyle>
          <a:p>
            <a:fld id="{6A472BB6-2632-403F-8C67-1DBEA86C96BC}" type="datetimeFigureOut">
              <a:rPr lang="en-US" smtClean="0"/>
              <a:pPr/>
              <a:t>10/18/2022</a:t>
            </a:fld>
            <a:endParaRPr lang="en-ZA"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5170"/>
            <a:ext cx="2949099" cy="497205"/>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3177" tIns="46589" rIns="93177" bIns="46589" rtlCol="0" anchor="b"/>
          <a:lstStyle>
            <a:lvl1pPr algn="r">
              <a:defRPr sz="1200"/>
            </a:lvl1pPr>
          </a:lstStyle>
          <a:p>
            <a:fld id="{9EEF65B6-1959-442A-B99D-8C98306C3BD8}" type="slidenum">
              <a:rPr lang="en-ZA" smtClean="0"/>
              <a:pPr/>
              <a:t>‹#›</a:t>
            </a:fld>
            <a:endParaRPr lang="en-ZA" dirty="0"/>
          </a:p>
        </p:txBody>
      </p:sp>
    </p:spTree>
    <p:extLst>
      <p:ext uri="{BB962C8B-B14F-4D97-AF65-F5344CB8AC3E}">
        <p14:creationId xmlns:p14="http://schemas.microsoft.com/office/powerpoint/2010/main" val="35085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a:t>
            </a:fld>
            <a:endParaRPr lang="en-US" dirty="0"/>
          </a:p>
        </p:txBody>
      </p:sp>
    </p:spTree>
    <p:extLst>
      <p:ext uri="{BB962C8B-B14F-4D97-AF65-F5344CB8AC3E}">
        <p14:creationId xmlns:p14="http://schemas.microsoft.com/office/powerpoint/2010/main" val="276690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10</a:t>
            </a:fld>
            <a:endParaRPr lang="en-ZA" dirty="0"/>
          </a:p>
        </p:txBody>
      </p:sp>
    </p:spTree>
    <p:extLst>
      <p:ext uri="{BB962C8B-B14F-4D97-AF65-F5344CB8AC3E}">
        <p14:creationId xmlns:p14="http://schemas.microsoft.com/office/powerpoint/2010/main" val="4254200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11</a:t>
            </a:fld>
            <a:endParaRPr lang="en-ZA" dirty="0"/>
          </a:p>
        </p:txBody>
      </p:sp>
    </p:spTree>
    <p:extLst>
      <p:ext uri="{BB962C8B-B14F-4D97-AF65-F5344CB8AC3E}">
        <p14:creationId xmlns:p14="http://schemas.microsoft.com/office/powerpoint/2010/main" val="3979448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12</a:t>
            </a:fld>
            <a:endParaRPr lang="en-US" dirty="0"/>
          </a:p>
        </p:txBody>
      </p:sp>
    </p:spTree>
    <p:extLst>
      <p:ext uri="{BB962C8B-B14F-4D97-AF65-F5344CB8AC3E}">
        <p14:creationId xmlns:p14="http://schemas.microsoft.com/office/powerpoint/2010/main" val="1739066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13</a:t>
            </a:fld>
            <a:endParaRPr lang="en-ZA" dirty="0"/>
          </a:p>
        </p:txBody>
      </p:sp>
    </p:spTree>
    <p:extLst>
      <p:ext uri="{BB962C8B-B14F-4D97-AF65-F5344CB8AC3E}">
        <p14:creationId xmlns:p14="http://schemas.microsoft.com/office/powerpoint/2010/main" val="127720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14</a:t>
            </a:fld>
            <a:endParaRPr lang="en-ZA" dirty="0"/>
          </a:p>
        </p:txBody>
      </p:sp>
    </p:spTree>
    <p:extLst>
      <p:ext uri="{BB962C8B-B14F-4D97-AF65-F5344CB8AC3E}">
        <p14:creationId xmlns:p14="http://schemas.microsoft.com/office/powerpoint/2010/main" val="4127797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15</a:t>
            </a:fld>
            <a:endParaRPr lang="en-ZA" dirty="0"/>
          </a:p>
        </p:txBody>
      </p:sp>
    </p:spTree>
    <p:extLst>
      <p:ext uri="{BB962C8B-B14F-4D97-AF65-F5344CB8AC3E}">
        <p14:creationId xmlns:p14="http://schemas.microsoft.com/office/powerpoint/2010/main" val="4152447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16</a:t>
            </a:fld>
            <a:endParaRPr lang="en-US" dirty="0"/>
          </a:p>
        </p:txBody>
      </p:sp>
    </p:spTree>
    <p:extLst>
      <p:ext uri="{BB962C8B-B14F-4D97-AF65-F5344CB8AC3E}">
        <p14:creationId xmlns:p14="http://schemas.microsoft.com/office/powerpoint/2010/main" val="272342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17</a:t>
            </a:fld>
            <a:endParaRPr lang="en-ZA" dirty="0"/>
          </a:p>
        </p:txBody>
      </p:sp>
    </p:spTree>
    <p:extLst>
      <p:ext uri="{BB962C8B-B14F-4D97-AF65-F5344CB8AC3E}">
        <p14:creationId xmlns:p14="http://schemas.microsoft.com/office/powerpoint/2010/main" val="2949431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18</a:t>
            </a:fld>
            <a:endParaRPr lang="en-ZA" dirty="0"/>
          </a:p>
        </p:txBody>
      </p:sp>
    </p:spTree>
    <p:extLst>
      <p:ext uri="{BB962C8B-B14F-4D97-AF65-F5344CB8AC3E}">
        <p14:creationId xmlns:p14="http://schemas.microsoft.com/office/powerpoint/2010/main" val="862940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19</a:t>
            </a:fld>
            <a:endParaRPr lang="en-ZA" dirty="0"/>
          </a:p>
        </p:txBody>
      </p:sp>
    </p:spTree>
    <p:extLst>
      <p:ext uri="{BB962C8B-B14F-4D97-AF65-F5344CB8AC3E}">
        <p14:creationId xmlns:p14="http://schemas.microsoft.com/office/powerpoint/2010/main" val="363081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a:t>
            </a:fld>
            <a:endParaRPr lang="en-ZA" dirty="0"/>
          </a:p>
        </p:txBody>
      </p:sp>
    </p:spTree>
    <p:extLst>
      <p:ext uri="{BB962C8B-B14F-4D97-AF65-F5344CB8AC3E}">
        <p14:creationId xmlns:p14="http://schemas.microsoft.com/office/powerpoint/2010/main" val="3521152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20</a:t>
            </a:fld>
            <a:endParaRPr lang="en-ZA" dirty="0"/>
          </a:p>
        </p:txBody>
      </p:sp>
    </p:spTree>
    <p:extLst>
      <p:ext uri="{BB962C8B-B14F-4D97-AF65-F5344CB8AC3E}">
        <p14:creationId xmlns:p14="http://schemas.microsoft.com/office/powerpoint/2010/main" val="1689010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21</a:t>
            </a:fld>
            <a:endParaRPr lang="en-ZA" dirty="0"/>
          </a:p>
        </p:txBody>
      </p:sp>
    </p:spTree>
    <p:extLst>
      <p:ext uri="{BB962C8B-B14F-4D97-AF65-F5344CB8AC3E}">
        <p14:creationId xmlns:p14="http://schemas.microsoft.com/office/powerpoint/2010/main" val="1447878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22</a:t>
            </a:fld>
            <a:endParaRPr lang="en-ZA" dirty="0"/>
          </a:p>
        </p:txBody>
      </p:sp>
    </p:spTree>
    <p:extLst>
      <p:ext uri="{BB962C8B-B14F-4D97-AF65-F5344CB8AC3E}">
        <p14:creationId xmlns:p14="http://schemas.microsoft.com/office/powerpoint/2010/main" val="4259244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23</a:t>
            </a:fld>
            <a:endParaRPr lang="en-US" dirty="0"/>
          </a:p>
        </p:txBody>
      </p:sp>
    </p:spTree>
    <p:extLst>
      <p:ext uri="{BB962C8B-B14F-4D97-AF65-F5344CB8AC3E}">
        <p14:creationId xmlns:p14="http://schemas.microsoft.com/office/powerpoint/2010/main" val="52306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24</a:t>
            </a:fld>
            <a:endParaRPr lang="en-ZA" dirty="0"/>
          </a:p>
        </p:txBody>
      </p:sp>
    </p:spTree>
    <p:extLst>
      <p:ext uri="{BB962C8B-B14F-4D97-AF65-F5344CB8AC3E}">
        <p14:creationId xmlns:p14="http://schemas.microsoft.com/office/powerpoint/2010/main" val="3747865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25</a:t>
            </a:fld>
            <a:endParaRPr lang="en-ZA" dirty="0"/>
          </a:p>
        </p:txBody>
      </p:sp>
    </p:spTree>
    <p:extLst>
      <p:ext uri="{BB962C8B-B14F-4D97-AF65-F5344CB8AC3E}">
        <p14:creationId xmlns:p14="http://schemas.microsoft.com/office/powerpoint/2010/main" val="22080717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26</a:t>
            </a:fld>
            <a:endParaRPr lang="en-ZA" dirty="0"/>
          </a:p>
        </p:txBody>
      </p:sp>
    </p:spTree>
    <p:extLst>
      <p:ext uri="{BB962C8B-B14F-4D97-AF65-F5344CB8AC3E}">
        <p14:creationId xmlns:p14="http://schemas.microsoft.com/office/powerpoint/2010/main" val="541059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27</a:t>
            </a:fld>
            <a:endParaRPr lang="en-ZA" dirty="0"/>
          </a:p>
        </p:txBody>
      </p:sp>
    </p:spTree>
    <p:extLst>
      <p:ext uri="{BB962C8B-B14F-4D97-AF65-F5344CB8AC3E}">
        <p14:creationId xmlns:p14="http://schemas.microsoft.com/office/powerpoint/2010/main" val="3182691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28</a:t>
            </a:fld>
            <a:endParaRPr lang="en-ZA" dirty="0"/>
          </a:p>
        </p:txBody>
      </p:sp>
    </p:spTree>
    <p:extLst>
      <p:ext uri="{BB962C8B-B14F-4D97-AF65-F5344CB8AC3E}">
        <p14:creationId xmlns:p14="http://schemas.microsoft.com/office/powerpoint/2010/main" val="3414431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29</a:t>
            </a:fld>
            <a:endParaRPr lang="en-US" dirty="0"/>
          </a:p>
        </p:txBody>
      </p:sp>
    </p:spTree>
    <p:extLst>
      <p:ext uri="{BB962C8B-B14F-4D97-AF65-F5344CB8AC3E}">
        <p14:creationId xmlns:p14="http://schemas.microsoft.com/office/powerpoint/2010/main" val="115009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a:t>
            </a:fld>
            <a:endParaRPr lang="en-ZA" dirty="0"/>
          </a:p>
        </p:txBody>
      </p:sp>
    </p:spTree>
    <p:extLst>
      <p:ext uri="{BB962C8B-B14F-4D97-AF65-F5344CB8AC3E}">
        <p14:creationId xmlns:p14="http://schemas.microsoft.com/office/powerpoint/2010/main" val="15896106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30</a:t>
            </a:fld>
            <a:endParaRPr lang="en-ZA" dirty="0"/>
          </a:p>
        </p:txBody>
      </p:sp>
    </p:spTree>
    <p:extLst>
      <p:ext uri="{BB962C8B-B14F-4D97-AF65-F5344CB8AC3E}">
        <p14:creationId xmlns:p14="http://schemas.microsoft.com/office/powerpoint/2010/main" val="2302748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BBACF1-DF38-4066-BE24-D4061129AC0A}" type="slidenum">
              <a:rPr lang="en-US" smtClean="0">
                <a:latin typeface="Arial" pitchFamily="34" charset="0"/>
              </a:rPr>
              <a:pPr/>
              <a:t>31</a:t>
            </a:fld>
            <a:endParaRPr lang="en-US" dirty="0">
              <a:latin typeface="Arial" pitchFamily="34" charset="0"/>
            </a:endParaRPr>
          </a:p>
        </p:txBody>
      </p:sp>
    </p:spTree>
    <p:extLst>
      <p:ext uri="{BB962C8B-B14F-4D97-AF65-F5344CB8AC3E}">
        <p14:creationId xmlns:p14="http://schemas.microsoft.com/office/powerpoint/2010/main" val="3937911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a:t>
            </a:fld>
            <a:endParaRPr lang="en-ZA" dirty="0"/>
          </a:p>
        </p:txBody>
      </p:sp>
    </p:spTree>
    <p:extLst>
      <p:ext uri="{BB962C8B-B14F-4D97-AF65-F5344CB8AC3E}">
        <p14:creationId xmlns:p14="http://schemas.microsoft.com/office/powerpoint/2010/main" val="244441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5</a:t>
            </a:fld>
            <a:endParaRPr lang="en-ZA" dirty="0"/>
          </a:p>
        </p:txBody>
      </p:sp>
    </p:spTree>
    <p:extLst>
      <p:ext uri="{BB962C8B-B14F-4D97-AF65-F5344CB8AC3E}">
        <p14:creationId xmlns:p14="http://schemas.microsoft.com/office/powerpoint/2010/main" val="1848223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6</a:t>
            </a:fld>
            <a:endParaRPr lang="en-ZA" dirty="0"/>
          </a:p>
        </p:txBody>
      </p:sp>
    </p:spTree>
    <p:extLst>
      <p:ext uri="{BB962C8B-B14F-4D97-AF65-F5344CB8AC3E}">
        <p14:creationId xmlns:p14="http://schemas.microsoft.com/office/powerpoint/2010/main" val="410435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7</a:t>
            </a:fld>
            <a:endParaRPr lang="en-ZA" dirty="0"/>
          </a:p>
        </p:txBody>
      </p:sp>
    </p:spTree>
    <p:extLst>
      <p:ext uri="{BB962C8B-B14F-4D97-AF65-F5344CB8AC3E}">
        <p14:creationId xmlns:p14="http://schemas.microsoft.com/office/powerpoint/2010/main" val="3147126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8</a:t>
            </a:fld>
            <a:endParaRPr lang="en-ZA" dirty="0"/>
          </a:p>
        </p:txBody>
      </p:sp>
    </p:spTree>
    <p:extLst>
      <p:ext uri="{BB962C8B-B14F-4D97-AF65-F5344CB8AC3E}">
        <p14:creationId xmlns:p14="http://schemas.microsoft.com/office/powerpoint/2010/main" val="3331629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9</a:t>
            </a:fld>
            <a:endParaRPr lang="en-US" dirty="0"/>
          </a:p>
        </p:txBody>
      </p:sp>
    </p:spTree>
    <p:extLst>
      <p:ext uri="{BB962C8B-B14F-4D97-AF65-F5344CB8AC3E}">
        <p14:creationId xmlns:p14="http://schemas.microsoft.com/office/powerpoint/2010/main" val="132759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8A8B354A-0639-475A-80CF-879C2A5F9CDF}" type="datetime1">
              <a:rPr lang="en-US" smtClean="0"/>
              <a:t>10/18/2022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9E2CD09-2BA2-466D-BB2C-1A2D86888F7F}" type="datetime1">
              <a:rPr lang="en-US" smtClean="0"/>
              <a:t>10/18/2022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18E14EE-9381-4EFC-A8FA-19DA4DFF7690}" type="datetime1">
              <a:rPr lang="en-US" smtClean="0"/>
              <a:t>10/18/2022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882C58-F197-4E66-AA65-B1BD87D3FDFE}" type="datetime1">
              <a:rPr lang="en-US" smtClean="0"/>
              <a:t>10/18/2022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89D94-3607-4936-B255-CA14DAB4D16D}" type="datetime1">
              <a:rPr lang="en-US" smtClean="0"/>
              <a:t>10/18/2022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3C23531-A32A-4497-A3C6-05677F075DB3}" type="datetime1">
              <a:rPr lang="en-US" smtClean="0"/>
              <a:t>10/18/2022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968CF6A-6B72-46FE-B926-B08C30E8EE26}" type="datetime1">
              <a:rPr lang="en-US" smtClean="0"/>
              <a:t>10/18/2022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7D6497D5-D381-4F22-9140-ABD6475BD7EE}" type="datetime1">
              <a:rPr lang="en-US" smtClean="0"/>
              <a:t>10/18/2022</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72970-5EA9-471D-82CF-3C3A87B274BA}" type="datetime1">
              <a:rPr lang="en-US" smtClean="0"/>
              <a:t>10/18/2022</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986270-5BC6-4C58-A74C-10915615BBC5}" type="datetime1">
              <a:rPr lang="en-US" smtClean="0"/>
              <a:t>10/18/2022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DF6565-0B40-4CD3-A8DF-0915774E698C}" type="datetime1">
              <a:rPr lang="en-US" smtClean="0"/>
              <a:t>10/18/2022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2B50D-B241-4FB7-B557-5031B9858B65}" type="datetime1">
              <a:rPr lang="en-US" smtClean="0"/>
              <a:t>10/18/2022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CDA3C-BFC0-4628-AD8C-A0583063677C}"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_rels/slide1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wmf"/><Relationship Id="rId7" Type="http://schemas.openxmlformats.org/officeDocument/2006/relationships/diagramColors" Target="../diagrams/colors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wmf"/><Relationship Id="rId7" Type="http://schemas.openxmlformats.org/officeDocument/2006/relationships/diagramColors" Target="../diagrams/colors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wmf"/><Relationship Id="rId7" Type="http://schemas.openxmlformats.org/officeDocument/2006/relationships/diagramColors" Target="../diagrams/colors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9.jpeg"/></Relationships>
</file>

<file path=ppt/slides/_rels/slide1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wmf"/><Relationship Id="rId7" Type="http://schemas.openxmlformats.org/officeDocument/2006/relationships/diagramColors" Target="../diagrams/colors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wmf"/><Relationship Id="rId7" Type="http://schemas.openxmlformats.org/officeDocument/2006/relationships/diagramColors" Target="../diagrams/colors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_rels/slide24.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wmf"/><Relationship Id="rId7" Type="http://schemas.openxmlformats.org/officeDocument/2006/relationships/diagramColors" Target="../diagrams/colors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 Id="rId9" Type="http://schemas.openxmlformats.org/officeDocument/2006/relationships/image" Target="../media/image9.jpeg"/></Relationships>
</file>

<file path=ppt/slides/_rels/slide25.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wmf"/><Relationship Id="rId7" Type="http://schemas.openxmlformats.org/officeDocument/2006/relationships/diagramColors" Target="../diagrams/colors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 Id="rId9"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wmf"/><Relationship Id="rId7" Type="http://schemas.openxmlformats.org/officeDocument/2006/relationships/diagramColors" Target="../diagrams/colors1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image" Target="../media/image9.jpeg"/></Relationships>
</file>

<file path=ppt/slides/_rels/slide3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7.jpg"/><Relationship Id="rId3" Type="http://schemas.openxmlformats.org/officeDocument/2006/relationships/image" Target="../media/image1.wmf"/><Relationship Id="rId7" Type="http://schemas.openxmlformats.org/officeDocument/2006/relationships/image" Target="../media/image13.jpeg"/><Relationship Id="rId12"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6.jpeg"/><Relationship Id="rId5" Type="http://schemas.openxmlformats.org/officeDocument/2006/relationships/image" Target="../media/image3.png"/><Relationship Id="rId10" Type="http://schemas.openxmlformats.org/officeDocument/2006/relationships/image" Target="../media/image15.jpeg"/><Relationship Id="rId4" Type="http://schemas.openxmlformats.org/officeDocument/2006/relationships/image" Target="../media/image12.png"/><Relationship Id="rId9" Type="http://schemas.openxmlformats.org/officeDocument/2006/relationships/image" Target="../media/image14.jpeg"/><Relationship Id="rId14" Type="http://schemas.openxmlformats.org/officeDocument/2006/relationships/image" Target="../media/image17.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wmf"/><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wmf"/><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wmf"/><Relationship Id="rId7"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3" y="376238"/>
            <a:ext cx="1438058" cy="1880111"/>
          </a:xfrm>
          <a:prstGeom prst="rect">
            <a:avLst/>
          </a:prstGeom>
          <a:noFill/>
          <a:ln w="9525">
            <a:noFill/>
            <a:miter lim="800000"/>
            <a:headEnd/>
            <a:tailEnd/>
          </a:ln>
        </p:spPr>
      </p:pic>
      <p:sp>
        <p:nvSpPr>
          <p:cNvPr id="3075" name="Rectangle 2"/>
          <p:cNvSpPr>
            <a:spLocks noGrp="1" noChangeArrowheads="1"/>
          </p:cNvSpPr>
          <p:nvPr>
            <p:ph type="ctrTitle"/>
          </p:nvPr>
        </p:nvSpPr>
        <p:spPr>
          <a:xfrm>
            <a:off x="1604963" y="376238"/>
            <a:ext cx="7081837" cy="1985962"/>
          </a:xfrm>
        </p:spPr>
        <p:txBody>
          <a:bodyPr>
            <a:noAutofit/>
          </a:bodyPr>
          <a:lstStyle/>
          <a:p>
            <a:pPr eaLnBrk="1" hangingPunct="1"/>
            <a:r>
              <a:rPr lang="en-US" sz="3600" b="1" dirty="0">
                <a:latin typeface="+mn-lt"/>
              </a:rPr>
              <a:t>SOUTH AFRICAN HUMAN RIGHTS COMMISSION</a:t>
            </a:r>
          </a:p>
        </p:txBody>
      </p:sp>
      <p:sp>
        <p:nvSpPr>
          <p:cNvPr id="3076" name="Rectangle 3"/>
          <p:cNvSpPr>
            <a:spLocks noGrp="1" noChangeArrowheads="1"/>
          </p:cNvSpPr>
          <p:nvPr>
            <p:ph type="subTitle" idx="1"/>
          </p:nvPr>
        </p:nvSpPr>
        <p:spPr>
          <a:xfrm>
            <a:off x="2357221" y="2084105"/>
            <a:ext cx="5181816" cy="1676400"/>
          </a:xfrm>
        </p:spPr>
        <p:txBody>
          <a:bodyPr>
            <a:normAutofit/>
          </a:bodyPr>
          <a:lstStyle/>
          <a:p>
            <a:r>
              <a:rPr lang="en-US" sz="2400" b="1" dirty="0">
                <a:solidFill>
                  <a:srgbClr val="C00000"/>
                </a:solidFill>
              </a:rPr>
              <a:t>Annual Report 2021-22</a:t>
            </a:r>
          </a:p>
          <a:p>
            <a:r>
              <a:rPr lang="en-US" sz="2000" b="1" dirty="0">
                <a:solidFill>
                  <a:schemeClr val="tx1"/>
                </a:solidFill>
              </a:rPr>
              <a:t>Portfolio Committee on Justice and Correctional Services </a:t>
            </a:r>
          </a:p>
          <a:p>
            <a:r>
              <a:rPr lang="en-US" sz="2000" b="1" dirty="0">
                <a:solidFill>
                  <a:schemeClr val="tx1"/>
                </a:solidFill>
              </a:rPr>
              <a:t> </a:t>
            </a:r>
            <a:r>
              <a:rPr lang="en-US" sz="2000" b="1" i="1" dirty="0">
                <a:solidFill>
                  <a:srgbClr val="C00000"/>
                </a:solidFill>
              </a:rPr>
              <a:t>19 October 2022</a:t>
            </a:r>
          </a:p>
          <a:p>
            <a:endParaRPr lang="en-US" sz="2400" b="1" dirty="0">
              <a:solidFill>
                <a:srgbClr val="C00000"/>
              </a:solidFill>
            </a:endParaRPr>
          </a:p>
        </p:txBody>
      </p:sp>
      <p:pic>
        <p:nvPicPr>
          <p:cNvPr id="13" name="Picture 6"/>
          <p:cNvPicPr>
            <a:picLocks noChangeAspect="1" noChangeArrowheads="1"/>
          </p:cNvPicPr>
          <p:nvPr/>
        </p:nvPicPr>
        <p:blipFill>
          <a:blip r:embed="rId4" cstate="print"/>
          <a:srcRect/>
          <a:stretch>
            <a:fillRect/>
          </a:stretch>
        </p:blipFill>
        <p:spPr bwMode="auto">
          <a:xfrm>
            <a:off x="6089262" y="3880673"/>
            <a:ext cx="1001940" cy="1502909"/>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4155491" y="3893470"/>
            <a:ext cx="993408" cy="1490113"/>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3175705" y="3891728"/>
            <a:ext cx="1043497" cy="1481138"/>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7054055" y="3880674"/>
            <a:ext cx="1012259" cy="1518388"/>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2231260" y="3891728"/>
            <a:ext cx="957803" cy="1481138"/>
          </a:xfrm>
          <a:prstGeom prst="rect">
            <a:avLst/>
          </a:prstGeom>
          <a:noFill/>
          <a:ln w="9525">
            <a:noFill/>
            <a:miter lim="800000"/>
            <a:headEnd/>
            <a:tailEnd/>
          </a:ln>
        </p:spPr>
      </p:pic>
      <p:pic>
        <p:nvPicPr>
          <p:cNvPr id="3" name="Picture 2" descr="An old person holding a pen&#10;&#10;Description automatically generated with low confidence">
            <a:extLst>
              <a:ext uri="{FF2B5EF4-FFF2-40B4-BE49-F238E27FC236}">
                <a16:creationId xmlns:a16="http://schemas.microsoft.com/office/drawing/2014/main" id="{F60580AA-86C3-A31E-2651-511AE878B65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36082" y="3880673"/>
            <a:ext cx="962705" cy="1492194"/>
          </a:xfrm>
          <a:prstGeom prst="rect">
            <a:avLst/>
          </a:prstGeom>
        </p:spPr>
      </p:pic>
      <p:pic>
        <p:nvPicPr>
          <p:cNvPr id="4" name="Picture 3" descr="Logo, company name&#10;&#10;Description automatically generated">
            <a:extLst>
              <a:ext uri="{FF2B5EF4-FFF2-40B4-BE49-F238E27FC236}">
                <a16:creationId xmlns:a16="http://schemas.microsoft.com/office/drawing/2014/main" id="{4F635F77-BB26-D761-2BD1-F14988EB1A5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71900" y="5394299"/>
            <a:ext cx="2352458" cy="1341636"/>
          </a:xfrm>
          <a:prstGeom prst="rect">
            <a:avLst/>
          </a:prstGeom>
        </p:spPr>
      </p:pic>
    </p:spTree>
    <p:extLst>
      <p:ext uri="{BB962C8B-B14F-4D97-AF65-F5344CB8AC3E}">
        <p14:creationId xmlns:p14="http://schemas.microsoft.com/office/powerpoint/2010/main" val="1904087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Performance 2020-21</a:t>
            </a:r>
            <a:br>
              <a:rPr lang="en-ZA" sz="2000" b="1" dirty="0">
                <a:solidFill>
                  <a:schemeClr val="accent2"/>
                </a:solidFill>
              </a:rPr>
            </a:br>
            <a:r>
              <a:rPr lang="en-ZA" sz="2000" b="1" dirty="0"/>
              <a:t>Achievement of targets over the last 5 years</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10</a:t>
            </a:fld>
            <a:endParaRPr lang="en-ZA" dirty="0"/>
          </a:p>
        </p:txBody>
      </p:sp>
      <p:graphicFrame>
        <p:nvGraphicFramePr>
          <p:cNvPr id="3" name="Chart 2">
            <a:extLst>
              <a:ext uri="{FF2B5EF4-FFF2-40B4-BE49-F238E27FC236}">
                <a16:creationId xmlns:a16="http://schemas.microsoft.com/office/drawing/2014/main" id="{F7E25156-49F3-6B58-119E-862AD81798AA}"/>
              </a:ext>
            </a:extLst>
          </p:cNvPr>
          <p:cNvGraphicFramePr>
            <a:graphicFrameLocks/>
          </p:cNvGraphicFramePr>
          <p:nvPr>
            <p:extLst>
              <p:ext uri="{D42A27DB-BD31-4B8C-83A1-F6EECF244321}">
                <p14:modId xmlns:p14="http://schemas.microsoft.com/office/powerpoint/2010/main" val="2063084590"/>
              </p:ext>
            </p:extLst>
          </p:nvPr>
        </p:nvGraphicFramePr>
        <p:xfrm>
          <a:off x="838200" y="2121815"/>
          <a:ext cx="7543800" cy="3821785"/>
        </p:xfrm>
        <a:graphic>
          <a:graphicData uri="http://schemas.openxmlformats.org/drawingml/2006/chart">
            <c:chart xmlns:c="http://schemas.openxmlformats.org/drawingml/2006/chart" xmlns:r="http://schemas.openxmlformats.org/officeDocument/2006/relationships" r:id="rId4"/>
          </a:graphicData>
        </a:graphic>
      </p:graphicFrame>
      <p:sp>
        <p:nvSpPr>
          <p:cNvPr id="6" name="Footer Placeholder 5">
            <a:extLst>
              <a:ext uri="{FF2B5EF4-FFF2-40B4-BE49-F238E27FC236}">
                <a16:creationId xmlns:a16="http://schemas.microsoft.com/office/drawing/2014/main" id="{CFC09F11-9C52-3704-B9F0-511C1FC6DD91}"/>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AE87DC06-DE9B-2E71-E36E-8D308A85F03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9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Performance 2020-21</a:t>
            </a:r>
            <a:br>
              <a:rPr lang="en-ZA" sz="2000" b="1" dirty="0">
                <a:solidFill>
                  <a:schemeClr val="accent2"/>
                </a:solidFill>
              </a:rPr>
            </a:br>
            <a:r>
              <a:rPr lang="en-ZA" sz="2000" b="1" dirty="0"/>
              <a:t>Achievement of targets by Programme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11</a:t>
            </a:fld>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84481347"/>
              </p:ext>
            </p:extLst>
          </p:nvPr>
        </p:nvGraphicFramePr>
        <p:xfrm>
          <a:off x="685800" y="2133598"/>
          <a:ext cx="7772400" cy="3810003"/>
        </p:xfrm>
        <a:graphic>
          <a:graphicData uri="http://schemas.openxmlformats.org/drawingml/2006/table">
            <a:tbl>
              <a:tblPr firstRow="1" firstCol="1" bandRow="1">
                <a:tableStyleId>{5C22544A-7EE6-4342-B048-85BDC9FD1C3A}</a:tableStyleId>
              </a:tblPr>
              <a:tblGrid>
                <a:gridCol w="38862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607553">
                <a:tc>
                  <a:txBody>
                    <a:bodyPr/>
                    <a:lstStyle/>
                    <a:p>
                      <a:pPr algn="ctr">
                        <a:lnSpc>
                          <a:spcPct val="115000"/>
                        </a:lnSpc>
                        <a:spcAft>
                          <a:spcPts val="0"/>
                        </a:spcAft>
                      </a:pPr>
                      <a:r>
                        <a:rPr lang="en-ZA" sz="1400" dirty="0">
                          <a:effectLst/>
                          <a:latin typeface="+mn-lt"/>
                        </a:rPr>
                        <a:t> Programme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latin typeface="+mn-lt"/>
                        </a:rPr>
                        <a:t>Total Targets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latin typeface="+mn-lt"/>
                        </a:rPr>
                        <a:t>Annual Targets Fully Achieved</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1470">
                <a:tc>
                  <a:txBody>
                    <a:bodyPr/>
                    <a:lstStyle/>
                    <a:p>
                      <a:pPr>
                        <a:lnSpc>
                          <a:spcPct val="115000"/>
                        </a:lnSpc>
                        <a:spcAft>
                          <a:spcPts val="0"/>
                        </a:spcAft>
                      </a:pPr>
                      <a:r>
                        <a:rPr lang="en-ZA" sz="1400" dirty="0">
                          <a:effectLst/>
                          <a:latin typeface="+mn-lt"/>
                        </a:rPr>
                        <a:t>Programme 1: Administration</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13</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11470">
                <a:tc>
                  <a:txBody>
                    <a:bodyPr/>
                    <a:lstStyle/>
                    <a:p>
                      <a:pPr>
                        <a:lnSpc>
                          <a:spcPct val="115000"/>
                        </a:lnSpc>
                        <a:spcAft>
                          <a:spcPts val="0"/>
                        </a:spcAft>
                      </a:pPr>
                      <a:r>
                        <a:rPr lang="en-ZA" sz="1400" dirty="0">
                          <a:effectLst/>
                          <a:latin typeface="+mn-lt"/>
                        </a:rPr>
                        <a:t>Programme 2: Promotion</a:t>
                      </a:r>
                      <a:r>
                        <a:rPr lang="en-ZA" sz="1400" baseline="0" dirty="0">
                          <a:effectLst/>
                          <a:latin typeface="+mn-lt"/>
                        </a:rPr>
                        <a:t> of Human Rights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15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10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11470">
                <a:tc>
                  <a:txBody>
                    <a:bodyPr/>
                    <a:lstStyle/>
                    <a:p>
                      <a:pPr>
                        <a:lnSpc>
                          <a:spcPct val="115000"/>
                        </a:lnSpc>
                        <a:spcAft>
                          <a:spcPts val="0"/>
                        </a:spcAft>
                      </a:pPr>
                      <a:r>
                        <a:rPr lang="en-ZA" sz="1400" dirty="0">
                          <a:effectLst/>
                          <a:latin typeface="+mn-lt"/>
                        </a:rPr>
                        <a:t>Programme 3: Protection of Human Rights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8</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11470">
                <a:tc>
                  <a:txBody>
                    <a:bodyPr/>
                    <a:lstStyle/>
                    <a:p>
                      <a:pPr>
                        <a:lnSpc>
                          <a:spcPct val="115000"/>
                        </a:lnSpc>
                        <a:spcAft>
                          <a:spcPts val="0"/>
                        </a:spcAft>
                      </a:pPr>
                      <a:r>
                        <a:rPr lang="en-ZA" sz="1400" dirty="0">
                          <a:effectLst/>
                          <a:latin typeface="+mn-lt"/>
                        </a:rPr>
                        <a:t>Programme 4: Monitoring of Human</a:t>
                      </a:r>
                      <a:r>
                        <a:rPr lang="en-ZA" sz="1400" baseline="0" dirty="0">
                          <a:effectLst/>
                          <a:latin typeface="+mn-lt"/>
                        </a:rPr>
                        <a:t> Rights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8</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dirty="0">
                          <a:effectLst/>
                          <a:latin typeface="+mn-lt"/>
                          <a:ea typeface="Times New Roman" panose="02020603050405020304" pitchFamily="18" charset="0"/>
                          <a:cs typeface="Arial" panose="020B0604020202020204" pitchFamily="34" charset="0"/>
                        </a:rPr>
                        <a:t>7</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6570">
                <a:tc>
                  <a:txBody>
                    <a:bodyPr/>
                    <a:lstStyle/>
                    <a:p>
                      <a:pPr>
                        <a:lnSpc>
                          <a:spcPct val="115000"/>
                        </a:lnSpc>
                        <a:spcAft>
                          <a:spcPts val="0"/>
                        </a:spcAft>
                      </a:pPr>
                      <a:r>
                        <a:rPr lang="en-ZA" sz="1400" b="1" dirty="0">
                          <a:effectLst/>
                          <a:latin typeface="+mn-lt"/>
                        </a:rPr>
                        <a:t>Total </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b="1" dirty="0">
                          <a:effectLst/>
                          <a:latin typeface="+mn-lt"/>
                          <a:ea typeface="Times New Roman" panose="02020603050405020304" pitchFamily="18" charset="0"/>
                          <a:cs typeface="Arial" panose="020B0604020202020204" pitchFamily="34" charset="0"/>
                        </a:rPr>
                        <a:t>44</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400" b="1" dirty="0">
                          <a:effectLst/>
                          <a:latin typeface="+mn-lt"/>
                          <a:ea typeface="Times New Roman" panose="02020603050405020304" pitchFamily="18" charset="0"/>
                          <a:cs typeface="Arial" panose="020B0604020202020204" pitchFamily="34" charset="0"/>
                        </a:rPr>
                        <a:t>27</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19C35FC3-E77D-C268-854A-F8CDDEB75287}"/>
              </a:ext>
            </a:extLst>
          </p:cNvPr>
          <p:cNvSpPr>
            <a:spLocks noGrp="1"/>
          </p:cNvSpPr>
          <p:nvPr>
            <p:ph type="ftr" sz="quarter" idx="11"/>
          </p:nvPr>
        </p:nvSpPr>
        <p:spPr/>
        <p:txBody>
          <a:bodyPr/>
          <a:lstStyle/>
          <a:p>
            <a:endParaRPr lang="en-ZA" dirty="0"/>
          </a:p>
        </p:txBody>
      </p:sp>
      <p:pic>
        <p:nvPicPr>
          <p:cNvPr id="6" name="Picture 3" descr="Logo, company name&#10;&#10;Description automatically generated">
            <a:extLst>
              <a:ext uri="{FF2B5EF4-FFF2-40B4-BE49-F238E27FC236}">
                <a16:creationId xmlns:a16="http://schemas.microsoft.com/office/drawing/2014/main" id="{A41DCCC0-9707-2E32-DB3A-B92F2900EE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667000"/>
            <a:ext cx="6858000" cy="1752600"/>
          </a:xfrm>
        </p:spPr>
        <p:txBody>
          <a:bodyPr>
            <a:normAutofit/>
          </a:bodyPr>
          <a:lstStyle/>
          <a:p>
            <a:r>
              <a:rPr lang="en-US" sz="2400" b="1" dirty="0">
                <a:solidFill>
                  <a:srgbClr val="C00000"/>
                </a:solidFill>
              </a:rPr>
              <a:t>Programme 1 achievements: Administration</a:t>
            </a:r>
          </a:p>
          <a:p>
            <a:r>
              <a:rPr lang="en-ZA" sz="2400" dirty="0">
                <a:solidFill>
                  <a:schemeClr val="tx1"/>
                </a:solidFill>
              </a:rPr>
              <a:t>A stable institution with capacity to effectively deliver on planned priorities</a:t>
            </a:r>
            <a:r>
              <a:rPr lang="en-US" sz="2400" b="1" dirty="0">
                <a:solidFill>
                  <a:srgbClr val="C00000"/>
                </a:solidFill>
              </a:rPr>
              <a:t>  </a:t>
            </a:r>
          </a:p>
        </p:txBody>
      </p:sp>
      <p:pic>
        <p:nvPicPr>
          <p:cNvPr id="13" name="Picture 6"/>
          <p:cNvPicPr>
            <a:picLocks noChangeAspect="1" noChangeArrowheads="1"/>
          </p:cNvPicPr>
          <p:nvPr/>
        </p:nvPicPr>
        <p:blipFill>
          <a:blip r:embed="rId4"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1958411" y="4950959"/>
            <a:ext cx="923925" cy="1428750"/>
          </a:xfrm>
          <a:prstGeom prst="rect">
            <a:avLst/>
          </a:prstGeom>
          <a:noFill/>
          <a:ln w="9525">
            <a:noFill/>
            <a:miter lim="800000"/>
            <a:headEnd/>
            <a:tailEnd/>
          </a:ln>
        </p:spPr>
      </p:pic>
      <p:pic>
        <p:nvPicPr>
          <p:cNvPr id="5" name="Picture 4" descr="An old person holding a pen&#10;&#10;Description automatically generated with low confidence">
            <a:extLst>
              <a:ext uri="{FF2B5EF4-FFF2-40B4-BE49-F238E27FC236}">
                <a16:creationId xmlns:a16="http://schemas.microsoft.com/office/drawing/2014/main" id="{031C8F0C-E78B-FD4E-D3E8-C1BC5A22D6E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4876" y="4929188"/>
            <a:ext cx="963895" cy="1450521"/>
          </a:xfrm>
          <a:prstGeom prst="rect">
            <a:avLst/>
          </a:prstGeom>
        </p:spPr>
      </p:pic>
    </p:spTree>
    <p:extLst>
      <p:ext uri="{BB962C8B-B14F-4D97-AF65-F5344CB8AC3E}">
        <p14:creationId xmlns:p14="http://schemas.microsoft.com/office/powerpoint/2010/main" val="245328980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02239D2-A05D-4A1C-9F06-FBA7FC730E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14475" y="538956"/>
            <a:ext cx="6738937" cy="1118394"/>
          </a:xfrm>
        </p:spPr>
        <p:txBody>
          <a:bodyPr anchor="t">
            <a:normAutofit/>
          </a:bodyPr>
          <a:lstStyle/>
          <a:p>
            <a:pPr>
              <a:lnSpc>
                <a:spcPct val="90000"/>
              </a:lnSpc>
            </a:pPr>
            <a:r>
              <a:rPr lang="en-ZA" sz="2400" b="1" dirty="0"/>
              <a:t>Programme 1 achievements:</a:t>
            </a:r>
            <a:br>
              <a:rPr lang="en-ZA" sz="2400" b="1" dirty="0"/>
            </a:br>
            <a:r>
              <a:rPr lang="en-ZA" sz="2400" b="1" dirty="0"/>
              <a:t>Administration</a:t>
            </a:r>
            <a:endParaRPr lang="en-ZA" sz="2400" b="1" dirty="0">
              <a:latin typeface="+mn-lt"/>
            </a:endParaRPr>
          </a:p>
        </p:txBody>
      </p:sp>
      <p:pic>
        <p:nvPicPr>
          <p:cNvPr id="4" name="Picture 4"/>
          <p:cNvPicPr>
            <a:picLocks noChangeAspect="1" noChangeArrowheads="1"/>
          </p:cNvPicPr>
          <p:nvPr/>
        </p:nvPicPr>
        <p:blipFill>
          <a:blip r:embed="rId3" cstate="print"/>
          <a:stretch>
            <a:fillRect/>
          </a:stretch>
        </p:blipFill>
        <p:spPr bwMode="auto">
          <a:xfrm>
            <a:off x="206830" y="264085"/>
            <a:ext cx="1009650" cy="1319678"/>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13</a:t>
            </a:fld>
            <a:endParaRPr lang="en-ZA"/>
          </a:p>
        </p:txBody>
      </p:sp>
      <p:graphicFrame>
        <p:nvGraphicFramePr>
          <p:cNvPr id="6" name="Diagram 5"/>
          <p:cNvGraphicFramePr/>
          <p:nvPr>
            <p:extLst>
              <p:ext uri="{D42A27DB-BD31-4B8C-83A1-F6EECF244321}">
                <p14:modId xmlns:p14="http://schemas.microsoft.com/office/powerpoint/2010/main" val="4056705102"/>
              </p:ext>
            </p:extLst>
          </p:nvPr>
        </p:nvGraphicFramePr>
        <p:xfrm>
          <a:off x="757237" y="1672310"/>
          <a:ext cx="7496175" cy="42545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C7260855-94A5-2EF6-757E-B638AB645BB6}"/>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4A1F8103-2B60-9AAF-F1F0-DA7A47E0853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29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1: Administration</a:t>
            </a:r>
            <a:br>
              <a:rPr lang="en-ZA" sz="2000" b="1" dirty="0">
                <a:solidFill>
                  <a:schemeClr val="accent2"/>
                </a:solidFill>
              </a:rPr>
            </a:br>
            <a:r>
              <a:rPr lang="en-ZA" sz="2000" b="1" dirty="0"/>
              <a:t>Areas of under - performance</a:t>
            </a:r>
            <a:br>
              <a:rPr lang="en-ZA" sz="2000" b="1" dirty="0"/>
            </a:br>
            <a:r>
              <a:rPr lang="en-ZA" sz="2000" b="1" dirty="0"/>
              <a:t>(1)</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14</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3119553911"/>
              </p:ext>
            </p:extLst>
          </p:nvPr>
        </p:nvGraphicFramePr>
        <p:xfrm>
          <a:off x="602138" y="2286000"/>
          <a:ext cx="7939723" cy="3679744"/>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605723">
                  <a:extLst>
                    <a:ext uri="{9D8B030D-6E8A-4147-A177-3AD203B41FA5}">
                      <a16:colId xmlns:a16="http://schemas.microsoft.com/office/drawing/2014/main" val="20004"/>
                    </a:ext>
                  </a:extLst>
                </a:gridCol>
              </a:tblGrid>
              <a:tr h="457200">
                <a:tc>
                  <a:txBody>
                    <a:bodyPr/>
                    <a:lstStyle/>
                    <a:p>
                      <a:pPr algn="ctr">
                        <a:lnSpc>
                          <a:spcPct val="115000"/>
                        </a:lnSpc>
                        <a:spcAft>
                          <a:spcPts val="0"/>
                        </a:spcAft>
                      </a:pPr>
                      <a:r>
                        <a:rPr lang="en-GB" sz="1200" dirty="0">
                          <a:effectLst/>
                          <a:latin typeface="+mn-lt"/>
                          <a:ea typeface="+mn-ea"/>
                          <a:cs typeface="+mn-cs"/>
                        </a:rPr>
                        <a:t>No.</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Performance Indicators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Annual Target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Annual</a:t>
                      </a:r>
                      <a:r>
                        <a:rPr lang="en-ZA" sz="1200" baseline="0" dirty="0">
                          <a:effectLst/>
                          <a:latin typeface="+mn-lt"/>
                          <a:ea typeface="Calibri" panose="020F0502020204030204" pitchFamily="34" charset="0"/>
                          <a:cs typeface="Times New Roman" panose="02020603050405020304" pitchFamily="18" charset="0"/>
                        </a:rPr>
                        <a:t> Achievement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a:solidFill>
                            <a:schemeClr val="tx1"/>
                          </a:solidFill>
                          <a:effectLst/>
                          <a:latin typeface="+mn-lt"/>
                          <a:ea typeface="+mn-ea"/>
                          <a:cs typeface="+mn-cs"/>
                        </a:rPr>
                        <a:t>Reasons for Variances and Corrective Actions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21776">
                <a:tc>
                  <a:txBody>
                    <a:bodyPr/>
                    <a:lstStyle/>
                    <a:p>
                      <a:pPr>
                        <a:lnSpc>
                          <a:spcPct val="115000"/>
                        </a:lnSpc>
                        <a:spcAft>
                          <a:spcPts val="0"/>
                        </a:spcAft>
                      </a:pPr>
                      <a:r>
                        <a:rPr lang="en-GB" sz="1200" dirty="0">
                          <a:effectLst/>
                          <a:latin typeface="+mn-lt"/>
                        </a:rPr>
                        <a:t>1</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Percentage expenditure against total budget</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98% - 102% expenditure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3335" algn="ctr">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94%</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300"/>
                        </a:spcAft>
                      </a:pPr>
                      <a:r>
                        <a:rPr lang="en-ZA" sz="1200" dirty="0">
                          <a:effectLst/>
                          <a:latin typeface="+mn-lt"/>
                          <a:ea typeface="Times New Roman" panose="02020603050405020304" pitchFamily="18" charset="0"/>
                          <a:cs typeface="Times New Roman" panose="02020603050405020304" pitchFamily="18" charset="0"/>
                        </a:rPr>
                        <a:t>Procurement delays.</a:t>
                      </a:r>
                    </a:p>
                    <a:p>
                      <a:pPr>
                        <a:lnSpc>
                          <a:spcPct val="115000"/>
                        </a:lnSpc>
                        <a:spcAft>
                          <a:spcPts val="300"/>
                        </a:spcAft>
                      </a:pPr>
                      <a:r>
                        <a:rPr lang="en-ZA" sz="1200" dirty="0">
                          <a:effectLst/>
                          <a:latin typeface="+mn-lt"/>
                          <a:ea typeface="Times New Roman" panose="02020603050405020304" pitchFamily="18" charset="0"/>
                          <a:cs typeface="Times New Roman" panose="02020603050405020304" pitchFamily="18" charset="0"/>
                        </a:rPr>
                        <a:t>Projects with open purchase orders rolled over to the new financial year. </a:t>
                      </a:r>
                    </a:p>
                  </a:txBody>
                  <a:tcPr marL="68580" marR="68580" marT="0" marB="0"/>
                </a:tc>
                <a:extLst>
                  <a:ext uri="{0D108BD9-81ED-4DB2-BD59-A6C34878D82A}">
                    <a16:rowId xmlns:a16="http://schemas.microsoft.com/office/drawing/2014/main" val="10001"/>
                  </a:ext>
                </a:extLst>
              </a:tr>
              <a:tr h="533400">
                <a:tc>
                  <a:txBody>
                    <a:bodyPr/>
                    <a:lstStyle/>
                    <a:p>
                      <a:pPr>
                        <a:lnSpc>
                          <a:spcPct val="115000"/>
                        </a:lnSpc>
                        <a:spcAft>
                          <a:spcPts val="0"/>
                        </a:spcAft>
                      </a:pPr>
                      <a:r>
                        <a:rPr lang="en-GB" sz="1200" dirty="0">
                          <a:effectLst/>
                          <a:latin typeface="+mn-lt"/>
                          <a:ea typeface="+mn-ea"/>
                          <a:cs typeface="+mn-cs"/>
                        </a:rPr>
                        <a:t>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Percentage implementation of Risk Treatment Plan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80% - 100% Implementation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mn-lt"/>
                          <a:ea typeface="Times New Roman" panose="02020603050405020304" pitchFamily="18" charset="0"/>
                          <a:cs typeface="Times New Roman" panose="02020603050405020304" pitchFamily="18" charset="0"/>
                        </a:rPr>
                        <a:t>67.5%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Delayed procurement on some of the risk treatment plan related activities.</a:t>
                      </a:r>
                      <a:r>
                        <a:rPr lang="en-ZA" sz="1200" baseline="0" dirty="0">
                          <a:effectLst/>
                          <a:latin typeface="+mn-lt"/>
                          <a:ea typeface="Calibri" panose="020F0502020204030204" pitchFamily="34" charset="0"/>
                          <a:cs typeface="Times New Roman" panose="02020603050405020304" pitchFamily="18" charset="0"/>
                        </a:rPr>
                        <a:t>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0033">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Percentage implementation of Recommendations of 2020-21 Remuneration Structures and Conditions of Service Report</a:t>
                      </a:r>
                    </a:p>
                  </a:txBody>
                  <a:tcPr marL="68580" marR="68580" marT="0" marB="0"/>
                </a:tc>
                <a:tc>
                  <a:txBody>
                    <a:bodyPr/>
                    <a:lstStyle/>
                    <a:p>
                      <a:pPr algn="l">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Develop SAHRC Conditions of Service and Remuneration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15%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kern="1200" dirty="0">
                          <a:solidFill>
                            <a:schemeClr val="tx1"/>
                          </a:solidFill>
                          <a:effectLst/>
                          <a:latin typeface="+mn-lt"/>
                          <a:ea typeface="+mn-ea"/>
                          <a:cs typeface="+mn-cs"/>
                        </a:rPr>
                        <a:t>Capacity constraints and consequent priority on other key processes.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78406">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4</a:t>
                      </a: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Percentage implementation of Organisational Culture Renewal Plan</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dirty="0">
                          <a:effectLst/>
                          <a:latin typeface="+mn-lt"/>
                          <a:ea typeface="Calibri" panose="020F0502020204030204" pitchFamily="34" charset="0"/>
                          <a:cs typeface="Times New Roman" panose="02020603050405020304" pitchFamily="18" charset="0"/>
                        </a:rPr>
                        <a:t>80% - 100% Implementation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60%</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kern="1200" dirty="0">
                          <a:solidFill>
                            <a:schemeClr val="tx1"/>
                          </a:solidFill>
                          <a:effectLst/>
                          <a:latin typeface="+mn-lt"/>
                          <a:ea typeface="+mn-ea"/>
                          <a:cs typeface="+mn-cs"/>
                        </a:rPr>
                        <a:t>Capacity constraints and delayed procurement processes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8603143"/>
                  </a:ext>
                </a:extLst>
              </a:tr>
              <a:tr h="660033">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Percentage implementation of Internal Audit Plan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dirty="0">
                          <a:effectLst/>
                          <a:latin typeface="+mn-lt"/>
                          <a:ea typeface="Calibri" panose="020F0502020204030204" pitchFamily="34" charset="0"/>
                          <a:cs typeface="Times New Roman" panose="02020603050405020304" pitchFamily="18" charset="0"/>
                        </a:rPr>
                        <a:t>80% - 100% Implementation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63%</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kern="1200" dirty="0">
                          <a:solidFill>
                            <a:schemeClr val="tx1"/>
                          </a:solidFill>
                          <a:effectLst/>
                          <a:latin typeface="+mn-lt"/>
                          <a:ea typeface="+mn-ea"/>
                          <a:cs typeface="+mn-cs"/>
                        </a:rPr>
                        <a:t>Delays in the provision of information and processes at the various business unit levels.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8930014"/>
                  </a:ext>
                </a:extLst>
              </a:tr>
            </a:tbl>
          </a:graphicData>
        </a:graphic>
      </p:graphicFrame>
      <p:sp>
        <p:nvSpPr>
          <p:cNvPr id="3" name="Footer Placeholder 2">
            <a:extLst>
              <a:ext uri="{FF2B5EF4-FFF2-40B4-BE49-F238E27FC236}">
                <a16:creationId xmlns:a16="http://schemas.microsoft.com/office/drawing/2014/main" id="{C3EC65FF-D399-7527-64BF-BC52F2F8E8D8}"/>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45B27AB7-EFB7-937C-8458-B0DE50B251E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525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1: Administration</a:t>
            </a:r>
            <a:br>
              <a:rPr lang="en-ZA" sz="2000" b="1" dirty="0">
                <a:solidFill>
                  <a:schemeClr val="accent2"/>
                </a:solidFill>
              </a:rPr>
            </a:br>
            <a:r>
              <a:rPr lang="en-ZA" sz="2000" b="1" dirty="0"/>
              <a:t>Areas of under - performance</a:t>
            </a:r>
            <a:br>
              <a:rPr lang="en-ZA" sz="2000" b="1" dirty="0"/>
            </a:br>
            <a:r>
              <a:rPr lang="en-ZA" sz="2000" b="1" dirty="0"/>
              <a:t>(2)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15</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724243030"/>
              </p:ext>
            </p:extLst>
          </p:nvPr>
        </p:nvGraphicFramePr>
        <p:xfrm>
          <a:off x="533400" y="2514600"/>
          <a:ext cx="7924800" cy="2770505"/>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533400">
                <a:tc>
                  <a:txBody>
                    <a:bodyPr/>
                    <a:lstStyle/>
                    <a:p>
                      <a:pPr algn="ctr">
                        <a:lnSpc>
                          <a:spcPct val="115000"/>
                        </a:lnSpc>
                        <a:spcAft>
                          <a:spcPts val="0"/>
                        </a:spcAft>
                      </a:pPr>
                      <a:r>
                        <a:rPr lang="en-GB" sz="1200" dirty="0">
                          <a:effectLst/>
                          <a:latin typeface="+mn-lt"/>
                          <a:ea typeface="+mn-ea"/>
                          <a:cs typeface="+mn-cs"/>
                        </a:rPr>
                        <a:t>No.</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Performance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Annual Target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Annual</a:t>
                      </a:r>
                      <a:r>
                        <a:rPr lang="en-ZA" sz="1200" baseline="0" dirty="0">
                          <a:effectLst/>
                          <a:latin typeface="Calibri" panose="020F0502020204030204" pitchFamily="34" charset="0"/>
                          <a:ea typeface="Calibri" panose="020F0502020204030204" pitchFamily="34" charset="0"/>
                          <a:cs typeface="Times New Roman" panose="02020603050405020304" pitchFamily="18" charset="0"/>
                        </a:rPr>
                        <a:t>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a:solidFill>
                            <a:schemeClr val="tx1"/>
                          </a:solidFill>
                          <a:effectLst/>
                          <a:latin typeface="+mn-lt"/>
                          <a:ea typeface="+mn-ea"/>
                          <a:cs typeface="+mn-cs"/>
                        </a:rPr>
                        <a:t>Reasons for Variances and Corrective Actions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9309">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6</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Percentage resolution</a:t>
                      </a:r>
                      <a:r>
                        <a:rPr lang="en-ZA" sz="1200" baseline="0" dirty="0">
                          <a:effectLst/>
                          <a:latin typeface="+mn-lt"/>
                          <a:ea typeface="Calibri" panose="020F0502020204030204" pitchFamily="34" charset="0"/>
                          <a:cs typeface="Times New Roman" panose="02020603050405020304" pitchFamily="18" charset="0"/>
                        </a:rPr>
                        <a:t> of audit findings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80% - 100% resolution</a:t>
                      </a:r>
                      <a:r>
                        <a:rPr lang="en-ZA" sz="1200" baseline="0" dirty="0">
                          <a:effectLst/>
                          <a:latin typeface="+mn-lt"/>
                          <a:ea typeface="Calibri" panose="020F0502020204030204" pitchFamily="34" charset="0"/>
                          <a:cs typeface="Times New Roman" panose="02020603050405020304" pitchFamily="18" charset="0"/>
                        </a:rPr>
                        <a:t>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45%</a:t>
                      </a:r>
                      <a:endPar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Capacity constraints, resulting in focus biased towards what is considered core functions of business units than on the findings</a:t>
                      </a:r>
                    </a:p>
                  </a:txBody>
                  <a:tcPr marL="68580" marR="68580" marT="0" marB="0"/>
                </a:tc>
                <a:extLst>
                  <a:ext uri="{0D108BD9-81ED-4DB2-BD59-A6C34878D82A}">
                    <a16:rowId xmlns:a16="http://schemas.microsoft.com/office/drawing/2014/main" val="3770101098"/>
                  </a:ext>
                </a:extLst>
              </a:tr>
              <a:tr h="999871">
                <a:tc>
                  <a:txBody>
                    <a:bodyPr/>
                    <a:lstStyle/>
                    <a:p>
                      <a:pPr>
                        <a:lnSpc>
                          <a:spcPct val="115000"/>
                        </a:lnSpc>
                        <a:spcAft>
                          <a:spcPts val="0"/>
                        </a:spcAft>
                      </a:pPr>
                      <a:r>
                        <a:rPr lang="en-GB" sz="1200" b="0" dirty="0">
                          <a:solidFill>
                            <a:schemeClr val="tx1"/>
                          </a:solidFill>
                          <a:effectLst/>
                          <a:latin typeface="+mn-lt"/>
                          <a:ea typeface="Calibri" panose="020F0502020204030204" pitchFamily="34" charset="0"/>
                          <a:cs typeface="Times New Roman" panose="02020603050405020304" pitchFamily="18" charset="0"/>
                        </a:rPr>
                        <a:t>7</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b="0" kern="1200" dirty="0">
                          <a:solidFill>
                            <a:schemeClr val="tx1"/>
                          </a:solidFill>
                          <a:effectLst/>
                          <a:latin typeface="+mn-lt"/>
                          <a:ea typeface="+mn-ea"/>
                          <a:cs typeface="+mn-cs"/>
                        </a:rPr>
                        <a:t>Completion of Impact Monitoring and Evaluation Report</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200" b="0" dirty="0">
                          <a:solidFill>
                            <a:schemeClr val="tx1"/>
                          </a:solidFill>
                          <a:effectLst/>
                          <a:latin typeface="+mn-lt"/>
                          <a:ea typeface="Calibri" panose="020F0502020204030204" pitchFamily="34" charset="0"/>
                          <a:cs typeface="Times New Roman" panose="02020603050405020304" pitchFamily="18" charset="0"/>
                        </a:rPr>
                        <a:t>Complete Report</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3335"/>
                      <a:r>
                        <a:rPr lang="en-US" sz="1200" b="0" dirty="0">
                          <a:solidFill>
                            <a:schemeClr val="tx1"/>
                          </a:solidFill>
                          <a:effectLst/>
                          <a:latin typeface="+mn-lt"/>
                          <a:ea typeface="Times New Roman" panose="02020603050405020304" pitchFamily="18" charset="0"/>
                          <a:cs typeface="Times New Roman" panose="02020603050405020304" pitchFamily="18" charset="0"/>
                        </a:rPr>
                        <a:t>Report not completed. </a:t>
                      </a:r>
                      <a:endParaRPr lang="en-ZA"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3335"/>
                      <a:r>
                        <a:rPr lang="en-US" sz="1200" b="0" dirty="0">
                          <a:solidFill>
                            <a:schemeClr val="tx1"/>
                          </a:solidFill>
                          <a:effectLst/>
                          <a:latin typeface="+mn-lt"/>
                          <a:ea typeface="Times New Roman" panose="02020603050405020304" pitchFamily="18" charset="0"/>
                          <a:cs typeface="Times New Roman" panose="02020603050405020304" pitchFamily="18" charset="0"/>
                        </a:rPr>
                        <a:t>Capacity constraints and a focus on other key processes and special projects.</a:t>
                      </a:r>
                      <a:endParaRPr lang="en-ZA" sz="1200" b="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en-ZA" sz="1200" b="0" dirty="0">
                          <a:solidFill>
                            <a:schemeClr val="tx1"/>
                          </a:solidFill>
                          <a:effectLst/>
                          <a:latin typeface="+mn-lt"/>
                          <a:ea typeface="Calibri" panose="020F0502020204030204" pitchFamily="34" charset="0"/>
                          <a:cs typeface="Times New Roman" panose="02020603050405020304" pitchFamily="18" charset="0"/>
                        </a:rPr>
                        <a:t>Project plan developed for study toe e conducted in the new financial year.</a:t>
                      </a:r>
                    </a:p>
                  </a:txBody>
                  <a:tcPr marL="68580" marR="68580" marT="0" marB="0"/>
                </a:tc>
                <a:extLst>
                  <a:ext uri="{0D108BD9-81ED-4DB2-BD59-A6C34878D82A}">
                    <a16:rowId xmlns:a16="http://schemas.microsoft.com/office/drawing/2014/main" val="10002"/>
                  </a:ext>
                </a:extLst>
              </a:tr>
              <a:tr h="509450">
                <a:tc>
                  <a:txBody>
                    <a:bodyPr/>
                    <a:lstStyle/>
                    <a:p>
                      <a:pPr>
                        <a:lnSpc>
                          <a:spcPct val="115000"/>
                        </a:lnSpc>
                        <a:spcAft>
                          <a:spcPts val="0"/>
                        </a:spcAft>
                      </a:pP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b="0" kern="1200" dirty="0">
                          <a:solidFill>
                            <a:schemeClr val="tx1"/>
                          </a:solidFill>
                          <a:effectLst/>
                          <a:latin typeface="+mn-lt"/>
                          <a:ea typeface="+mn-ea"/>
                          <a:cs typeface="+mn-cs"/>
                        </a:rPr>
                        <a:t>Completion of </a:t>
                      </a:r>
                      <a:r>
                        <a:rPr lang="en-ZA" sz="1200" b="0" kern="1200" dirty="0">
                          <a:solidFill>
                            <a:schemeClr val="tx1"/>
                          </a:solidFill>
                          <a:effectLst/>
                          <a:latin typeface="+mn-lt"/>
                          <a:ea typeface="+mn-ea"/>
                          <a:cs typeface="+mn-cs"/>
                        </a:rPr>
                        <a:t>Report on the sufficiency of the SAHRC Budget by Sept 2021</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200" b="0" dirty="0">
                          <a:solidFill>
                            <a:schemeClr val="tx1"/>
                          </a:solidFill>
                          <a:effectLst/>
                          <a:latin typeface="+mn-lt"/>
                          <a:ea typeface="Calibri" panose="020F0502020204030204" pitchFamily="34" charset="0"/>
                          <a:cs typeface="Times New Roman" panose="02020603050405020304" pitchFamily="18" charset="0"/>
                        </a:rPr>
                        <a:t>Complete Report</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Report not completed. </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Non-responsiveness to calls for proposals</a:t>
                      </a:r>
                    </a:p>
                  </a:txBody>
                  <a:tcPr marL="68580" marR="68580" marT="0" marB="0"/>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6E4E31E1-D1AC-EE81-47C6-FE95C9F2064F}"/>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52F14440-D0CF-371D-45B3-F082A025873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0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590800"/>
            <a:ext cx="6858000" cy="1752600"/>
          </a:xfrm>
        </p:spPr>
        <p:txBody>
          <a:bodyPr>
            <a:normAutofit/>
          </a:bodyPr>
          <a:lstStyle/>
          <a:p>
            <a:r>
              <a:rPr lang="en-US" sz="2400" b="1" dirty="0">
                <a:solidFill>
                  <a:srgbClr val="C00000"/>
                </a:solidFill>
              </a:rPr>
              <a:t>Programme 2: Promotion of Human Rights</a:t>
            </a:r>
          </a:p>
          <a:p>
            <a:endParaRPr lang="en-ZA" sz="2400" dirty="0"/>
          </a:p>
          <a:p>
            <a:r>
              <a:rPr lang="en-ZA" sz="2400" dirty="0">
                <a:solidFill>
                  <a:schemeClr val="tx1"/>
                </a:solidFill>
              </a:rPr>
              <a:t>Influenced pro-human rights policies, legislation, service delivery and awareness</a:t>
            </a:r>
            <a:r>
              <a:rPr lang="en-US" sz="2400" b="1" dirty="0">
                <a:solidFill>
                  <a:schemeClr val="tx1"/>
                </a:solidFill>
              </a:rPr>
              <a:t>  </a:t>
            </a:r>
          </a:p>
        </p:txBody>
      </p:sp>
      <p:pic>
        <p:nvPicPr>
          <p:cNvPr id="13" name="Picture 6"/>
          <p:cNvPicPr>
            <a:picLocks noChangeAspect="1" noChangeArrowheads="1"/>
          </p:cNvPicPr>
          <p:nvPr/>
        </p:nvPicPr>
        <p:blipFill>
          <a:blip r:embed="rId4"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1958411" y="4950959"/>
            <a:ext cx="923925" cy="1428750"/>
          </a:xfrm>
          <a:prstGeom prst="rect">
            <a:avLst/>
          </a:prstGeom>
          <a:noFill/>
          <a:ln w="9525">
            <a:noFill/>
            <a:miter lim="800000"/>
            <a:headEnd/>
            <a:tailEnd/>
          </a:ln>
        </p:spPr>
      </p:pic>
      <p:pic>
        <p:nvPicPr>
          <p:cNvPr id="2" name="Picture 1" descr="An old person holding a pen&#10;&#10;Description automatically generated with low confidence">
            <a:extLst>
              <a:ext uri="{FF2B5EF4-FFF2-40B4-BE49-F238E27FC236}">
                <a16:creationId xmlns:a16="http://schemas.microsoft.com/office/drawing/2014/main" id="{4598DB65-5338-8408-0BB7-A1FA37D468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4876" y="4929188"/>
            <a:ext cx="963895" cy="1450521"/>
          </a:xfrm>
          <a:prstGeom prst="rect">
            <a:avLst/>
          </a:prstGeom>
        </p:spPr>
      </p:pic>
    </p:spTree>
    <p:extLst>
      <p:ext uri="{BB962C8B-B14F-4D97-AF65-F5344CB8AC3E}">
        <p14:creationId xmlns:p14="http://schemas.microsoft.com/office/powerpoint/2010/main" val="71278686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02239D2-A05D-4A1C-9F06-FBA7FC730E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14475" y="538956"/>
            <a:ext cx="6738937" cy="1118394"/>
          </a:xfrm>
        </p:spPr>
        <p:txBody>
          <a:bodyPr anchor="t">
            <a:normAutofit/>
          </a:bodyPr>
          <a:lstStyle/>
          <a:p>
            <a:pPr>
              <a:lnSpc>
                <a:spcPct val="90000"/>
              </a:lnSpc>
            </a:pPr>
            <a:r>
              <a:rPr lang="en-ZA" sz="2400" b="1" dirty="0"/>
              <a:t>Programme 2 </a:t>
            </a:r>
            <a:br>
              <a:rPr lang="en-ZA" sz="2400" b="1" dirty="0"/>
            </a:br>
            <a:r>
              <a:rPr lang="en-ZA" sz="2400" b="1" dirty="0"/>
              <a:t>Promotion of human rights (1) </a:t>
            </a:r>
            <a:endParaRPr lang="en-ZA" sz="2400" b="1" dirty="0">
              <a:latin typeface="+mn-lt"/>
            </a:endParaRPr>
          </a:p>
        </p:txBody>
      </p:sp>
      <p:pic>
        <p:nvPicPr>
          <p:cNvPr id="4" name="Picture 4"/>
          <p:cNvPicPr>
            <a:picLocks noChangeAspect="1" noChangeArrowheads="1"/>
          </p:cNvPicPr>
          <p:nvPr/>
        </p:nvPicPr>
        <p:blipFill>
          <a:blip r:embed="rId3" cstate="print"/>
          <a:stretch>
            <a:fillRect/>
          </a:stretch>
        </p:blipFill>
        <p:spPr bwMode="auto">
          <a:xfrm>
            <a:off x="219075" y="262644"/>
            <a:ext cx="933450" cy="1220080"/>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17</a:t>
            </a:fld>
            <a:endParaRPr lang="en-ZA"/>
          </a:p>
        </p:txBody>
      </p:sp>
      <p:graphicFrame>
        <p:nvGraphicFramePr>
          <p:cNvPr id="6" name="Diagram 5"/>
          <p:cNvGraphicFramePr/>
          <p:nvPr>
            <p:extLst>
              <p:ext uri="{D42A27DB-BD31-4B8C-83A1-F6EECF244321}">
                <p14:modId xmlns:p14="http://schemas.microsoft.com/office/powerpoint/2010/main" val="2092268149"/>
              </p:ext>
            </p:extLst>
          </p:nvPr>
        </p:nvGraphicFramePr>
        <p:xfrm>
          <a:off x="685800" y="1535347"/>
          <a:ext cx="8077200" cy="45085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C2E26191-A696-B49E-F8EB-896A9F83C6CD}"/>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3E00AAF-F061-064B-EF00-56C879C140C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2207" y="6218474"/>
            <a:ext cx="1086993" cy="60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73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475" y="538956"/>
            <a:ext cx="6738937" cy="1118394"/>
          </a:xfrm>
        </p:spPr>
        <p:txBody>
          <a:bodyPr anchor="t">
            <a:normAutofit/>
          </a:bodyPr>
          <a:lstStyle/>
          <a:p>
            <a:pPr>
              <a:lnSpc>
                <a:spcPct val="90000"/>
              </a:lnSpc>
            </a:pPr>
            <a:r>
              <a:rPr lang="en-ZA" sz="2400" b="1" dirty="0"/>
              <a:t>Programme 2 </a:t>
            </a:r>
            <a:br>
              <a:rPr lang="en-ZA" sz="2400" b="1" dirty="0"/>
            </a:br>
            <a:r>
              <a:rPr lang="en-ZA" sz="2400" b="1" dirty="0"/>
              <a:t>Promotion of human rights (2) </a:t>
            </a:r>
            <a:endParaRPr lang="en-ZA" sz="2400" b="1" dirty="0">
              <a:latin typeface="+mn-lt"/>
            </a:endParaRPr>
          </a:p>
        </p:txBody>
      </p:sp>
      <p:pic>
        <p:nvPicPr>
          <p:cNvPr id="4" name="Picture 4"/>
          <p:cNvPicPr>
            <a:picLocks noChangeAspect="1" noChangeArrowheads="1"/>
          </p:cNvPicPr>
          <p:nvPr/>
        </p:nvPicPr>
        <p:blipFill>
          <a:blip r:embed="rId3" cstate="print"/>
          <a:stretch>
            <a:fillRect/>
          </a:stretch>
        </p:blipFill>
        <p:spPr bwMode="auto">
          <a:xfrm>
            <a:off x="257175" y="362242"/>
            <a:ext cx="857250" cy="1120482"/>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18</a:t>
            </a:fld>
            <a:endParaRPr lang="en-ZA"/>
          </a:p>
        </p:txBody>
      </p:sp>
      <p:graphicFrame>
        <p:nvGraphicFramePr>
          <p:cNvPr id="6" name="Diagram 5"/>
          <p:cNvGraphicFramePr/>
          <p:nvPr>
            <p:extLst>
              <p:ext uri="{D42A27DB-BD31-4B8C-83A1-F6EECF244321}">
                <p14:modId xmlns:p14="http://schemas.microsoft.com/office/powerpoint/2010/main" val="3029598858"/>
              </p:ext>
            </p:extLst>
          </p:nvPr>
        </p:nvGraphicFramePr>
        <p:xfrm>
          <a:off x="685800" y="1673224"/>
          <a:ext cx="7496175" cy="42154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03B4E06C-149A-0634-C8FD-B051196C5957}"/>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494CB43-116E-6D5E-12C8-CF213D20753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1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388" y="213125"/>
            <a:ext cx="6738937" cy="832644"/>
          </a:xfrm>
        </p:spPr>
        <p:txBody>
          <a:bodyPr anchor="t">
            <a:normAutofit/>
          </a:bodyPr>
          <a:lstStyle/>
          <a:p>
            <a:pPr>
              <a:lnSpc>
                <a:spcPct val="90000"/>
              </a:lnSpc>
            </a:pPr>
            <a:r>
              <a:rPr lang="en-ZA" sz="2400" b="1" dirty="0"/>
              <a:t>Programme 2 </a:t>
            </a:r>
            <a:br>
              <a:rPr lang="en-ZA" sz="2400" b="1" dirty="0"/>
            </a:br>
            <a:r>
              <a:rPr lang="en-ZA" sz="2400" b="1" dirty="0"/>
              <a:t>Promotion of human rights (3) </a:t>
            </a:r>
            <a:endParaRPr lang="en-ZA" sz="2400" b="1" dirty="0">
              <a:latin typeface="+mn-lt"/>
            </a:endParaRPr>
          </a:p>
        </p:txBody>
      </p:sp>
      <p:pic>
        <p:nvPicPr>
          <p:cNvPr id="4" name="Picture 4"/>
          <p:cNvPicPr>
            <a:picLocks noChangeAspect="1" noChangeArrowheads="1"/>
          </p:cNvPicPr>
          <p:nvPr/>
        </p:nvPicPr>
        <p:blipFill>
          <a:blip r:embed="rId3" cstate="print"/>
          <a:stretch>
            <a:fillRect/>
          </a:stretch>
        </p:blipFill>
        <p:spPr bwMode="auto">
          <a:xfrm>
            <a:off x="707572" y="311231"/>
            <a:ext cx="561975" cy="734538"/>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19</a:t>
            </a:fld>
            <a:endParaRPr lang="en-ZA"/>
          </a:p>
        </p:txBody>
      </p:sp>
      <p:graphicFrame>
        <p:nvGraphicFramePr>
          <p:cNvPr id="6" name="Diagram 5"/>
          <p:cNvGraphicFramePr/>
          <p:nvPr>
            <p:extLst>
              <p:ext uri="{D42A27DB-BD31-4B8C-83A1-F6EECF244321}">
                <p14:modId xmlns:p14="http://schemas.microsoft.com/office/powerpoint/2010/main" val="1167526489"/>
              </p:ext>
            </p:extLst>
          </p:nvPr>
        </p:nvGraphicFramePr>
        <p:xfrm>
          <a:off x="707572" y="1324891"/>
          <a:ext cx="8000999" cy="46917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03032BDA-8A20-703A-6A68-94CE269E09E1}"/>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982D6EB1-51B7-1456-C6A7-7217EA34805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6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GB" sz="2000" b="1" dirty="0">
                <a:latin typeface="+mn-lt"/>
              </a:rPr>
              <a:t>OVERVIEW OF PRESENTATION</a:t>
            </a:r>
            <a:endParaRPr lang="en-ZA" sz="2000" b="1" dirty="0">
              <a:latin typeface="+mn-lt"/>
            </a:endParaRPr>
          </a:p>
        </p:txBody>
      </p:sp>
      <p:sp>
        <p:nvSpPr>
          <p:cNvPr id="3" name="Content Placeholder 2"/>
          <p:cNvSpPr>
            <a:spLocks noGrp="1"/>
          </p:cNvSpPr>
          <p:nvPr>
            <p:ph idx="1"/>
          </p:nvPr>
        </p:nvSpPr>
        <p:spPr>
          <a:xfrm>
            <a:off x="381000" y="1905000"/>
            <a:ext cx="8229600" cy="3886200"/>
          </a:xfrm>
          <a:solidFill>
            <a:schemeClr val="bg1"/>
          </a:solidFill>
        </p:spPr>
        <p:txBody>
          <a:bodyPr>
            <a:normAutofit/>
          </a:bodyPr>
          <a:lstStyle/>
          <a:p>
            <a:pPr marL="457200" indent="-457200">
              <a:lnSpc>
                <a:spcPct val="90000"/>
              </a:lnSpc>
              <a:buFont typeface="+mj-lt"/>
              <a:buAutoNum type="arabicPeriod"/>
            </a:pPr>
            <a:r>
              <a:rPr lang="en-ZA" sz="1800" dirty="0"/>
              <a:t>Chairperson’s Introductory Remarks</a:t>
            </a:r>
          </a:p>
          <a:p>
            <a:pPr>
              <a:lnSpc>
                <a:spcPct val="90000"/>
              </a:lnSpc>
              <a:buFont typeface="+mj-lt"/>
              <a:buAutoNum type="arabicPeriod"/>
            </a:pPr>
            <a:endParaRPr lang="en-ZA" sz="1800" dirty="0"/>
          </a:p>
          <a:p>
            <a:pPr>
              <a:lnSpc>
                <a:spcPct val="90000"/>
              </a:lnSpc>
              <a:buFont typeface="+mj-lt"/>
              <a:buAutoNum type="arabicPeriod"/>
            </a:pPr>
            <a:r>
              <a:rPr lang="en-ZA" sz="1800" dirty="0"/>
              <a:t>An overview of  Audit Outcomes and Corrective Action as at 31 March 2022</a:t>
            </a:r>
          </a:p>
          <a:p>
            <a:pPr marL="857250" lvl="1" indent="-457200">
              <a:lnSpc>
                <a:spcPct val="90000"/>
              </a:lnSpc>
              <a:buFont typeface="+mj-lt"/>
              <a:buAutoNum type="alphaLcParenR"/>
            </a:pPr>
            <a:r>
              <a:rPr lang="en-ZA" sz="1600" dirty="0"/>
              <a:t>Performance </a:t>
            </a:r>
          </a:p>
          <a:p>
            <a:pPr marL="857250" lvl="1" indent="-457200">
              <a:lnSpc>
                <a:spcPct val="90000"/>
              </a:lnSpc>
              <a:buFont typeface="+mj-lt"/>
              <a:buAutoNum type="alphaLcParenR"/>
            </a:pPr>
            <a:r>
              <a:rPr lang="en-ZA" sz="1600" dirty="0"/>
              <a:t>Finance</a:t>
            </a:r>
          </a:p>
          <a:p>
            <a:pPr marL="400050" lvl="1" indent="0">
              <a:lnSpc>
                <a:spcPct val="90000"/>
              </a:lnSpc>
              <a:buNone/>
            </a:pPr>
            <a:endParaRPr lang="en-ZA" sz="1400" dirty="0"/>
          </a:p>
          <a:p>
            <a:pPr marL="0" indent="0">
              <a:lnSpc>
                <a:spcPct val="90000"/>
              </a:lnSpc>
              <a:buNone/>
            </a:pPr>
            <a:r>
              <a:rPr lang="en-ZA" sz="1800" dirty="0"/>
              <a:t>3. Annual Performance Report 2021 - 2022</a:t>
            </a:r>
          </a:p>
          <a:p>
            <a:pPr marL="400050" lvl="1" indent="0">
              <a:lnSpc>
                <a:spcPct val="90000"/>
              </a:lnSpc>
              <a:buNone/>
            </a:pPr>
            <a:r>
              <a:rPr lang="en-ZA" sz="1800" dirty="0"/>
              <a:t>Programme 1: Administration</a:t>
            </a:r>
          </a:p>
          <a:p>
            <a:pPr marL="400050" lvl="1" indent="0">
              <a:lnSpc>
                <a:spcPct val="90000"/>
              </a:lnSpc>
              <a:buNone/>
            </a:pPr>
            <a:r>
              <a:rPr lang="en-ZA" sz="1800" dirty="0"/>
              <a:t>Programme 2: Promotion of Human Rights</a:t>
            </a:r>
          </a:p>
          <a:p>
            <a:pPr marL="400050" lvl="1" indent="0">
              <a:lnSpc>
                <a:spcPct val="90000"/>
              </a:lnSpc>
              <a:buNone/>
            </a:pPr>
            <a:r>
              <a:rPr lang="en-ZA" sz="1800" dirty="0"/>
              <a:t>Programme 3: Protection of Human Rights</a:t>
            </a:r>
          </a:p>
          <a:p>
            <a:pPr marL="400050" lvl="1" indent="0">
              <a:lnSpc>
                <a:spcPct val="90000"/>
              </a:lnSpc>
              <a:buNone/>
            </a:pPr>
            <a:r>
              <a:rPr lang="en-ZA" sz="1800" dirty="0"/>
              <a:t>Programme 4: Monitoring of Human Rights</a:t>
            </a:r>
          </a:p>
          <a:p>
            <a:endParaRPr lang="en-US" sz="1800" dirty="0"/>
          </a:p>
        </p:txBody>
      </p:sp>
      <p:pic>
        <p:nvPicPr>
          <p:cNvPr id="4" name="Picture 4"/>
          <p:cNvPicPr>
            <a:picLocks noChangeAspect="1" noChangeArrowheads="1"/>
          </p:cNvPicPr>
          <p:nvPr/>
        </p:nvPicPr>
        <p:blipFill>
          <a:blip r:embed="rId3" cstate="print"/>
          <a:srcRect/>
          <a:stretch>
            <a:fillRect/>
          </a:stretch>
        </p:blipFill>
        <p:spPr bwMode="auto">
          <a:xfrm>
            <a:off x="152400" y="108865"/>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a:t>
            </a:fld>
            <a:endParaRPr lang="en-ZA" dirty="0"/>
          </a:p>
        </p:txBody>
      </p:sp>
      <p:sp>
        <p:nvSpPr>
          <p:cNvPr id="6" name="Footer Placeholder 5">
            <a:extLst>
              <a:ext uri="{FF2B5EF4-FFF2-40B4-BE49-F238E27FC236}">
                <a16:creationId xmlns:a16="http://schemas.microsoft.com/office/drawing/2014/main" id="{174627D2-91FF-67EB-9420-E2AF132C0208}"/>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19C2003-A851-58CE-E16E-BCD3137D1B5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971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achievements:</a:t>
            </a:r>
            <a:br>
              <a:rPr lang="en-ZA" sz="2000" b="1" dirty="0">
                <a:solidFill>
                  <a:schemeClr val="accent2"/>
                </a:solidFill>
              </a:rPr>
            </a:br>
            <a:r>
              <a:rPr lang="en-ZA" sz="2000" b="1" dirty="0"/>
              <a:t>Promotion of human rights (4)</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066800" cy="125505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20</a:t>
            </a:fld>
            <a:endParaRPr lang="en-ZA" dirty="0"/>
          </a:p>
        </p:txBody>
      </p:sp>
      <p:graphicFrame>
        <p:nvGraphicFramePr>
          <p:cNvPr id="6" name="Diagram 5">
            <a:extLst>
              <a:ext uri="{FF2B5EF4-FFF2-40B4-BE49-F238E27FC236}">
                <a16:creationId xmlns:a16="http://schemas.microsoft.com/office/drawing/2014/main" id="{00000000-0008-0000-0100-000005000000}"/>
              </a:ext>
            </a:extLst>
          </p:cNvPr>
          <p:cNvGraphicFramePr/>
          <p:nvPr>
            <p:extLst>
              <p:ext uri="{D42A27DB-BD31-4B8C-83A1-F6EECF244321}">
                <p14:modId xmlns:p14="http://schemas.microsoft.com/office/powerpoint/2010/main" val="3791563191"/>
              </p:ext>
            </p:extLst>
          </p:nvPr>
        </p:nvGraphicFramePr>
        <p:xfrm>
          <a:off x="685800" y="1770278"/>
          <a:ext cx="7848600" cy="4146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890B8412-134D-F6DB-4672-590A6136993D}"/>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E182A9F4-1379-60BD-0BA5-25CCC826F72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546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Promotion of Human Rights</a:t>
            </a:r>
            <a:br>
              <a:rPr lang="en-ZA" sz="2000" b="1" dirty="0">
                <a:solidFill>
                  <a:schemeClr val="accent2"/>
                </a:solidFill>
              </a:rPr>
            </a:br>
            <a:r>
              <a:rPr lang="en-ZA" sz="2000" b="1" dirty="0"/>
              <a:t>Areas of under – performance (1) </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21</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1736380494"/>
              </p:ext>
            </p:extLst>
          </p:nvPr>
        </p:nvGraphicFramePr>
        <p:xfrm>
          <a:off x="728330" y="2102485"/>
          <a:ext cx="7924800" cy="3916553"/>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457200">
                <a:tc>
                  <a:txBody>
                    <a:bodyPr/>
                    <a:lstStyle/>
                    <a:p>
                      <a:pPr algn="ctr">
                        <a:lnSpc>
                          <a:spcPct val="115000"/>
                        </a:lnSpc>
                        <a:spcAft>
                          <a:spcPts val="0"/>
                        </a:spcAft>
                      </a:pPr>
                      <a:r>
                        <a:rPr lang="en-GB" sz="1200" dirty="0">
                          <a:effectLst/>
                          <a:latin typeface="+mn-lt"/>
                          <a:ea typeface="+mn-ea"/>
                          <a:cs typeface="+mn-cs"/>
                        </a:rPr>
                        <a:t>No.</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Performance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Annual Target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Annual</a:t>
                      </a:r>
                      <a:r>
                        <a:rPr lang="en-ZA" sz="1200" baseline="0" dirty="0">
                          <a:effectLst/>
                          <a:latin typeface="Calibri" panose="020F0502020204030204" pitchFamily="34" charset="0"/>
                          <a:ea typeface="Calibri" panose="020F0502020204030204" pitchFamily="34" charset="0"/>
                          <a:cs typeface="Times New Roman" panose="02020603050405020304" pitchFamily="18" charset="0"/>
                        </a:rPr>
                        <a:t>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a:solidFill>
                            <a:schemeClr val="tx1"/>
                          </a:solidFill>
                          <a:effectLst/>
                          <a:latin typeface="+mn-lt"/>
                          <a:ea typeface="+mn-ea"/>
                          <a:cs typeface="+mn-cs"/>
                        </a:rPr>
                        <a:t>Reasons for Variances and Corrective Actions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87635">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Percentage implementation of Action Plan on 2020-21 Racial Polarisation Conference Resolutions </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80% - 100% implementation</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Target not met as action plans were not implemented</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Service provider delayed completion of the report that would inform the action plans for implementation</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222165">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Percentage implementation of </a:t>
                      </a:r>
                      <a:r>
                        <a:rPr lang="en-ZA" sz="1200" b="0" dirty="0">
                          <a:solidFill>
                            <a:schemeClr val="tx1"/>
                          </a:solidFill>
                          <a:effectLst/>
                          <a:latin typeface="+mn-lt"/>
                          <a:ea typeface="Calibri" panose="020F0502020204030204" pitchFamily="34" charset="0"/>
                          <a:cs typeface="Times New Roman" panose="02020603050405020304" pitchFamily="18" charset="0"/>
                        </a:rPr>
                        <a:t>Action Plan on Impact of Covid-19 on children and youth Conference Resolutions</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Host Conference by June 2021 and implement 80% - 100%</a:t>
                      </a:r>
                      <a:r>
                        <a:rPr lang="en-ZA" sz="1200" b="0" dirty="0">
                          <a:solidFill>
                            <a:schemeClr val="tx1"/>
                          </a:solidFill>
                          <a:effectLst/>
                          <a:latin typeface="+mn-lt"/>
                          <a:ea typeface="Calibri" panose="020F0502020204030204" pitchFamily="34" charset="0"/>
                          <a:cs typeface="Times New Roman" panose="02020603050405020304" pitchFamily="18" charset="0"/>
                        </a:rPr>
                        <a:t> of Action Plan</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Conference hosted but action plans not implemented </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Capacity constraints as focus area Commissioner was on long sick leave.</a:t>
                      </a:r>
                    </a:p>
                  </a:txBody>
                  <a:tcPr marL="68580" marR="68580" marT="0" marB="0"/>
                </a:tc>
                <a:extLst>
                  <a:ext uri="{0D108BD9-81ED-4DB2-BD59-A6C34878D82A}">
                    <a16:rowId xmlns:a16="http://schemas.microsoft.com/office/drawing/2014/main" val="10002"/>
                  </a:ext>
                </a:extLst>
              </a:tr>
              <a:tr h="1136735">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Percentage implementation of Action Plan on Provincial Human Rights Dialogue Resolutions</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Host 9 Provincial Human Rights Dialogues by June 2021.</a:t>
                      </a:r>
                      <a:endParaRPr lang="en-ZA" sz="1200" b="0" dirty="0">
                        <a:solidFill>
                          <a:schemeClr val="tx1"/>
                        </a:solidFill>
                        <a:effectLst/>
                        <a:latin typeface="+mn-lt"/>
                        <a:ea typeface="Calibri" panose="020F0502020204030204" pitchFamily="34" charset="0"/>
                        <a:cs typeface="Times New Roman" panose="02020603050405020304" pitchFamily="18" charset="0"/>
                      </a:endParaRPr>
                    </a:p>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Implement 80% - 100%</a:t>
                      </a:r>
                      <a:r>
                        <a:rPr lang="en-ZA" sz="1200" b="0" dirty="0">
                          <a:solidFill>
                            <a:schemeClr val="tx1"/>
                          </a:solidFill>
                          <a:effectLst/>
                          <a:latin typeface="+mn-lt"/>
                          <a:ea typeface="Calibri" panose="020F0502020204030204" pitchFamily="34" charset="0"/>
                          <a:cs typeface="Times New Roman" panose="02020603050405020304" pitchFamily="18" charset="0"/>
                        </a:rPr>
                        <a:t> of Action Plans</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Provincial dialogues hosted but not all provinces implemented the action plans on resolutions. </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Provincial focus biased towards the hosting of the dialogues, as opposed to the implementation of the resolutions.</a:t>
                      </a:r>
                    </a:p>
                  </a:txBody>
                  <a:tcPr marL="68580" marR="68580" marT="0" marB="0"/>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B436B252-F032-E846-DF06-149343CF7736}"/>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4C396872-AEBD-EBC4-212C-BCDAA60195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4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Promotion of Human Rights</a:t>
            </a:r>
            <a:br>
              <a:rPr lang="en-ZA" sz="2000" b="1" dirty="0">
                <a:solidFill>
                  <a:schemeClr val="accent2"/>
                </a:solidFill>
              </a:rPr>
            </a:br>
            <a:r>
              <a:rPr lang="en-ZA" sz="2000" b="1" dirty="0"/>
              <a:t>Areas of under – performance (2)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22</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3892983126"/>
              </p:ext>
            </p:extLst>
          </p:nvPr>
        </p:nvGraphicFramePr>
        <p:xfrm>
          <a:off x="609600" y="2100044"/>
          <a:ext cx="7924800" cy="3809999"/>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tblGrid>
              <a:tr h="680369">
                <a:tc>
                  <a:txBody>
                    <a:bodyPr/>
                    <a:lstStyle/>
                    <a:p>
                      <a:pPr algn="ctr">
                        <a:lnSpc>
                          <a:spcPct val="115000"/>
                        </a:lnSpc>
                        <a:spcAft>
                          <a:spcPts val="0"/>
                        </a:spcAft>
                      </a:pPr>
                      <a:r>
                        <a:rPr lang="en-GB" sz="1200" dirty="0">
                          <a:effectLst/>
                          <a:latin typeface="+mn-lt"/>
                          <a:ea typeface="+mn-ea"/>
                          <a:cs typeface="+mn-cs"/>
                        </a:rPr>
                        <a:t>No.</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Performance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Annual Target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Annual</a:t>
                      </a:r>
                      <a:r>
                        <a:rPr lang="en-ZA" sz="1200" baseline="0" dirty="0">
                          <a:effectLst/>
                          <a:latin typeface="Calibri" panose="020F0502020204030204" pitchFamily="34" charset="0"/>
                          <a:ea typeface="Calibri" panose="020F0502020204030204" pitchFamily="34" charset="0"/>
                          <a:cs typeface="Times New Roman" panose="02020603050405020304" pitchFamily="18" charset="0"/>
                        </a:rPr>
                        <a:t>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a:solidFill>
                            <a:schemeClr val="tx1"/>
                          </a:solidFill>
                          <a:effectLst/>
                          <a:latin typeface="+mn-lt"/>
                          <a:ea typeface="+mn-ea"/>
                          <a:cs typeface="+mn-cs"/>
                        </a:rPr>
                        <a:t>Reasons for Variances and Corrective Actions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394123">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4</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Convening of Annual Provincial Human Rights Stakeholder Engagements</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Convene 9 Annual Provincial Human Rights Stakeholder Engagements by August 2021</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Convened 22 stakeholder engagements, but most of the reported activities did not meet indicator definition. </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Misinterpretation of the performance indicator. </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Awareness workshops will be conducted. </a:t>
                      </a:r>
                    </a:p>
                  </a:txBody>
                  <a:tcPr marL="68580" marR="68580" marT="0" marB="0"/>
                </a:tc>
                <a:extLst>
                  <a:ext uri="{0D108BD9-81ED-4DB2-BD59-A6C34878D82A}">
                    <a16:rowId xmlns:a16="http://schemas.microsoft.com/office/drawing/2014/main" val="10002"/>
                  </a:ext>
                </a:extLst>
              </a:tr>
              <a:tr h="1735507">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Hosting of Virtual National Schools Moot Court Competition</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Host Virtual National Schools Moot Court Competition by September 2021</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Competition hosted by Oct 2021</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Target only met in Oct 2022 instead of Sep 2022.</a:t>
                      </a:r>
                      <a:endParaRPr lang="en-ZA" sz="1200" b="0" dirty="0">
                        <a:solidFill>
                          <a:schemeClr val="tx1"/>
                        </a:solidFill>
                        <a:effectLst/>
                        <a:latin typeface="+mn-lt"/>
                        <a:ea typeface="Calibri" panose="020F0502020204030204" pitchFamily="34" charset="0"/>
                        <a:cs typeface="Times New Roman" panose="02020603050405020304" pitchFamily="18" charset="0"/>
                      </a:endParaRPr>
                    </a:p>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Dependency on external scheduling, which is often concluded after the approval of the institutional annual plan.</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35FFA6BA-A400-B407-8B73-8D2D138F0AA5}"/>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EC630048-DFAA-8B53-4EDB-4CBAF2AD72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64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a:bodyPr>
          <a:lstStyle/>
          <a:p>
            <a:r>
              <a:rPr lang="en-US" sz="2400" b="1" dirty="0">
                <a:solidFill>
                  <a:srgbClr val="C00000"/>
                </a:solidFill>
              </a:rPr>
              <a:t>Programme 3: Protection of Human Rights  </a:t>
            </a:r>
          </a:p>
          <a:p>
            <a:endParaRPr lang="en-US" sz="2000" b="1" dirty="0">
              <a:solidFill>
                <a:srgbClr val="C00000"/>
              </a:solidFill>
            </a:endParaRPr>
          </a:p>
          <a:p>
            <a:r>
              <a:rPr lang="en-ZA" sz="2000" dirty="0">
                <a:solidFill>
                  <a:schemeClr val="tx1"/>
                </a:solidFill>
              </a:rPr>
              <a:t>Appropriate redress secured where human rights have been violated</a:t>
            </a:r>
          </a:p>
        </p:txBody>
      </p:sp>
      <p:pic>
        <p:nvPicPr>
          <p:cNvPr id="13" name="Picture 6"/>
          <p:cNvPicPr>
            <a:picLocks noChangeAspect="1" noChangeArrowheads="1"/>
          </p:cNvPicPr>
          <p:nvPr/>
        </p:nvPicPr>
        <p:blipFill>
          <a:blip r:embed="rId4"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1958411" y="4950959"/>
            <a:ext cx="923925" cy="1428750"/>
          </a:xfrm>
          <a:prstGeom prst="rect">
            <a:avLst/>
          </a:prstGeom>
          <a:noFill/>
          <a:ln w="9525">
            <a:noFill/>
            <a:miter lim="800000"/>
            <a:headEnd/>
            <a:tailEnd/>
          </a:ln>
        </p:spPr>
      </p:pic>
      <p:pic>
        <p:nvPicPr>
          <p:cNvPr id="3" name="Picture 2" descr="An old person holding a pen&#10;&#10;Description automatically generated with low confidence">
            <a:extLst>
              <a:ext uri="{FF2B5EF4-FFF2-40B4-BE49-F238E27FC236}">
                <a16:creationId xmlns:a16="http://schemas.microsoft.com/office/drawing/2014/main" id="{5FAD6DD6-2E13-FF75-52F0-A26077ABB6C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6783" y="4927146"/>
            <a:ext cx="981075" cy="1476375"/>
          </a:xfrm>
          <a:prstGeom prst="rect">
            <a:avLst/>
          </a:prstGeom>
        </p:spPr>
      </p:pic>
    </p:spTree>
    <p:extLst>
      <p:ext uri="{BB962C8B-B14F-4D97-AF65-F5344CB8AC3E}">
        <p14:creationId xmlns:p14="http://schemas.microsoft.com/office/powerpoint/2010/main" val="366694659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A58148-D452-4F6F-A2FE-EED968DE1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98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4543" y="3433763"/>
            <a:ext cx="2397759" cy="2743200"/>
          </a:xfrm>
        </p:spPr>
        <p:txBody>
          <a:bodyPr anchor="t">
            <a:normAutofit/>
          </a:bodyPr>
          <a:lstStyle/>
          <a:p>
            <a:pPr>
              <a:lnSpc>
                <a:spcPct val="90000"/>
              </a:lnSpc>
            </a:pPr>
            <a:r>
              <a:rPr lang="en-ZA" sz="2400" b="1" dirty="0">
                <a:solidFill>
                  <a:schemeClr val="bg1"/>
                </a:solidFill>
              </a:rPr>
              <a:t>Programme 3 achievements:</a:t>
            </a:r>
            <a:br>
              <a:rPr lang="en-ZA" sz="2400" b="1" dirty="0">
                <a:solidFill>
                  <a:schemeClr val="bg1"/>
                </a:solidFill>
              </a:rPr>
            </a:br>
            <a:r>
              <a:rPr lang="en-ZA" sz="2400" b="1" dirty="0">
                <a:solidFill>
                  <a:schemeClr val="bg1"/>
                </a:solidFill>
              </a:rPr>
              <a:t>Protection of human rights </a:t>
            </a:r>
            <a:br>
              <a:rPr lang="en-ZA" sz="2400" b="1" dirty="0">
                <a:solidFill>
                  <a:schemeClr val="bg1"/>
                </a:solidFill>
              </a:rPr>
            </a:br>
            <a:r>
              <a:rPr lang="en-ZA" sz="2400" b="1" dirty="0">
                <a:solidFill>
                  <a:schemeClr val="bg1"/>
                </a:solidFill>
              </a:rPr>
              <a:t>(1)</a:t>
            </a:r>
            <a:endParaRPr lang="en-ZA" sz="2400" b="1" dirty="0">
              <a:solidFill>
                <a:schemeClr val="bg1"/>
              </a:solidFill>
              <a:latin typeface="+mn-lt"/>
            </a:endParaRPr>
          </a:p>
        </p:txBody>
      </p:sp>
      <p:pic>
        <p:nvPicPr>
          <p:cNvPr id="4" name="Picture 4"/>
          <p:cNvPicPr>
            <a:picLocks noChangeAspect="1" noChangeArrowheads="1"/>
          </p:cNvPicPr>
          <p:nvPr/>
        </p:nvPicPr>
        <p:blipFill>
          <a:blip r:embed="rId3" cstate="print"/>
          <a:stretch>
            <a:fillRect/>
          </a:stretch>
        </p:blipFill>
        <p:spPr bwMode="auto">
          <a:xfrm>
            <a:off x="1051703" y="2131551"/>
            <a:ext cx="685800" cy="896385"/>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24</a:t>
            </a:fld>
            <a:endParaRPr lang="en-ZA"/>
          </a:p>
        </p:txBody>
      </p:sp>
      <p:graphicFrame>
        <p:nvGraphicFramePr>
          <p:cNvPr id="6" name="Diagram 5"/>
          <p:cNvGraphicFramePr/>
          <p:nvPr>
            <p:extLst>
              <p:ext uri="{D42A27DB-BD31-4B8C-83A1-F6EECF244321}">
                <p14:modId xmlns:p14="http://schemas.microsoft.com/office/powerpoint/2010/main" val="60804736"/>
              </p:ext>
            </p:extLst>
          </p:nvPr>
        </p:nvGraphicFramePr>
        <p:xfrm>
          <a:off x="3189091" y="349464"/>
          <a:ext cx="5661418" cy="5567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57248DF9-C099-9766-FA55-51BA2AAE5918}"/>
              </a:ext>
            </a:extLst>
          </p:cNvPr>
          <p:cNvSpPr>
            <a:spLocks noGrp="1"/>
          </p:cNvSpPr>
          <p:nvPr>
            <p:ph type="ftr" sz="quarter" idx="11"/>
          </p:nvPr>
        </p:nvSpPr>
        <p:spPr>
          <a:xfrm>
            <a:off x="3349927" y="6356350"/>
            <a:ext cx="2895600" cy="365125"/>
          </a:xfrm>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1F2C0DE3-F8B3-E017-5558-3D2B7704A1C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060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43" y="3433763"/>
            <a:ext cx="2397759" cy="2743200"/>
          </a:xfrm>
        </p:spPr>
        <p:txBody>
          <a:bodyPr anchor="t">
            <a:normAutofit/>
          </a:bodyPr>
          <a:lstStyle/>
          <a:p>
            <a:pPr>
              <a:lnSpc>
                <a:spcPct val="90000"/>
              </a:lnSpc>
            </a:pPr>
            <a:r>
              <a:rPr lang="en-ZA" sz="2400" b="1" dirty="0"/>
              <a:t>Programme 3 achievements:</a:t>
            </a:r>
            <a:br>
              <a:rPr lang="en-ZA" sz="2400" b="1" dirty="0"/>
            </a:br>
            <a:r>
              <a:rPr lang="en-ZA" sz="2400" b="1" dirty="0"/>
              <a:t>Protection of human rights </a:t>
            </a:r>
            <a:br>
              <a:rPr lang="en-ZA" sz="2400" b="1" dirty="0"/>
            </a:br>
            <a:r>
              <a:rPr lang="en-ZA" sz="2400" b="1" dirty="0"/>
              <a:t>(2)</a:t>
            </a:r>
            <a:endParaRPr lang="en-ZA" sz="2400" b="1" dirty="0">
              <a:latin typeface="+mn-lt"/>
            </a:endParaRPr>
          </a:p>
        </p:txBody>
      </p:sp>
      <p:pic>
        <p:nvPicPr>
          <p:cNvPr id="4" name="Picture 4"/>
          <p:cNvPicPr>
            <a:picLocks noChangeAspect="1" noChangeArrowheads="1"/>
          </p:cNvPicPr>
          <p:nvPr/>
        </p:nvPicPr>
        <p:blipFill>
          <a:blip r:embed="rId3" cstate="print"/>
          <a:stretch>
            <a:fillRect/>
          </a:stretch>
        </p:blipFill>
        <p:spPr bwMode="auto">
          <a:xfrm>
            <a:off x="337457" y="381001"/>
            <a:ext cx="1034144" cy="1351694"/>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25</a:t>
            </a:fld>
            <a:endParaRPr lang="en-ZA"/>
          </a:p>
        </p:txBody>
      </p:sp>
      <p:graphicFrame>
        <p:nvGraphicFramePr>
          <p:cNvPr id="6" name="Diagram 5"/>
          <p:cNvGraphicFramePr/>
          <p:nvPr>
            <p:extLst>
              <p:ext uri="{D42A27DB-BD31-4B8C-83A1-F6EECF244321}">
                <p14:modId xmlns:p14="http://schemas.microsoft.com/office/powerpoint/2010/main" val="783737258"/>
              </p:ext>
            </p:extLst>
          </p:nvPr>
        </p:nvGraphicFramePr>
        <p:xfrm>
          <a:off x="3145971" y="287793"/>
          <a:ext cx="5693229" cy="5867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28009BA2-6732-6394-47EF-CEEE0C1FEFC3}"/>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EDD304A9-8BD5-6B49-C120-A491089CA0A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428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3 achievements:</a:t>
            </a:r>
            <a:br>
              <a:rPr lang="en-ZA" sz="2000" b="1" dirty="0">
                <a:solidFill>
                  <a:schemeClr val="accent2"/>
                </a:solidFill>
              </a:rPr>
            </a:br>
            <a:r>
              <a:rPr lang="en-ZA" sz="2000" b="1" dirty="0"/>
              <a:t>Finalised cases by province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168282"/>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26</a:t>
            </a:fld>
            <a:endParaRPr lang="en-ZA" dirty="0"/>
          </a:p>
        </p:txBody>
      </p:sp>
      <p:graphicFrame>
        <p:nvGraphicFramePr>
          <p:cNvPr id="6" name="Table 5">
            <a:extLst>
              <a:ext uri="{FF2B5EF4-FFF2-40B4-BE49-F238E27FC236}">
                <a16:creationId xmlns:a16="http://schemas.microsoft.com/office/drawing/2014/main" id="{A82C519F-8C0C-9DD6-EB05-878B8B979A71}"/>
              </a:ext>
            </a:extLst>
          </p:cNvPr>
          <p:cNvGraphicFramePr>
            <a:graphicFrameLocks noGrp="1"/>
          </p:cNvGraphicFramePr>
          <p:nvPr>
            <p:extLst>
              <p:ext uri="{D42A27DB-BD31-4B8C-83A1-F6EECF244321}">
                <p14:modId xmlns:p14="http://schemas.microsoft.com/office/powerpoint/2010/main" val="3585392856"/>
              </p:ext>
            </p:extLst>
          </p:nvPr>
        </p:nvGraphicFramePr>
        <p:xfrm>
          <a:off x="342900" y="1764378"/>
          <a:ext cx="8458200" cy="4298957"/>
        </p:xfrm>
        <a:graphic>
          <a:graphicData uri="http://schemas.openxmlformats.org/drawingml/2006/table">
            <a:tbl>
              <a:tblPr firstRow="1" firstCol="1" bandRow="1">
                <a:tableStyleId>{5C22544A-7EE6-4342-B048-85BDC9FD1C3A}</a:tableStyleId>
              </a:tblPr>
              <a:tblGrid>
                <a:gridCol w="533400">
                  <a:extLst>
                    <a:ext uri="{9D8B030D-6E8A-4147-A177-3AD203B41FA5}">
                      <a16:colId xmlns:a16="http://schemas.microsoft.com/office/drawing/2014/main" val="3289719574"/>
                    </a:ext>
                  </a:extLst>
                </a:gridCol>
                <a:gridCol w="914400">
                  <a:extLst>
                    <a:ext uri="{9D8B030D-6E8A-4147-A177-3AD203B41FA5}">
                      <a16:colId xmlns:a16="http://schemas.microsoft.com/office/drawing/2014/main" val="250774522"/>
                    </a:ext>
                  </a:extLst>
                </a:gridCol>
                <a:gridCol w="914400">
                  <a:extLst>
                    <a:ext uri="{9D8B030D-6E8A-4147-A177-3AD203B41FA5}">
                      <a16:colId xmlns:a16="http://schemas.microsoft.com/office/drawing/2014/main" val="965060192"/>
                    </a:ext>
                  </a:extLst>
                </a:gridCol>
                <a:gridCol w="1066800">
                  <a:extLst>
                    <a:ext uri="{9D8B030D-6E8A-4147-A177-3AD203B41FA5}">
                      <a16:colId xmlns:a16="http://schemas.microsoft.com/office/drawing/2014/main" val="3534067538"/>
                    </a:ext>
                  </a:extLst>
                </a:gridCol>
                <a:gridCol w="954120">
                  <a:extLst>
                    <a:ext uri="{9D8B030D-6E8A-4147-A177-3AD203B41FA5}">
                      <a16:colId xmlns:a16="http://schemas.microsoft.com/office/drawing/2014/main" val="4131653388"/>
                    </a:ext>
                  </a:extLst>
                </a:gridCol>
                <a:gridCol w="1179480">
                  <a:extLst>
                    <a:ext uri="{9D8B030D-6E8A-4147-A177-3AD203B41FA5}">
                      <a16:colId xmlns:a16="http://schemas.microsoft.com/office/drawing/2014/main" val="957115208"/>
                    </a:ext>
                  </a:extLst>
                </a:gridCol>
                <a:gridCol w="1143000">
                  <a:extLst>
                    <a:ext uri="{9D8B030D-6E8A-4147-A177-3AD203B41FA5}">
                      <a16:colId xmlns:a16="http://schemas.microsoft.com/office/drawing/2014/main" val="3063362791"/>
                    </a:ext>
                  </a:extLst>
                </a:gridCol>
                <a:gridCol w="1219200">
                  <a:extLst>
                    <a:ext uri="{9D8B030D-6E8A-4147-A177-3AD203B41FA5}">
                      <a16:colId xmlns:a16="http://schemas.microsoft.com/office/drawing/2014/main" val="617289089"/>
                    </a:ext>
                  </a:extLst>
                </a:gridCol>
                <a:gridCol w="533400">
                  <a:extLst>
                    <a:ext uri="{9D8B030D-6E8A-4147-A177-3AD203B41FA5}">
                      <a16:colId xmlns:a16="http://schemas.microsoft.com/office/drawing/2014/main" val="4257029323"/>
                    </a:ext>
                  </a:extLst>
                </a:gridCol>
              </a:tblGrid>
              <a:tr h="914937">
                <a:tc>
                  <a:txBody>
                    <a:bodyPr/>
                    <a:lstStyle/>
                    <a:p>
                      <a:pPr indent="-70485" algn="ctr">
                        <a:lnSpc>
                          <a:spcPct val="107000"/>
                        </a:lnSpc>
                        <a:spcAft>
                          <a:spcPts val="800"/>
                        </a:spcAft>
                      </a:pPr>
                      <a:r>
                        <a:rPr lang="en-ZA" sz="1400" dirty="0">
                          <a:effectLst/>
                        </a:rPr>
                        <a:t>Prov</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Received Enquiries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Finalised Enquiries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Complaints</a:t>
                      </a:r>
                    </a:p>
                    <a:p>
                      <a:pPr algn="ctr">
                        <a:lnSpc>
                          <a:spcPct val="107000"/>
                        </a:lnSpc>
                        <a:spcAft>
                          <a:spcPts val="800"/>
                        </a:spcAft>
                      </a:pPr>
                      <a:r>
                        <a:rPr lang="en-ZA" sz="1400" dirty="0">
                          <a:effectLst/>
                        </a:rPr>
                        <a:t>Received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Finalised complaints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 complaints finalised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Complaints and Enquiries Received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Complaints and Enquiries finalised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0488644"/>
                  </a:ext>
                </a:extLst>
              </a:tr>
              <a:tr h="338402">
                <a:tc>
                  <a:txBody>
                    <a:bodyPr/>
                    <a:lstStyle/>
                    <a:p>
                      <a:pPr>
                        <a:lnSpc>
                          <a:spcPct val="107000"/>
                        </a:lnSpc>
                        <a:spcAft>
                          <a:spcPts val="800"/>
                        </a:spcAft>
                      </a:pPr>
                      <a:r>
                        <a:rPr lang="en-ZA" sz="1400" dirty="0">
                          <a:effectLst/>
                        </a:rPr>
                        <a:t>EC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133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519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352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68%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652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485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99377529"/>
                  </a:ext>
                </a:extLst>
              </a:tr>
              <a:tr h="338402">
                <a:tc>
                  <a:txBody>
                    <a:bodyPr/>
                    <a:lstStyle/>
                    <a:p>
                      <a:pPr>
                        <a:lnSpc>
                          <a:spcPct val="107000"/>
                        </a:lnSpc>
                        <a:spcAft>
                          <a:spcPts val="800"/>
                        </a:spcAft>
                      </a:pPr>
                      <a:r>
                        <a:rPr lang="en-ZA" sz="1400" dirty="0">
                          <a:effectLst/>
                        </a:rPr>
                        <a:t>FS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333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392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171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725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504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87615595"/>
                  </a:ext>
                </a:extLst>
              </a:tr>
              <a:tr h="338402">
                <a:tc>
                  <a:txBody>
                    <a:bodyPr/>
                    <a:lstStyle/>
                    <a:p>
                      <a:pPr>
                        <a:lnSpc>
                          <a:spcPct val="107000"/>
                        </a:lnSpc>
                        <a:spcAft>
                          <a:spcPts val="800"/>
                        </a:spcAft>
                      </a:pPr>
                      <a:r>
                        <a:rPr lang="en-ZA" sz="1400" dirty="0">
                          <a:effectLst/>
                        </a:rPr>
                        <a:t>GP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1254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1253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353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1606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1371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85%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1318873"/>
                  </a:ext>
                </a:extLst>
              </a:tr>
              <a:tr h="338402">
                <a:tc>
                  <a:txBody>
                    <a:bodyPr/>
                    <a:lstStyle/>
                    <a:p>
                      <a:pPr>
                        <a:lnSpc>
                          <a:spcPct val="107000"/>
                        </a:lnSpc>
                        <a:spcAft>
                          <a:spcPts val="800"/>
                        </a:spcAft>
                      </a:pPr>
                      <a:r>
                        <a:rPr lang="en-ZA" sz="1400" dirty="0">
                          <a:effectLst/>
                        </a:rPr>
                        <a:t>KZN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506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777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446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1283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952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44431728"/>
                  </a:ext>
                </a:extLst>
              </a:tr>
              <a:tr h="338402">
                <a:tc>
                  <a:txBody>
                    <a:bodyPr/>
                    <a:lstStyle/>
                    <a:p>
                      <a:pPr>
                        <a:lnSpc>
                          <a:spcPct val="107000"/>
                        </a:lnSpc>
                        <a:spcAft>
                          <a:spcPts val="800"/>
                        </a:spcAft>
                      </a:pPr>
                      <a:r>
                        <a:rPr lang="en-ZA" sz="1400" dirty="0">
                          <a:effectLst/>
                        </a:rPr>
                        <a:t>LP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179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179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438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951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617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65%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73622741"/>
                  </a:ext>
                </a:extLst>
              </a:tr>
              <a:tr h="338402">
                <a:tc>
                  <a:txBody>
                    <a:bodyPr/>
                    <a:lstStyle/>
                    <a:p>
                      <a:pPr>
                        <a:lnSpc>
                          <a:spcPct val="107000"/>
                        </a:lnSpc>
                        <a:spcAft>
                          <a:spcPts val="800"/>
                        </a:spcAft>
                      </a:pPr>
                      <a:r>
                        <a:rPr lang="en-ZA" sz="1400" dirty="0">
                          <a:effectLst/>
                        </a:rPr>
                        <a:t>MP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418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164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105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64%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564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505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90%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62574366"/>
                  </a:ext>
                </a:extLst>
              </a:tr>
              <a:tr h="338402">
                <a:tc>
                  <a:txBody>
                    <a:bodyPr/>
                    <a:lstStyle/>
                    <a:p>
                      <a:pPr>
                        <a:lnSpc>
                          <a:spcPct val="107000"/>
                        </a:lnSpc>
                        <a:spcAft>
                          <a:spcPts val="800"/>
                        </a:spcAft>
                      </a:pPr>
                      <a:r>
                        <a:rPr lang="en-ZA" sz="1400" dirty="0">
                          <a:effectLst/>
                        </a:rPr>
                        <a:t>NC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280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280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283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126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563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74434112"/>
                  </a:ext>
                </a:extLst>
              </a:tr>
              <a:tr h="338402">
                <a:tc>
                  <a:txBody>
                    <a:bodyPr/>
                    <a:lstStyle/>
                    <a:p>
                      <a:pPr>
                        <a:lnSpc>
                          <a:spcPct val="107000"/>
                        </a:lnSpc>
                        <a:spcAft>
                          <a:spcPts val="800"/>
                        </a:spcAft>
                      </a:pPr>
                      <a:r>
                        <a:rPr lang="en-ZA" sz="1400" dirty="0">
                          <a:effectLst/>
                        </a:rPr>
                        <a:t>NW</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331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331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136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651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467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34592642"/>
                  </a:ext>
                </a:extLst>
              </a:tr>
              <a:tr h="338402">
                <a:tc>
                  <a:txBody>
                    <a:bodyPr/>
                    <a:lstStyle/>
                    <a:p>
                      <a:pPr>
                        <a:lnSpc>
                          <a:spcPct val="107000"/>
                        </a:lnSpc>
                        <a:spcAft>
                          <a:spcPts val="800"/>
                        </a:spcAft>
                      </a:pPr>
                      <a:r>
                        <a:rPr lang="en-ZA" sz="1400" dirty="0">
                          <a:effectLst/>
                        </a:rPr>
                        <a:t>WC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783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783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1499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533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36%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dirty="0">
                          <a:effectLst/>
                        </a:rPr>
                        <a:t>2282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1316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58%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80924736"/>
                  </a:ext>
                </a:extLst>
              </a:tr>
              <a:tr h="338402">
                <a:tc>
                  <a:txBody>
                    <a:bodyPr/>
                    <a:lstStyle/>
                    <a:p>
                      <a:pPr>
                        <a:lnSpc>
                          <a:spcPct val="107000"/>
                        </a:lnSpc>
                        <a:spcAft>
                          <a:spcPts val="800"/>
                        </a:spcAft>
                      </a:pP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b="1" dirty="0">
                          <a:effectLst/>
                        </a:rPr>
                        <a:t>4217</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4198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5079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2425</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48%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ZA" sz="1400" b="1" dirty="0">
                          <a:effectLst/>
                        </a:rPr>
                        <a:t>9277</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6623</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dirty="0">
                          <a:effectLst/>
                        </a:rPr>
                        <a:t>71%</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94793074"/>
                  </a:ext>
                </a:extLst>
              </a:tr>
            </a:tbl>
          </a:graphicData>
        </a:graphic>
      </p:graphicFrame>
      <p:sp>
        <p:nvSpPr>
          <p:cNvPr id="3" name="Footer Placeholder 2">
            <a:extLst>
              <a:ext uri="{FF2B5EF4-FFF2-40B4-BE49-F238E27FC236}">
                <a16:creationId xmlns:a16="http://schemas.microsoft.com/office/drawing/2014/main" id="{2C921E63-E9AE-7CD5-CD62-6A7932F93286}"/>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812355ED-FF34-0FCC-E307-D393395DE79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598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3 achievements:</a:t>
            </a:r>
            <a:br>
              <a:rPr lang="en-ZA" sz="2000" b="1" dirty="0">
                <a:solidFill>
                  <a:schemeClr val="accent2"/>
                </a:solidFill>
              </a:rPr>
            </a:br>
            <a:r>
              <a:rPr lang="en-ZA" sz="2000" b="1" dirty="0"/>
              <a:t>Top 5 complaints lodged</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27</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75363942"/>
              </p:ext>
            </p:extLst>
          </p:nvPr>
        </p:nvGraphicFramePr>
        <p:xfrm>
          <a:off x="381000" y="1988713"/>
          <a:ext cx="8229600" cy="4055324"/>
        </p:xfrm>
        <a:graphic>
          <a:graphicData uri="http://schemas.openxmlformats.org/drawingml/2006/table">
            <a:tbl>
              <a:tblPr firstRow="1" firstCol="1" bandRow="1" bandCol="1">
                <a:tableStyleId>{5C22544A-7EE6-4342-B048-85BDC9FD1C3A}</a:tableStyleId>
              </a:tblPr>
              <a:tblGrid>
                <a:gridCol w="488045">
                  <a:extLst>
                    <a:ext uri="{9D8B030D-6E8A-4147-A177-3AD203B41FA5}">
                      <a16:colId xmlns:a16="http://schemas.microsoft.com/office/drawing/2014/main" val="20000"/>
                    </a:ext>
                  </a:extLst>
                </a:gridCol>
                <a:gridCol w="2071259">
                  <a:extLst>
                    <a:ext uri="{9D8B030D-6E8A-4147-A177-3AD203B41FA5}">
                      <a16:colId xmlns:a16="http://schemas.microsoft.com/office/drawing/2014/main" val="20001"/>
                    </a:ext>
                  </a:extLst>
                </a:gridCol>
                <a:gridCol w="1118089">
                  <a:extLst>
                    <a:ext uri="{9D8B030D-6E8A-4147-A177-3AD203B41FA5}">
                      <a16:colId xmlns:a16="http://schemas.microsoft.com/office/drawing/2014/main" val="20003"/>
                    </a:ext>
                  </a:extLst>
                </a:gridCol>
                <a:gridCol w="1197952">
                  <a:extLst>
                    <a:ext uri="{9D8B030D-6E8A-4147-A177-3AD203B41FA5}">
                      <a16:colId xmlns:a16="http://schemas.microsoft.com/office/drawing/2014/main" val="20004"/>
                    </a:ext>
                  </a:extLst>
                </a:gridCol>
                <a:gridCol w="1197952">
                  <a:extLst>
                    <a:ext uri="{9D8B030D-6E8A-4147-A177-3AD203B41FA5}">
                      <a16:colId xmlns:a16="http://schemas.microsoft.com/office/drawing/2014/main" val="20005"/>
                    </a:ext>
                  </a:extLst>
                </a:gridCol>
                <a:gridCol w="1114426">
                  <a:extLst>
                    <a:ext uri="{9D8B030D-6E8A-4147-A177-3AD203B41FA5}">
                      <a16:colId xmlns:a16="http://schemas.microsoft.com/office/drawing/2014/main" val="20006"/>
                    </a:ext>
                  </a:extLst>
                </a:gridCol>
                <a:gridCol w="1041877">
                  <a:extLst>
                    <a:ext uri="{9D8B030D-6E8A-4147-A177-3AD203B41FA5}">
                      <a16:colId xmlns:a16="http://schemas.microsoft.com/office/drawing/2014/main" val="2876708878"/>
                    </a:ext>
                  </a:extLst>
                </a:gridCol>
              </a:tblGrid>
              <a:tr h="609603">
                <a:tc>
                  <a:txBody>
                    <a:bodyPr/>
                    <a:lstStyle/>
                    <a:p>
                      <a:pPr algn="ctr">
                        <a:lnSpc>
                          <a:spcPct val="115000"/>
                        </a:lnSpc>
                        <a:spcBef>
                          <a:spcPts val="300"/>
                        </a:spcBef>
                        <a:spcAft>
                          <a:spcPts val="300"/>
                        </a:spcAft>
                      </a:pPr>
                      <a:r>
                        <a:rPr lang="en-ZA" sz="1400" dirty="0">
                          <a:effectLst/>
                          <a:latin typeface="+mn-lt"/>
                        </a:rPr>
                        <a:t>No.</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1000"/>
                        </a:spcAft>
                      </a:pPr>
                      <a:r>
                        <a:rPr lang="en-ZA" sz="1400" dirty="0">
                          <a:effectLst/>
                          <a:latin typeface="+mn-lt"/>
                        </a:rPr>
                        <a:t>Nature of Rights Violated</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a:effectLst/>
                          <a:latin typeface="+mn-lt"/>
                        </a:rPr>
                        <a:t>2017-18</a:t>
                      </a:r>
                    </a:p>
                    <a:p>
                      <a:pPr algn="ctr">
                        <a:lnSpc>
                          <a:spcPct val="115000"/>
                        </a:lnSpc>
                        <a:spcAft>
                          <a:spcPts val="0"/>
                        </a:spcAft>
                      </a:pPr>
                      <a:r>
                        <a:rPr lang="en-ZA" sz="1400" dirty="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a:effectLst/>
                          <a:latin typeface="+mn-lt"/>
                        </a:rPr>
                        <a:t>2018-19</a:t>
                      </a:r>
                    </a:p>
                    <a:p>
                      <a:pPr algn="ctr">
                        <a:lnSpc>
                          <a:spcPct val="115000"/>
                        </a:lnSpc>
                        <a:spcAft>
                          <a:spcPts val="0"/>
                        </a:spcAft>
                      </a:pPr>
                      <a:r>
                        <a:rPr lang="en-ZA" sz="1400" dirty="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a:effectLst/>
                          <a:latin typeface="+mn-lt"/>
                        </a:rPr>
                        <a:t>2019-20</a:t>
                      </a:r>
                    </a:p>
                    <a:p>
                      <a:pPr algn="ctr">
                        <a:lnSpc>
                          <a:spcPct val="115000"/>
                        </a:lnSpc>
                        <a:spcAft>
                          <a:spcPts val="0"/>
                        </a:spcAft>
                      </a:pPr>
                      <a:r>
                        <a:rPr lang="en-ZA" sz="1400" dirty="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b="1" dirty="0">
                          <a:effectLst/>
                          <a:latin typeface="+mn-lt"/>
                        </a:rPr>
                        <a:t>2020-21</a:t>
                      </a:r>
                    </a:p>
                    <a:p>
                      <a:pPr algn="ctr">
                        <a:lnSpc>
                          <a:spcPct val="115000"/>
                        </a:lnSpc>
                        <a:spcAft>
                          <a:spcPts val="0"/>
                        </a:spcAft>
                      </a:pPr>
                      <a:r>
                        <a:rPr lang="en-ZA" sz="1400" b="1" dirty="0">
                          <a:effectLst/>
                          <a:latin typeface="+mn-lt"/>
                        </a:rPr>
                        <a:t>No. of cases</a:t>
                      </a:r>
                      <a:endParaRPr lang="en-ZA" sz="1400" b="1" dirty="0">
                        <a:effectLst/>
                        <a:latin typeface="+mn-lt"/>
                        <a:cs typeface="Times New Roman" panose="02020603050405020304" pitchFamily="18" charset="0"/>
                      </a:endParaRPr>
                    </a:p>
                    <a:p>
                      <a:pPr algn="ctr">
                        <a:lnSpc>
                          <a:spcPct val="115000"/>
                        </a:lnSpc>
                        <a:spcAft>
                          <a:spcPts val="0"/>
                        </a:spcAft>
                      </a:pPr>
                      <a:endParaRPr lang="en-ZA" sz="1400" b="1"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b="1" dirty="0">
                          <a:effectLst/>
                          <a:latin typeface="+mn-lt"/>
                        </a:rPr>
                        <a:t>2021-22</a:t>
                      </a:r>
                    </a:p>
                    <a:p>
                      <a:pPr algn="ctr">
                        <a:lnSpc>
                          <a:spcPct val="115000"/>
                        </a:lnSpc>
                        <a:spcAft>
                          <a:spcPts val="0"/>
                        </a:spcAft>
                      </a:pPr>
                      <a:r>
                        <a:rPr lang="en-ZA" sz="1400" b="1" dirty="0">
                          <a:effectLst/>
                          <a:latin typeface="+mn-lt"/>
                        </a:rPr>
                        <a:t>No. of cases</a:t>
                      </a:r>
                      <a:endParaRPr lang="en-ZA" sz="1400" b="1" dirty="0">
                        <a:effectLst/>
                        <a:latin typeface="+mn-lt"/>
                        <a:cs typeface="Times New Roman" panose="02020603050405020304" pitchFamily="18" charset="0"/>
                      </a:endParaRPr>
                    </a:p>
                    <a:p>
                      <a:pPr algn="ctr">
                        <a:lnSpc>
                          <a:spcPct val="115000"/>
                        </a:lnSpc>
                        <a:spcAft>
                          <a:spcPts val="0"/>
                        </a:spcAft>
                      </a:pPr>
                      <a:endParaRPr lang="en-ZA" sz="1400" b="1" dirty="0">
                        <a:effectLst/>
                        <a:latin typeface="+mn-lt"/>
                        <a:cs typeface="Times New Roman" panose="02020603050405020304" pitchFamily="18" charset="0"/>
                      </a:endParaRPr>
                    </a:p>
                  </a:txBody>
                  <a:tcPr marL="63219" marR="63219" marT="0" marB="0"/>
                </a:tc>
                <a:extLst>
                  <a:ext uri="{0D108BD9-81ED-4DB2-BD59-A6C34878D82A}">
                    <a16:rowId xmlns:a16="http://schemas.microsoft.com/office/drawing/2014/main" val="10000"/>
                  </a:ext>
                </a:extLst>
              </a:tr>
              <a:tr h="479584">
                <a:tc>
                  <a:txBody>
                    <a:bodyPr/>
                    <a:lstStyle/>
                    <a:p>
                      <a:pPr>
                        <a:lnSpc>
                          <a:spcPct val="115000"/>
                        </a:lnSpc>
                        <a:spcAft>
                          <a:spcPts val="1000"/>
                        </a:spcAft>
                      </a:pPr>
                      <a:r>
                        <a:rPr lang="en-ZA" sz="1400" dirty="0">
                          <a:effectLst/>
                          <a:latin typeface="+mn-lt"/>
                        </a:rPr>
                        <a:t>1.</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Equality</a:t>
                      </a: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747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783</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827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b="0" dirty="0">
                          <a:solidFill>
                            <a:srgbClr val="000000"/>
                          </a:solidFill>
                          <a:effectLst/>
                          <a:latin typeface="+mn-lt"/>
                          <a:ea typeface="Calibri" panose="020F0502020204030204" pitchFamily="34" charset="0"/>
                        </a:rPr>
                        <a:t>771</a:t>
                      </a:r>
                      <a:endParaRPr lang="en-ZA" sz="1400" b="0" dirty="0">
                        <a:effectLst/>
                        <a:latin typeface="+mn-lt"/>
                        <a:ea typeface="Calibri" panose="020F0502020204030204" pitchFamily="34" charset="0"/>
                      </a:endParaRPr>
                    </a:p>
                  </a:txBody>
                  <a:tcPr marL="68580" marR="68580" marT="0" marB="0" anchor="ctr"/>
                </a:tc>
                <a:tc>
                  <a:txBody>
                    <a:bodyPr/>
                    <a:lstStyle/>
                    <a:p>
                      <a:pPr algn="ctr">
                        <a:lnSpc>
                          <a:spcPct val="107000"/>
                        </a:lnSpc>
                        <a:spcAft>
                          <a:spcPts val="800"/>
                        </a:spcAft>
                        <a:tabLst>
                          <a:tab pos="1797050" algn="l"/>
                        </a:tabLst>
                      </a:pPr>
                      <a:r>
                        <a:rPr lang="en-ZA" sz="1400" b="1" dirty="0">
                          <a:effectLst/>
                          <a:latin typeface="+mn-lt"/>
                          <a:ea typeface="Calibri" panose="020F0502020204030204" pitchFamily="34" charset="0"/>
                          <a:cs typeface="Times New Roman" panose="02020603050405020304" pitchFamily="18" charset="0"/>
                        </a:rPr>
                        <a:t>660</a:t>
                      </a:r>
                    </a:p>
                  </a:txBody>
                  <a:tcPr marL="68580" marR="68580" marT="0" marB="0"/>
                </a:tc>
                <a:extLst>
                  <a:ext uri="{0D108BD9-81ED-4DB2-BD59-A6C34878D82A}">
                    <a16:rowId xmlns:a16="http://schemas.microsoft.com/office/drawing/2014/main" val="10001"/>
                  </a:ext>
                </a:extLst>
              </a:tr>
              <a:tr h="643822">
                <a:tc>
                  <a:txBody>
                    <a:bodyPr/>
                    <a:lstStyle/>
                    <a:p>
                      <a:pPr>
                        <a:lnSpc>
                          <a:spcPct val="115000"/>
                        </a:lnSpc>
                        <a:spcAft>
                          <a:spcPts val="1000"/>
                        </a:spcAft>
                      </a:pPr>
                      <a:r>
                        <a:rPr lang="en-ZA" sz="1400" dirty="0">
                          <a:effectLst/>
                          <a:latin typeface="+mn-lt"/>
                        </a:rPr>
                        <a:t>2.</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Health Care, Food, Water and Social Security</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492</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595</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702</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b="0" dirty="0">
                          <a:solidFill>
                            <a:srgbClr val="000000"/>
                          </a:solidFill>
                          <a:effectLst/>
                          <a:latin typeface="+mn-lt"/>
                          <a:ea typeface="Calibri" panose="020F0502020204030204" pitchFamily="34" charset="0"/>
                        </a:rPr>
                        <a:t>704</a:t>
                      </a:r>
                      <a:endParaRPr lang="en-ZA" sz="1400" b="0" dirty="0">
                        <a:effectLst/>
                        <a:latin typeface="+mn-lt"/>
                        <a:ea typeface="Calibri" panose="020F0502020204030204" pitchFamily="34" charset="0"/>
                      </a:endParaRPr>
                    </a:p>
                  </a:txBody>
                  <a:tcPr marL="68580" marR="68580" marT="0" marB="0" anchor="ctr"/>
                </a:tc>
                <a:tc>
                  <a:txBody>
                    <a:bodyPr/>
                    <a:lstStyle/>
                    <a:p>
                      <a:pPr algn="ctr">
                        <a:lnSpc>
                          <a:spcPct val="107000"/>
                        </a:lnSpc>
                        <a:spcAft>
                          <a:spcPts val="800"/>
                        </a:spcAft>
                      </a:pPr>
                      <a:r>
                        <a:rPr lang="en-ZA" sz="1400" b="1" dirty="0">
                          <a:effectLst/>
                          <a:latin typeface="+mn-lt"/>
                          <a:ea typeface="Calibri" panose="020F0502020204030204" pitchFamily="34" charset="0"/>
                          <a:cs typeface="Times New Roman" panose="02020603050405020304" pitchFamily="18" charset="0"/>
                        </a:rPr>
                        <a:t>608</a:t>
                      </a:r>
                    </a:p>
                  </a:txBody>
                  <a:tcPr marL="68580" marR="68580" marT="0" marB="0"/>
                </a:tc>
                <a:extLst>
                  <a:ext uri="{0D108BD9-81ED-4DB2-BD59-A6C34878D82A}">
                    <a16:rowId xmlns:a16="http://schemas.microsoft.com/office/drawing/2014/main" val="10002"/>
                  </a:ext>
                </a:extLst>
              </a:tr>
              <a:tr h="552560">
                <a:tc>
                  <a:txBody>
                    <a:bodyPr/>
                    <a:lstStyle/>
                    <a:p>
                      <a:pPr>
                        <a:lnSpc>
                          <a:spcPct val="115000"/>
                        </a:lnSpc>
                        <a:spcAft>
                          <a:spcPts val="1000"/>
                        </a:spcAft>
                      </a:pPr>
                      <a:r>
                        <a:rPr lang="en-ZA" sz="1400" dirty="0">
                          <a:effectLst/>
                          <a:latin typeface="+mn-lt"/>
                        </a:rPr>
                        <a:t>3.</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Just Administrative Action</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457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452</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641</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b="0" dirty="0">
                          <a:solidFill>
                            <a:srgbClr val="000000"/>
                          </a:solidFill>
                          <a:effectLst/>
                          <a:latin typeface="+mn-lt"/>
                          <a:ea typeface="Calibri" panose="020F0502020204030204" pitchFamily="34" charset="0"/>
                        </a:rPr>
                        <a:t>501</a:t>
                      </a:r>
                      <a:endParaRPr lang="en-ZA" sz="1400" b="0" dirty="0">
                        <a:effectLst/>
                        <a:latin typeface="+mn-lt"/>
                        <a:ea typeface="Calibri" panose="020F0502020204030204" pitchFamily="34" charset="0"/>
                      </a:endParaRPr>
                    </a:p>
                  </a:txBody>
                  <a:tcPr marL="68580" marR="68580" marT="0" marB="0" anchor="ctr"/>
                </a:tc>
                <a:tc>
                  <a:txBody>
                    <a:bodyPr/>
                    <a:lstStyle/>
                    <a:p>
                      <a:pPr algn="ctr">
                        <a:lnSpc>
                          <a:spcPct val="107000"/>
                        </a:lnSpc>
                        <a:spcAft>
                          <a:spcPts val="800"/>
                        </a:spcAft>
                      </a:pPr>
                      <a:r>
                        <a:rPr lang="en-ZA" sz="1400" b="1" dirty="0">
                          <a:effectLst/>
                          <a:latin typeface="+mn-lt"/>
                          <a:ea typeface="Calibri" panose="020F0502020204030204" pitchFamily="34" charset="0"/>
                          <a:cs typeface="Times New Roman" panose="02020603050405020304" pitchFamily="18" charset="0"/>
                        </a:rPr>
                        <a:t>438</a:t>
                      </a:r>
                    </a:p>
                  </a:txBody>
                  <a:tcPr marL="68580" marR="68580" marT="0" marB="0"/>
                </a:tc>
                <a:extLst>
                  <a:ext uri="{0D108BD9-81ED-4DB2-BD59-A6C34878D82A}">
                    <a16:rowId xmlns:a16="http://schemas.microsoft.com/office/drawing/2014/main" val="10003"/>
                  </a:ext>
                </a:extLst>
              </a:tr>
              <a:tr h="552560">
                <a:tc>
                  <a:txBody>
                    <a:bodyPr/>
                    <a:lstStyle/>
                    <a:p>
                      <a:pPr>
                        <a:lnSpc>
                          <a:spcPct val="115000"/>
                        </a:lnSpc>
                        <a:spcAft>
                          <a:spcPts val="1000"/>
                        </a:spcAft>
                      </a:pPr>
                      <a:r>
                        <a:rPr lang="en-ZA" sz="1400" dirty="0">
                          <a:effectLst/>
                          <a:latin typeface="+mn-lt"/>
                        </a:rPr>
                        <a:t>4.</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Labour Relations</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397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386</a:t>
                      </a: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solidFill>
                            <a:srgbClr val="000000"/>
                          </a:solidFill>
                          <a:effectLst/>
                          <a:latin typeface="+mn-lt"/>
                          <a:ea typeface="Calibri" panose="020F0502020204030204" pitchFamily="34" charset="0"/>
                        </a:rPr>
                        <a:t>457</a:t>
                      </a: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0" dirty="0">
                          <a:solidFill>
                            <a:srgbClr val="000000"/>
                          </a:solidFill>
                          <a:effectLst/>
                          <a:latin typeface="+mn-lt"/>
                          <a:ea typeface="Calibri" panose="020F0502020204030204" pitchFamily="34" charset="0"/>
                        </a:rPr>
                        <a:t>435</a:t>
                      </a:r>
                      <a:endParaRPr lang="en-ZA" sz="1400" b="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panose="020F0502020204030204" pitchFamily="34" charset="0"/>
                        </a:rPr>
                        <a:t>Not in Top 5</a:t>
                      </a:r>
                      <a:endParaRPr lang="en-ZA" sz="1400" b="1"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552560">
                <a:tc>
                  <a:txBody>
                    <a:bodyPr/>
                    <a:lstStyle/>
                    <a:p>
                      <a:pPr>
                        <a:lnSpc>
                          <a:spcPct val="115000"/>
                        </a:lnSpc>
                        <a:spcAft>
                          <a:spcPts val="1000"/>
                        </a:spcAft>
                      </a:pPr>
                      <a:r>
                        <a:rPr lang="en-ZA" sz="1400" dirty="0">
                          <a:effectLst/>
                          <a:latin typeface="+mn-lt"/>
                        </a:rPr>
                        <a:t>5.</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Human Dignity </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389</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411</a:t>
                      </a: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solidFill>
                            <a:srgbClr val="000000"/>
                          </a:solidFill>
                          <a:effectLst/>
                          <a:latin typeface="+mn-lt"/>
                          <a:ea typeface="Calibri" panose="020F0502020204030204" pitchFamily="34" charset="0"/>
                        </a:rPr>
                        <a:t>446</a:t>
                      </a:r>
                      <a:endParaRPr lang="en-ZA" sz="1400" dirty="0">
                        <a:effectLst/>
                        <a:latin typeface="+mn-lt"/>
                        <a:ea typeface="Calibri" panose="020F0502020204030204" pitchFamily="34" charset="0"/>
                      </a:endParaRPr>
                    </a:p>
                    <a:p>
                      <a:pPr algn="ctr">
                        <a:spcAft>
                          <a:spcPts val="0"/>
                        </a:spcAft>
                      </a:pP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0" dirty="0">
                          <a:solidFill>
                            <a:srgbClr val="000000"/>
                          </a:solidFill>
                          <a:effectLst/>
                          <a:latin typeface="+mn-lt"/>
                          <a:ea typeface="Calibri" panose="020F0502020204030204" pitchFamily="34" charset="0"/>
                        </a:rPr>
                        <a:t>425</a:t>
                      </a:r>
                      <a:endParaRPr lang="en-ZA" sz="1400" b="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kern="1200" dirty="0">
                          <a:solidFill>
                            <a:schemeClr val="dk1"/>
                          </a:solidFill>
                          <a:effectLst/>
                          <a:latin typeface="+mn-lt"/>
                          <a:ea typeface="+mn-ea"/>
                          <a:cs typeface="+mn-cs"/>
                        </a:rPr>
                        <a:t>348</a:t>
                      </a:r>
                      <a:endParaRPr lang="en-ZA" sz="1400" b="1"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552560">
                <a:tc>
                  <a:txBody>
                    <a:bodyPr/>
                    <a:lstStyle/>
                    <a:p>
                      <a:pP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a:t>
                      </a:r>
                    </a:p>
                  </a:txBody>
                  <a:tcPr marL="63219" marR="63219" marT="0" marB="0"/>
                </a:tc>
                <a:tc>
                  <a:txBody>
                    <a:bodyPr/>
                    <a:lstStyle/>
                    <a:p>
                      <a:pP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Education</a:t>
                      </a:r>
                    </a:p>
                  </a:txBody>
                  <a:tcPr marL="63219" marR="63219" marT="0" marB="0"/>
                </a:tc>
                <a:tc>
                  <a:txBody>
                    <a:bodyPr/>
                    <a:lstStyle/>
                    <a:p>
                      <a:pPr algn="ct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Not in Top 5</a:t>
                      </a:r>
                    </a:p>
                  </a:txBody>
                  <a:tcPr marL="68580" marR="68580" marT="0" marB="0" anchor="ctr"/>
                </a:tc>
                <a:tc>
                  <a:txBody>
                    <a:bodyPr/>
                    <a:lstStyle/>
                    <a:p>
                      <a:pPr algn="ct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Not in Top 5</a:t>
                      </a:r>
                    </a:p>
                  </a:txBody>
                  <a:tcPr marL="68580" marR="68580" marT="0" marB="0" anchor="ctr"/>
                </a:tc>
                <a:tc>
                  <a:txBody>
                    <a:bodyPr/>
                    <a:lstStyle/>
                    <a:p>
                      <a:pPr algn="ct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Not in Top 5</a:t>
                      </a:r>
                    </a:p>
                  </a:txBody>
                  <a:tcPr marL="68580" marR="68580" marT="0" marB="0" anchor="ctr"/>
                </a:tc>
                <a:tc>
                  <a:txBody>
                    <a:bodyPr/>
                    <a:lstStyle/>
                    <a:p>
                      <a:pPr algn="ctr">
                        <a:lnSpc>
                          <a:spcPct val="115000"/>
                        </a:lnSpc>
                        <a:spcAft>
                          <a:spcPts val="1000"/>
                        </a:spcAft>
                      </a:pPr>
                      <a:r>
                        <a:rPr lang="en-ZA" sz="1400" b="0" i="1" dirty="0">
                          <a:effectLst/>
                          <a:latin typeface="+mn-lt"/>
                          <a:ea typeface="Calibri" panose="020F0502020204030204" pitchFamily="34" charset="0"/>
                          <a:cs typeface="Times New Roman" panose="02020603050405020304" pitchFamily="18" charset="0"/>
                        </a:rPr>
                        <a:t>Not in Top 5</a:t>
                      </a:r>
                    </a:p>
                  </a:txBody>
                  <a:tcPr marL="68580" marR="68580" marT="0" marB="0" anchor="ctr"/>
                </a:tc>
                <a:tc>
                  <a:txBody>
                    <a:bodyPr/>
                    <a:lstStyle/>
                    <a:p>
                      <a:pPr algn="ctr">
                        <a:lnSpc>
                          <a:spcPct val="115000"/>
                        </a:lnSpc>
                        <a:spcAft>
                          <a:spcPts val="1000"/>
                        </a:spcAft>
                      </a:pPr>
                      <a:r>
                        <a:rPr lang="en-ZA" sz="1400" b="1" kern="1200" dirty="0">
                          <a:solidFill>
                            <a:schemeClr val="dk1"/>
                          </a:solidFill>
                          <a:effectLst/>
                          <a:latin typeface="+mn-lt"/>
                          <a:ea typeface="+mn-ea"/>
                          <a:cs typeface="+mn-cs"/>
                        </a:rPr>
                        <a:t>337</a:t>
                      </a:r>
                      <a:endParaRPr lang="en-ZA" sz="1400" b="1" i="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3" name="Footer Placeholder 2">
            <a:extLst>
              <a:ext uri="{FF2B5EF4-FFF2-40B4-BE49-F238E27FC236}">
                <a16:creationId xmlns:a16="http://schemas.microsoft.com/office/drawing/2014/main" id="{F7F9F678-553E-BA0A-BD25-735B29B966A5}"/>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6FF5D48B-DBC6-0EC6-6BF4-F904B98EBC3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200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3: Protection of Human Rights</a:t>
            </a:r>
            <a:br>
              <a:rPr lang="en-ZA" sz="2000" b="1" dirty="0">
                <a:solidFill>
                  <a:schemeClr val="accent2"/>
                </a:solidFill>
              </a:rPr>
            </a:br>
            <a:r>
              <a:rPr lang="en-ZA" sz="2000" b="1" dirty="0"/>
              <a:t>Areas of under - performance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28</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1391460916"/>
              </p:ext>
            </p:extLst>
          </p:nvPr>
        </p:nvGraphicFramePr>
        <p:xfrm>
          <a:off x="609600" y="2247392"/>
          <a:ext cx="7924800" cy="3772408"/>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518722">
                <a:tc>
                  <a:txBody>
                    <a:bodyPr/>
                    <a:lstStyle/>
                    <a:p>
                      <a:pPr algn="ctr">
                        <a:lnSpc>
                          <a:spcPct val="115000"/>
                        </a:lnSpc>
                        <a:spcAft>
                          <a:spcPts val="0"/>
                        </a:spcAft>
                      </a:pPr>
                      <a:r>
                        <a:rPr lang="en-GB" sz="1200" dirty="0">
                          <a:effectLst/>
                          <a:latin typeface="+mn-lt"/>
                          <a:ea typeface="+mn-ea"/>
                          <a:cs typeface="+mn-cs"/>
                        </a:rPr>
                        <a:t>No.</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Performance Indicators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Annual Target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Annual</a:t>
                      </a:r>
                      <a:r>
                        <a:rPr lang="en-ZA" sz="1200" baseline="0" dirty="0">
                          <a:effectLst/>
                          <a:latin typeface="+mn-lt"/>
                          <a:ea typeface="Calibri" panose="020F0502020204030204" pitchFamily="34" charset="0"/>
                          <a:cs typeface="Times New Roman" panose="02020603050405020304" pitchFamily="18" charset="0"/>
                        </a:rPr>
                        <a:t> Achievement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a:solidFill>
                            <a:schemeClr val="tx1"/>
                          </a:solidFill>
                          <a:effectLst/>
                          <a:latin typeface="+mn-lt"/>
                          <a:ea typeface="+mn-ea"/>
                          <a:cs typeface="+mn-cs"/>
                        </a:rPr>
                        <a:t>Reasons for Variances and Corrective Actions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5950">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Number of strategic impact litigation matters instituted</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Institute 15 strategic impact litigation matters</a:t>
                      </a:r>
                    </a:p>
                    <a:p>
                      <a:pPr>
                        <a:lnSpc>
                          <a:spcPct val="115000"/>
                        </a:lnSpc>
                        <a:spcAft>
                          <a:spcPts val="1000"/>
                        </a:spcAft>
                      </a:pP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11</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Instituted</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Some identified matters were not approved.</a:t>
                      </a:r>
                    </a:p>
                  </a:txBody>
                  <a:tcPr marL="68580" marR="68580" marT="0" marB="0"/>
                </a:tc>
                <a:extLst>
                  <a:ext uri="{0D108BD9-81ED-4DB2-BD59-A6C34878D82A}">
                    <a16:rowId xmlns:a16="http://schemas.microsoft.com/office/drawing/2014/main" val="10001"/>
                  </a:ext>
                </a:extLst>
              </a:tr>
              <a:tr h="1323174">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Percentage utilisation of the CRM System to promote efficient and effective complaints handling</a:t>
                      </a:r>
                    </a:p>
                    <a:p>
                      <a:pPr>
                        <a:lnSpc>
                          <a:spcPct val="115000"/>
                        </a:lnSpc>
                        <a:spcAft>
                          <a:spcPts val="1000"/>
                        </a:spcAft>
                      </a:pP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Full (100%) utilisation of the CRM System</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98%                        utilisation</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Delays in license renewal.</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Some users awaiting training. </a:t>
                      </a:r>
                    </a:p>
                  </a:txBody>
                  <a:tcPr marL="68580" marR="68580" marT="0" marB="0"/>
                </a:tc>
                <a:extLst>
                  <a:ext uri="{0D108BD9-81ED-4DB2-BD59-A6C34878D82A}">
                    <a16:rowId xmlns:a16="http://schemas.microsoft.com/office/drawing/2014/main" val="3410521975"/>
                  </a:ext>
                </a:extLst>
              </a:tr>
              <a:tr h="1084562">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3</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Review of the SAHRC Complaints Handling Procedures</a:t>
                      </a:r>
                    </a:p>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1000"/>
                        </a:spcAft>
                      </a:pPr>
                      <a:r>
                        <a:rPr lang="en-ZA" sz="1200" b="0" dirty="0">
                          <a:solidFill>
                            <a:schemeClr val="tx1"/>
                          </a:solidFill>
                          <a:effectLst/>
                          <a:latin typeface="+mn-lt"/>
                          <a:ea typeface="Calibri" panose="020F0502020204030204" pitchFamily="34" charset="0"/>
                          <a:cs typeface="Times New Roman" panose="02020603050405020304" pitchFamily="18" charset="0"/>
                        </a:rPr>
                        <a:t>Revised Complaints Handling Procedures</a:t>
                      </a: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Revised CHP </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b="0" dirty="0">
                          <a:solidFill>
                            <a:schemeClr val="tx1"/>
                          </a:solidFill>
                          <a:effectLst/>
                          <a:latin typeface="+mn-lt"/>
                          <a:ea typeface="Calibri" panose="020F0502020204030204" pitchFamily="34" charset="0"/>
                          <a:cs typeface="Times New Roman" panose="02020603050405020304" pitchFamily="18" charset="0"/>
                        </a:rPr>
                        <a:t>Awaiting approval.</a:t>
                      </a:r>
                      <a:endParaRPr lang="en-ZA"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3922565"/>
                  </a:ext>
                </a:extLst>
              </a:tr>
            </a:tbl>
          </a:graphicData>
        </a:graphic>
      </p:graphicFrame>
      <p:sp>
        <p:nvSpPr>
          <p:cNvPr id="3" name="Footer Placeholder 2">
            <a:extLst>
              <a:ext uri="{FF2B5EF4-FFF2-40B4-BE49-F238E27FC236}">
                <a16:creationId xmlns:a16="http://schemas.microsoft.com/office/drawing/2014/main" id="{C270768D-C61D-6832-7C9E-4AB74FC7022D}"/>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E99F6DBF-EA07-4842-B8A1-CBB7CEEA97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24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a:bodyPr>
          <a:lstStyle/>
          <a:p>
            <a:r>
              <a:rPr lang="en-US" sz="2400" b="1" dirty="0">
                <a:solidFill>
                  <a:srgbClr val="C00000"/>
                </a:solidFill>
              </a:rPr>
              <a:t>Programme 4: Monitoring of Human Rights  </a:t>
            </a:r>
          </a:p>
          <a:p>
            <a:endParaRPr lang="en-US" sz="2000" b="1" dirty="0">
              <a:solidFill>
                <a:srgbClr val="C00000"/>
              </a:solidFill>
            </a:endParaRPr>
          </a:p>
          <a:p>
            <a:r>
              <a:rPr lang="en-ZA" sz="2000" dirty="0">
                <a:solidFill>
                  <a:schemeClr val="tx1"/>
                </a:solidFill>
              </a:rPr>
              <a:t>Improved accountability for human rights in the country</a:t>
            </a:r>
          </a:p>
        </p:txBody>
      </p:sp>
      <p:pic>
        <p:nvPicPr>
          <p:cNvPr id="13" name="Picture 6"/>
          <p:cNvPicPr>
            <a:picLocks noChangeAspect="1" noChangeArrowheads="1"/>
          </p:cNvPicPr>
          <p:nvPr/>
        </p:nvPicPr>
        <p:blipFill>
          <a:blip r:embed="rId4"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1958411" y="4950959"/>
            <a:ext cx="923925" cy="1428750"/>
          </a:xfrm>
          <a:prstGeom prst="rect">
            <a:avLst/>
          </a:prstGeom>
          <a:noFill/>
          <a:ln w="9525">
            <a:noFill/>
            <a:miter lim="800000"/>
            <a:headEnd/>
            <a:tailEnd/>
          </a:ln>
        </p:spPr>
      </p:pic>
      <p:pic>
        <p:nvPicPr>
          <p:cNvPr id="3" name="Picture 2" descr="An old person holding a pen&#10;&#10;Description automatically generated with low confidence">
            <a:extLst>
              <a:ext uri="{FF2B5EF4-FFF2-40B4-BE49-F238E27FC236}">
                <a16:creationId xmlns:a16="http://schemas.microsoft.com/office/drawing/2014/main" id="{0E2BA29C-43EB-64DF-2A0D-F63DFC28197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4876" y="4950959"/>
            <a:ext cx="981075" cy="1476375"/>
          </a:xfrm>
          <a:prstGeom prst="rect">
            <a:avLst/>
          </a:prstGeom>
        </p:spPr>
      </p:pic>
    </p:spTree>
    <p:extLst>
      <p:ext uri="{BB962C8B-B14F-4D97-AF65-F5344CB8AC3E}">
        <p14:creationId xmlns:p14="http://schemas.microsoft.com/office/powerpoint/2010/main" val="87419738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t>Audit Outcomes</a:t>
            </a:r>
            <a:br>
              <a:rPr lang="en-ZA" sz="2000" b="1" dirty="0"/>
            </a:br>
            <a:r>
              <a:rPr lang="en-ZA" sz="2000" b="1" u="sng" dirty="0">
                <a:solidFill>
                  <a:schemeClr val="accent2"/>
                </a:solidFill>
              </a:rPr>
              <a:t>Performance Information</a:t>
            </a:r>
            <a:r>
              <a:rPr lang="en-ZA" sz="2000" b="1" dirty="0">
                <a:solidFill>
                  <a:schemeClr val="accent2"/>
                </a:solidFill>
              </a:rPr>
              <a:t/>
            </a:r>
            <a:br>
              <a:rPr lang="en-ZA" sz="2000" b="1" dirty="0">
                <a:solidFill>
                  <a:schemeClr val="accent2"/>
                </a:solidFill>
              </a:rPr>
            </a:br>
            <a:r>
              <a:rPr lang="en-ZA" sz="2000" b="1" dirty="0"/>
              <a:t>Key Findings of the AG Audit</a:t>
            </a:r>
            <a:endParaRPr lang="en-ZA" sz="2000" b="1" dirty="0">
              <a:latin typeface="+mn-lt"/>
            </a:endParaRPr>
          </a:p>
        </p:txBody>
      </p:sp>
      <p:sp>
        <p:nvSpPr>
          <p:cNvPr id="3" name="Content Placeholder 2"/>
          <p:cNvSpPr>
            <a:spLocks noGrp="1"/>
          </p:cNvSpPr>
          <p:nvPr>
            <p:ph idx="1"/>
          </p:nvPr>
        </p:nvSpPr>
        <p:spPr>
          <a:xfrm>
            <a:off x="381000" y="1905000"/>
            <a:ext cx="8229600" cy="3886200"/>
          </a:xfrm>
          <a:solidFill>
            <a:schemeClr val="bg1"/>
          </a:solidFill>
        </p:spPr>
        <p:txBody>
          <a:bodyPr>
            <a:normAutofit/>
          </a:bodyPr>
          <a:lstStyle/>
          <a:p>
            <a:pPr lvl="0" algn="just">
              <a:buFont typeface="+mj-lt"/>
              <a:buAutoNum type="arabicPeriod"/>
            </a:pPr>
            <a:r>
              <a:rPr lang="en-ZA" sz="1800" dirty="0"/>
              <a:t>Source information, evidence and method of calculation for measuring the planned indicator was not clearly defined.</a:t>
            </a:r>
          </a:p>
          <a:p>
            <a:pPr lvl="0" algn="just">
              <a:buFont typeface="+mj-lt"/>
              <a:buAutoNum type="arabicPeriod"/>
            </a:pPr>
            <a:endParaRPr lang="en-ZA" sz="1800" dirty="0"/>
          </a:p>
          <a:p>
            <a:pPr lvl="0" algn="just">
              <a:buFont typeface="+mj-lt"/>
              <a:buAutoNum type="arabicPeriod"/>
            </a:pPr>
            <a:r>
              <a:rPr lang="en-ZA" sz="1800" dirty="0"/>
              <a:t> Systems and processes were not adequate to enable consistent measurement and reliable reporting of performance against the predetermined indicator definitions.</a:t>
            </a:r>
          </a:p>
          <a:p>
            <a:pPr lvl="0" algn="just">
              <a:buFont typeface="+mj-lt"/>
              <a:buAutoNum type="arabicPeriod"/>
            </a:pPr>
            <a:endParaRPr lang="en-ZA" sz="1800" dirty="0"/>
          </a:p>
          <a:p>
            <a:pPr lvl="0" algn="just">
              <a:buFont typeface="+mj-lt"/>
              <a:buAutoNum type="arabicPeriod"/>
            </a:pPr>
            <a:r>
              <a:rPr lang="en-ZA" sz="1800" dirty="0"/>
              <a:t> Supporting evidence for reported events did not agree to the reported achievement.</a:t>
            </a:r>
          </a:p>
          <a:p>
            <a:pPr lvl="0" algn="just">
              <a:buFont typeface="+mj-lt"/>
              <a:buAutoNum type="arabicPeriod"/>
            </a:pPr>
            <a:endParaRPr lang="en-ZA" sz="1800" dirty="0"/>
          </a:p>
          <a:p>
            <a:pPr lvl="0" algn="just">
              <a:buFont typeface="+mj-lt"/>
              <a:buAutoNum type="arabicPeriod"/>
            </a:pPr>
            <a:r>
              <a:rPr lang="en-ZA" sz="1800" dirty="0"/>
              <a:t> The AGSA was unable to obtain sufficient appropriate audit evidence to support the reasons for some of the variances between the planned target and the achievement reported.</a:t>
            </a:r>
          </a:p>
          <a:p>
            <a:endParaRPr lang="en-US" sz="1800" dirty="0"/>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a:t>
            </a:fld>
            <a:endParaRPr lang="en-ZA" dirty="0"/>
          </a:p>
        </p:txBody>
      </p:sp>
      <p:sp>
        <p:nvSpPr>
          <p:cNvPr id="6" name="Footer Placeholder 5">
            <a:extLst>
              <a:ext uri="{FF2B5EF4-FFF2-40B4-BE49-F238E27FC236}">
                <a16:creationId xmlns:a16="http://schemas.microsoft.com/office/drawing/2014/main" id="{174627D2-91FF-67EB-9420-E2AF132C0208}"/>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19C2003-A851-58CE-E16E-BCD3137D1B5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977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101" y="365125"/>
            <a:ext cx="7080249" cy="1325563"/>
          </a:xfrm>
        </p:spPr>
        <p:txBody>
          <a:bodyPr>
            <a:normAutofit/>
          </a:bodyPr>
          <a:lstStyle/>
          <a:p>
            <a:pPr>
              <a:lnSpc>
                <a:spcPct val="90000"/>
              </a:lnSpc>
            </a:pPr>
            <a:r>
              <a:rPr lang="en-ZA" sz="2000" b="1"/>
              <a:t>Programme 4 achievements:</a:t>
            </a:r>
            <a:br>
              <a:rPr lang="en-ZA" sz="2000" b="1"/>
            </a:br>
            <a:r>
              <a:rPr lang="en-ZA" sz="2000" b="1"/>
              <a:t>Monitoring of human rights (1)</a:t>
            </a:r>
            <a:endParaRPr lang="en-ZA" sz="2000" b="1" dirty="0">
              <a:latin typeface="+mn-lt"/>
            </a:endParaRPr>
          </a:p>
        </p:txBody>
      </p:sp>
      <p:sp>
        <p:nvSpPr>
          <p:cNvPr id="11" name="Rectangle 10">
            <a:extLst>
              <a:ext uri="{FF2B5EF4-FFF2-40B4-BE49-F238E27FC236}">
                <a16:creationId xmlns:a16="http://schemas.microsoft.com/office/drawing/2014/main" id="{FF0330B1-AAAC-427D-8A95-40380162B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4"/>
          <p:cNvPicPr>
            <a:picLocks noChangeAspect="1" noChangeArrowheads="1"/>
          </p:cNvPicPr>
          <p:nvPr/>
        </p:nvPicPr>
        <p:blipFill>
          <a:blip r:embed="rId3" cstate="print"/>
          <a:stretch>
            <a:fillRect/>
          </a:stretch>
        </p:blipFill>
        <p:spPr bwMode="auto">
          <a:xfrm>
            <a:off x="247900" y="131521"/>
            <a:ext cx="800505" cy="1046312"/>
          </a:xfrm>
          <a:prstGeom prst="rect">
            <a:avLst/>
          </a:prstGeom>
          <a:noFill/>
        </p:spPr>
      </p:pic>
      <p:sp>
        <p:nvSpPr>
          <p:cNvPr id="5" name="Slide Number Placeholder 4"/>
          <p:cNvSpPr>
            <a:spLocks noGrp="1"/>
          </p:cNvSpPr>
          <p:nvPr>
            <p:ph type="sldNum" sz="quarter" idx="12"/>
          </p:nvPr>
        </p:nvSpPr>
        <p:spPr>
          <a:xfrm>
            <a:off x="6457950" y="6356350"/>
            <a:ext cx="2057400" cy="365125"/>
          </a:xfrm>
        </p:spPr>
        <p:txBody>
          <a:bodyPr>
            <a:normAutofit/>
          </a:bodyPr>
          <a:lstStyle/>
          <a:p>
            <a:pPr>
              <a:spcAft>
                <a:spcPts val="600"/>
              </a:spcAft>
            </a:pPr>
            <a:fld id="{104CDA3C-BFC0-4628-AD8C-A0583063677C}" type="slidenum">
              <a:rPr lang="en-ZA" smtClean="0"/>
              <a:pPr>
                <a:spcAft>
                  <a:spcPts val="600"/>
                </a:spcAft>
              </a:pPr>
              <a:t>30</a:t>
            </a:fld>
            <a:endParaRPr lang="en-ZA" dirty="0"/>
          </a:p>
        </p:txBody>
      </p:sp>
      <p:graphicFrame>
        <p:nvGraphicFramePr>
          <p:cNvPr id="6" name="Diagram 5"/>
          <p:cNvGraphicFramePr/>
          <p:nvPr>
            <p:extLst>
              <p:ext uri="{D42A27DB-BD31-4B8C-83A1-F6EECF244321}">
                <p14:modId xmlns:p14="http://schemas.microsoft.com/office/powerpoint/2010/main" val="1613696285"/>
              </p:ext>
            </p:extLst>
          </p:nvPr>
        </p:nvGraphicFramePr>
        <p:xfrm>
          <a:off x="661759" y="1397672"/>
          <a:ext cx="7886700" cy="46656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12BC7DD7-1464-816E-A5E4-5AC4F7225324}"/>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31FD5A26-CF35-A02D-515C-856F308BB83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417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3" cstate="print"/>
          <a:srcRect/>
          <a:stretch>
            <a:fillRect/>
          </a:stretch>
        </p:blipFill>
        <p:spPr bwMode="auto">
          <a:xfrm>
            <a:off x="103603" y="120082"/>
            <a:ext cx="1652588" cy="2160587"/>
          </a:xfrm>
          <a:prstGeom prst="rect">
            <a:avLst/>
          </a:prstGeom>
          <a:noFill/>
          <a:ln w="9525">
            <a:noFill/>
            <a:miter lim="800000"/>
            <a:headEnd/>
            <a:tailEnd/>
          </a:ln>
        </p:spPr>
      </p:pic>
      <p:sp>
        <p:nvSpPr>
          <p:cNvPr id="18435" name="Rectangle 2"/>
          <p:cNvSpPr>
            <a:spLocks noGrp="1" noChangeArrowheads="1"/>
          </p:cNvSpPr>
          <p:nvPr>
            <p:ph type="ctrTitle"/>
          </p:nvPr>
        </p:nvSpPr>
        <p:spPr>
          <a:xfrm>
            <a:off x="1981200" y="1295400"/>
            <a:ext cx="6858000" cy="2133600"/>
          </a:xfrm>
        </p:spPr>
        <p:txBody>
          <a:bodyPr>
            <a:normAutofit/>
          </a:bodyPr>
          <a:lstStyle/>
          <a:p>
            <a:pPr eaLnBrk="1" hangingPunct="1"/>
            <a:r>
              <a:rPr lang="en-US" sz="4000" b="1" dirty="0"/>
              <a:t>END</a:t>
            </a:r>
            <a:br>
              <a:rPr lang="en-US" sz="4000" b="1" dirty="0"/>
            </a:br>
            <a:r>
              <a:rPr lang="en-US" sz="4000" b="1" dirty="0"/>
              <a:t/>
            </a:r>
            <a:br>
              <a:rPr lang="en-US" sz="4000" b="1" dirty="0"/>
            </a:br>
            <a:r>
              <a:rPr lang="en-US" sz="4000" b="1" dirty="0"/>
              <a:t>THANK YOU</a:t>
            </a:r>
          </a:p>
        </p:txBody>
      </p:sp>
      <p:sp>
        <p:nvSpPr>
          <p:cNvPr id="18436" name="Rectangle 3"/>
          <p:cNvSpPr>
            <a:spLocks noGrp="1" noChangeArrowheads="1"/>
          </p:cNvSpPr>
          <p:nvPr>
            <p:ph type="subTitle" idx="1"/>
          </p:nvPr>
        </p:nvSpPr>
        <p:spPr>
          <a:xfrm>
            <a:off x="2209800" y="3124200"/>
            <a:ext cx="6477000" cy="1981200"/>
          </a:xfrm>
        </p:spPr>
        <p:txBody>
          <a:bodyPr/>
          <a:lstStyle/>
          <a:p>
            <a:pPr eaLnBrk="1" hangingPunct="1"/>
            <a:endParaRPr lang="en-US" sz="1800" b="1" dirty="0">
              <a:solidFill>
                <a:srgbClr val="BD1C0B"/>
              </a:solidFill>
            </a:endParaRPr>
          </a:p>
          <a:p>
            <a:pPr eaLnBrk="1" hangingPunct="1"/>
            <a:endParaRPr lang="en-US" sz="1800" b="1" dirty="0">
              <a:solidFill>
                <a:srgbClr val="BD1C0B"/>
              </a:solidFill>
            </a:endParaRPr>
          </a:p>
          <a:p>
            <a:pPr eaLnBrk="1" hangingPunct="1"/>
            <a:endParaRPr lang="en-US" sz="1800" b="1" dirty="0">
              <a:solidFill>
                <a:srgbClr val="BD1C0B"/>
              </a:solidFill>
            </a:endParaRPr>
          </a:p>
          <a:p>
            <a:pPr algn="l" eaLnBrk="1" hangingPunct="1"/>
            <a:r>
              <a:rPr lang="en-US" sz="2000" b="1" dirty="0">
                <a:solidFill>
                  <a:srgbClr val="BD1C0B"/>
                </a:solidFill>
              </a:rPr>
              <a:t>www.sahrc.org.za</a:t>
            </a:r>
          </a:p>
          <a:p>
            <a:pPr algn="l" eaLnBrk="1" hangingPunct="1"/>
            <a:r>
              <a:rPr lang="en-US" sz="2000" b="1" dirty="0">
                <a:solidFill>
                  <a:srgbClr val="BD1C0B"/>
                </a:solidFill>
              </a:rPr>
              <a:t>@sahrcommission</a:t>
            </a:r>
          </a:p>
        </p:txBody>
      </p:sp>
      <p:pic>
        <p:nvPicPr>
          <p:cNvPr id="18438" name="Picture 6"/>
          <p:cNvPicPr>
            <a:picLocks noChangeAspect="1" noChangeArrowheads="1"/>
          </p:cNvPicPr>
          <p:nvPr/>
        </p:nvPicPr>
        <p:blipFill>
          <a:blip r:embed="rId4" cstate="print"/>
          <a:srcRect/>
          <a:stretch>
            <a:fillRect/>
          </a:stretch>
        </p:blipFill>
        <p:spPr bwMode="auto">
          <a:xfrm>
            <a:off x="6000750" y="4929188"/>
            <a:ext cx="952500" cy="1428750"/>
          </a:xfrm>
          <a:prstGeom prst="rect">
            <a:avLst/>
          </a:prstGeom>
          <a:noFill/>
          <a:ln w="9525">
            <a:noFill/>
            <a:miter lim="800000"/>
            <a:headEnd/>
            <a:tailEnd/>
          </a:ln>
        </p:spPr>
      </p:pic>
      <p:pic>
        <p:nvPicPr>
          <p:cNvPr id="18439" name="Picture 7"/>
          <p:cNvPicPr>
            <a:picLocks noChangeAspect="1" noChangeArrowheads="1"/>
          </p:cNvPicPr>
          <p:nvPr/>
        </p:nvPicPr>
        <p:blipFill>
          <a:blip r:embed="rId5" cstate="print"/>
          <a:srcRect/>
          <a:stretch>
            <a:fillRect/>
          </a:stretch>
        </p:blipFill>
        <p:spPr bwMode="auto">
          <a:xfrm>
            <a:off x="4143375" y="4929188"/>
            <a:ext cx="952500" cy="1428750"/>
          </a:xfrm>
          <a:prstGeom prst="rect">
            <a:avLst/>
          </a:prstGeom>
          <a:noFill/>
          <a:ln w="9525">
            <a:noFill/>
            <a:miter lim="800000"/>
            <a:headEnd/>
            <a:tailEnd/>
          </a:ln>
        </p:spPr>
      </p:pic>
      <p:pic>
        <p:nvPicPr>
          <p:cNvPr id="18440" name="Picture 8"/>
          <p:cNvPicPr>
            <a:picLocks noChangeAspect="1" noChangeArrowheads="1"/>
          </p:cNvPicPr>
          <p:nvPr/>
        </p:nvPicPr>
        <p:blipFill>
          <a:blip r:embed="rId6" cstate="print"/>
          <a:srcRect/>
          <a:stretch>
            <a:fillRect/>
          </a:stretch>
        </p:blipFill>
        <p:spPr bwMode="auto">
          <a:xfrm>
            <a:off x="3214688" y="4929188"/>
            <a:ext cx="952500" cy="1428750"/>
          </a:xfrm>
          <a:prstGeom prst="rect">
            <a:avLst/>
          </a:prstGeom>
          <a:noFill/>
          <a:ln w="9525">
            <a:noFill/>
            <a:miter lim="800000"/>
            <a:headEnd/>
            <a:tailEnd/>
          </a:ln>
        </p:spPr>
      </p:pic>
      <p:pic>
        <p:nvPicPr>
          <p:cNvPr id="18441" name="Picture 9"/>
          <p:cNvPicPr>
            <a:picLocks noChangeAspect="1" noChangeArrowheads="1"/>
          </p:cNvPicPr>
          <p:nvPr/>
        </p:nvPicPr>
        <p:blipFill>
          <a:blip r:embed="rId7" cstate="print"/>
          <a:srcRect/>
          <a:stretch>
            <a:fillRect/>
          </a:stretch>
        </p:blipFill>
        <p:spPr bwMode="auto">
          <a:xfrm>
            <a:off x="2286000" y="4929188"/>
            <a:ext cx="952500" cy="1428750"/>
          </a:xfrm>
          <a:prstGeom prst="rect">
            <a:avLst/>
          </a:prstGeom>
          <a:noFill/>
          <a:ln w="9525">
            <a:noFill/>
            <a:miter lim="800000"/>
            <a:headEnd/>
            <a:tailEnd/>
          </a:ln>
        </p:spPr>
      </p:pic>
      <p:pic>
        <p:nvPicPr>
          <p:cNvPr id="18442" name="Picture 10"/>
          <p:cNvPicPr>
            <a:picLocks noChangeAspect="1" noChangeArrowheads="1"/>
          </p:cNvPicPr>
          <p:nvPr/>
        </p:nvPicPr>
        <p:blipFill>
          <a:blip r:embed="rId8" cstate="print"/>
          <a:srcRect/>
          <a:stretch>
            <a:fillRect/>
          </a:stretch>
        </p:blipFill>
        <p:spPr bwMode="auto">
          <a:xfrm>
            <a:off x="6858000" y="4929188"/>
            <a:ext cx="952500" cy="1428750"/>
          </a:xfrm>
          <a:prstGeom prst="rect">
            <a:avLst/>
          </a:prstGeom>
          <a:noFill/>
          <a:ln w="9525">
            <a:noFill/>
            <a:miter lim="800000"/>
            <a:headEnd/>
            <a:tailEnd/>
          </a:ln>
        </p:spPr>
      </p:pic>
      <p:pic>
        <p:nvPicPr>
          <p:cNvPr id="18443" name="Picture 2" descr="SAHRC TWITTER.jpg One.jpg"/>
          <p:cNvPicPr>
            <a:picLocks noChangeAspect="1" noChangeArrowheads="1"/>
          </p:cNvPicPr>
          <p:nvPr/>
        </p:nvPicPr>
        <p:blipFill>
          <a:blip r:embed="rId9" cstate="print"/>
          <a:srcRect/>
          <a:stretch>
            <a:fillRect/>
          </a:stretch>
        </p:blipFill>
        <p:spPr bwMode="auto">
          <a:xfrm>
            <a:off x="6372225" y="4437063"/>
            <a:ext cx="358775" cy="360362"/>
          </a:xfrm>
          <a:prstGeom prst="rect">
            <a:avLst/>
          </a:prstGeom>
          <a:noFill/>
          <a:ln w="9525">
            <a:noFill/>
            <a:miter lim="800000"/>
            <a:headEnd/>
            <a:tailEnd/>
          </a:ln>
        </p:spPr>
      </p:pic>
      <p:pic>
        <p:nvPicPr>
          <p:cNvPr id="18444" name="Picture 4" descr="Facebook-Icon.jpg"/>
          <p:cNvPicPr>
            <a:picLocks noChangeAspect="1" noChangeArrowheads="1"/>
          </p:cNvPicPr>
          <p:nvPr/>
        </p:nvPicPr>
        <p:blipFill>
          <a:blip r:embed="rId10" cstate="print"/>
          <a:srcRect/>
          <a:stretch>
            <a:fillRect/>
          </a:stretch>
        </p:blipFill>
        <p:spPr bwMode="auto">
          <a:xfrm>
            <a:off x="6875463" y="4437063"/>
            <a:ext cx="360362" cy="374650"/>
          </a:xfrm>
          <a:prstGeom prst="rect">
            <a:avLst/>
          </a:prstGeom>
          <a:noFill/>
          <a:ln w="9525">
            <a:noFill/>
            <a:miter lim="800000"/>
            <a:headEnd/>
            <a:tailEnd/>
          </a:ln>
        </p:spPr>
      </p:pic>
      <p:pic>
        <p:nvPicPr>
          <p:cNvPr id="18445" name="Picture 14" descr="YOU1.png"/>
          <p:cNvPicPr>
            <a:picLocks noChangeAspect="1" noChangeArrowheads="1"/>
          </p:cNvPicPr>
          <p:nvPr/>
        </p:nvPicPr>
        <p:blipFill>
          <a:blip r:embed="rId11" cstate="print"/>
          <a:srcRect/>
          <a:stretch>
            <a:fillRect/>
          </a:stretch>
        </p:blipFill>
        <p:spPr bwMode="auto">
          <a:xfrm>
            <a:off x="7380288" y="4437063"/>
            <a:ext cx="381000" cy="360362"/>
          </a:xfrm>
          <a:prstGeom prst="rect">
            <a:avLst/>
          </a:prstGeom>
          <a:noFill/>
          <a:ln w="9525">
            <a:noFill/>
            <a:miter lim="800000"/>
            <a:headEnd/>
            <a:tailEnd/>
          </a:ln>
        </p:spPr>
      </p:pic>
      <p:pic>
        <p:nvPicPr>
          <p:cNvPr id="14" name="Picture 2"/>
          <p:cNvPicPr>
            <a:picLocks noChangeAspect="1" noChangeArrowheads="1"/>
          </p:cNvPicPr>
          <p:nvPr/>
        </p:nvPicPr>
        <p:blipFill>
          <a:blip r:embed="rId12" cstate="print"/>
          <a:srcRect/>
          <a:stretch>
            <a:fillRect/>
          </a:stretch>
        </p:blipFill>
        <p:spPr bwMode="auto">
          <a:xfrm>
            <a:off x="2286000" y="4929188"/>
            <a:ext cx="923925" cy="1428750"/>
          </a:xfrm>
          <a:prstGeom prst="rect">
            <a:avLst/>
          </a:prstGeom>
          <a:noFill/>
          <a:ln w="9525">
            <a:noFill/>
            <a:miter lim="800000"/>
            <a:headEnd/>
            <a:tailEnd/>
          </a:ln>
        </p:spPr>
      </p:pic>
      <p:pic>
        <p:nvPicPr>
          <p:cNvPr id="5" name="Picture 4" descr="An old person holding a pen&#10;&#10;Description automatically generated with low confidence">
            <a:extLst>
              <a:ext uri="{FF2B5EF4-FFF2-40B4-BE49-F238E27FC236}">
                <a16:creationId xmlns:a16="http://schemas.microsoft.com/office/drawing/2014/main" id="{5FA7F868-E532-6CB6-68EA-03502352B6F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106761" y="4905375"/>
            <a:ext cx="981075" cy="1476375"/>
          </a:xfrm>
          <a:prstGeom prst="rect">
            <a:avLst/>
          </a:prstGeom>
        </p:spPr>
      </p:pic>
      <p:pic>
        <p:nvPicPr>
          <p:cNvPr id="3" name="Picture 2" descr="Logo, company name&#10;&#10;Description automatically generated">
            <a:extLst>
              <a:ext uri="{FF2B5EF4-FFF2-40B4-BE49-F238E27FC236}">
                <a16:creationId xmlns:a16="http://schemas.microsoft.com/office/drawing/2014/main" id="{8CC4C583-D008-DE3C-E97F-45BE9E942E5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4239" y="2351881"/>
            <a:ext cx="2937561" cy="1675328"/>
          </a:xfrm>
          <a:prstGeom prst="rect">
            <a:avLst/>
          </a:prstGeom>
        </p:spPr>
      </p:pic>
    </p:spTree>
    <p:extLst>
      <p:ext uri="{BB962C8B-B14F-4D97-AF65-F5344CB8AC3E}">
        <p14:creationId xmlns:p14="http://schemas.microsoft.com/office/powerpoint/2010/main" val="316081591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t>Audit Corrective Action</a:t>
            </a:r>
            <a:br>
              <a:rPr lang="en-ZA" sz="2000" b="1" dirty="0"/>
            </a:br>
            <a:r>
              <a:rPr lang="en-ZA" sz="2000" b="1" dirty="0">
                <a:solidFill>
                  <a:schemeClr val="accent2"/>
                </a:solidFill>
              </a:rPr>
              <a:t>Performance information</a:t>
            </a:r>
            <a:endParaRPr lang="en-ZA" sz="2000" b="1" dirty="0">
              <a:latin typeface="+mn-lt"/>
            </a:endParaRPr>
          </a:p>
        </p:txBody>
      </p:sp>
      <p:sp>
        <p:nvSpPr>
          <p:cNvPr id="3" name="Content Placeholder 2"/>
          <p:cNvSpPr>
            <a:spLocks noGrp="1"/>
          </p:cNvSpPr>
          <p:nvPr>
            <p:ph idx="1"/>
          </p:nvPr>
        </p:nvSpPr>
        <p:spPr>
          <a:xfrm>
            <a:off x="381000" y="1905000"/>
            <a:ext cx="8229600" cy="3886200"/>
          </a:xfrm>
          <a:solidFill>
            <a:schemeClr val="bg1"/>
          </a:solidFill>
        </p:spPr>
        <p:txBody>
          <a:bodyPr>
            <a:normAutofit fontScale="92500" lnSpcReduction="10000"/>
          </a:bodyPr>
          <a:lstStyle/>
          <a:p>
            <a:pPr>
              <a:buFont typeface="+mj-lt"/>
              <a:buAutoNum type="arabicPeriod"/>
            </a:pPr>
            <a:r>
              <a:rPr lang="en-US" sz="1800" dirty="0"/>
              <a:t>Executive Authority engagement with the Auditor-General for strategic advice. </a:t>
            </a:r>
          </a:p>
          <a:p>
            <a:pPr>
              <a:buFont typeface="+mj-lt"/>
              <a:buAutoNum type="arabicPeriod"/>
            </a:pPr>
            <a:endParaRPr lang="en-US" sz="1800" dirty="0"/>
          </a:p>
          <a:p>
            <a:pPr>
              <a:buFont typeface="+mj-lt"/>
              <a:buAutoNum type="arabicPeriod"/>
            </a:pPr>
            <a:r>
              <a:rPr lang="en-US" sz="1800" dirty="0"/>
              <a:t>Digitisation and automation of systems: document management and promote efficiency and accessibility of information.</a:t>
            </a:r>
          </a:p>
          <a:p>
            <a:pPr>
              <a:buFont typeface="+mj-lt"/>
              <a:buAutoNum type="arabicPeriod"/>
            </a:pPr>
            <a:endParaRPr lang="en-US" sz="1800" dirty="0"/>
          </a:p>
          <a:p>
            <a:pPr>
              <a:buFont typeface="+mj-lt"/>
              <a:buAutoNum type="arabicPeriod"/>
            </a:pPr>
            <a:r>
              <a:rPr lang="en-US" sz="1800" dirty="0"/>
              <a:t>Revision of performance indicators to meet SMART criteria: adherence with DPME recommendations and subjected planning information to experts for review. </a:t>
            </a:r>
          </a:p>
          <a:p>
            <a:pPr>
              <a:buFont typeface="+mj-lt"/>
              <a:buAutoNum type="arabicPeriod"/>
            </a:pPr>
            <a:endParaRPr lang="en-US" sz="1800" dirty="0"/>
          </a:p>
          <a:p>
            <a:pPr>
              <a:buFont typeface="+mj-lt"/>
              <a:buAutoNum type="arabicPeriod"/>
            </a:pPr>
            <a:r>
              <a:rPr lang="en-US" sz="1800" dirty="0"/>
              <a:t>Procuring services of experts to enhance internal auditing of performance information.</a:t>
            </a:r>
          </a:p>
          <a:p>
            <a:pPr>
              <a:buFont typeface="+mj-lt"/>
              <a:buAutoNum type="arabicPeriod"/>
            </a:pPr>
            <a:endParaRPr lang="en-US" sz="1800" dirty="0"/>
          </a:p>
          <a:p>
            <a:pPr>
              <a:buFont typeface="+mj-lt"/>
              <a:buAutoNum type="arabicPeriod"/>
            </a:pPr>
            <a:r>
              <a:rPr lang="en-US" sz="1800" dirty="0"/>
              <a:t>Convening internal quarterly performance information workshops with all staff. </a:t>
            </a:r>
          </a:p>
          <a:p>
            <a:pPr>
              <a:buFont typeface="+mj-lt"/>
              <a:buAutoNum type="arabicPeriod"/>
            </a:pPr>
            <a:endParaRPr lang="en-US" sz="1800" dirty="0"/>
          </a:p>
          <a:p>
            <a:pPr>
              <a:buFont typeface="+mj-lt"/>
              <a:buAutoNum type="arabicPeriod"/>
            </a:pPr>
            <a:r>
              <a:rPr lang="en-US" sz="1800" dirty="0"/>
              <a:t>Establishment of cross function Task Team to assess, advise and act on the resolution of audit findings.</a:t>
            </a:r>
          </a:p>
          <a:p>
            <a:endParaRPr lang="en-US" sz="1800" dirty="0"/>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a:t>
            </a:fld>
            <a:endParaRPr lang="en-ZA" dirty="0"/>
          </a:p>
        </p:txBody>
      </p:sp>
      <p:sp>
        <p:nvSpPr>
          <p:cNvPr id="6" name="Footer Placeholder 5">
            <a:extLst>
              <a:ext uri="{FF2B5EF4-FFF2-40B4-BE49-F238E27FC236}">
                <a16:creationId xmlns:a16="http://schemas.microsoft.com/office/drawing/2014/main" id="{174627D2-91FF-67EB-9420-E2AF132C0208}"/>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19C2003-A851-58CE-E16E-BCD3137D1B5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3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604" y="228600"/>
            <a:ext cx="5314950" cy="1051322"/>
          </a:xfrm>
        </p:spPr>
        <p:txBody>
          <a:bodyPr>
            <a:normAutofit/>
          </a:bodyPr>
          <a:lstStyle/>
          <a:p>
            <a:r>
              <a:rPr lang="en-ZA" sz="1500" b="1" dirty="0">
                <a:solidFill>
                  <a:schemeClr val="accent2"/>
                </a:solidFill>
              </a:rPr>
              <a:t>Overview of 2021-22 Financial Statements</a:t>
            </a:r>
            <a:br>
              <a:rPr lang="en-ZA" sz="1500" b="1" dirty="0">
                <a:solidFill>
                  <a:schemeClr val="accent2"/>
                </a:solidFill>
              </a:rPr>
            </a:br>
            <a:r>
              <a:rPr lang="en-ZA" sz="1500" b="1" dirty="0"/>
              <a:t>Financial Performance Review </a:t>
            </a:r>
            <a:endParaRPr lang="en-ZA" sz="15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69273" y="121934"/>
            <a:ext cx="800100" cy="9412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5</a:t>
            </a:fld>
            <a:endParaRPr lang="en-ZA" dirty="0"/>
          </a:p>
        </p:txBody>
      </p:sp>
      <p:graphicFrame>
        <p:nvGraphicFramePr>
          <p:cNvPr id="6" name="Diagram 5"/>
          <p:cNvGraphicFramePr/>
          <p:nvPr>
            <p:extLst>
              <p:ext uri="{D42A27DB-BD31-4B8C-83A1-F6EECF244321}">
                <p14:modId xmlns:p14="http://schemas.microsoft.com/office/powerpoint/2010/main" val="385622331"/>
              </p:ext>
            </p:extLst>
          </p:nvPr>
        </p:nvGraphicFramePr>
        <p:xfrm>
          <a:off x="533400" y="1390193"/>
          <a:ext cx="7924800" cy="46677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CF6090F7-265A-9BC7-70E9-18E8FCB618FC}"/>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46EA259F-DCFC-838F-D588-8947F6AE946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65394" y="6274593"/>
            <a:ext cx="942975"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40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6134100" cy="857250"/>
          </a:xfrm>
        </p:spPr>
        <p:txBody>
          <a:bodyPr>
            <a:normAutofit/>
          </a:bodyPr>
          <a:lstStyle/>
          <a:p>
            <a:pPr>
              <a:defRPr/>
            </a:pPr>
            <a:r>
              <a:rPr lang="en-ZA" sz="1500" b="1" dirty="0">
                <a:solidFill>
                  <a:schemeClr val="accent2"/>
                </a:solidFill>
              </a:rPr>
              <a:t>Overview of 2021-22 Financial Statements</a:t>
            </a:r>
            <a:br>
              <a:rPr lang="en-ZA" sz="1500" b="1" dirty="0">
                <a:solidFill>
                  <a:schemeClr val="accent2"/>
                </a:solidFill>
              </a:rPr>
            </a:br>
            <a:r>
              <a:rPr lang="en-ZA" sz="1500" b="1" dirty="0"/>
              <a:t>Financial Performance Review </a:t>
            </a:r>
            <a:endParaRPr lang="en-ZA" sz="1500" b="1" dirty="0">
              <a:solidFill>
                <a:schemeClr val="accent2"/>
              </a:solidFill>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37256" y="228600"/>
            <a:ext cx="929544" cy="122002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6</a:t>
            </a:fld>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4235729728"/>
              </p:ext>
            </p:extLst>
          </p:nvPr>
        </p:nvGraphicFramePr>
        <p:xfrm>
          <a:off x="937356" y="1612139"/>
          <a:ext cx="7216044" cy="4160012"/>
        </p:xfrm>
        <a:graphic>
          <a:graphicData uri="http://schemas.openxmlformats.org/drawingml/2006/table">
            <a:tbl>
              <a:tblPr firstRow="1" firstCol="1" bandRow="1">
                <a:tableStyleId>{0E3FDE45-AF77-4B5C-9715-49D594BDF05E}</a:tableStyleId>
              </a:tblPr>
              <a:tblGrid>
                <a:gridCol w="2993564">
                  <a:extLst>
                    <a:ext uri="{9D8B030D-6E8A-4147-A177-3AD203B41FA5}">
                      <a16:colId xmlns:a16="http://schemas.microsoft.com/office/drawing/2014/main" val="20000"/>
                    </a:ext>
                  </a:extLst>
                </a:gridCol>
                <a:gridCol w="787315">
                  <a:extLst>
                    <a:ext uri="{9D8B030D-6E8A-4147-A177-3AD203B41FA5}">
                      <a16:colId xmlns:a16="http://schemas.microsoft.com/office/drawing/2014/main" val="20001"/>
                    </a:ext>
                  </a:extLst>
                </a:gridCol>
                <a:gridCol w="789689">
                  <a:extLst>
                    <a:ext uri="{9D8B030D-6E8A-4147-A177-3AD203B41FA5}">
                      <a16:colId xmlns:a16="http://schemas.microsoft.com/office/drawing/2014/main" val="20002"/>
                    </a:ext>
                  </a:extLst>
                </a:gridCol>
                <a:gridCol w="1427821">
                  <a:extLst>
                    <a:ext uri="{9D8B030D-6E8A-4147-A177-3AD203B41FA5}">
                      <a16:colId xmlns:a16="http://schemas.microsoft.com/office/drawing/2014/main" val="20003"/>
                    </a:ext>
                  </a:extLst>
                </a:gridCol>
                <a:gridCol w="1217655">
                  <a:extLst>
                    <a:ext uri="{9D8B030D-6E8A-4147-A177-3AD203B41FA5}">
                      <a16:colId xmlns:a16="http://schemas.microsoft.com/office/drawing/2014/main" val="20004"/>
                    </a:ext>
                  </a:extLst>
                </a:gridCol>
              </a:tblGrid>
              <a:tr h="501065">
                <a:tc gridSpan="2">
                  <a:txBody>
                    <a:bodyPr/>
                    <a:lstStyle/>
                    <a:p>
                      <a:pPr algn="ctr">
                        <a:lnSpc>
                          <a:spcPct val="115000"/>
                        </a:lnSpc>
                        <a:spcAft>
                          <a:spcPts val="0"/>
                        </a:spcAft>
                      </a:pPr>
                      <a:r>
                        <a:rPr lang="en-ZA" sz="1100" dirty="0">
                          <a:effectLst/>
                          <a:latin typeface="+mn-lt"/>
                        </a:rPr>
                        <a:t>Item </a:t>
                      </a:r>
                      <a:endParaRPr lang="en-ZA" sz="1100" dirty="0">
                        <a:effectLst/>
                        <a:latin typeface="+mn-lt"/>
                        <a:ea typeface="Calibri" panose="020F0502020204030204" pitchFamily="34" charset="0"/>
                        <a:cs typeface="Times New Roman" panose="02020603050405020304" pitchFamily="18" charset="0"/>
                      </a:endParaRPr>
                    </a:p>
                  </a:txBody>
                  <a:tcPr marL="36020" marR="36020" marT="0" marB="0"/>
                </a:tc>
                <a:tc hMerge="1">
                  <a:txBody>
                    <a:bodyPr/>
                    <a:lstStyle/>
                    <a:p>
                      <a:pPr algn="ct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100" dirty="0">
                          <a:effectLst/>
                          <a:latin typeface="+mn-lt"/>
                          <a:ea typeface="+mn-ea"/>
                          <a:cs typeface="+mn-cs"/>
                        </a:rPr>
                        <a:t>2021-22</a:t>
                      </a:r>
                      <a:r>
                        <a:rPr lang="en-ZA" sz="1100" baseline="0" dirty="0">
                          <a:effectLst/>
                          <a:latin typeface="+mn-lt"/>
                          <a:ea typeface="+mn-ea"/>
                          <a:cs typeface="+mn-cs"/>
                        </a:rPr>
                        <a:t> </a:t>
                      </a:r>
                      <a:r>
                        <a:rPr lang="en-ZA" sz="1100" dirty="0">
                          <a:effectLst/>
                          <a:latin typeface="+mn-lt"/>
                          <a:ea typeface="+mn-ea"/>
                          <a:cs typeface="+mn-cs"/>
                        </a:rPr>
                        <a:t>Actual</a:t>
                      </a:r>
                      <a:endParaRPr lang="en-ZA" sz="1100" dirty="0">
                        <a:effectLst/>
                        <a:latin typeface="+mn-lt"/>
                        <a:ea typeface="Calibri" panose="020F0502020204030204" pitchFamily="34" charset="0"/>
                        <a:cs typeface="Times New Roman" panose="02020603050405020304" pitchFamily="18" charset="0"/>
                      </a:endParaRPr>
                    </a:p>
                  </a:txBody>
                  <a:tcPr marL="36020" marR="36020" marT="0" marB="0"/>
                </a:tc>
                <a:tc>
                  <a:txBody>
                    <a:bodyPr/>
                    <a:lstStyle/>
                    <a:p>
                      <a:pPr algn="ctr">
                        <a:lnSpc>
                          <a:spcPct val="115000"/>
                        </a:lnSpc>
                        <a:spcAft>
                          <a:spcPts val="0"/>
                        </a:spcAft>
                      </a:pPr>
                      <a:r>
                        <a:rPr lang="en-ZA" sz="1100" dirty="0">
                          <a:effectLst/>
                          <a:latin typeface="+mn-lt"/>
                          <a:ea typeface="Calibri" panose="020F0502020204030204" pitchFamily="34" charset="0"/>
                          <a:cs typeface="Times New Roman" panose="02020603050405020304" pitchFamily="18" charset="0"/>
                        </a:rPr>
                        <a:t>%</a:t>
                      </a:r>
                      <a:r>
                        <a:rPr lang="en-ZA" sz="1100" baseline="0" dirty="0">
                          <a:effectLst/>
                          <a:latin typeface="+mn-lt"/>
                          <a:ea typeface="Calibri" panose="020F0502020204030204" pitchFamily="34" charset="0"/>
                          <a:cs typeface="Times New Roman" panose="02020603050405020304" pitchFamily="18" charset="0"/>
                        </a:rPr>
                        <a:t> of Total Expenditure</a:t>
                      </a:r>
                      <a:endParaRPr lang="en-ZA" sz="1100" dirty="0">
                        <a:effectLst/>
                        <a:latin typeface="+mn-lt"/>
                        <a:ea typeface="Calibri" panose="020F0502020204030204" pitchFamily="34" charset="0"/>
                        <a:cs typeface="Times New Roman" panose="02020603050405020304" pitchFamily="18" charset="0"/>
                      </a:endParaRPr>
                    </a:p>
                  </a:txBody>
                  <a:tcPr marL="36020" marR="36020" marT="0" marB="0"/>
                </a:tc>
                <a:tc>
                  <a:txBody>
                    <a:bodyPr/>
                    <a:lstStyle/>
                    <a:p>
                      <a:pPr algn="ctr">
                        <a:lnSpc>
                          <a:spcPct val="115000"/>
                        </a:lnSpc>
                        <a:spcAft>
                          <a:spcPts val="0"/>
                        </a:spcAft>
                      </a:pPr>
                      <a:endParaRPr lang="en-ZA" sz="1100" dirty="0">
                        <a:effectLst/>
                        <a:latin typeface="+mn-lt"/>
                        <a:ea typeface="Calibri" panose="020F0502020204030204" pitchFamily="34" charset="0"/>
                        <a:cs typeface="Times New Roman" panose="02020603050405020304" pitchFamily="18" charset="0"/>
                      </a:endParaRPr>
                    </a:p>
                  </a:txBody>
                  <a:tcPr marL="36020" marR="36020" marT="0" marB="0"/>
                </a:tc>
                <a:extLst>
                  <a:ext uri="{0D108BD9-81ED-4DB2-BD59-A6C34878D82A}">
                    <a16:rowId xmlns:a16="http://schemas.microsoft.com/office/drawing/2014/main" val="10000"/>
                  </a:ext>
                </a:extLst>
              </a:tr>
              <a:tr h="397440">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100" b="0" dirty="0">
                          <a:effectLst/>
                          <a:latin typeface="+mn-lt"/>
                          <a:ea typeface="Calibri" panose="020F0502020204030204" pitchFamily="34" charset="0"/>
                          <a:cs typeface="Times New Roman" panose="02020603050405020304" pitchFamily="18" charset="0"/>
                        </a:rPr>
                        <a:t>Personnel</a:t>
                      </a:r>
                      <a:r>
                        <a:rPr lang="en-ZA" sz="1100" b="0" baseline="0" dirty="0">
                          <a:effectLst/>
                          <a:latin typeface="+mn-lt"/>
                          <a:ea typeface="Calibri" panose="020F0502020204030204" pitchFamily="34" charset="0"/>
                          <a:cs typeface="Times New Roman" panose="02020603050405020304" pitchFamily="18" charset="0"/>
                        </a:rPr>
                        <a:t> costs</a:t>
                      </a:r>
                      <a:endParaRPr lang="en-ZA" sz="1100" b="0" i="1" dirty="0">
                        <a:effectLst/>
                        <a:latin typeface="+mn-lt"/>
                        <a:ea typeface="Calibri" panose="020F0502020204030204" pitchFamily="34" charset="0"/>
                        <a:cs typeface="Times New Roman" panose="02020603050405020304" pitchFamily="18" charset="0"/>
                      </a:endParaRPr>
                    </a:p>
                  </a:txBody>
                  <a:tcPr marL="36020" marR="36020" marT="0" marB="0"/>
                </a:tc>
                <a:tc hMerge="1">
                  <a:txBody>
                    <a:bodyPr/>
                    <a:lstStyle/>
                    <a:p>
                      <a:pPr algn="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R140.1</a:t>
                      </a:r>
                      <a:r>
                        <a:rPr lang="en-ZA" sz="1100" b="0" baseline="0" dirty="0">
                          <a:effectLst/>
                          <a:latin typeface="+mn-lt"/>
                          <a:ea typeface="Calibri" panose="020F0502020204030204" pitchFamily="34" charset="0"/>
                          <a:cs typeface="Times New Roman" panose="02020603050405020304" pitchFamily="18" charset="0"/>
                        </a:rPr>
                        <a:t>m</a:t>
                      </a:r>
                      <a:endParaRPr lang="en-ZA" sz="1100" b="0" dirty="0">
                        <a:effectLst/>
                        <a:latin typeface="+mn-lt"/>
                        <a:ea typeface="Calibri" panose="020F0502020204030204" pitchFamily="34" charset="0"/>
                        <a:cs typeface="Times New Roman" panose="02020603050405020304" pitchFamily="18" charset="0"/>
                      </a:endParaRPr>
                    </a:p>
                  </a:txBody>
                  <a:tcPr marL="36020" marR="36020" marT="0" marB="0"/>
                </a:tc>
                <a:tc>
                  <a:txBody>
                    <a:bodyPr/>
                    <a:lstStyle/>
                    <a:p>
                      <a:pPr algn="ct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71%</a:t>
                      </a:r>
                    </a:p>
                  </a:txBody>
                  <a:tcPr marL="36020" marR="36020" marT="0" marB="0"/>
                </a:tc>
                <a:tc>
                  <a:txBody>
                    <a:bodyPr/>
                    <a:lstStyle/>
                    <a:p>
                      <a:pPr algn="ctr">
                        <a:lnSpc>
                          <a:spcPct val="115000"/>
                        </a:lnSpc>
                        <a:spcAft>
                          <a:spcPts val="0"/>
                        </a:spcAft>
                      </a:pPr>
                      <a:endParaRPr lang="en-ZA" sz="1100" b="0" dirty="0">
                        <a:effectLst/>
                        <a:latin typeface="+mn-lt"/>
                        <a:ea typeface="Calibri" panose="020F0502020204030204" pitchFamily="34" charset="0"/>
                        <a:cs typeface="Times New Roman" panose="02020603050405020304" pitchFamily="18" charset="0"/>
                      </a:endParaRPr>
                    </a:p>
                  </a:txBody>
                  <a:tcPr marL="36020" marR="36020" marT="0" marB="0"/>
                </a:tc>
                <a:extLst>
                  <a:ext uri="{0D108BD9-81ED-4DB2-BD59-A6C34878D82A}">
                    <a16:rowId xmlns:a16="http://schemas.microsoft.com/office/drawing/2014/main" val="10001"/>
                  </a:ext>
                </a:extLst>
              </a:tr>
              <a:tr h="259284">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100" b="0" dirty="0">
                          <a:effectLst/>
                          <a:latin typeface="+mn-lt"/>
                          <a:ea typeface="Calibri" panose="020F0502020204030204" pitchFamily="34" charset="0"/>
                          <a:cs typeface="Times New Roman" panose="02020603050405020304" pitchFamily="18" charset="0"/>
                        </a:rPr>
                        <a:t>Corporate support committed costs: </a:t>
                      </a:r>
                    </a:p>
                  </a:txBody>
                  <a:tcPr marL="36020" marR="36020" marT="0" marB="0"/>
                </a:tc>
                <a:tc hMerge="1">
                  <a:txBody>
                    <a:bodyPr/>
                    <a:lstStyle/>
                    <a:p>
                      <a:pPr algn="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R36.2m</a:t>
                      </a:r>
                    </a:p>
                  </a:txBody>
                  <a:tcPr marL="36020" marR="36020" marT="0" marB="0"/>
                </a:tc>
                <a:tc>
                  <a:txBody>
                    <a:bodyPr/>
                    <a:lstStyle/>
                    <a:p>
                      <a:pPr algn="ct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19%</a:t>
                      </a:r>
                    </a:p>
                  </a:txBody>
                  <a:tcPr marL="36020" marR="36020" marT="0" marB="0"/>
                </a:tc>
                <a:tc>
                  <a:txBody>
                    <a:bodyPr/>
                    <a:lstStyle/>
                    <a:p>
                      <a:pPr algn="ctr">
                        <a:lnSpc>
                          <a:spcPct val="115000"/>
                        </a:lnSpc>
                        <a:spcAft>
                          <a:spcPts val="0"/>
                        </a:spcAft>
                      </a:pPr>
                      <a:endParaRPr lang="en-ZA" sz="1100" b="0" dirty="0">
                        <a:effectLst/>
                        <a:latin typeface="+mn-lt"/>
                        <a:ea typeface="Calibri" panose="020F0502020204030204" pitchFamily="34" charset="0"/>
                        <a:cs typeface="Times New Roman" panose="02020603050405020304" pitchFamily="18" charset="0"/>
                      </a:endParaRPr>
                    </a:p>
                  </a:txBody>
                  <a:tcPr marL="36020" marR="36020" marT="0" marB="0"/>
                </a:tc>
                <a:extLst>
                  <a:ext uri="{0D108BD9-81ED-4DB2-BD59-A6C34878D82A}">
                    <a16:rowId xmlns:a16="http://schemas.microsoft.com/office/drawing/2014/main" val="10002"/>
                  </a:ext>
                </a:extLst>
              </a:tr>
              <a:tr h="2695558">
                <a:tc gridSpan="2">
                  <a:txBody>
                    <a:bodyPr/>
                    <a:lstStyle/>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100" b="0" i="1" dirty="0">
                          <a:effectLst/>
                          <a:latin typeface="+mn-lt"/>
                          <a:ea typeface="Calibri" panose="020F0502020204030204" pitchFamily="34" charset="0"/>
                          <a:cs typeface="Times New Roman" panose="02020603050405020304" pitchFamily="18" charset="0"/>
                        </a:rPr>
                        <a:t>Office</a:t>
                      </a:r>
                      <a:r>
                        <a:rPr lang="en-ZA" sz="1100" b="0" i="1" baseline="0" dirty="0">
                          <a:effectLst/>
                          <a:latin typeface="+mn-lt"/>
                          <a:ea typeface="Calibri" panose="020F0502020204030204" pitchFamily="34" charset="0"/>
                          <a:cs typeface="Times New Roman" panose="02020603050405020304" pitchFamily="18" charset="0"/>
                        </a:rPr>
                        <a:t> rentals and municipal charges (remaining budget covers m</a:t>
                      </a:r>
                      <a:r>
                        <a:rPr lang="en-ZA" sz="1100" b="0" i="1" dirty="0">
                          <a:latin typeface="+mn-lt"/>
                        </a:rPr>
                        <a:t>otor vehicles, telephone, video-conferencing, inventories and other admin costs)</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100" b="0" i="1" baseline="0" dirty="0">
                          <a:effectLst/>
                          <a:latin typeface="+mn-lt"/>
                          <a:ea typeface="Calibri" panose="020F0502020204030204" pitchFamily="34" charset="0"/>
                          <a:cs typeface="Times New Roman" panose="02020603050405020304" pitchFamily="18" charset="0"/>
                        </a:rPr>
                        <a:t>Auditor-General Fees and other audit and finance fees</a:t>
                      </a:r>
                    </a:p>
                    <a:p>
                      <a:pPr marL="285750" indent="-285750">
                        <a:lnSpc>
                          <a:spcPct val="115000"/>
                        </a:lnSpc>
                        <a:spcAft>
                          <a:spcPts val="0"/>
                        </a:spcAft>
                        <a:buFont typeface="Wingdings" panose="05000000000000000000" pitchFamily="2" charset="2"/>
                        <a:buChar char="Ø"/>
                      </a:pPr>
                      <a:r>
                        <a:rPr lang="en-ZA" sz="1100" b="0" i="1" baseline="0" dirty="0">
                          <a:effectLst/>
                          <a:latin typeface="+mn-lt"/>
                          <a:ea typeface="Calibri" panose="020F0502020204030204" pitchFamily="34" charset="0"/>
                          <a:cs typeface="Times New Roman" panose="02020603050405020304" pitchFamily="18" charset="0"/>
                        </a:rPr>
                        <a:t>Other costs included: </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100" b="0" i="1" dirty="0">
                          <a:effectLst/>
                          <a:latin typeface="+mn-lt"/>
                          <a:ea typeface="Calibri" panose="020F0502020204030204" pitchFamily="34" charset="0"/>
                          <a:cs typeface="Times New Roman" panose="02020603050405020304" pitchFamily="18" charset="0"/>
                        </a:rPr>
                        <a:t>ICT Infrastructure</a:t>
                      </a:r>
                      <a:r>
                        <a:rPr lang="en-ZA" sz="1100" b="0" i="1" baseline="0" dirty="0">
                          <a:effectLst/>
                          <a:latin typeface="+mn-lt"/>
                          <a:ea typeface="Calibri" panose="020F0502020204030204" pitchFamily="34" charset="0"/>
                          <a:cs typeface="Times New Roman" panose="02020603050405020304" pitchFamily="18" charset="0"/>
                        </a:rPr>
                        <a:t> and contract related costs</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100" b="0" i="1" baseline="0" dirty="0">
                          <a:effectLst/>
                          <a:latin typeface="+mn-lt"/>
                          <a:ea typeface="Calibri" panose="020F0502020204030204" pitchFamily="34" charset="0"/>
                          <a:cs typeface="Times New Roman" panose="02020603050405020304" pitchFamily="18" charset="0"/>
                        </a:rPr>
                        <a:t>Human Resources: capacity development, employee wellness, recruitment, performance management </a:t>
                      </a:r>
                      <a:endParaRPr lang="en-ZA" sz="1100" b="0" i="1" dirty="0">
                        <a:effectLst/>
                        <a:latin typeface="+mn-lt"/>
                        <a:ea typeface="Calibri" panose="020F0502020204030204" pitchFamily="34" charset="0"/>
                        <a:cs typeface="Times New Roman" panose="02020603050405020304" pitchFamily="18" charset="0"/>
                      </a:endParaRPr>
                    </a:p>
                  </a:txBody>
                  <a:tcPr marL="36020" marR="36020" marT="0" marB="0"/>
                </a:tc>
                <a:tc hMerge="1">
                  <a:txBody>
                    <a:bodyPr/>
                    <a:lstStyle/>
                    <a:p>
                      <a:pPr algn="r">
                        <a:lnSpc>
                          <a:spcPct val="115000"/>
                        </a:lnSpc>
                        <a:spcAft>
                          <a:spcPts val="0"/>
                        </a:spcAft>
                      </a:pPr>
                      <a:endParaRPr lang="en-ZA"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R11.6m</a:t>
                      </a:r>
                    </a:p>
                    <a:p>
                      <a:pPr algn="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R2.6m</a:t>
                      </a:r>
                    </a:p>
                    <a:p>
                      <a:pPr algn="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R5.6m</a:t>
                      </a:r>
                    </a:p>
                    <a:p>
                      <a:pPr algn="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R1.8m</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endParaRPr lang="en-ZA" sz="1100" b="0" i="1" dirty="0">
                        <a:effectLst/>
                        <a:latin typeface="+mn-lt"/>
                        <a:ea typeface="Calibri" panose="020F0502020204030204" pitchFamily="34" charset="0"/>
                        <a:cs typeface="Times New Roman" panose="02020603050405020304" pitchFamily="18" charset="0"/>
                      </a:endParaRPr>
                    </a:p>
                  </a:txBody>
                  <a:tcPr marL="36020" marR="36020" marT="0" marB="0"/>
                </a:tc>
                <a:tc>
                  <a:txBody>
                    <a:bodyPr/>
                    <a:lstStyle/>
                    <a:p>
                      <a:pPr algn="ct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r>
                        <a:rPr lang="en-ZA" sz="1100" b="0" i="1" dirty="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txBody>
                  <a:tcPr marL="36020" marR="36020" marT="0" marB="0"/>
                </a:tc>
                <a:tc>
                  <a:txBody>
                    <a:bodyPr/>
                    <a:lstStyle/>
                    <a:p>
                      <a:pPr algn="ctr">
                        <a:lnSpc>
                          <a:spcPct val="115000"/>
                        </a:lnSpc>
                        <a:spcAft>
                          <a:spcPts val="0"/>
                        </a:spcAft>
                      </a:pPr>
                      <a:endParaRPr lang="en-ZA" sz="1100" b="0" i="1" dirty="0">
                        <a:effectLst/>
                        <a:latin typeface="+mn-lt"/>
                        <a:ea typeface="Calibri" panose="020F0502020204030204" pitchFamily="34" charset="0"/>
                        <a:cs typeface="Times New Roman" panose="02020603050405020304" pitchFamily="18" charset="0"/>
                      </a:endParaRPr>
                    </a:p>
                  </a:txBody>
                  <a:tcPr marL="36020" marR="36020" marT="0" marB="0"/>
                </a:tc>
                <a:extLst>
                  <a:ext uri="{0D108BD9-81ED-4DB2-BD59-A6C34878D82A}">
                    <a16:rowId xmlns:a16="http://schemas.microsoft.com/office/drawing/2014/main" val="10003"/>
                  </a:ext>
                </a:extLst>
              </a:tr>
              <a:tr h="306665">
                <a:tc>
                  <a:txBody>
                    <a:bodyPr/>
                    <a:lstStyle/>
                    <a:p>
                      <a:pPr marL="0" indent="0">
                        <a:lnSpc>
                          <a:spcPct val="115000"/>
                        </a:lnSpc>
                        <a:spcAft>
                          <a:spcPts val="0"/>
                        </a:spcAft>
                        <a:buFont typeface="Wingdings" panose="05000000000000000000" pitchFamily="2" charset="2"/>
                        <a:buNone/>
                      </a:pPr>
                      <a:r>
                        <a:rPr lang="en-ZA" sz="1100" b="0" dirty="0"/>
                        <a:t>Core operational costs</a:t>
                      </a:r>
                      <a:endParaRPr lang="en-ZA" sz="1100" b="0" dirty="0">
                        <a:effectLst/>
                        <a:latin typeface="+mn-lt"/>
                        <a:ea typeface="Calibri" panose="020F0502020204030204" pitchFamily="34" charset="0"/>
                        <a:cs typeface="Times New Roman" panose="02020603050405020304" pitchFamily="18" charset="0"/>
                      </a:endParaRPr>
                    </a:p>
                  </a:txBody>
                  <a:tcPr marL="36020" marR="36020" marT="0" marB="0"/>
                </a:tc>
                <a:tc gridSpan="2">
                  <a:txBody>
                    <a:bodyPr/>
                    <a:lstStyle/>
                    <a:p>
                      <a:pPr algn="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R19.8m</a:t>
                      </a:r>
                    </a:p>
                  </a:txBody>
                  <a:tcPr marL="36020" marR="36020" marT="0" marB="0"/>
                </a:tc>
                <a:tc hMerge="1">
                  <a:txBody>
                    <a:bodyPr/>
                    <a:lstStyle/>
                    <a:p>
                      <a:endParaRPr lang="en-ZA"/>
                    </a:p>
                  </a:txBody>
                  <a:tcPr/>
                </a:tc>
                <a:tc>
                  <a:txBody>
                    <a:bodyPr/>
                    <a:lstStyle/>
                    <a:p>
                      <a:pPr algn="ctr">
                        <a:lnSpc>
                          <a:spcPct val="115000"/>
                        </a:lnSpc>
                        <a:spcAft>
                          <a:spcPts val="0"/>
                        </a:spcAft>
                      </a:pPr>
                      <a:r>
                        <a:rPr lang="en-ZA" sz="1100" b="0" dirty="0">
                          <a:effectLst/>
                          <a:latin typeface="+mn-lt"/>
                          <a:ea typeface="Calibri" panose="020F0502020204030204" pitchFamily="34" charset="0"/>
                          <a:cs typeface="Times New Roman" panose="02020603050405020304" pitchFamily="18" charset="0"/>
                        </a:rPr>
                        <a:t>10%</a:t>
                      </a:r>
                    </a:p>
                  </a:txBody>
                  <a:tcPr marL="36020" marR="36020" marT="0" marB="0"/>
                </a:tc>
                <a:tc>
                  <a:txBody>
                    <a:bodyPr/>
                    <a:lstStyle/>
                    <a:p>
                      <a:pPr algn="ctr">
                        <a:lnSpc>
                          <a:spcPct val="115000"/>
                        </a:lnSpc>
                        <a:spcAft>
                          <a:spcPts val="0"/>
                        </a:spcAft>
                      </a:pPr>
                      <a:endParaRPr lang="en-ZA" sz="1100" b="0" dirty="0">
                        <a:effectLst/>
                        <a:latin typeface="+mn-lt"/>
                        <a:ea typeface="Calibri" panose="020F0502020204030204" pitchFamily="34" charset="0"/>
                        <a:cs typeface="Times New Roman" panose="02020603050405020304" pitchFamily="18" charset="0"/>
                      </a:endParaRPr>
                    </a:p>
                  </a:txBody>
                  <a:tcPr marL="36020" marR="36020" marT="0" marB="0"/>
                </a:tc>
                <a:extLst>
                  <a:ext uri="{0D108BD9-81ED-4DB2-BD59-A6C34878D82A}">
                    <a16:rowId xmlns:a16="http://schemas.microsoft.com/office/drawing/2014/main" val="10004"/>
                  </a:ext>
                </a:extLst>
              </a:tr>
            </a:tbl>
          </a:graphicData>
        </a:graphic>
      </p:graphicFrame>
      <p:sp>
        <p:nvSpPr>
          <p:cNvPr id="3" name="Footer Placeholder 2">
            <a:extLst>
              <a:ext uri="{FF2B5EF4-FFF2-40B4-BE49-F238E27FC236}">
                <a16:creationId xmlns:a16="http://schemas.microsoft.com/office/drawing/2014/main" id="{01AFFAB6-3DA6-B21E-A50D-115D44C948B9}"/>
              </a:ext>
            </a:extLst>
          </p:cNvPr>
          <p:cNvSpPr>
            <a:spLocks noGrp="1"/>
          </p:cNvSpPr>
          <p:nvPr>
            <p:ph type="ftr" sz="quarter" idx="11"/>
          </p:nvPr>
        </p:nvSpPr>
        <p:spPr/>
        <p:txBody>
          <a:bodyPr/>
          <a:lstStyle/>
          <a:p>
            <a:endParaRPr lang="en-ZA" dirty="0"/>
          </a:p>
        </p:txBody>
      </p:sp>
      <p:pic>
        <p:nvPicPr>
          <p:cNvPr id="6" name="Picture 3" descr="Logo, company name&#10;&#10;Description automatically generated">
            <a:extLst>
              <a:ext uri="{FF2B5EF4-FFF2-40B4-BE49-F238E27FC236}">
                <a16:creationId xmlns:a16="http://schemas.microsoft.com/office/drawing/2014/main" id="{E5C7BF3C-33F5-5923-21D7-FE9D738740E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0512" y="6192837"/>
            <a:ext cx="942975"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229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t>Audit Outcomes</a:t>
            </a:r>
            <a:br>
              <a:rPr lang="en-ZA" sz="2000" b="1" dirty="0"/>
            </a:br>
            <a:r>
              <a:rPr lang="en-ZA" sz="2000" b="1" u="sng" dirty="0">
                <a:solidFill>
                  <a:srgbClr val="C00000"/>
                </a:solidFill>
              </a:rPr>
              <a:t>Financial Report </a:t>
            </a:r>
            <a:r>
              <a:rPr lang="en-ZA" sz="2000" b="1" dirty="0">
                <a:solidFill>
                  <a:schemeClr val="accent2"/>
                </a:solidFill>
              </a:rPr>
              <a:t/>
            </a:r>
            <a:br>
              <a:rPr lang="en-ZA" sz="2000" b="1" dirty="0">
                <a:solidFill>
                  <a:schemeClr val="accent2"/>
                </a:solidFill>
              </a:rPr>
            </a:br>
            <a:r>
              <a:rPr lang="en-ZA" sz="2000" b="1" dirty="0"/>
              <a:t>Key Findings of the AG Audit</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7</a:t>
            </a:fld>
            <a:endParaRPr lang="en-ZA" dirty="0"/>
          </a:p>
        </p:txBody>
      </p:sp>
      <p:graphicFrame>
        <p:nvGraphicFramePr>
          <p:cNvPr id="6" name="Diagram 5"/>
          <p:cNvGraphicFramePr/>
          <p:nvPr>
            <p:extLst>
              <p:ext uri="{D42A27DB-BD31-4B8C-83A1-F6EECF244321}">
                <p14:modId xmlns:p14="http://schemas.microsoft.com/office/powerpoint/2010/main" val="536434856"/>
              </p:ext>
            </p:extLst>
          </p:nvPr>
        </p:nvGraphicFramePr>
        <p:xfrm>
          <a:off x="647700" y="1866900"/>
          <a:ext cx="7848600" cy="42989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16B2C1CA-6DF6-0AC4-B520-BE04BD7873C5}"/>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2D4D16C0-5972-3DFB-78CD-40BB700547B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7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t>Audit Corrective Action</a:t>
            </a:r>
            <a:br>
              <a:rPr lang="en-ZA" sz="2000" b="1" dirty="0"/>
            </a:br>
            <a:r>
              <a:rPr lang="en-ZA" sz="2000" b="1" dirty="0">
                <a:solidFill>
                  <a:srgbClr val="C00000"/>
                </a:solidFill>
              </a:rPr>
              <a:t>Financial information</a:t>
            </a:r>
            <a:endParaRPr lang="en-ZA" sz="2000" b="1" dirty="0">
              <a:solidFill>
                <a:srgbClr val="C00000"/>
              </a:solidFill>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152400"/>
            <a:ext cx="1143000" cy="134470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8</a:t>
            </a:fld>
            <a:endParaRPr lang="en-ZA" dirty="0"/>
          </a:p>
        </p:txBody>
      </p:sp>
      <p:graphicFrame>
        <p:nvGraphicFramePr>
          <p:cNvPr id="6" name="Diagram 5"/>
          <p:cNvGraphicFramePr/>
          <p:nvPr>
            <p:extLst>
              <p:ext uri="{D42A27DB-BD31-4B8C-83A1-F6EECF244321}">
                <p14:modId xmlns:p14="http://schemas.microsoft.com/office/powerpoint/2010/main" val="3714533115"/>
              </p:ext>
            </p:extLst>
          </p:nvPr>
        </p:nvGraphicFramePr>
        <p:xfrm>
          <a:off x="990600" y="1527175"/>
          <a:ext cx="7848600" cy="44894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a:extLst>
              <a:ext uri="{FF2B5EF4-FFF2-40B4-BE49-F238E27FC236}">
                <a16:creationId xmlns:a16="http://schemas.microsoft.com/office/drawing/2014/main" id="{8E6D6D4F-18ED-B478-1EE8-C2AF9CD98605}"/>
              </a:ext>
            </a:extLst>
          </p:cNvPr>
          <p:cNvSpPr>
            <a:spLocks noGrp="1"/>
          </p:cNvSpPr>
          <p:nvPr>
            <p:ph type="ftr" sz="quarter" idx="11"/>
          </p:nvPr>
        </p:nvSpPr>
        <p:spPr/>
        <p:txBody>
          <a:bodyPr/>
          <a:lstStyle/>
          <a:p>
            <a:endParaRPr lang="en-ZA" dirty="0"/>
          </a:p>
        </p:txBody>
      </p:sp>
      <p:pic>
        <p:nvPicPr>
          <p:cNvPr id="7" name="Picture 3" descr="Logo, company name&#10;&#10;Description automatically generated">
            <a:extLst>
              <a:ext uri="{FF2B5EF4-FFF2-40B4-BE49-F238E27FC236}">
                <a16:creationId xmlns:a16="http://schemas.microsoft.com/office/drawing/2014/main" id="{D7052E03-A46D-7DD5-B1F7-B4DC4CE11A7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43350" y="6063335"/>
            <a:ext cx="12573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44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667000"/>
            <a:ext cx="6858000" cy="1752600"/>
          </a:xfrm>
        </p:spPr>
        <p:txBody>
          <a:bodyPr>
            <a:normAutofit/>
          </a:bodyPr>
          <a:lstStyle/>
          <a:p>
            <a:r>
              <a:rPr lang="en-US" sz="2400" b="1" dirty="0">
                <a:solidFill>
                  <a:srgbClr val="C00000"/>
                </a:solidFill>
              </a:rPr>
              <a:t>An overview of performance</a:t>
            </a:r>
          </a:p>
          <a:p>
            <a:endParaRPr lang="en-ZA" sz="2400" dirty="0">
              <a:solidFill>
                <a:schemeClr val="tx1"/>
              </a:solidFill>
            </a:endParaRPr>
          </a:p>
          <a:p>
            <a:r>
              <a:rPr lang="en-ZA" sz="2400" dirty="0">
                <a:solidFill>
                  <a:schemeClr val="tx1"/>
                </a:solidFill>
              </a:rPr>
              <a:t>Annual Performance Report 2021 – 2022 </a:t>
            </a:r>
            <a:r>
              <a:rPr lang="en-US" sz="2400" b="1" dirty="0">
                <a:solidFill>
                  <a:srgbClr val="C00000"/>
                </a:solidFill>
              </a:rPr>
              <a:t> </a:t>
            </a:r>
          </a:p>
        </p:txBody>
      </p:sp>
      <p:pic>
        <p:nvPicPr>
          <p:cNvPr id="13" name="Picture 6"/>
          <p:cNvPicPr>
            <a:picLocks noChangeAspect="1" noChangeArrowheads="1"/>
          </p:cNvPicPr>
          <p:nvPr/>
        </p:nvPicPr>
        <p:blipFill>
          <a:blip r:embed="rId4" cstate="print"/>
          <a:srcRect/>
          <a:stretch>
            <a:fillRect/>
          </a:stretch>
        </p:blipFill>
        <p:spPr bwMode="auto">
          <a:xfrm>
            <a:off x="5653090"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6"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7" cstate="print"/>
          <a:srcRect/>
          <a:stretch>
            <a:fillRect/>
          </a:stretch>
        </p:blipFill>
        <p:spPr bwMode="auto">
          <a:xfrm>
            <a:off x="6591304"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8" cstate="print"/>
          <a:srcRect/>
          <a:stretch>
            <a:fillRect/>
          </a:stretch>
        </p:blipFill>
        <p:spPr bwMode="auto">
          <a:xfrm>
            <a:off x="1958411" y="4950959"/>
            <a:ext cx="923925" cy="1428750"/>
          </a:xfrm>
          <a:prstGeom prst="rect">
            <a:avLst/>
          </a:prstGeom>
          <a:noFill/>
          <a:ln w="9525">
            <a:noFill/>
            <a:miter lim="800000"/>
            <a:headEnd/>
            <a:tailEnd/>
          </a:ln>
        </p:spPr>
      </p:pic>
      <p:pic>
        <p:nvPicPr>
          <p:cNvPr id="3" name="Picture 2" descr="An old person holding a pen&#10;&#10;Description automatically generated with low confidence">
            <a:extLst>
              <a:ext uri="{FF2B5EF4-FFF2-40B4-BE49-F238E27FC236}">
                <a16:creationId xmlns:a16="http://schemas.microsoft.com/office/drawing/2014/main" id="{66B634A0-E110-557B-AC0E-A63B8E89310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00590" y="4950960"/>
            <a:ext cx="952500" cy="1433374"/>
          </a:xfrm>
          <a:prstGeom prst="rect">
            <a:avLst/>
          </a:prstGeom>
        </p:spPr>
      </p:pic>
    </p:spTree>
    <p:extLst>
      <p:ext uri="{BB962C8B-B14F-4D97-AF65-F5344CB8AC3E}">
        <p14:creationId xmlns:p14="http://schemas.microsoft.com/office/powerpoint/2010/main" val="378681396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16825</TotalTime>
  <Words>2396</Words>
  <Application>Microsoft Office PowerPoint</Application>
  <PresentationFormat>On-screen Show (4:3)</PresentationFormat>
  <Paragraphs>516</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Office Theme</vt:lpstr>
      <vt:lpstr>SOUTH AFRICAN HUMAN RIGHTS COMMISSION</vt:lpstr>
      <vt:lpstr>OVERVIEW OF PRESENTATION</vt:lpstr>
      <vt:lpstr>Audit Outcomes Performance Information Key Findings of the AG Audit</vt:lpstr>
      <vt:lpstr>Audit Corrective Action Performance information</vt:lpstr>
      <vt:lpstr>Overview of 2021-22 Financial Statements Financial Performance Review </vt:lpstr>
      <vt:lpstr>Overview of 2021-22 Financial Statements Financial Performance Review </vt:lpstr>
      <vt:lpstr>Audit Outcomes Financial Report  Key Findings of the AG Audit</vt:lpstr>
      <vt:lpstr>Audit Corrective Action Financial information</vt:lpstr>
      <vt:lpstr>PowerPoint Presentation</vt:lpstr>
      <vt:lpstr>Overview of Performance 2020-21 Achievement of targets over the last 5 years</vt:lpstr>
      <vt:lpstr>Overview of Performance 2020-21 Achievement of targets by Programme</vt:lpstr>
      <vt:lpstr>PowerPoint Presentation</vt:lpstr>
      <vt:lpstr>Programme 1 achievements: Administration</vt:lpstr>
      <vt:lpstr>Programme 1: Administration Areas of under - performance (1)</vt:lpstr>
      <vt:lpstr>Programme 1: Administration Areas of under - performance (2)</vt:lpstr>
      <vt:lpstr>PowerPoint Presentation</vt:lpstr>
      <vt:lpstr>Programme 2  Promotion of human rights (1) </vt:lpstr>
      <vt:lpstr>Programme 2  Promotion of human rights (2) </vt:lpstr>
      <vt:lpstr>Programme 2  Promotion of human rights (3) </vt:lpstr>
      <vt:lpstr>Programme 2 achievements: Promotion of human rights (4)</vt:lpstr>
      <vt:lpstr>Programme 2: Promotion of Human Rights Areas of under – performance (1) </vt:lpstr>
      <vt:lpstr>Programme 2: Promotion of Human Rights Areas of under – performance (2)</vt:lpstr>
      <vt:lpstr>PowerPoint Presentation</vt:lpstr>
      <vt:lpstr>Programme 3 achievements: Protection of human rights  (1)</vt:lpstr>
      <vt:lpstr>Programme 3 achievements: Protection of human rights  (2)</vt:lpstr>
      <vt:lpstr>Programme 3 achievements: Finalised cases by province</vt:lpstr>
      <vt:lpstr>Programme 3 achievements: Top 5 complaints lodged</vt:lpstr>
      <vt:lpstr>Programme 3: Protection of Human Rights Areas of under - performance</vt:lpstr>
      <vt:lpstr>PowerPoint Presentation</vt:lpstr>
      <vt:lpstr>Programme 4 achievements: Monitoring of human rights (1)</vt:lpstr>
      <vt:lpstr>END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“Strategic Planning, Performance Monitoring, Evaluation and Reporting” to the Nigerian Human Rights Commission Delegation:   13-15 November 2012, Johannesburg  by  Strategic Support &amp; Governance Unit</dc:title>
  <dc:creator>LNonjaduka</dc:creator>
  <cp:lastModifiedBy>Siyabamkela Mthonjeni</cp:lastModifiedBy>
  <cp:revision>1539</cp:revision>
  <cp:lastPrinted>2019-07-08T12:28:47Z</cp:lastPrinted>
  <dcterms:created xsi:type="dcterms:W3CDTF">2012-11-12T14:19:15Z</dcterms:created>
  <dcterms:modified xsi:type="dcterms:W3CDTF">2022-10-18T11:16:54Z</dcterms:modified>
</cp:coreProperties>
</file>