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sldIdLst>
    <p:sldId id="256" r:id="rId6"/>
    <p:sldId id="257" r:id="rId7"/>
    <p:sldId id="317" r:id="rId8"/>
    <p:sldId id="277" r:id="rId9"/>
    <p:sldId id="305" r:id="rId10"/>
    <p:sldId id="278" r:id="rId11"/>
    <p:sldId id="279" r:id="rId12"/>
    <p:sldId id="280" r:id="rId13"/>
    <p:sldId id="281" r:id="rId14"/>
    <p:sldId id="282" r:id="rId15"/>
    <p:sldId id="283" r:id="rId16"/>
    <p:sldId id="307" r:id="rId17"/>
    <p:sldId id="284" r:id="rId18"/>
    <p:sldId id="286" r:id="rId19"/>
    <p:sldId id="287" r:id="rId20"/>
    <p:sldId id="288" r:id="rId21"/>
    <p:sldId id="289" r:id="rId22"/>
    <p:sldId id="290" r:id="rId23"/>
    <p:sldId id="291" r:id="rId24"/>
    <p:sldId id="292" r:id="rId25"/>
    <p:sldId id="293" r:id="rId26"/>
    <p:sldId id="309" r:id="rId27"/>
    <p:sldId id="294" r:id="rId28"/>
    <p:sldId id="297" r:id="rId29"/>
    <p:sldId id="304" r:id="rId30"/>
    <p:sldId id="299" r:id="rId31"/>
    <p:sldId id="300" r:id="rId32"/>
    <p:sldId id="301" r:id="rId33"/>
    <p:sldId id="306" r:id="rId34"/>
    <p:sldId id="303" r:id="rId35"/>
    <p:sldId id="310" r:id="rId36"/>
    <p:sldId id="311" r:id="rId37"/>
    <p:sldId id="315" r:id="rId38"/>
    <p:sldId id="316" r:id="rId39"/>
    <p:sldId id="275"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phne Morwalle" initials="DM" lastIdx="3" clrIdx="0">
    <p:extLst>
      <p:ext uri="{19B8F6BF-5375-455C-9EA6-DF929625EA0E}">
        <p15:presenceInfo xmlns:p15="http://schemas.microsoft.com/office/powerpoint/2012/main" userId="S::RamekgMD@eskom.co.za::420017bf-3392-478a-9dbc-015640fc71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2022/10/13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CA291F-663B-47B1-87DD-51E5B01DA0AE}" type="slidenum">
              <a:rPr lang="en-ZA" smtClean="0"/>
              <a:t>1</a:t>
            </a:fld>
            <a:endParaRPr lang="en-ZA" dirty="0"/>
          </a:p>
        </p:txBody>
      </p:sp>
    </p:spTree>
    <p:extLst>
      <p:ext uri="{BB962C8B-B14F-4D97-AF65-F5344CB8AC3E}">
        <p14:creationId xmlns:p14="http://schemas.microsoft.com/office/powerpoint/2010/main" val="345164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CA291F-663B-47B1-87DD-51E5B01DA0AE}" type="slidenum">
              <a:rPr lang="en-ZA" smtClean="0"/>
              <a:t>2</a:t>
            </a:fld>
            <a:endParaRPr lang="en-ZA" dirty="0"/>
          </a:p>
        </p:txBody>
      </p:sp>
    </p:spTree>
    <p:extLst>
      <p:ext uri="{BB962C8B-B14F-4D97-AF65-F5344CB8AC3E}">
        <p14:creationId xmlns:p14="http://schemas.microsoft.com/office/powerpoint/2010/main" val="25178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CA291F-663B-47B1-87DD-51E5B01DA0AE}" type="slidenum">
              <a:rPr lang="en-ZA" smtClean="0"/>
              <a:t>3</a:t>
            </a:fld>
            <a:endParaRPr lang="en-ZA" dirty="0"/>
          </a:p>
        </p:txBody>
      </p:sp>
    </p:spTree>
    <p:extLst>
      <p:ext uri="{BB962C8B-B14F-4D97-AF65-F5344CB8AC3E}">
        <p14:creationId xmlns:p14="http://schemas.microsoft.com/office/powerpoint/2010/main" val="181746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08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A291F-663B-47B1-87DD-51E5B01DA0A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64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1CA291F-663B-47B1-87DD-51E5B01DA0AE}" type="slidenum">
              <a:rPr lang="en-ZA" smtClean="0"/>
              <a:t>35</a:t>
            </a:fld>
            <a:endParaRPr lang="en-ZA" dirty="0"/>
          </a:p>
        </p:txBody>
      </p:sp>
    </p:spTree>
    <p:extLst>
      <p:ext uri="{BB962C8B-B14F-4D97-AF65-F5344CB8AC3E}">
        <p14:creationId xmlns:p14="http://schemas.microsoft.com/office/powerpoint/2010/main" val="529035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Rectangle 7"/>
          <p:cNvSpPr/>
          <p:nvPr userDrawn="1"/>
        </p:nvSpPr>
        <p:spPr>
          <a:xfrm>
            <a:off x="1" y="0"/>
            <a:ext cx="12192000" cy="1133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ZA" dirty="0"/>
          </a:p>
        </p:txBody>
      </p:sp>
      <p:sp>
        <p:nvSpPr>
          <p:cNvPr id="9" name="Date Placeholder 3"/>
          <p:cNvSpPr>
            <a:spLocks noGrp="1"/>
          </p:cNvSpPr>
          <p:nvPr>
            <p:ph type="dt" sz="half" idx="10"/>
          </p:nvPr>
        </p:nvSpPr>
        <p:spPr>
          <a:xfrm>
            <a:off x="8062264" y="6422667"/>
            <a:ext cx="27432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60C93B3D-50A6-42BA-AB96-4563A6AEDEA5}" type="datetimeFigureOut">
              <a:rPr lang="en-ZA" smtClean="0"/>
              <a:pPr/>
              <a:t>2022/10/13</a:t>
            </a:fld>
            <a:endParaRPr lang="en-ZA" dirty="0"/>
          </a:p>
        </p:txBody>
      </p:sp>
      <p:grpSp>
        <p:nvGrpSpPr>
          <p:cNvPr id="10" name="Group 162"/>
          <p:cNvGrpSpPr>
            <a:grpSpLocks/>
          </p:cNvGrpSpPr>
          <p:nvPr userDrawn="1"/>
        </p:nvGrpSpPr>
        <p:grpSpPr bwMode="auto">
          <a:xfrm>
            <a:off x="-4763" y="0"/>
            <a:ext cx="11639551" cy="6858000"/>
            <a:chOff x="-3" y="0"/>
            <a:chExt cx="7332" cy="4320"/>
          </a:xfrm>
        </p:grpSpPr>
        <p:pic>
          <p:nvPicPr>
            <p:cNvPr id="11" name="Picture 23" descr="d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pic>
          <p:nvPicPr>
            <p:cNvPr id="13" name="Picture 161" descr="logo 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 y="273"/>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55"/>
          <p:cNvGrpSpPr>
            <a:grpSpLocks/>
          </p:cNvGrpSpPr>
          <p:nvPr userDrawn="1"/>
        </p:nvGrpSpPr>
        <p:grpSpPr bwMode="auto">
          <a:xfrm>
            <a:off x="257175" y="1201738"/>
            <a:ext cx="2482850" cy="2444750"/>
            <a:chOff x="162" y="757"/>
            <a:chExt cx="1564" cy="1540"/>
          </a:xfrm>
        </p:grpSpPr>
        <p:sp>
          <p:nvSpPr>
            <p:cNvPr id="15"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16"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17"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18"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19"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sp>
        <p:nvSpPr>
          <p:cNvPr id="20" name="Oval 102"/>
          <p:cNvSpPr>
            <a:spLocks noChangeArrowheads="1"/>
          </p:cNvSpPr>
          <p:nvPr userDrawn="1"/>
        </p:nvSpPr>
        <p:spPr bwMode="auto">
          <a:xfrm>
            <a:off x="436563" y="1362075"/>
            <a:ext cx="2162175" cy="21732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defRPr/>
            </a:pPr>
            <a:r>
              <a:rPr lang="en-ZA" altLang="en-US" sz="1000" dirty="0">
                <a:solidFill>
                  <a:srgbClr val="C0C0C0"/>
                </a:solidFill>
              </a:rPr>
              <a:t>Insert image here</a:t>
            </a:r>
            <a:endParaRPr lang="en-ZA" altLang="en-US" sz="1000" dirty="0">
              <a:solidFill>
                <a:schemeClr val="tx1"/>
              </a:solidFill>
            </a:endParaRPr>
          </a:p>
        </p:txBody>
      </p:sp>
      <p:grpSp>
        <p:nvGrpSpPr>
          <p:cNvPr id="21" name="Group 156"/>
          <p:cNvGrpSpPr>
            <a:grpSpLocks/>
          </p:cNvGrpSpPr>
          <p:nvPr userDrawn="1"/>
        </p:nvGrpSpPr>
        <p:grpSpPr bwMode="auto">
          <a:xfrm>
            <a:off x="171450" y="1201738"/>
            <a:ext cx="2643188" cy="2493962"/>
            <a:chOff x="108" y="757"/>
            <a:chExt cx="1665" cy="1571"/>
          </a:xfrm>
        </p:grpSpPr>
        <p:sp>
          <p:nvSpPr>
            <p:cNvPr id="22"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23"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24"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grpSp>
        <p:nvGrpSpPr>
          <p:cNvPr id="25" name="Group 146"/>
          <p:cNvGrpSpPr>
            <a:grpSpLocks/>
          </p:cNvGrpSpPr>
          <p:nvPr userDrawn="1"/>
        </p:nvGrpSpPr>
        <p:grpSpPr bwMode="auto">
          <a:xfrm>
            <a:off x="912813" y="620713"/>
            <a:ext cx="1284287" cy="1260475"/>
            <a:chOff x="575" y="391"/>
            <a:chExt cx="809" cy="794"/>
          </a:xfrm>
        </p:grpSpPr>
        <p:sp>
          <p:nvSpPr>
            <p:cNvPr id="26"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27"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28"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29"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30"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31"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32"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33"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sp>
        <p:nvSpPr>
          <p:cNvPr id="34" name="Oval 118"/>
          <p:cNvSpPr>
            <a:spLocks noChangeArrowheads="1"/>
          </p:cNvSpPr>
          <p:nvPr userDrawn="1"/>
        </p:nvSpPr>
        <p:spPr bwMode="auto">
          <a:xfrm>
            <a:off x="1004888" y="706438"/>
            <a:ext cx="1111250" cy="11128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defRPr/>
            </a:pPr>
            <a:r>
              <a:rPr lang="en-ZA" altLang="en-US" sz="600" dirty="0">
                <a:solidFill>
                  <a:srgbClr val="C0C0C0"/>
                </a:solidFill>
              </a:rPr>
              <a:t>Insert image here</a:t>
            </a:r>
            <a:endParaRPr lang="en-ZA" altLang="en-US" sz="600" dirty="0">
              <a:solidFill>
                <a:schemeClr val="tx1"/>
              </a:solidFill>
            </a:endParaRPr>
          </a:p>
        </p:txBody>
      </p:sp>
      <p:grpSp>
        <p:nvGrpSpPr>
          <p:cNvPr id="35" name="Group 145"/>
          <p:cNvGrpSpPr>
            <a:grpSpLocks/>
          </p:cNvGrpSpPr>
          <p:nvPr userDrawn="1"/>
        </p:nvGrpSpPr>
        <p:grpSpPr bwMode="auto">
          <a:xfrm>
            <a:off x="863600" y="620713"/>
            <a:ext cx="1370013" cy="1284287"/>
            <a:chOff x="544" y="391"/>
            <a:chExt cx="863" cy="809"/>
          </a:xfrm>
        </p:grpSpPr>
        <p:sp>
          <p:nvSpPr>
            <p:cNvPr id="36"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37"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38"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grpSp>
        <p:nvGrpSpPr>
          <p:cNvPr id="39" name="Group 157"/>
          <p:cNvGrpSpPr>
            <a:grpSpLocks/>
          </p:cNvGrpSpPr>
          <p:nvPr userDrawn="1"/>
        </p:nvGrpSpPr>
        <p:grpSpPr bwMode="auto">
          <a:xfrm>
            <a:off x="331788" y="3090863"/>
            <a:ext cx="2074862" cy="2038350"/>
            <a:chOff x="209" y="1947"/>
            <a:chExt cx="1307" cy="1284"/>
          </a:xfrm>
        </p:grpSpPr>
        <p:sp>
          <p:nvSpPr>
            <p:cNvPr id="40"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41"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42"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43"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44"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45"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sp>
        <p:nvSpPr>
          <p:cNvPr id="46" name="Oval 128"/>
          <p:cNvSpPr>
            <a:spLocks noChangeArrowheads="1"/>
          </p:cNvSpPr>
          <p:nvPr userDrawn="1"/>
        </p:nvSpPr>
        <p:spPr bwMode="auto">
          <a:xfrm>
            <a:off x="482600" y="3227388"/>
            <a:ext cx="1801813" cy="1814512"/>
          </a:xfrm>
          <a:prstGeom prst="ellipse">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defRPr/>
            </a:pPr>
            <a:r>
              <a:rPr lang="en-ZA" altLang="en-US" sz="1000" dirty="0">
                <a:solidFill>
                  <a:srgbClr val="C0C0C0"/>
                </a:solidFill>
              </a:rPr>
              <a:t>Insert image here</a:t>
            </a:r>
          </a:p>
        </p:txBody>
      </p:sp>
      <p:grpSp>
        <p:nvGrpSpPr>
          <p:cNvPr id="47" name="Group 158"/>
          <p:cNvGrpSpPr>
            <a:grpSpLocks/>
          </p:cNvGrpSpPr>
          <p:nvPr userDrawn="1"/>
        </p:nvGrpSpPr>
        <p:grpSpPr bwMode="auto">
          <a:xfrm>
            <a:off x="257175" y="3090863"/>
            <a:ext cx="2211388" cy="2087562"/>
            <a:chOff x="162" y="1947"/>
            <a:chExt cx="1393" cy="1315"/>
          </a:xfrm>
        </p:grpSpPr>
        <p:sp>
          <p:nvSpPr>
            <p:cNvPr id="48"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49"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50"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grpSp>
        <p:nvGrpSpPr>
          <p:cNvPr id="51" name="Group 159"/>
          <p:cNvGrpSpPr>
            <a:grpSpLocks/>
          </p:cNvGrpSpPr>
          <p:nvPr userDrawn="1"/>
        </p:nvGrpSpPr>
        <p:grpSpPr bwMode="auto">
          <a:xfrm>
            <a:off x="900113" y="4684713"/>
            <a:ext cx="1717675" cy="1692275"/>
            <a:chOff x="567" y="2951"/>
            <a:chExt cx="1082" cy="1066"/>
          </a:xfrm>
        </p:grpSpPr>
        <p:sp>
          <p:nvSpPr>
            <p:cNvPr id="52"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53"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54"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55"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56"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57"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sp>
        <p:nvSpPr>
          <p:cNvPr id="58" name="Oval 138"/>
          <p:cNvSpPr>
            <a:spLocks noChangeArrowheads="1"/>
          </p:cNvSpPr>
          <p:nvPr userDrawn="1"/>
        </p:nvSpPr>
        <p:spPr bwMode="auto">
          <a:xfrm>
            <a:off x="1014413" y="4791075"/>
            <a:ext cx="1506537" cy="1519238"/>
          </a:xfrm>
          <a:prstGeom prst="ellips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defRPr/>
            </a:pPr>
            <a:r>
              <a:rPr lang="en-ZA" altLang="en-US" sz="900" dirty="0">
                <a:solidFill>
                  <a:srgbClr val="C0C0C0"/>
                </a:solidFill>
              </a:rPr>
              <a:t>Insert image here</a:t>
            </a:r>
          </a:p>
        </p:txBody>
      </p:sp>
      <p:grpSp>
        <p:nvGrpSpPr>
          <p:cNvPr id="59" name="Group 160"/>
          <p:cNvGrpSpPr>
            <a:grpSpLocks/>
          </p:cNvGrpSpPr>
          <p:nvPr userDrawn="1"/>
        </p:nvGrpSpPr>
        <p:grpSpPr bwMode="auto">
          <a:xfrm>
            <a:off x="838200" y="4684713"/>
            <a:ext cx="1828800" cy="1728787"/>
            <a:chOff x="528" y="2951"/>
            <a:chExt cx="1152" cy="1089"/>
          </a:xfrm>
        </p:grpSpPr>
        <p:sp>
          <p:nvSpPr>
            <p:cNvPr id="60"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61"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sp>
          <p:nvSpPr>
            <p:cNvPr id="62"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defRPr/>
              </a:pPr>
              <a:endParaRPr lang="en-ZA" altLang="en-US" sz="1800" dirty="0">
                <a:solidFill>
                  <a:schemeClr val="tx1"/>
                </a:solidFill>
              </a:endParaRPr>
            </a:p>
          </p:txBody>
        </p:sp>
      </p:grpSp>
      <p:sp>
        <p:nvSpPr>
          <p:cNvPr id="63" name="Rectangle 3"/>
          <p:cNvSpPr>
            <a:spLocks noGrp="1" noChangeArrowheads="1"/>
          </p:cNvSpPr>
          <p:nvPr>
            <p:ph type="ctrTitle"/>
          </p:nvPr>
        </p:nvSpPr>
        <p:spPr>
          <a:xfrm>
            <a:off x="3509963" y="3271838"/>
            <a:ext cx="7295501" cy="676275"/>
          </a:xfrm>
        </p:spPr>
        <p:txBody>
          <a:bodyPr anchor="b">
            <a:normAutofit/>
          </a:bodyPr>
          <a:lstStyle>
            <a:lvl1pPr>
              <a:defRPr sz="2400">
                <a:solidFill>
                  <a:srgbClr val="003896"/>
                </a:solidFill>
                <a:latin typeface="+mj-lt"/>
                <a:cs typeface="Arial" panose="020B0604020202020204" pitchFamily="34" charset="0"/>
              </a:defRPr>
            </a:lvl1pPr>
          </a:lstStyle>
          <a:p>
            <a:r>
              <a:rPr lang="en-US"/>
              <a:t>Click to edit Master title style</a:t>
            </a:r>
            <a:endParaRPr lang="en-ZA" dirty="0"/>
          </a:p>
        </p:txBody>
      </p:sp>
      <p:sp>
        <p:nvSpPr>
          <p:cNvPr id="64" name="Rectangle 4"/>
          <p:cNvSpPr>
            <a:spLocks noGrp="1" noChangeArrowheads="1"/>
          </p:cNvSpPr>
          <p:nvPr>
            <p:ph type="subTitle" idx="1"/>
          </p:nvPr>
        </p:nvSpPr>
        <p:spPr>
          <a:xfrm>
            <a:off x="3509963" y="4092575"/>
            <a:ext cx="7295501" cy="2220913"/>
          </a:xfrm>
        </p:spPr>
        <p:txBody>
          <a:bodyPr/>
          <a:lstStyle>
            <a:lvl1pPr marL="0" indent="0">
              <a:buFontTx/>
              <a:buNone/>
              <a:defRPr sz="1800">
                <a:solidFill>
                  <a:srgbClr val="83725B"/>
                </a:solidFill>
                <a:latin typeface="+mn-lt"/>
                <a:cs typeface="Arial" panose="020B0604020202020204" pitchFamily="34" charset="0"/>
              </a:defRPr>
            </a:lvl1pPr>
          </a:lstStyle>
          <a:p>
            <a:r>
              <a:rPr lang="en-US"/>
              <a:t>Click to edit Master subtitle style</a:t>
            </a:r>
            <a:endParaRPr lang="en-ZA" dirty="0"/>
          </a:p>
        </p:txBody>
      </p:sp>
    </p:spTree>
    <p:extLst>
      <p:ext uri="{BB962C8B-B14F-4D97-AF65-F5344CB8AC3E}">
        <p14:creationId xmlns:p14="http://schemas.microsoft.com/office/powerpoint/2010/main" val="294149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p:cNvSpPr>
            <a:spLocks noGrp="1"/>
          </p:cNvSpPr>
          <p:nvPr>
            <p:ph type="ftr" sz="quarter" idx="11"/>
          </p:nvPr>
        </p:nvSpPr>
        <p:spPr/>
        <p:txBody>
          <a:bodyPr/>
          <a:lstStyle>
            <a:lvl1pPr eaLnBrk="1">
              <a:defRPr/>
            </a:lvl1pPr>
          </a:lstStyle>
          <a:p>
            <a:endParaRPr lang="en-ZA" dirty="0"/>
          </a:p>
        </p:txBody>
      </p:sp>
      <p:sp>
        <p:nvSpPr>
          <p:cNvPr id="6" name="Slide Number Placeholder 5"/>
          <p:cNvSpPr>
            <a:spLocks noGrp="1"/>
          </p:cNvSpPr>
          <p:nvPr>
            <p:ph type="sldNum" sz="quarter" idx="12"/>
          </p:nvPr>
        </p:nvSpPr>
        <p:spPr/>
        <p:txBody>
          <a:bodyPr/>
          <a:lstStyle/>
          <a:p>
            <a:fld id="{56B1497D-D85C-49F0-B0C9-9C5FED4EAE9E}" type="slidenum">
              <a:rPr lang="en-ZA" smtClean="0"/>
              <a:t>‹#›</a:t>
            </a:fld>
            <a:endParaRPr lang="en-ZA" dirty="0"/>
          </a:p>
        </p:txBody>
      </p:sp>
    </p:spTree>
    <p:extLst>
      <p:ext uri="{BB962C8B-B14F-4D97-AF65-F5344CB8AC3E}">
        <p14:creationId xmlns:p14="http://schemas.microsoft.com/office/powerpoint/2010/main" val="114256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ags" Target="../tags/tag2.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grpSp>
        <p:nvGrpSpPr>
          <p:cNvPr id="12" name="Group 11"/>
          <p:cNvGrpSpPr/>
          <p:nvPr userDrawn="1"/>
        </p:nvGrpSpPr>
        <p:grpSpPr>
          <a:xfrm>
            <a:off x="-1" y="0"/>
            <a:ext cx="10708114" cy="969963"/>
            <a:chOff x="-1" y="0"/>
            <a:chExt cx="10708114" cy="969963"/>
          </a:xfrm>
        </p:grpSpPr>
        <p:pic>
          <p:nvPicPr>
            <p:cNvPr id="8" name="Picture 17" descr="topsolid"/>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116688"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 y="0"/>
              <a:ext cx="3116689" cy="969963"/>
            </a:xfrm>
            <a:prstGeom prst="rect">
              <a:avLst/>
            </a:prstGeom>
            <a:solidFill>
              <a:srgbClr val="1D3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ZA" dirty="0"/>
            </a:p>
          </p:txBody>
        </p:sp>
      </p:grpSp>
      <p:sp>
        <p:nvSpPr>
          <p:cNvPr id="3" name="Text Placeholder 2"/>
          <p:cNvSpPr>
            <a:spLocks noGrp="1"/>
          </p:cNvSpPr>
          <p:nvPr>
            <p:ph type="body" idx="1"/>
          </p:nvPr>
        </p:nvSpPr>
        <p:spPr>
          <a:xfrm>
            <a:off x="361681" y="1223493"/>
            <a:ext cx="11383851" cy="4953470"/>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pic>
        <p:nvPicPr>
          <p:cNvPr id="7" name="Picture 43" descr="logo smal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779551"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61681" y="151981"/>
            <a:ext cx="9877023" cy="666000"/>
          </a:xfrm>
          <a:prstGeom prst="rect">
            <a:avLst/>
          </a:prstGeom>
        </p:spPr>
        <p:txBody>
          <a:bodyPr vert="horz" lIns="91440" tIns="45720" rIns="91440" bIns="45720" rtlCol="0" anchor="ctr">
            <a:noAutofit/>
          </a:bodyPr>
          <a:lstStyle/>
          <a:p>
            <a:r>
              <a:rPr lang="en-US" noProof="0"/>
              <a:t>Click to edit Master title style</a:t>
            </a:r>
            <a:endParaRPr lang="en-ZA" noProof="0" dirty="0"/>
          </a:p>
        </p:txBody>
      </p:sp>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0"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slideLayout" Target="../slideLayouts/slideLayout2.xml"/><Relationship Id="rId4" Type="http://schemas.openxmlformats.org/officeDocument/2006/relationships/tags" Target="../tags/tag18.xml"/><Relationship Id="rId9"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emf"/><Relationship Id="rId11" Type="http://schemas.openxmlformats.org/officeDocument/2006/relationships/image" Target="../media/image9.png"/><Relationship Id="rId5" Type="http://schemas.openxmlformats.org/officeDocument/2006/relationships/oleObject" Target="../embeddings/oleObject6.bin"/><Relationship Id="rId10"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julianmarquina.es/10-tesauros-que-deben-acompanarte-para-identificar-los-contenidos-y-documentos-de-tu-biblioteca-archivo-o-unidad-de-informacion/" TargetMode="External"/><Relationship Id="rId7" Type="http://schemas.openxmlformats.org/officeDocument/2006/relationships/hyperlink" Target="https://www.htnovo.net/2020/05/ottimizzare-marketing-internet-google.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technofaq.org/posts/2019/06/ways-in-which-technology-is-transforming-procurement-operation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391595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4" name="Rectangle 6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ZA" sz="24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25" name="Rectangle 124"/>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grpSp>
        <p:nvGrpSpPr>
          <p:cNvPr id="124" name="Group 123"/>
          <p:cNvGrpSpPr/>
          <p:nvPr/>
        </p:nvGrpSpPr>
        <p:grpSpPr>
          <a:xfrm>
            <a:off x="-4763" y="0"/>
            <a:ext cx="9148763" cy="6858000"/>
            <a:chOff x="-4763" y="0"/>
            <a:chExt cx="9148763" cy="6858000"/>
          </a:xfrm>
        </p:grpSpPr>
        <p:pic>
          <p:nvPicPr>
            <p:cNvPr id="121" name="Picture 23" descr="d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182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91"/>
            <p:cNvSpPr>
              <a:spLocks noChangeArrowheads="1"/>
            </p:cNvSpPr>
            <p:nvPr/>
          </p:nvSpPr>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66" name="Rectangle 2"/>
          <p:cNvSpPr txBox="1">
            <a:spLocks noChangeArrowheads="1"/>
          </p:cNvSpPr>
          <p:nvPr/>
        </p:nvSpPr>
        <p:spPr>
          <a:xfrm>
            <a:off x="2643188" y="1806576"/>
            <a:ext cx="8057378" cy="1665288"/>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2400" kern="1200">
                <a:solidFill>
                  <a:srgbClr val="003896"/>
                </a:solidFill>
                <a:latin typeface="+mj-lt"/>
                <a:ea typeface="+mj-ea"/>
                <a:cs typeface="Arial" panose="020B0604020202020204" pitchFamily="34" charset="0"/>
              </a:defRPr>
            </a:lvl1pPr>
          </a:lstStyle>
          <a:p>
            <a:pPr algn="ctr">
              <a:lnSpc>
                <a:spcPct val="170000"/>
              </a:lnSpc>
            </a:pPr>
            <a:r>
              <a:rPr lang="en-ZA" altLang="en-US" sz="2800" b="1" dirty="0"/>
              <a:t>Eskom Presentation to SCOPA</a:t>
            </a:r>
          </a:p>
          <a:p>
            <a:pPr algn="ctr">
              <a:lnSpc>
                <a:spcPct val="170000"/>
              </a:lnSpc>
            </a:pPr>
            <a:r>
              <a:rPr lang="en-ZA" altLang="en-US" sz="2800" b="1" dirty="0"/>
              <a:t>2019 Oversight Visit Recommendations</a:t>
            </a:r>
          </a:p>
          <a:p>
            <a:pPr algn="ctr">
              <a:lnSpc>
                <a:spcPct val="170000"/>
              </a:lnSpc>
            </a:pPr>
            <a:r>
              <a:rPr lang="en-ZA" altLang="en-US" sz="2800" b="1" dirty="0"/>
              <a:t>FY2022/23 Quarter 2 Report</a:t>
            </a:r>
          </a:p>
        </p:txBody>
      </p:sp>
      <p:sp>
        <p:nvSpPr>
          <p:cNvPr id="67" name="Rectangle 3"/>
          <p:cNvSpPr txBox="1">
            <a:spLocks noChangeArrowheads="1"/>
          </p:cNvSpPr>
          <p:nvPr/>
        </p:nvSpPr>
        <p:spPr>
          <a:xfrm>
            <a:off x="3095625" y="5025073"/>
            <a:ext cx="8057378" cy="7508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83725B"/>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160"/>
              </a:spcBef>
            </a:pPr>
            <a:r>
              <a:rPr lang="en-ZA" altLang="en-US" dirty="0"/>
              <a:t>Date: 19 October 2022</a:t>
            </a:r>
          </a:p>
        </p:txBody>
      </p:sp>
      <p:grpSp>
        <p:nvGrpSpPr>
          <p:cNvPr id="126" name="Group 155"/>
          <p:cNvGrpSpPr>
            <a:grpSpLocks/>
          </p:cNvGrpSpPr>
          <p:nvPr/>
        </p:nvGrpSpPr>
        <p:grpSpPr bwMode="auto">
          <a:xfrm>
            <a:off x="257175" y="1201738"/>
            <a:ext cx="2482850" cy="2444750"/>
            <a:chOff x="162" y="757"/>
            <a:chExt cx="1564" cy="1540"/>
          </a:xfrm>
        </p:grpSpPr>
        <p:sp>
          <p:nvSpPr>
            <p:cNvPr id="127"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28"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29"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30"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31"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132" name="Oval 102"/>
          <p:cNvSpPr>
            <a:spLocks noChangeArrowheads="1"/>
          </p:cNvSpPr>
          <p:nvPr/>
        </p:nvSpPr>
        <p:spPr bwMode="auto">
          <a:xfrm>
            <a:off x="436563" y="1362075"/>
            <a:ext cx="2162175" cy="2173288"/>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1000" dirty="0">
              <a:solidFill>
                <a:schemeClr val="tx1"/>
              </a:solidFill>
            </a:endParaRPr>
          </a:p>
        </p:txBody>
      </p:sp>
      <p:grpSp>
        <p:nvGrpSpPr>
          <p:cNvPr id="133" name="Group 156"/>
          <p:cNvGrpSpPr>
            <a:grpSpLocks/>
          </p:cNvGrpSpPr>
          <p:nvPr/>
        </p:nvGrpSpPr>
        <p:grpSpPr bwMode="auto">
          <a:xfrm>
            <a:off x="171450" y="1201738"/>
            <a:ext cx="2643188" cy="2493962"/>
            <a:chOff x="108" y="757"/>
            <a:chExt cx="1665" cy="1571"/>
          </a:xfrm>
        </p:grpSpPr>
        <p:sp>
          <p:nvSpPr>
            <p:cNvPr id="134"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35"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36"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grpSp>
        <p:nvGrpSpPr>
          <p:cNvPr id="137" name="Group 146"/>
          <p:cNvGrpSpPr>
            <a:grpSpLocks/>
          </p:cNvGrpSpPr>
          <p:nvPr/>
        </p:nvGrpSpPr>
        <p:grpSpPr bwMode="auto">
          <a:xfrm>
            <a:off x="912813" y="620713"/>
            <a:ext cx="1284287" cy="1260475"/>
            <a:chOff x="575" y="391"/>
            <a:chExt cx="809" cy="794"/>
          </a:xfrm>
        </p:grpSpPr>
        <p:sp>
          <p:nvSpPr>
            <p:cNvPr id="138"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39"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40"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41"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42"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43"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44"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45"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146" name="Oval 118"/>
          <p:cNvSpPr>
            <a:spLocks noChangeArrowheads="1"/>
          </p:cNvSpPr>
          <p:nvPr/>
        </p:nvSpPr>
        <p:spPr bwMode="auto">
          <a:xfrm>
            <a:off x="1004888" y="706438"/>
            <a:ext cx="1111250" cy="1112837"/>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600" dirty="0">
              <a:solidFill>
                <a:schemeClr val="tx1"/>
              </a:solidFill>
            </a:endParaRPr>
          </a:p>
        </p:txBody>
      </p:sp>
      <p:grpSp>
        <p:nvGrpSpPr>
          <p:cNvPr id="147" name="Group 145"/>
          <p:cNvGrpSpPr>
            <a:grpSpLocks/>
          </p:cNvGrpSpPr>
          <p:nvPr/>
        </p:nvGrpSpPr>
        <p:grpSpPr bwMode="auto">
          <a:xfrm>
            <a:off x="863600" y="620713"/>
            <a:ext cx="1370013" cy="1284287"/>
            <a:chOff x="544" y="391"/>
            <a:chExt cx="863" cy="809"/>
          </a:xfrm>
        </p:grpSpPr>
        <p:sp>
          <p:nvSpPr>
            <p:cNvPr id="148"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49"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50"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grpSp>
        <p:nvGrpSpPr>
          <p:cNvPr id="151" name="Group 157"/>
          <p:cNvGrpSpPr>
            <a:grpSpLocks/>
          </p:cNvGrpSpPr>
          <p:nvPr/>
        </p:nvGrpSpPr>
        <p:grpSpPr bwMode="auto">
          <a:xfrm>
            <a:off x="331788" y="3090863"/>
            <a:ext cx="2074862" cy="2038350"/>
            <a:chOff x="209" y="1947"/>
            <a:chExt cx="1307" cy="1284"/>
          </a:xfrm>
        </p:grpSpPr>
        <p:sp>
          <p:nvSpPr>
            <p:cNvPr id="152"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53"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54"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55"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56"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57"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158" name="Oval 128"/>
          <p:cNvSpPr>
            <a:spLocks noChangeArrowheads="1"/>
          </p:cNvSpPr>
          <p:nvPr/>
        </p:nvSpPr>
        <p:spPr bwMode="auto">
          <a:xfrm>
            <a:off x="482600" y="3227388"/>
            <a:ext cx="1801813" cy="1814512"/>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1000" dirty="0">
              <a:solidFill>
                <a:srgbClr val="C0C0C0"/>
              </a:solidFill>
            </a:endParaRPr>
          </a:p>
        </p:txBody>
      </p:sp>
      <p:grpSp>
        <p:nvGrpSpPr>
          <p:cNvPr id="159" name="Group 158"/>
          <p:cNvGrpSpPr>
            <a:grpSpLocks/>
          </p:cNvGrpSpPr>
          <p:nvPr/>
        </p:nvGrpSpPr>
        <p:grpSpPr bwMode="auto">
          <a:xfrm>
            <a:off x="257175" y="3090863"/>
            <a:ext cx="2211388" cy="2087562"/>
            <a:chOff x="162" y="1947"/>
            <a:chExt cx="1393" cy="1315"/>
          </a:xfrm>
        </p:grpSpPr>
        <p:sp>
          <p:nvSpPr>
            <p:cNvPr id="160"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61"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62"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grpSp>
        <p:nvGrpSpPr>
          <p:cNvPr id="163" name="Group 159"/>
          <p:cNvGrpSpPr>
            <a:grpSpLocks/>
          </p:cNvGrpSpPr>
          <p:nvPr/>
        </p:nvGrpSpPr>
        <p:grpSpPr bwMode="auto">
          <a:xfrm>
            <a:off x="900113" y="4684713"/>
            <a:ext cx="1717675" cy="1692275"/>
            <a:chOff x="567" y="2951"/>
            <a:chExt cx="1082" cy="1066"/>
          </a:xfrm>
        </p:grpSpPr>
        <p:sp>
          <p:nvSpPr>
            <p:cNvPr id="164"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65"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66"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67"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68"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69"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170" name="Oval 138"/>
          <p:cNvSpPr>
            <a:spLocks noChangeArrowheads="1"/>
          </p:cNvSpPr>
          <p:nvPr/>
        </p:nvSpPr>
        <p:spPr bwMode="auto">
          <a:xfrm>
            <a:off x="1014413" y="4791075"/>
            <a:ext cx="1506537" cy="1519238"/>
          </a:xfrm>
          <a:prstGeom prst="ellipse">
            <a:avLst/>
          </a:prstGeom>
          <a:blipFill dpi="0" rotWithShape="1">
            <a:blip r:embed="rId11"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900" dirty="0">
              <a:solidFill>
                <a:srgbClr val="C0C0C0"/>
              </a:solidFill>
            </a:endParaRPr>
          </a:p>
        </p:txBody>
      </p:sp>
      <p:grpSp>
        <p:nvGrpSpPr>
          <p:cNvPr id="171" name="Group 160"/>
          <p:cNvGrpSpPr>
            <a:grpSpLocks/>
          </p:cNvGrpSpPr>
          <p:nvPr/>
        </p:nvGrpSpPr>
        <p:grpSpPr bwMode="auto">
          <a:xfrm>
            <a:off x="838200" y="4684713"/>
            <a:ext cx="1828800" cy="1728787"/>
            <a:chOff x="528" y="2951"/>
            <a:chExt cx="1152" cy="1089"/>
          </a:xfrm>
        </p:grpSpPr>
        <p:sp>
          <p:nvSpPr>
            <p:cNvPr id="172"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73"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174"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Tree>
    <p:extLst>
      <p:ext uri="{BB962C8B-B14F-4D97-AF65-F5344CB8AC3E}">
        <p14:creationId xmlns:p14="http://schemas.microsoft.com/office/powerpoint/2010/main" val="124395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91440" y="1270000"/>
            <a:ext cx="2062480" cy="5436018"/>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897966"/>
              </a:buClr>
              <a:defRPr/>
            </a:pPr>
            <a:r>
              <a:rPr lang="en-US" dirty="0">
                <a:solidFill>
                  <a:schemeClr val="bg1"/>
                </a:solidFill>
                <a:latin typeface="Arial" panose="020B0604020202020204" pitchFamily="34" charset="0"/>
                <a:cs typeface="Arial" panose="020B0604020202020204" pitchFamily="34" charset="0"/>
              </a:rPr>
              <a:t>NDPP v Kurt Robert Knoop NO and 15 Others (Case No. 62604/2021): Optimum Coal Mine </a:t>
            </a:r>
            <a:endParaRPr kumimoji="0" lang="en-US" sz="16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algn="ctr">
              <a:buClr>
                <a:srgbClr val="897966"/>
              </a:buClr>
              <a:defRPr/>
            </a:pPr>
            <a:endParaRPr lang="en-US" sz="1800" kern="0" dirty="0">
              <a:solidFill>
                <a:schemeClr val="bg1"/>
              </a:solidFill>
              <a:cs typeface="Arial" panose="020B0604020202020204" pitchFamily="34" charset="0"/>
            </a:endParaRPr>
          </a:p>
        </p:txBody>
      </p:sp>
      <p:sp>
        <p:nvSpPr>
          <p:cNvPr id="13" name="dtable157951861619949 10 146 127 534 98">
            <a:extLst>
              <a:ext uri="{FF2B5EF4-FFF2-40B4-BE49-F238E27FC236}">
                <a16:creationId xmlns:a16="http://schemas.microsoft.com/office/drawing/2014/main" id="{B90CEBFC-30EE-7F27-6DC3-53DF10D5FD3F}"/>
              </a:ext>
            </a:extLst>
          </p:cNvPr>
          <p:cNvSpPr txBox="1">
            <a:spLocks noChangeArrowheads="1"/>
          </p:cNvSpPr>
          <p:nvPr/>
        </p:nvSpPr>
        <p:spPr bwMode="auto">
          <a:xfrm>
            <a:off x="2486888" y="1395053"/>
            <a:ext cx="9024392" cy="53109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lgn="just">
              <a:spcBef>
                <a:spcPts val="500"/>
              </a:spcBef>
              <a:spcAft>
                <a:spcPts val="200"/>
              </a:spcAft>
              <a:buClr>
                <a:srgbClr val="1D3E88"/>
              </a:buClr>
              <a:defRPr/>
            </a:pPr>
            <a:r>
              <a:rPr lang="en-US" sz="1400" dirty="0">
                <a:cs typeface="Arial" panose="020B0604020202020204" pitchFamily="34" charset="0"/>
              </a:rPr>
              <a:t>An </a:t>
            </a:r>
            <a:r>
              <a:rPr lang="en-US" sz="1400" b="1" dirty="0">
                <a:cs typeface="Arial" panose="020B0604020202020204" pitchFamily="34" charset="0"/>
              </a:rPr>
              <a:t>application for the preservation </a:t>
            </a:r>
            <a:r>
              <a:rPr lang="en-US" sz="1400" dirty="0">
                <a:cs typeface="Arial" panose="020B0604020202020204" pitchFamily="34" charset="0"/>
              </a:rPr>
              <a:t>of all </a:t>
            </a:r>
            <a:r>
              <a:rPr lang="en-US" sz="1400" dirty="0" err="1">
                <a:cs typeface="Arial" panose="020B0604020202020204" pitchFamily="34" charset="0"/>
              </a:rPr>
              <a:t>Tegeta’s</a:t>
            </a:r>
            <a:r>
              <a:rPr lang="en-US" sz="1400" dirty="0">
                <a:cs typeface="Arial" panose="020B0604020202020204" pitchFamily="34" charset="0"/>
              </a:rPr>
              <a:t> shares in Optimum Coal Mine and the business of Optimum Coal Mine was instituted by the NDPP in terms of the Prevention of Organized Crime Act, 121 of 1998. </a:t>
            </a:r>
            <a:r>
              <a:rPr lang="en-US" sz="1400" b="1" dirty="0">
                <a:cs typeface="Arial" panose="020B0604020202020204" pitchFamily="34" charset="0"/>
              </a:rPr>
              <a:t>Eskom is supporting the NDPP in this process</a:t>
            </a:r>
            <a:r>
              <a:rPr lang="en-US" sz="1400" dirty="0">
                <a:cs typeface="Arial" panose="020B0604020202020204" pitchFamily="34" charset="0"/>
              </a:rPr>
              <a:t>. </a:t>
            </a:r>
          </a:p>
          <a:p>
            <a:pPr lvl="1" algn="just">
              <a:spcBef>
                <a:spcPts val="500"/>
              </a:spcBef>
              <a:spcAft>
                <a:spcPts val="200"/>
              </a:spcAft>
              <a:buClr>
                <a:srgbClr val="1D3E88"/>
              </a:buClr>
              <a:defRPr/>
            </a:pPr>
            <a:r>
              <a:rPr lang="en-US" sz="1400" dirty="0">
                <a:cs typeface="Arial" panose="020B0604020202020204" pitchFamily="34" charset="0"/>
              </a:rPr>
              <a:t>The </a:t>
            </a:r>
            <a:r>
              <a:rPr lang="en-US" sz="1400" b="1" dirty="0">
                <a:cs typeface="Arial" panose="020B0604020202020204" pitchFamily="34" charset="0"/>
              </a:rPr>
              <a:t>application was heard on 8 March 2022</a:t>
            </a:r>
            <a:r>
              <a:rPr lang="en-US" sz="1400" dirty="0">
                <a:cs typeface="Arial" panose="020B0604020202020204" pitchFamily="34" charset="0"/>
              </a:rPr>
              <a:t>. Judgement was handed down in </a:t>
            </a:r>
            <a:r>
              <a:rPr lang="en-US" sz="1400" dirty="0" err="1">
                <a:cs typeface="Arial" panose="020B0604020202020204" pitchFamily="34" charset="0"/>
              </a:rPr>
              <a:t>favour</a:t>
            </a:r>
            <a:r>
              <a:rPr lang="en-US" sz="1400" dirty="0">
                <a:cs typeface="Arial" panose="020B0604020202020204" pitchFamily="34" charset="0"/>
              </a:rPr>
              <a:t> of the NDPP, on</a:t>
            </a:r>
            <a:r>
              <a:rPr lang="en-US" sz="1400" b="1" dirty="0">
                <a:cs typeface="Arial" panose="020B0604020202020204" pitchFamily="34" charset="0"/>
              </a:rPr>
              <a:t> 23 March 2022</a:t>
            </a:r>
            <a:r>
              <a:rPr lang="en-US" sz="1400" dirty="0">
                <a:cs typeface="Arial" panose="020B0604020202020204" pitchFamily="34" charset="0"/>
              </a:rPr>
              <a:t>, </a:t>
            </a:r>
          </a:p>
          <a:p>
            <a:pPr lvl="1" algn="just">
              <a:spcBef>
                <a:spcPts val="500"/>
              </a:spcBef>
              <a:spcAft>
                <a:spcPts val="200"/>
              </a:spcAft>
              <a:buClr>
                <a:srgbClr val="1D3E88"/>
              </a:buClr>
              <a:defRPr/>
            </a:pPr>
            <a:r>
              <a:rPr lang="en-US" sz="1400" dirty="0">
                <a:cs typeface="Arial" panose="020B0604020202020204" pitchFamily="34" charset="0"/>
              </a:rPr>
              <a:t>The National Union of Mineworkers and the BRPs </a:t>
            </a:r>
            <a:r>
              <a:rPr lang="en-US" sz="1400" b="1" dirty="0">
                <a:cs typeface="Arial" panose="020B0604020202020204" pitchFamily="34" charset="0"/>
              </a:rPr>
              <a:t>have appealed this order.</a:t>
            </a:r>
          </a:p>
          <a:p>
            <a:pPr lvl="1" algn="just">
              <a:spcBef>
                <a:spcPts val="500"/>
              </a:spcBef>
              <a:spcAft>
                <a:spcPts val="200"/>
              </a:spcAft>
              <a:buClr>
                <a:srgbClr val="1D3E88"/>
              </a:buClr>
              <a:defRPr/>
            </a:pPr>
            <a:r>
              <a:rPr lang="en-US" sz="1400" b="1" dirty="0">
                <a:cs typeface="Arial" panose="020B0604020202020204" pitchFamily="34" charset="0"/>
              </a:rPr>
              <a:t>Templar Capital Ltd (Templar Capital) and Liberty Coal (Pty) Ltd (Liberty Coal) filed an application for leave to intervene </a:t>
            </a:r>
            <a:r>
              <a:rPr lang="en-US" sz="1400" dirty="0">
                <a:cs typeface="Arial" panose="020B0604020202020204" pitchFamily="34" charset="0"/>
              </a:rPr>
              <a:t>in the application and be allowed to argue their own appeal. </a:t>
            </a:r>
          </a:p>
          <a:p>
            <a:pPr lvl="2" algn="just">
              <a:spcBef>
                <a:spcPts val="500"/>
              </a:spcBef>
              <a:spcAft>
                <a:spcPts val="200"/>
              </a:spcAft>
              <a:buClr>
                <a:srgbClr val="1D3E88"/>
              </a:buClr>
              <a:defRPr/>
            </a:pPr>
            <a:r>
              <a:rPr lang="en-US" sz="1400" dirty="0">
                <a:cs typeface="Arial" panose="020B0604020202020204" pitchFamily="34" charset="0"/>
              </a:rPr>
              <a:t>The above </a:t>
            </a:r>
            <a:r>
              <a:rPr lang="en-US" sz="1400" b="1" dirty="0">
                <a:cs typeface="Arial" panose="020B0604020202020204" pitchFamily="34" charset="0"/>
              </a:rPr>
              <a:t>applications were argued on 15 June 2022</a:t>
            </a:r>
            <a:r>
              <a:rPr lang="en-US" sz="1400" dirty="0">
                <a:cs typeface="Arial" panose="020B0604020202020204" pitchFamily="34" charset="0"/>
              </a:rPr>
              <a:t>, and judgment was reserved</a:t>
            </a:r>
          </a:p>
          <a:p>
            <a:pPr lvl="1" algn="just">
              <a:spcBef>
                <a:spcPts val="500"/>
              </a:spcBef>
              <a:spcAft>
                <a:spcPts val="200"/>
              </a:spcAft>
              <a:buClr>
                <a:srgbClr val="1D3E88"/>
              </a:buClr>
              <a:defRPr/>
            </a:pPr>
            <a:r>
              <a:rPr lang="en-US" sz="1400" dirty="0">
                <a:cs typeface="Arial" panose="020B0604020202020204" pitchFamily="34" charset="0"/>
              </a:rPr>
              <a:t>On 4 July 2022, the </a:t>
            </a:r>
            <a:r>
              <a:rPr lang="en-US" sz="1400" b="1" dirty="0">
                <a:cs typeface="Arial" panose="020B0604020202020204" pitchFamily="34" charset="0"/>
              </a:rPr>
              <a:t>NDPP filed an application in terms of the Prevention of </a:t>
            </a:r>
            <a:r>
              <a:rPr lang="en-US" sz="1400" b="1" dirty="0" err="1">
                <a:cs typeface="Arial" panose="020B0604020202020204" pitchFamily="34" charset="0"/>
              </a:rPr>
              <a:t>Organised</a:t>
            </a:r>
            <a:r>
              <a:rPr lang="en-US" sz="1400" b="1" dirty="0">
                <a:cs typeface="Arial" panose="020B0604020202020204" pitchFamily="34" charset="0"/>
              </a:rPr>
              <a:t> Crimes Act </a:t>
            </a:r>
            <a:r>
              <a:rPr lang="en-US" sz="1400" dirty="0">
                <a:cs typeface="Arial" panose="020B0604020202020204" pitchFamily="34" charset="0"/>
              </a:rPr>
              <a:t>for a forfeiture order in respect of all claims held by Templar Capital against Optimum. </a:t>
            </a:r>
          </a:p>
          <a:p>
            <a:pPr lvl="1" algn="just">
              <a:spcBef>
                <a:spcPts val="500"/>
              </a:spcBef>
              <a:spcAft>
                <a:spcPts val="200"/>
              </a:spcAft>
              <a:buClr>
                <a:srgbClr val="1D3E88"/>
              </a:buClr>
              <a:defRPr/>
            </a:pPr>
            <a:r>
              <a:rPr lang="en-US" sz="1400" dirty="0">
                <a:cs typeface="Arial" panose="020B0604020202020204" pitchFamily="34" charset="0"/>
              </a:rPr>
              <a:t>The forfeiture application is </a:t>
            </a:r>
            <a:r>
              <a:rPr lang="en-US" sz="1400" b="1" dirty="0">
                <a:cs typeface="Arial" panose="020B0604020202020204" pitchFamily="34" charset="0"/>
              </a:rPr>
              <a:t>presently under consideration</a:t>
            </a:r>
          </a:p>
          <a:p>
            <a:pPr lvl="1" algn="just">
              <a:spcBef>
                <a:spcPts val="500"/>
              </a:spcBef>
              <a:spcAft>
                <a:spcPts val="200"/>
              </a:spcAft>
              <a:buClr>
                <a:srgbClr val="1D3E88"/>
              </a:buClr>
              <a:defRPr/>
            </a:pPr>
            <a:r>
              <a:rPr lang="en-US" sz="1400" b="1" dirty="0">
                <a:cs typeface="Arial" panose="020B0604020202020204" pitchFamily="34" charset="0"/>
              </a:rPr>
              <a:t>Eskom will be engaging with the NDPP and SIU </a:t>
            </a:r>
            <a:r>
              <a:rPr lang="en-US" sz="1400" dirty="0">
                <a:cs typeface="Arial" panose="020B0604020202020204" pitchFamily="34" charset="0"/>
              </a:rPr>
              <a:t>on the next steps to ensure that </a:t>
            </a:r>
            <a:r>
              <a:rPr lang="en-US" sz="1400" b="1" dirty="0">
                <a:cs typeface="Arial" panose="020B0604020202020204" pitchFamily="34" charset="0"/>
              </a:rPr>
              <a:t>Eskom is able to apply for equitable relief as a victim of crime</a:t>
            </a:r>
          </a:p>
          <a:p>
            <a:pPr lvl="1" algn="just">
              <a:spcBef>
                <a:spcPts val="500"/>
              </a:spcBef>
              <a:spcAft>
                <a:spcPts val="200"/>
              </a:spcAft>
              <a:buClr>
                <a:srgbClr val="1D3E88"/>
              </a:buClr>
              <a:defRPr/>
            </a:pPr>
            <a:r>
              <a:rPr lang="en-US" sz="1400" dirty="0">
                <a:cs typeface="Arial" panose="020B0604020202020204" pitchFamily="34" charset="0"/>
              </a:rPr>
              <a:t>On 22 August 2022, </a:t>
            </a:r>
            <a:r>
              <a:rPr lang="en-US" sz="1400" b="1" dirty="0">
                <a:cs typeface="Arial" panose="020B0604020202020204" pitchFamily="34" charset="0"/>
              </a:rPr>
              <a:t>the BRPs launched an application in the High Court </a:t>
            </a:r>
            <a:r>
              <a:rPr lang="en-US" sz="1400" dirty="0">
                <a:cs typeface="Arial" panose="020B0604020202020204" pitchFamily="34" charset="0"/>
              </a:rPr>
              <a:t>in terms of which they seek an order declaring that the operation and execution of the judgement and preservation order granted in </a:t>
            </a:r>
            <a:r>
              <a:rPr lang="en-US" sz="1400" dirty="0" err="1">
                <a:cs typeface="Arial" panose="020B0604020202020204" pitchFamily="34" charset="0"/>
              </a:rPr>
              <a:t>favour</a:t>
            </a:r>
            <a:r>
              <a:rPr lang="en-US" sz="1400" dirty="0">
                <a:cs typeface="Arial" panose="020B0604020202020204" pitchFamily="34" charset="0"/>
              </a:rPr>
              <a:t> of the NDPP on 23 March 2022 </a:t>
            </a:r>
            <a:r>
              <a:rPr lang="en-US" sz="1400" b="1" dirty="0">
                <a:cs typeface="Arial" panose="020B0604020202020204" pitchFamily="34" charset="0"/>
              </a:rPr>
              <a:t>be suspended pending the outcome of their appeal to the Supreme Court of Appeal</a:t>
            </a:r>
          </a:p>
          <a:p>
            <a:pPr lvl="1" algn="just">
              <a:spcBef>
                <a:spcPts val="500"/>
              </a:spcBef>
              <a:spcAft>
                <a:spcPts val="200"/>
              </a:spcAft>
              <a:buClr>
                <a:srgbClr val="1D3E88"/>
              </a:buClr>
              <a:defRPr/>
            </a:pPr>
            <a:r>
              <a:rPr lang="en-US" sz="1400" b="1" dirty="0">
                <a:cs typeface="Arial" panose="020B0604020202020204" pitchFamily="34" charset="0"/>
              </a:rPr>
              <a:t>Eskom is engaging with the NDPP and SIU on the next steps </a:t>
            </a:r>
            <a:r>
              <a:rPr lang="en-US" sz="1400" dirty="0">
                <a:cs typeface="Arial" panose="020B0604020202020204" pitchFamily="34" charset="0"/>
              </a:rPr>
              <a:t>to ensure that Eskom can apply for equitable relief as a victim of crime.</a:t>
            </a:r>
          </a:p>
        </p:txBody>
      </p:sp>
      <p:sp>
        <p:nvSpPr>
          <p:cNvPr id="3" name="TextBox 2">
            <a:extLst>
              <a:ext uri="{FF2B5EF4-FFF2-40B4-BE49-F238E27FC236}">
                <a16:creationId xmlns:a16="http://schemas.microsoft.com/office/drawing/2014/main" id="{A213333C-B406-49C2-126B-7918F51E8000}"/>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(2/9)</a:t>
            </a:r>
            <a:endParaRPr lang="en-ZA" sz="1400" dirty="0" err="1">
              <a:solidFill>
                <a:schemeClr val="bg1"/>
              </a:solidFill>
            </a:endParaRPr>
          </a:p>
        </p:txBody>
      </p:sp>
      <p:sp>
        <p:nvSpPr>
          <p:cNvPr id="5" name="dtable157951861619949 10 40 127 96 98">
            <a:extLst>
              <a:ext uri="{FF2B5EF4-FFF2-40B4-BE49-F238E27FC236}">
                <a16:creationId xmlns:a16="http://schemas.microsoft.com/office/drawing/2014/main" id="{7547573F-D25F-A668-DB0E-FC1DD9455241}"/>
              </a:ext>
            </a:extLst>
          </p:cNvPr>
          <p:cNvSpPr txBox="1">
            <a:spLocks noChangeArrowheads="1"/>
          </p:cNvSpPr>
          <p:nvPr/>
        </p:nvSpPr>
        <p:spPr bwMode="auto">
          <a:xfrm>
            <a:off x="2265680" y="1270000"/>
            <a:ext cx="9469116" cy="5436018"/>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897966"/>
              </a:buClr>
              <a:defRPr/>
            </a:pPr>
            <a:endParaRPr lang="en-US" sz="1800" kern="0" dirty="0">
              <a:solidFill>
                <a:srgbClr val="003896"/>
              </a:solidFill>
              <a:cs typeface="Arial" panose="020B0604020202020204" pitchFamily="34" charset="0"/>
            </a:endParaRPr>
          </a:p>
        </p:txBody>
      </p:sp>
    </p:spTree>
    <p:extLst>
      <p:ext uri="{BB962C8B-B14F-4D97-AF65-F5344CB8AC3E}">
        <p14:creationId xmlns:p14="http://schemas.microsoft.com/office/powerpoint/2010/main" val="352396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50800" y="1224024"/>
            <a:ext cx="1818640" cy="3520696"/>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ZA" dirty="0">
                <a:solidFill>
                  <a:schemeClr val="bg1"/>
                </a:solidFill>
                <a:latin typeface="Arial" panose="020B0604020202020204" pitchFamily="34" charset="0"/>
                <a:cs typeface="Arial" panose="020B0604020202020204" pitchFamily="34" charset="0"/>
              </a:rPr>
              <a:t>Impulse International </a:t>
            </a:r>
          </a:p>
          <a:p>
            <a:pPr algn="ctr">
              <a:buClr>
                <a:srgbClr val="897966"/>
              </a:buClr>
              <a:defRPr/>
            </a:pPr>
            <a:endParaRPr lang="en-US" sz="1800" kern="0" dirty="0">
              <a:solidFill>
                <a:schemeClr val="bg1"/>
              </a:solidFill>
              <a:cs typeface="Arial" panose="020B0604020202020204" pitchFamily="34" charset="0"/>
            </a:endParaRPr>
          </a:p>
        </p:txBody>
      </p:sp>
      <p:sp>
        <p:nvSpPr>
          <p:cNvPr id="12" name="dtable157951861619949 10 40 127 96 98">
            <a:extLst>
              <a:ext uri="{FF2B5EF4-FFF2-40B4-BE49-F238E27FC236}">
                <a16:creationId xmlns:a16="http://schemas.microsoft.com/office/drawing/2014/main" id="{3312F489-510C-3031-C8DD-5B5F46DCBBE7}"/>
              </a:ext>
            </a:extLst>
          </p:cNvPr>
          <p:cNvSpPr txBox="1">
            <a:spLocks noChangeArrowheads="1"/>
          </p:cNvSpPr>
          <p:nvPr/>
        </p:nvSpPr>
        <p:spPr bwMode="auto">
          <a:xfrm>
            <a:off x="1991360" y="1224022"/>
            <a:ext cx="10017221" cy="3520698"/>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897966"/>
              </a:buClr>
              <a:defRPr/>
            </a:pPr>
            <a:endParaRPr lang="en-US" sz="1800" kern="0" dirty="0">
              <a:solidFill>
                <a:srgbClr val="003896"/>
              </a:solidFill>
              <a:cs typeface="Arial" panose="020B0604020202020204" pitchFamily="34" charset="0"/>
            </a:endParaRPr>
          </a:p>
        </p:txBody>
      </p:sp>
      <p:sp>
        <p:nvSpPr>
          <p:cNvPr id="14" name="dtable157951861619949 10 40 127 96 98">
            <a:extLst>
              <a:ext uri="{FF2B5EF4-FFF2-40B4-BE49-F238E27FC236}">
                <a16:creationId xmlns:a16="http://schemas.microsoft.com/office/drawing/2014/main" id="{B3BF34D6-AA4D-6539-9C75-FB24719B4815}"/>
              </a:ext>
            </a:extLst>
          </p:cNvPr>
          <p:cNvSpPr txBox="1">
            <a:spLocks noChangeArrowheads="1"/>
          </p:cNvSpPr>
          <p:nvPr/>
        </p:nvSpPr>
        <p:spPr bwMode="auto">
          <a:xfrm>
            <a:off x="50800" y="5069840"/>
            <a:ext cx="1818640" cy="1432980"/>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ZA" dirty="0">
                <a:solidFill>
                  <a:schemeClr val="bg1"/>
                </a:solidFill>
                <a:latin typeface="Arial" panose="020B0604020202020204" pitchFamily="34" charset="0"/>
                <a:cs typeface="Arial" panose="020B0604020202020204" pitchFamily="34" charset="0"/>
              </a:rPr>
              <a:t>T-Systems South Africa (T-Systems)</a:t>
            </a:r>
          </a:p>
          <a:p>
            <a:pPr algn="ctr"/>
            <a:endParaRPr lang="en-US" sz="1400" kern="0" dirty="0">
              <a:solidFill>
                <a:schemeClr val="bg1"/>
              </a:solidFill>
              <a:cs typeface="Arial" panose="020B0604020202020204" pitchFamily="34" charset="0"/>
            </a:endParaRPr>
          </a:p>
        </p:txBody>
      </p:sp>
      <p:sp>
        <p:nvSpPr>
          <p:cNvPr id="16" name="dtable157951861619949 10 40 127 96 98">
            <a:extLst>
              <a:ext uri="{FF2B5EF4-FFF2-40B4-BE49-F238E27FC236}">
                <a16:creationId xmlns:a16="http://schemas.microsoft.com/office/drawing/2014/main" id="{C700294A-CE9C-EC84-32B9-B36B9E3387F3}"/>
              </a:ext>
            </a:extLst>
          </p:cNvPr>
          <p:cNvSpPr txBox="1">
            <a:spLocks noChangeArrowheads="1"/>
          </p:cNvSpPr>
          <p:nvPr/>
        </p:nvSpPr>
        <p:spPr bwMode="auto">
          <a:xfrm>
            <a:off x="1991360" y="5069482"/>
            <a:ext cx="10017221" cy="1407368"/>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897966"/>
              </a:buClr>
              <a:defRPr/>
            </a:pPr>
            <a:endParaRPr lang="en-US" sz="1800" kern="0" dirty="0">
              <a:solidFill>
                <a:srgbClr val="003896"/>
              </a:solidFill>
              <a:cs typeface="Arial" panose="020B0604020202020204" pitchFamily="34" charset="0"/>
            </a:endParaRPr>
          </a:p>
        </p:txBody>
      </p:sp>
      <p:sp>
        <p:nvSpPr>
          <p:cNvPr id="4" name="TextBox 3">
            <a:extLst>
              <a:ext uri="{FF2B5EF4-FFF2-40B4-BE49-F238E27FC236}">
                <a16:creationId xmlns:a16="http://schemas.microsoft.com/office/drawing/2014/main" id="{6CA1E975-2A38-1433-CEA3-9497A18B66D8}"/>
              </a:ext>
            </a:extLst>
          </p:cNvPr>
          <p:cNvSpPr txBox="1"/>
          <p:nvPr/>
        </p:nvSpPr>
        <p:spPr>
          <a:xfrm>
            <a:off x="2052046" y="5099962"/>
            <a:ext cx="9753874" cy="1259319"/>
          </a:xfrm>
          <a:prstGeom prst="rect">
            <a:avLst/>
          </a:prstGeom>
          <a:noFill/>
        </p:spPr>
        <p:txBody>
          <a:bodyPr wrap="square">
            <a:spAutoFit/>
          </a:bodyPr>
          <a:lstStyle/>
          <a:p>
            <a:pPr marL="285750" indent="-285750" algn="just">
              <a:spcBef>
                <a:spcPts val="500"/>
              </a:spcBef>
              <a:spcAft>
                <a:spcPts val="200"/>
              </a:spcAft>
              <a:buFont typeface="Arial" panose="020B0604020202020204" pitchFamily="34" charset="0"/>
              <a:buChar char="•"/>
            </a:pPr>
            <a:r>
              <a:rPr lang="en-US" sz="1400" dirty="0"/>
              <a:t>An </a:t>
            </a:r>
            <a:r>
              <a:rPr lang="en-US" sz="1400" b="1" dirty="0"/>
              <a:t>investigation was undertaken </a:t>
            </a:r>
            <a:r>
              <a:rPr lang="en-US" sz="1400" dirty="0"/>
              <a:t>to determine whether the contract between TSSA and Eskom was managed in accordance with Eskom’s policies and procedures. The investigation report </a:t>
            </a:r>
            <a:r>
              <a:rPr lang="en-US" sz="1400" b="1" dirty="0"/>
              <a:t>identified instances where due process was not followed</a:t>
            </a:r>
            <a:r>
              <a:rPr lang="en-US" sz="1400" dirty="0"/>
              <a:t>, resulting in potential wasteful expenditure to Eskom. </a:t>
            </a:r>
          </a:p>
          <a:p>
            <a:pPr marL="285750" indent="-285750" algn="just">
              <a:spcBef>
                <a:spcPts val="500"/>
              </a:spcBef>
              <a:spcAft>
                <a:spcPts val="200"/>
              </a:spcAft>
              <a:buFont typeface="Arial" panose="020B0604020202020204" pitchFamily="34" charset="0"/>
              <a:buChar char="•"/>
            </a:pPr>
            <a:r>
              <a:rPr lang="en-US" sz="1400" b="1" dirty="0"/>
              <a:t>An assessment is underway regarding the wasteful expenditure incurred, </a:t>
            </a:r>
            <a:r>
              <a:rPr lang="en-US" sz="1400" dirty="0"/>
              <a:t>following which appropriate legal action will be instituted..</a:t>
            </a:r>
          </a:p>
        </p:txBody>
      </p:sp>
      <p:sp>
        <p:nvSpPr>
          <p:cNvPr id="5" name="TextBox 4">
            <a:extLst>
              <a:ext uri="{FF2B5EF4-FFF2-40B4-BE49-F238E27FC236}">
                <a16:creationId xmlns:a16="http://schemas.microsoft.com/office/drawing/2014/main" id="{04B8B16F-1B14-AF3C-8E42-244EF475562A}"/>
              </a:ext>
            </a:extLst>
          </p:cNvPr>
          <p:cNvSpPr txBox="1"/>
          <p:nvPr/>
        </p:nvSpPr>
        <p:spPr>
          <a:xfrm>
            <a:off x="2052046" y="1241522"/>
            <a:ext cx="9824994" cy="3431709"/>
          </a:xfrm>
          <a:prstGeom prst="rect">
            <a:avLst/>
          </a:prstGeom>
          <a:noFill/>
        </p:spPr>
        <p:txBody>
          <a:bodyPr wrap="square">
            <a:spAutoFit/>
          </a:bodyPr>
          <a:lstStyle/>
          <a:p>
            <a:pPr marL="285750" indent="-285750" algn="just">
              <a:spcBef>
                <a:spcPts val="500"/>
              </a:spcBef>
              <a:spcAft>
                <a:spcPts val="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Impulse International </a:t>
            </a:r>
            <a:r>
              <a:rPr lang="en-US" sz="1400" b="1" dirty="0">
                <a:latin typeface="Arial" panose="020B0604020202020204" pitchFamily="34" charset="0"/>
                <a:cs typeface="Arial" panose="020B0604020202020204" pitchFamily="34" charset="0"/>
              </a:rPr>
              <a:t>instituted action against Eskom </a:t>
            </a:r>
            <a:r>
              <a:rPr lang="en-US" sz="1400" dirty="0">
                <a:latin typeface="Arial" panose="020B0604020202020204" pitchFamily="34" charset="0"/>
                <a:cs typeface="Arial" panose="020B0604020202020204" pitchFamily="34" charset="0"/>
              </a:rPr>
              <a:t>for claims of approximately </a:t>
            </a:r>
            <a:r>
              <a:rPr lang="en-US" sz="1400" b="1" dirty="0">
                <a:latin typeface="Arial" panose="020B0604020202020204" pitchFamily="34" charset="0"/>
                <a:cs typeface="Arial" panose="020B0604020202020204" pitchFamily="34" charset="0"/>
              </a:rPr>
              <a:t>R61 million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Eskom Rotek Industries </a:t>
            </a:r>
            <a:r>
              <a:rPr lang="en-US" sz="1400" dirty="0">
                <a:latin typeface="Arial" panose="020B0604020202020204" pitchFamily="34" charset="0"/>
                <a:cs typeface="Arial" panose="020B0604020202020204" pitchFamily="34" charset="0"/>
              </a:rPr>
              <a:t>(ERI) for claims of approximately </a:t>
            </a:r>
            <a:r>
              <a:rPr lang="en-US" sz="1400" b="1" dirty="0">
                <a:latin typeface="Arial" panose="020B0604020202020204" pitchFamily="34" charset="0"/>
                <a:cs typeface="Arial" panose="020B0604020202020204" pitchFamily="34" charset="0"/>
              </a:rPr>
              <a:t>R22 million </a:t>
            </a:r>
            <a:r>
              <a:rPr lang="en-US" sz="1400" dirty="0">
                <a:latin typeface="Arial" panose="020B0604020202020204" pitchFamily="34" charset="0"/>
                <a:cs typeface="Arial" panose="020B0604020202020204" pitchFamily="34" charset="0"/>
              </a:rPr>
              <a:t>in respect of payment for contracts suspended by Eskom and ERI.</a:t>
            </a:r>
          </a:p>
          <a:p>
            <a:pPr marL="285750" indent="-285750" algn="just">
              <a:spcBef>
                <a:spcPts val="500"/>
              </a:spcBef>
              <a:spcAft>
                <a:spcPts val="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Eskom litigation: </a:t>
            </a:r>
            <a:r>
              <a:rPr lang="en-US" sz="1400" dirty="0">
                <a:latin typeface="Arial" panose="020B0604020202020204" pitchFamily="34" charset="0"/>
                <a:cs typeface="Arial" panose="020B0604020202020204" pitchFamily="34" charset="0"/>
              </a:rPr>
              <a:t>Eskom has filed a special plea, plea, and counterclaim and is continuing in its efforts to have the contracts with Impulse declared void, unlawful, and unenforceable.</a:t>
            </a:r>
          </a:p>
          <a:p>
            <a:pPr marL="285750" indent="-285750" algn="just">
              <a:spcBef>
                <a:spcPts val="500"/>
              </a:spcBef>
              <a:spcAft>
                <a:spcPts val="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ERI litigation: </a:t>
            </a:r>
            <a:r>
              <a:rPr lang="en-US" sz="1400" dirty="0">
                <a:latin typeface="Arial" panose="020B0604020202020204" pitchFamily="34" charset="0"/>
                <a:cs typeface="Arial" panose="020B0604020202020204" pitchFamily="34" charset="0"/>
              </a:rPr>
              <a:t>a court date is yet to be set by Impulse International, as it is dominus litis in the matter.</a:t>
            </a:r>
          </a:p>
          <a:p>
            <a:pPr marL="285750" indent="-285750" algn="just">
              <a:spcBef>
                <a:spcPts val="500"/>
              </a:spcBef>
              <a:spcAft>
                <a:spcPts val="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SIU/National Prosecuting Authority (NPA) process: </a:t>
            </a:r>
            <a:r>
              <a:rPr lang="en-US" sz="1400" dirty="0">
                <a:latin typeface="Arial" panose="020B0604020202020204" pitchFamily="34" charset="0"/>
                <a:cs typeface="Arial" panose="020B0604020202020204" pitchFamily="34" charset="0"/>
              </a:rPr>
              <a:t>the SIU has considered instituting civil proceedings. However, it has decided that civil proceedings will be futile, based on the following:</a:t>
            </a:r>
          </a:p>
          <a:p>
            <a:pPr marL="447675" lvl="1" indent="-184150" algn="just">
              <a:spcBef>
                <a:spcPts val="500"/>
              </a:spcBef>
              <a:spcAft>
                <a:spcPts val="200"/>
              </a:spcAft>
              <a:buFont typeface="Courier New" panose="02070309020205020404" pitchFamily="49" charset="0"/>
              <a:buChar char="o"/>
            </a:pPr>
            <a:r>
              <a:rPr lang="en-US" sz="1400" b="1" dirty="0">
                <a:latin typeface="Arial" panose="020B0604020202020204" pitchFamily="34" charset="0"/>
                <a:cs typeface="Arial" panose="020B0604020202020204" pitchFamily="34" charset="0"/>
              </a:rPr>
              <a:t>SARS </a:t>
            </a:r>
            <a:r>
              <a:rPr lang="en-US" sz="1400" dirty="0">
                <a:latin typeface="Arial" panose="020B0604020202020204" pitchFamily="34" charset="0"/>
                <a:cs typeface="Arial" panose="020B0604020202020204" pitchFamily="34" charset="0"/>
              </a:rPr>
              <a:t>has a judgment (and preferent claim) of R200 million against Impulse International, </a:t>
            </a:r>
            <a:r>
              <a:rPr lang="en-US" sz="1400" b="1" dirty="0">
                <a:latin typeface="Arial" panose="020B0604020202020204" pitchFamily="34" charset="0"/>
                <a:cs typeface="Arial" panose="020B0604020202020204" pitchFamily="34" charset="0"/>
              </a:rPr>
              <a:t>but has only found R16 million, to date</a:t>
            </a:r>
            <a:r>
              <a:rPr lang="en-US" sz="1400" dirty="0">
                <a:latin typeface="Arial" panose="020B0604020202020204" pitchFamily="34" charset="0"/>
                <a:cs typeface="Arial" panose="020B0604020202020204" pitchFamily="34" charset="0"/>
              </a:rPr>
              <a:t>, to execute against. SARS is continuing in its </a:t>
            </a:r>
            <a:r>
              <a:rPr lang="en-US" sz="1400" dirty="0" err="1">
                <a:latin typeface="Arial" panose="020B0604020202020204" pitchFamily="34" charset="0"/>
                <a:cs typeface="Arial" panose="020B0604020202020204" pitchFamily="34" charset="0"/>
              </a:rPr>
              <a:t>endeavours</a:t>
            </a:r>
            <a:r>
              <a:rPr lang="en-US" sz="1400" dirty="0">
                <a:latin typeface="Arial" panose="020B0604020202020204" pitchFamily="34" charset="0"/>
                <a:cs typeface="Arial" panose="020B0604020202020204" pitchFamily="34" charset="0"/>
              </a:rPr>
              <a:t> to recover further funds</a:t>
            </a:r>
          </a:p>
          <a:p>
            <a:pPr marL="447675" lvl="1" indent="-184150" algn="just">
              <a:spcBef>
                <a:spcPts val="500"/>
              </a:spcBef>
              <a:spcAft>
                <a:spcPts val="200"/>
              </a:spcAft>
              <a:buFont typeface="Courier New" panose="02070309020205020404" pitchFamily="49" charset="0"/>
              <a:buChar char="o"/>
            </a:pPr>
            <a:r>
              <a:rPr lang="en-US" sz="1400" b="1" dirty="0">
                <a:latin typeface="Arial" panose="020B0604020202020204" pitchFamily="34" charset="0"/>
                <a:cs typeface="Arial" panose="020B0604020202020204" pitchFamily="34" charset="0"/>
              </a:rPr>
              <a:t>The Asset Forfeiture Unit (AFU) </a:t>
            </a:r>
            <a:r>
              <a:rPr lang="en-US" sz="1400" dirty="0">
                <a:latin typeface="Arial" panose="020B0604020202020204" pitchFamily="34" charset="0"/>
                <a:cs typeface="Arial" panose="020B0604020202020204" pitchFamily="34" charset="0"/>
              </a:rPr>
              <a:t>has progressed with its forfeiture application against the directors of Impulse International and related parties</a:t>
            </a:r>
          </a:p>
          <a:p>
            <a:pPr marL="447675" lvl="1" indent="-184150" algn="just">
              <a:spcBef>
                <a:spcPts val="500"/>
              </a:spcBef>
              <a:spcAft>
                <a:spcPts val="200"/>
              </a:spcAft>
              <a:buFont typeface="Courier New" panose="02070309020205020404" pitchFamily="49" charset="0"/>
              <a:buChar char="o"/>
            </a:pPr>
            <a:r>
              <a:rPr lang="en-US" sz="1400" b="1" dirty="0">
                <a:latin typeface="Arial" panose="020B0604020202020204" pitchFamily="34" charset="0"/>
                <a:cs typeface="Arial" panose="020B0604020202020204" pitchFamily="34" charset="0"/>
              </a:rPr>
              <a:t>The matter has been referred to the NPA for criminal prosecution</a:t>
            </a:r>
            <a:r>
              <a:rPr lang="en-US" sz="1400" dirty="0">
                <a:latin typeface="Arial" panose="020B0604020202020204" pitchFamily="34" charset="0"/>
                <a:cs typeface="Arial" panose="020B0604020202020204" pitchFamily="34" charset="0"/>
              </a:rPr>
              <a:t>, and the SIU will support the NPA in this regard</a:t>
            </a:r>
          </a:p>
        </p:txBody>
      </p:sp>
      <p:sp>
        <p:nvSpPr>
          <p:cNvPr id="3" name="TextBox 2">
            <a:extLst>
              <a:ext uri="{FF2B5EF4-FFF2-40B4-BE49-F238E27FC236}">
                <a16:creationId xmlns:a16="http://schemas.microsoft.com/office/drawing/2014/main" id="{7A28773C-D95E-475C-EA04-F70255931408}"/>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(3/9)</a:t>
            </a:r>
            <a:endParaRPr lang="en-ZA" sz="1400" dirty="0" err="1">
              <a:solidFill>
                <a:schemeClr val="bg1"/>
              </a:solidFill>
            </a:endParaRPr>
          </a:p>
        </p:txBody>
      </p:sp>
    </p:spTree>
    <p:extLst>
      <p:ext uri="{BB962C8B-B14F-4D97-AF65-F5344CB8AC3E}">
        <p14:creationId xmlns:p14="http://schemas.microsoft.com/office/powerpoint/2010/main" val="13520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4" name="dtable157951861619949 10 40 127 96 98">
            <a:extLst>
              <a:ext uri="{FF2B5EF4-FFF2-40B4-BE49-F238E27FC236}">
                <a16:creationId xmlns:a16="http://schemas.microsoft.com/office/drawing/2014/main" id="{B3BF34D6-AA4D-6539-9C75-FB24719B4815}"/>
              </a:ext>
            </a:extLst>
          </p:cNvPr>
          <p:cNvSpPr txBox="1">
            <a:spLocks noChangeArrowheads="1"/>
          </p:cNvSpPr>
          <p:nvPr/>
        </p:nvSpPr>
        <p:spPr bwMode="auto">
          <a:xfrm>
            <a:off x="50799" y="1401723"/>
            <a:ext cx="1960880" cy="2255877"/>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ZA" dirty="0">
                <a:solidFill>
                  <a:schemeClr val="bg1"/>
                </a:solidFill>
                <a:latin typeface="Arial" panose="020B0604020202020204" pitchFamily="34" charset="0"/>
                <a:cs typeface="Arial" panose="020B0604020202020204" pitchFamily="34" charset="0"/>
              </a:rPr>
              <a:t>PwC Task Order SM003: Capital Scrubbing</a:t>
            </a:r>
          </a:p>
          <a:p>
            <a:pPr algn="ctr">
              <a:buClr>
                <a:srgbClr val="897966"/>
              </a:buClr>
              <a:defRPr/>
            </a:pPr>
            <a:r>
              <a:rPr lang="en-US" sz="1400" kern="0" dirty="0">
                <a:solidFill>
                  <a:schemeClr val="bg1"/>
                </a:solidFill>
                <a:cs typeface="Arial" panose="020B0604020202020204" pitchFamily="34" charset="0"/>
              </a:rPr>
              <a:t> </a:t>
            </a:r>
          </a:p>
        </p:txBody>
      </p:sp>
      <p:sp>
        <p:nvSpPr>
          <p:cNvPr id="16" name="dtable157951861619949 10 40 127 96 98">
            <a:extLst>
              <a:ext uri="{FF2B5EF4-FFF2-40B4-BE49-F238E27FC236}">
                <a16:creationId xmlns:a16="http://schemas.microsoft.com/office/drawing/2014/main" id="{C700294A-CE9C-EC84-32B9-B36B9E3387F3}"/>
              </a:ext>
            </a:extLst>
          </p:cNvPr>
          <p:cNvSpPr txBox="1">
            <a:spLocks noChangeArrowheads="1"/>
          </p:cNvSpPr>
          <p:nvPr/>
        </p:nvSpPr>
        <p:spPr bwMode="auto">
          <a:xfrm>
            <a:off x="2123167" y="1401723"/>
            <a:ext cx="9458960" cy="2255877"/>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897966"/>
              </a:buClr>
              <a:defRPr/>
            </a:pPr>
            <a:endParaRPr lang="en-US" sz="1800" kern="0" dirty="0">
              <a:solidFill>
                <a:srgbClr val="003896"/>
              </a:solidFill>
              <a:cs typeface="Arial" panose="020B0604020202020204" pitchFamily="34" charset="0"/>
            </a:endParaRPr>
          </a:p>
        </p:txBody>
      </p:sp>
      <p:sp>
        <p:nvSpPr>
          <p:cNvPr id="4" name="TextBox 3">
            <a:extLst>
              <a:ext uri="{FF2B5EF4-FFF2-40B4-BE49-F238E27FC236}">
                <a16:creationId xmlns:a16="http://schemas.microsoft.com/office/drawing/2014/main" id="{6CA1E975-2A38-1433-CEA3-9497A18B66D8}"/>
              </a:ext>
            </a:extLst>
          </p:cNvPr>
          <p:cNvSpPr txBox="1"/>
          <p:nvPr/>
        </p:nvSpPr>
        <p:spPr>
          <a:xfrm>
            <a:off x="2113006" y="1513482"/>
            <a:ext cx="9347474" cy="1995418"/>
          </a:xfrm>
          <a:prstGeom prst="rect">
            <a:avLst/>
          </a:prstGeom>
          <a:noFill/>
        </p:spPr>
        <p:txBody>
          <a:bodyPr wrap="square">
            <a:spAutoFit/>
          </a:bodyPr>
          <a:lstStyle/>
          <a:p>
            <a:pPr marL="285750" indent="-285750" algn="just">
              <a:spcBef>
                <a:spcPts val="500"/>
              </a:spcBef>
              <a:spcAft>
                <a:spcPts val="200"/>
              </a:spcAft>
              <a:buFont typeface="Arial" panose="020B0604020202020204" pitchFamily="34" charset="0"/>
              <a:buChar char="•"/>
            </a:pPr>
            <a:r>
              <a:rPr lang="en-US" sz="1400" b="1" dirty="0"/>
              <a:t>On 16 March 2021</a:t>
            </a:r>
            <a:r>
              <a:rPr lang="en-US" sz="1400" dirty="0"/>
              <a:t>, Eskom filed an application for an order declaring the </a:t>
            </a:r>
            <a:r>
              <a:rPr lang="en-US" sz="1400" b="1" dirty="0"/>
              <a:t>award of a contract to PwC unlawful, unconstitutional, and invalid, for reviewing and setting aside the award, </a:t>
            </a:r>
            <a:r>
              <a:rPr lang="en-US" sz="1400" dirty="0"/>
              <a:t>for </a:t>
            </a:r>
            <a:r>
              <a:rPr lang="en-US" sz="1400" b="1" dirty="0"/>
              <a:t>reviewing and setting aside the contract </a:t>
            </a:r>
            <a:r>
              <a:rPr lang="en-US" sz="1400" dirty="0"/>
              <a:t>concluded with PwC following the award, and for </a:t>
            </a:r>
            <a:r>
              <a:rPr lang="en-US" sz="1400" b="1" dirty="0"/>
              <a:t>claiming repayment of R108 million paid by Eskom to PwC</a:t>
            </a:r>
            <a:r>
              <a:rPr lang="en-US" sz="1400" dirty="0"/>
              <a:t>. </a:t>
            </a:r>
          </a:p>
          <a:p>
            <a:pPr marL="285750" indent="-285750" algn="just">
              <a:spcBef>
                <a:spcPts val="500"/>
              </a:spcBef>
              <a:spcAft>
                <a:spcPts val="200"/>
              </a:spcAft>
              <a:buFont typeface="Arial" panose="020B0604020202020204" pitchFamily="34" charset="0"/>
              <a:buChar char="•"/>
            </a:pPr>
            <a:r>
              <a:rPr lang="en-US" sz="1400" dirty="0"/>
              <a:t>PwC is </a:t>
            </a:r>
            <a:r>
              <a:rPr lang="en-US" sz="1400" b="1" dirty="0"/>
              <a:t>opposing the application</a:t>
            </a:r>
            <a:r>
              <a:rPr lang="en-US" sz="1400" dirty="0"/>
              <a:t>, and pleadings are underway.</a:t>
            </a:r>
          </a:p>
          <a:p>
            <a:pPr marL="285750" indent="-285750" algn="just">
              <a:spcBef>
                <a:spcPts val="500"/>
              </a:spcBef>
              <a:spcAft>
                <a:spcPts val="200"/>
              </a:spcAft>
              <a:buFont typeface="Arial" panose="020B0604020202020204" pitchFamily="34" charset="0"/>
              <a:buChar char="•"/>
            </a:pPr>
            <a:r>
              <a:rPr lang="en-US" sz="1400" b="1" dirty="0"/>
              <a:t>Eskom has amended the court record it had initially filed </a:t>
            </a:r>
            <a:r>
              <a:rPr lang="en-US" sz="1400" dirty="0"/>
              <a:t>and wrote to the Deputy Judge President requesting the matter to be transferred to the Commercial Court. </a:t>
            </a:r>
            <a:r>
              <a:rPr lang="en-US" sz="1400" b="1" dirty="0"/>
              <a:t>The matter has been certified as a commercial matter</a:t>
            </a:r>
            <a:r>
              <a:rPr lang="en-US" sz="1400" dirty="0"/>
              <a:t>. The parties are awaiting allocation of the judge from the Deputy Judge President. </a:t>
            </a:r>
          </a:p>
        </p:txBody>
      </p:sp>
      <p:sp>
        <p:nvSpPr>
          <p:cNvPr id="3" name="TextBox 2">
            <a:extLst>
              <a:ext uri="{FF2B5EF4-FFF2-40B4-BE49-F238E27FC236}">
                <a16:creationId xmlns:a16="http://schemas.microsoft.com/office/drawing/2014/main" id="{A213333C-B406-49C2-126B-7918F51E8000}"/>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(4/9)</a:t>
            </a:r>
            <a:endParaRPr lang="en-ZA" sz="1400" dirty="0" err="1">
              <a:solidFill>
                <a:schemeClr val="bg1"/>
              </a:solidFill>
            </a:endParaRPr>
          </a:p>
        </p:txBody>
      </p:sp>
      <p:sp>
        <p:nvSpPr>
          <p:cNvPr id="8" name="dtable157951861619949 10 40 127 96 98">
            <a:extLst>
              <a:ext uri="{FF2B5EF4-FFF2-40B4-BE49-F238E27FC236}">
                <a16:creationId xmlns:a16="http://schemas.microsoft.com/office/drawing/2014/main" id="{106F0205-B42F-DA82-4935-79E186C6DE99}"/>
              </a:ext>
            </a:extLst>
          </p:cNvPr>
          <p:cNvSpPr txBox="1">
            <a:spLocks noChangeArrowheads="1"/>
          </p:cNvSpPr>
          <p:nvPr/>
        </p:nvSpPr>
        <p:spPr bwMode="auto">
          <a:xfrm>
            <a:off x="71120" y="3896104"/>
            <a:ext cx="1960880" cy="2077976"/>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AfricaWide</a:t>
            </a:r>
            <a:r>
              <a:rPr kumimoji="0" lang="en-ZA"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Consulting</a:t>
            </a:r>
          </a:p>
          <a:p>
            <a:pPr marL="0" marR="0" lvl="0" indent="0" algn="ctr"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Arial Unicode MS" pitchFamily="34" charset="-128"/>
              <a:cs typeface="Arial" panose="020B0604020202020204" pitchFamily="34" charset="0"/>
            </a:endParaRPr>
          </a:p>
        </p:txBody>
      </p:sp>
      <p:sp>
        <p:nvSpPr>
          <p:cNvPr id="9" name="dtable157951861619949 10 40 127 96 98">
            <a:extLst>
              <a:ext uri="{FF2B5EF4-FFF2-40B4-BE49-F238E27FC236}">
                <a16:creationId xmlns:a16="http://schemas.microsoft.com/office/drawing/2014/main" id="{B6727BB4-C1E7-4C50-6AC2-53B19B70AF0E}"/>
              </a:ext>
            </a:extLst>
          </p:cNvPr>
          <p:cNvSpPr txBox="1">
            <a:spLocks noChangeArrowheads="1"/>
          </p:cNvSpPr>
          <p:nvPr/>
        </p:nvSpPr>
        <p:spPr bwMode="auto">
          <a:xfrm>
            <a:off x="2151878" y="3896104"/>
            <a:ext cx="9458961" cy="2077976"/>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
        <p:nvSpPr>
          <p:cNvPr id="10" name="dtable157951861619949 10 146 127 534 98">
            <a:extLst>
              <a:ext uri="{FF2B5EF4-FFF2-40B4-BE49-F238E27FC236}">
                <a16:creationId xmlns:a16="http://schemas.microsoft.com/office/drawing/2014/main" id="{B8FCADDB-BDAB-AD7D-8CE0-055A2C7D57FF}"/>
              </a:ext>
            </a:extLst>
          </p:cNvPr>
          <p:cNvSpPr txBox="1">
            <a:spLocks noChangeArrowheads="1"/>
          </p:cNvSpPr>
          <p:nvPr/>
        </p:nvSpPr>
        <p:spPr bwMode="auto">
          <a:xfrm>
            <a:off x="2285726" y="4072458"/>
            <a:ext cx="9083314" cy="19016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93082" marR="0" lvl="1" indent="-191498" algn="just" defTabSz="892609" rtl="0" eaLnBrk="1" fontAlgn="base" latinLnBrk="0" hangingPunct="1">
              <a:lnSpc>
                <a:spcPct val="100000"/>
              </a:lnSpc>
              <a:spcBef>
                <a:spcPts val="500"/>
              </a:spcBef>
              <a:spcAft>
                <a:spcPts val="200"/>
              </a:spcAft>
              <a:buClr>
                <a:srgbClr val="1D3E88"/>
              </a:buClr>
              <a:buSzPct val="125000"/>
              <a:buFont typeface="Arial" pitchFamily="34" charset="0"/>
              <a:buChar char="•"/>
              <a:tabLst/>
              <a:defRPr/>
            </a:pP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Eskom awarded a contract to </a:t>
            </a:r>
            <a:r>
              <a:rPr kumimoji="0" lang="en-US" sz="1400" b="1" i="0" u="none" strike="noStrike" kern="1200" cap="none" spc="0" normalizeH="0" baseline="0" noProof="0" dirty="0" err="1">
                <a:ln>
                  <a:noFill/>
                </a:ln>
                <a:solidFill>
                  <a:srgbClr val="003896"/>
                </a:solidFill>
                <a:effectLst/>
                <a:uLnTx/>
                <a:uFillTx/>
                <a:latin typeface="Arial" panose="020B0604020202020204"/>
                <a:ea typeface="Arial Unicode MS" pitchFamily="34" charset="-128"/>
                <a:cs typeface="Arial" panose="020B0604020202020204" pitchFamily="34" charset="0"/>
              </a:rPr>
              <a:t>AfricaWide</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without undertaking an open and competitive tender process</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The original contract value was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modified to R17 million without National Treasury approval</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and Eskom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intends pursuing R17 million in recovery</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t>
            </a:r>
          </a:p>
          <a:p>
            <a:pPr marL="193082" marR="0" lvl="1" indent="-191498" algn="just" defTabSz="892609" rtl="0" eaLnBrk="1" fontAlgn="base" latinLnBrk="0" hangingPunct="1">
              <a:lnSpc>
                <a:spcPct val="100000"/>
              </a:lnSpc>
              <a:spcBef>
                <a:spcPts val="500"/>
              </a:spcBef>
              <a:spcAft>
                <a:spcPts val="200"/>
              </a:spcAft>
              <a:buClr>
                <a:srgbClr val="1D3E88"/>
              </a:buClr>
              <a:buSzPct val="125000"/>
              <a:buFont typeface="Arial" pitchFamily="34" charset="0"/>
              <a:buChar char="•"/>
              <a:tabLst/>
              <a:defRPr/>
            </a:pPr>
            <a:r>
              <a:rPr kumimoji="0" lang="en-US" sz="1400" b="1" i="0" u="none" strike="noStrike" kern="1200" cap="none" spc="0" normalizeH="0" baseline="0" noProof="0" dirty="0" err="1">
                <a:ln>
                  <a:noFill/>
                </a:ln>
                <a:solidFill>
                  <a:srgbClr val="003896"/>
                </a:solidFill>
                <a:effectLst/>
                <a:uLnTx/>
                <a:uFillTx/>
                <a:latin typeface="Arial" panose="020B0604020202020204"/>
                <a:ea typeface="Arial Unicode MS" pitchFamily="34" charset="-128"/>
                <a:cs typeface="Arial" panose="020B0604020202020204" pitchFamily="34" charset="0"/>
              </a:rPr>
              <a:t>AfricaWide</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is in liquidation </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and final liquidators were appointed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on 8 February 2022</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The liquidators report confirms that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there are no assets in </a:t>
            </a:r>
            <a:r>
              <a:rPr kumimoji="0" lang="en-US" sz="1400" b="1" i="0" u="none" strike="noStrike" kern="1200" cap="none" spc="0" normalizeH="0" baseline="0" noProof="0" dirty="0" err="1">
                <a:ln>
                  <a:noFill/>
                </a:ln>
                <a:solidFill>
                  <a:srgbClr val="003896"/>
                </a:solidFill>
                <a:effectLst/>
                <a:uLnTx/>
                <a:uFillTx/>
                <a:latin typeface="Arial" panose="020B0604020202020204"/>
                <a:ea typeface="Arial Unicode MS" pitchFamily="34" charset="-128"/>
                <a:cs typeface="Arial" panose="020B0604020202020204" pitchFamily="34" charset="0"/>
              </a:rPr>
              <a:t>Africawide’s</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estate</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t>
            </a:r>
          </a:p>
          <a:p>
            <a:pPr marL="193082" marR="0" lvl="1" indent="-191498" algn="just" defTabSz="892609" rtl="0" eaLnBrk="1" fontAlgn="base" latinLnBrk="0" hangingPunct="1">
              <a:lnSpc>
                <a:spcPct val="100000"/>
              </a:lnSpc>
              <a:spcBef>
                <a:spcPts val="500"/>
              </a:spcBef>
              <a:spcAft>
                <a:spcPts val="200"/>
              </a:spcAft>
              <a:buClr>
                <a:srgbClr val="1D3E88"/>
              </a:buClr>
              <a:buSzPct val="125000"/>
              <a:buFont typeface="Arial" pitchFamily="34" charset="0"/>
              <a:buChar char="•"/>
              <a:tabLst/>
              <a:defRPr/>
            </a:pP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In light of the above,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Eskom is reviewing its position regarding civil recovery</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a:t>
            </a:r>
          </a:p>
        </p:txBody>
      </p:sp>
    </p:spTree>
    <p:extLst>
      <p:ext uri="{BB962C8B-B14F-4D97-AF65-F5344CB8AC3E}">
        <p14:creationId xmlns:p14="http://schemas.microsoft.com/office/powerpoint/2010/main" val="424786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50800" y="1142388"/>
            <a:ext cx="1960880" cy="5573790"/>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897966"/>
              </a:buClr>
              <a:defRPr/>
            </a:pPr>
            <a:r>
              <a:rPr lang="en-ZA" dirty="0">
                <a:solidFill>
                  <a:schemeClr val="bg1"/>
                </a:solidFill>
                <a:latin typeface="Arial" panose="020B0604020202020204" pitchFamily="34" charset="0"/>
                <a:cs typeface="Arial" panose="020B0604020202020204" pitchFamily="34" charset="0"/>
              </a:rPr>
              <a:t>Trillian Management Consulting (Pty) Ltd</a:t>
            </a:r>
          </a:p>
          <a:p>
            <a:pPr algn="ctr">
              <a:buClr>
                <a:srgbClr val="897966"/>
              </a:buClr>
              <a:defRPr/>
            </a:pPr>
            <a:endParaRPr lang="en-US" sz="1800" kern="0" dirty="0">
              <a:solidFill>
                <a:schemeClr val="bg1"/>
              </a:solidFill>
              <a:cs typeface="Arial" panose="020B0604020202020204" pitchFamily="34" charset="0"/>
            </a:endParaRPr>
          </a:p>
        </p:txBody>
      </p:sp>
      <p:sp>
        <p:nvSpPr>
          <p:cNvPr id="12" name="dtable157951861619949 10 40 127 96 98">
            <a:extLst>
              <a:ext uri="{FF2B5EF4-FFF2-40B4-BE49-F238E27FC236}">
                <a16:creationId xmlns:a16="http://schemas.microsoft.com/office/drawing/2014/main" id="{3312F489-510C-3031-C8DD-5B5F46DCBBE7}"/>
              </a:ext>
            </a:extLst>
          </p:cNvPr>
          <p:cNvSpPr txBox="1">
            <a:spLocks noChangeArrowheads="1"/>
          </p:cNvSpPr>
          <p:nvPr/>
        </p:nvSpPr>
        <p:spPr bwMode="auto">
          <a:xfrm>
            <a:off x="2143757" y="1132227"/>
            <a:ext cx="9591039" cy="5573791"/>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897966"/>
              </a:buClr>
              <a:defRPr/>
            </a:pPr>
            <a:endParaRPr lang="en-US" sz="1800" kern="0" dirty="0">
              <a:solidFill>
                <a:srgbClr val="003896"/>
              </a:solidFill>
              <a:cs typeface="Arial" panose="020B0604020202020204" pitchFamily="34" charset="0"/>
            </a:endParaRPr>
          </a:p>
        </p:txBody>
      </p:sp>
      <p:sp>
        <p:nvSpPr>
          <p:cNvPr id="13" name="dtable157951861619949 10 146 127 534 98">
            <a:extLst>
              <a:ext uri="{FF2B5EF4-FFF2-40B4-BE49-F238E27FC236}">
                <a16:creationId xmlns:a16="http://schemas.microsoft.com/office/drawing/2014/main" id="{B90CEBFC-30EE-7F27-6DC3-53DF10D5FD3F}"/>
              </a:ext>
            </a:extLst>
          </p:cNvPr>
          <p:cNvSpPr txBox="1">
            <a:spLocks noChangeArrowheads="1"/>
          </p:cNvSpPr>
          <p:nvPr/>
        </p:nvSpPr>
        <p:spPr bwMode="auto">
          <a:xfrm>
            <a:off x="2273798" y="1258618"/>
            <a:ext cx="9330959" cy="54474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lgn="just">
              <a:spcBef>
                <a:spcPts val="500"/>
              </a:spcBef>
              <a:spcAft>
                <a:spcPts val="500"/>
              </a:spcAft>
              <a:buClr>
                <a:srgbClr val="1D3E88"/>
              </a:buClr>
              <a:defRPr/>
            </a:pPr>
            <a:r>
              <a:rPr lang="en-US" sz="1400" dirty="0">
                <a:latin typeface="Arial" panose="020B0604020202020204" pitchFamily="34" charset="0"/>
                <a:cs typeface="Arial" panose="020B0604020202020204" pitchFamily="34" charset="0"/>
              </a:rPr>
              <a:t>On 2 October 2019, </a:t>
            </a:r>
            <a:r>
              <a:rPr lang="en-US" sz="1400" b="1" dirty="0">
                <a:latin typeface="Arial" panose="020B0604020202020204" pitchFamily="34" charset="0"/>
                <a:cs typeface="Arial" panose="020B0604020202020204" pitchFamily="34" charset="0"/>
              </a:rPr>
              <a:t>Eskom obtained an interim enforcement order </a:t>
            </a:r>
            <a:r>
              <a:rPr lang="en-US" sz="1400" dirty="0">
                <a:latin typeface="Arial" panose="020B0604020202020204" pitchFamily="34" charset="0"/>
                <a:cs typeface="Arial" panose="020B0604020202020204" pitchFamily="34" charset="0"/>
              </a:rPr>
              <a:t>directing Trillian and </a:t>
            </a:r>
            <a:r>
              <a:rPr lang="en-US" sz="1400" dirty="0" err="1">
                <a:latin typeface="Arial" panose="020B0604020202020204" pitchFamily="34" charset="0"/>
                <a:cs typeface="Arial" panose="020B0604020202020204" pitchFamily="34" charset="0"/>
              </a:rPr>
              <a:t>Mr</a:t>
            </a:r>
            <a:r>
              <a:rPr lang="en-US" sz="1400" dirty="0">
                <a:latin typeface="Arial" panose="020B0604020202020204" pitchFamily="34" charset="0"/>
                <a:cs typeface="Arial" panose="020B0604020202020204" pitchFamily="34" charset="0"/>
              </a:rPr>
              <a:t> Eric Wood </a:t>
            </a:r>
            <a:r>
              <a:rPr lang="en-US" sz="1400" b="1" dirty="0">
                <a:latin typeface="Arial" panose="020B0604020202020204" pitchFamily="34" charset="0"/>
                <a:cs typeface="Arial" panose="020B0604020202020204" pitchFamily="34" charset="0"/>
              </a:rPr>
              <a:t>to repay the sum of R595m to Eskom</a:t>
            </a:r>
            <a:r>
              <a:rPr lang="en-US" sz="1400" dirty="0">
                <a:latin typeface="Arial" panose="020B0604020202020204" pitchFamily="34" charset="0"/>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which had been paid on the pretext of Trillian being a supplier development and localisation partner to McKinsey.</a:t>
            </a:r>
            <a:endParaRPr lang="en-US" sz="1400" dirty="0">
              <a:cs typeface="Arial" panose="020B0604020202020204" pitchFamily="34" charset="0"/>
            </a:endParaRPr>
          </a:p>
          <a:p>
            <a:pPr lvl="1" algn="just">
              <a:spcBef>
                <a:spcPts val="500"/>
              </a:spcBef>
              <a:spcAft>
                <a:spcPts val="500"/>
              </a:spcAft>
              <a:buClr>
                <a:srgbClr val="1D3E88"/>
              </a:buClr>
              <a:defRPr/>
            </a:pPr>
            <a:r>
              <a:rPr lang="en-US" sz="1400" b="1" dirty="0">
                <a:cs typeface="Arial" panose="020B0604020202020204" pitchFamily="34" charset="0"/>
              </a:rPr>
              <a:t>Trillian and </a:t>
            </a:r>
            <a:r>
              <a:rPr lang="en-US" sz="1400" b="1" dirty="0" err="1">
                <a:cs typeface="Arial" panose="020B0604020202020204" pitchFamily="34" charset="0"/>
              </a:rPr>
              <a:t>Mr</a:t>
            </a:r>
            <a:r>
              <a:rPr lang="en-US" sz="1400" b="1" dirty="0">
                <a:cs typeface="Arial" panose="020B0604020202020204" pitchFamily="34" charset="0"/>
              </a:rPr>
              <a:t> Wood did not </a:t>
            </a:r>
            <a:r>
              <a:rPr lang="en-US" sz="1400" b="1" dirty="0" err="1">
                <a:cs typeface="Arial" panose="020B0604020202020204" pitchFamily="34" charset="0"/>
              </a:rPr>
              <a:t>honour</a:t>
            </a:r>
            <a:r>
              <a:rPr lang="en-US" sz="1400" b="1" dirty="0">
                <a:cs typeface="Arial" panose="020B0604020202020204" pitchFamily="34" charset="0"/>
              </a:rPr>
              <a:t> this order</a:t>
            </a:r>
            <a:r>
              <a:rPr lang="en-US" sz="1400" dirty="0">
                <a:cs typeface="Arial" panose="020B0604020202020204" pitchFamily="34" charset="0"/>
              </a:rPr>
              <a:t>, and Eskom instituted liquidation proceedings</a:t>
            </a:r>
            <a:r>
              <a:rPr lang="en-US" sz="1400" b="1" dirty="0">
                <a:cs typeface="Arial" panose="020B0604020202020204" pitchFamily="34" charset="0"/>
              </a:rPr>
              <a:t>. </a:t>
            </a:r>
          </a:p>
          <a:p>
            <a:pPr lvl="1" algn="just">
              <a:spcBef>
                <a:spcPts val="500"/>
              </a:spcBef>
              <a:spcAft>
                <a:spcPts val="500"/>
              </a:spcAft>
              <a:buClr>
                <a:srgbClr val="1D3E88"/>
              </a:buClr>
              <a:defRPr/>
            </a:pPr>
            <a:r>
              <a:rPr lang="en-US" sz="1400" b="1" dirty="0">
                <a:cs typeface="Arial" panose="020B0604020202020204" pitchFamily="34" charset="0"/>
              </a:rPr>
              <a:t>SARS intervened as a party to the liquidation proceedings</a:t>
            </a:r>
            <a:r>
              <a:rPr lang="en-US" sz="1400" dirty="0">
                <a:cs typeface="Arial" panose="020B0604020202020204" pitchFamily="34" charset="0"/>
              </a:rPr>
              <a:t>, claiming that Trillian owed it approximately R600 million in unpaid taxes. SARS has a preferent claim in this regard. </a:t>
            </a:r>
          </a:p>
          <a:p>
            <a:pPr lvl="1" algn="just">
              <a:spcBef>
                <a:spcPts val="500"/>
              </a:spcBef>
              <a:spcAft>
                <a:spcPts val="500"/>
              </a:spcAft>
              <a:buClr>
                <a:srgbClr val="1D3E88"/>
              </a:buClr>
              <a:defRPr/>
            </a:pPr>
            <a:r>
              <a:rPr lang="en-US" sz="1400" dirty="0">
                <a:cs typeface="Arial" panose="020B0604020202020204" pitchFamily="34" charset="0"/>
              </a:rPr>
              <a:t>Accordingly, </a:t>
            </a:r>
            <a:r>
              <a:rPr lang="en-US" sz="1400" b="1" dirty="0">
                <a:cs typeface="Arial" panose="020B0604020202020204" pitchFamily="34" charset="0"/>
              </a:rPr>
              <a:t>Eskom has submitted a claim for R595 million to the liquidators</a:t>
            </a:r>
            <a:r>
              <a:rPr lang="en-US" sz="1400" dirty="0">
                <a:cs typeface="Arial" panose="020B0604020202020204" pitchFamily="34" charset="0"/>
              </a:rPr>
              <a:t>, but has not contested the SARS preferent claim.</a:t>
            </a:r>
          </a:p>
          <a:p>
            <a:pPr lvl="1" algn="just">
              <a:spcBef>
                <a:spcPts val="500"/>
              </a:spcBef>
              <a:spcAft>
                <a:spcPts val="500"/>
              </a:spcAft>
              <a:buClr>
                <a:srgbClr val="1D3E88"/>
              </a:buClr>
              <a:defRPr/>
            </a:pPr>
            <a:r>
              <a:rPr lang="en-US" sz="1400" b="1" dirty="0">
                <a:cs typeface="Arial" panose="020B0604020202020204" pitchFamily="34" charset="0"/>
              </a:rPr>
              <a:t>Eskom’s taxed bill of costs for bringing the liquidation application has been submitted to the liquidators</a:t>
            </a:r>
            <a:r>
              <a:rPr lang="en-US" sz="1400" dirty="0">
                <a:cs typeface="Arial" panose="020B0604020202020204" pitchFamily="34" charset="0"/>
              </a:rPr>
              <a:t>, who have indicated that there are no funds to settle the bill at this stage, but that it will be included in the first liquidation and distribution account.</a:t>
            </a:r>
          </a:p>
          <a:p>
            <a:pPr lvl="1" algn="just">
              <a:spcBef>
                <a:spcPts val="500"/>
              </a:spcBef>
              <a:spcAft>
                <a:spcPts val="500"/>
              </a:spcAft>
              <a:buClr>
                <a:srgbClr val="1D3E88"/>
              </a:buClr>
              <a:defRPr/>
            </a:pPr>
            <a:r>
              <a:rPr lang="en-US" sz="1400" b="1" dirty="0">
                <a:cs typeface="Arial" panose="020B0604020202020204" pitchFamily="34" charset="0"/>
              </a:rPr>
              <a:t>The hearing of the liquidation enquiry, </a:t>
            </a:r>
            <a:r>
              <a:rPr lang="en-US" sz="1400" dirty="0">
                <a:cs typeface="Arial" panose="020B0604020202020204" pitchFamily="34" charset="0"/>
              </a:rPr>
              <a:t>during which the liquidators and </a:t>
            </a:r>
            <a:r>
              <a:rPr lang="en-US" sz="1400" dirty="0" err="1">
                <a:cs typeface="Arial" panose="020B0604020202020204" pitchFamily="34" charset="0"/>
              </a:rPr>
              <a:t>Mr</a:t>
            </a:r>
            <a:r>
              <a:rPr lang="en-US" sz="1400" dirty="0">
                <a:cs typeface="Arial" panose="020B0604020202020204" pitchFamily="34" charset="0"/>
              </a:rPr>
              <a:t> Wood presented evidence</a:t>
            </a:r>
            <a:r>
              <a:rPr lang="en-US" sz="1400" b="1" dirty="0">
                <a:cs typeface="Arial" panose="020B0604020202020204" pitchFamily="34" charset="0"/>
              </a:rPr>
              <a:t>, commenced on 20 January 2022</a:t>
            </a:r>
          </a:p>
          <a:p>
            <a:pPr lvl="1" algn="just">
              <a:spcBef>
                <a:spcPts val="500"/>
              </a:spcBef>
              <a:spcAft>
                <a:spcPts val="500"/>
              </a:spcAft>
              <a:buClr>
                <a:srgbClr val="1D3E88"/>
              </a:buClr>
              <a:defRPr/>
            </a:pPr>
            <a:r>
              <a:rPr lang="en-US" sz="1400" b="1" dirty="0">
                <a:cs typeface="Arial" panose="020B0604020202020204" pitchFamily="34" charset="0"/>
              </a:rPr>
              <a:t>The liquidators stayed the enquiry process until further notice</a:t>
            </a:r>
            <a:r>
              <a:rPr lang="en-US" sz="1400" dirty="0">
                <a:cs typeface="Arial" panose="020B0604020202020204" pitchFamily="34" charset="0"/>
              </a:rPr>
              <a:t>, and the Commissioner will be requested to postpone the enquiry while the liquidators consider the status of pending litigation and further steps to be taken. </a:t>
            </a:r>
            <a:r>
              <a:rPr lang="en-US" sz="1400" b="1" dirty="0">
                <a:cs typeface="Arial" panose="020B0604020202020204" pitchFamily="34" charset="0"/>
              </a:rPr>
              <a:t>Eskom has been engaging SARS to understand the next steps </a:t>
            </a:r>
            <a:r>
              <a:rPr lang="en-US" sz="1400" dirty="0">
                <a:cs typeface="Arial" panose="020B0604020202020204" pitchFamily="34" charset="0"/>
              </a:rPr>
              <a:t>in order to ensure that its interests are protected.</a:t>
            </a:r>
          </a:p>
          <a:p>
            <a:pPr lvl="1" algn="just">
              <a:spcBef>
                <a:spcPts val="500"/>
              </a:spcBef>
              <a:spcAft>
                <a:spcPts val="500"/>
              </a:spcAft>
              <a:buClr>
                <a:srgbClr val="1D3E88"/>
              </a:buClr>
              <a:defRPr/>
            </a:pPr>
            <a:r>
              <a:rPr lang="en-US" sz="1400" b="1" dirty="0">
                <a:cs typeface="Arial" panose="020B0604020202020204" pitchFamily="34" charset="0"/>
              </a:rPr>
              <a:t>If reinstated, Eskom will continue participating in the insolvency enquiry </a:t>
            </a:r>
            <a:r>
              <a:rPr lang="en-US" sz="1400" dirty="0">
                <a:cs typeface="Arial" panose="020B0604020202020204" pitchFamily="34" charset="0"/>
              </a:rPr>
              <a:t>to the extent that this will facilitate the tracing and recovery of funds. Eskom is also actively monitoring and assisting the NPA and related authorities to secure criminal convictions in this matter, which may give rise to further opportunities for victim recovery proceedings against the implicated parties.</a:t>
            </a:r>
          </a:p>
        </p:txBody>
      </p:sp>
      <p:sp>
        <p:nvSpPr>
          <p:cNvPr id="3" name="TextBox 2">
            <a:extLst>
              <a:ext uri="{FF2B5EF4-FFF2-40B4-BE49-F238E27FC236}">
                <a16:creationId xmlns:a16="http://schemas.microsoft.com/office/drawing/2014/main" id="{D9AF3282-4C60-5222-0D52-83FDBECA60E9}"/>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(5/9)</a:t>
            </a:r>
            <a:endParaRPr lang="en-ZA" sz="1400" dirty="0" err="1">
              <a:solidFill>
                <a:schemeClr val="bg1"/>
              </a:solidFill>
            </a:endParaRPr>
          </a:p>
        </p:txBody>
      </p:sp>
    </p:spTree>
    <p:extLst>
      <p:ext uri="{BB962C8B-B14F-4D97-AF65-F5344CB8AC3E}">
        <p14:creationId xmlns:p14="http://schemas.microsoft.com/office/powerpoint/2010/main" val="360232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50800" y="1081784"/>
            <a:ext cx="1960880" cy="2646936"/>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892609" rtl="0" eaLnBrk="1" fontAlgn="base" latinLnBrk="0" hangingPunct="1">
              <a:lnSpc>
                <a:spcPct val="100000"/>
              </a:lnSpc>
              <a:spcBef>
                <a:spcPct val="0"/>
              </a:spcBef>
              <a:spcAft>
                <a:spcPct val="0"/>
              </a:spcAft>
              <a:buClr>
                <a:srgbClr val="FFFFFF"/>
              </a:buClr>
              <a:buSzTx/>
              <a:buFontTx/>
              <a:buNone/>
              <a:tabLst/>
              <a:defRPr/>
            </a:pPr>
            <a:r>
              <a:rPr kumimoji="0" lang="en-ZA" sz="1800" i="0" u="none" strike="noStrike" kern="1200" cap="none" spc="0" normalizeH="0" baseline="0" noProof="0" dirty="0">
                <a:ln>
                  <a:noFill/>
                </a:ln>
                <a:solidFill>
                  <a:schemeClr val="bg1"/>
                </a:solidFill>
                <a:effectLst/>
                <a:uLnTx/>
                <a:uFillTx/>
                <a:latin typeface="Arial" panose="020B0604020202020204" pitchFamily="34" charset="0"/>
                <a:ea typeface="Arial Unicode MS" pitchFamily="34" charset="-128"/>
                <a:cs typeface="Arial" panose="020B0604020202020204" pitchFamily="34" charset="0"/>
              </a:rPr>
              <a:t>Econ Oil and Energy (Pty) Ltd (Econ Oil) – Overcharging</a:t>
            </a:r>
          </a:p>
          <a:p>
            <a:pPr marL="0" marR="0" lvl="0" indent="0" algn="ctr"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Arial Unicode MS" pitchFamily="34" charset="-128"/>
              <a:cs typeface="Arial" panose="020B0604020202020204" pitchFamily="34" charset="0"/>
            </a:endParaRPr>
          </a:p>
        </p:txBody>
      </p:sp>
      <p:sp>
        <p:nvSpPr>
          <p:cNvPr id="12" name="dtable157951861619949 10 40 127 96 98">
            <a:extLst>
              <a:ext uri="{FF2B5EF4-FFF2-40B4-BE49-F238E27FC236}">
                <a16:creationId xmlns:a16="http://schemas.microsoft.com/office/drawing/2014/main" id="{3312F489-510C-3031-C8DD-5B5F46DCBBE7}"/>
              </a:ext>
            </a:extLst>
          </p:cNvPr>
          <p:cNvSpPr txBox="1">
            <a:spLocks noChangeArrowheads="1"/>
          </p:cNvSpPr>
          <p:nvPr/>
        </p:nvSpPr>
        <p:spPr bwMode="auto">
          <a:xfrm>
            <a:off x="2131558" y="1081784"/>
            <a:ext cx="9877023" cy="2646936"/>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
        <p:nvSpPr>
          <p:cNvPr id="13" name="dtable157951861619949 10 146 127 534 98">
            <a:extLst>
              <a:ext uri="{FF2B5EF4-FFF2-40B4-BE49-F238E27FC236}">
                <a16:creationId xmlns:a16="http://schemas.microsoft.com/office/drawing/2014/main" id="{B90CEBFC-30EE-7F27-6DC3-53DF10D5FD3F}"/>
              </a:ext>
            </a:extLst>
          </p:cNvPr>
          <p:cNvSpPr txBox="1">
            <a:spLocks noChangeArrowheads="1"/>
          </p:cNvSpPr>
          <p:nvPr/>
        </p:nvSpPr>
        <p:spPr bwMode="auto">
          <a:xfrm>
            <a:off x="2265406" y="1258138"/>
            <a:ext cx="9633722" cy="247058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93082" marR="0" lvl="1" indent="-191498" algn="just" defTabSz="892609" rtl="0" eaLnBrk="1" fontAlgn="base" latinLnBrk="0" hangingPunct="1">
              <a:lnSpc>
                <a:spcPct val="100000"/>
              </a:lnSpc>
              <a:spcBef>
                <a:spcPts val="500"/>
              </a:spcBef>
              <a:spcAft>
                <a:spcPts val="200"/>
              </a:spcAft>
              <a:buClr>
                <a:srgbClr val="1D3E88"/>
              </a:buClr>
              <a:buSzPct val="125000"/>
              <a:buFont typeface="Arial" pitchFamily="34" charset="0"/>
              <a:buChar char="•"/>
              <a:tabLst/>
              <a:defRPr/>
            </a:pP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On 14 December 2020,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Eskom received an interim forensics report on the quantification of possible overcharging </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by Econ Oil in the amount of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approximately R1,2 billion over a five-year period (2012 to 2017). </a:t>
            </a:r>
          </a:p>
          <a:p>
            <a:pPr marL="193082" marR="0" lvl="1" indent="-191498" algn="just" defTabSz="892609" rtl="0" eaLnBrk="1" fontAlgn="base" latinLnBrk="0" hangingPunct="1">
              <a:lnSpc>
                <a:spcPct val="100000"/>
              </a:lnSpc>
              <a:spcBef>
                <a:spcPts val="500"/>
              </a:spcBef>
              <a:spcAft>
                <a:spcPts val="200"/>
              </a:spcAft>
              <a:buClr>
                <a:srgbClr val="1D3E88"/>
              </a:buClr>
              <a:buSzPct val="125000"/>
              <a:buFont typeface="Arial" pitchFamily="34" charset="0"/>
              <a:buChar char="•"/>
              <a:tabLst/>
              <a:defRPr/>
            </a:pP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On 17 December 2020,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Eskom instituted arbitration proceedings against Econ Oil </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to recover this sum. </a:t>
            </a:r>
          </a:p>
          <a:p>
            <a:pPr marL="193082" marR="0" lvl="1" indent="-191498" algn="just" defTabSz="892609" rtl="0" eaLnBrk="1" fontAlgn="base" latinLnBrk="0" hangingPunct="1">
              <a:lnSpc>
                <a:spcPct val="100000"/>
              </a:lnSpc>
              <a:spcBef>
                <a:spcPts val="500"/>
              </a:spcBef>
              <a:spcAft>
                <a:spcPts val="200"/>
              </a:spcAft>
              <a:buClr>
                <a:srgbClr val="1D3E88"/>
              </a:buClr>
              <a:buSzPct val="125000"/>
              <a:buFont typeface="Arial" pitchFamily="34" charset="0"/>
              <a:buChar char="•"/>
              <a:tabLst/>
              <a:defRPr/>
            </a:pP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Econ Oil is opposing the application </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and has served its plea and a special </a:t>
            </a:r>
            <a:r>
              <a:rPr kumimoji="0" lang="en-US" sz="1400" i="0" u="none" strike="noStrike" kern="1200" cap="none" spc="0" normalizeH="0" baseline="0" noProof="0" dirty="0" err="1">
                <a:ln>
                  <a:noFill/>
                </a:ln>
                <a:solidFill>
                  <a:srgbClr val="003896"/>
                </a:solidFill>
                <a:effectLst/>
                <a:uLnTx/>
                <a:uFillTx/>
                <a:latin typeface="Arial" panose="020B0604020202020204"/>
                <a:ea typeface="Arial Unicode MS" pitchFamily="34" charset="-128"/>
                <a:cs typeface="Arial" panose="020B0604020202020204" pitchFamily="34" charset="0"/>
              </a:rPr>
              <a:t>defence</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based on prescription. In the dispute on whether the issue of prescription had to be heard separately or together with the merits,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the arbitrator ruled in Eskom’s </a:t>
            </a:r>
            <a:r>
              <a:rPr kumimoji="0" lang="en-US" sz="1400" b="1" i="0" u="none" strike="noStrike" kern="1200" cap="none" spc="0" normalizeH="0" baseline="0" noProof="0" dirty="0" err="1">
                <a:ln>
                  <a:noFill/>
                </a:ln>
                <a:solidFill>
                  <a:srgbClr val="003896"/>
                </a:solidFill>
                <a:effectLst/>
                <a:uLnTx/>
                <a:uFillTx/>
                <a:latin typeface="Arial" panose="020B0604020202020204"/>
                <a:ea typeface="Arial Unicode MS" pitchFamily="34" charset="-128"/>
                <a:cs typeface="Arial" panose="020B0604020202020204" pitchFamily="34" charset="0"/>
              </a:rPr>
              <a:t>favour</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that the issue of prescription would be heard together with the merits. </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On 17 September 2021,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Econ Oil filed a notice of appeal against the arbitrator’s ruling on separation</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The appeal has since been dismissed. </a:t>
            </a:r>
          </a:p>
          <a:p>
            <a:pPr lvl="1" algn="just">
              <a:spcBef>
                <a:spcPts val="500"/>
              </a:spcBef>
              <a:spcAft>
                <a:spcPts val="200"/>
              </a:spcAft>
              <a:buClr>
                <a:srgbClr val="1D3E88"/>
              </a:buClr>
              <a:defRPr/>
            </a:pP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 timetable for submission </a:t>
            </a:r>
            <a:r>
              <a:rPr kumimoji="0" lang="en-US" sz="140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of pleadings has been agreed to</a:t>
            </a:r>
          </a:p>
        </p:txBody>
      </p:sp>
      <p:sp>
        <p:nvSpPr>
          <p:cNvPr id="14" name="dtable157951861619949 10 40 127 96 98">
            <a:extLst>
              <a:ext uri="{FF2B5EF4-FFF2-40B4-BE49-F238E27FC236}">
                <a16:creationId xmlns:a16="http://schemas.microsoft.com/office/drawing/2014/main" id="{B3BF34D6-AA4D-6539-9C75-FB24719B4815}"/>
              </a:ext>
            </a:extLst>
          </p:cNvPr>
          <p:cNvSpPr txBox="1">
            <a:spLocks noChangeArrowheads="1"/>
          </p:cNvSpPr>
          <p:nvPr/>
        </p:nvSpPr>
        <p:spPr bwMode="auto">
          <a:xfrm>
            <a:off x="50800" y="4015870"/>
            <a:ext cx="1960880" cy="2690150"/>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0" algn="ctr">
              <a:buClr>
                <a:srgbClr val="FFFFFF"/>
              </a:buClr>
            </a:pPr>
            <a:r>
              <a:rPr lang="en-US" dirty="0">
                <a:solidFill>
                  <a:schemeClr val="bg1"/>
                </a:solidFill>
                <a:latin typeface="Arial" panose="020B0604020202020204" pitchFamily="34" charset="0"/>
                <a:cs typeface="Arial" panose="020B0604020202020204" pitchFamily="34" charset="0"/>
              </a:rPr>
              <a:t>Econ Oil Bid Corp 4786</a:t>
            </a:r>
            <a:endParaRPr kumimoji="0" lang="en-ZA"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892609" rtl="0" eaLnBrk="1" fontAlgn="base" latinLnBrk="0" hangingPunct="1">
              <a:lnSpc>
                <a:spcPct val="100000"/>
              </a:lnSpc>
              <a:spcBef>
                <a:spcPct val="0"/>
              </a:spcBef>
              <a:spcAft>
                <a:spcPct val="0"/>
              </a:spcAft>
              <a:buClr>
                <a:srgbClr val="897966"/>
              </a:buClr>
              <a:buSzTx/>
              <a:buFontTx/>
              <a:buNone/>
              <a:tabLst/>
              <a:defRPr/>
            </a:pPr>
            <a:r>
              <a:rPr kumimoji="0" lang="en-US" sz="1400" b="0" i="0" u="none" strike="noStrike" kern="0" cap="none" spc="0" normalizeH="0" baseline="0" noProof="0" dirty="0">
                <a:ln>
                  <a:noFill/>
                </a:ln>
                <a:solidFill>
                  <a:schemeClr val="bg1"/>
                </a:solidFill>
                <a:effectLst/>
                <a:uLnTx/>
                <a:uFillTx/>
                <a:latin typeface="Arial" panose="020B0604020202020204"/>
                <a:ea typeface="Arial Unicode MS" pitchFamily="34" charset="-128"/>
                <a:cs typeface="Arial" panose="020B0604020202020204" pitchFamily="34" charset="0"/>
              </a:rPr>
              <a:t> </a:t>
            </a:r>
          </a:p>
        </p:txBody>
      </p:sp>
      <p:sp>
        <p:nvSpPr>
          <p:cNvPr id="16" name="dtable157951861619949 10 40 127 96 98">
            <a:extLst>
              <a:ext uri="{FF2B5EF4-FFF2-40B4-BE49-F238E27FC236}">
                <a16:creationId xmlns:a16="http://schemas.microsoft.com/office/drawing/2014/main" id="{C700294A-CE9C-EC84-32B9-B36B9E3387F3}"/>
              </a:ext>
            </a:extLst>
          </p:cNvPr>
          <p:cNvSpPr txBox="1">
            <a:spLocks noChangeArrowheads="1"/>
          </p:cNvSpPr>
          <p:nvPr/>
        </p:nvSpPr>
        <p:spPr bwMode="auto">
          <a:xfrm>
            <a:off x="2131557" y="4015869"/>
            <a:ext cx="9877023" cy="2690150"/>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
        <p:nvSpPr>
          <p:cNvPr id="4" name="TextBox 3">
            <a:extLst>
              <a:ext uri="{FF2B5EF4-FFF2-40B4-BE49-F238E27FC236}">
                <a16:creationId xmlns:a16="http://schemas.microsoft.com/office/drawing/2014/main" id="{6CA1E975-2A38-1433-CEA3-9497A18B66D8}"/>
              </a:ext>
            </a:extLst>
          </p:cNvPr>
          <p:cNvSpPr txBox="1"/>
          <p:nvPr/>
        </p:nvSpPr>
        <p:spPr>
          <a:xfrm>
            <a:off x="2131557" y="4189946"/>
            <a:ext cx="9918202" cy="251607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On 25 February 2021, </a:t>
            </a:r>
            <a:r>
              <a:rPr kumimoji="0" lang="en-US" sz="1400" b="1" i="0" u="none" strike="noStrike" kern="1200" cap="none" spc="0" normalizeH="0" baseline="0" noProof="0" dirty="0">
                <a:ln>
                  <a:noFill/>
                </a:ln>
                <a:solidFill>
                  <a:srgbClr val="003896"/>
                </a:solidFill>
                <a:effectLst/>
                <a:uLnTx/>
                <a:uFillTx/>
                <a:latin typeface="Arial" panose="020B0604020202020204"/>
                <a:ea typeface="+mn-ea"/>
                <a:cs typeface="+mn-cs"/>
              </a:rPr>
              <a:t>Econ Oil launched an application against Eskom at the South Gauteng High Court </a:t>
            </a: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to review and set aside the </a:t>
            </a:r>
            <a:r>
              <a:rPr kumimoji="0" lang="en-US" sz="1400" b="1" i="0" u="none" strike="noStrike" kern="1200" cap="none" spc="0" normalizeH="0" baseline="0" noProof="0" dirty="0">
                <a:ln>
                  <a:noFill/>
                </a:ln>
                <a:solidFill>
                  <a:srgbClr val="003896"/>
                </a:solidFill>
                <a:effectLst/>
                <a:uLnTx/>
                <a:uFillTx/>
                <a:latin typeface="Arial" panose="020B0604020202020204"/>
                <a:ea typeface="+mn-ea"/>
                <a:cs typeface="+mn-cs"/>
              </a:rPr>
              <a:t>Eskom Board’s decision </a:t>
            </a: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of March 2020 </a:t>
            </a:r>
            <a:r>
              <a:rPr kumimoji="0" lang="en-US" sz="1400" i="0" u="none" strike="noStrike" kern="1200" cap="none" spc="0" normalizeH="0" baseline="0" noProof="0" dirty="0">
                <a:ln>
                  <a:noFill/>
                </a:ln>
                <a:solidFill>
                  <a:srgbClr val="003896"/>
                </a:solidFill>
                <a:effectLst/>
                <a:uLnTx/>
                <a:uFillTx/>
                <a:latin typeface="Arial" panose="020B0604020202020204"/>
                <a:ea typeface="+mn-ea"/>
                <a:cs typeface="+mn-cs"/>
              </a:rPr>
              <a:t>to</a:t>
            </a:r>
            <a:r>
              <a:rPr kumimoji="0" lang="en-US" sz="1400" b="1" i="0" u="none" strike="noStrike" kern="1200" cap="none" spc="0" normalizeH="0" baseline="0" noProof="0" dirty="0">
                <a:ln>
                  <a:noFill/>
                </a:ln>
                <a:solidFill>
                  <a:srgbClr val="003896"/>
                </a:solidFill>
                <a:effectLst/>
                <a:uLnTx/>
                <a:uFillTx/>
                <a:latin typeface="Arial" panose="020B0604020202020204"/>
                <a:ea typeface="+mn-ea"/>
                <a:cs typeface="+mn-cs"/>
              </a:rPr>
              <a:t> approve the cancellation of Bid Corp 4786 for the procurement of fuel oil </a:t>
            </a: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or, alternatively, to review and set aside the decision of the Eskom Board </a:t>
            </a:r>
            <a:r>
              <a:rPr kumimoji="0" lang="en-US" sz="1400" i="0" u="none" strike="noStrike" kern="1200" cap="none" spc="0" normalizeH="0" baseline="0" noProof="0" dirty="0">
                <a:ln>
                  <a:noFill/>
                </a:ln>
                <a:solidFill>
                  <a:srgbClr val="003896"/>
                </a:solidFill>
                <a:effectLst/>
                <a:uLnTx/>
                <a:uFillTx/>
                <a:latin typeface="Arial" panose="020B0604020202020204"/>
                <a:ea typeface="+mn-ea"/>
                <a:cs typeface="+mn-cs"/>
              </a:rPr>
              <a:t>to</a:t>
            </a:r>
            <a:r>
              <a:rPr kumimoji="0" lang="en-US" sz="1400" b="1" i="0" u="none" strike="noStrike" kern="1200" cap="none" spc="0" normalizeH="0" baseline="0" noProof="0" dirty="0">
                <a:ln>
                  <a:noFill/>
                </a:ln>
                <a:solidFill>
                  <a:srgbClr val="003896"/>
                </a:solidFill>
                <a:effectLst/>
                <a:uLnTx/>
                <a:uFillTx/>
                <a:latin typeface="Arial" panose="020B0604020202020204"/>
                <a:ea typeface="+mn-ea"/>
                <a:cs typeface="+mn-cs"/>
              </a:rPr>
              <a:t> cancel Bid Corp 4786</a:t>
            </a: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 Eskom is opposing the review application.</a:t>
            </a:r>
          </a:p>
          <a:p>
            <a:pPr marL="285750" marR="0" lvl="0" indent="-285750"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In light of the review instituted by Eskom against Econ Oil on the same set of facts, </a:t>
            </a:r>
            <a:r>
              <a:rPr kumimoji="0" lang="en-US" sz="1400" b="1" i="0" u="none" strike="noStrike" kern="1200" cap="none" spc="0" normalizeH="0" baseline="0" noProof="0" dirty="0">
                <a:ln>
                  <a:noFill/>
                </a:ln>
                <a:solidFill>
                  <a:srgbClr val="003896"/>
                </a:solidFill>
                <a:effectLst/>
                <a:uLnTx/>
                <a:uFillTx/>
                <a:latin typeface="Arial" panose="020B0604020202020204"/>
                <a:ea typeface="+mn-ea"/>
                <a:cs typeface="+mn-cs"/>
              </a:rPr>
              <a:t>the parties agreed to await the judgment before deciding on how to proceed </a:t>
            </a: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further with Econ Oil’s review against Eskom. Despite an undertaking to respond within 10 days following judgment in Eskom’s review application. </a:t>
            </a:r>
            <a:r>
              <a:rPr kumimoji="0" lang="en-US" sz="1400" b="1" i="0" u="none" strike="noStrike" kern="1200" cap="none" spc="0" normalizeH="0" baseline="0" noProof="0" dirty="0">
                <a:ln>
                  <a:noFill/>
                </a:ln>
                <a:solidFill>
                  <a:srgbClr val="003896"/>
                </a:solidFill>
                <a:effectLst/>
                <a:uLnTx/>
                <a:uFillTx/>
                <a:latin typeface="Arial" panose="020B0604020202020204"/>
                <a:ea typeface="+mn-ea"/>
                <a:cs typeface="+mn-cs"/>
              </a:rPr>
              <a:t>Econ Oil has not responded on the way forward on this matter. </a:t>
            </a:r>
          </a:p>
          <a:p>
            <a:pPr marL="285750" marR="0" lvl="0" indent="-285750"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rPr>
              <a:t>The </a:t>
            </a:r>
            <a:r>
              <a:rPr kumimoji="0" lang="en-US" sz="1400" b="1" i="0" u="none" strike="noStrike" kern="1200" cap="none" spc="0" normalizeH="0" baseline="0" noProof="0" dirty="0">
                <a:ln>
                  <a:noFill/>
                </a:ln>
                <a:solidFill>
                  <a:srgbClr val="003896"/>
                </a:solidFill>
                <a:effectLst/>
                <a:uLnTx/>
                <a:uFillTx/>
                <a:latin typeface="Arial" panose="020B0604020202020204"/>
                <a:ea typeface="+mn-ea"/>
                <a:cs typeface="+mn-cs"/>
              </a:rPr>
              <a:t>matter remains pending</a:t>
            </a:r>
          </a:p>
          <a:p>
            <a:pPr marL="285750" marR="0" lvl="0" indent="-285750"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3896"/>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1F62C68E-8C65-51AD-5206-F519C558B5F6}"/>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(6/9)</a:t>
            </a:r>
            <a:endParaRPr lang="en-ZA" sz="1400" dirty="0" err="1">
              <a:solidFill>
                <a:schemeClr val="bg1"/>
              </a:solidFill>
            </a:endParaRPr>
          </a:p>
        </p:txBody>
      </p:sp>
    </p:spTree>
    <p:extLst>
      <p:ext uri="{BB962C8B-B14F-4D97-AF65-F5344CB8AC3E}">
        <p14:creationId xmlns:p14="http://schemas.microsoft.com/office/powerpoint/2010/main" val="351711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50800" y="1081784"/>
            <a:ext cx="1595120" cy="2770699"/>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897966"/>
              </a:buClr>
              <a:defRPr/>
            </a:pPr>
            <a:r>
              <a:rPr lang="en-ZA" dirty="0">
                <a:solidFill>
                  <a:schemeClr val="bg1"/>
                </a:solidFill>
                <a:latin typeface="Arial" panose="020B0604020202020204" pitchFamily="34" charset="0"/>
                <a:cs typeface="Arial" panose="020B0604020202020204" pitchFamily="34" charset="0"/>
              </a:rPr>
              <a:t>Former Eskom Directors and Executives implicated in State Capture</a:t>
            </a:r>
            <a:endParaRPr kumimoji="0" lang="en-US" sz="18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ctr" defTabSz="892609" rtl="0" eaLnBrk="1" fontAlgn="base" latinLnBrk="0" hangingPunct="1">
              <a:lnSpc>
                <a:spcPct val="100000"/>
              </a:lnSpc>
              <a:spcBef>
                <a:spcPct val="0"/>
              </a:spcBef>
              <a:spcAft>
                <a:spcPct val="0"/>
              </a:spcAft>
              <a:buClr>
                <a:srgbClr val="897966"/>
              </a:buClr>
              <a:buSzTx/>
              <a:buFontTx/>
              <a:buNone/>
              <a:tabLst/>
              <a:defRPr/>
            </a:pPr>
            <a:endParaRPr kumimoji="0" lang="en-US" b="0" i="0" u="none" strike="noStrike" kern="0" cap="none" spc="0" normalizeH="0" baseline="0" noProof="0" dirty="0">
              <a:ln>
                <a:noFill/>
              </a:ln>
              <a:solidFill>
                <a:schemeClr val="bg1"/>
              </a:solidFill>
              <a:effectLst/>
              <a:uLnTx/>
              <a:uFillTx/>
              <a:latin typeface="Arial" panose="020B0604020202020204"/>
              <a:ea typeface="Arial Unicode MS" pitchFamily="34" charset="-128"/>
              <a:cs typeface="Arial" panose="020B0604020202020204" pitchFamily="34" charset="0"/>
            </a:endParaRPr>
          </a:p>
        </p:txBody>
      </p:sp>
      <p:sp>
        <p:nvSpPr>
          <p:cNvPr id="12" name="dtable157951861619949 10 40 127 96 98">
            <a:extLst>
              <a:ext uri="{FF2B5EF4-FFF2-40B4-BE49-F238E27FC236}">
                <a16:creationId xmlns:a16="http://schemas.microsoft.com/office/drawing/2014/main" id="{3312F489-510C-3031-C8DD-5B5F46DCBBE7}"/>
              </a:ext>
            </a:extLst>
          </p:cNvPr>
          <p:cNvSpPr txBox="1">
            <a:spLocks noChangeArrowheads="1"/>
          </p:cNvSpPr>
          <p:nvPr/>
        </p:nvSpPr>
        <p:spPr bwMode="auto">
          <a:xfrm>
            <a:off x="1717040" y="1081785"/>
            <a:ext cx="10291542" cy="2770699"/>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
        <p:nvSpPr>
          <p:cNvPr id="13" name="dtable157951861619949 10 146 127 534 98">
            <a:extLst>
              <a:ext uri="{FF2B5EF4-FFF2-40B4-BE49-F238E27FC236}">
                <a16:creationId xmlns:a16="http://schemas.microsoft.com/office/drawing/2014/main" id="{B90CEBFC-30EE-7F27-6DC3-53DF10D5FD3F}"/>
              </a:ext>
            </a:extLst>
          </p:cNvPr>
          <p:cNvSpPr txBox="1">
            <a:spLocks noChangeArrowheads="1"/>
          </p:cNvSpPr>
          <p:nvPr/>
        </p:nvSpPr>
        <p:spPr bwMode="auto">
          <a:xfrm>
            <a:off x="1879600" y="1176857"/>
            <a:ext cx="10019528" cy="27753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lgn="just">
              <a:spcBef>
                <a:spcPts val="300"/>
              </a:spcBef>
              <a:spcAft>
                <a:spcPts val="300"/>
              </a:spcAft>
              <a:buClr>
                <a:srgbClr val="1D3E88"/>
              </a:buClr>
              <a:defRPr/>
            </a:pPr>
            <a:r>
              <a:rPr kumimoji="0" lang="en-US" sz="1300" i="0" u="none" strike="noStrike" kern="1200" cap="none" spc="0" normalizeH="0" baseline="0" noProof="0" dirty="0">
                <a:ln>
                  <a:noFill/>
                </a:ln>
                <a:solidFill>
                  <a:srgbClr val="003896"/>
                </a:solidFill>
                <a:effectLst/>
                <a:uLnTx/>
                <a:uFillTx/>
                <a:latin typeface="Arial" panose="020B0604020202020204"/>
                <a:cs typeface="Arial" panose="020B0604020202020204" pitchFamily="34" charset="0"/>
              </a:rPr>
              <a:t>Eskom</a:t>
            </a:r>
            <a:r>
              <a:rPr lang="en-US" sz="1300" dirty="0">
                <a:latin typeface="Arial" panose="020B0604020202020204" pitchFamily="34" charset="0"/>
                <a:cs typeface="Arial" panose="020B0604020202020204" pitchFamily="34" charset="0"/>
              </a:rPr>
              <a:t> is pursuing </a:t>
            </a:r>
            <a:r>
              <a:rPr lang="en-US" sz="1300" b="1" dirty="0">
                <a:latin typeface="Arial" panose="020B0604020202020204" pitchFamily="34" charset="0"/>
                <a:cs typeface="Arial" panose="020B0604020202020204" pitchFamily="34" charset="0"/>
              </a:rPr>
              <a:t>civil action for R3.8 billion </a:t>
            </a:r>
            <a:r>
              <a:rPr lang="en-US" sz="1300" dirty="0">
                <a:latin typeface="Arial" panose="020B0604020202020204" pitchFamily="34" charset="0"/>
                <a:cs typeface="Arial" panose="020B0604020202020204" pitchFamily="34" charset="0"/>
              </a:rPr>
              <a:t>against a number of former Eskom directors and executives to recover large sums of money lost by Eskom </a:t>
            </a:r>
            <a:r>
              <a:rPr lang="en-US" sz="1300" b="1" dirty="0">
                <a:latin typeface="Arial" panose="020B0604020202020204" pitchFamily="34" charset="0"/>
                <a:cs typeface="Arial" panose="020B0604020202020204" pitchFamily="34" charset="0"/>
              </a:rPr>
              <a:t>as a result of State Capture</a:t>
            </a:r>
            <a:r>
              <a:rPr lang="en-US" sz="1300" dirty="0">
                <a:latin typeface="Arial" panose="020B0604020202020204" pitchFamily="34" charset="0"/>
                <a:cs typeface="Arial" panose="020B0604020202020204" pitchFamily="34" charset="0"/>
              </a:rPr>
              <a:t> and the </a:t>
            </a:r>
            <a:r>
              <a:rPr lang="en-US" sz="1300" b="1" dirty="0">
                <a:latin typeface="Arial" panose="020B0604020202020204" pitchFamily="34" charset="0"/>
                <a:cs typeface="Arial" panose="020B0604020202020204" pitchFamily="34" charset="0"/>
              </a:rPr>
              <a:t>involvement of the former executives </a:t>
            </a:r>
            <a:r>
              <a:rPr lang="en-US" sz="1300" dirty="0">
                <a:latin typeface="Arial" panose="020B0604020202020204" pitchFamily="34" charset="0"/>
                <a:cs typeface="Arial" panose="020B0604020202020204" pitchFamily="34" charset="0"/>
              </a:rPr>
              <a:t>in it.</a:t>
            </a:r>
            <a:endParaRPr lang="en-ZA" sz="1300" dirty="0">
              <a:latin typeface="Arial" panose="020B0604020202020204" pitchFamily="34" charset="0"/>
              <a:cs typeface="Arial" panose="020B0604020202020204" pitchFamily="34" charset="0"/>
            </a:endParaRPr>
          </a:p>
          <a:p>
            <a:pPr lvl="1" algn="just">
              <a:spcBef>
                <a:spcPts val="300"/>
              </a:spcBef>
              <a:spcAft>
                <a:spcPts val="300"/>
              </a:spcAft>
              <a:buClr>
                <a:srgbClr val="1D3E88"/>
              </a:buClr>
              <a:defRPr/>
            </a:pPr>
            <a:r>
              <a:rPr lang="en-US" sz="1300" dirty="0">
                <a:latin typeface="Arial" panose="020B0604020202020204" pitchFamily="34" charset="0"/>
                <a:cs typeface="Arial" panose="020B0604020202020204" pitchFamily="34" charset="0"/>
              </a:rPr>
              <a:t>In August 2020, </a:t>
            </a:r>
            <a:r>
              <a:rPr lang="en-US" sz="1300" b="1" dirty="0">
                <a:latin typeface="Arial" panose="020B0604020202020204" pitchFamily="34" charset="0"/>
                <a:cs typeface="Arial" panose="020B0604020202020204" pitchFamily="34" charset="0"/>
              </a:rPr>
              <a:t>combined summons and particulars of claim were issued against 12 defendants,</a:t>
            </a:r>
            <a:r>
              <a:rPr lang="en-US" sz="1300" dirty="0">
                <a:latin typeface="Arial" panose="020B0604020202020204" pitchFamily="34" charset="0"/>
                <a:cs typeface="Arial" panose="020B0604020202020204" pitchFamily="34" charset="0"/>
              </a:rPr>
              <a:t> with the SIU cited as co-plaintiff.</a:t>
            </a:r>
          </a:p>
          <a:p>
            <a:pPr lvl="1" algn="just">
              <a:spcBef>
                <a:spcPts val="300"/>
              </a:spcBef>
              <a:spcAft>
                <a:spcPts val="300"/>
              </a:spcAft>
              <a:buClr>
                <a:srgbClr val="1D3E88"/>
              </a:buClr>
              <a:defRPr/>
            </a:pPr>
            <a:r>
              <a:rPr lang="en-US" sz="1300" dirty="0">
                <a:latin typeface="Arial" panose="020B0604020202020204" pitchFamily="34" charset="0"/>
                <a:cs typeface="Arial" panose="020B0604020202020204" pitchFamily="34" charset="0"/>
              </a:rPr>
              <a:t>Of the 12 defendants, </a:t>
            </a:r>
            <a:r>
              <a:rPr lang="en-US" sz="1300" b="1" dirty="0">
                <a:latin typeface="Arial" panose="020B0604020202020204" pitchFamily="34" charset="0"/>
                <a:cs typeface="Arial" panose="020B0604020202020204" pitchFamily="34" charset="0"/>
              </a:rPr>
              <a:t>Eskom is only pursuing claims against 7 former Eskom executives and directors, </a:t>
            </a:r>
            <a:r>
              <a:rPr lang="en-US" sz="1300" dirty="0">
                <a:latin typeface="Arial" panose="020B0604020202020204" pitchFamily="34" charset="0"/>
                <a:cs typeface="Arial" panose="020B0604020202020204" pitchFamily="34" charset="0"/>
              </a:rPr>
              <a:t>based on breach of fiduciary duties and breach of contract. </a:t>
            </a:r>
          </a:p>
          <a:p>
            <a:pPr lvl="1" algn="just">
              <a:spcBef>
                <a:spcPts val="300"/>
              </a:spcBef>
              <a:spcAft>
                <a:spcPts val="300"/>
              </a:spcAft>
              <a:buClr>
                <a:srgbClr val="1D3E88"/>
              </a:buClr>
              <a:defRPr/>
            </a:pPr>
            <a:r>
              <a:rPr lang="en-US" sz="1300" b="1" dirty="0">
                <a:latin typeface="Arial" panose="020B0604020202020204" pitchFamily="34" charset="0"/>
                <a:cs typeface="Arial" panose="020B0604020202020204" pitchFamily="34" charset="0"/>
              </a:rPr>
              <a:t>Eskom had the matter placed under judicial case management, </a:t>
            </a:r>
            <a:r>
              <a:rPr lang="en-US" sz="1300" dirty="0">
                <a:latin typeface="Arial" panose="020B0604020202020204" pitchFamily="34" charset="0"/>
                <a:cs typeface="Arial" panose="020B0604020202020204" pitchFamily="34" charset="0"/>
              </a:rPr>
              <a:t>and the first meeting was held on </a:t>
            </a:r>
            <a:r>
              <a:rPr lang="en-US" sz="1300" b="1" dirty="0">
                <a:latin typeface="Arial" panose="020B0604020202020204" pitchFamily="34" charset="0"/>
                <a:cs typeface="Arial" panose="020B0604020202020204" pitchFamily="34" charset="0"/>
              </a:rPr>
              <a:t>13 September 2021 to deal with the defendants’ objections and delays</a:t>
            </a:r>
            <a:r>
              <a:rPr lang="en-US" sz="1300" dirty="0">
                <a:latin typeface="Arial" panose="020B0604020202020204" pitchFamily="34" charset="0"/>
                <a:cs typeface="Arial" panose="020B0604020202020204" pitchFamily="34" charset="0"/>
              </a:rPr>
              <a:t>. It was resolved that a day would be set aside to ventilate the issues to be dealt with in terms of the interlocutory applications, after which the remainder of the issues would be dealt with.</a:t>
            </a:r>
          </a:p>
          <a:p>
            <a:pPr lvl="1" algn="just">
              <a:spcBef>
                <a:spcPts val="300"/>
              </a:spcBef>
              <a:spcAft>
                <a:spcPts val="300"/>
              </a:spcAft>
              <a:buClr>
                <a:srgbClr val="1D3E88"/>
              </a:buClr>
              <a:defRPr/>
            </a:pPr>
            <a:r>
              <a:rPr lang="en-US" sz="1300" dirty="0">
                <a:latin typeface="Arial" panose="020B0604020202020204" pitchFamily="34" charset="0"/>
                <a:cs typeface="Arial" panose="020B0604020202020204" pitchFamily="34" charset="0"/>
              </a:rPr>
              <a:t>There has been </a:t>
            </a:r>
            <a:r>
              <a:rPr lang="en-US" sz="1300" b="1" dirty="0">
                <a:latin typeface="Arial" panose="020B0604020202020204" pitchFamily="34" charset="0"/>
                <a:cs typeface="Arial" panose="020B0604020202020204" pitchFamily="34" charset="0"/>
              </a:rPr>
              <a:t>difficulty securing a date with the judge</a:t>
            </a:r>
            <a:r>
              <a:rPr lang="en-US" sz="1300" dirty="0">
                <a:latin typeface="Arial" panose="020B0604020202020204" pitchFamily="34" charset="0"/>
                <a:cs typeface="Arial" panose="020B0604020202020204" pitchFamily="34" charset="0"/>
              </a:rPr>
              <a:t>, and efforts to do so are ongoing.  </a:t>
            </a:r>
          </a:p>
          <a:p>
            <a:pPr lvl="1" algn="just">
              <a:spcBef>
                <a:spcPts val="300"/>
              </a:spcBef>
              <a:spcAft>
                <a:spcPts val="300"/>
              </a:spcAft>
              <a:buClr>
                <a:srgbClr val="1D3E88"/>
              </a:buClr>
              <a:defRPr/>
            </a:pPr>
            <a:r>
              <a:rPr lang="en-US" sz="1300" dirty="0">
                <a:latin typeface="Arial" panose="020B0604020202020204" pitchFamily="34" charset="0"/>
                <a:cs typeface="Arial" panose="020B0604020202020204" pitchFamily="34" charset="0"/>
              </a:rPr>
              <a:t>An </a:t>
            </a:r>
            <a:r>
              <a:rPr lang="en-US" sz="1300" b="1" dirty="0">
                <a:latin typeface="Arial" panose="020B0604020202020204" pitchFamily="34" charset="0"/>
                <a:cs typeface="Arial" panose="020B0604020202020204" pitchFamily="34" charset="0"/>
              </a:rPr>
              <a:t>executor has yet to be appointed </a:t>
            </a:r>
            <a:r>
              <a:rPr lang="en-US" sz="1300" dirty="0">
                <a:latin typeface="Arial" panose="020B0604020202020204" pitchFamily="34" charset="0"/>
                <a:cs typeface="Arial" panose="020B0604020202020204" pitchFamily="34" charset="0"/>
              </a:rPr>
              <a:t>for the estate of the late Dr Ngubane</a:t>
            </a:r>
          </a:p>
          <a:p>
            <a:pPr marL="193082" marR="0" lvl="1" indent="-191498" algn="just" defTabSz="892609" rtl="0" eaLnBrk="1" fontAlgn="base" latinLnBrk="0" hangingPunct="1">
              <a:lnSpc>
                <a:spcPct val="100000"/>
              </a:lnSpc>
              <a:spcBef>
                <a:spcPts val="500"/>
              </a:spcBef>
              <a:spcAft>
                <a:spcPts val="200"/>
              </a:spcAft>
              <a:buClr>
                <a:srgbClr val="1D3E88"/>
              </a:buClr>
              <a:buSzPct val="125000"/>
              <a:buFont typeface="Arial" pitchFamily="34" charset="0"/>
              <a:buChar char="•"/>
              <a:tabLst/>
              <a:defRPr/>
            </a:pPr>
            <a:endParaRPr kumimoji="0" lang="en-US" sz="1300" i="0" u="none" strike="noStrike" kern="1200" cap="none" spc="0" normalizeH="0" baseline="0" noProof="0" dirty="0">
              <a:ln>
                <a:noFill/>
              </a:ln>
              <a:solidFill>
                <a:srgbClr val="003896"/>
              </a:solidFill>
              <a:effectLst/>
              <a:uLnTx/>
              <a:uFillTx/>
              <a:latin typeface="Arial" panose="020B0604020202020204"/>
              <a:cs typeface="Arial" panose="020B0604020202020204" pitchFamily="34" charset="0"/>
            </a:endParaRPr>
          </a:p>
        </p:txBody>
      </p:sp>
      <p:sp>
        <p:nvSpPr>
          <p:cNvPr id="14" name="dtable157951861619949 10 40 127 96 98">
            <a:extLst>
              <a:ext uri="{FF2B5EF4-FFF2-40B4-BE49-F238E27FC236}">
                <a16:creationId xmlns:a16="http://schemas.microsoft.com/office/drawing/2014/main" id="{B3BF34D6-AA4D-6539-9C75-FB24719B4815}"/>
              </a:ext>
            </a:extLst>
          </p:cNvPr>
          <p:cNvSpPr txBox="1">
            <a:spLocks noChangeArrowheads="1"/>
          </p:cNvSpPr>
          <p:nvPr/>
        </p:nvSpPr>
        <p:spPr bwMode="auto">
          <a:xfrm>
            <a:off x="50801" y="4033520"/>
            <a:ext cx="1595119" cy="2741776"/>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sz="1400" dirty="0">
                <a:solidFill>
                  <a:schemeClr val="bg1"/>
                </a:solidFill>
                <a:latin typeface="Arial" panose="020B0604020202020204" pitchFamily="34" charset="0"/>
                <a:cs typeface="Arial" panose="020B0604020202020204" pitchFamily="34" charset="0"/>
              </a:rPr>
              <a:t>Monies irregularly spent on behalf of Directors and Executives for Legal Fees</a:t>
            </a:r>
            <a:endParaRPr lang="en-ZA" sz="1400" dirty="0">
              <a:solidFill>
                <a:schemeClr val="bg1"/>
              </a:solidFill>
              <a:latin typeface="Arial" panose="020B0604020202020204" pitchFamily="34" charset="0"/>
              <a:cs typeface="Arial" panose="020B0604020202020204" pitchFamily="34" charset="0"/>
            </a:endParaRPr>
          </a:p>
          <a:p>
            <a:pPr marL="0" marR="0" lvl="0" indent="0" algn="ctr" defTabSz="892609" rtl="0" eaLnBrk="1" fontAlgn="base" latinLnBrk="0" hangingPunct="1">
              <a:lnSpc>
                <a:spcPct val="100000"/>
              </a:lnSpc>
              <a:spcBef>
                <a:spcPct val="0"/>
              </a:spcBef>
              <a:spcAft>
                <a:spcPct val="0"/>
              </a:spcAft>
              <a:buClr>
                <a:srgbClr val="897966"/>
              </a:buClr>
              <a:buSzTx/>
              <a:buFontTx/>
              <a:buNone/>
              <a:tabLst/>
              <a:defRPr/>
            </a:pPr>
            <a:r>
              <a:rPr kumimoji="0" lang="en-US" sz="1400" b="0" i="0" u="none" strike="noStrike" kern="0" cap="none" spc="0" normalizeH="0" baseline="0" noProof="0" dirty="0">
                <a:ln>
                  <a:noFill/>
                </a:ln>
                <a:solidFill>
                  <a:schemeClr val="bg1"/>
                </a:solidFill>
                <a:effectLst/>
                <a:uLnTx/>
                <a:uFillTx/>
                <a:latin typeface="Arial" panose="020B0604020202020204"/>
                <a:ea typeface="Arial Unicode MS" pitchFamily="34" charset="-128"/>
                <a:cs typeface="Arial" panose="020B0604020202020204" pitchFamily="34" charset="0"/>
              </a:rPr>
              <a:t> </a:t>
            </a:r>
          </a:p>
        </p:txBody>
      </p:sp>
      <p:sp>
        <p:nvSpPr>
          <p:cNvPr id="16" name="dtable157951861619949 10 40 127 96 98">
            <a:extLst>
              <a:ext uri="{FF2B5EF4-FFF2-40B4-BE49-F238E27FC236}">
                <a16:creationId xmlns:a16="http://schemas.microsoft.com/office/drawing/2014/main" id="{C700294A-CE9C-EC84-32B9-B36B9E3387F3}"/>
              </a:ext>
            </a:extLst>
          </p:cNvPr>
          <p:cNvSpPr txBox="1">
            <a:spLocks noChangeArrowheads="1"/>
          </p:cNvSpPr>
          <p:nvPr/>
        </p:nvSpPr>
        <p:spPr bwMode="auto">
          <a:xfrm>
            <a:off x="1717040" y="4070168"/>
            <a:ext cx="10291541" cy="2741776"/>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
        <p:nvSpPr>
          <p:cNvPr id="4" name="TextBox 3">
            <a:extLst>
              <a:ext uri="{FF2B5EF4-FFF2-40B4-BE49-F238E27FC236}">
                <a16:creationId xmlns:a16="http://schemas.microsoft.com/office/drawing/2014/main" id="{6CA1E975-2A38-1433-CEA3-9497A18B66D8}"/>
              </a:ext>
            </a:extLst>
          </p:cNvPr>
          <p:cNvSpPr txBox="1"/>
          <p:nvPr/>
        </p:nvSpPr>
        <p:spPr>
          <a:xfrm>
            <a:off x="1808480" y="4100648"/>
            <a:ext cx="10019528" cy="2741776"/>
          </a:xfrm>
          <a:prstGeom prst="rect">
            <a:avLst/>
          </a:prstGeom>
          <a:noFill/>
        </p:spPr>
        <p:txBody>
          <a:bodyPr wrap="square">
            <a:spAutoFit/>
          </a:bodyPr>
          <a:lstStyle/>
          <a:p>
            <a:pPr marL="182563" marR="0" lvl="0" indent="-182563"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896"/>
                </a:solidFill>
                <a:effectLst/>
                <a:uLnTx/>
                <a:uFillTx/>
                <a:latin typeface="Arial" panose="020B0604020202020204"/>
              </a:rPr>
              <a:t>Eskom instituted an action to </a:t>
            </a:r>
            <a:r>
              <a:rPr kumimoji="0" lang="en-US" sz="1300" b="1" i="0" u="none" strike="noStrike" kern="1200" cap="none" spc="0" normalizeH="0" baseline="0" noProof="0" dirty="0">
                <a:ln>
                  <a:noFill/>
                </a:ln>
                <a:solidFill>
                  <a:srgbClr val="003896"/>
                </a:solidFill>
                <a:effectLst/>
                <a:uLnTx/>
                <a:uFillTx/>
                <a:latin typeface="Arial" panose="020B0604020202020204"/>
              </a:rPr>
              <a:t>recover monies advanced regarding legal fees to five former directors and executives</a:t>
            </a:r>
            <a:r>
              <a:rPr kumimoji="0" lang="en-US" sz="1300" b="0" i="0" u="none" strike="noStrike" kern="1200" cap="none" spc="0" normalizeH="0" baseline="0" noProof="0" dirty="0">
                <a:ln>
                  <a:noFill/>
                </a:ln>
                <a:solidFill>
                  <a:srgbClr val="003896"/>
                </a:solidFill>
                <a:effectLst/>
                <a:uLnTx/>
                <a:uFillTx/>
                <a:latin typeface="Arial" panose="020B0604020202020204"/>
              </a:rPr>
              <a:t>; and has </a:t>
            </a:r>
            <a:r>
              <a:rPr kumimoji="0" lang="en-US" sz="1300" b="1" i="0" u="none" strike="noStrike" kern="1200" cap="none" spc="0" normalizeH="0" baseline="0" noProof="0" dirty="0">
                <a:ln>
                  <a:noFill/>
                </a:ln>
                <a:solidFill>
                  <a:srgbClr val="003896"/>
                </a:solidFill>
                <a:effectLst/>
                <a:uLnTx/>
                <a:uFillTx/>
                <a:latin typeface="Arial" panose="020B0604020202020204"/>
              </a:rPr>
              <a:t>recovered R27 000,00 </a:t>
            </a:r>
            <a:r>
              <a:rPr kumimoji="0" lang="en-US" sz="1300" b="0" i="0" u="none" strike="noStrike" kern="1200" cap="none" spc="0" normalizeH="0" baseline="0" noProof="0" dirty="0">
                <a:ln>
                  <a:noFill/>
                </a:ln>
                <a:solidFill>
                  <a:srgbClr val="003896"/>
                </a:solidFill>
                <a:effectLst/>
                <a:uLnTx/>
                <a:uFillTx/>
                <a:latin typeface="Arial" panose="020B0604020202020204"/>
              </a:rPr>
              <a:t>from one director.  </a:t>
            </a:r>
          </a:p>
          <a:p>
            <a:pPr marL="182563" marR="0" lvl="0" indent="-182563"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896"/>
                </a:solidFill>
                <a:effectLst/>
                <a:uLnTx/>
                <a:uFillTx/>
                <a:latin typeface="Arial" panose="020B0604020202020204"/>
              </a:rPr>
              <a:t>Another director (owing R500 000,00) </a:t>
            </a:r>
            <a:r>
              <a:rPr kumimoji="0" lang="en-US" sz="1300" b="1" i="0" u="none" strike="noStrike" kern="1200" cap="none" spc="0" normalizeH="0" baseline="0" noProof="0" dirty="0">
                <a:ln>
                  <a:noFill/>
                </a:ln>
                <a:solidFill>
                  <a:srgbClr val="003896"/>
                </a:solidFill>
                <a:effectLst/>
                <a:uLnTx/>
                <a:uFillTx/>
                <a:latin typeface="Arial" panose="020B0604020202020204"/>
              </a:rPr>
              <a:t>entered into a payment arrangement</a:t>
            </a:r>
            <a:r>
              <a:rPr lang="en-US" sz="1300" dirty="0">
                <a:solidFill>
                  <a:srgbClr val="003896"/>
                </a:solidFill>
                <a:latin typeface="Arial" panose="020B0604020202020204"/>
              </a:rPr>
              <a:t>,</a:t>
            </a:r>
            <a:r>
              <a:rPr kumimoji="0" lang="en-US" sz="1300" b="0" i="0" u="none" strike="noStrike" kern="1200" cap="none" spc="0" normalizeH="0" baseline="0" noProof="0" dirty="0">
                <a:ln>
                  <a:noFill/>
                </a:ln>
                <a:solidFill>
                  <a:srgbClr val="003896"/>
                </a:solidFill>
                <a:effectLst/>
                <a:uLnTx/>
                <a:uFillTx/>
                <a:latin typeface="Arial" panose="020B0604020202020204"/>
              </a:rPr>
              <a:t> although he </a:t>
            </a:r>
            <a:r>
              <a:rPr kumimoji="0" lang="en-US" sz="1300" b="1" i="0" u="none" strike="noStrike" kern="1200" cap="none" spc="0" normalizeH="0" baseline="0" noProof="0" dirty="0">
                <a:ln>
                  <a:noFill/>
                </a:ln>
                <a:solidFill>
                  <a:srgbClr val="003896"/>
                </a:solidFill>
                <a:effectLst/>
                <a:uLnTx/>
                <a:uFillTx/>
                <a:latin typeface="Arial" panose="020B0604020202020204"/>
              </a:rPr>
              <a:t>has defaulted </a:t>
            </a:r>
            <a:r>
              <a:rPr kumimoji="0" lang="en-US" sz="1300" b="0" i="0" u="none" strike="noStrike" kern="1200" cap="none" spc="0" normalizeH="0" baseline="0" noProof="0" dirty="0">
                <a:ln>
                  <a:noFill/>
                </a:ln>
                <a:solidFill>
                  <a:srgbClr val="003896"/>
                </a:solidFill>
                <a:effectLst/>
                <a:uLnTx/>
                <a:uFillTx/>
                <a:latin typeface="Arial" panose="020B0604020202020204"/>
              </a:rPr>
              <a:t>on that arrangement. However, he has advised that he </a:t>
            </a:r>
            <a:r>
              <a:rPr kumimoji="0" lang="en-US" sz="1300" b="1" i="0" u="none" strike="noStrike" kern="1200" cap="none" spc="0" normalizeH="0" baseline="0" noProof="0" dirty="0">
                <a:ln>
                  <a:noFill/>
                </a:ln>
                <a:solidFill>
                  <a:srgbClr val="003896"/>
                </a:solidFill>
                <a:effectLst/>
                <a:uLnTx/>
                <a:uFillTx/>
                <a:latin typeface="Arial" panose="020B0604020202020204"/>
              </a:rPr>
              <a:t>wishes to settle this matter</a:t>
            </a:r>
            <a:r>
              <a:rPr kumimoji="0" lang="en-US" sz="1300" b="0" i="0" u="none" strike="noStrike" kern="1200" cap="none" spc="0" normalizeH="0" baseline="0" noProof="0" dirty="0">
                <a:ln>
                  <a:noFill/>
                </a:ln>
                <a:solidFill>
                  <a:srgbClr val="003896"/>
                </a:solidFill>
                <a:effectLst/>
                <a:uLnTx/>
                <a:uFillTx/>
                <a:latin typeface="Arial" panose="020B0604020202020204"/>
              </a:rPr>
              <a:t>. </a:t>
            </a:r>
          </a:p>
          <a:p>
            <a:pPr marL="182563" marR="0" lvl="0" indent="-182563"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3896"/>
                </a:solidFill>
                <a:effectLst/>
                <a:uLnTx/>
                <a:uFillTx/>
                <a:latin typeface="Arial" panose="020B0604020202020204"/>
              </a:rPr>
              <a:t>Three directors </a:t>
            </a:r>
            <a:r>
              <a:rPr kumimoji="0" lang="en-US" sz="1300" b="0" i="0" u="none" strike="noStrike" kern="1200" cap="none" spc="0" normalizeH="0" baseline="0" noProof="0" dirty="0">
                <a:ln>
                  <a:noFill/>
                </a:ln>
                <a:solidFill>
                  <a:srgbClr val="003896"/>
                </a:solidFill>
                <a:effectLst/>
                <a:uLnTx/>
                <a:uFillTx/>
                <a:latin typeface="Arial" panose="020B0604020202020204"/>
              </a:rPr>
              <a:t>(owing R706 000,00; R595 000,00; and R201 000,00 respectively) are </a:t>
            </a:r>
            <a:r>
              <a:rPr kumimoji="0" lang="en-US" sz="1300" b="1" i="0" u="none" strike="noStrike" kern="1200" cap="none" spc="0" normalizeH="0" baseline="0" noProof="0" dirty="0">
                <a:ln>
                  <a:noFill/>
                </a:ln>
                <a:solidFill>
                  <a:srgbClr val="003896"/>
                </a:solidFill>
                <a:effectLst/>
                <a:uLnTx/>
                <a:uFillTx/>
                <a:latin typeface="Arial" panose="020B0604020202020204"/>
              </a:rPr>
              <a:t>defending the action</a:t>
            </a:r>
            <a:r>
              <a:rPr kumimoji="0" lang="en-US" sz="1300" b="0" i="0" u="none" strike="noStrike" kern="1200" cap="none" spc="0" normalizeH="0" baseline="0" noProof="0" dirty="0">
                <a:ln>
                  <a:noFill/>
                </a:ln>
                <a:solidFill>
                  <a:srgbClr val="003896"/>
                </a:solidFill>
                <a:effectLst/>
                <a:uLnTx/>
                <a:uFillTx/>
                <a:latin typeface="Arial" panose="020B0604020202020204"/>
              </a:rPr>
              <a:t>. </a:t>
            </a:r>
          </a:p>
          <a:p>
            <a:pPr marL="182563" marR="0" lvl="0" indent="-182563"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3896"/>
                </a:solidFill>
                <a:effectLst/>
                <a:uLnTx/>
                <a:uFillTx/>
                <a:latin typeface="Arial" panose="020B0604020202020204"/>
              </a:rPr>
              <a:t>Default judgment has been applied for </a:t>
            </a:r>
            <a:r>
              <a:rPr kumimoji="0" lang="en-US" sz="1300" b="0" i="0" u="none" strike="noStrike" kern="1200" cap="none" spc="0" normalizeH="0" baseline="0" noProof="0" dirty="0">
                <a:ln>
                  <a:noFill/>
                </a:ln>
                <a:solidFill>
                  <a:srgbClr val="003896"/>
                </a:solidFill>
                <a:effectLst/>
                <a:uLnTx/>
                <a:uFillTx/>
                <a:latin typeface="Arial" panose="020B0604020202020204"/>
              </a:rPr>
              <a:t>against one director and one executive. A </a:t>
            </a:r>
            <a:r>
              <a:rPr kumimoji="0" lang="en-US" sz="1300" b="1" i="0" u="none" strike="noStrike" kern="1200" cap="none" spc="0" normalizeH="0" baseline="0" noProof="0" dirty="0">
                <a:ln>
                  <a:noFill/>
                </a:ln>
                <a:solidFill>
                  <a:srgbClr val="003896"/>
                </a:solidFill>
                <a:effectLst/>
                <a:uLnTx/>
                <a:uFillTx/>
                <a:latin typeface="Arial" panose="020B0604020202020204"/>
              </a:rPr>
              <a:t>trial date for the claims</a:t>
            </a:r>
            <a:r>
              <a:rPr kumimoji="0" lang="en-US" sz="1300" b="0" i="0" u="none" strike="noStrike" kern="1200" cap="none" spc="0" normalizeH="0" baseline="0" noProof="0" dirty="0">
                <a:ln>
                  <a:noFill/>
                </a:ln>
                <a:solidFill>
                  <a:srgbClr val="003896"/>
                </a:solidFill>
                <a:effectLst/>
                <a:uLnTx/>
                <a:uFillTx/>
                <a:latin typeface="Arial" panose="020B0604020202020204"/>
              </a:rPr>
              <a:t> against two directors, and the estate of the late director has been applied for.</a:t>
            </a:r>
          </a:p>
          <a:p>
            <a:pPr marL="182563" marR="0" lvl="0" indent="-182563"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896"/>
                </a:solidFill>
                <a:effectLst/>
                <a:uLnTx/>
                <a:uFillTx/>
                <a:latin typeface="Arial" panose="020B0604020202020204"/>
              </a:rPr>
              <a:t>As per the directives issued by the Deputy Judge President (DJP), all </a:t>
            </a:r>
            <a:r>
              <a:rPr kumimoji="0" lang="en-US" sz="1300" b="1" i="0" u="none" strike="noStrike" kern="1200" cap="none" spc="0" normalizeH="0" baseline="0" noProof="0" dirty="0">
                <a:ln>
                  <a:noFill/>
                </a:ln>
                <a:solidFill>
                  <a:srgbClr val="003896"/>
                </a:solidFill>
                <a:effectLst/>
                <a:uLnTx/>
                <a:uFillTx/>
                <a:latin typeface="Arial" panose="020B0604020202020204"/>
              </a:rPr>
              <a:t>amendments to the pleadings were filed by 31 May 2022</a:t>
            </a:r>
            <a:r>
              <a:rPr kumimoji="0" lang="en-US" sz="1300" b="0" i="0" u="none" strike="noStrike" kern="1200" cap="none" spc="0" normalizeH="0" baseline="0" noProof="0" dirty="0">
                <a:ln>
                  <a:noFill/>
                </a:ln>
                <a:solidFill>
                  <a:srgbClr val="003896"/>
                </a:solidFill>
                <a:effectLst/>
                <a:uLnTx/>
                <a:uFillTx/>
                <a:latin typeface="Arial" panose="020B0604020202020204"/>
              </a:rPr>
              <a:t>. Eskom’s attorneys are in the process of preparing a discovery affidavit to be filed.</a:t>
            </a:r>
          </a:p>
          <a:p>
            <a:pPr marL="182563" marR="0" lvl="0" indent="-182563" algn="just" defTabSz="914400" rtl="0" eaLnBrk="1" fontAlgn="auto" latinLnBrk="0" hangingPunct="1">
              <a:lnSpc>
                <a:spcPct val="100000"/>
              </a:lnSpc>
              <a:spcBef>
                <a:spcPts val="500"/>
              </a:spcBef>
              <a:spcAft>
                <a:spcPts val="2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3896"/>
                </a:solidFill>
                <a:effectLst/>
                <a:uLnTx/>
                <a:uFillTx/>
                <a:latin typeface="Arial" panose="020B0604020202020204"/>
              </a:rPr>
              <a:t>Once the formalities have been concluded, the </a:t>
            </a:r>
            <a:r>
              <a:rPr kumimoji="0" lang="en-US" sz="1300" b="1" i="0" u="none" strike="noStrike" kern="1200" cap="none" spc="0" normalizeH="0" baseline="0" noProof="0" dirty="0">
                <a:ln>
                  <a:noFill/>
                </a:ln>
                <a:solidFill>
                  <a:srgbClr val="003896"/>
                </a:solidFill>
                <a:effectLst/>
                <a:uLnTx/>
                <a:uFillTx/>
                <a:latin typeface="Arial" panose="020B0604020202020204"/>
              </a:rPr>
              <a:t>parties can again approach the DJP for direction on the way forward</a:t>
            </a:r>
            <a:r>
              <a:rPr kumimoji="0" lang="en-US" sz="1300" b="0" i="0" u="none" strike="noStrike" kern="1200" cap="none" spc="0" normalizeH="0" baseline="0" noProof="0" dirty="0">
                <a:ln>
                  <a:noFill/>
                </a:ln>
                <a:solidFill>
                  <a:srgbClr val="003896"/>
                </a:solidFill>
                <a:effectLst/>
                <a:uLnTx/>
                <a:uFillTx/>
                <a:latin typeface="Arial" panose="020B0604020202020204"/>
              </a:rPr>
              <a:t>. Eskom has been seeking an audience with the DJP for such direction, but has been unsuccessful thus far</a:t>
            </a:r>
          </a:p>
        </p:txBody>
      </p:sp>
      <p:sp>
        <p:nvSpPr>
          <p:cNvPr id="3" name="TextBox 2">
            <a:extLst>
              <a:ext uri="{FF2B5EF4-FFF2-40B4-BE49-F238E27FC236}">
                <a16:creationId xmlns:a16="http://schemas.microsoft.com/office/drawing/2014/main" id="{A9BBB08B-E584-54AB-FCCC-69B01B50DACF}"/>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(7/9)</a:t>
            </a:r>
            <a:endParaRPr lang="en-ZA" sz="1400" dirty="0" err="1">
              <a:solidFill>
                <a:schemeClr val="bg1"/>
              </a:solidFill>
            </a:endParaRPr>
          </a:p>
        </p:txBody>
      </p:sp>
    </p:spTree>
    <p:extLst>
      <p:ext uri="{BB962C8B-B14F-4D97-AF65-F5344CB8AC3E}">
        <p14:creationId xmlns:p14="http://schemas.microsoft.com/office/powerpoint/2010/main" val="233783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111760" y="1248457"/>
            <a:ext cx="2214880" cy="5457561"/>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892609" rtl="0" eaLnBrk="1" fontAlgn="base" latinLnBrk="0" hangingPunct="1">
              <a:lnSpc>
                <a:spcPct val="100000"/>
              </a:lnSpc>
              <a:spcBef>
                <a:spcPct val="0"/>
              </a:spcBef>
              <a:spcAft>
                <a:spcPct val="0"/>
              </a:spcAft>
              <a:buClr>
                <a:srgbClr val="897966"/>
              </a:buClr>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Arial Unicode MS" pitchFamily="34" charset="-128"/>
                <a:cs typeface="Arial" panose="020B0604020202020204" pitchFamily="34" charset="0"/>
              </a:rPr>
              <a:t>Eskom Pension and Provident Fund (EPPF) v Brain Molefe, Eskom Holdings SOC Ltd, and the Commissioner for the South African Revenue Service</a:t>
            </a:r>
            <a:endParaRPr kumimoji="0" lang="en-US" sz="1800" b="0" i="0" u="none" strike="noStrike" kern="0" cap="none" spc="0" normalizeH="0" baseline="0" noProof="0" dirty="0">
              <a:ln>
                <a:noFill/>
              </a:ln>
              <a:solidFill>
                <a:srgbClr val="FFFFFF"/>
              </a:solidFill>
              <a:effectLst/>
              <a:uLnTx/>
              <a:uFillTx/>
              <a:latin typeface="Arial" panose="020B0604020202020204"/>
              <a:ea typeface="Arial Unicode MS" pitchFamily="34" charset="-128"/>
              <a:cs typeface="Arial" panose="020B0604020202020204" pitchFamily="34" charset="0"/>
            </a:endParaRPr>
          </a:p>
        </p:txBody>
      </p:sp>
      <p:sp>
        <p:nvSpPr>
          <p:cNvPr id="13" name="dtable157951861619949 10 146 127 534 98">
            <a:extLst>
              <a:ext uri="{FF2B5EF4-FFF2-40B4-BE49-F238E27FC236}">
                <a16:creationId xmlns:a16="http://schemas.microsoft.com/office/drawing/2014/main" id="{B90CEBFC-30EE-7F27-6DC3-53DF10D5FD3F}"/>
              </a:ext>
            </a:extLst>
          </p:cNvPr>
          <p:cNvSpPr txBox="1">
            <a:spLocks noChangeArrowheads="1"/>
          </p:cNvSpPr>
          <p:nvPr/>
        </p:nvSpPr>
        <p:spPr bwMode="auto">
          <a:xfrm>
            <a:off x="2712720" y="1431338"/>
            <a:ext cx="8707120" cy="468498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355600" marR="0" lvl="1" indent="-354013" algn="just" defTabSz="892609" rtl="0" eaLnBrk="1" fontAlgn="base" latinLnBrk="0" hangingPunct="1">
              <a:lnSpc>
                <a:spcPct val="100000"/>
              </a:lnSpc>
              <a:spcBef>
                <a:spcPts val="500"/>
              </a:spcBef>
              <a:spcAft>
                <a:spcPts val="500"/>
              </a:spcAft>
              <a:buClr>
                <a:srgbClr val="1D3E88"/>
              </a:buClr>
              <a:buSzPct val="125000"/>
              <a:buFont typeface="Wingdings" panose="05000000000000000000" pitchFamily="2" charset="2"/>
              <a:buChar char="q"/>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On 25 January 2018, the High Court handed down judgment declaring the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agreement concluded between Eskom and </a:t>
            </a:r>
            <a:r>
              <a:rPr kumimoji="0" lang="en-US" sz="1400" b="1"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placing him on early retirement, invalid</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a:t>
            </a:r>
            <a:r>
              <a:rPr kumimoji="0" lang="en-US" sz="1400" b="1"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was ordered to pay back all amounts paid to him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in terms of this agreement,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amounting to R31,5 million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(plus interest still to be calculated).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No agreement could be reached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on the quantum payable.</a:t>
            </a:r>
          </a:p>
          <a:p>
            <a:pPr marL="355600" marR="0" lvl="1" indent="-354013" algn="just" defTabSz="892609" rtl="0" eaLnBrk="1" fontAlgn="base" latinLnBrk="0" hangingPunct="1">
              <a:lnSpc>
                <a:spcPct val="100000"/>
              </a:lnSpc>
              <a:spcBef>
                <a:spcPts val="500"/>
              </a:spcBef>
              <a:spcAft>
                <a:spcPts val="500"/>
              </a:spcAft>
              <a:buClr>
                <a:srgbClr val="1D3E88"/>
              </a:buClr>
              <a:buSzPct val="125000"/>
              <a:buFont typeface="Wingdings" panose="05000000000000000000" pitchFamily="2" charset="2"/>
              <a:buChar char="q"/>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On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4 July 2022</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the High Court handed down judgment as follows:</a:t>
            </a:r>
          </a:p>
          <a:p>
            <a:pPr marL="538163" marR="0" lvl="1" indent="-1905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r>
              <a:rPr kumimoji="0" lang="en-US" sz="1400" b="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is to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pay the EPPF the difference between the pension benefits paid to him and the lump sum pension benefits payment he had transferred</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from the Transnet Retirement Fund to the EPPF (inclusive of accruals up to 31 October 2019). </a:t>
            </a:r>
          </a:p>
          <a:p>
            <a:pPr marL="538163" marR="0" lvl="1" indent="-1905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The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EPPF is required to calculate the difference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between these amounts and inform </a:t>
            </a:r>
            <a:r>
              <a:rPr kumimoji="0" lang="en-US" sz="1400" b="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of the calculation. </a:t>
            </a:r>
            <a:r>
              <a:rPr kumimoji="0" lang="en-US" sz="1400" b="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is required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to pay this amount within 10 days of receipt of the calculation</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a:t>
            </a:r>
          </a:p>
          <a:p>
            <a:pPr marL="538163" marR="0" lvl="1" indent="-1905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The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EPPF is to pay Eskom the employer and employee contributions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made on behalf of </a:t>
            </a:r>
            <a:r>
              <a:rPr kumimoji="0" lang="en-US" sz="1400" b="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(with interest calculated until 30 October 2019).</a:t>
            </a:r>
          </a:p>
          <a:p>
            <a:pPr marL="538163" marR="0" lvl="1" indent="-1905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The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EPPF is to pay Eskom </a:t>
            </a:r>
            <a:r>
              <a:rPr kumimoji="0" lang="en-US" sz="1400" b="1"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Molefe’s performance bonus contributions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(inclusive of interest accrued by the EPPF on such contributions), less the EPPF’s administration costs.</a:t>
            </a:r>
          </a:p>
          <a:p>
            <a:pPr marL="538163" marR="0" lvl="1" indent="-1905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The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EPPF is to pay Eskom the amount of R30 103 915,62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(with interest calculated until 30 October 2019), being the amount paid for his future pensionable service until age 55 and the waiving of penalties, in order for </a:t>
            </a:r>
            <a:r>
              <a:rPr kumimoji="0" lang="en-US" sz="1400" b="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to be placed on early retirement.</a:t>
            </a:r>
          </a:p>
          <a:p>
            <a:pPr marL="538163" marR="0" lvl="1" indent="-1905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People and Governance Committee on 23 and 24 August 2022 on the EPPF’s proposal</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Both Committee’s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rejected the proposal and a letter confirming Eskom’s position has been sent to the EPPF</a:t>
            </a:r>
          </a:p>
          <a:p>
            <a:pPr marL="538163" marR="0" lvl="1" indent="-1905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endPar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3" name="TextBox 2">
            <a:extLst>
              <a:ext uri="{FF2B5EF4-FFF2-40B4-BE49-F238E27FC236}">
                <a16:creationId xmlns:a16="http://schemas.microsoft.com/office/drawing/2014/main" id="{5863E9DD-9592-5ADF-7B39-C7649495181D}"/>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(8/9)</a:t>
            </a:r>
            <a:endParaRPr lang="en-ZA" sz="1400" dirty="0" err="1">
              <a:solidFill>
                <a:schemeClr val="bg1"/>
              </a:solidFill>
            </a:endParaRPr>
          </a:p>
        </p:txBody>
      </p:sp>
      <p:sp>
        <p:nvSpPr>
          <p:cNvPr id="4" name="dtable157951861619949 10 40 127 96 98">
            <a:extLst>
              <a:ext uri="{FF2B5EF4-FFF2-40B4-BE49-F238E27FC236}">
                <a16:creationId xmlns:a16="http://schemas.microsoft.com/office/drawing/2014/main" id="{1B1D6150-70A3-FC2D-46EE-438F217CE9FF}"/>
              </a:ext>
            </a:extLst>
          </p:cNvPr>
          <p:cNvSpPr txBox="1">
            <a:spLocks noChangeArrowheads="1"/>
          </p:cNvSpPr>
          <p:nvPr/>
        </p:nvSpPr>
        <p:spPr bwMode="auto">
          <a:xfrm>
            <a:off x="2590800" y="1248457"/>
            <a:ext cx="9144000" cy="5457562"/>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
        <p:nvSpPr>
          <p:cNvPr id="5" name="Oval 4">
            <a:extLst>
              <a:ext uri="{FF2B5EF4-FFF2-40B4-BE49-F238E27FC236}">
                <a16:creationId xmlns:a16="http://schemas.microsoft.com/office/drawing/2014/main" id="{8DFB2401-0040-0D5A-9BCF-2AB20F8263FE}"/>
              </a:ext>
            </a:extLst>
          </p:cNvPr>
          <p:cNvSpPr/>
          <p:nvPr/>
        </p:nvSpPr>
        <p:spPr>
          <a:xfrm>
            <a:off x="203200" y="1370378"/>
            <a:ext cx="274320" cy="275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endParaRPr lang="en-ZA" sz="1200" dirty="0">
              <a:solidFill>
                <a:schemeClr val="tx1"/>
              </a:solidFill>
            </a:endParaRPr>
          </a:p>
        </p:txBody>
      </p:sp>
    </p:spTree>
    <p:extLst>
      <p:ext uri="{BB962C8B-B14F-4D97-AF65-F5344CB8AC3E}">
        <p14:creationId xmlns:p14="http://schemas.microsoft.com/office/powerpoint/2010/main" val="383623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50800" y="4205018"/>
            <a:ext cx="2357120" cy="2266902"/>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28600" algn="ctr">
              <a:lnSpc>
                <a:spcPts val="1800"/>
              </a:lnSpc>
              <a:spcAft>
                <a:spcPts val="1200"/>
              </a:spcAft>
            </a:pPr>
            <a:r>
              <a:rPr lang="en-ZA" sz="1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Wilge</a:t>
            </a: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Residential Development Project and former general manager (GM) for Facilities</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table157951861619949 10 40 127 96 98">
            <a:extLst>
              <a:ext uri="{FF2B5EF4-FFF2-40B4-BE49-F238E27FC236}">
                <a16:creationId xmlns:a16="http://schemas.microsoft.com/office/drawing/2014/main" id="{3312F489-510C-3031-C8DD-5B5F46DCBBE7}"/>
              </a:ext>
            </a:extLst>
          </p:cNvPr>
          <p:cNvSpPr txBox="1">
            <a:spLocks noChangeArrowheads="1"/>
          </p:cNvSpPr>
          <p:nvPr/>
        </p:nvSpPr>
        <p:spPr bwMode="auto">
          <a:xfrm>
            <a:off x="2550160" y="4205018"/>
            <a:ext cx="9377680" cy="2266902"/>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
        <p:nvSpPr>
          <p:cNvPr id="13" name="dtable157951861619949 10 146 127 534 98">
            <a:extLst>
              <a:ext uri="{FF2B5EF4-FFF2-40B4-BE49-F238E27FC236}">
                <a16:creationId xmlns:a16="http://schemas.microsoft.com/office/drawing/2014/main" id="{B90CEBFC-30EE-7F27-6DC3-53DF10D5FD3F}"/>
              </a:ext>
            </a:extLst>
          </p:cNvPr>
          <p:cNvSpPr txBox="1">
            <a:spLocks noChangeArrowheads="1"/>
          </p:cNvSpPr>
          <p:nvPr/>
        </p:nvSpPr>
        <p:spPr bwMode="auto">
          <a:xfrm>
            <a:off x="2702560" y="4324300"/>
            <a:ext cx="9072880" cy="20484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93082" marR="0" lvl="1" indent="-191498" algn="just" defTabSz="892609" rtl="0" eaLnBrk="1" fontAlgn="base" latinLnBrk="0" hangingPunct="1">
              <a:lnSpc>
                <a:spcPct val="100000"/>
              </a:lnSpc>
              <a:spcBef>
                <a:spcPts val="500"/>
              </a:spcBef>
              <a:spcAft>
                <a:spcPts val="500"/>
              </a:spcAft>
              <a:buClr>
                <a:srgbClr val="1D3E88"/>
              </a:buClr>
              <a:buSzPct val="125000"/>
              <a:buFont typeface="Arial" pitchFamily="34" charset="0"/>
              <a:buChar char="•"/>
              <a:tabLst/>
              <a:defRPr/>
            </a:pP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Following an investigation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into various allegations of fraud, corruption, and misconduct relating to the </a:t>
            </a:r>
            <a:r>
              <a:rPr kumimoji="0" lang="en-US" sz="1400" b="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Wilge</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Housing Project,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disciplinary proceedings were instituted against the GM for Facilities</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for his failure to perform his duties, causing significant financial losses to Eskom.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He was subsequently dismissed</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and a decision was taken to recoup losses attributable to his conduct from him. </a:t>
            </a:r>
          </a:p>
          <a:p>
            <a:pPr marL="193082" marR="0" lvl="1" indent="-191498" algn="just" defTabSz="892609" rtl="0" eaLnBrk="1" fontAlgn="base" latinLnBrk="0" hangingPunct="1">
              <a:lnSpc>
                <a:spcPct val="100000"/>
              </a:lnSpc>
              <a:spcBef>
                <a:spcPts val="500"/>
              </a:spcBef>
              <a:spcAft>
                <a:spcPts val="500"/>
              </a:spcAft>
              <a:buClr>
                <a:srgbClr val="1D3E88"/>
              </a:buClr>
              <a:buSzPct val="125000"/>
              <a:buFont typeface="Arial" pitchFamily="34" charset="0"/>
              <a:buChar char="•"/>
              <a:tabLst/>
              <a:defRPr/>
            </a:pP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Investigations have been concluded, </a:t>
            </a:r>
            <a:r>
              <a:rPr kumimoji="0" lang="en-US" sz="140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and in addition to </a:t>
            </a:r>
            <a:r>
              <a:rPr kumimoji="0" lang="en-US" sz="140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Mamorare</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there are potentially other individuals from whom funds can be recovered</a:t>
            </a:r>
            <a:r>
              <a:rPr kumimoji="0" lang="en-US" sz="140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however this is subject to further assessment from a civil litigation perspective. The value of the claim is being determined; however,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initial estimates reflect approximately R840 million as fruitless and wasteful expenditure.</a:t>
            </a:r>
            <a:r>
              <a:rPr kumimoji="0" lang="en-US" sz="13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a:t>
            </a:r>
          </a:p>
        </p:txBody>
      </p:sp>
      <p:sp>
        <p:nvSpPr>
          <p:cNvPr id="3" name="TextBox 2">
            <a:extLst>
              <a:ext uri="{FF2B5EF4-FFF2-40B4-BE49-F238E27FC236}">
                <a16:creationId xmlns:a16="http://schemas.microsoft.com/office/drawing/2014/main" id="{C1264A0B-E414-B08A-E45E-53A015D75B2E}"/>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(9/9)</a:t>
            </a:r>
            <a:endParaRPr lang="en-ZA" sz="1400" dirty="0" err="1">
              <a:solidFill>
                <a:schemeClr val="bg1"/>
              </a:solidFill>
            </a:endParaRPr>
          </a:p>
        </p:txBody>
      </p:sp>
      <p:sp>
        <p:nvSpPr>
          <p:cNvPr id="5" name="dtable157951861619949 10 40 127 96 98">
            <a:extLst>
              <a:ext uri="{FF2B5EF4-FFF2-40B4-BE49-F238E27FC236}">
                <a16:creationId xmlns:a16="http://schemas.microsoft.com/office/drawing/2014/main" id="{48B497D6-8C8B-DE3B-E94C-02906D2EC11E}"/>
              </a:ext>
            </a:extLst>
          </p:cNvPr>
          <p:cNvSpPr txBox="1">
            <a:spLocks noChangeArrowheads="1"/>
          </p:cNvSpPr>
          <p:nvPr/>
        </p:nvSpPr>
        <p:spPr bwMode="auto">
          <a:xfrm>
            <a:off x="50800" y="1075738"/>
            <a:ext cx="2357120" cy="2905760"/>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ctr" defTabSz="892609" rtl="0" eaLnBrk="1" fontAlgn="base" latinLnBrk="0" hangingPunct="1">
              <a:lnSpc>
                <a:spcPct val="100000"/>
              </a:lnSpc>
              <a:spcBef>
                <a:spcPct val="0"/>
              </a:spcBef>
              <a:spcAft>
                <a:spcPct val="0"/>
              </a:spcAft>
              <a:buClr>
                <a:srgbClr val="897966"/>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Arial Unicode MS" pitchFamily="34" charset="-128"/>
                <a:cs typeface="Arial" panose="020B0604020202020204" pitchFamily="34" charset="0"/>
              </a:rPr>
              <a:t>Eskom Pension and Provident Fund (EPPF) v Brain Molefe, Eskom Holdings SOC Ltd, and the Commissioner for the South African Revenue Service</a:t>
            </a:r>
            <a:endParaRPr kumimoji="0" lang="en-US" b="0" i="0" u="none" strike="noStrike" kern="0" cap="none" spc="0" normalizeH="0" baseline="0" noProof="0" dirty="0">
              <a:ln>
                <a:noFill/>
              </a:ln>
              <a:solidFill>
                <a:srgbClr val="FFFFFF"/>
              </a:solidFill>
              <a:effectLst/>
              <a:uLnTx/>
              <a:uFillTx/>
              <a:latin typeface="Arial" panose="020B0604020202020204"/>
              <a:ea typeface="Arial Unicode MS" pitchFamily="34" charset="-128"/>
              <a:cs typeface="Arial" panose="020B0604020202020204" pitchFamily="34" charset="0"/>
            </a:endParaRPr>
          </a:p>
        </p:txBody>
      </p:sp>
      <p:sp>
        <p:nvSpPr>
          <p:cNvPr id="7" name="TextBox 6">
            <a:extLst>
              <a:ext uri="{FF2B5EF4-FFF2-40B4-BE49-F238E27FC236}">
                <a16:creationId xmlns:a16="http://schemas.microsoft.com/office/drawing/2014/main" id="{7DE16292-E445-E126-147F-E3642248E00B}"/>
              </a:ext>
            </a:extLst>
          </p:cNvPr>
          <p:cNvSpPr txBox="1"/>
          <p:nvPr/>
        </p:nvSpPr>
        <p:spPr>
          <a:xfrm>
            <a:off x="2550160" y="1136698"/>
            <a:ext cx="9225280" cy="2759730"/>
          </a:xfrm>
          <a:prstGeom prst="rect">
            <a:avLst/>
          </a:prstGeom>
          <a:noFill/>
        </p:spPr>
        <p:txBody>
          <a:bodyPr wrap="square">
            <a:spAutoFit/>
          </a:bodyPr>
          <a:lstStyle/>
          <a:p>
            <a:pPr marL="355600" marR="0" lvl="1" indent="-355600" algn="just" defTabSz="892609" rtl="0" eaLnBrk="1" fontAlgn="base" latinLnBrk="0" hangingPunct="1">
              <a:lnSpc>
                <a:spcPct val="100000"/>
              </a:lnSpc>
              <a:spcBef>
                <a:spcPts val="500"/>
              </a:spcBef>
              <a:spcAft>
                <a:spcPts val="500"/>
              </a:spcAft>
              <a:buClr>
                <a:srgbClr val="1D3E88"/>
              </a:buClr>
              <a:buSzPct val="125000"/>
              <a:buFont typeface="Courier New" panose="02070309020205020404" pitchFamily="49" charset="0"/>
              <a:buChar char="o"/>
              <a:tabLst/>
              <a:defRPr/>
            </a:pP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On 22 August 2022</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the EPPF filed a conditionally cross appeal i.e., the appeal is subject to the granting of leave to appeal to </a:t>
            </a:r>
            <a:r>
              <a:rPr kumimoji="0" lang="en-US" sz="1400" b="0"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  In the application the EPPF seeks the following:</a:t>
            </a:r>
          </a:p>
          <a:p>
            <a:pPr marL="713567" marR="0" lvl="2" indent="-285750" algn="just" defTabSz="914400" rtl="0" eaLnBrk="1" fontAlgn="auto" latinLnBrk="0" hangingPunct="1">
              <a:lnSpc>
                <a:spcPct val="100000"/>
              </a:lnSpc>
              <a:spcBef>
                <a:spcPts val="500"/>
              </a:spcBef>
              <a:spcAft>
                <a:spcPts val="500"/>
              </a:spcAft>
              <a:buClr>
                <a:srgbClr val="1D3E88"/>
              </a:buClr>
              <a:buSzPct val="125000"/>
              <a:buFont typeface="Wingdings" panose="05000000000000000000" pitchFamily="2" charset="2"/>
              <a:buChar char="§"/>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That the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interest payable on the amount of R30 103 915.62 should only start running from 25 January 2018, </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(being the date of the judgement which found the payment to have been unlawful and not as at the date of payment by Eskom to the Fund) and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not from 30 October 2019</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a:t>
            </a:r>
          </a:p>
          <a:p>
            <a:pPr marL="713567" marR="0" lvl="2" indent="-285750" algn="just" defTabSz="914400" rtl="0" eaLnBrk="1" fontAlgn="auto" latinLnBrk="0" hangingPunct="1">
              <a:lnSpc>
                <a:spcPct val="100000"/>
              </a:lnSpc>
              <a:spcBef>
                <a:spcPts val="500"/>
              </a:spcBef>
              <a:spcAft>
                <a:spcPts val="500"/>
              </a:spcAft>
              <a:buClr>
                <a:srgbClr val="1D3E88"/>
              </a:buClr>
              <a:buSzPct val="125000"/>
              <a:buFont typeface="Wingdings" panose="05000000000000000000" pitchFamily="2" charset="2"/>
              <a:buChar char="§"/>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The interest rate on all capital amounts to be paid to Eskom to be changed from mora interest to fund interest.</a:t>
            </a:r>
          </a:p>
          <a:p>
            <a:pPr marL="713567" marR="0" lvl="2" indent="-285750" algn="just" defTabSz="914400" rtl="0" eaLnBrk="1" fontAlgn="auto" latinLnBrk="0" hangingPunct="1">
              <a:lnSpc>
                <a:spcPct val="100000"/>
              </a:lnSpc>
              <a:spcBef>
                <a:spcPts val="500"/>
              </a:spcBef>
              <a:spcAft>
                <a:spcPts val="500"/>
              </a:spcAft>
              <a:buClr>
                <a:srgbClr val="1D3E88"/>
              </a:buClr>
              <a:buSzPct val="125000"/>
              <a:buFont typeface="Wingdings" panose="05000000000000000000" pitchFamily="2" charset="2"/>
              <a:buChar char="§"/>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The payment to Eskom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be subject to the EPPF receiving all amounts owed to it by </a:t>
            </a:r>
            <a:r>
              <a:rPr kumimoji="0" lang="en-US" sz="1400" b="1"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a:t>
            </a:r>
          </a:p>
          <a:p>
            <a:pPr marL="713567" marR="0" lvl="2" indent="-285750" algn="just" defTabSz="914400" rtl="0" eaLnBrk="1" fontAlgn="auto" latinLnBrk="0" hangingPunct="1">
              <a:lnSpc>
                <a:spcPct val="100000"/>
              </a:lnSpc>
              <a:spcBef>
                <a:spcPts val="500"/>
              </a:spcBef>
              <a:spcAft>
                <a:spcPts val="500"/>
              </a:spcAft>
              <a:buClr>
                <a:srgbClr val="1D3E88"/>
              </a:buClr>
              <a:buSzPct val="125000"/>
              <a:buFont typeface="Wingdings" panose="05000000000000000000" pitchFamily="2" charset="2"/>
              <a:buChar char="§"/>
              <a:tabLst/>
              <a:defRPr/>
            </a:pPr>
            <a:r>
              <a:rPr kumimoji="0" lang="en-US" sz="1400" b="1" i="0" u="none" strike="noStrike" kern="1200" cap="none" spc="0" normalizeH="0" baseline="0" noProof="0" dirty="0" err="1">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Mr</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Molefe’s application for leave to appeal was heard and judgment was reserved</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Arial Unicode MS" pitchFamily="34" charset="-128"/>
                <a:cs typeface="Arial" panose="020B0604020202020204" pitchFamily="34" charset="0"/>
              </a:rPr>
              <a:t>.  The judgment is expected to be delivered on 11 October 2022.</a:t>
            </a:r>
          </a:p>
        </p:txBody>
      </p:sp>
      <p:sp>
        <p:nvSpPr>
          <p:cNvPr id="9" name="Oval 8">
            <a:extLst>
              <a:ext uri="{FF2B5EF4-FFF2-40B4-BE49-F238E27FC236}">
                <a16:creationId xmlns:a16="http://schemas.microsoft.com/office/drawing/2014/main" id="{64295B74-424A-D121-98A2-6A847AB1A409}"/>
              </a:ext>
            </a:extLst>
          </p:cNvPr>
          <p:cNvSpPr/>
          <p:nvPr/>
        </p:nvSpPr>
        <p:spPr>
          <a:xfrm>
            <a:off x="121920" y="1157018"/>
            <a:ext cx="274320" cy="275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endParaRPr lang="en-ZA" sz="1200" dirty="0">
              <a:solidFill>
                <a:schemeClr val="tx1"/>
              </a:solidFill>
            </a:endParaRPr>
          </a:p>
        </p:txBody>
      </p:sp>
      <p:sp>
        <p:nvSpPr>
          <p:cNvPr id="10" name="dtable157951861619949 10 40 127 96 98">
            <a:extLst>
              <a:ext uri="{FF2B5EF4-FFF2-40B4-BE49-F238E27FC236}">
                <a16:creationId xmlns:a16="http://schemas.microsoft.com/office/drawing/2014/main" id="{D21617CF-30C8-042E-236A-56A5C1EA09A3}"/>
              </a:ext>
            </a:extLst>
          </p:cNvPr>
          <p:cNvSpPr txBox="1">
            <a:spLocks noChangeArrowheads="1"/>
          </p:cNvSpPr>
          <p:nvPr/>
        </p:nvSpPr>
        <p:spPr bwMode="auto">
          <a:xfrm>
            <a:off x="2550160" y="1096058"/>
            <a:ext cx="9377680" cy="2834640"/>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2609" rtl="0" eaLnBrk="1" fontAlgn="base" latinLnBrk="0" hangingPunct="1">
              <a:lnSpc>
                <a:spcPct val="100000"/>
              </a:lnSpc>
              <a:spcBef>
                <a:spcPct val="0"/>
              </a:spcBef>
              <a:spcAft>
                <a:spcPct val="0"/>
              </a:spcAft>
              <a:buClr>
                <a:srgbClr val="897966"/>
              </a:buClr>
              <a:buSzTx/>
              <a:buFontTx/>
              <a:buNone/>
              <a:tabLst/>
              <a:defRPr/>
            </a:pPr>
            <a:endParaRPr kumimoji="0" lang="en-US" sz="1800" b="0" i="0" u="none" strike="noStrike" kern="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99035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D534-0149-1443-87FE-724A462E1F22}"/>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6.9:  </a:t>
            </a:r>
            <a:r>
              <a:rPr lang="en-US" altLang="en-US" sz="2400" dirty="0">
                <a:solidFill>
                  <a:srgbClr val="FFFFFF"/>
                </a:solidFill>
                <a:latin typeface="Arial" panose="020B0604020202020204" pitchFamily="34" charset="0"/>
                <a:cs typeface="Arial" panose="020B0604020202020204" pitchFamily="34" charset="0"/>
              </a:rPr>
              <a:t>Consequence Management </a:t>
            </a:r>
            <a:endParaRPr lang="en-ZA" dirty="0"/>
          </a:p>
        </p:txBody>
      </p:sp>
      <p:sp>
        <p:nvSpPr>
          <p:cNvPr id="5" name="Rectangle 4">
            <a:extLst>
              <a:ext uri="{FF2B5EF4-FFF2-40B4-BE49-F238E27FC236}">
                <a16:creationId xmlns:a16="http://schemas.microsoft.com/office/drawing/2014/main" id="{B507D609-FB18-B315-BE88-410D46696882}"/>
              </a:ext>
            </a:extLst>
          </p:cNvPr>
          <p:cNvSpPr/>
          <p:nvPr/>
        </p:nvSpPr>
        <p:spPr>
          <a:xfrm>
            <a:off x="1000723" y="2493107"/>
            <a:ext cx="9237981" cy="3046988"/>
          </a:xfrm>
          <a:prstGeom prst="rect">
            <a:avLst/>
          </a:prstGeom>
        </p:spPr>
        <p:txBody>
          <a:bodyPr wrap="square">
            <a:spAutoFit/>
          </a:bodyPr>
          <a:lstStyle/>
          <a:p>
            <a:pPr algn="just">
              <a:lnSpc>
                <a:spcPct val="150000"/>
              </a:lnSpc>
            </a:pPr>
            <a:r>
              <a:rPr lang="en-US" b="1" dirty="0">
                <a:solidFill>
                  <a:srgbClr val="003896"/>
                </a:solidFill>
                <a:cs typeface="Arial" panose="020B0604020202020204" pitchFamily="34" charset="0"/>
              </a:rPr>
              <a:t>Overview of disciplinary action following from investigations</a:t>
            </a:r>
          </a:p>
          <a:p>
            <a:pPr algn="just">
              <a:lnSpc>
                <a:spcPct val="150000"/>
              </a:lnSpc>
            </a:pPr>
            <a:endParaRPr lang="en-US" b="1" dirty="0">
              <a:solidFill>
                <a:srgbClr val="003896"/>
              </a:solidFill>
              <a:cs typeface="Arial" panose="020B0604020202020204" pitchFamily="34" charset="0"/>
            </a:endParaRPr>
          </a:p>
          <a:p>
            <a:pPr marL="285750" indent="-285750" algn="just">
              <a:buFont typeface="Wingdings" panose="05000000000000000000" pitchFamily="2" charset="2"/>
              <a:buChar char="q"/>
            </a:pPr>
            <a:r>
              <a:rPr lang="en-US" sz="1600" dirty="0">
                <a:solidFill>
                  <a:srgbClr val="003896"/>
                </a:solidFill>
                <a:cs typeface="Arial" panose="020B0604020202020204" pitchFamily="34" charset="0"/>
              </a:rPr>
              <a:t>As at year-to-date (YTD) 30 September 2022, Eskom Industrial Relations Department (IR) had registered </a:t>
            </a:r>
            <a:r>
              <a:rPr lang="en-US" sz="1600" b="1" dirty="0">
                <a:solidFill>
                  <a:srgbClr val="003896"/>
                </a:solidFill>
                <a:cs typeface="Arial" panose="020B0604020202020204" pitchFamily="34" charset="0"/>
              </a:rPr>
              <a:t>389</a:t>
            </a:r>
            <a:r>
              <a:rPr lang="en-US" sz="1600" dirty="0">
                <a:solidFill>
                  <a:srgbClr val="003896"/>
                </a:solidFill>
                <a:cs typeface="Arial" panose="020B0604020202020204" pitchFamily="34" charset="0"/>
              </a:rPr>
              <a:t> employees </a:t>
            </a:r>
            <a:r>
              <a:rPr lang="en-US" sz="1600" b="1" dirty="0">
                <a:solidFill>
                  <a:srgbClr val="003896"/>
                </a:solidFill>
                <a:cs typeface="Arial" panose="020B0604020202020204" pitchFamily="34" charset="0"/>
              </a:rPr>
              <a:t>who had undergone disciplinary processes. </a:t>
            </a:r>
            <a:endParaRPr lang="en-US" sz="1600" dirty="0">
              <a:solidFill>
                <a:srgbClr val="003896"/>
              </a:solidFill>
              <a:cs typeface="Arial" panose="020B0604020202020204" pitchFamily="34" charset="0"/>
            </a:endParaRPr>
          </a:p>
          <a:p>
            <a:pPr algn="just">
              <a:lnSpc>
                <a:spcPct val="150000"/>
              </a:lnSpc>
            </a:pPr>
            <a:endParaRPr lang="en-US" sz="1600" dirty="0">
              <a:solidFill>
                <a:srgbClr val="003896"/>
              </a:solidFill>
              <a:cs typeface="Arial" panose="020B0604020202020204" pitchFamily="34" charset="0"/>
            </a:endParaRPr>
          </a:p>
          <a:p>
            <a:pPr marL="742950" lvl="1" indent="-285750" algn="just">
              <a:lnSpc>
                <a:spcPct val="150000"/>
              </a:lnSpc>
              <a:spcBef>
                <a:spcPts val="500"/>
              </a:spcBef>
              <a:spcAft>
                <a:spcPts val="200"/>
              </a:spcAft>
              <a:buFont typeface="Wingdings" panose="05000000000000000000" pitchFamily="2" charset="2"/>
              <a:buChar char="Ø"/>
            </a:pPr>
            <a:r>
              <a:rPr lang="en-GB" sz="1600" dirty="0">
                <a:solidFill>
                  <a:srgbClr val="003896"/>
                </a:solidFill>
                <a:cs typeface="Arial" panose="020B0604020202020204" pitchFamily="34" charset="0"/>
              </a:rPr>
              <a:t>Of these, </a:t>
            </a:r>
            <a:r>
              <a:rPr lang="en-GB" sz="1600" b="1" dirty="0">
                <a:solidFill>
                  <a:srgbClr val="003896"/>
                </a:solidFill>
                <a:cs typeface="Arial" panose="020B0604020202020204" pitchFamily="34" charset="0"/>
              </a:rPr>
              <a:t>361</a:t>
            </a:r>
            <a:r>
              <a:rPr lang="en-GB" sz="1600" dirty="0">
                <a:solidFill>
                  <a:srgbClr val="003896"/>
                </a:solidFill>
                <a:cs typeface="Arial" panose="020B0604020202020204" pitchFamily="34" charset="0"/>
              </a:rPr>
              <a:t> </a:t>
            </a:r>
            <a:r>
              <a:rPr lang="en-GB" sz="1600" b="1" dirty="0">
                <a:solidFill>
                  <a:srgbClr val="003896"/>
                </a:solidFill>
                <a:cs typeface="Arial" panose="020B0604020202020204" pitchFamily="34" charset="0"/>
              </a:rPr>
              <a:t>were completed</a:t>
            </a:r>
            <a:r>
              <a:rPr lang="en-GB" sz="1600" dirty="0">
                <a:solidFill>
                  <a:srgbClr val="003896"/>
                </a:solidFill>
                <a:cs typeface="Arial" panose="020B0604020202020204" pitchFamily="34" charset="0"/>
              </a:rPr>
              <a:t>, and </a:t>
            </a:r>
            <a:r>
              <a:rPr lang="en-GB" sz="1600" b="1" dirty="0">
                <a:solidFill>
                  <a:srgbClr val="003896"/>
                </a:solidFill>
                <a:cs typeface="Arial" panose="020B0604020202020204" pitchFamily="34" charset="0"/>
              </a:rPr>
              <a:t>28</a:t>
            </a:r>
            <a:r>
              <a:rPr lang="en-GB" sz="1600" dirty="0">
                <a:solidFill>
                  <a:srgbClr val="003896"/>
                </a:solidFill>
                <a:cs typeface="Arial" panose="020B0604020202020204" pitchFamily="34" charset="0"/>
              </a:rPr>
              <a:t> are in progress.</a:t>
            </a:r>
          </a:p>
          <a:p>
            <a:pPr marL="742950" lvl="1" indent="-285750" algn="just">
              <a:spcBef>
                <a:spcPts val="500"/>
              </a:spcBef>
              <a:spcAft>
                <a:spcPts val="200"/>
              </a:spcAft>
              <a:buFont typeface="Wingdings" panose="05000000000000000000" pitchFamily="2" charset="2"/>
              <a:buChar char="Ø"/>
            </a:pPr>
            <a:r>
              <a:rPr lang="en-US" sz="1600" dirty="0">
                <a:solidFill>
                  <a:srgbClr val="003896"/>
                </a:solidFill>
                <a:cs typeface="Arial" panose="020B0604020202020204" pitchFamily="34" charset="0"/>
              </a:rPr>
              <a:t>The completed disciplinary cases resulted in </a:t>
            </a:r>
            <a:r>
              <a:rPr lang="en-US" sz="1600" b="1" dirty="0">
                <a:solidFill>
                  <a:srgbClr val="003896"/>
                </a:solidFill>
                <a:cs typeface="Arial" panose="020B0604020202020204" pitchFamily="34" charset="0"/>
              </a:rPr>
              <a:t>183 employees</a:t>
            </a:r>
            <a:r>
              <a:rPr lang="en-US" sz="1600" dirty="0">
                <a:solidFill>
                  <a:srgbClr val="003896"/>
                </a:solidFill>
                <a:cs typeface="Arial" panose="020B0604020202020204" pitchFamily="34" charset="0"/>
              </a:rPr>
              <a:t> terminating Eskom employment through resignation, abscondment </a:t>
            </a:r>
            <a:r>
              <a:rPr lang="en-US" sz="1600" b="1" dirty="0">
                <a:solidFill>
                  <a:srgbClr val="003896"/>
                </a:solidFill>
                <a:cs typeface="Arial" panose="020B0604020202020204" pitchFamily="34" charset="0"/>
              </a:rPr>
              <a:t>(157), </a:t>
            </a:r>
            <a:r>
              <a:rPr lang="en-US" sz="1600" dirty="0">
                <a:solidFill>
                  <a:srgbClr val="003896"/>
                </a:solidFill>
                <a:cs typeface="Arial" panose="020B0604020202020204" pitchFamily="34" charset="0"/>
              </a:rPr>
              <a:t>and retirement </a:t>
            </a:r>
            <a:r>
              <a:rPr lang="en-US" sz="1600" b="1" dirty="0">
                <a:solidFill>
                  <a:srgbClr val="003896"/>
                </a:solidFill>
                <a:cs typeface="Arial" panose="020B0604020202020204" pitchFamily="34" charset="0"/>
              </a:rPr>
              <a:t>(26) </a:t>
            </a:r>
            <a:r>
              <a:rPr lang="en-US" sz="1600" dirty="0">
                <a:solidFill>
                  <a:srgbClr val="003896"/>
                </a:solidFill>
                <a:cs typeface="Arial" panose="020B0604020202020204" pitchFamily="34" charset="0"/>
              </a:rPr>
              <a:t>during the disciplinary processes, with a further </a:t>
            </a:r>
            <a:r>
              <a:rPr lang="en-US" sz="1600" b="1" dirty="0">
                <a:solidFill>
                  <a:srgbClr val="003896"/>
                </a:solidFill>
                <a:cs typeface="Arial" panose="020B0604020202020204" pitchFamily="34" charset="0"/>
              </a:rPr>
              <a:t>41</a:t>
            </a:r>
            <a:r>
              <a:rPr lang="en-US" sz="1600" dirty="0">
                <a:solidFill>
                  <a:srgbClr val="003896"/>
                </a:solidFill>
                <a:cs typeface="Arial" panose="020B0604020202020204" pitchFamily="34" charset="0"/>
              </a:rPr>
              <a:t> being dismissed because of fraud and corruption.</a:t>
            </a:r>
            <a:endParaRPr lang="en-GB" sz="1600" dirty="0">
              <a:solidFill>
                <a:srgbClr val="003896"/>
              </a:solidFill>
              <a:cs typeface="Arial" panose="020B0604020202020204" pitchFamily="34" charset="0"/>
            </a:endParaRPr>
          </a:p>
        </p:txBody>
      </p:sp>
      <p:sp>
        <p:nvSpPr>
          <p:cNvPr id="6" name="Rectangle 5">
            <a:extLst>
              <a:ext uri="{FF2B5EF4-FFF2-40B4-BE49-F238E27FC236}">
                <a16:creationId xmlns:a16="http://schemas.microsoft.com/office/drawing/2014/main" id="{F505C58B-67D8-5E9A-94CD-DDB41EF560AB}"/>
              </a:ext>
            </a:extLst>
          </p:cNvPr>
          <p:cNvSpPr/>
          <p:nvPr/>
        </p:nvSpPr>
        <p:spPr>
          <a:xfrm>
            <a:off x="914400" y="1361440"/>
            <a:ext cx="9580880" cy="82296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9F8A5F74-449B-0204-7418-65D5DA1A24B8}"/>
              </a:ext>
            </a:extLst>
          </p:cNvPr>
          <p:cNvSpPr/>
          <p:nvPr/>
        </p:nvSpPr>
        <p:spPr>
          <a:xfrm>
            <a:off x="914400" y="2313721"/>
            <a:ext cx="9580880" cy="4107818"/>
          </a:xfrm>
          <a:prstGeom prst="rect">
            <a:avLst/>
          </a:prstGeom>
          <a:no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15">
            <a:extLst>
              <a:ext uri="{FF2B5EF4-FFF2-40B4-BE49-F238E27FC236}">
                <a16:creationId xmlns:a16="http://schemas.microsoft.com/office/drawing/2014/main" id="{A01331B5-539A-A22C-5D44-3FEB60B8ABF0}"/>
              </a:ext>
            </a:extLst>
          </p:cNvPr>
          <p:cNvSpPr>
            <a:spLocks noChangeArrowheads="1"/>
          </p:cNvSpPr>
          <p:nvPr/>
        </p:nvSpPr>
        <p:spPr bwMode="auto">
          <a:xfrm>
            <a:off x="1508629" y="1361440"/>
            <a:ext cx="8222167" cy="69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4" tIns="45671" rIns="91344" bIns="45671">
            <a:spAutoFit/>
          </a:bodyPr>
          <a:lstStyle>
            <a:lvl1pPr marL="169863" indent="-169863" defTabSz="912813" eaLnBrk="0" hangingPunct="0">
              <a:buClr>
                <a:schemeClr val="tx2"/>
              </a:buClr>
              <a:defRPr sz="1600">
                <a:solidFill>
                  <a:schemeClr val="tx1"/>
                </a:solidFill>
                <a:latin typeface="Arial" charset="0"/>
                <a:ea typeface="MS PGothic" pitchFamily="34" charset="-128"/>
              </a:defRPr>
            </a:lvl1pPr>
            <a:lvl2pPr marL="742950" indent="-285750" defTabSz="912813" eaLnBrk="0" hangingPunct="0">
              <a:buClr>
                <a:schemeClr val="tx2"/>
              </a:buClr>
              <a:buSzPct val="125000"/>
              <a:buFont typeface="Arial" charset="0"/>
              <a:buChar char="•"/>
              <a:defRPr sz="1600">
                <a:solidFill>
                  <a:schemeClr val="tx1"/>
                </a:solidFill>
                <a:latin typeface="Arial" charset="0"/>
                <a:ea typeface="MS PGothic" pitchFamily="34" charset="-128"/>
              </a:defRPr>
            </a:lvl2pPr>
            <a:lvl3pPr marL="1143000" indent="-228600" defTabSz="912813" eaLnBrk="0" hangingPunct="0">
              <a:buClr>
                <a:schemeClr val="tx2"/>
              </a:buClr>
              <a:buSzPct val="120000"/>
              <a:buFont typeface="Arial" charset="0"/>
              <a:buChar char="–"/>
              <a:defRPr sz="1600">
                <a:solidFill>
                  <a:schemeClr val="tx1"/>
                </a:solidFill>
                <a:latin typeface="Arial" charset="0"/>
                <a:ea typeface="MS PGothic" pitchFamily="34" charset="-128"/>
              </a:defRPr>
            </a:lvl3pPr>
            <a:lvl4pPr marL="1600200" indent="-228600" defTabSz="912813" eaLnBrk="0" hangingPunct="0">
              <a:buClr>
                <a:schemeClr val="tx2"/>
              </a:buClr>
              <a:buSzPct val="100000"/>
              <a:buFont typeface="Arial" charset="0"/>
              <a:buChar char="•"/>
              <a:defRPr sz="1600">
                <a:solidFill>
                  <a:schemeClr val="tx1"/>
                </a:solidFill>
                <a:latin typeface="Arial" charset="0"/>
                <a:ea typeface="MS PGothic" pitchFamily="34" charset="-128"/>
              </a:defRPr>
            </a:lvl4pPr>
            <a:lvl5pPr marL="2057400" indent="-228600" defTabSz="912813" eaLnBrk="0" hangingPunct="0">
              <a:buClr>
                <a:schemeClr val="tx2"/>
              </a:buClr>
              <a:buSzPct val="89000"/>
              <a:buFont typeface="Arial" charset="0"/>
              <a:buChar char="-"/>
              <a:defRPr sz="16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ea typeface="MS PGothic" pitchFamily="34" charset="-128"/>
              </a:defRPr>
            </a:lvl9pPr>
          </a:lstStyle>
          <a:p>
            <a:pPr marL="169863" marR="0" lvl="0" indent="-169863" defTabSz="912813" eaLnBrk="0" fontAlgn="auto" latinLnBrk="0" hangingPunct="0">
              <a:lnSpc>
                <a:spcPct val="150000"/>
              </a:lnSpc>
              <a:spcBef>
                <a:spcPts val="0"/>
              </a:spcBef>
              <a:spcAft>
                <a:spcPts val="0"/>
              </a:spcAft>
              <a:buClr>
                <a:srgbClr val="FFFFFF"/>
              </a:buClr>
              <a:buSzTx/>
              <a:buFontTx/>
              <a:buNone/>
              <a:tabLst/>
              <a:defRPr/>
            </a:pPr>
            <a:r>
              <a:rPr kumimoji="0" lang="en-ZA" sz="1400" b="0" i="0" u="none" strike="noStrike" kern="0" cap="none" spc="0" normalizeH="0" baseline="0" noProof="0" dirty="0">
                <a:ln>
                  <a:noFill/>
                </a:ln>
                <a:solidFill>
                  <a:schemeClr val="bg1"/>
                </a:solidFill>
                <a:effectLst/>
                <a:uLnTx/>
                <a:uFillTx/>
                <a:latin typeface="Arial" charset="0"/>
                <a:ea typeface="MS PGothic" pitchFamily="34" charset="-128"/>
              </a:rPr>
              <a:t>Item 6.9 </a:t>
            </a:r>
            <a:r>
              <a:rPr kumimoji="0" lang="en-ZA" sz="1400" b="0" i="1" u="none" strike="noStrike" kern="0" cap="none" spc="0" normalizeH="0" baseline="0" noProof="0" dirty="0">
                <a:ln>
                  <a:noFill/>
                </a:ln>
                <a:solidFill>
                  <a:schemeClr val="bg1"/>
                </a:solidFill>
                <a:effectLst/>
                <a:uLnTx/>
                <a:uFillTx/>
                <a:latin typeface="Arial" charset="0"/>
                <a:ea typeface="MS PGothic" pitchFamily="34" charset="-128"/>
              </a:rPr>
              <a:t>“</a:t>
            </a:r>
            <a:r>
              <a:rPr kumimoji="0" lang="en-US" sz="1400" b="0" i="1" u="none" strike="noStrike" kern="0" cap="none" spc="0" normalizeH="0" baseline="0" noProof="0" dirty="0">
                <a:ln>
                  <a:noFill/>
                </a:ln>
                <a:solidFill>
                  <a:schemeClr val="bg1"/>
                </a:solidFill>
                <a:effectLst/>
                <a:uLnTx/>
                <a:uFillTx/>
                <a:latin typeface="Arial" charset="0"/>
                <a:ea typeface="MS PGothic" pitchFamily="34" charset="-128"/>
              </a:rPr>
              <a:t>Consequence management must be followed through where wrongdoing has been proven, and quarterly reports in this regard should be submitted to </a:t>
            </a:r>
            <a:r>
              <a:rPr kumimoji="0" lang="en-ZA" sz="1400" b="0" i="1" u="none" strike="noStrike" kern="0" cap="none" spc="0" normalizeH="0" baseline="0" noProof="0" dirty="0">
                <a:ln>
                  <a:noFill/>
                </a:ln>
                <a:solidFill>
                  <a:schemeClr val="bg1"/>
                </a:solidFill>
                <a:effectLst/>
                <a:uLnTx/>
                <a:uFillTx/>
                <a:latin typeface="Arial" charset="0"/>
                <a:ea typeface="MS PGothic" pitchFamily="34" charset="-128"/>
              </a:rPr>
              <a:t>SCOPA ”.</a:t>
            </a:r>
          </a:p>
        </p:txBody>
      </p:sp>
    </p:spTree>
    <p:extLst>
      <p:ext uri="{BB962C8B-B14F-4D97-AF65-F5344CB8AC3E}">
        <p14:creationId xmlns:p14="http://schemas.microsoft.com/office/powerpoint/2010/main" val="339953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8BC6-5B1C-3D96-2121-FC9B6757BC05}"/>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 6.10:  </a:t>
            </a:r>
            <a:r>
              <a:rPr lang="en-US" altLang="en-US" sz="2400" dirty="0">
                <a:solidFill>
                  <a:srgbClr val="FFFFFF"/>
                </a:solidFill>
                <a:latin typeface="Arial" panose="020B0604020202020204" pitchFamily="34" charset="0"/>
                <a:cs typeface="Arial" panose="020B0604020202020204" pitchFamily="34" charset="0"/>
              </a:rPr>
              <a:t>Update on Internal Audit Unit</a:t>
            </a:r>
            <a:endParaRPr lang="en-ZA" dirty="0"/>
          </a:p>
        </p:txBody>
      </p:sp>
      <p:sp>
        <p:nvSpPr>
          <p:cNvPr id="4" name="Slide Number Placeholder 2">
            <a:extLst>
              <a:ext uri="{FF2B5EF4-FFF2-40B4-BE49-F238E27FC236}">
                <a16:creationId xmlns:a16="http://schemas.microsoft.com/office/drawing/2014/main" id="{8B7BCA9D-539A-B0BD-F948-34452D987D73}"/>
              </a:ext>
            </a:extLst>
          </p:cNvPr>
          <p:cNvSpPr txBox="1">
            <a:spLocks/>
          </p:cNvSpPr>
          <p:nvPr>
            <p:custDataLst>
              <p:tags r:id="rId1"/>
            </p:custDataLst>
          </p:nvPr>
        </p:nvSpPr>
        <p:spPr>
          <a:xfrm>
            <a:off x="9186863" y="6565900"/>
            <a:ext cx="210952" cy="157163"/>
          </a:xfrm>
          <a:prstGeom prst="rect">
            <a:avLst/>
          </a:prstGeom>
        </p:spPr>
        <p:txBody>
          <a:bodyPr vert="horz" lIns="93296" tIns="46648" rIns="93296" bIns="46648" rtlCol="0" anchor="ctr"/>
          <a:lstStyle>
            <a:defPPr>
              <a:defRPr lang="en-US"/>
            </a:defPPr>
            <a:lvl1pPr marL="0" algn="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200">
                <a:solidFill>
                  <a:srgbClr val="000000"/>
                </a:solidFill>
                <a:latin typeface="Arial"/>
                <a:cs typeface="Arial"/>
              </a:rPr>
              <a:t> </a:t>
            </a:r>
            <a:endParaRPr lang="en-US" sz="1200" dirty="0">
              <a:solidFill>
                <a:srgbClr val="000000"/>
              </a:solidFill>
              <a:latin typeface="Arial"/>
              <a:cs typeface="Arial"/>
            </a:endParaRPr>
          </a:p>
        </p:txBody>
      </p:sp>
      <p:sp>
        <p:nvSpPr>
          <p:cNvPr id="5" name="Rectangle 17">
            <a:extLst>
              <a:ext uri="{FF2B5EF4-FFF2-40B4-BE49-F238E27FC236}">
                <a16:creationId xmlns:a16="http://schemas.microsoft.com/office/drawing/2014/main" id="{DBF9722E-9841-4E83-6FEC-5D437F586297}"/>
              </a:ext>
            </a:extLst>
          </p:cNvPr>
          <p:cNvSpPr>
            <a:spLocks noChangeArrowheads="1"/>
          </p:cNvSpPr>
          <p:nvPr>
            <p:custDataLst>
              <p:tags r:id="rId2"/>
            </p:custDataLst>
          </p:nvPr>
        </p:nvSpPr>
        <p:spPr bwMode="gray">
          <a:xfrm>
            <a:off x="368871" y="2363959"/>
            <a:ext cx="1624486" cy="801639"/>
          </a:xfrm>
          <a:prstGeom prst="rect">
            <a:avLst/>
          </a:prstGeom>
          <a:solidFill>
            <a:schemeClr val="bg1">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3296" tIns="46648" rIns="93296" bIns="4664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Arial"/>
                <a:ea typeface="+mn-ea"/>
                <a:cs typeface="Arial"/>
              </a:rPr>
              <a:t>Forensic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003896"/>
                </a:solidFill>
                <a:effectLst/>
                <a:uLnTx/>
                <a:uFillTx/>
                <a:latin typeface="Arial"/>
                <a:ea typeface="+mn-ea"/>
                <a:cs typeface="Arial"/>
              </a:rPr>
              <a:t>Investigation</a:t>
            </a:r>
            <a:r>
              <a:rPr kumimoji="0" lang="en-ZA" sz="1600" b="1" i="0" u="none" strike="noStrike" kern="1200" cap="none" spc="0" normalizeH="0" baseline="0" noProof="0" dirty="0">
                <a:ln>
                  <a:noFill/>
                </a:ln>
                <a:solidFill>
                  <a:srgbClr val="003896"/>
                </a:solidFill>
                <a:effectLst/>
                <a:uLnTx/>
                <a:uFillTx/>
                <a:latin typeface="Arial"/>
                <a:ea typeface="+mn-ea"/>
                <a:cs typeface="Arial"/>
              </a:rPr>
              <a:t> </a:t>
            </a:r>
          </a:p>
        </p:txBody>
      </p:sp>
      <p:sp>
        <p:nvSpPr>
          <p:cNvPr id="6" name="Rectangle 17">
            <a:extLst>
              <a:ext uri="{FF2B5EF4-FFF2-40B4-BE49-F238E27FC236}">
                <a16:creationId xmlns:a16="http://schemas.microsoft.com/office/drawing/2014/main" id="{4E1E8FD6-4CF4-9BD5-CBF5-8D92CE084109}"/>
              </a:ext>
            </a:extLst>
          </p:cNvPr>
          <p:cNvSpPr>
            <a:spLocks noChangeArrowheads="1"/>
          </p:cNvSpPr>
          <p:nvPr>
            <p:custDataLst>
              <p:tags r:id="rId3"/>
            </p:custDataLst>
          </p:nvPr>
        </p:nvSpPr>
        <p:spPr bwMode="gray">
          <a:xfrm>
            <a:off x="368871" y="3331363"/>
            <a:ext cx="1624486" cy="1850459"/>
          </a:xfrm>
          <a:prstGeom prst="rect">
            <a:avLst/>
          </a:prstGeom>
          <a:solidFill>
            <a:schemeClr val="bg1">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3296" tIns="46648" rIns="93296" bIns="4664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896"/>
                </a:solidFill>
                <a:effectLst/>
                <a:uLnTx/>
                <a:uFillTx/>
                <a:latin typeface="Arial"/>
                <a:ea typeface="+mn-ea"/>
                <a:cs typeface="Arial"/>
              </a:rPr>
              <a:t>Internal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3896"/>
                </a:solidFill>
                <a:effectLst/>
                <a:uLnTx/>
                <a:uFillTx/>
                <a:latin typeface="Arial"/>
                <a:ea typeface="+mn-ea"/>
                <a:cs typeface="Arial"/>
              </a:rPr>
              <a:t>Audit</a:t>
            </a:r>
            <a:endParaRPr kumimoji="0" lang="en-ZA" sz="1400" b="1" i="0" u="none" strike="noStrike" kern="1200" cap="none" spc="0" normalizeH="0" baseline="0" noProof="0" dirty="0">
              <a:ln>
                <a:noFill/>
              </a:ln>
              <a:solidFill>
                <a:srgbClr val="003896"/>
              </a:solidFill>
              <a:effectLst/>
              <a:uLnTx/>
              <a:uFillTx/>
              <a:latin typeface="Arial"/>
              <a:ea typeface="+mn-ea"/>
              <a:cs typeface="Arial"/>
            </a:endParaRPr>
          </a:p>
        </p:txBody>
      </p:sp>
      <p:sp>
        <p:nvSpPr>
          <p:cNvPr id="7" name="Rectangle 3">
            <a:extLst>
              <a:ext uri="{FF2B5EF4-FFF2-40B4-BE49-F238E27FC236}">
                <a16:creationId xmlns:a16="http://schemas.microsoft.com/office/drawing/2014/main" id="{11542E5E-6E60-8276-939A-7030657BF8B7}"/>
              </a:ext>
            </a:extLst>
          </p:cNvPr>
          <p:cNvSpPr>
            <a:spLocks noChangeArrowheads="1"/>
          </p:cNvSpPr>
          <p:nvPr>
            <p:custDataLst>
              <p:tags r:id="rId4"/>
            </p:custDataLst>
          </p:nvPr>
        </p:nvSpPr>
        <p:spPr bwMode="gray">
          <a:xfrm>
            <a:off x="2255914" y="2563417"/>
            <a:ext cx="23586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6057" marR="0" lvl="1" indent="-134438" algn="l" defTabSz="803384" rtl="0" eaLnBrk="1" fontAlgn="base" latinLnBrk="0" hangingPunct="1">
              <a:lnSpc>
                <a:spcPct val="100000"/>
              </a:lnSpc>
              <a:spcBef>
                <a:spcPct val="0"/>
              </a:spcBef>
              <a:spcAft>
                <a:spcPct val="0"/>
              </a:spcAft>
              <a:buClr>
                <a:srgbClr val="003896"/>
              </a:buClr>
              <a:buSzPct val="125000"/>
              <a:buFont typeface="Arial" pitchFamily="34" charset="0"/>
              <a:buChar char="▪"/>
              <a:tabLst/>
              <a:defRPr/>
            </a:pPr>
            <a:r>
              <a:rPr lang="en-US" sz="1400" b="1" dirty="0">
                <a:solidFill>
                  <a:srgbClr val="003896"/>
                </a:solidFill>
                <a:latin typeface="Arial"/>
                <a:cs typeface="Arial"/>
              </a:rPr>
              <a:t>5</a:t>
            </a:r>
            <a:r>
              <a:rPr kumimoji="0" lang="en-US" sz="1400" b="0" i="0" u="none" strike="noStrike" kern="1200" cap="none" spc="0" normalizeH="0" baseline="0" noProof="0" dirty="0">
                <a:ln>
                  <a:noFill/>
                </a:ln>
                <a:solidFill>
                  <a:srgbClr val="003896"/>
                </a:solidFill>
                <a:effectLst/>
                <a:uLnTx/>
                <a:uFillTx/>
                <a:latin typeface="Arial"/>
                <a:cs typeface="Arial"/>
              </a:rPr>
              <a:t> Senior</a:t>
            </a:r>
            <a:r>
              <a:rPr kumimoji="0" lang="en-US" sz="1400" b="0" i="0" u="none" strike="noStrike" kern="1200" cap="none" spc="0" normalizeH="0" noProof="0" dirty="0">
                <a:ln>
                  <a:noFill/>
                </a:ln>
                <a:solidFill>
                  <a:srgbClr val="003896"/>
                </a:solidFill>
                <a:effectLst/>
                <a:uLnTx/>
                <a:uFillTx/>
                <a:latin typeface="Arial"/>
                <a:cs typeface="Arial"/>
              </a:rPr>
              <a:t> Advisor</a:t>
            </a:r>
          </a:p>
          <a:p>
            <a:pPr marL="136057" marR="0" lvl="1" indent="-134438" algn="l" defTabSz="803384" rtl="0" eaLnBrk="1" fontAlgn="base" latinLnBrk="0" hangingPunct="1">
              <a:lnSpc>
                <a:spcPct val="100000"/>
              </a:lnSpc>
              <a:spcBef>
                <a:spcPct val="0"/>
              </a:spcBef>
              <a:spcAft>
                <a:spcPct val="0"/>
              </a:spcAft>
              <a:buClr>
                <a:srgbClr val="003896"/>
              </a:buClr>
              <a:buSzPct val="125000"/>
              <a:buFont typeface="Arial" pitchFamily="34" charset="0"/>
              <a:buChar char="▪"/>
              <a:tabLst/>
              <a:defRPr/>
            </a:pPr>
            <a:r>
              <a:rPr lang="en-US" sz="1400" b="1" baseline="0" dirty="0">
                <a:solidFill>
                  <a:srgbClr val="003896"/>
                </a:solidFill>
                <a:latin typeface="Arial"/>
                <a:cs typeface="Arial"/>
              </a:rPr>
              <a:t>1</a:t>
            </a:r>
            <a:r>
              <a:rPr lang="en-US" sz="1400" baseline="0" dirty="0">
                <a:solidFill>
                  <a:srgbClr val="003896"/>
                </a:solidFill>
                <a:latin typeface="Arial"/>
                <a:cs typeface="Arial"/>
              </a:rPr>
              <a:t> Assistant</a:t>
            </a:r>
            <a:r>
              <a:rPr lang="en-US" sz="1400" dirty="0">
                <a:solidFill>
                  <a:srgbClr val="003896"/>
                </a:solidFill>
                <a:latin typeface="Arial"/>
                <a:cs typeface="Arial"/>
              </a:rPr>
              <a:t> Officer</a:t>
            </a:r>
            <a:endParaRPr kumimoji="0" lang="en-US" sz="1400" b="0" i="0" u="none" strike="noStrike" kern="1200" cap="none" spc="0" normalizeH="0" baseline="0" noProof="0" dirty="0">
              <a:ln>
                <a:noFill/>
              </a:ln>
              <a:solidFill>
                <a:srgbClr val="000000"/>
              </a:solidFill>
              <a:effectLst/>
              <a:uLnTx/>
              <a:uFillTx/>
              <a:latin typeface="Arial"/>
              <a:cs typeface="Arial"/>
            </a:endParaRPr>
          </a:p>
        </p:txBody>
      </p:sp>
      <p:sp>
        <p:nvSpPr>
          <p:cNvPr id="8" name="Rectangle 3">
            <a:extLst>
              <a:ext uri="{FF2B5EF4-FFF2-40B4-BE49-F238E27FC236}">
                <a16:creationId xmlns:a16="http://schemas.microsoft.com/office/drawing/2014/main" id="{AF39A765-5DC4-6D64-2A18-7A4FAA96D3CE}"/>
              </a:ext>
            </a:extLst>
          </p:cNvPr>
          <p:cNvSpPr>
            <a:spLocks noChangeArrowheads="1"/>
          </p:cNvSpPr>
          <p:nvPr>
            <p:custDataLst>
              <p:tags r:id="rId5"/>
            </p:custDataLst>
          </p:nvPr>
        </p:nvSpPr>
        <p:spPr bwMode="gray">
          <a:xfrm>
            <a:off x="2255914" y="3351934"/>
            <a:ext cx="5357049"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6057" lvl="1" indent="-134438" algn="just" defTabSz="803384" fontAlgn="base">
              <a:spcBef>
                <a:spcPct val="0"/>
              </a:spcBef>
              <a:spcAft>
                <a:spcPct val="0"/>
              </a:spcAft>
              <a:buClr>
                <a:srgbClr val="003896"/>
              </a:buClr>
              <a:buSzPct val="125000"/>
              <a:buFont typeface="Arial" pitchFamily="34" charset="0"/>
              <a:buChar char="▪"/>
            </a:pPr>
            <a:r>
              <a:rPr lang="en-US" sz="1400" b="1" dirty="0">
                <a:solidFill>
                  <a:srgbClr val="003896"/>
                </a:solidFill>
              </a:rPr>
              <a:t>3</a:t>
            </a:r>
            <a:r>
              <a:rPr lang="en-US" sz="1400" dirty="0">
                <a:solidFill>
                  <a:srgbClr val="003896"/>
                </a:solidFill>
              </a:rPr>
              <a:t> Senior Advisor with knowledge of supply chain management and experience</a:t>
            </a:r>
          </a:p>
          <a:p>
            <a:pPr marL="136057" lvl="1" indent="-134438" algn="just" defTabSz="803384" fontAlgn="base">
              <a:spcBef>
                <a:spcPct val="0"/>
              </a:spcBef>
              <a:spcAft>
                <a:spcPct val="0"/>
              </a:spcAft>
              <a:buClr>
                <a:srgbClr val="003896"/>
              </a:buClr>
              <a:buSzPct val="125000"/>
              <a:buFont typeface="Arial" pitchFamily="34" charset="0"/>
              <a:buChar char="▪"/>
            </a:pPr>
            <a:r>
              <a:rPr lang="en-US" sz="1400" b="1" dirty="0">
                <a:solidFill>
                  <a:srgbClr val="003896"/>
                </a:solidFill>
              </a:rPr>
              <a:t>1</a:t>
            </a:r>
            <a:r>
              <a:rPr lang="en-US" sz="1400" dirty="0">
                <a:solidFill>
                  <a:srgbClr val="003896"/>
                </a:solidFill>
              </a:rPr>
              <a:t> Senior Advisor with treasury skills</a:t>
            </a:r>
          </a:p>
          <a:p>
            <a:pPr marL="136057" lvl="1" indent="-134438" algn="just" defTabSz="803384" fontAlgn="base">
              <a:spcBef>
                <a:spcPct val="0"/>
              </a:spcBef>
              <a:spcAft>
                <a:spcPct val="0"/>
              </a:spcAft>
              <a:buClr>
                <a:srgbClr val="003896"/>
              </a:buClr>
              <a:buSzPct val="125000"/>
              <a:buFont typeface="Arial" pitchFamily="34" charset="0"/>
              <a:buChar char="▪"/>
            </a:pPr>
            <a:r>
              <a:rPr kumimoji="0" lang="en-US" sz="1400" b="1" i="0" u="none" strike="noStrike" kern="1200" cap="none" spc="0" normalizeH="0" baseline="0" noProof="0" dirty="0">
                <a:ln>
                  <a:noFill/>
                </a:ln>
                <a:solidFill>
                  <a:srgbClr val="003896"/>
                </a:solidFill>
                <a:effectLst/>
                <a:uLnTx/>
                <a:uFillTx/>
                <a:latin typeface="Arial"/>
                <a:cs typeface="Arial"/>
              </a:rPr>
              <a:t>1</a:t>
            </a:r>
            <a:r>
              <a:rPr lang="en-US" sz="1400" noProof="0" dirty="0">
                <a:solidFill>
                  <a:srgbClr val="003896"/>
                </a:solidFill>
              </a:rPr>
              <a:t> Q</a:t>
            </a:r>
            <a:r>
              <a:rPr lang="en-US" sz="1400" dirty="0" err="1">
                <a:solidFill>
                  <a:srgbClr val="003896"/>
                </a:solidFill>
              </a:rPr>
              <a:t>uantity</a:t>
            </a:r>
            <a:r>
              <a:rPr lang="en-US" sz="1400" dirty="0">
                <a:solidFill>
                  <a:srgbClr val="003896"/>
                </a:solidFill>
              </a:rPr>
              <a:t> Surveyor to assist with audits for major projects</a:t>
            </a:r>
          </a:p>
          <a:p>
            <a:pPr marL="136057" lvl="1" indent="-134438" algn="just" defTabSz="803384" fontAlgn="base">
              <a:spcBef>
                <a:spcPct val="0"/>
              </a:spcBef>
              <a:spcAft>
                <a:spcPct val="0"/>
              </a:spcAft>
              <a:buClr>
                <a:srgbClr val="003896"/>
              </a:buClr>
              <a:buSzPct val="125000"/>
              <a:buFont typeface="Arial" pitchFamily="34" charset="0"/>
              <a:buChar char="▪"/>
            </a:pPr>
            <a:r>
              <a:rPr lang="en-US" sz="1400" b="1" dirty="0">
                <a:solidFill>
                  <a:srgbClr val="003896"/>
                </a:solidFill>
              </a:rPr>
              <a:t>1</a:t>
            </a:r>
            <a:r>
              <a:rPr lang="en-US" sz="1400" dirty="0">
                <a:solidFill>
                  <a:srgbClr val="003896"/>
                </a:solidFill>
              </a:rPr>
              <a:t> Senior Advisor dedicated to running commercial data analytics</a:t>
            </a:r>
          </a:p>
          <a:p>
            <a:pPr marL="136057" lvl="1" indent="-134438" algn="just" defTabSz="803384" fontAlgn="base">
              <a:spcBef>
                <a:spcPct val="0"/>
              </a:spcBef>
              <a:spcAft>
                <a:spcPct val="0"/>
              </a:spcAft>
              <a:buClr>
                <a:srgbClr val="003896"/>
              </a:buClr>
              <a:buSzPct val="125000"/>
              <a:buFont typeface="Arial" pitchFamily="34" charset="0"/>
              <a:buChar char="▪"/>
            </a:pPr>
            <a:r>
              <a:rPr lang="en-US" sz="1400" b="1" dirty="0">
                <a:solidFill>
                  <a:srgbClr val="003896"/>
                </a:solidFill>
              </a:rPr>
              <a:t>1</a:t>
            </a:r>
            <a:r>
              <a:rPr lang="en-US" sz="1400" dirty="0">
                <a:solidFill>
                  <a:srgbClr val="003896"/>
                </a:solidFill>
              </a:rPr>
              <a:t> Chief Advisor: Technical Auditing who will also assist with major technical investigations</a:t>
            </a:r>
          </a:p>
          <a:p>
            <a:pPr marL="136057" lvl="1" indent="-134438" algn="just" defTabSz="803384" fontAlgn="base">
              <a:spcBef>
                <a:spcPct val="0"/>
              </a:spcBef>
              <a:spcAft>
                <a:spcPct val="0"/>
              </a:spcAft>
              <a:buClr>
                <a:srgbClr val="003896"/>
              </a:buClr>
              <a:buSzPct val="125000"/>
              <a:buFont typeface="Arial" pitchFamily="34" charset="0"/>
              <a:buChar char="▪"/>
            </a:pPr>
            <a:r>
              <a:rPr lang="en-US" sz="1400" b="1" dirty="0">
                <a:solidFill>
                  <a:srgbClr val="003896"/>
                </a:solidFill>
              </a:rPr>
              <a:t>1</a:t>
            </a:r>
            <a:r>
              <a:rPr lang="en-US" sz="1400" dirty="0">
                <a:solidFill>
                  <a:srgbClr val="003896"/>
                </a:solidFill>
              </a:rPr>
              <a:t> Chief Advisor: Auditing with IT security skills</a:t>
            </a:r>
          </a:p>
        </p:txBody>
      </p:sp>
      <p:sp>
        <p:nvSpPr>
          <p:cNvPr id="9" name="Rectangle 3">
            <a:extLst>
              <a:ext uri="{FF2B5EF4-FFF2-40B4-BE49-F238E27FC236}">
                <a16:creationId xmlns:a16="http://schemas.microsoft.com/office/drawing/2014/main" id="{CD3F4006-DE77-6731-4201-F6E9E6949924}"/>
              </a:ext>
            </a:extLst>
          </p:cNvPr>
          <p:cNvSpPr>
            <a:spLocks noChangeArrowheads="1"/>
          </p:cNvSpPr>
          <p:nvPr>
            <p:custDataLst>
              <p:tags r:id="rId6"/>
            </p:custDataLst>
          </p:nvPr>
        </p:nvSpPr>
        <p:spPr bwMode="gray">
          <a:xfrm>
            <a:off x="8568823" y="2563417"/>
            <a:ext cx="240259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ZA" sz="1400" dirty="0">
                <a:solidFill>
                  <a:srgbClr val="003896"/>
                </a:solidFill>
                <a:latin typeface="Arial" charset="0"/>
                <a:cs typeface="Arial" charset="0"/>
              </a:rPr>
              <a:t>Appointed and concluded</a:t>
            </a:r>
          </a:p>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US" sz="1400" dirty="0">
                <a:solidFill>
                  <a:srgbClr val="003896"/>
                </a:solidFill>
                <a:latin typeface="Arial" charset="0"/>
                <a:cs typeface="Arial" charset="0"/>
              </a:rPr>
              <a:t>Appointed and concluded</a:t>
            </a:r>
            <a:endParaRPr lang="en-ZA" sz="1400" dirty="0">
              <a:solidFill>
                <a:srgbClr val="003896"/>
              </a:solidFill>
              <a:latin typeface="Arial" charset="0"/>
              <a:cs typeface="Arial" charset="0"/>
            </a:endParaRPr>
          </a:p>
          <a:p>
            <a:pPr marL="287369" marR="0" lvl="1" indent="-285750" algn="l" defTabSz="803384" rtl="0" eaLnBrk="1" fontAlgn="base" latinLnBrk="0" hangingPunct="1">
              <a:lnSpc>
                <a:spcPct val="100000"/>
              </a:lnSpc>
              <a:spcBef>
                <a:spcPct val="0"/>
              </a:spcBef>
              <a:spcAft>
                <a:spcPct val="0"/>
              </a:spcAft>
              <a:buClr>
                <a:srgbClr val="003896"/>
              </a:buClr>
              <a:buSzPct val="125000"/>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 name="Rectangle 3">
            <a:extLst>
              <a:ext uri="{FF2B5EF4-FFF2-40B4-BE49-F238E27FC236}">
                <a16:creationId xmlns:a16="http://schemas.microsoft.com/office/drawing/2014/main" id="{77AB10A1-9819-3656-39A2-ACAF50413154}"/>
              </a:ext>
            </a:extLst>
          </p:cNvPr>
          <p:cNvSpPr>
            <a:spLocks noChangeArrowheads="1"/>
          </p:cNvSpPr>
          <p:nvPr>
            <p:custDataLst>
              <p:tags r:id="rId7"/>
            </p:custDataLst>
          </p:nvPr>
        </p:nvSpPr>
        <p:spPr bwMode="gray">
          <a:xfrm>
            <a:off x="8568823" y="3311294"/>
            <a:ext cx="22294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ZA" sz="1400" dirty="0">
                <a:solidFill>
                  <a:srgbClr val="003896"/>
                </a:solidFill>
                <a:latin typeface="Arial" charset="0"/>
                <a:cs typeface="Arial" charset="0"/>
              </a:rPr>
              <a:t> Appointed and concluded</a:t>
            </a:r>
          </a:p>
          <a:p>
            <a:pPr marL="287369" lvl="1" indent="-285750" defTabSz="803384" fontAlgn="base">
              <a:spcBef>
                <a:spcPct val="0"/>
              </a:spcBef>
              <a:spcAft>
                <a:spcPct val="0"/>
              </a:spcAft>
              <a:buClr>
                <a:srgbClr val="003896"/>
              </a:buClr>
              <a:buSzPct val="125000"/>
              <a:buFont typeface="Wingdings" panose="05000000000000000000" pitchFamily="2" charset="2"/>
              <a:buChar char="§"/>
            </a:pPr>
            <a:endParaRPr lang="en-US" sz="1400" dirty="0">
              <a:solidFill>
                <a:srgbClr val="003896"/>
              </a:solidFill>
              <a:latin typeface="Arial" charset="0"/>
              <a:cs typeface="Arial" charset="0"/>
            </a:endParaRPr>
          </a:p>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US" sz="1400" dirty="0">
                <a:solidFill>
                  <a:srgbClr val="003896"/>
                </a:solidFill>
                <a:latin typeface="Arial" charset="0"/>
                <a:cs typeface="Arial" charset="0"/>
              </a:rPr>
              <a:t>Appointed and concluded</a:t>
            </a:r>
          </a:p>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US" sz="1400" dirty="0">
                <a:solidFill>
                  <a:srgbClr val="003896"/>
                </a:solidFill>
                <a:latin typeface="Arial" charset="0"/>
                <a:cs typeface="Arial" charset="0"/>
              </a:rPr>
              <a:t>Appointed and concluded</a:t>
            </a:r>
          </a:p>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US" sz="1400" dirty="0">
                <a:solidFill>
                  <a:srgbClr val="003896"/>
                </a:solidFill>
                <a:latin typeface="Arial" charset="0"/>
                <a:cs typeface="Arial" charset="0"/>
              </a:rPr>
              <a:t>Appointed and concluded</a:t>
            </a:r>
          </a:p>
          <a:p>
            <a:pPr marL="182563" lvl="1" indent="-180975" defTabSz="803384" fontAlgn="base">
              <a:spcBef>
                <a:spcPct val="0"/>
              </a:spcBef>
              <a:spcAft>
                <a:spcPct val="0"/>
              </a:spcAft>
              <a:buClr>
                <a:srgbClr val="003896"/>
              </a:buClr>
              <a:buSzPct val="125000"/>
              <a:buFont typeface="Wingdings" panose="05000000000000000000" pitchFamily="2" charset="2"/>
              <a:buChar char="§"/>
            </a:pPr>
            <a:endParaRPr lang="en-US" sz="1400" dirty="0">
              <a:solidFill>
                <a:srgbClr val="003896"/>
              </a:solidFill>
              <a:latin typeface="Arial" charset="0"/>
              <a:cs typeface="Arial" charset="0"/>
            </a:endParaRPr>
          </a:p>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US" sz="1400" dirty="0">
                <a:solidFill>
                  <a:srgbClr val="003896"/>
                </a:solidFill>
                <a:latin typeface="Arial" charset="0"/>
                <a:cs typeface="Arial" charset="0"/>
              </a:rPr>
              <a:t>Appointed and concluded</a:t>
            </a:r>
          </a:p>
          <a:p>
            <a:pPr marL="182563" lvl="1" indent="-180975" defTabSz="803384" fontAlgn="base">
              <a:spcBef>
                <a:spcPct val="0"/>
              </a:spcBef>
              <a:spcAft>
                <a:spcPct val="0"/>
              </a:spcAft>
              <a:buClr>
                <a:srgbClr val="003896"/>
              </a:buClr>
              <a:buSzPct val="125000"/>
              <a:buFont typeface="Wingdings" panose="05000000000000000000" pitchFamily="2" charset="2"/>
              <a:buChar char="§"/>
            </a:pPr>
            <a:endParaRPr lang="en-US" sz="1400" dirty="0">
              <a:solidFill>
                <a:srgbClr val="003896"/>
              </a:solidFill>
              <a:latin typeface="Arial" charset="0"/>
              <a:cs typeface="Arial" charset="0"/>
            </a:endParaRPr>
          </a:p>
          <a:p>
            <a:pPr marL="182563" lvl="1" indent="-180975" defTabSz="803384" fontAlgn="base">
              <a:spcBef>
                <a:spcPct val="0"/>
              </a:spcBef>
              <a:spcAft>
                <a:spcPct val="0"/>
              </a:spcAft>
              <a:buClr>
                <a:srgbClr val="003896"/>
              </a:buClr>
              <a:buSzPct val="125000"/>
              <a:buFont typeface="Wingdings" panose="05000000000000000000" pitchFamily="2" charset="2"/>
              <a:buChar char="§"/>
            </a:pPr>
            <a:r>
              <a:rPr lang="en-US" sz="1400" dirty="0">
                <a:solidFill>
                  <a:srgbClr val="003896"/>
                </a:solidFill>
                <a:latin typeface="Arial" charset="0"/>
                <a:cs typeface="Arial" charset="0"/>
              </a:rPr>
              <a:t>Appointed and concluded</a:t>
            </a:r>
          </a:p>
        </p:txBody>
      </p:sp>
      <p:sp>
        <p:nvSpPr>
          <p:cNvPr id="11" name="Rectangle 3">
            <a:extLst>
              <a:ext uri="{FF2B5EF4-FFF2-40B4-BE49-F238E27FC236}">
                <a16:creationId xmlns:a16="http://schemas.microsoft.com/office/drawing/2014/main" id="{F37DE01F-0FB0-13FE-A5B6-4E5012869344}"/>
              </a:ext>
            </a:extLst>
          </p:cNvPr>
          <p:cNvSpPr>
            <a:spLocks noChangeArrowheads="1"/>
          </p:cNvSpPr>
          <p:nvPr>
            <p:custDataLst>
              <p:tags r:id="rId8"/>
            </p:custDataLst>
          </p:nvPr>
        </p:nvSpPr>
        <p:spPr bwMode="gray">
          <a:xfrm>
            <a:off x="2269911" y="2126395"/>
            <a:ext cx="228215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619" marR="0" lvl="1" indent="0" algn="l" defTabSz="803384" rtl="0" eaLnBrk="1" fontAlgn="base" latinLnBrk="0" hangingPunct="1">
              <a:lnSpc>
                <a:spcPct val="100000"/>
              </a:lnSpc>
              <a:spcBef>
                <a:spcPct val="0"/>
              </a:spcBef>
              <a:spcAft>
                <a:spcPct val="0"/>
              </a:spcAft>
              <a:buClr>
                <a:srgbClr val="003896"/>
              </a:buClr>
              <a:buSzPct val="125000"/>
              <a:buFontTx/>
              <a:buNone/>
              <a:tabLst/>
              <a:defRPr/>
            </a:pPr>
            <a:r>
              <a:rPr kumimoji="0" lang="en-US" sz="1600" b="1" i="0" u="none" strike="noStrike" kern="1200" cap="none" spc="0" normalizeH="0" baseline="0" noProof="0" dirty="0">
                <a:ln>
                  <a:noFill/>
                </a:ln>
                <a:solidFill>
                  <a:srgbClr val="003896"/>
                </a:solidFill>
                <a:effectLst/>
                <a:uLnTx/>
                <a:uFillTx/>
                <a:latin typeface="Arial"/>
                <a:ea typeface="+mn-ea"/>
                <a:cs typeface="Arial"/>
              </a:rPr>
              <a:t>Specialist</a:t>
            </a:r>
            <a:r>
              <a:rPr kumimoji="0" lang="en-US" sz="1600" b="1" i="0" u="none" strike="noStrike" kern="1200" cap="none" spc="0" normalizeH="0" noProof="0" dirty="0">
                <a:ln>
                  <a:noFill/>
                </a:ln>
                <a:solidFill>
                  <a:srgbClr val="003896"/>
                </a:solidFill>
                <a:effectLst/>
                <a:uLnTx/>
                <a:uFillTx/>
                <a:latin typeface="Arial"/>
                <a:ea typeface="+mn-ea"/>
                <a:cs typeface="Arial"/>
              </a:rPr>
              <a:t> resources</a:t>
            </a:r>
            <a:endParaRPr kumimoji="0" lang="en-US" sz="1600" b="1" i="0" u="none" strike="noStrike" kern="1200" cap="none" spc="0" normalizeH="0" baseline="0" noProof="0" dirty="0">
              <a:ln>
                <a:noFill/>
              </a:ln>
              <a:solidFill>
                <a:srgbClr val="003896"/>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id="{8211CF9A-B9D6-F575-FC03-16EEC295055E}"/>
              </a:ext>
            </a:extLst>
          </p:cNvPr>
          <p:cNvCxnSpPr/>
          <p:nvPr/>
        </p:nvCxnSpPr>
        <p:spPr bwMode="auto">
          <a:xfrm>
            <a:off x="11820833" y="1662806"/>
            <a:ext cx="31056" cy="3923101"/>
          </a:xfrm>
          <a:prstGeom prst="line">
            <a:avLst/>
          </a:prstGeom>
          <a:solidFill>
            <a:schemeClr val="accent1"/>
          </a:solidFill>
          <a:ln w="9525" cap="flat" cmpd="sng" algn="ctr">
            <a:solidFill>
              <a:schemeClr val="bg2"/>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BAB1834C-8C2A-8D06-0242-A9D1FD8432B5}"/>
              </a:ext>
            </a:extLst>
          </p:cNvPr>
          <p:cNvCxnSpPr>
            <a:cxnSpLocks/>
          </p:cNvCxnSpPr>
          <p:nvPr/>
        </p:nvCxnSpPr>
        <p:spPr bwMode="auto">
          <a:xfrm>
            <a:off x="8568823" y="2471224"/>
            <a:ext cx="2031333" cy="4677"/>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44A0D58C-9823-918B-1265-FE70FB726188}"/>
              </a:ext>
            </a:extLst>
          </p:cNvPr>
          <p:cNvCxnSpPr>
            <a:cxnSpLocks/>
          </p:cNvCxnSpPr>
          <p:nvPr/>
        </p:nvCxnSpPr>
        <p:spPr bwMode="auto">
          <a:xfrm>
            <a:off x="2292911" y="2471224"/>
            <a:ext cx="2025089" cy="8767"/>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5" name="Rectangle 9">
            <a:extLst>
              <a:ext uri="{FF2B5EF4-FFF2-40B4-BE49-F238E27FC236}">
                <a16:creationId xmlns:a16="http://schemas.microsoft.com/office/drawing/2014/main" id="{928B5CC9-3B16-F4FC-BE27-334857832AED}"/>
              </a:ext>
            </a:extLst>
          </p:cNvPr>
          <p:cNvSpPr txBox="1"/>
          <p:nvPr/>
        </p:nvSpPr>
        <p:spPr>
          <a:xfrm>
            <a:off x="272640" y="2289880"/>
            <a:ext cx="342536" cy="254000"/>
          </a:xfrm>
          <a:prstGeom prst="ellipse">
            <a:avLst/>
          </a:prstGeom>
          <a:solidFill>
            <a:schemeClr val="accent4"/>
          </a:solidFill>
          <a:ln w="19050">
            <a:solidFill>
              <a:schemeClr val="bg1"/>
            </a:solidFill>
            <a:miter lim="800000"/>
            <a:headEnd/>
            <a:tailEnd/>
          </a:ln>
          <a:effectLst/>
        </p:spPr>
        <p:txBody>
          <a:bodyPr lIns="0" tIns="0" rIns="0" bIns="0" anchor="ctr"/>
          <a:lstStyle>
            <a:lvl1pPr marL="342900" indent="-342900" defTabSz="912813" eaLnBrk="0" hangingPunct="0">
              <a:buClr>
                <a:schemeClr val="tx2"/>
              </a:buClr>
              <a:defRPr sz="1600">
                <a:solidFill>
                  <a:schemeClr val="tx1"/>
                </a:solidFill>
                <a:latin typeface="Arial" charset="0"/>
              </a:defRPr>
            </a:lvl1pPr>
            <a:lvl2pPr marL="196850" indent="-195263" defTabSz="912813" eaLnBrk="0" hangingPunct="0">
              <a:buClr>
                <a:schemeClr val="tx2"/>
              </a:buClr>
              <a:buSzPct val="125000"/>
              <a:buFont typeface="Arial" charset="0"/>
              <a:buChar char="▪"/>
              <a:defRPr sz="1600">
                <a:solidFill>
                  <a:schemeClr val="tx1"/>
                </a:solidFill>
                <a:latin typeface="Arial" charset="0"/>
              </a:defRPr>
            </a:lvl2pPr>
            <a:lvl3pPr marL="465138" indent="-266700" defTabSz="912813" eaLnBrk="0" hangingPunct="0">
              <a:buClr>
                <a:schemeClr val="tx2"/>
              </a:buClr>
              <a:buSzPct val="120000"/>
              <a:buFont typeface="Arial" charset="0"/>
              <a:buChar char="–"/>
              <a:defRPr sz="1600">
                <a:solidFill>
                  <a:schemeClr val="tx1"/>
                </a:solidFill>
                <a:latin typeface="Arial" charset="0"/>
              </a:defRPr>
            </a:lvl3pPr>
            <a:lvl4pPr marL="625475" indent="-157163" defTabSz="912813" eaLnBrk="0" hangingPunct="0">
              <a:buClr>
                <a:schemeClr val="tx2"/>
              </a:buClr>
              <a:buSzPct val="120000"/>
              <a:buFont typeface="Arial" charset="0"/>
              <a:buChar char="▫"/>
              <a:defRPr sz="1600">
                <a:solidFill>
                  <a:schemeClr val="tx1"/>
                </a:solidFill>
                <a:latin typeface="Arial" charset="0"/>
              </a:defRPr>
            </a:lvl4pPr>
            <a:lvl5pPr marL="763588" indent="-131763" defTabSz="912813" eaLnBrk="0" hangingPunct="0">
              <a:buClr>
                <a:schemeClr val="tx2"/>
              </a:buClr>
              <a:buSzPct val="89000"/>
              <a:buFont typeface="Arial" charset="0"/>
              <a:buChar char="-"/>
              <a:defRPr sz="1600">
                <a:solidFill>
                  <a:schemeClr val="tx1"/>
                </a:solidFill>
                <a:latin typeface="Arial" charset="0"/>
              </a:defRPr>
            </a:lvl5pPr>
            <a:lvl6pPr marL="12207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779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351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923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342900" marR="0" lvl="0" indent="-342900" algn="ctr" defTabSz="912813" rtl="0" eaLnBrk="1" fontAlgn="auto" latinLnBrk="0" hangingPunct="1">
              <a:lnSpc>
                <a:spcPct val="100000"/>
              </a:lnSpc>
              <a:spcBef>
                <a:spcPts val="0"/>
              </a:spcBef>
              <a:spcAft>
                <a:spcPts val="0"/>
              </a:spcAft>
              <a:buClr>
                <a:srgbClr val="83725B"/>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a:rPr>
              <a:t>1</a:t>
            </a:r>
          </a:p>
        </p:txBody>
      </p:sp>
      <p:sp>
        <p:nvSpPr>
          <p:cNvPr id="16" name="Rectangle 9">
            <a:extLst>
              <a:ext uri="{FF2B5EF4-FFF2-40B4-BE49-F238E27FC236}">
                <a16:creationId xmlns:a16="http://schemas.microsoft.com/office/drawing/2014/main" id="{8D18147A-BAC0-BEFA-27BF-E4BAF21E6888}"/>
              </a:ext>
            </a:extLst>
          </p:cNvPr>
          <p:cNvSpPr txBox="1"/>
          <p:nvPr/>
        </p:nvSpPr>
        <p:spPr>
          <a:xfrm>
            <a:off x="293087" y="3341066"/>
            <a:ext cx="342536" cy="252412"/>
          </a:xfrm>
          <a:prstGeom prst="ellipse">
            <a:avLst/>
          </a:prstGeom>
          <a:solidFill>
            <a:schemeClr val="accent4"/>
          </a:solidFill>
          <a:ln w="19050">
            <a:solidFill>
              <a:schemeClr val="bg1"/>
            </a:solidFill>
            <a:miter lim="800000"/>
            <a:headEnd/>
            <a:tailEnd/>
          </a:ln>
          <a:effectLst/>
        </p:spPr>
        <p:txBody>
          <a:bodyPr lIns="0" tIns="0" rIns="0" bIns="0" anchor="ctr"/>
          <a:lstStyle>
            <a:lvl1pPr marL="342900" indent="-342900" defTabSz="912813" eaLnBrk="0" hangingPunct="0">
              <a:buClr>
                <a:schemeClr val="tx2"/>
              </a:buClr>
              <a:defRPr sz="1600">
                <a:solidFill>
                  <a:schemeClr val="tx1"/>
                </a:solidFill>
                <a:latin typeface="Arial" charset="0"/>
              </a:defRPr>
            </a:lvl1pPr>
            <a:lvl2pPr marL="196850" indent="-195263" defTabSz="912813" eaLnBrk="0" hangingPunct="0">
              <a:buClr>
                <a:schemeClr val="tx2"/>
              </a:buClr>
              <a:buSzPct val="125000"/>
              <a:buFont typeface="Arial" charset="0"/>
              <a:buChar char="▪"/>
              <a:defRPr sz="1600">
                <a:solidFill>
                  <a:schemeClr val="tx1"/>
                </a:solidFill>
                <a:latin typeface="Arial" charset="0"/>
              </a:defRPr>
            </a:lvl2pPr>
            <a:lvl3pPr marL="465138" indent="-266700" defTabSz="912813" eaLnBrk="0" hangingPunct="0">
              <a:buClr>
                <a:schemeClr val="tx2"/>
              </a:buClr>
              <a:buSzPct val="120000"/>
              <a:buFont typeface="Arial" charset="0"/>
              <a:buChar char="–"/>
              <a:defRPr sz="1600">
                <a:solidFill>
                  <a:schemeClr val="tx1"/>
                </a:solidFill>
                <a:latin typeface="Arial" charset="0"/>
              </a:defRPr>
            </a:lvl3pPr>
            <a:lvl4pPr marL="625475" indent="-157163" defTabSz="912813" eaLnBrk="0" hangingPunct="0">
              <a:buClr>
                <a:schemeClr val="tx2"/>
              </a:buClr>
              <a:buSzPct val="120000"/>
              <a:buFont typeface="Arial" charset="0"/>
              <a:buChar char="▫"/>
              <a:defRPr sz="1600">
                <a:solidFill>
                  <a:schemeClr val="tx1"/>
                </a:solidFill>
                <a:latin typeface="Arial" charset="0"/>
              </a:defRPr>
            </a:lvl4pPr>
            <a:lvl5pPr marL="763588" indent="-131763" defTabSz="912813" eaLnBrk="0" hangingPunct="0">
              <a:buClr>
                <a:schemeClr val="tx2"/>
              </a:buClr>
              <a:buSzPct val="89000"/>
              <a:buFont typeface="Arial" charset="0"/>
              <a:buChar char="-"/>
              <a:defRPr sz="1600">
                <a:solidFill>
                  <a:schemeClr val="tx1"/>
                </a:solidFill>
                <a:latin typeface="Arial" charset="0"/>
              </a:defRPr>
            </a:lvl5pPr>
            <a:lvl6pPr marL="12207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779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351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92388" indent="-131763"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342900" marR="0" lvl="0" indent="-342900" algn="ctr" defTabSz="912813" rtl="0" eaLnBrk="1" fontAlgn="auto" latinLnBrk="0" hangingPunct="1">
              <a:lnSpc>
                <a:spcPct val="100000"/>
              </a:lnSpc>
              <a:spcBef>
                <a:spcPts val="0"/>
              </a:spcBef>
              <a:spcAft>
                <a:spcPts val="0"/>
              </a:spcAft>
              <a:buClr>
                <a:srgbClr val="83725B"/>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a:rPr>
              <a:t>2</a:t>
            </a:r>
          </a:p>
        </p:txBody>
      </p:sp>
      <p:sp>
        <p:nvSpPr>
          <p:cNvPr id="17" name="Rectangle 3">
            <a:extLst>
              <a:ext uri="{FF2B5EF4-FFF2-40B4-BE49-F238E27FC236}">
                <a16:creationId xmlns:a16="http://schemas.microsoft.com/office/drawing/2014/main" id="{1D82D74E-F9D0-1076-B4D7-792886553CC5}"/>
              </a:ext>
            </a:extLst>
          </p:cNvPr>
          <p:cNvSpPr>
            <a:spLocks noChangeArrowheads="1"/>
          </p:cNvSpPr>
          <p:nvPr>
            <p:custDataLst>
              <p:tags r:id="rId9"/>
            </p:custDataLst>
          </p:nvPr>
        </p:nvSpPr>
        <p:spPr bwMode="gray">
          <a:xfrm>
            <a:off x="8543394" y="2126395"/>
            <a:ext cx="223727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619" marR="0" lvl="1" indent="0" algn="l" defTabSz="803384" rtl="0" eaLnBrk="1" fontAlgn="base" latinLnBrk="0" hangingPunct="1">
              <a:lnSpc>
                <a:spcPct val="100000"/>
              </a:lnSpc>
              <a:spcBef>
                <a:spcPct val="0"/>
              </a:spcBef>
              <a:spcAft>
                <a:spcPct val="0"/>
              </a:spcAft>
              <a:buClr>
                <a:srgbClr val="003896"/>
              </a:buClr>
              <a:buSzPct val="125000"/>
              <a:buFontTx/>
              <a:buNone/>
              <a:tabLst/>
              <a:defRPr/>
            </a:pPr>
            <a:r>
              <a:rPr kumimoji="0" lang="en-US" sz="1600" b="1" i="0" u="none" strike="noStrike" kern="1200" cap="none" spc="0" normalizeH="0" baseline="0" noProof="0" dirty="0">
                <a:ln>
                  <a:noFill/>
                </a:ln>
                <a:solidFill>
                  <a:srgbClr val="003896"/>
                </a:solidFill>
                <a:effectLst/>
                <a:uLnTx/>
                <a:uFillTx/>
                <a:latin typeface="Arial"/>
                <a:ea typeface="+mn-ea"/>
                <a:cs typeface="Arial"/>
              </a:rPr>
              <a:t>Status of recruitment</a:t>
            </a:r>
          </a:p>
        </p:txBody>
      </p:sp>
      <p:sp>
        <p:nvSpPr>
          <p:cNvPr id="18" name="Rectangle 17">
            <a:extLst>
              <a:ext uri="{FF2B5EF4-FFF2-40B4-BE49-F238E27FC236}">
                <a16:creationId xmlns:a16="http://schemas.microsoft.com/office/drawing/2014/main" id="{AB436DAA-D6E8-5834-6819-4D95855AD0B3}"/>
              </a:ext>
            </a:extLst>
          </p:cNvPr>
          <p:cNvSpPr/>
          <p:nvPr/>
        </p:nvSpPr>
        <p:spPr>
          <a:xfrm>
            <a:off x="148565" y="1333392"/>
            <a:ext cx="11152286" cy="523220"/>
          </a:xfrm>
          <a:prstGeom prst="rect">
            <a:avLst/>
          </a:prstGeom>
        </p:spPr>
        <p:txBody>
          <a:bodyPr wrap="square">
            <a:spAutoFit/>
          </a:bodyPr>
          <a:lstStyle/>
          <a:p>
            <a:pPr marL="285750" indent="-285750" algn="just">
              <a:buFont typeface="Wingdings" panose="05000000000000000000" pitchFamily="2" charset="2"/>
              <a:buChar char="q"/>
            </a:pPr>
            <a:r>
              <a:rPr lang="en-ZA" sz="1400" b="1" dirty="0">
                <a:solidFill>
                  <a:srgbClr val="003896"/>
                </a:solidFill>
                <a:latin typeface="Arial" charset="0"/>
                <a:cs typeface="Arial" charset="0"/>
              </a:rPr>
              <a:t>14 specialist resources</a:t>
            </a:r>
            <a:r>
              <a:rPr lang="en-ZA" sz="1400" dirty="0">
                <a:solidFill>
                  <a:srgbClr val="003896"/>
                </a:solidFill>
                <a:latin typeface="Arial" charset="0"/>
                <a:cs typeface="Arial" charset="0"/>
              </a:rPr>
              <a:t>, with the associated budget, were approved and </a:t>
            </a:r>
            <a:r>
              <a:rPr lang="en-US" sz="1400" dirty="0">
                <a:solidFill>
                  <a:srgbClr val="003896"/>
                </a:solidFill>
                <a:latin typeface="Arial" charset="0"/>
                <a:cs typeface="Arial" charset="0"/>
              </a:rPr>
              <a:t>recruitment of candidates has been completed to fill all these specialist positions. Below is a list of the positions:</a:t>
            </a:r>
            <a:endParaRPr lang="en-ZA" sz="1400" dirty="0">
              <a:solidFill>
                <a:srgbClr val="003896"/>
              </a:solidFill>
              <a:latin typeface="Arial" charset="0"/>
              <a:cs typeface="Arial" charset="0"/>
            </a:endParaRPr>
          </a:p>
        </p:txBody>
      </p:sp>
      <p:cxnSp>
        <p:nvCxnSpPr>
          <p:cNvPr id="19" name="Straight Connector 18">
            <a:extLst>
              <a:ext uri="{FF2B5EF4-FFF2-40B4-BE49-F238E27FC236}">
                <a16:creationId xmlns:a16="http://schemas.microsoft.com/office/drawing/2014/main" id="{7B527B1E-20ED-4E54-BBDD-212216404DC5}"/>
              </a:ext>
            </a:extLst>
          </p:cNvPr>
          <p:cNvCxnSpPr>
            <a:cxnSpLocks/>
          </p:cNvCxnSpPr>
          <p:nvPr/>
        </p:nvCxnSpPr>
        <p:spPr bwMode="auto">
          <a:xfrm flipV="1">
            <a:off x="2269911" y="3158153"/>
            <a:ext cx="8352245" cy="67027"/>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20" name="Rectangle 19">
            <a:extLst>
              <a:ext uri="{FF2B5EF4-FFF2-40B4-BE49-F238E27FC236}">
                <a16:creationId xmlns:a16="http://schemas.microsoft.com/office/drawing/2014/main" id="{A4411BE5-AAA1-D52E-F7D7-B332CFC221B5}"/>
              </a:ext>
            </a:extLst>
          </p:cNvPr>
          <p:cNvSpPr/>
          <p:nvPr/>
        </p:nvSpPr>
        <p:spPr>
          <a:xfrm>
            <a:off x="368871" y="5448257"/>
            <a:ext cx="11102697" cy="127480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a:extLst>
              <a:ext uri="{FF2B5EF4-FFF2-40B4-BE49-F238E27FC236}">
                <a16:creationId xmlns:a16="http://schemas.microsoft.com/office/drawing/2014/main" id="{854AB545-D3A9-66C1-EDAB-FC25ABF7B616}"/>
              </a:ext>
            </a:extLst>
          </p:cNvPr>
          <p:cNvSpPr/>
          <p:nvPr/>
        </p:nvSpPr>
        <p:spPr>
          <a:xfrm>
            <a:off x="444178" y="5448256"/>
            <a:ext cx="10827335" cy="1169551"/>
          </a:xfrm>
          <a:prstGeom prst="rect">
            <a:avLst/>
          </a:prstGeom>
        </p:spPr>
        <p:txBody>
          <a:bodyPr wrap="square">
            <a:spAutoFit/>
          </a:bodyPr>
          <a:lstStyle/>
          <a:p>
            <a:pPr marL="285750" indent="-285750" algn="just">
              <a:buFont typeface="Arial" panose="020B0604020202020204" pitchFamily="34" charset="0"/>
              <a:buChar char="•"/>
            </a:pPr>
            <a:r>
              <a:rPr lang="en-US" sz="1400" dirty="0"/>
              <a:t>The Forensic and Anti-corruption (“Forensic”) section’s management team </a:t>
            </a:r>
            <a:r>
              <a:rPr lang="en-US" sz="1400" b="1" dirty="0"/>
              <a:t>has a full complement. </a:t>
            </a:r>
            <a:r>
              <a:rPr lang="en-US" sz="1400" dirty="0"/>
              <a:t>There are however</a:t>
            </a:r>
            <a:r>
              <a:rPr lang="en-US" sz="1400" b="1" dirty="0"/>
              <a:t> 3 vacancies resulting from natural attrition. </a:t>
            </a:r>
            <a:r>
              <a:rPr lang="en-US" sz="1400" dirty="0"/>
              <a:t>Recruitment for these positions is underway</a:t>
            </a:r>
          </a:p>
          <a:p>
            <a:pPr marL="285750" indent="-285750" algn="just">
              <a:buFont typeface="Arial" panose="020B0604020202020204" pitchFamily="34" charset="0"/>
              <a:buChar char="•"/>
            </a:pPr>
            <a:r>
              <a:rPr lang="en-US" sz="1400" dirty="0"/>
              <a:t>The Forensic team continue to deal with high number of cases reported including a significant backlog</a:t>
            </a:r>
          </a:p>
          <a:p>
            <a:pPr marL="285750" indent="-285750" algn="just">
              <a:buFont typeface="Arial" panose="020B0604020202020204" pitchFamily="34" charset="0"/>
              <a:buChar char="•"/>
            </a:pPr>
            <a:r>
              <a:rPr lang="en-US" sz="1400" b="1" dirty="0"/>
              <a:t>Approval was received to appoint fixed-term contractors </a:t>
            </a:r>
            <a:r>
              <a:rPr lang="en-US" sz="1400" dirty="0"/>
              <a:t>to deal with the high number of cases received the backlog.  Recruitment process for these positions has commenced and </a:t>
            </a:r>
            <a:r>
              <a:rPr lang="en-US" sz="1400" b="1" dirty="0"/>
              <a:t>3 investigators will be starting on 1 October 2022</a:t>
            </a:r>
            <a:endParaRPr lang="en-ZA" sz="1400" b="1" dirty="0"/>
          </a:p>
        </p:txBody>
      </p:sp>
    </p:spTree>
    <p:extLst>
      <p:ext uri="{BB962C8B-B14F-4D97-AF65-F5344CB8AC3E}">
        <p14:creationId xmlns:p14="http://schemas.microsoft.com/office/powerpoint/2010/main" val="266942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392715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ZA" sz="240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rmAutofit/>
          </a:bodyPr>
          <a:lstStyle/>
          <a:p>
            <a:r>
              <a:rPr lang="en-ZA" dirty="0"/>
              <a:t>Table of Content</a:t>
            </a:r>
          </a:p>
        </p:txBody>
      </p:sp>
      <p:sp>
        <p:nvSpPr>
          <p:cNvPr id="10" name="Slide Number Placeholder 9"/>
          <p:cNvSpPr>
            <a:spLocks noGrp="1"/>
          </p:cNvSpPr>
          <p:nvPr>
            <p:ph type="sldNum" sz="quarter" idx="12"/>
          </p:nvPr>
        </p:nvSpPr>
        <p:spPr/>
        <p:txBody>
          <a:bodyPr/>
          <a:lstStyle/>
          <a:p>
            <a:fld id="{56B1497D-D85C-49F0-B0C9-9C5FED4EAE9E}" type="slidenum">
              <a:rPr lang="en-ZA" smtClean="0"/>
              <a:t>2</a:t>
            </a:fld>
            <a:endParaRPr lang="en-ZA" dirty="0"/>
          </a:p>
        </p:txBody>
      </p:sp>
      <p:grpSp>
        <p:nvGrpSpPr>
          <p:cNvPr id="9" name="Group 8">
            <a:extLst>
              <a:ext uri="{FF2B5EF4-FFF2-40B4-BE49-F238E27FC236}">
                <a16:creationId xmlns:a16="http://schemas.microsoft.com/office/drawing/2014/main" id="{D1B7F8A1-002A-440D-1740-1962B4340C33}"/>
              </a:ext>
            </a:extLst>
          </p:cNvPr>
          <p:cNvGrpSpPr/>
          <p:nvPr/>
        </p:nvGrpSpPr>
        <p:grpSpPr>
          <a:xfrm>
            <a:off x="589280" y="2397760"/>
            <a:ext cx="6573520" cy="365125"/>
            <a:chOff x="589280" y="2397760"/>
            <a:chExt cx="6573520" cy="365125"/>
          </a:xfrm>
        </p:grpSpPr>
        <p:sp>
          <p:nvSpPr>
            <p:cNvPr id="6" name="Rectangle 5">
              <a:extLst>
                <a:ext uri="{FF2B5EF4-FFF2-40B4-BE49-F238E27FC236}">
                  <a16:creationId xmlns:a16="http://schemas.microsoft.com/office/drawing/2014/main" id="{8B9CC335-0F85-2282-4AB0-8F6B8FC247C9}"/>
                </a:ext>
              </a:extLst>
            </p:cNvPr>
            <p:cNvSpPr/>
            <p:nvPr/>
          </p:nvSpPr>
          <p:spPr>
            <a:xfrm>
              <a:off x="589280" y="2397760"/>
              <a:ext cx="58928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ZA" dirty="0"/>
            </a:p>
          </p:txBody>
        </p:sp>
        <p:sp>
          <p:nvSpPr>
            <p:cNvPr id="11" name="Rectangle 10">
              <a:extLst>
                <a:ext uri="{FF2B5EF4-FFF2-40B4-BE49-F238E27FC236}">
                  <a16:creationId xmlns:a16="http://schemas.microsoft.com/office/drawing/2014/main" id="{0BB26402-A043-1277-75A7-F0B52465F4B9}"/>
                </a:ext>
              </a:extLst>
            </p:cNvPr>
            <p:cNvSpPr/>
            <p:nvPr/>
          </p:nvSpPr>
          <p:spPr>
            <a:xfrm>
              <a:off x="1330960" y="2397760"/>
              <a:ext cx="583184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ts val="1000"/>
                </a:spcBef>
                <a:spcAft>
                  <a:spcPct val="0"/>
                </a:spcAft>
                <a:buClrTx/>
                <a:buSzTx/>
                <a:buFontTx/>
                <a:buNone/>
                <a:tabLst/>
                <a:defRPr/>
              </a:pPr>
              <a:r>
                <a:rPr kumimoji="0" lang="en-US" altLang="en-US" sz="1800" b="1" i="0" u="none" strike="noStrike" kern="1200" cap="none" spc="0" normalizeH="0" baseline="0" noProof="0">
                  <a:ln>
                    <a:noFill/>
                  </a:ln>
                  <a:solidFill>
                    <a:schemeClr val="bg1"/>
                  </a:solidFill>
                  <a:effectLst/>
                  <a:uLnTx/>
                  <a:uFillTx/>
                  <a:latin typeface="Arial"/>
                  <a:ea typeface="ＭＳ Ｐゴシック"/>
                  <a:cs typeface="Arial" pitchFamily="34" charset="0"/>
                  <a:sym typeface="Arial" pitchFamily="34" charset="0"/>
                </a:rPr>
                <a:t>Recommendations: 6.1 – 6.23</a:t>
              </a:r>
              <a:endParaRPr kumimoji="0" lang="en-US" altLang="en-US" sz="1800" b="1" i="0" u="none" strike="noStrike" kern="1200" cap="none" spc="0" normalizeH="0" baseline="0" noProof="0" dirty="0">
                <a:ln>
                  <a:noFill/>
                </a:ln>
                <a:solidFill>
                  <a:schemeClr val="bg1"/>
                </a:solidFill>
                <a:effectLst/>
                <a:uLnTx/>
                <a:uFillTx/>
                <a:latin typeface="Arial"/>
                <a:ea typeface="ＭＳ Ｐゴシック"/>
                <a:cs typeface="Arial" pitchFamily="34" charset="0"/>
              </a:endParaRPr>
            </a:p>
          </p:txBody>
        </p:sp>
      </p:grpSp>
      <p:grpSp>
        <p:nvGrpSpPr>
          <p:cNvPr id="5" name="Group 4">
            <a:extLst>
              <a:ext uri="{FF2B5EF4-FFF2-40B4-BE49-F238E27FC236}">
                <a16:creationId xmlns:a16="http://schemas.microsoft.com/office/drawing/2014/main" id="{3226C8FB-9750-3767-1E6A-27C5B11FA2E0}"/>
              </a:ext>
            </a:extLst>
          </p:cNvPr>
          <p:cNvGrpSpPr/>
          <p:nvPr/>
        </p:nvGrpSpPr>
        <p:grpSpPr>
          <a:xfrm>
            <a:off x="589280" y="3063875"/>
            <a:ext cx="6573520" cy="365125"/>
            <a:chOff x="609600" y="2936240"/>
            <a:chExt cx="6573520" cy="365125"/>
          </a:xfrm>
        </p:grpSpPr>
        <p:sp>
          <p:nvSpPr>
            <p:cNvPr id="3" name="Rectangle 2">
              <a:extLst>
                <a:ext uri="{FF2B5EF4-FFF2-40B4-BE49-F238E27FC236}">
                  <a16:creationId xmlns:a16="http://schemas.microsoft.com/office/drawing/2014/main" id="{5B27B9AA-028D-DC89-0359-6B1A7A3E5A2D}"/>
                </a:ext>
              </a:extLst>
            </p:cNvPr>
            <p:cNvSpPr/>
            <p:nvPr/>
          </p:nvSpPr>
          <p:spPr>
            <a:xfrm>
              <a:off x="609600" y="2936240"/>
              <a:ext cx="58928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ZA" dirty="0"/>
            </a:p>
          </p:txBody>
        </p:sp>
        <p:sp>
          <p:nvSpPr>
            <p:cNvPr id="4" name="Rectangle 3">
              <a:extLst>
                <a:ext uri="{FF2B5EF4-FFF2-40B4-BE49-F238E27FC236}">
                  <a16:creationId xmlns:a16="http://schemas.microsoft.com/office/drawing/2014/main" id="{D6CF279F-9D78-BF57-D72B-58299C6B4C46}"/>
                </a:ext>
              </a:extLst>
            </p:cNvPr>
            <p:cNvSpPr/>
            <p:nvPr/>
          </p:nvSpPr>
          <p:spPr>
            <a:xfrm>
              <a:off x="1351280" y="2936240"/>
              <a:ext cx="583184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ts val="1000"/>
                </a:spcBef>
                <a:spcAft>
                  <a:spcPct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a:ea typeface="ＭＳ Ｐゴシック"/>
                  <a:cs typeface="Arial" pitchFamily="34" charset="0"/>
                  <a:sym typeface="Arial" pitchFamily="34" charset="0"/>
                </a:rPr>
                <a:t>Supplier Referrals from SIU</a:t>
              </a:r>
              <a:endParaRPr kumimoji="0" lang="en-US" altLang="en-US" sz="1800" b="1" i="0" u="none" strike="noStrike" kern="1200" cap="none" spc="0" normalizeH="0" baseline="0" noProof="0" dirty="0">
                <a:ln>
                  <a:noFill/>
                </a:ln>
                <a:solidFill>
                  <a:schemeClr val="bg1"/>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val="84104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58B8-3388-5A01-CA95-0ED829BF25F9}"/>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 6.11:  </a:t>
            </a:r>
            <a:r>
              <a:rPr lang="en-US" altLang="en-US" sz="2400" dirty="0">
                <a:solidFill>
                  <a:srgbClr val="FFFFFF"/>
                </a:solidFill>
                <a:latin typeface="Arial" panose="020B0604020202020204" pitchFamily="34" charset="0"/>
                <a:cs typeface="Arial" panose="020B0604020202020204" pitchFamily="34" charset="0"/>
              </a:rPr>
              <a:t>Institution of Criminal Charges against the employee implicated with wrongdoing</a:t>
            </a:r>
            <a:endParaRPr lang="en-ZA" dirty="0"/>
          </a:p>
        </p:txBody>
      </p:sp>
      <p:sp>
        <p:nvSpPr>
          <p:cNvPr id="4" name="Rectangle 3">
            <a:extLst>
              <a:ext uri="{FF2B5EF4-FFF2-40B4-BE49-F238E27FC236}">
                <a16:creationId xmlns:a16="http://schemas.microsoft.com/office/drawing/2014/main" id="{28AB8201-5F5A-9C6C-A990-DFD6A706FD68}"/>
              </a:ext>
            </a:extLst>
          </p:cNvPr>
          <p:cNvSpPr/>
          <p:nvPr/>
        </p:nvSpPr>
        <p:spPr>
          <a:xfrm>
            <a:off x="2087041" y="1053612"/>
            <a:ext cx="9781044" cy="5688833"/>
          </a:xfrm>
          <a:prstGeom prst="rect">
            <a:avLst/>
          </a:prstGeom>
          <a:solidFill>
            <a:srgbClr val="FFFFFF"/>
          </a:solidFill>
          <a:ln w="12700" algn="ctr">
            <a:noFill/>
            <a:miter lim="800000"/>
            <a:headEnd/>
            <a:tailEnd/>
          </a:ln>
          <a:effectLst>
            <a:outerShdw blurRad="101600" dist="25400" dir="5400000" sx="101000" sy="101000" algn="ctr" rotWithShape="0">
              <a:srgbClr val="002960">
                <a:alpha val="33000"/>
              </a:srgbClr>
            </a:outerShdw>
          </a:effectLst>
        </p:spPr>
        <p:txBody>
          <a:bodyPr lIns="91411" tIns="45706" rIns="91411" bIns="45706" anchor="ctr"/>
          <a:lstStyle/>
          <a:p>
            <a:pPr>
              <a:defRPr/>
            </a:pPr>
            <a:endParaRPr lang="en-ZA" sz="1200" kern="0">
              <a:solidFill>
                <a:srgbClr val="000000"/>
              </a:solidFill>
              <a:ea typeface="ＭＳ Ｐゴシック" pitchFamily="34" charset="-128"/>
              <a:cs typeface="Arial"/>
            </a:endParaRPr>
          </a:p>
        </p:txBody>
      </p:sp>
      <p:sp>
        <p:nvSpPr>
          <p:cNvPr id="5" name="Rectangle 4">
            <a:extLst>
              <a:ext uri="{FF2B5EF4-FFF2-40B4-BE49-F238E27FC236}">
                <a16:creationId xmlns:a16="http://schemas.microsoft.com/office/drawing/2014/main" id="{86CDE031-456A-9542-3802-43F746197D5D}"/>
              </a:ext>
            </a:extLst>
          </p:cNvPr>
          <p:cNvSpPr txBox="1">
            <a:spLocks noChangeArrowheads="1"/>
          </p:cNvSpPr>
          <p:nvPr/>
        </p:nvSpPr>
        <p:spPr bwMode="auto">
          <a:xfrm>
            <a:off x="2352125" y="1651058"/>
            <a:ext cx="9528334" cy="1092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914400" indent="-285750" defTabSz="912813">
              <a:defRPr>
                <a:solidFill>
                  <a:schemeClr val="tx1"/>
                </a:solidFill>
                <a:latin typeface="Arial" pitchFamily="34" charset="0"/>
                <a:cs typeface="Arial" pitchFamily="34" charset="0"/>
              </a:defRPr>
            </a:lvl5pPr>
            <a:lvl6pPr marL="1371600" indent="-285750" defTabSz="912813" eaLnBrk="0" fontAlgn="base" hangingPunct="0">
              <a:spcBef>
                <a:spcPct val="0"/>
              </a:spcBef>
              <a:spcAft>
                <a:spcPct val="0"/>
              </a:spcAft>
              <a:defRPr>
                <a:solidFill>
                  <a:schemeClr val="tx1"/>
                </a:solidFill>
                <a:latin typeface="Arial" pitchFamily="34" charset="0"/>
                <a:cs typeface="Arial" pitchFamily="34" charset="0"/>
              </a:defRPr>
            </a:lvl6pPr>
            <a:lvl7pPr marL="1828800" indent="-285750" defTabSz="912813" eaLnBrk="0" fontAlgn="base" hangingPunct="0">
              <a:spcBef>
                <a:spcPct val="0"/>
              </a:spcBef>
              <a:spcAft>
                <a:spcPct val="0"/>
              </a:spcAft>
              <a:defRPr>
                <a:solidFill>
                  <a:schemeClr val="tx1"/>
                </a:solidFill>
                <a:latin typeface="Arial" pitchFamily="34" charset="0"/>
                <a:cs typeface="Arial" pitchFamily="34" charset="0"/>
              </a:defRPr>
            </a:lvl7pPr>
            <a:lvl8pPr marL="2286000" indent="-285750" defTabSz="912813" eaLnBrk="0" fontAlgn="base" hangingPunct="0">
              <a:spcBef>
                <a:spcPct val="0"/>
              </a:spcBef>
              <a:spcAft>
                <a:spcPct val="0"/>
              </a:spcAft>
              <a:defRPr>
                <a:solidFill>
                  <a:schemeClr val="tx1"/>
                </a:solidFill>
                <a:latin typeface="Arial" pitchFamily="34" charset="0"/>
                <a:cs typeface="Arial" pitchFamily="34" charset="0"/>
              </a:defRPr>
            </a:lvl8pPr>
            <a:lvl9pPr marL="2743200" indent="-28575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265113" marR="0" lvl="0" indent="-265113" algn="just" defTabSz="912813" eaLnBrk="1" fontAlgn="auto" latinLnBrk="0" hangingPunct="1">
              <a:lnSpc>
                <a:spcPct val="100000"/>
              </a:lnSpc>
              <a:spcBef>
                <a:spcPts val="300"/>
              </a:spcBef>
              <a:spcAft>
                <a:spcPts val="30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003896"/>
                </a:solidFill>
                <a:effectLst/>
                <a:uLnTx/>
                <a:uFillTx/>
                <a:latin typeface="Arial" pitchFamily="34" charset="0"/>
                <a:cs typeface="Arial" pitchFamily="34" charset="0"/>
              </a:rPr>
              <a:t>131 criminal cases </a:t>
            </a: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had been opened with the South African Police Service (SAPS) for further investigation</a:t>
            </a:r>
          </a:p>
          <a:p>
            <a:pPr marL="265113" marR="0" lvl="0" indent="-265113" algn="just" defTabSz="912813" eaLnBrk="1" fontAlgn="auto" latinLnBrk="0" hangingPunct="1">
              <a:lnSpc>
                <a:spcPct val="100000"/>
              </a:lnSpc>
              <a:spcBef>
                <a:spcPts val="300"/>
              </a:spcBef>
              <a:spcAft>
                <a:spcPts val="30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003896"/>
                </a:solidFill>
                <a:effectLst/>
                <a:uLnTx/>
                <a:uFillTx/>
                <a:latin typeface="Arial" pitchFamily="34" charset="0"/>
                <a:cs typeface="Arial" pitchFamily="34" charset="0"/>
              </a:rPr>
              <a:t>13 of the above 131 </a:t>
            </a: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have been </a:t>
            </a:r>
            <a:r>
              <a:rPr kumimoji="0" lang="en-US" sz="1400" b="1" i="0" u="none" strike="noStrike" kern="0" cap="none" spc="0" normalizeH="0" baseline="0" noProof="0" dirty="0">
                <a:ln>
                  <a:noFill/>
                </a:ln>
                <a:solidFill>
                  <a:srgbClr val="003896"/>
                </a:solidFill>
                <a:effectLst/>
                <a:uLnTx/>
                <a:uFillTx/>
                <a:latin typeface="Arial" pitchFamily="34" charset="0"/>
                <a:cs typeface="Arial" pitchFamily="34" charset="0"/>
              </a:rPr>
              <a:t>through the criminal proceedings </a:t>
            </a: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provided for under the Criminal Procedure Act.</a:t>
            </a:r>
          </a:p>
          <a:p>
            <a:pPr marL="265113" marR="0" lvl="0" indent="-265113" algn="just" defTabSz="912813" eaLnBrk="1" fontAlgn="auto" latinLnBrk="0" hangingPunct="1">
              <a:lnSpc>
                <a:spcPct val="100000"/>
              </a:lnSpc>
              <a:spcBef>
                <a:spcPts val="300"/>
              </a:spcBef>
              <a:spcAft>
                <a:spcPts val="30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The above numbers include the following matters, which are under investigation by the </a:t>
            </a:r>
            <a:r>
              <a:rPr kumimoji="0" lang="en-US" sz="1400" b="0" i="0" u="none" strike="noStrike" kern="0" cap="none" spc="0" normalizeH="0" baseline="0" noProof="0" dirty="0" err="1">
                <a:ln>
                  <a:noFill/>
                </a:ln>
                <a:solidFill>
                  <a:srgbClr val="003896"/>
                </a:solidFill>
                <a:effectLst/>
                <a:uLnTx/>
                <a:uFillTx/>
                <a:latin typeface="Arial" pitchFamily="34" charset="0"/>
                <a:cs typeface="Arial" pitchFamily="34" charset="0"/>
              </a:rPr>
              <a:t>specialised</a:t>
            </a: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 units of the SAPS: </a:t>
            </a:r>
          </a:p>
          <a:p>
            <a:pPr marL="685800" lvl="1" algn="just">
              <a:spcBef>
                <a:spcPts val="300"/>
              </a:spcBef>
              <a:spcAft>
                <a:spcPts val="300"/>
              </a:spcAft>
              <a:buFont typeface="Wingdings" panose="05000000000000000000" pitchFamily="2" charset="2"/>
              <a:buChar char="Ø"/>
            </a:pP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Impulse, </a:t>
            </a:r>
            <a:r>
              <a:rPr kumimoji="0" lang="en-US" sz="1400" b="0" i="0" u="none" strike="noStrike" kern="0" cap="none" spc="0" normalizeH="0" baseline="0" noProof="0" dirty="0" err="1">
                <a:ln>
                  <a:noFill/>
                </a:ln>
                <a:solidFill>
                  <a:srgbClr val="003896"/>
                </a:solidFill>
                <a:effectLst/>
                <a:uLnTx/>
                <a:uFillTx/>
                <a:latin typeface="Arial" pitchFamily="34" charset="0"/>
                <a:cs typeface="Arial" pitchFamily="34" charset="0"/>
              </a:rPr>
              <a:t>Tegeta</a:t>
            </a: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a:t>
            </a:r>
            <a:r>
              <a:rPr kumimoji="0" lang="en-US" sz="1400" b="0" i="0" u="none" strike="noStrike" kern="0" cap="none" spc="0" normalizeH="0" baseline="0" noProof="0" dirty="0" err="1">
                <a:ln>
                  <a:noFill/>
                </a:ln>
                <a:solidFill>
                  <a:srgbClr val="003896"/>
                </a:solidFill>
                <a:effectLst/>
                <a:uLnTx/>
                <a:uFillTx/>
                <a:latin typeface="Arial" pitchFamily="34" charset="0"/>
                <a:cs typeface="Arial" pitchFamily="34" charset="0"/>
              </a:rPr>
              <a:t>Brakfontein</a:t>
            </a: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 McKinsey/Trillian, and </a:t>
            </a:r>
            <a:r>
              <a:rPr kumimoji="0" lang="en-US" sz="1400" b="0" i="0" u="none" strike="noStrike" kern="0" cap="none" spc="0" normalizeH="0" baseline="0" noProof="0" dirty="0" err="1">
                <a:ln>
                  <a:noFill/>
                </a:ln>
                <a:solidFill>
                  <a:srgbClr val="003896"/>
                </a:solidFill>
                <a:effectLst/>
                <a:uLnTx/>
                <a:uFillTx/>
                <a:latin typeface="Arial" pitchFamily="34" charset="0"/>
                <a:cs typeface="Arial" pitchFamily="34" charset="0"/>
              </a:rPr>
              <a:t>Dongfang</a:t>
            </a:r>
            <a:r>
              <a:rPr kumimoji="0" lang="en-US" sz="1400" b="0" i="0" u="none" strike="noStrike" kern="0" cap="none" spc="0" normalizeH="0" baseline="0" noProof="0" dirty="0">
                <a:ln>
                  <a:noFill/>
                </a:ln>
                <a:solidFill>
                  <a:srgbClr val="003896"/>
                </a:solidFill>
                <a:effectLst/>
                <a:uLnTx/>
                <a:uFillTx/>
                <a:latin typeface="Arial" pitchFamily="34" charset="0"/>
                <a:cs typeface="Arial" pitchFamily="34" charset="0"/>
              </a:rPr>
              <a:t> </a:t>
            </a:r>
          </a:p>
        </p:txBody>
      </p:sp>
      <p:cxnSp>
        <p:nvCxnSpPr>
          <p:cNvPr id="6" name="AutoShape 249">
            <a:extLst>
              <a:ext uri="{FF2B5EF4-FFF2-40B4-BE49-F238E27FC236}">
                <a16:creationId xmlns:a16="http://schemas.microsoft.com/office/drawing/2014/main" id="{9E3C7122-572B-1F26-186B-5445029B8DFB}"/>
              </a:ext>
            </a:extLst>
          </p:cNvPr>
          <p:cNvCxnSpPr>
            <a:cxnSpLocks noChangeShapeType="1"/>
          </p:cNvCxnSpPr>
          <p:nvPr>
            <p:custDataLst>
              <p:tags r:id="rId1"/>
            </p:custDataLst>
          </p:nvPr>
        </p:nvCxnSpPr>
        <p:spPr bwMode="auto">
          <a:xfrm>
            <a:off x="2363514" y="1399501"/>
            <a:ext cx="26148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utoShape 250">
            <a:extLst>
              <a:ext uri="{FF2B5EF4-FFF2-40B4-BE49-F238E27FC236}">
                <a16:creationId xmlns:a16="http://schemas.microsoft.com/office/drawing/2014/main" id="{681F9CB8-F401-16EF-9C6C-A0E0108DE32F}"/>
              </a:ext>
            </a:extLst>
          </p:cNvPr>
          <p:cNvSpPr>
            <a:spLocks noChangeArrowheads="1"/>
          </p:cNvSpPr>
          <p:nvPr>
            <p:custDataLst>
              <p:tags r:id="rId2"/>
            </p:custDataLst>
          </p:nvPr>
        </p:nvSpPr>
        <p:spPr bwMode="auto">
          <a:xfrm>
            <a:off x="2353243" y="1053612"/>
            <a:ext cx="2848677" cy="23391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fontAlgn="base">
              <a:spcBef>
                <a:spcPct val="0"/>
              </a:spcBef>
              <a:spcAft>
                <a:spcPct val="0"/>
              </a:spcAft>
              <a:defRPr/>
            </a:pPr>
            <a:r>
              <a:rPr lang="en-US" altLang="en-US" sz="1400" b="1" dirty="0">
                <a:solidFill>
                  <a:srgbClr val="003896"/>
                </a:solidFill>
                <a:ea typeface="MS PGothic" pitchFamily="34" charset="-128"/>
                <a:cs typeface="Arial"/>
              </a:rPr>
              <a:t>Status as at 30 September 2022</a:t>
            </a:r>
            <a:endParaRPr lang="en-ZA" altLang="en-US" sz="1400" b="1" dirty="0">
              <a:solidFill>
                <a:srgbClr val="003896"/>
              </a:solidFill>
              <a:ea typeface="MS PGothic" pitchFamily="34" charset="-128"/>
              <a:cs typeface="Arial"/>
            </a:endParaRPr>
          </a:p>
        </p:txBody>
      </p:sp>
      <p:grpSp>
        <p:nvGrpSpPr>
          <p:cNvPr id="8" name="Group 7">
            <a:extLst>
              <a:ext uri="{FF2B5EF4-FFF2-40B4-BE49-F238E27FC236}">
                <a16:creationId xmlns:a16="http://schemas.microsoft.com/office/drawing/2014/main" id="{A7C50924-52FC-A52F-E32D-52C4485841CF}"/>
              </a:ext>
            </a:extLst>
          </p:cNvPr>
          <p:cNvGrpSpPr/>
          <p:nvPr/>
        </p:nvGrpSpPr>
        <p:grpSpPr>
          <a:xfrm>
            <a:off x="145207" y="1062969"/>
            <a:ext cx="1616677" cy="2077997"/>
            <a:chOff x="147011" y="1747552"/>
            <a:chExt cx="1616677" cy="827238"/>
          </a:xfrm>
        </p:grpSpPr>
        <p:sp>
          <p:nvSpPr>
            <p:cNvPr id="9" name="Rectangle 8">
              <a:extLst>
                <a:ext uri="{FF2B5EF4-FFF2-40B4-BE49-F238E27FC236}">
                  <a16:creationId xmlns:a16="http://schemas.microsoft.com/office/drawing/2014/main" id="{298E1E96-E1F1-84D7-68CB-08A334ED1492}"/>
                </a:ext>
              </a:extLst>
            </p:cNvPr>
            <p:cNvSpPr/>
            <p:nvPr>
              <p:custDataLst>
                <p:tags r:id="rId7"/>
              </p:custDataLst>
            </p:nvPr>
          </p:nvSpPr>
          <p:spPr>
            <a:xfrm>
              <a:off x="147011" y="1747552"/>
              <a:ext cx="1616677" cy="817352"/>
            </a:xfrm>
            <a:prstGeom prst="rect">
              <a:avLst/>
            </a:prstGeom>
            <a:solidFill>
              <a:srgbClr val="FFFFFF"/>
            </a:solidFill>
            <a:ln w="12700" algn="ctr">
              <a:noFill/>
              <a:miter lim="800000"/>
              <a:headEnd/>
              <a:tailEnd/>
            </a:ln>
            <a:effectLst>
              <a:outerShdw blurRad="101600" dist="25400" dir="5400000" sx="101000" sy="101000" algn="ctr" rotWithShape="0">
                <a:srgbClr val="002960">
                  <a:alpha val="33000"/>
                </a:srgbClr>
              </a:outerShdw>
            </a:effectLst>
          </p:spPr>
          <p:txBody>
            <a:bodyPr lIns="91411" tIns="45706" rIns="91411" bIns="45706" anchor="ctr"/>
            <a:lstStyle/>
            <a:p>
              <a:pPr>
                <a:defRPr/>
              </a:pPr>
              <a:endParaRPr lang="en-ZA" sz="1200" kern="0">
                <a:solidFill>
                  <a:srgbClr val="000000"/>
                </a:solidFill>
                <a:ea typeface="ＭＳ Ｐゴシック" pitchFamily="34" charset="-128"/>
                <a:cs typeface="Arial"/>
              </a:endParaRPr>
            </a:p>
          </p:txBody>
        </p:sp>
        <p:sp>
          <p:nvSpPr>
            <p:cNvPr id="10" name="Rectangle 4">
              <a:extLst>
                <a:ext uri="{FF2B5EF4-FFF2-40B4-BE49-F238E27FC236}">
                  <a16:creationId xmlns:a16="http://schemas.microsoft.com/office/drawing/2014/main" id="{61AAD91C-E0CA-A039-3E74-5324C9B8C8B4}"/>
                </a:ext>
              </a:extLst>
            </p:cNvPr>
            <p:cNvSpPr txBox="1">
              <a:spLocks noChangeArrowheads="1"/>
            </p:cNvSpPr>
            <p:nvPr>
              <p:custDataLst>
                <p:tags r:id="rId8"/>
              </p:custDataLst>
            </p:nvPr>
          </p:nvSpPr>
          <p:spPr bwMode="auto">
            <a:xfrm>
              <a:off x="289321" y="1928459"/>
              <a:ext cx="125834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ts val="1200"/>
                </a:spcBef>
                <a:spcAft>
                  <a:spcPct val="0"/>
                </a:spcAft>
                <a:buClr>
                  <a:srgbClr val="83725B"/>
                </a:buClr>
              </a:pPr>
              <a:r>
                <a:rPr lang="en-US" altLang="en-US" sz="1400" b="1" dirty="0">
                  <a:solidFill>
                    <a:srgbClr val="003896"/>
                  </a:solidFill>
                  <a:ea typeface="MS PGothic" pitchFamily="34" charset="-128"/>
                </a:rPr>
                <a:t>South African Police Service (SAPS)</a:t>
              </a:r>
            </a:p>
          </p:txBody>
        </p:sp>
      </p:grpSp>
      <p:sp>
        <p:nvSpPr>
          <p:cNvPr id="11" name="Trapezoid 10">
            <a:extLst>
              <a:ext uri="{FF2B5EF4-FFF2-40B4-BE49-F238E27FC236}">
                <a16:creationId xmlns:a16="http://schemas.microsoft.com/office/drawing/2014/main" id="{F4844CF3-2D83-A876-8038-5B22B77515E1}"/>
              </a:ext>
            </a:extLst>
          </p:cNvPr>
          <p:cNvSpPr/>
          <p:nvPr>
            <p:custDataLst>
              <p:tags r:id="rId3"/>
            </p:custDataLst>
          </p:nvPr>
        </p:nvSpPr>
        <p:spPr>
          <a:xfrm rot="5400000">
            <a:off x="-424706" y="3760888"/>
            <a:ext cx="5084201" cy="300698"/>
          </a:xfrm>
          <a:prstGeom prst="trapezoid">
            <a:avLst>
              <a:gd name="adj" fmla="val 328085"/>
            </a:avLst>
          </a:prstGeom>
          <a:gradFill>
            <a:gsLst>
              <a:gs pos="100000">
                <a:srgbClr val="D7DAEA"/>
              </a:gs>
              <a:gs pos="0">
                <a:srgbClr val="003896">
                  <a:tint val="66000"/>
                  <a:satMod val="160000"/>
                  <a:alpha val="0"/>
                </a:srgbClr>
              </a:gs>
              <a:gs pos="100000">
                <a:srgbClr val="003896">
                  <a:tint val="44500"/>
                  <a:satMod val="160000"/>
                  <a:alpha val="60000"/>
                </a:srgbClr>
              </a:gs>
              <a:gs pos="100000">
                <a:srgbClr val="003896">
                  <a:tint val="23500"/>
                  <a:satMod val="160000"/>
                </a:srgbClr>
              </a:gs>
            </a:gsLst>
            <a:lin ang="54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id="{473F0DE7-9F1D-8150-02EB-511C128CF41F}"/>
              </a:ext>
            </a:extLst>
          </p:cNvPr>
          <p:cNvCxnSpPr>
            <a:cxnSpLocks/>
          </p:cNvCxnSpPr>
          <p:nvPr/>
        </p:nvCxnSpPr>
        <p:spPr>
          <a:xfrm>
            <a:off x="1907704" y="1362077"/>
            <a:ext cx="0" cy="5019251"/>
          </a:xfrm>
          <a:prstGeom prst="line">
            <a:avLst/>
          </a:prstGeom>
          <a:noFill/>
          <a:ln w="9525" cap="flat" cmpd="sng" algn="ctr">
            <a:solidFill>
              <a:srgbClr val="003896">
                <a:shade val="95000"/>
                <a:satMod val="105000"/>
              </a:srgbClr>
            </a:solidFill>
            <a:prstDash val="solid"/>
          </a:ln>
          <a:effectLst/>
        </p:spPr>
      </p:cxnSp>
      <p:grpSp>
        <p:nvGrpSpPr>
          <p:cNvPr id="13" name="Group 12">
            <a:extLst>
              <a:ext uri="{FF2B5EF4-FFF2-40B4-BE49-F238E27FC236}">
                <a16:creationId xmlns:a16="http://schemas.microsoft.com/office/drawing/2014/main" id="{65D0D25C-559B-8D98-C46D-36945FE56C7B}"/>
              </a:ext>
            </a:extLst>
          </p:cNvPr>
          <p:cNvGrpSpPr/>
          <p:nvPr/>
        </p:nvGrpSpPr>
        <p:grpSpPr>
          <a:xfrm>
            <a:off x="181605" y="3252809"/>
            <a:ext cx="1616677" cy="3363895"/>
            <a:chOff x="147011" y="1747552"/>
            <a:chExt cx="1616677" cy="817352"/>
          </a:xfrm>
        </p:grpSpPr>
        <p:sp>
          <p:nvSpPr>
            <p:cNvPr id="14" name="Rectangle 13">
              <a:extLst>
                <a:ext uri="{FF2B5EF4-FFF2-40B4-BE49-F238E27FC236}">
                  <a16:creationId xmlns:a16="http://schemas.microsoft.com/office/drawing/2014/main" id="{889DCCEF-869C-A38A-6CEE-9CA9124DE39A}"/>
                </a:ext>
              </a:extLst>
            </p:cNvPr>
            <p:cNvSpPr/>
            <p:nvPr>
              <p:custDataLst>
                <p:tags r:id="rId5"/>
              </p:custDataLst>
            </p:nvPr>
          </p:nvSpPr>
          <p:spPr>
            <a:xfrm>
              <a:off x="147011" y="1747552"/>
              <a:ext cx="1616677" cy="817352"/>
            </a:xfrm>
            <a:prstGeom prst="rect">
              <a:avLst/>
            </a:prstGeom>
            <a:solidFill>
              <a:srgbClr val="FFFFFF"/>
            </a:solidFill>
            <a:ln w="12700" algn="ctr">
              <a:noFill/>
              <a:miter lim="800000"/>
              <a:headEnd/>
              <a:tailEnd/>
            </a:ln>
            <a:effectLst>
              <a:outerShdw blurRad="101600" dist="25400" dir="5400000" sx="101000" sy="101000" algn="ctr" rotWithShape="0">
                <a:srgbClr val="002960">
                  <a:alpha val="33000"/>
                </a:srgbClr>
              </a:outerShdw>
            </a:effectLst>
          </p:spPr>
          <p:txBody>
            <a:bodyPr lIns="91411" tIns="45706" rIns="91411" bIns="45706" anchor="ctr"/>
            <a:lstStyle/>
            <a:p>
              <a:pPr>
                <a:defRPr/>
              </a:pPr>
              <a:endParaRPr lang="en-ZA" sz="1200" kern="0">
                <a:solidFill>
                  <a:srgbClr val="000000"/>
                </a:solidFill>
                <a:ea typeface="ＭＳ Ｐゴシック" pitchFamily="34" charset="-128"/>
                <a:cs typeface="Arial"/>
              </a:endParaRPr>
            </a:p>
          </p:txBody>
        </p:sp>
        <p:sp>
          <p:nvSpPr>
            <p:cNvPr id="15" name="Rectangle 4">
              <a:extLst>
                <a:ext uri="{FF2B5EF4-FFF2-40B4-BE49-F238E27FC236}">
                  <a16:creationId xmlns:a16="http://schemas.microsoft.com/office/drawing/2014/main" id="{65CEFE70-89F4-0C10-4871-92DF796CC965}"/>
                </a:ext>
              </a:extLst>
            </p:cNvPr>
            <p:cNvSpPr txBox="1">
              <a:spLocks noChangeArrowheads="1"/>
            </p:cNvSpPr>
            <p:nvPr>
              <p:custDataLst>
                <p:tags r:id="rId6"/>
              </p:custDataLst>
            </p:nvPr>
          </p:nvSpPr>
          <p:spPr bwMode="auto">
            <a:xfrm>
              <a:off x="289321" y="1982822"/>
              <a:ext cx="1258343" cy="39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ts val="1200"/>
                </a:spcBef>
                <a:spcAft>
                  <a:spcPct val="0"/>
                </a:spcAft>
                <a:buClr>
                  <a:srgbClr val="83725B"/>
                </a:buClr>
              </a:pPr>
              <a:r>
                <a:rPr lang="en-US" altLang="en-US" sz="1400" b="1" dirty="0">
                  <a:solidFill>
                    <a:srgbClr val="003896"/>
                  </a:solidFill>
                  <a:ea typeface="MS PGothic" pitchFamily="34" charset="-128"/>
                </a:rPr>
                <a:t>Special Investigation Unit (SIU)</a:t>
              </a:r>
            </a:p>
          </p:txBody>
        </p:sp>
      </p:grpSp>
      <p:sp>
        <p:nvSpPr>
          <p:cNvPr id="16" name="Rectangle 15">
            <a:extLst>
              <a:ext uri="{FF2B5EF4-FFF2-40B4-BE49-F238E27FC236}">
                <a16:creationId xmlns:a16="http://schemas.microsoft.com/office/drawing/2014/main" id="{9091A418-38BC-7AD1-1514-25CDFD26490D}"/>
              </a:ext>
            </a:extLst>
          </p:cNvPr>
          <p:cNvSpPr/>
          <p:nvPr/>
        </p:nvSpPr>
        <p:spPr>
          <a:xfrm>
            <a:off x="2265749" y="3511289"/>
            <a:ext cx="9602336" cy="2846933"/>
          </a:xfrm>
          <a:prstGeom prst="rect">
            <a:avLst/>
          </a:prstGeom>
        </p:spPr>
        <p:txBody>
          <a:bodyPr wrap="square">
            <a:spAutoFit/>
          </a:bodyPr>
          <a:lstStyle/>
          <a:p>
            <a:pPr marL="265113" indent="-265113" algn="just">
              <a:spcBef>
                <a:spcPts val="300"/>
              </a:spcBef>
              <a:spcAft>
                <a:spcPts val="300"/>
              </a:spcAft>
              <a:buFont typeface="Wingdings" panose="05000000000000000000" pitchFamily="2" charset="2"/>
              <a:buChar char="q"/>
            </a:pPr>
            <a:r>
              <a:rPr lang="en-US" sz="1400" b="1" dirty="0">
                <a:solidFill>
                  <a:srgbClr val="003896"/>
                </a:solidFill>
                <a:cs typeface="Arial" panose="020B0604020202020204" pitchFamily="34" charset="0"/>
              </a:rPr>
              <a:t>SIU is conducting investigations </a:t>
            </a:r>
            <a:r>
              <a:rPr lang="en-US" sz="1400" dirty="0">
                <a:solidFill>
                  <a:srgbClr val="003896"/>
                </a:solidFill>
                <a:cs typeface="Arial" panose="020B0604020202020204" pitchFamily="34" charset="0"/>
              </a:rPr>
              <a:t>on, inter alia, maladministration in the affairs of Eskom and </a:t>
            </a:r>
            <a:r>
              <a:rPr lang="en-US" sz="1400" b="1" dirty="0">
                <a:solidFill>
                  <a:srgbClr val="003896"/>
                </a:solidFill>
                <a:cs typeface="Arial" panose="020B0604020202020204" pitchFamily="34" charset="0"/>
              </a:rPr>
              <a:t>any losses or prejudice suffered by Eskom </a:t>
            </a:r>
            <a:r>
              <a:rPr lang="en-US" sz="1400" dirty="0">
                <a:solidFill>
                  <a:srgbClr val="003896"/>
                </a:solidFill>
                <a:cs typeface="Arial" panose="020B0604020202020204" pitchFamily="34" charset="0"/>
              </a:rPr>
              <a:t>as a result, in relation to:</a:t>
            </a:r>
          </a:p>
          <a:p>
            <a:pPr marL="446088" lvl="1" indent="-180975" algn="just">
              <a:spcBef>
                <a:spcPts val="300"/>
              </a:spcBef>
              <a:spcAft>
                <a:spcPts val="300"/>
              </a:spcAft>
              <a:buFont typeface="Wingdings" panose="05000000000000000000" pitchFamily="2" charset="2"/>
              <a:buChar char="Ø"/>
            </a:pPr>
            <a:r>
              <a:rPr lang="en-US" sz="1400" b="1" dirty="0" err="1">
                <a:solidFill>
                  <a:srgbClr val="003896"/>
                </a:solidFill>
                <a:cs typeface="Arial" panose="020B0604020202020204" pitchFamily="34" charset="0"/>
              </a:rPr>
              <a:t>Medupi</a:t>
            </a:r>
            <a:r>
              <a:rPr lang="en-US" sz="1400" b="1" dirty="0">
                <a:solidFill>
                  <a:srgbClr val="003896"/>
                </a:solidFill>
                <a:cs typeface="Arial" panose="020B0604020202020204" pitchFamily="34" charset="0"/>
              </a:rPr>
              <a:t>, </a:t>
            </a:r>
            <a:r>
              <a:rPr lang="en-US" sz="1400" b="1" dirty="0" err="1">
                <a:solidFill>
                  <a:srgbClr val="003896"/>
                </a:solidFill>
                <a:cs typeface="Arial" panose="020B0604020202020204" pitchFamily="34" charset="0"/>
              </a:rPr>
              <a:t>Kusile</a:t>
            </a:r>
            <a:r>
              <a:rPr lang="en-US" sz="1400" b="1" dirty="0">
                <a:solidFill>
                  <a:srgbClr val="003896"/>
                </a:solidFill>
                <a:cs typeface="Arial" panose="020B0604020202020204" pitchFamily="34" charset="0"/>
              </a:rPr>
              <a:t>, </a:t>
            </a:r>
            <a:r>
              <a:rPr lang="en-US" sz="1400" b="1" dirty="0" err="1">
                <a:solidFill>
                  <a:srgbClr val="003896"/>
                </a:solidFill>
                <a:cs typeface="Arial" panose="020B0604020202020204" pitchFamily="34" charset="0"/>
              </a:rPr>
              <a:t>Ingula</a:t>
            </a:r>
            <a:r>
              <a:rPr lang="en-US" sz="1400" b="1" dirty="0">
                <a:solidFill>
                  <a:srgbClr val="003896"/>
                </a:solidFill>
                <a:cs typeface="Arial" panose="020B0604020202020204" pitchFamily="34" charset="0"/>
              </a:rPr>
              <a:t>, high-voltage transmission projects </a:t>
            </a:r>
            <a:r>
              <a:rPr lang="en-US" sz="1400" dirty="0">
                <a:solidFill>
                  <a:srgbClr val="003896"/>
                </a:solidFill>
                <a:cs typeface="Arial" panose="020B0604020202020204" pitchFamily="34" charset="0"/>
              </a:rPr>
              <a:t>associated with </a:t>
            </a:r>
            <a:r>
              <a:rPr lang="en-US" sz="1400" dirty="0" err="1">
                <a:solidFill>
                  <a:srgbClr val="003896"/>
                </a:solidFill>
                <a:cs typeface="Arial" panose="020B0604020202020204" pitchFamily="34" charset="0"/>
              </a:rPr>
              <a:t>Medupi</a:t>
            </a:r>
            <a:r>
              <a:rPr lang="en-US" sz="1400" dirty="0">
                <a:solidFill>
                  <a:srgbClr val="003896"/>
                </a:solidFill>
                <a:cs typeface="Arial" panose="020B0604020202020204" pitchFamily="34" charset="0"/>
              </a:rPr>
              <a:t>, </a:t>
            </a:r>
            <a:r>
              <a:rPr lang="en-US" sz="1400" dirty="0" err="1">
                <a:solidFill>
                  <a:srgbClr val="003896"/>
                </a:solidFill>
                <a:cs typeface="Arial" panose="020B0604020202020204" pitchFamily="34" charset="0"/>
              </a:rPr>
              <a:t>Kusile</a:t>
            </a:r>
            <a:r>
              <a:rPr lang="en-US" sz="1400" dirty="0">
                <a:solidFill>
                  <a:srgbClr val="003896"/>
                </a:solidFill>
                <a:cs typeface="Arial" panose="020B0604020202020204" pitchFamily="34" charset="0"/>
              </a:rPr>
              <a:t> and </a:t>
            </a:r>
            <a:r>
              <a:rPr lang="en-US" sz="1400" dirty="0" err="1">
                <a:solidFill>
                  <a:srgbClr val="003896"/>
                </a:solidFill>
                <a:cs typeface="Arial" panose="020B0604020202020204" pitchFamily="34" charset="0"/>
              </a:rPr>
              <a:t>Ingula</a:t>
            </a:r>
            <a:r>
              <a:rPr lang="en-US" sz="1400" dirty="0">
                <a:solidFill>
                  <a:srgbClr val="003896"/>
                </a:solidFill>
                <a:cs typeface="Arial" panose="020B0604020202020204" pitchFamily="34" charset="0"/>
              </a:rPr>
              <a:t> Pumped-Storage Scheme, </a:t>
            </a:r>
          </a:p>
          <a:p>
            <a:pPr marL="446088" lvl="1" indent="-180975" algn="just">
              <a:spcBef>
                <a:spcPts val="300"/>
              </a:spcBef>
              <a:spcAft>
                <a:spcPts val="300"/>
              </a:spcAft>
              <a:buFont typeface="Wingdings" panose="05000000000000000000" pitchFamily="2" charset="2"/>
              <a:buChar char="Ø"/>
            </a:pPr>
            <a:r>
              <a:rPr lang="en-US" sz="1400" dirty="0">
                <a:solidFill>
                  <a:srgbClr val="003896"/>
                </a:solidFill>
                <a:cs typeface="Arial" panose="020B0604020202020204" pitchFamily="34" charset="0"/>
              </a:rPr>
              <a:t>Appointment of </a:t>
            </a:r>
            <a:r>
              <a:rPr lang="en-US" sz="1400" b="1" dirty="0">
                <a:solidFill>
                  <a:srgbClr val="003896"/>
                </a:solidFill>
                <a:cs typeface="Arial" panose="020B0604020202020204" pitchFamily="34" charset="0"/>
              </a:rPr>
              <a:t>McKinsey, Trillian and Regiment</a:t>
            </a:r>
            <a:r>
              <a:rPr lang="en-US" sz="1400" dirty="0">
                <a:solidFill>
                  <a:srgbClr val="003896"/>
                </a:solidFill>
                <a:cs typeface="Arial" panose="020B0604020202020204" pitchFamily="34" charset="0"/>
              </a:rPr>
              <a:t>; </a:t>
            </a:r>
          </a:p>
          <a:p>
            <a:pPr marL="446088" lvl="1" indent="-180975" algn="just">
              <a:spcBef>
                <a:spcPts val="300"/>
              </a:spcBef>
              <a:spcAft>
                <a:spcPts val="300"/>
              </a:spcAft>
              <a:buFont typeface="Wingdings" panose="05000000000000000000" pitchFamily="2" charset="2"/>
              <a:buChar char="Ø"/>
            </a:pPr>
            <a:r>
              <a:rPr lang="en-US" sz="1400" b="1" dirty="0">
                <a:solidFill>
                  <a:srgbClr val="003896"/>
                </a:solidFill>
                <a:cs typeface="Arial" panose="020B0604020202020204" pitchFamily="34" charset="0"/>
              </a:rPr>
              <a:t>Contracting for the procurement </a:t>
            </a:r>
            <a:r>
              <a:rPr lang="en-US" sz="1400" dirty="0">
                <a:solidFill>
                  <a:srgbClr val="003896"/>
                </a:solidFill>
                <a:cs typeface="Arial" panose="020B0604020202020204" pitchFamily="34" charset="0"/>
              </a:rPr>
              <a:t>of coal, coal transportation services, diesel; Cloud computing services; software </a:t>
            </a:r>
            <a:r>
              <a:rPr lang="en-US" sz="1400" dirty="0" err="1">
                <a:solidFill>
                  <a:srgbClr val="003896"/>
                </a:solidFill>
                <a:cs typeface="Arial" panose="020B0604020202020204" pitchFamily="34" charset="0"/>
              </a:rPr>
              <a:t>licences</a:t>
            </a:r>
            <a:r>
              <a:rPr lang="en-US" sz="1400" dirty="0">
                <a:solidFill>
                  <a:srgbClr val="003896"/>
                </a:solidFill>
                <a:cs typeface="Arial" panose="020B0604020202020204" pitchFamily="34" charset="0"/>
              </a:rPr>
              <a:t>, and support services; </a:t>
            </a:r>
          </a:p>
          <a:p>
            <a:pPr marL="446088" lvl="1" indent="-180975" algn="just">
              <a:spcBef>
                <a:spcPts val="300"/>
              </a:spcBef>
              <a:spcAft>
                <a:spcPts val="300"/>
              </a:spcAft>
              <a:buFont typeface="Wingdings" panose="05000000000000000000" pitchFamily="2" charset="2"/>
              <a:buChar char="Ø"/>
            </a:pPr>
            <a:r>
              <a:rPr lang="en-US" sz="1400" b="1" dirty="0">
                <a:solidFill>
                  <a:srgbClr val="003896"/>
                </a:solidFill>
                <a:cs typeface="Arial" panose="020B0604020202020204" pitchFamily="34" charset="0"/>
              </a:rPr>
              <a:t>Engineering and project management consulting services </a:t>
            </a:r>
            <a:r>
              <a:rPr lang="en-US" sz="1400" dirty="0">
                <a:solidFill>
                  <a:srgbClr val="003896"/>
                </a:solidFill>
                <a:cs typeface="Arial" panose="020B0604020202020204" pitchFamily="34" charset="0"/>
              </a:rPr>
              <a:t>in respect of Contract No. 4600061859 and Contract No. 4600062636 and payments made in respect thereof</a:t>
            </a:r>
          </a:p>
          <a:p>
            <a:pPr marL="446088" lvl="1" indent="-180975" algn="just">
              <a:spcBef>
                <a:spcPts val="300"/>
              </a:spcBef>
              <a:spcAft>
                <a:spcPts val="300"/>
              </a:spcAft>
              <a:buFont typeface="Wingdings" panose="05000000000000000000" pitchFamily="2" charset="2"/>
              <a:buChar char="Ø"/>
            </a:pPr>
            <a:r>
              <a:rPr lang="en-US" sz="1400" dirty="0">
                <a:solidFill>
                  <a:srgbClr val="003896"/>
                </a:solidFill>
                <a:cs typeface="Arial" panose="020B0604020202020204" pitchFamily="34" charset="0"/>
              </a:rPr>
              <a:t>Any undisclosed or </a:t>
            </a:r>
            <a:r>
              <a:rPr lang="en-US" sz="1400" dirty="0" err="1">
                <a:solidFill>
                  <a:srgbClr val="003896"/>
                </a:solidFill>
                <a:cs typeface="Arial" panose="020B0604020202020204" pitchFamily="34" charset="0"/>
              </a:rPr>
              <a:t>unauthorised</a:t>
            </a:r>
            <a:r>
              <a:rPr lang="en-US" sz="1400" dirty="0">
                <a:solidFill>
                  <a:srgbClr val="003896"/>
                </a:solidFill>
                <a:cs typeface="Arial" panose="020B0604020202020204" pitchFamily="34" charset="0"/>
              </a:rPr>
              <a:t> interest that </a:t>
            </a:r>
            <a:r>
              <a:rPr lang="en-US" sz="1400" b="1" dirty="0">
                <a:solidFill>
                  <a:srgbClr val="003896"/>
                </a:solidFill>
                <a:cs typeface="Arial" panose="020B0604020202020204" pitchFamily="34" charset="0"/>
              </a:rPr>
              <a:t>employees, officials, and/or Eskom’s agents</a:t>
            </a:r>
            <a:r>
              <a:rPr lang="en-US" sz="1400" dirty="0">
                <a:solidFill>
                  <a:srgbClr val="003896"/>
                </a:solidFill>
                <a:cs typeface="Arial" panose="020B0604020202020204" pitchFamily="34" charset="0"/>
              </a:rPr>
              <a:t> may have had in contractors, suppliers, or service providers bidding for work or doing business with Eskom</a:t>
            </a:r>
          </a:p>
        </p:txBody>
      </p:sp>
      <p:cxnSp>
        <p:nvCxnSpPr>
          <p:cNvPr id="17" name="AutoShape 249">
            <a:extLst>
              <a:ext uri="{FF2B5EF4-FFF2-40B4-BE49-F238E27FC236}">
                <a16:creationId xmlns:a16="http://schemas.microsoft.com/office/drawing/2014/main" id="{35C337CD-8E05-3F1D-FA1F-392DE039661F}"/>
              </a:ext>
            </a:extLst>
          </p:cNvPr>
          <p:cNvCxnSpPr>
            <a:cxnSpLocks noChangeShapeType="1"/>
          </p:cNvCxnSpPr>
          <p:nvPr>
            <p:custDataLst>
              <p:tags r:id="rId4"/>
            </p:custDataLst>
          </p:nvPr>
        </p:nvCxnSpPr>
        <p:spPr bwMode="auto">
          <a:xfrm>
            <a:off x="2353243" y="3279989"/>
            <a:ext cx="9416999" cy="0"/>
          </a:xfrm>
          <a:prstGeom prst="straightConnector1">
            <a:avLst/>
          </a:prstGeom>
          <a:noFill/>
          <a:ln w="317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219A5EA2-49CA-CA31-B13E-80C497CBE1CE}"/>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(1/2)</a:t>
            </a:r>
            <a:endParaRPr lang="en-ZA" sz="1400" dirty="0" err="1">
              <a:solidFill>
                <a:schemeClr val="bg1"/>
              </a:solidFill>
            </a:endParaRPr>
          </a:p>
        </p:txBody>
      </p:sp>
    </p:spTree>
    <p:extLst>
      <p:ext uri="{BB962C8B-B14F-4D97-AF65-F5344CB8AC3E}">
        <p14:creationId xmlns:p14="http://schemas.microsoft.com/office/powerpoint/2010/main" val="255481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id="{A941288A-F405-3356-BEB5-351977397A22}"/>
              </a:ext>
            </a:extLst>
          </p:cNvPr>
          <p:cNvSpPr/>
          <p:nvPr>
            <p:custDataLst>
              <p:tags r:id="rId1"/>
            </p:custDataLst>
          </p:nvPr>
        </p:nvSpPr>
        <p:spPr>
          <a:xfrm rot="5400000">
            <a:off x="26523" y="3473484"/>
            <a:ext cx="4675349" cy="446385"/>
          </a:xfrm>
          <a:prstGeom prst="trapezoid">
            <a:avLst>
              <a:gd name="adj" fmla="val 328085"/>
            </a:avLst>
          </a:prstGeom>
          <a:gradFill>
            <a:gsLst>
              <a:gs pos="100000">
                <a:srgbClr val="D7DAEA"/>
              </a:gs>
              <a:gs pos="0">
                <a:srgbClr val="003896">
                  <a:tint val="66000"/>
                  <a:satMod val="160000"/>
                  <a:alpha val="0"/>
                </a:srgbClr>
              </a:gs>
              <a:gs pos="100000">
                <a:srgbClr val="003896">
                  <a:tint val="44500"/>
                  <a:satMod val="160000"/>
                  <a:alpha val="60000"/>
                </a:srgbClr>
              </a:gs>
              <a:gs pos="100000">
                <a:srgbClr val="003896">
                  <a:tint val="23500"/>
                  <a:satMod val="160000"/>
                </a:srgbClr>
              </a:gs>
            </a:gsLst>
            <a:lin ang="5400000" scaled="0"/>
          </a:gra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Arial"/>
              <a:ea typeface="+mn-ea"/>
              <a:cs typeface="Arial"/>
            </a:endParaRPr>
          </a:p>
        </p:txBody>
      </p:sp>
      <p:sp>
        <p:nvSpPr>
          <p:cNvPr id="5" name="Rectangle 4">
            <a:extLst>
              <a:ext uri="{FF2B5EF4-FFF2-40B4-BE49-F238E27FC236}">
                <a16:creationId xmlns:a16="http://schemas.microsoft.com/office/drawing/2014/main" id="{1B225239-65BE-1E26-9A9C-045971D628DE}"/>
              </a:ext>
            </a:extLst>
          </p:cNvPr>
          <p:cNvSpPr/>
          <p:nvPr/>
        </p:nvSpPr>
        <p:spPr>
          <a:xfrm>
            <a:off x="2447540" y="1080968"/>
            <a:ext cx="9588063" cy="5447784"/>
          </a:xfrm>
          <a:prstGeom prst="rect">
            <a:avLst/>
          </a:prstGeom>
          <a:solidFill>
            <a:srgbClr val="FFFFFF"/>
          </a:solidFill>
          <a:ln w="12700" algn="ctr">
            <a:noFill/>
            <a:miter lim="800000"/>
            <a:headEnd/>
            <a:tailEnd/>
          </a:ln>
          <a:effectLst>
            <a:outerShdw blurRad="101600" dist="25400" dir="5400000" sx="101000" sy="101000" algn="ctr" rotWithShape="0">
              <a:srgbClr val="002960">
                <a:alpha val="33000"/>
              </a:srgbClr>
            </a:outerShdw>
          </a:effectLst>
        </p:spPr>
        <p:txBody>
          <a:bodyPr lIns="91411" tIns="45706" rIns="91411" bIns="45706" anchor="ctr"/>
          <a:lstStyle/>
          <a:p>
            <a:pPr>
              <a:defRPr/>
            </a:pPr>
            <a:endParaRPr lang="en-ZA" sz="1200" kern="0">
              <a:solidFill>
                <a:srgbClr val="000000"/>
              </a:solidFill>
              <a:ea typeface="ＭＳ Ｐゴシック" pitchFamily="34" charset="-128"/>
              <a:cs typeface="Arial"/>
            </a:endParaRPr>
          </a:p>
        </p:txBody>
      </p:sp>
      <p:sp>
        <p:nvSpPr>
          <p:cNvPr id="6" name="Rectangle 4">
            <a:extLst>
              <a:ext uri="{FF2B5EF4-FFF2-40B4-BE49-F238E27FC236}">
                <a16:creationId xmlns:a16="http://schemas.microsoft.com/office/drawing/2014/main" id="{02993B12-500D-AB75-1828-951099DF57D1}"/>
              </a:ext>
            </a:extLst>
          </p:cNvPr>
          <p:cNvSpPr txBox="1">
            <a:spLocks noChangeArrowheads="1"/>
          </p:cNvSpPr>
          <p:nvPr/>
        </p:nvSpPr>
        <p:spPr bwMode="auto">
          <a:xfrm>
            <a:off x="2543939" y="1705653"/>
            <a:ext cx="9126835" cy="2854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914400" indent="-285750" defTabSz="912813">
              <a:defRPr>
                <a:solidFill>
                  <a:schemeClr val="tx1"/>
                </a:solidFill>
                <a:latin typeface="Arial" pitchFamily="34" charset="0"/>
                <a:cs typeface="Arial" pitchFamily="34" charset="0"/>
              </a:defRPr>
            </a:lvl5pPr>
            <a:lvl6pPr marL="1371600" indent="-285750" defTabSz="912813" eaLnBrk="0" fontAlgn="base" hangingPunct="0">
              <a:spcBef>
                <a:spcPct val="0"/>
              </a:spcBef>
              <a:spcAft>
                <a:spcPct val="0"/>
              </a:spcAft>
              <a:defRPr>
                <a:solidFill>
                  <a:schemeClr val="tx1"/>
                </a:solidFill>
                <a:latin typeface="Arial" pitchFamily="34" charset="0"/>
                <a:cs typeface="Arial" pitchFamily="34" charset="0"/>
              </a:defRPr>
            </a:lvl6pPr>
            <a:lvl7pPr marL="1828800" indent="-285750" defTabSz="912813" eaLnBrk="0" fontAlgn="base" hangingPunct="0">
              <a:spcBef>
                <a:spcPct val="0"/>
              </a:spcBef>
              <a:spcAft>
                <a:spcPct val="0"/>
              </a:spcAft>
              <a:defRPr>
                <a:solidFill>
                  <a:schemeClr val="tx1"/>
                </a:solidFill>
                <a:latin typeface="Arial" pitchFamily="34" charset="0"/>
                <a:cs typeface="Arial" pitchFamily="34" charset="0"/>
              </a:defRPr>
            </a:lvl7pPr>
            <a:lvl8pPr marL="2286000" indent="-285750" defTabSz="912813" eaLnBrk="0" fontAlgn="base" hangingPunct="0">
              <a:spcBef>
                <a:spcPct val="0"/>
              </a:spcBef>
              <a:spcAft>
                <a:spcPct val="0"/>
              </a:spcAft>
              <a:defRPr>
                <a:solidFill>
                  <a:schemeClr val="tx1"/>
                </a:solidFill>
                <a:latin typeface="Arial" pitchFamily="34" charset="0"/>
                <a:cs typeface="Arial" pitchFamily="34" charset="0"/>
              </a:defRPr>
            </a:lvl8pPr>
            <a:lvl9pPr marL="2743200" indent="-28575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265113" marR="0" lvl="0" indent="-265113" algn="just" defTabSz="912813"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003896"/>
                </a:solidFill>
                <a:effectLst/>
                <a:uLnTx/>
                <a:uFillTx/>
                <a:latin typeface="Arial" pitchFamily="34" charset="0"/>
                <a:cs typeface="Arial" pitchFamily="34" charset="0"/>
              </a:rPr>
              <a:t>Eskom has established a task team </a:t>
            </a:r>
            <a:r>
              <a:rPr kumimoji="0" lang="en-US" sz="1400" i="0" u="none" strike="noStrike" kern="0" cap="none" spc="0" normalizeH="0" baseline="0" noProof="0" dirty="0">
                <a:ln>
                  <a:noFill/>
                </a:ln>
                <a:solidFill>
                  <a:srgbClr val="003896"/>
                </a:solidFill>
                <a:effectLst/>
                <a:uLnTx/>
                <a:uFillTx/>
                <a:latin typeface="Arial" pitchFamily="34" charset="0"/>
                <a:cs typeface="Arial" pitchFamily="34" charset="0"/>
              </a:rPr>
              <a:t>(the State Capture Task Team) to manage potential legal, business, financial, and reputational risks following the findings and recommendations in the report issued by the Judicial Commission of Inquiry into State Capture, Corruption and Fraud in the Public Sector, including Organs of State.</a:t>
            </a:r>
          </a:p>
          <a:p>
            <a:pPr marL="265113" marR="0" lvl="0" indent="-265113" algn="just" defTabSz="912813"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400" i="0" u="none" strike="noStrike" kern="0" cap="none" spc="0" normalizeH="0" baseline="0" noProof="0" dirty="0">
                <a:ln>
                  <a:noFill/>
                </a:ln>
                <a:solidFill>
                  <a:srgbClr val="003896"/>
                </a:solidFill>
                <a:effectLst/>
                <a:uLnTx/>
                <a:uFillTx/>
                <a:latin typeface="Arial" pitchFamily="34" charset="0"/>
                <a:cs typeface="Arial" pitchFamily="34" charset="0"/>
              </a:rPr>
              <a:t>Through its dedicated State Capture Task Team, </a:t>
            </a:r>
            <a:r>
              <a:rPr kumimoji="0" lang="en-US" sz="1400" b="1" i="0" u="none" strike="noStrike" kern="0" cap="none" spc="0" normalizeH="0" baseline="0" noProof="0" dirty="0">
                <a:ln>
                  <a:noFill/>
                </a:ln>
                <a:solidFill>
                  <a:srgbClr val="003896"/>
                </a:solidFill>
                <a:effectLst/>
                <a:uLnTx/>
                <a:uFillTx/>
                <a:latin typeface="Arial" pitchFamily="34" charset="0"/>
                <a:cs typeface="Arial" pitchFamily="34" charset="0"/>
              </a:rPr>
              <a:t>Eskom has prepared, and is implementing, an action plan to address the findings in the report</a:t>
            </a:r>
            <a:r>
              <a:rPr kumimoji="0" lang="en-US" sz="1400" i="0" u="none" strike="noStrike" kern="0" cap="none" spc="0" normalizeH="0" baseline="0" noProof="0" dirty="0">
                <a:ln>
                  <a:noFill/>
                </a:ln>
                <a:solidFill>
                  <a:srgbClr val="003896"/>
                </a:solidFill>
                <a:effectLst/>
                <a:uLnTx/>
                <a:uFillTx/>
                <a:latin typeface="Arial" pitchFamily="34" charset="0"/>
                <a:cs typeface="Arial" pitchFamily="34" charset="0"/>
              </a:rPr>
              <a:t>. </a:t>
            </a:r>
          </a:p>
          <a:p>
            <a:pPr marL="265113" marR="0" lvl="0" indent="-265113" algn="just" defTabSz="912813"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003896"/>
                </a:solidFill>
                <a:effectLst/>
                <a:uLnTx/>
                <a:uFillTx/>
                <a:latin typeface="Arial" pitchFamily="34" charset="0"/>
                <a:cs typeface="Arial" pitchFamily="34" charset="0"/>
              </a:rPr>
              <a:t>The plan was approved by Eskom’s Board on 14 July 2022 </a:t>
            </a:r>
            <a:r>
              <a:rPr kumimoji="0" lang="en-US" sz="1400" i="0" u="none" strike="noStrike" kern="0" cap="none" spc="0" normalizeH="0" baseline="0" noProof="0" dirty="0">
                <a:ln>
                  <a:noFill/>
                </a:ln>
                <a:solidFill>
                  <a:srgbClr val="003896"/>
                </a:solidFill>
                <a:effectLst/>
                <a:uLnTx/>
                <a:uFillTx/>
                <a:latin typeface="Arial" pitchFamily="34" charset="0"/>
                <a:cs typeface="Arial" pitchFamily="34" charset="0"/>
              </a:rPr>
              <a:t>and submitted to the Department of Public Enterprises (DPE) on 17 July 2022. </a:t>
            </a:r>
          </a:p>
          <a:p>
            <a:pPr marL="265113" marR="0" lvl="0" indent="-265113" algn="just" defTabSz="912813"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400" i="0" u="none" strike="noStrike" kern="0" cap="none" spc="0" normalizeH="0" baseline="0" noProof="0" dirty="0">
                <a:ln>
                  <a:noFill/>
                </a:ln>
                <a:solidFill>
                  <a:srgbClr val="003896"/>
                </a:solidFill>
                <a:effectLst/>
                <a:uLnTx/>
                <a:uFillTx/>
                <a:latin typeface="Arial" pitchFamily="34" charset="0"/>
                <a:cs typeface="Arial" pitchFamily="34" charset="0"/>
              </a:rPr>
              <a:t>Eskom has also been </a:t>
            </a:r>
            <a:r>
              <a:rPr kumimoji="0" lang="en-US" sz="1400" b="1" i="0" u="none" strike="noStrike" kern="0" cap="none" spc="0" normalizeH="0" baseline="0" noProof="0" dirty="0">
                <a:ln>
                  <a:noFill/>
                </a:ln>
                <a:solidFill>
                  <a:srgbClr val="003896"/>
                </a:solidFill>
                <a:effectLst/>
                <a:uLnTx/>
                <a:uFillTx/>
                <a:latin typeface="Arial" pitchFamily="34" charset="0"/>
                <a:cs typeface="Arial" pitchFamily="34" charset="0"/>
              </a:rPr>
              <a:t>working closely with the DPE, other state-owned enterprises (SOEs), and law enforcement agencies to ensure that it either directly addresses the recommendations</a:t>
            </a:r>
            <a:r>
              <a:rPr kumimoji="0" lang="en-US" sz="1400" i="0" u="none" strike="noStrike" kern="0" cap="none" spc="0" normalizeH="0" baseline="0" noProof="0" dirty="0">
                <a:ln>
                  <a:noFill/>
                </a:ln>
                <a:solidFill>
                  <a:srgbClr val="003896"/>
                </a:solidFill>
                <a:effectLst/>
                <a:uLnTx/>
                <a:uFillTx/>
                <a:latin typeface="Arial" pitchFamily="34" charset="0"/>
                <a:cs typeface="Arial" pitchFamily="34" charset="0"/>
              </a:rPr>
              <a:t> or, where recommendations such as criminal prosecutions that are not within its control occur, supports law enforcement agencies in taking appropriate action against delinquent suppliers, former employees, former executives, former Board members, and associated perpetrators.</a:t>
            </a:r>
            <a:endParaRPr kumimoji="0" lang="en-GB" sz="1400" i="0" u="none" strike="noStrike" kern="0" cap="none" spc="0" normalizeH="0" baseline="0" noProof="0" dirty="0">
              <a:ln>
                <a:noFill/>
              </a:ln>
              <a:solidFill>
                <a:srgbClr val="003896"/>
              </a:solidFill>
              <a:effectLst/>
              <a:uLnTx/>
              <a:uFillTx/>
              <a:latin typeface="Arial" pitchFamily="34" charset="0"/>
              <a:cs typeface="Arial" pitchFamily="34" charset="0"/>
            </a:endParaRPr>
          </a:p>
        </p:txBody>
      </p:sp>
      <p:sp>
        <p:nvSpPr>
          <p:cNvPr id="8" name="AutoShape 250">
            <a:extLst>
              <a:ext uri="{FF2B5EF4-FFF2-40B4-BE49-F238E27FC236}">
                <a16:creationId xmlns:a16="http://schemas.microsoft.com/office/drawing/2014/main" id="{10102D41-93F5-38E2-C07A-784F73ED7AF3}"/>
              </a:ext>
            </a:extLst>
          </p:cNvPr>
          <p:cNvSpPr>
            <a:spLocks noChangeArrowheads="1"/>
          </p:cNvSpPr>
          <p:nvPr>
            <p:custDataLst>
              <p:tags r:id="rId2"/>
            </p:custDataLst>
          </p:nvPr>
        </p:nvSpPr>
        <p:spPr bwMode="auto">
          <a:xfrm>
            <a:off x="2523689" y="1249766"/>
            <a:ext cx="3960440" cy="23391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nchor="b">
            <a:spAutoFit/>
          </a:bodyPr>
          <a:lstStyle/>
          <a:p>
            <a:pPr fontAlgn="base">
              <a:spcBef>
                <a:spcPct val="0"/>
              </a:spcBef>
              <a:spcAft>
                <a:spcPct val="0"/>
              </a:spcAft>
              <a:defRPr/>
            </a:pPr>
            <a:r>
              <a:rPr lang="en-US" altLang="en-US" sz="1400" b="1" dirty="0">
                <a:solidFill>
                  <a:srgbClr val="003896"/>
                </a:solidFill>
                <a:ea typeface="MS PGothic" pitchFamily="34" charset="-128"/>
                <a:cs typeface="Arial"/>
              </a:rPr>
              <a:t>Status as at 30 September 2022</a:t>
            </a:r>
            <a:endParaRPr lang="en-ZA" altLang="en-US" sz="1400" b="1" dirty="0">
              <a:solidFill>
                <a:srgbClr val="003896"/>
              </a:solidFill>
              <a:ea typeface="MS PGothic" pitchFamily="34" charset="-128"/>
              <a:cs typeface="Arial"/>
            </a:endParaRPr>
          </a:p>
        </p:txBody>
      </p:sp>
      <p:grpSp>
        <p:nvGrpSpPr>
          <p:cNvPr id="9" name="Group 8">
            <a:extLst>
              <a:ext uri="{FF2B5EF4-FFF2-40B4-BE49-F238E27FC236}">
                <a16:creationId xmlns:a16="http://schemas.microsoft.com/office/drawing/2014/main" id="{5CB21FC7-017A-2EC7-75AD-4B2D1AE76325}"/>
              </a:ext>
            </a:extLst>
          </p:cNvPr>
          <p:cNvGrpSpPr/>
          <p:nvPr/>
        </p:nvGrpSpPr>
        <p:grpSpPr>
          <a:xfrm>
            <a:off x="325761" y="1364787"/>
            <a:ext cx="1616677" cy="3648324"/>
            <a:chOff x="147011" y="1747552"/>
            <a:chExt cx="1616677" cy="817352"/>
          </a:xfrm>
        </p:grpSpPr>
        <p:sp>
          <p:nvSpPr>
            <p:cNvPr id="10" name="Rectangle 9">
              <a:extLst>
                <a:ext uri="{FF2B5EF4-FFF2-40B4-BE49-F238E27FC236}">
                  <a16:creationId xmlns:a16="http://schemas.microsoft.com/office/drawing/2014/main" id="{ADE8D1EE-3B64-67E3-4E4A-7377043ACA62}"/>
                </a:ext>
              </a:extLst>
            </p:cNvPr>
            <p:cNvSpPr/>
            <p:nvPr>
              <p:custDataLst>
                <p:tags r:id="rId7"/>
              </p:custDataLst>
            </p:nvPr>
          </p:nvSpPr>
          <p:spPr>
            <a:xfrm>
              <a:off x="147011" y="1747552"/>
              <a:ext cx="1616677" cy="817352"/>
            </a:xfrm>
            <a:prstGeom prst="rect">
              <a:avLst/>
            </a:prstGeom>
            <a:solidFill>
              <a:srgbClr val="FFFFFF"/>
            </a:solidFill>
            <a:ln w="12700" algn="ctr">
              <a:noFill/>
              <a:miter lim="800000"/>
              <a:headEnd/>
              <a:tailEnd/>
            </a:ln>
            <a:effectLst>
              <a:outerShdw blurRad="101600" dist="25400" dir="5400000" sx="101000" sy="101000" algn="ctr" rotWithShape="0">
                <a:srgbClr val="002960">
                  <a:alpha val="33000"/>
                </a:srgbClr>
              </a:outerShdw>
            </a:effectLst>
          </p:spPr>
          <p:txBody>
            <a:bodyPr lIns="91411" tIns="45706" rIns="91411" bIns="45706" anchor="ctr"/>
            <a:lstStyle/>
            <a:p>
              <a:pPr>
                <a:defRPr/>
              </a:pPr>
              <a:endParaRPr lang="en-ZA" sz="1200" kern="0">
                <a:solidFill>
                  <a:srgbClr val="000000"/>
                </a:solidFill>
                <a:ea typeface="ＭＳ Ｐゴシック" pitchFamily="34" charset="-128"/>
                <a:cs typeface="Arial"/>
              </a:endParaRPr>
            </a:p>
          </p:txBody>
        </p:sp>
        <p:sp>
          <p:nvSpPr>
            <p:cNvPr id="11" name="Rectangle 4">
              <a:extLst>
                <a:ext uri="{FF2B5EF4-FFF2-40B4-BE49-F238E27FC236}">
                  <a16:creationId xmlns:a16="http://schemas.microsoft.com/office/drawing/2014/main" id="{4CD6BB1F-A91B-9AA3-68FF-9BDE29DF955A}"/>
                </a:ext>
              </a:extLst>
            </p:cNvPr>
            <p:cNvSpPr txBox="1">
              <a:spLocks noChangeArrowheads="1"/>
            </p:cNvSpPr>
            <p:nvPr>
              <p:custDataLst>
                <p:tags r:id="rId8"/>
              </p:custDataLst>
            </p:nvPr>
          </p:nvSpPr>
          <p:spPr bwMode="auto">
            <a:xfrm>
              <a:off x="289321" y="1869435"/>
              <a:ext cx="1258343" cy="654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ts val="1200"/>
                </a:spcBef>
                <a:spcAft>
                  <a:spcPct val="0"/>
                </a:spcAft>
                <a:buClr>
                  <a:srgbClr val="83725B"/>
                </a:buClr>
              </a:pPr>
              <a:r>
                <a:rPr lang="en-US" altLang="en-US" sz="1400" b="1" dirty="0">
                  <a:solidFill>
                    <a:srgbClr val="003896"/>
                  </a:solidFill>
                  <a:ea typeface="MS PGothic" pitchFamily="34" charset="-128"/>
                </a:rPr>
                <a:t>The State Capture Commission of Inquiry investigation</a:t>
              </a:r>
            </a:p>
          </p:txBody>
        </p:sp>
      </p:grpSp>
      <p:cxnSp>
        <p:nvCxnSpPr>
          <p:cNvPr id="12" name="Straight Connector 11">
            <a:extLst>
              <a:ext uri="{FF2B5EF4-FFF2-40B4-BE49-F238E27FC236}">
                <a16:creationId xmlns:a16="http://schemas.microsoft.com/office/drawing/2014/main" id="{A4A9DF92-85BB-5B4F-9FB2-252BD11EF51B}"/>
              </a:ext>
            </a:extLst>
          </p:cNvPr>
          <p:cNvCxnSpPr/>
          <p:nvPr/>
        </p:nvCxnSpPr>
        <p:spPr>
          <a:xfrm>
            <a:off x="2088258" y="1341114"/>
            <a:ext cx="0" cy="4693237"/>
          </a:xfrm>
          <a:prstGeom prst="line">
            <a:avLst/>
          </a:prstGeom>
          <a:noFill/>
          <a:ln w="9525" cap="flat" cmpd="sng" algn="ctr">
            <a:solidFill>
              <a:srgbClr val="003896">
                <a:shade val="95000"/>
                <a:satMod val="105000"/>
              </a:srgbClr>
            </a:solidFill>
            <a:prstDash val="solid"/>
          </a:ln>
          <a:effectLst/>
        </p:spPr>
      </p:cxnSp>
      <p:sp>
        <p:nvSpPr>
          <p:cNvPr id="13" name="Rectangle 12">
            <a:extLst>
              <a:ext uri="{FF2B5EF4-FFF2-40B4-BE49-F238E27FC236}">
                <a16:creationId xmlns:a16="http://schemas.microsoft.com/office/drawing/2014/main" id="{E3943A89-A359-4F77-1751-6C1FD0917635}"/>
              </a:ext>
            </a:extLst>
          </p:cNvPr>
          <p:cNvSpPr/>
          <p:nvPr/>
        </p:nvSpPr>
        <p:spPr>
          <a:xfrm>
            <a:off x="2505184" y="5309637"/>
            <a:ext cx="9165590" cy="815608"/>
          </a:xfrm>
          <a:prstGeom prst="rect">
            <a:avLst/>
          </a:prstGeom>
        </p:spPr>
        <p:txBody>
          <a:bodyPr wrap="square">
            <a:spAutoFit/>
          </a:bodyPr>
          <a:lstStyle/>
          <a:p>
            <a:pPr marL="265113" indent="-265113" algn="just">
              <a:spcBef>
                <a:spcPts val="300"/>
              </a:spcBef>
              <a:spcAft>
                <a:spcPts val="300"/>
              </a:spcAft>
              <a:buFont typeface="Wingdings" panose="05000000000000000000" pitchFamily="2" charset="2"/>
              <a:buChar char="q"/>
            </a:pPr>
            <a:r>
              <a:rPr lang="en-US" sz="1400" b="1" dirty="0">
                <a:solidFill>
                  <a:srgbClr val="003896"/>
                </a:solidFill>
                <a:cs typeface="Arial" panose="020B0604020202020204" pitchFamily="34" charset="0"/>
              </a:rPr>
              <a:t>183 employees </a:t>
            </a:r>
            <a:r>
              <a:rPr lang="en-US" sz="1400" dirty="0">
                <a:solidFill>
                  <a:srgbClr val="003896"/>
                </a:solidFill>
                <a:cs typeface="Arial" panose="020B0604020202020204" pitchFamily="34" charset="0"/>
              </a:rPr>
              <a:t>terminating Eskom employment through resignation, abscondment </a:t>
            </a:r>
            <a:r>
              <a:rPr lang="en-US" sz="1400" b="1" dirty="0">
                <a:solidFill>
                  <a:srgbClr val="003896"/>
                </a:solidFill>
                <a:cs typeface="Arial" panose="020B0604020202020204" pitchFamily="34" charset="0"/>
              </a:rPr>
              <a:t>(157), </a:t>
            </a:r>
            <a:r>
              <a:rPr lang="en-US" sz="1400" dirty="0">
                <a:solidFill>
                  <a:srgbClr val="003896"/>
                </a:solidFill>
                <a:cs typeface="Arial" panose="020B0604020202020204" pitchFamily="34" charset="0"/>
              </a:rPr>
              <a:t>and </a:t>
            </a:r>
            <a:r>
              <a:rPr lang="en-US" sz="1400" b="1" dirty="0">
                <a:solidFill>
                  <a:srgbClr val="003896"/>
                </a:solidFill>
                <a:cs typeface="Arial" panose="020B0604020202020204" pitchFamily="34" charset="0"/>
              </a:rPr>
              <a:t>retirement (26) </a:t>
            </a:r>
            <a:r>
              <a:rPr lang="en-US" sz="1400" dirty="0">
                <a:solidFill>
                  <a:srgbClr val="003896"/>
                </a:solidFill>
                <a:cs typeface="Arial" panose="020B0604020202020204" pitchFamily="34" charset="0"/>
              </a:rPr>
              <a:t>during the disciplinary processes</a:t>
            </a:r>
            <a:r>
              <a:rPr lang="en-US" sz="1400" b="1" dirty="0">
                <a:solidFill>
                  <a:srgbClr val="003896"/>
                </a:solidFill>
                <a:cs typeface="Arial" panose="020B0604020202020204" pitchFamily="34" charset="0"/>
              </a:rPr>
              <a:t>, </a:t>
            </a:r>
            <a:r>
              <a:rPr lang="en-US" sz="1400" dirty="0">
                <a:solidFill>
                  <a:srgbClr val="003896"/>
                </a:solidFill>
                <a:cs typeface="Arial" panose="020B0604020202020204" pitchFamily="34" charset="0"/>
              </a:rPr>
              <a:t>with a further </a:t>
            </a:r>
            <a:r>
              <a:rPr lang="en-US" sz="1400" b="1" dirty="0">
                <a:solidFill>
                  <a:srgbClr val="003896"/>
                </a:solidFill>
                <a:cs typeface="Arial" panose="020B0604020202020204" pitchFamily="34" charset="0"/>
              </a:rPr>
              <a:t>41 being dismissed </a:t>
            </a:r>
            <a:r>
              <a:rPr lang="en-US" sz="1400" dirty="0">
                <a:solidFill>
                  <a:srgbClr val="003896"/>
                </a:solidFill>
                <a:cs typeface="Arial" panose="020B0604020202020204" pitchFamily="34" charset="0"/>
              </a:rPr>
              <a:t>because of fraud and corruption</a:t>
            </a:r>
            <a:r>
              <a:rPr lang="en-US" sz="1400" b="1" dirty="0">
                <a:solidFill>
                  <a:srgbClr val="003896"/>
                </a:solidFill>
                <a:cs typeface="Arial" panose="020B0604020202020204" pitchFamily="34" charset="0"/>
              </a:rPr>
              <a:t>.</a:t>
            </a:r>
          </a:p>
          <a:p>
            <a:pPr marL="265113" indent="-265113" algn="just">
              <a:spcBef>
                <a:spcPts val="300"/>
              </a:spcBef>
              <a:spcAft>
                <a:spcPts val="300"/>
              </a:spcAft>
              <a:buFont typeface="Wingdings" panose="05000000000000000000" pitchFamily="2" charset="2"/>
              <a:buChar char="q"/>
            </a:pPr>
            <a:endParaRPr lang="en-US" sz="1400" b="1" dirty="0">
              <a:solidFill>
                <a:srgbClr val="003896"/>
              </a:solidFill>
              <a:cs typeface="Arial" panose="020B0604020202020204" pitchFamily="34" charset="0"/>
            </a:endParaRPr>
          </a:p>
        </p:txBody>
      </p:sp>
      <p:grpSp>
        <p:nvGrpSpPr>
          <p:cNvPr id="14" name="Group 13">
            <a:extLst>
              <a:ext uri="{FF2B5EF4-FFF2-40B4-BE49-F238E27FC236}">
                <a16:creationId xmlns:a16="http://schemas.microsoft.com/office/drawing/2014/main" id="{BE808F4D-46E4-88F9-B6A2-1776152C0F34}"/>
              </a:ext>
            </a:extLst>
          </p:cNvPr>
          <p:cNvGrpSpPr/>
          <p:nvPr/>
        </p:nvGrpSpPr>
        <p:grpSpPr>
          <a:xfrm>
            <a:off x="349560" y="5074184"/>
            <a:ext cx="1638400" cy="1460753"/>
            <a:chOff x="111335" y="1835045"/>
            <a:chExt cx="1616677" cy="684542"/>
          </a:xfrm>
        </p:grpSpPr>
        <p:sp>
          <p:nvSpPr>
            <p:cNvPr id="15" name="Rectangle 14">
              <a:extLst>
                <a:ext uri="{FF2B5EF4-FFF2-40B4-BE49-F238E27FC236}">
                  <a16:creationId xmlns:a16="http://schemas.microsoft.com/office/drawing/2014/main" id="{B9D8C618-EF49-DB71-B2A1-9ADDB22E4C59}"/>
                </a:ext>
              </a:extLst>
            </p:cNvPr>
            <p:cNvSpPr/>
            <p:nvPr>
              <p:custDataLst>
                <p:tags r:id="rId5"/>
              </p:custDataLst>
            </p:nvPr>
          </p:nvSpPr>
          <p:spPr>
            <a:xfrm>
              <a:off x="111335" y="1835045"/>
              <a:ext cx="1616677" cy="684542"/>
            </a:xfrm>
            <a:prstGeom prst="rect">
              <a:avLst/>
            </a:prstGeom>
            <a:solidFill>
              <a:srgbClr val="FFFFFF"/>
            </a:solidFill>
            <a:ln w="12700" algn="ctr">
              <a:noFill/>
              <a:miter lim="800000"/>
              <a:headEnd/>
              <a:tailEnd/>
            </a:ln>
            <a:effectLst>
              <a:outerShdw blurRad="101600" dist="25400" dir="5400000" sx="101000" sy="101000" algn="ctr" rotWithShape="0">
                <a:srgbClr val="002960">
                  <a:alpha val="33000"/>
                </a:srgbClr>
              </a:outerShdw>
            </a:effectLst>
          </p:spPr>
          <p:txBody>
            <a:bodyPr lIns="91411" tIns="45706" rIns="91411" bIns="45706" anchor="ctr"/>
            <a:lstStyle/>
            <a:p>
              <a:pPr>
                <a:defRPr/>
              </a:pPr>
              <a:endParaRPr lang="en-ZA" sz="1200" kern="0">
                <a:solidFill>
                  <a:srgbClr val="000000"/>
                </a:solidFill>
                <a:ea typeface="ＭＳ Ｐゴシック" pitchFamily="34" charset="-128"/>
                <a:cs typeface="Arial"/>
              </a:endParaRPr>
            </a:p>
          </p:txBody>
        </p:sp>
        <p:sp>
          <p:nvSpPr>
            <p:cNvPr id="16" name="Rectangle 4">
              <a:extLst>
                <a:ext uri="{FF2B5EF4-FFF2-40B4-BE49-F238E27FC236}">
                  <a16:creationId xmlns:a16="http://schemas.microsoft.com/office/drawing/2014/main" id="{094D96EB-373F-C25C-A341-6417B09B4724}"/>
                </a:ext>
              </a:extLst>
            </p:cNvPr>
            <p:cNvSpPr txBox="1">
              <a:spLocks noChangeArrowheads="1"/>
            </p:cNvSpPr>
            <p:nvPr>
              <p:custDataLst>
                <p:tags r:id="rId6"/>
              </p:custDataLst>
            </p:nvPr>
          </p:nvSpPr>
          <p:spPr bwMode="auto">
            <a:xfrm>
              <a:off x="289321" y="1969773"/>
              <a:ext cx="1258343" cy="346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ts val="1200"/>
                </a:spcBef>
                <a:spcAft>
                  <a:spcPct val="0"/>
                </a:spcAft>
                <a:buClr>
                  <a:srgbClr val="83725B"/>
                </a:buClr>
              </a:pPr>
              <a:r>
                <a:rPr lang="en-ZA" sz="1200" b="1" dirty="0">
                  <a:solidFill>
                    <a:srgbClr val="003896"/>
                  </a:solidFill>
                  <a:ea typeface="MS PGothic" pitchFamily="34" charset="-128"/>
                </a:rPr>
                <a:t>Employees resigning while implicated with wrongdoing </a:t>
              </a:r>
              <a:endParaRPr lang="en-US" altLang="en-US" sz="1200" b="1" dirty="0">
                <a:solidFill>
                  <a:srgbClr val="003896"/>
                </a:solidFill>
                <a:ea typeface="MS PGothic" pitchFamily="34" charset="-128"/>
              </a:endParaRPr>
            </a:p>
          </p:txBody>
        </p:sp>
      </p:grpSp>
      <p:cxnSp>
        <p:nvCxnSpPr>
          <p:cNvPr id="18" name="AutoShape 249">
            <a:extLst>
              <a:ext uri="{FF2B5EF4-FFF2-40B4-BE49-F238E27FC236}">
                <a16:creationId xmlns:a16="http://schemas.microsoft.com/office/drawing/2014/main" id="{54BE843E-556A-4F48-D6BB-F0051603E5CD}"/>
              </a:ext>
            </a:extLst>
          </p:cNvPr>
          <p:cNvCxnSpPr>
            <a:cxnSpLocks noChangeShapeType="1"/>
          </p:cNvCxnSpPr>
          <p:nvPr>
            <p:custDataLst>
              <p:tags r:id="rId3"/>
            </p:custDataLst>
          </p:nvPr>
        </p:nvCxnSpPr>
        <p:spPr bwMode="auto">
          <a:xfrm>
            <a:off x="2505184" y="5045009"/>
            <a:ext cx="9416999" cy="0"/>
          </a:xfrm>
          <a:prstGeom prst="straightConnector1">
            <a:avLst/>
          </a:prstGeom>
          <a:noFill/>
          <a:ln w="3175">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49">
            <a:extLst>
              <a:ext uri="{FF2B5EF4-FFF2-40B4-BE49-F238E27FC236}">
                <a16:creationId xmlns:a16="http://schemas.microsoft.com/office/drawing/2014/main" id="{E47A1A58-3EE7-BD78-F0F5-37D783E4841A}"/>
              </a:ext>
            </a:extLst>
          </p:cNvPr>
          <p:cNvCxnSpPr>
            <a:cxnSpLocks noChangeShapeType="1"/>
          </p:cNvCxnSpPr>
          <p:nvPr>
            <p:custDataLst>
              <p:tags r:id="rId4"/>
            </p:custDataLst>
          </p:nvPr>
        </p:nvCxnSpPr>
        <p:spPr bwMode="auto">
          <a:xfrm>
            <a:off x="2510011" y="1548363"/>
            <a:ext cx="2691909"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a:extLst>
              <a:ext uri="{FF2B5EF4-FFF2-40B4-BE49-F238E27FC236}">
                <a16:creationId xmlns:a16="http://schemas.microsoft.com/office/drawing/2014/main" id="{ED695B0A-F346-50E2-596C-C1B16EB1DFFF}"/>
              </a:ext>
            </a:extLst>
          </p:cNvPr>
          <p:cNvSpPr>
            <a:spLocks noGrp="1"/>
          </p:cNvSpPr>
          <p:nvPr>
            <p:ph type="title"/>
          </p:nvPr>
        </p:nvSpPr>
        <p:spPr>
          <a:xfrm>
            <a:off x="361950" y="152400"/>
            <a:ext cx="9877425" cy="665163"/>
          </a:xfrm>
        </p:spPr>
        <p:txBody>
          <a:bodyPr/>
          <a:lstStyle/>
          <a:p>
            <a:r>
              <a:rPr lang="en-US" altLang="en-US" sz="2400" b="1" dirty="0">
                <a:latin typeface="Arial" panose="020B0604020202020204" pitchFamily="34" charset="0"/>
                <a:cs typeface="Arial" panose="020B0604020202020204" pitchFamily="34" charset="0"/>
              </a:rPr>
              <a:t>Recommendation 6.11:  </a:t>
            </a:r>
            <a:r>
              <a:rPr lang="en-US" altLang="en-US" sz="2400" dirty="0">
                <a:solidFill>
                  <a:srgbClr val="FFFFFF"/>
                </a:solidFill>
                <a:latin typeface="Arial" panose="020B0604020202020204" pitchFamily="34" charset="0"/>
                <a:cs typeface="Arial" panose="020B0604020202020204" pitchFamily="34" charset="0"/>
              </a:rPr>
              <a:t>Institution of Criminal Charges against the employee implicated with wrongdoing</a:t>
            </a:r>
            <a:endParaRPr lang="en-ZA" dirty="0"/>
          </a:p>
        </p:txBody>
      </p:sp>
      <p:sp>
        <p:nvSpPr>
          <p:cNvPr id="2" name="TextBox 1">
            <a:extLst>
              <a:ext uri="{FF2B5EF4-FFF2-40B4-BE49-F238E27FC236}">
                <a16:creationId xmlns:a16="http://schemas.microsoft.com/office/drawing/2014/main" id="{DE22FF29-6DFC-CC78-C953-D88574D34E7A}"/>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(2/2)</a:t>
            </a:r>
            <a:endParaRPr lang="en-ZA" sz="1400" dirty="0" err="1">
              <a:solidFill>
                <a:schemeClr val="bg1"/>
              </a:solidFill>
            </a:endParaRPr>
          </a:p>
        </p:txBody>
      </p:sp>
    </p:spTree>
    <p:extLst>
      <p:ext uri="{BB962C8B-B14F-4D97-AF65-F5344CB8AC3E}">
        <p14:creationId xmlns:p14="http://schemas.microsoft.com/office/powerpoint/2010/main" val="1460944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D534-0149-1443-87FE-724A462E1F22}"/>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6.13:  </a:t>
            </a:r>
            <a:r>
              <a:rPr lang="en-GB" dirty="0">
                <a:latin typeface="Arial" panose="020B0604020202020204" pitchFamily="34" charset="0"/>
                <a:cs typeface="Arial" panose="020B0604020202020204" pitchFamily="34" charset="0"/>
              </a:rPr>
              <a:t>Managing the extension of existing contracts that are due to expire </a:t>
            </a:r>
            <a:endParaRPr lang="en-ZA" dirty="0"/>
          </a:p>
        </p:txBody>
      </p:sp>
      <p:sp>
        <p:nvSpPr>
          <p:cNvPr id="3" name="dtable157951861619949 10 146 235 534 98">
            <a:extLst>
              <a:ext uri="{FF2B5EF4-FFF2-40B4-BE49-F238E27FC236}">
                <a16:creationId xmlns:a16="http://schemas.microsoft.com/office/drawing/2014/main" id="{9C1EB3C4-EB56-B7F9-228A-563A1C39CED1}"/>
              </a:ext>
            </a:extLst>
          </p:cNvPr>
          <p:cNvSpPr txBox="1">
            <a:spLocks noChangeArrowheads="1"/>
          </p:cNvSpPr>
          <p:nvPr/>
        </p:nvSpPr>
        <p:spPr bwMode="auto">
          <a:xfrm>
            <a:off x="530033" y="1033130"/>
            <a:ext cx="11157142" cy="567288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361950" marR="0" lvl="1" indent="-360363" algn="just" defTabSz="892609" rtl="0" eaLnBrk="1" fontAlgn="base" latinLnBrk="0" hangingPunct="1">
              <a:lnSpc>
                <a:spcPct val="150000"/>
              </a:lnSpc>
              <a:spcBef>
                <a:spcPts val="300"/>
              </a:spcBef>
              <a:spcAft>
                <a:spcPts val="300"/>
              </a:spcAft>
              <a:buClr>
                <a:srgbClr val="002E7F"/>
              </a:buClr>
              <a:buSzPct val="125000"/>
              <a:buFont typeface="Wingdings" panose="05000000000000000000" pitchFamily="2" charset="2"/>
              <a:buChar char="q"/>
              <a:tabLst/>
              <a:defRPr/>
            </a:pPr>
            <a:r>
              <a:rPr kumimoji="0" lang="en-GB"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Divisions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are provided with a contract expiry report</a:t>
            </a:r>
            <a:r>
              <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advising of all contracts which are about to expire in zero to 12 months in order to</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commence with the process of establishing a new contract well in advance </a:t>
            </a:r>
            <a:r>
              <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before the expiry of preceding contracts.</a:t>
            </a:r>
          </a:p>
          <a:p>
            <a:pPr marL="361950" marR="0" lvl="1" indent="-360363" algn="just" defTabSz="892609" rtl="0" eaLnBrk="1" fontAlgn="base" latinLnBrk="0" hangingPunct="1">
              <a:lnSpc>
                <a:spcPct val="150000"/>
              </a:lnSpc>
              <a:spcBef>
                <a:spcPts val="300"/>
              </a:spcBef>
              <a:spcAft>
                <a:spcPts val="300"/>
              </a:spcAft>
              <a:buClr>
                <a:srgbClr val="002E7F"/>
              </a:buClr>
              <a:buSzPct val="125000"/>
              <a:buFont typeface="Wingdings" panose="05000000000000000000" pitchFamily="2" charset="2"/>
              <a:buChar char="q"/>
              <a:tabLst/>
              <a:defRPr/>
            </a:pP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rPr>
              <a:t>Embedded triggers to enable early detection of the potential risk of having to run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rPr>
              <a:t>projects through deviations or continuous expansion of contracts</a:t>
            </a:r>
            <a:r>
              <a:rPr kumimoji="0" lang="en-US" sz="1400" b="0" i="0" u="none" strike="noStrike" kern="120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rPr>
              <a:t> due to poor planning.</a:t>
            </a:r>
            <a:endParaRPr kumimoji="0" lang="en-GB"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a:p>
            <a:pPr marL="361950" marR="0" lvl="1" indent="-360363" algn="just" defTabSz="892609" rtl="0" eaLnBrk="1" fontAlgn="base" latinLnBrk="0" hangingPunct="1">
              <a:lnSpc>
                <a:spcPct val="150000"/>
              </a:lnSpc>
              <a:spcBef>
                <a:spcPts val="300"/>
              </a:spcBef>
              <a:spcAft>
                <a:spcPts val="300"/>
              </a:spcAft>
              <a:buClr>
                <a:srgbClr val="002E7F"/>
              </a:buClr>
              <a:buSzPct val="125000"/>
              <a:buFont typeface="Wingdings" panose="05000000000000000000" pitchFamily="2" charset="2"/>
              <a:buChar char="q"/>
              <a:tabLst/>
              <a:defRPr/>
            </a:pP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In instances where </a:t>
            </a:r>
            <a:r>
              <a:rPr kumimoji="0" lang="en-ZA" sz="1400" b="1"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expansion or scope variation is inevitable</a:t>
            </a: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 the variation is approved by the relevant delegated authority to eliminate any elements of possible manipulation then reported to National Treasury in accordance with the </a:t>
            </a:r>
            <a:r>
              <a:rPr kumimoji="0" lang="en-ZA" sz="1400" b="1"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newly enacted PFMA Instruction Note No. 03 of 2021/2022</a:t>
            </a: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 </a:t>
            </a:r>
            <a:endPar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a:p>
            <a:pPr marL="361950" marR="0" lvl="1" indent="-360363" algn="just" defTabSz="892609" rtl="0" eaLnBrk="1" fontAlgn="base" latinLnBrk="0" hangingPunct="1">
              <a:lnSpc>
                <a:spcPct val="150000"/>
              </a:lnSpc>
              <a:spcBef>
                <a:spcPts val="300"/>
              </a:spcBef>
              <a:spcAft>
                <a:spcPts val="300"/>
              </a:spcAft>
              <a:buClr>
                <a:srgbClr val="002E7F"/>
              </a:buClr>
              <a:buSzPct val="125000"/>
              <a:buFont typeface="Wingdings" panose="05000000000000000000" pitchFamily="2" charset="2"/>
              <a:buChar char="q"/>
              <a:tabLst/>
              <a:defRPr/>
            </a:pP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In compliance with the newly enacted PFMA Instruction Note No. 03 of 2021/2022</a:t>
            </a:r>
            <a:r>
              <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all such transactions are reported to the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National Treasury and the Auditor-General of South Africa (AGSA)</a:t>
            </a:r>
            <a:r>
              <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in accordance with the prescribed reporting rhythm, with deviations and procurement by other means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having to be reported within 14 days of approval </a:t>
            </a:r>
            <a:r>
              <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and expansions and variations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having to be reported on a monthly basis.</a:t>
            </a:r>
          </a:p>
          <a:p>
            <a:pPr marL="361950" marR="0" lvl="1" indent="-360363" algn="just" defTabSz="892609" rtl="0" eaLnBrk="1" fontAlgn="base" latinLnBrk="0" hangingPunct="1">
              <a:lnSpc>
                <a:spcPct val="150000"/>
              </a:lnSpc>
              <a:spcBef>
                <a:spcPts val="300"/>
              </a:spcBef>
              <a:spcAft>
                <a:spcPts val="300"/>
              </a:spcAft>
              <a:buClr>
                <a:srgbClr val="002E7F"/>
              </a:buClr>
              <a:buSzPct val="125000"/>
              <a:buFont typeface="Wingdings" panose="05000000000000000000" pitchFamily="2" charset="2"/>
              <a:buChar char="q"/>
              <a:tabLst/>
              <a:defRPr/>
            </a:pPr>
            <a:r>
              <a:rPr kumimoji="0" lang="en-ZA" sz="1400" b="0" i="0" u="none" strike="noStrike" kern="1200" cap="none" spc="0" normalizeH="0" baseline="0" noProof="0" dirty="0">
                <a:ln>
                  <a:noFill/>
                </a:ln>
                <a:solidFill>
                  <a:srgbClr val="003896"/>
                </a:solidFill>
                <a:effectLst/>
                <a:uLnTx/>
                <a:uFillTx/>
                <a:latin typeface="Arial" panose="020B0604020202020204"/>
                <a:ea typeface="Calibri" panose="020F0502020204030204" pitchFamily="34" charset="0"/>
                <a:cs typeface="Times New Roman" panose="02020603050405020304" pitchFamily="18" charset="0"/>
              </a:rPr>
              <a:t>In accordance with </a:t>
            </a:r>
            <a:r>
              <a:rPr kumimoji="0" lang="en-ZA" sz="1400" b="1" i="0" u="none" strike="noStrike" kern="1200" cap="none" spc="0" normalizeH="0" baseline="0" noProof="0" dirty="0">
                <a:ln>
                  <a:noFill/>
                </a:ln>
                <a:solidFill>
                  <a:srgbClr val="003896"/>
                </a:solidFill>
                <a:effectLst/>
                <a:uLnTx/>
                <a:uFillTx/>
                <a:latin typeface="Arial" panose="020B0604020202020204"/>
                <a:ea typeface="Calibri" panose="020F0502020204030204" pitchFamily="34" charset="0"/>
                <a:cs typeface="Times New Roman" panose="02020603050405020304" pitchFamily="18" charset="0"/>
              </a:rPr>
              <a:t>Ministerial Equity Conditions</a:t>
            </a:r>
            <a:r>
              <a:rPr kumimoji="0" lang="en-ZA" sz="1400" b="0" i="0" u="none" strike="noStrike" kern="1200" cap="none" spc="0" normalizeH="0" baseline="0" noProof="0" dirty="0">
                <a:ln>
                  <a:noFill/>
                </a:ln>
                <a:solidFill>
                  <a:srgbClr val="003896"/>
                </a:solidFill>
                <a:effectLst/>
                <a:uLnTx/>
                <a:uFillTx/>
                <a:latin typeface="Arial" panose="020B0604020202020204"/>
                <a:ea typeface="Calibri" panose="020F0502020204030204" pitchFamily="34" charset="0"/>
                <a:cs typeface="Times New Roman" panose="02020603050405020304" pitchFamily="18" charset="0"/>
              </a:rPr>
              <a:t>, procurement planning is being entrenched across the divisions as well as the monitoring of </a:t>
            </a: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contract performance against the </a:t>
            </a: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rPr>
              <a:t>project budgets to reduce</a:t>
            </a: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 contract </a:t>
            </a: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rPr>
              <a:t>variations </a:t>
            </a:r>
            <a:r>
              <a:rPr kumimoji="0" lang="en-ZA" sz="14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and expansions</a:t>
            </a:r>
            <a:r>
              <a:rPr kumimoji="0" lang="en-ZA" sz="18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rPr>
              <a:t>.</a:t>
            </a:r>
            <a:r>
              <a:rPr kumimoji="0" lang="en-ZA" sz="1800" b="0" i="0" u="none" strike="noStrike" kern="1200" cap="none" spc="0" normalizeH="0" baseline="0" noProof="0" dirty="0">
                <a:ln>
                  <a:noFill/>
                </a:ln>
                <a:solidFill>
                  <a:srgbClr val="003896"/>
                </a:solidFill>
                <a:effectLst/>
                <a:uLnTx/>
                <a:uFillTx/>
                <a:latin typeface="Arial" panose="020B0604020202020204" pitchFamily="34" charset="0"/>
                <a:ea typeface="Times New Roman" panose="02020603050405020304" pitchFamily="18" charset="0"/>
              </a:rPr>
              <a:t> </a:t>
            </a:r>
          </a:p>
          <a:p>
            <a:pPr marL="361950" marR="0" lvl="1" indent="-360363" algn="just" defTabSz="892609" rtl="0" eaLnBrk="1" fontAlgn="base" latinLnBrk="0" hangingPunct="1">
              <a:lnSpc>
                <a:spcPct val="150000"/>
              </a:lnSpc>
              <a:spcBef>
                <a:spcPts val="300"/>
              </a:spcBef>
              <a:spcAft>
                <a:spcPts val="300"/>
              </a:spcAft>
              <a:buClr>
                <a:srgbClr val="002E7F"/>
              </a:buClr>
              <a:buSzPct val="125000"/>
              <a:buFont typeface="Wingdings" panose="05000000000000000000" pitchFamily="2" charset="2"/>
              <a:buChar char="q"/>
              <a:tabLst/>
              <a:defRPr/>
            </a:pPr>
            <a:r>
              <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cs typeface="Arial" panose="020B0604020202020204" pitchFamily="34" charset="0"/>
              </a:rPr>
              <a:t>Lastly,</a:t>
            </a:r>
            <a:r>
              <a:rPr kumimoji="0" lang="en-ZA" sz="1800" b="1"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400" b="1" i="0" u="none" strike="noStrike" kern="1200" cap="none" spc="0" normalizeH="0" baseline="0" noProof="0" dirty="0">
                <a:ln>
                  <a:noFill/>
                </a:ln>
                <a:solidFill>
                  <a:srgbClr val="003896"/>
                </a:solidFill>
                <a:effectLst/>
                <a:uLnTx/>
                <a:uFillTx/>
                <a:latin typeface="Arial" panose="020B0604020202020204" pitchFamily="34" charset="0"/>
                <a:ea typeface="Calibri" panose="020F0502020204030204" pitchFamily="34" charset="0"/>
                <a:cs typeface="Arial" panose="020B0604020202020204" pitchFamily="34" charset="0"/>
              </a:rPr>
              <a:t>e</a:t>
            </a:r>
            <a:r>
              <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stablishment of the </a:t>
            </a:r>
            <a:r>
              <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Contract Management Offices across the Division</a:t>
            </a:r>
            <a:r>
              <a:rPr kumimoji="0" lang="en-US" sz="1400" b="0"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rPr>
              <a:t> is underway which will ensure proper management of contracts.</a:t>
            </a:r>
            <a:endParaRPr kumimoji="0" lang="en-US" sz="1400" b="1" i="0" u="none" strike="noStrike" kern="1200" cap="none" spc="0" normalizeH="0" baseline="0" noProof="0" dirty="0">
              <a:ln>
                <a:noFill/>
              </a:ln>
              <a:solidFill>
                <a:srgbClr val="003896"/>
              </a:solidFill>
              <a:effectLst/>
              <a:uLnTx/>
              <a:uFillTx/>
              <a:latin typeface="Arial" panose="020B0604020202020204"/>
              <a:ea typeface="Arial Unicode MS" pitchFamily="34" charset="-128"/>
              <a:cs typeface="Arial" panose="020B0604020202020204" pitchFamily="34" charset="0"/>
            </a:endParaRPr>
          </a:p>
          <a:p>
            <a:pPr marL="361950" marR="0" lvl="1" indent="-360363" algn="just" defTabSz="892609" rtl="0" eaLnBrk="1" fontAlgn="base" latinLnBrk="0" hangingPunct="1">
              <a:lnSpc>
                <a:spcPct val="150000"/>
              </a:lnSpc>
              <a:spcBef>
                <a:spcPts val="300"/>
              </a:spcBef>
              <a:spcAft>
                <a:spcPts val="300"/>
              </a:spcAft>
              <a:buClr>
                <a:srgbClr val="002E7F"/>
              </a:buClr>
              <a:buSzPct val="125000"/>
              <a:buFont typeface="Wingdings" panose="05000000000000000000" pitchFamily="2" charset="2"/>
              <a:buChar char="q"/>
              <a:tabLst/>
              <a:defRPr/>
            </a:pPr>
            <a:endParaRPr kumimoji="0" lang="en-US" sz="1400" b="1" i="0" u="none" strike="noStrike" kern="1200" cap="none" spc="0" normalizeH="0" baseline="0" noProof="0" dirty="0">
              <a:ln>
                <a:noFill/>
              </a:ln>
              <a:solidFill>
                <a:srgbClr val="003896"/>
              </a:solidFill>
              <a:effectLst/>
              <a:uLnTx/>
              <a:uFillTx/>
              <a:latin typeface="Arial" panose="020B0604020202020204"/>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4E2DF08-5BC4-4B34-8055-7960BA3DA87E}"/>
              </a:ext>
            </a:extLst>
          </p:cNvPr>
          <p:cNvGrpSpPr/>
          <p:nvPr/>
        </p:nvGrpSpPr>
        <p:grpSpPr>
          <a:xfrm>
            <a:off x="-133350" y="1021040"/>
            <a:ext cx="11918379" cy="5672889"/>
            <a:chOff x="35496" y="1124744"/>
            <a:chExt cx="10723944" cy="5256584"/>
          </a:xfrm>
        </p:grpSpPr>
        <p:sp>
          <p:nvSpPr>
            <p:cNvPr id="11" name="Rectangle 10">
              <a:extLst>
                <a:ext uri="{FF2B5EF4-FFF2-40B4-BE49-F238E27FC236}">
                  <a16:creationId xmlns:a16="http://schemas.microsoft.com/office/drawing/2014/main" id="{0C0D861C-C1CE-43E7-890C-79BB1F42DA0A}"/>
                </a:ext>
              </a:extLst>
            </p:cNvPr>
            <p:cNvSpPr/>
            <p:nvPr/>
          </p:nvSpPr>
          <p:spPr>
            <a:xfrm>
              <a:off x="335530" y="1124744"/>
              <a:ext cx="10423910" cy="5256584"/>
            </a:xfrm>
            <a:prstGeom prst="rect">
              <a:avLst/>
            </a:prstGeom>
            <a:noFill/>
            <a:ln w="25400" cap="flat" cmpd="sng" algn="ctr">
              <a:solidFill>
                <a:srgbClr val="003896"/>
              </a:solidFill>
              <a:prstDash val="solid"/>
            </a:ln>
            <a:effectLst/>
          </p:spPr>
          <p:txBody>
            <a:bodyPr lIns="91344" tIns="45671" rIns="91344" bIns="45671" anchor="ctr"/>
            <a:lstStyle/>
            <a:p>
              <a:pPr marL="0" marR="0" lvl="0" indent="0" algn="ctr" defTabSz="913818" rtl="0" eaLnBrk="1" fontAlgn="base" latinLnBrk="0" hangingPunct="1">
                <a:lnSpc>
                  <a:spcPct val="100000"/>
                </a:lnSpc>
                <a:spcBef>
                  <a:spcPct val="0"/>
                </a:spcBef>
                <a:spcAft>
                  <a:spcPct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12" name="Group 11">
              <a:extLst>
                <a:ext uri="{FF2B5EF4-FFF2-40B4-BE49-F238E27FC236}">
                  <a16:creationId xmlns:a16="http://schemas.microsoft.com/office/drawing/2014/main" id="{9D8A51FA-BBFF-4D8C-A27A-616B9480E826}"/>
                </a:ext>
              </a:extLst>
            </p:cNvPr>
            <p:cNvGrpSpPr/>
            <p:nvPr/>
          </p:nvGrpSpPr>
          <p:grpSpPr>
            <a:xfrm>
              <a:off x="35496" y="1242217"/>
              <a:ext cx="596900" cy="596900"/>
              <a:chOff x="180975" y="1519238"/>
              <a:chExt cx="596900" cy="596900"/>
            </a:xfrm>
          </p:grpSpPr>
          <p:sp>
            <p:nvSpPr>
              <p:cNvPr id="13" name="Oval 12">
                <a:extLst>
                  <a:ext uri="{FF2B5EF4-FFF2-40B4-BE49-F238E27FC236}">
                    <a16:creationId xmlns:a16="http://schemas.microsoft.com/office/drawing/2014/main" id="{D39C5356-A9CC-4074-9264-014160CC3B74}"/>
                  </a:ext>
                </a:extLst>
              </p:cNvPr>
              <p:cNvSpPr/>
              <p:nvPr/>
            </p:nvSpPr>
            <p:spPr>
              <a:xfrm>
                <a:off x="180975" y="1519238"/>
                <a:ext cx="596900" cy="596900"/>
              </a:xfrm>
              <a:prstGeom prst="ellipse">
                <a:avLst/>
              </a:prstGeom>
              <a:solidFill>
                <a:srgbClr val="003896"/>
              </a:solidFill>
              <a:ln w="9525" cap="flat" cmpd="sng" algn="ctr">
                <a:noFill/>
                <a:prstDash val="solid"/>
              </a:ln>
              <a:effectLst/>
            </p:spPr>
            <p:txBody>
              <a:bodyPr lIns="93226" tIns="46614" rIns="93226" bIns="46614" anchor="ctr"/>
              <a:lstStyle/>
              <a:p>
                <a:pPr marL="0" marR="0" lvl="0" indent="0" algn="ctr" defTabSz="913818"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3896"/>
                  </a:solidFill>
                  <a:effectLst/>
                  <a:uLnTx/>
                  <a:uFillTx/>
                  <a:latin typeface="Gill Sans MT" panose="020B0502020104020203"/>
                  <a:ea typeface="+mn-ea"/>
                  <a:cs typeface="+mn-cs"/>
                </a:endParaRPr>
              </a:p>
            </p:txBody>
          </p:sp>
          <p:sp>
            <p:nvSpPr>
              <p:cNvPr id="14" name="Freeform 24">
                <a:extLst>
                  <a:ext uri="{FF2B5EF4-FFF2-40B4-BE49-F238E27FC236}">
                    <a16:creationId xmlns:a16="http://schemas.microsoft.com/office/drawing/2014/main" id="{A6E5C170-F20E-4902-A506-B0EC116058C6}"/>
                  </a:ext>
                </a:extLst>
              </p:cNvPr>
              <p:cNvSpPr>
                <a:spLocks noEditPoints="1"/>
              </p:cNvSpPr>
              <p:nvPr/>
            </p:nvSpPr>
            <p:spPr bwMode="auto">
              <a:xfrm>
                <a:off x="314325" y="1617663"/>
                <a:ext cx="319088" cy="387350"/>
              </a:xfrm>
              <a:custGeom>
                <a:avLst/>
                <a:gdLst>
                  <a:gd name="T0" fmla="*/ 2147483647 w 140"/>
                  <a:gd name="T1" fmla="*/ 2147483647 h 170"/>
                  <a:gd name="T2" fmla="*/ 2147483647 w 140"/>
                  <a:gd name="T3" fmla="*/ 2147483647 h 170"/>
                  <a:gd name="T4" fmla="*/ 2147483647 w 140"/>
                  <a:gd name="T5" fmla="*/ 2147483647 h 170"/>
                  <a:gd name="T6" fmla="*/ 2147483647 w 140"/>
                  <a:gd name="T7" fmla="*/ 2147483647 h 170"/>
                  <a:gd name="T8" fmla="*/ 2147483647 w 140"/>
                  <a:gd name="T9" fmla="*/ 2147483647 h 170"/>
                  <a:gd name="T10" fmla="*/ 2147483647 w 140"/>
                  <a:gd name="T11" fmla="*/ 2147483647 h 170"/>
                  <a:gd name="T12" fmla="*/ 2147483647 w 140"/>
                  <a:gd name="T13" fmla="*/ 2147483647 h 170"/>
                  <a:gd name="T14" fmla="*/ 2147483647 w 140"/>
                  <a:gd name="T15" fmla="*/ 2147483647 h 170"/>
                  <a:gd name="T16" fmla="*/ 2147483647 w 140"/>
                  <a:gd name="T17" fmla="*/ 0 h 170"/>
                  <a:gd name="T18" fmla="*/ 2147483647 w 140"/>
                  <a:gd name="T19" fmla="*/ 2147483647 h 170"/>
                  <a:gd name="T20" fmla="*/ 2147483647 w 140"/>
                  <a:gd name="T21" fmla="*/ 2147483647 h 170"/>
                  <a:gd name="T22" fmla="*/ 2147483647 w 140"/>
                  <a:gd name="T23" fmla="*/ 2147483647 h 170"/>
                  <a:gd name="T24" fmla="*/ 2147483647 w 140"/>
                  <a:gd name="T25" fmla="*/ 2147483647 h 170"/>
                  <a:gd name="T26" fmla="*/ 2147483647 w 140"/>
                  <a:gd name="T27" fmla="*/ 2147483647 h 170"/>
                  <a:gd name="T28" fmla="*/ 2147483647 w 140"/>
                  <a:gd name="T29" fmla="*/ 2147483647 h 170"/>
                  <a:gd name="T30" fmla="*/ 2147483647 w 140"/>
                  <a:gd name="T31" fmla="*/ 2147483647 h 170"/>
                  <a:gd name="T32" fmla="*/ 2147483647 w 140"/>
                  <a:gd name="T33" fmla="*/ 2147483647 h 170"/>
                  <a:gd name="T34" fmla="*/ 2147483647 w 140"/>
                  <a:gd name="T35" fmla="*/ 2147483647 h 170"/>
                  <a:gd name="T36" fmla="*/ 2147483647 w 140"/>
                  <a:gd name="T37" fmla="*/ 2147483647 h 170"/>
                  <a:gd name="T38" fmla="*/ 2147483647 w 140"/>
                  <a:gd name="T39" fmla="*/ 2147483647 h 170"/>
                  <a:gd name="T40" fmla="*/ 2147483647 w 140"/>
                  <a:gd name="T41" fmla="*/ 2147483647 h 170"/>
                  <a:gd name="T42" fmla="*/ 2147483647 w 140"/>
                  <a:gd name="T43" fmla="*/ 2147483647 h 170"/>
                  <a:gd name="T44" fmla="*/ 2147483647 w 140"/>
                  <a:gd name="T45" fmla="*/ 2147483647 h 170"/>
                  <a:gd name="T46" fmla="*/ 2147483647 w 140"/>
                  <a:gd name="T47" fmla="*/ 2147483647 h 170"/>
                  <a:gd name="T48" fmla="*/ 2147483647 w 140"/>
                  <a:gd name="T49" fmla="*/ 2147483647 h 170"/>
                  <a:gd name="T50" fmla="*/ 2147483647 w 140"/>
                  <a:gd name="T51" fmla="*/ 2147483647 h 170"/>
                  <a:gd name="T52" fmla="*/ 2147483647 w 140"/>
                  <a:gd name="T53" fmla="*/ 2147483647 h 170"/>
                  <a:gd name="T54" fmla="*/ 2147483647 w 140"/>
                  <a:gd name="T55" fmla="*/ 2147483647 h 170"/>
                  <a:gd name="T56" fmla="*/ 2147483647 w 140"/>
                  <a:gd name="T57" fmla="*/ 2147483647 h 170"/>
                  <a:gd name="T58" fmla="*/ 2147483647 w 140"/>
                  <a:gd name="T59" fmla="*/ 2147483647 h 170"/>
                  <a:gd name="T60" fmla="*/ 2147483647 w 140"/>
                  <a:gd name="T61" fmla="*/ 2147483647 h 170"/>
                  <a:gd name="T62" fmla="*/ 2147483647 w 140"/>
                  <a:gd name="T63" fmla="*/ 2147483647 h 170"/>
                  <a:gd name="T64" fmla="*/ 2147483647 w 140"/>
                  <a:gd name="T65" fmla="*/ 2147483647 h 170"/>
                  <a:gd name="T66" fmla="*/ 2147483647 w 140"/>
                  <a:gd name="T67" fmla="*/ 2147483647 h 170"/>
                  <a:gd name="T68" fmla="*/ 2147483647 w 140"/>
                  <a:gd name="T69" fmla="*/ 2147483647 h 170"/>
                  <a:gd name="T70" fmla="*/ 2147483647 w 140"/>
                  <a:gd name="T71" fmla="*/ 2147483647 h 170"/>
                  <a:gd name="T72" fmla="*/ 2147483647 w 140"/>
                  <a:gd name="T73" fmla="*/ 2147483647 h 170"/>
                  <a:gd name="T74" fmla="*/ 2147483647 w 140"/>
                  <a:gd name="T75" fmla="*/ 2147483647 h 170"/>
                  <a:gd name="T76" fmla="*/ 2147483647 w 140"/>
                  <a:gd name="T77" fmla="*/ 2147483647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 h="170">
                    <a:moveTo>
                      <a:pt x="128" y="0"/>
                    </a:moveTo>
                    <a:cubicBezTo>
                      <a:pt x="131" y="0"/>
                      <a:pt x="133" y="2"/>
                      <a:pt x="133" y="5"/>
                    </a:cubicBezTo>
                    <a:cubicBezTo>
                      <a:pt x="133" y="89"/>
                      <a:pt x="133" y="89"/>
                      <a:pt x="133" y="89"/>
                    </a:cubicBezTo>
                    <a:cubicBezTo>
                      <a:pt x="138" y="90"/>
                      <a:pt x="140" y="94"/>
                      <a:pt x="140" y="99"/>
                    </a:cubicBezTo>
                    <a:cubicBezTo>
                      <a:pt x="140" y="127"/>
                      <a:pt x="140" y="127"/>
                      <a:pt x="140" y="127"/>
                    </a:cubicBezTo>
                    <a:cubicBezTo>
                      <a:pt x="140" y="132"/>
                      <a:pt x="138" y="136"/>
                      <a:pt x="133" y="137"/>
                    </a:cubicBezTo>
                    <a:cubicBezTo>
                      <a:pt x="133" y="164"/>
                      <a:pt x="133" y="164"/>
                      <a:pt x="133" y="164"/>
                    </a:cubicBezTo>
                    <a:cubicBezTo>
                      <a:pt x="133" y="167"/>
                      <a:pt x="131" y="170"/>
                      <a:pt x="128" y="170"/>
                    </a:cubicBezTo>
                    <a:cubicBezTo>
                      <a:pt x="17" y="170"/>
                      <a:pt x="17" y="170"/>
                      <a:pt x="17" y="170"/>
                    </a:cubicBezTo>
                    <a:cubicBezTo>
                      <a:pt x="13" y="170"/>
                      <a:pt x="11" y="167"/>
                      <a:pt x="11" y="164"/>
                    </a:cubicBezTo>
                    <a:cubicBezTo>
                      <a:pt x="11" y="121"/>
                      <a:pt x="11" y="121"/>
                      <a:pt x="11" y="121"/>
                    </a:cubicBezTo>
                    <a:cubicBezTo>
                      <a:pt x="3" y="117"/>
                      <a:pt x="3" y="117"/>
                      <a:pt x="3" y="117"/>
                    </a:cubicBezTo>
                    <a:cubicBezTo>
                      <a:pt x="0" y="115"/>
                      <a:pt x="0" y="111"/>
                      <a:pt x="3" y="109"/>
                    </a:cubicBezTo>
                    <a:cubicBezTo>
                      <a:pt x="11" y="105"/>
                      <a:pt x="11" y="105"/>
                      <a:pt x="11" y="105"/>
                    </a:cubicBezTo>
                    <a:cubicBezTo>
                      <a:pt x="11" y="48"/>
                      <a:pt x="11" y="48"/>
                      <a:pt x="11" y="48"/>
                    </a:cubicBezTo>
                    <a:cubicBezTo>
                      <a:pt x="11" y="47"/>
                      <a:pt x="11" y="46"/>
                      <a:pt x="12" y="45"/>
                    </a:cubicBezTo>
                    <a:cubicBezTo>
                      <a:pt x="56" y="1"/>
                      <a:pt x="56" y="1"/>
                      <a:pt x="56" y="1"/>
                    </a:cubicBezTo>
                    <a:cubicBezTo>
                      <a:pt x="57" y="0"/>
                      <a:pt x="58" y="0"/>
                      <a:pt x="59" y="0"/>
                    </a:cubicBezTo>
                    <a:cubicBezTo>
                      <a:pt x="128" y="0"/>
                      <a:pt x="128" y="0"/>
                      <a:pt x="128" y="0"/>
                    </a:cubicBezTo>
                    <a:close/>
                    <a:moveTo>
                      <a:pt x="122" y="88"/>
                    </a:moveTo>
                    <a:cubicBezTo>
                      <a:pt x="122" y="11"/>
                      <a:pt x="122" y="11"/>
                      <a:pt x="122" y="11"/>
                    </a:cubicBezTo>
                    <a:cubicBezTo>
                      <a:pt x="66" y="11"/>
                      <a:pt x="66" y="11"/>
                      <a:pt x="66" y="11"/>
                    </a:cubicBezTo>
                    <a:cubicBezTo>
                      <a:pt x="66" y="26"/>
                      <a:pt x="66" y="26"/>
                      <a:pt x="66" y="26"/>
                    </a:cubicBezTo>
                    <a:cubicBezTo>
                      <a:pt x="102" y="26"/>
                      <a:pt x="102" y="26"/>
                      <a:pt x="102" y="26"/>
                    </a:cubicBezTo>
                    <a:cubicBezTo>
                      <a:pt x="104" y="26"/>
                      <a:pt x="106" y="28"/>
                      <a:pt x="106" y="30"/>
                    </a:cubicBezTo>
                    <a:cubicBezTo>
                      <a:pt x="106" y="32"/>
                      <a:pt x="104" y="34"/>
                      <a:pt x="102" y="34"/>
                    </a:cubicBezTo>
                    <a:cubicBezTo>
                      <a:pt x="66" y="34"/>
                      <a:pt x="66" y="34"/>
                      <a:pt x="66" y="34"/>
                    </a:cubicBezTo>
                    <a:cubicBezTo>
                      <a:pt x="66" y="47"/>
                      <a:pt x="66" y="47"/>
                      <a:pt x="66" y="47"/>
                    </a:cubicBezTo>
                    <a:cubicBezTo>
                      <a:pt x="102" y="47"/>
                      <a:pt x="102" y="47"/>
                      <a:pt x="102" y="47"/>
                    </a:cubicBezTo>
                    <a:cubicBezTo>
                      <a:pt x="104" y="47"/>
                      <a:pt x="106" y="48"/>
                      <a:pt x="106" y="51"/>
                    </a:cubicBezTo>
                    <a:cubicBezTo>
                      <a:pt x="106" y="53"/>
                      <a:pt x="104" y="55"/>
                      <a:pt x="102" y="55"/>
                    </a:cubicBezTo>
                    <a:cubicBezTo>
                      <a:pt x="22" y="55"/>
                      <a:pt x="22" y="55"/>
                      <a:pt x="22" y="55"/>
                    </a:cubicBezTo>
                    <a:cubicBezTo>
                      <a:pt x="22" y="98"/>
                      <a:pt x="22" y="98"/>
                      <a:pt x="22" y="98"/>
                    </a:cubicBezTo>
                    <a:cubicBezTo>
                      <a:pt x="39" y="89"/>
                      <a:pt x="39" y="89"/>
                      <a:pt x="39" y="89"/>
                    </a:cubicBezTo>
                    <a:cubicBezTo>
                      <a:pt x="40" y="88"/>
                      <a:pt x="41" y="88"/>
                      <a:pt x="41" y="88"/>
                    </a:cubicBezTo>
                    <a:cubicBezTo>
                      <a:pt x="122" y="88"/>
                      <a:pt x="122" y="88"/>
                      <a:pt x="122" y="88"/>
                    </a:cubicBezTo>
                    <a:close/>
                    <a:moveTo>
                      <a:pt x="22" y="108"/>
                    </a:moveTo>
                    <a:cubicBezTo>
                      <a:pt x="22" y="118"/>
                      <a:pt x="22" y="118"/>
                      <a:pt x="22" y="118"/>
                    </a:cubicBezTo>
                    <a:cubicBezTo>
                      <a:pt x="42" y="129"/>
                      <a:pt x="42" y="129"/>
                      <a:pt x="42" y="129"/>
                    </a:cubicBezTo>
                    <a:cubicBezTo>
                      <a:pt x="98" y="129"/>
                      <a:pt x="98" y="129"/>
                      <a:pt x="98" y="129"/>
                    </a:cubicBezTo>
                    <a:cubicBezTo>
                      <a:pt x="98" y="117"/>
                      <a:pt x="98" y="117"/>
                      <a:pt x="98" y="117"/>
                    </a:cubicBezTo>
                    <a:cubicBezTo>
                      <a:pt x="42" y="117"/>
                      <a:pt x="42" y="117"/>
                      <a:pt x="42" y="117"/>
                    </a:cubicBezTo>
                    <a:cubicBezTo>
                      <a:pt x="40" y="117"/>
                      <a:pt x="38" y="115"/>
                      <a:pt x="38" y="113"/>
                    </a:cubicBezTo>
                    <a:cubicBezTo>
                      <a:pt x="38" y="111"/>
                      <a:pt x="40" y="109"/>
                      <a:pt x="42" y="109"/>
                    </a:cubicBezTo>
                    <a:cubicBezTo>
                      <a:pt x="98" y="109"/>
                      <a:pt x="98" y="109"/>
                      <a:pt x="98" y="109"/>
                    </a:cubicBezTo>
                    <a:cubicBezTo>
                      <a:pt x="98" y="96"/>
                      <a:pt x="98" y="96"/>
                      <a:pt x="98" y="96"/>
                    </a:cubicBezTo>
                    <a:cubicBezTo>
                      <a:pt x="42" y="96"/>
                      <a:pt x="42" y="96"/>
                      <a:pt x="42" y="96"/>
                    </a:cubicBezTo>
                    <a:cubicBezTo>
                      <a:pt x="22" y="108"/>
                      <a:pt x="22" y="108"/>
                      <a:pt x="22" y="108"/>
                    </a:cubicBezTo>
                    <a:close/>
                    <a:moveTo>
                      <a:pt x="22" y="128"/>
                    </a:moveTo>
                    <a:cubicBezTo>
                      <a:pt x="22" y="158"/>
                      <a:pt x="22" y="158"/>
                      <a:pt x="22" y="158"/>
                    </a:cubicBezTo>
                    <a:cubicBezTo>
                      <a:pt x="122" y="158"/>
                      <a:pt x="122" y="158"/>
                      <a:pt x="122" y="158"/>
                    </a:cubicBezTo>
                    <a:cubicBezTo>
                      <a:pt x="122" y="138"/>
                      <a:pt x="122" y="138"/>
                      <a:pt x="122" y="138"/>
                    </a:cubicBezTo>
                    <a:cubicBezTo>
                      <a:pt x="41" y="138"/>
                      <a:pt x="41" y="138"/>
                      <a:pt x="41" y="138"/>
                    </a:cubicBezTo>
                    <a:cubicBezTo>
                      <a:pt x="41" y="138"/>
                      <a:pt x="40" y="138"/>
                      <a:pt x="39" y="137"/>
                    </a:cubicBezTo>
                    <a:cubicBezTo>
                      <a:pt x="22" y="128"/>
                      <a:pt x="22" y="128"/>
                      <a:pt x="22" y="128"/>
                    </a:cubicBezTo>
                    <a:close/>
                    <a:moveTo>
                      <a:pt x="123" y="129"/>
                    </a:moveTo>
                    <a:cubicBezTo>
                      <a:pt x="129" y="129"/>
                      <a:pt x="129" y="129"/>
                      <a:pt x="129" y="129"/>
                    </a:cubicBezTo>
                    <a:cubicBezTo>
                      <a:pt x="131" y="129"/>
                      <a:pt x="132" y="128"/>
                      <a:pt x="132" y="127"/>
                    </a:cubicBezTo>
                    <a:cubicBezTo>
                      <a:pt x="132" y="99"/>
                      <a:pt x="132" y="99"/>
                      <a:pt x="132" y="99"/>
                    </a:cubicBezTo>
                    <a:cubicBezTo>
                      <a:pt x="132" y="98"/>
                      <a:pt x="131" y="96"/>
                      <a:pt x="129" y="96"/>
                    </a:cubicBezTo>
                    <a:cubicBezTo>
                      <a:pt x="123" y="96"/>
                      <a:pt x="123" y="96"/>
                      <a:pt x="123" y="96"/>
                    </a:cubicBezTo>
                    <a:cubicBezTo>
                      <a:pt x="123" y="129"/>
                      <a:pt x="123" y="129"/>
                      <a:pt x="123" y="129"/>
                    </a:cubicBezTo>
                    <a:close/>
                    <a:moveTo>
                      <a:pt x="115" y="96"/>
                    </a:moveTo>
                    <a:cubicBezTo>
                      <a:pt x="106" y="96"/>
                      <a:pt x="106" y="96"/>
                      <a:pt x="106" y="96"/>
                    </a:cubicBezTo>
                    <a:cubicBezTo>
                      <a:pt x="106" y="129"/>
                      <a:pt x="106" y="129"/>
                      <a:pt x="106" y="129"/>
                    </a:cubicBezTo>
                    <a:cubicBezTo>
                      <a:pt x="115" y="129"/>
                      <a:pt x="115" y="129"/>
                      <a:pt x="115" y="129"/>
                    </a:cubicBezTo>
                    <a:cubicBezTo>
                      <a:pt x="115" y="96"/>
                      <a:pt x="115" y="96"/>
                      <a:pt x="115" y="96"/>
                    </a:cubicBezTo>
                    <a:close/>
                    <a:moveTo>
                      <a:pt x="41" y="67"/>
                    </a:moveTo>
                    <a:cubicBezTo>
                      <a:pt x="39" y="67"/>
                      <a:pt x="37" y="69"/>
                      <a:pt x="37" y="71"/>
                    </a:cubicBezTo>
                    <a:cubicBezTo>
                      <a:pt x="37" y="74"/>
                      <a:pt x="39" y="76"/>
                      <a:pt x="41" y="76"/>
                    </a:cubicBezTo>
                    <a:cubicBezTo>
                      <a:pt x="102" y="76"/>
                      <a:pt x="102" y="76"/>
                      <a:pt x="102" y="76"/>
                    </a:cubicBezTo>
                    <a:cubicBezTo>
                      <a:pt x="104" y="76"/>
                      <a:pt x="106" y="74"/>
                      <a:pt x="106" y="71"/>
                    </a:cubicBezTo>
                    <a:cubicBezTo>
                      <a:pt x="106" y="69"/>
                      <a:pt x="104" y="67"/>
                      <a:pt x="102" y="67"/>
                    </a:cubicBezTo>
                    <a:cubicBezTo>
                      <a:pt x="41" y="67"/>
                      <a:pt x="41" y="67"/>
                      <a:pt x="41" y="67"/>
                    </a:cubicBezTo>
                    <a:close/>
                    <a:moveTo>
                      <a:pt x="23" y="47"/>
                    </a:moveTo>
                    <a:cubicBezTo>
                      <a:pt x="58" y="47"/>
                      <a:pt x="58" y="47"/>
                      <a:pt x="58" y="47"/>
                    </a:cubicBezTo>
                    <a:cubicBezTo>
                      <a:pt x="58" y="11"/>
                      <a:pt x="58" y="11"/>
                      <a:pt x="58" y="11"/>
                    </a:cubicBezTo>
                    <a:cubicBezTo>
                      <a:pt x="23" y="47"/>
                      <a:pt x="23" y="47"/>
                      <a:pt x="23"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366" tIns="45683" rIns="91366" bIns="4568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a:ln>
                    <a:noFill/>
                  </a:ln>
                  <a:solidFill>
                    <a:srgbClr val="003896"/>
                  </a:solidFill>
                  <a:effectLst/>
                  <a:uLnTx/>
                  <a:uFillTx/>
                  <a:latin typeface="Gill Sans MT" panose="020B0502020104020203"/>
                  <a:ea typeface="+mn-ea"/>
                  <a:cs typeface="+mn-cs"/>
                </a:endParaRPr>
              </a:p>
            </p:txBody>
          </p:sp>
        </p:grpSp>
      </p:grpSp>
    </p:spTree>
    <p:extLst>
      <p:ext uri="{BB962C8B-B14F-4D97-AF65-F5344CB8AC3E}">
        <p14:creationId xmlns:p14="http://schemas.microsoft.com/office/powerpoint/2010/main" val="2546100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524F-27EB-3AE6-8F42-77AF8F373188}"/>
              </a:ext>
            </a:extLst>
          </p:cNvPr>
          <p:cNvSpPr/>
          <p:nvPr/>
        </p:nvSpPr>
        <p:spPr>
          <a:xfrm>
            <a:off x="714447" y="1208824"/>
            <a:ext cx="10850880" cy="5280933"/>
          </a:xfrm>
          <a:prstGeom prst="rect">
            <a:avLst/>
          </a:prstGeom>
        </p:spPr>
        <p:txBody>
          <a:bodyPr wrap="square">
            <a:spAutoFit/>
          </a:bodyPr>
          <a:lstStyle/>
          <a:p>
            <a:pPr marL="285750" indent="-285750" algn="just">
              <a:spcBef>
                <a:spcPts val="500"/>
              </a:spcBef>
              <a:spcAft>
                <a:spcPts val="200"/>
              </a:spcAft>
              <a:buFont typeface="Wingdings" panose="05000000000000000000" pitchFamily="2" charset="2"/>
              <a:buChar char="q"/>
              <a:defRPr/>
            </a:pPr>
            <a:r>
              <a:rPr lang="en-US" sz="1300" b="1" dirty="0">
                <a:solidFill>
                  <a:srgbClr val="003896"/>
                </a:solidFill>
                <a:latin typeface="Arial" panose="020B0604020202020204" pitchFamily="34" charset="0"/>
                <a:ea typeface="Times New Roman" panose="02020603050405020304" pitchFamily="18" charset="0"/>
                <a:cs typeface="Arial" panose="020B0604020202020204" pitchFamily="34" charset="0"/>
              </a:rPr>
              <a:t>Major plant defects </a:t>
            </a:r>
            <a:r>
              <a:rPr lang="en-US" sz="1300" dirty="0">
                <a:solidFill>
                  <a:srgbClr val="003896"/>
                </a:solidFill>
                <a:latin typeface="Arial" panose="020B0604020202020204" pitchFamily="34" charset="0"/>
                <a:ea typeface="Times New Roman" panose="02020603050405020304" pitchFamily="18" charset="0"/>
                <a:cs typeface="Arial" panose="020B0604020202020204" pitchFamily="34" charset="0"/>
              </a:rPr>
              <a:t>at Medupi and Kusile are tracked under the </a:t>
            </a:r>
            <a:r>
              <a:rPr lang="en-US" sz="1300" b="1" dirty="0">
                <a:solidFill>
                  <a:srgbClr val="003896"/>
                </a:solidFill>
                <a:latin typeface="Arial" panose="020B0604020202020204" pitchFamily="34" charset="0"/>
                <a:ea typeface="Times New Roman" panose="02020603050405020304" pitchFamily="18" charset="0"/>
                <a:cs typeface="Arial" panose="020B0604020202020204" pitchFamily="34" charset="0"/>
              </a:rPr>
              <a:t>Eskom Operations Recovery New Build (9 Point Plan). </a:t>
            </a:r>
            <a:r>
              <a:rPr lang="en-US" sz="1300" dirty="0">
                <a:solidFill>
                  <a:srgbClr val="003896"/>
                </a:solidFill>
                <a:latin typeface="Arial" panose="020B0604020202020204" pitchFamily="34" charset="0"/>
                <a:ea typeface="Times New Roman" panose="02020603050405020304" pitchFamily="18" charset="0"/>
                <a:cs typeface="Arial" panose="020B0604020202020204" pitchFamily="34" charset="0"/>
              </a:rPr>
              <a:t>Major plant defects are </a:t>
            </a:r>
            <a:r>
              <a:rPr lang="en-US" sz="1300" b="1" dirty="0">
                <a:solidFill>
                  <a:srgbClr val="003896"/>
                </a:solidFill>
                <a:latin typeface="Arial" panose="020B0604020202020204" pitchFamily="34" charset="0"/>
                <a:ea typeface="Times New Roman" panose="02020603050405020304" pitchFamily="18" charset="0"/>
                <a:cs typeface="Arial" panose="020B0604020202020204" pitchFamily="34" charset="0"/>
              </a:rPr>
              <a:t>defined as plant system or equipment defects that result in or has the potential to, significantly reduce the Energy Availability Factor </a:t>
            </a:r>
            <a:r>
              <a:rPr lang="en-US" sz="1300" dirty="0">
                <a:solidFill>
                  <a:srgbClr val="003896"/>
                </a:solidFill>
                <a:latin typeface="Arial" panose="020B0604020202020204" pitchFamily="34" charset="0"/>
                <a:ea typeface="Times New Roman" panose="02020603050405020304" pitchFamily="18" charset="0"/>
                <a:cs typeface="Arial" panose="020B0604020202020204" pitchFamily="34" charset="0"/>
              </a:rPr>
              <a:t>of multiple units at the new build power plants and where the available contractual defect resolution remedies have not been effective</a:t>
            </a:r>
            <a:endParaRPr lang="en-GB" sz="1300" dirty="0">
              <a:solidFill>
                <a:srgbClr val="003896"/>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500"/>
              </a:spcBef>
              <a:spcAft>
                <a:spcPts val="200"/>
              </a:spcAft>
              <a:buFont typeface="Wingdings" panose="05000000000000000000" pitchFamily="2" charset="2"/>
              <a:buChar char="q"/>
              <a:defRPr/>
            </a:pPr>
            <a:r>
              <a:rPr lang="en-US" sz="1300" b="1" dirty="0">
                <a:solidFill>
                  <a:srgbClr val="003896"/>
                </a:solidFill>
                <a:latin typeface="Arial" panose="020B0604020202020204" pitchFamily="34" charset="0"/>
                <a:cs typeface="Arial" panose="020B0604020202020204" pitchFamily="34" charset="0"/>
              </a:rPr>
              <a:t>The five (5) major plant defects </a:t>
            </a:r>
            <a:r>
              <a:rPr lang="en-US" sz="1300" dirty="0">
                <a:solidFill>
                  <a:srgbClr val="003896"/>
                </a:solidFill>
                <a:latin typeface="Arial" panose="020B0604020202020204" pitchFamily="34" charset="0"/>
                <a:cs typeface="Arial" panose="020B0604020202020204" pitchFamily="34" charset="0"/>
              </a:rPr>
              <a:t>at Medupi and Kusile include the following</a:t>
            </a:r>
            <a:r>
              <a:rPr lang="en-US" sz="1300" b="1" dirty="0">
                <a:solidFill>
                  <a:srgbClr val="003896"/>
                </a:solidFill>
                <a:latin typeface="Arial" panose="020B0604020202020204" pitchFamily="34" charset="0"/>
                <a:cs typeface="Arial" panose="020B0604020202020204" pitchFamily="34" charset="0"/>
              </a:rPr>
              <a:t>: </a:t>
            </a:r>
          </a:p>
          <a:p>
            <a:pPr marL="742950" lvl="1" indent="-285750" algn="just">
              <a:spcBef>
                <a:spcPts val="500"/>
              </a:spcBef>
              <a:spcAft>
                <a:spcPts val="200"/>
              </a:spcAft>
              <a:buFont typeface="Wingdings" panose="05000000000000000000" pitchFamily="2" charset="2"/>
              <a:buChar char="Ø"/>
              <a:defRPr/>
            </a:pPr>
            <a:r>
              <a:rPr lang="en-US" sz="1300" dirty="0">
                <a:solidFill>
                  <a:srgbClr val="003896"/>
                </a:solidFill>
                <a:latin typeface="Arial" panose="020B0604020202020204" pitchFamily="34" charset="0"/>
                <a:cs typeface="Arial" panose="020B0604020202020204" pitchFamily="34" charset="0"/>
              </a:rPr>
              <a:t>Medupi and Kusile </a:t>
            </a:r>
            <a:r>
              <a:rPr lang="en-US" sz="1300" b="1" dirty="0">
                <a:solidFill>
                  <a:srgbClr val="003896"/>
                </a:solidFill>
                <a:latin typeface="Arial" panose="020B0604020202020204" pitchFamily="34" charset="0"/>
                <a:cs typeface="Arial" panose="020B0604020202020204" pitchFamily="34" charset="0"/>
              </a:rPr>
              <a:t>Pulse Jet Fabric Filter Plant (PJFF) poor performance </a:t>
            </a:r>
            <a:r>
              <a:rPr lang="en-US" sz="1300" dirty="0">
                <a:solidFill>
                  <a:srgbClr val="003896"/>
                </a:solidFill>
                <a:latin typeface="Arial" panose="020B0604020202020204" pitchFamily="34" charset="0"/>
                <a:cs typeface="Arial" panose="020B0604020202020204" pitchFamily="34" charset="0"/>
              </a:rPr>
              <a:t>due to inadequate pulsing system and flue gas flow entry</a:t>
            </a:r>
            <a:r>
              <a:rPr lang="en-US" sz="1300" b="1" dirty="0">
                <a:solidFill>
                  <a:srgbClr val="003896"/>
                </a:solidFill>
                <a:latin typeface="Arial" panose="020B0604020202020204" pitchFamily="34" charset="0"/>
                <a:cs typeface="Arial" panose="020B0604020202020204" pitchFamily="34" charset="0"/>
              </a:rPr>
              <a:t>.</a:t>
            </a:r>
          </a:p>
          <a:p>
            <a:pPr marL="742950" lvl="1" indent="-285750" algn="just">
              <a:spcBef>
                <a:spcPts val="500"/>
              </a:spcBef>
              <a:spcAft>
                <a:spcPts val="200"/>
              </a:spcAft>
              <a:buFont typeface="Wingdings" panose="05000000000000000000" pitchFamily="2" charset="2"/>
              <a:buChar char="Ø"/>
              <a:defRPr/>
            </a:pPr>
            <a:r>
              <a:rPr lang="en-US" sz="1300" dirty="0">
                <a:solidFill>
                  <a:srgbClr val="003896"/>
                </a:solidFill>
                <a:latin typeface="Arial" panose="020B0604020202020204" pitchFamily="34" charset="0"/>
                <a:cs typeface="Arial" panose="020B0604020202020204" pitchFamily="34" charset="0"/>
              </a:rPr>
              <a:t>Medupi and Kusile </a:t>
            </a:r>
            <a:r>
              <a:rPr lang="en-US" sz="1300" b="1" dirty="0">
                <a:solidFill>
                  <a:srgbClr val="003896"/>
                </a:solidFill>
                <a:latin typeface="Arial" panose="020B0604020202020204" pitchFamily="34" charset="0"/>
                <a:cs typeface="Arial" panose="020B0604020202020204" pitchFamily="34" charset="0"/>
              </a:rPr>
              <a:t>Gas Air Heater (GAH) mechanical performance, erosion, and operational performance </a:t>
            </a:r>
            <a:r>
              <a:rPr lang="en-US" sz="1300" dirty="0">
                <a:solidFill>
                  <a:srgbClr val="003896"/>
                </a:solidFill>
                <a:latin typeface="Arial" panose="020B0604020202020204" pitchFamily="34" charset="0"/>
                <a:cs typeface="Arial" panose="020B0604020202020204" pitchFamily="34" charset="0"/>
              </a:rPr>
              <a:t>in terms of ash carry over and outlet temperature stratification</a:t>
            </a:r>
          </a:p>
          <a:p>
            <a:pPr marL="742950" lvl="1" indent="-285750" algn="just">
              <a:spcBef>
                <a:spcPts val="500"/>
              </a:spcBef>
              <a:spcAft>
                <a:spcPts val="200"/>
              </a:spcAft>
              <a:buFont typeface="Wingdings" panose="05000000000000000000" pitchFamily="2" charset="2"/>
              <a:buChar char="Ø"/>
              <a:defRPr/>
            </a:pPr>
            <a:r>
              <a:rPr lang="en-US" sz="1300" dirty="0">
                <a:solidFill>
                  <a:srgbClr val="003896"/>
                </a:solidFill>
                <a:latin typeface="Arial" panose="020B0604020202020204" pitchFamily="34" charset="0"/>
                <a:cs typeface="Arial" panose="020B0604020202020204" pitchFamily="34" charset="0"/>
              </a:rPr>
              <a:t>Medupi and Kusile </a:t>
            </a:r>
            <a:r>
              <a:rPr lang="en-US" sz="1300" b="1" dirty="0">
                <a:solidFill>
                  <a:srgbClr val="003896"/>
                </a:solidFill>
                <a:latin typeface="Arial" panose="020B0604020202020204" pitchFamily="34" charset="0"/>
                <a:cs typeface="Arial" panose="020B0604020202020204" pitchFamily="34" charset="0"/>
              </a:rPr>
              <a:t>Furnace Exit Gas Temperature </a:t>
            </a:r>
            <a:r>
              <a:rPr lang="en-US" sz="1300" dirty="0">
                <a:solidFill>
                  <a:srgbClr val="003896"/>
                </a:solidFill>
                <a:latin typeface="Arial" panose="020B0604020202020204" pitchFamily="34" charset="0"/>
                <a:cs typeface="Arial" panose="020B0604020202020204" pitchFamily="34" charset="0"/>
              </a:rPr>
              <a:t>resulting in excessive Reheater Spray Water flow</a:t>
            </a:r>
          </a:p>
          <a:p>
            <a:pPr marL="742950" lvl="1" indent="-285750" algn="just">
              <a:spcBef>
                <a:spcPts val="500"/>
              </a:spcBef>
              <a:spcAft>
                <a:spcPts val="200"/>
              </a:spcAft>
              <a:buFont typeface="Wingdings" panose="05000000000000000000" pitchFamily="2" charset="2"/>
              <a:buChar char="Ø"/>
              <a:defRPr/>
            </a:pPr>
            <a:r>
              <a:rPr lang="en-US" sz="1300" dirty="0">
                <a:solidFill>
                  <a:srgbClr val="003896"/>
                </a:solidFill>
                <a:latin typeface="Arial" panose="020B0604020202020204" pitchFamily="34" charset="0"/>
                <a:cs typeface="Arial" panose="020B0604020202020204" pitchFamily="34" charset="0"/>
              </a:rPr>
              <a:t>Medupi and Kusile </a:t>
            </a:r>
            <a:r>
              <a:rPr lang="en-US" sz="1300" b="1" dirty="0">
                <a:solidFill>
                  <a:srgbClr val="003896"/>
                </a:solidFill>
                <a:latin typeface="Arial" panose="020B0604020202020204" pitchFamily="34" charset="0"/>
                <a:cs typeface="Arial" panose="020B0604020202020204" pitchFamily="34" charset="0"/>
              </a:rPr>
              <a:t>Milling plant defects</a:t>
            </a:r>
            <a:r>
              <a:rPr lang="en-US" sz="1300" dirty="0">
                <a:solidFill>
                  <a:srgbClr val="003896"/>
                </a:solidFill>
                <a:latin typeface="Arial" panose="020B0604020202020204" pitchFamily="34" charset="0"/>
                <a:cs typeface="Arial" panose="020B0604020202020204" pitchFamily="34" charset="0"/>
              </a:rPr>
              <a:t>; </a:t>
            </a:r>
          </a:p>
          <a:p>
            <a:pPr marL="742950" lvl="1" indent="-285750" algn="just">
              <a:spcBef>
                <a:spcPts val="500"/>
              </a:spcBef>
              <a:spcAft>
                <a:spcPts val="200"/>
              </a:spcAft>
              <a:buFont typeface="Wingdings" panose="05000000000000000000" pitchFamily="2" charset="2"/>
              <a:buChar char="Ø"/>
              <a:defRPr/>
            </a:pPr>
            <a:r>
              <a:rPr lang="en-US" sz="1300" dirty="0">
                <a:solidFill>
                  <a:srgbClr val="003896"/>
                </a:solidFill>
                <a:latin typeface="Arial" panose="020B0604020202020204" pitchFamily="34" charset="0"/>
                <a:cs typeface="Arial" panose="020B0604020202020204" pitchFamily="34" charset="0"/>
              </a:rPr>
              <a:t>Medupi and Kusile </a:t>
            </a:r>
            <a:r>
              <a:rPr lang="en-US" sz="1300" b="1" dirty="0">
                <a:solidFill>
                  <a:srgbClr val="003896"/>
                </a:solidFill>
                <a:latin typeface="Arial" panose="020B0604020202020204" pitchFamily="34" charset="0"/>
                <a:cs typeface="Arial" panose="020B0604020202020204" pitchFamily="34" charset="0"/>
              </a:rPr>
              <a:t>Air and Flue Gas ducting erosion</a:t>
            </a:r>
          </a:p>
          <a:p>
            <a:pPr marL="285750" indent="-285750" algn="just">
              <a:spcBef>
                <a:spcPts val="500"/>
              </a:spcBef>
              <a:spcAft>
                <a:spcPts val="200"/>
              </a:spcAft>
              <a:buFont typeface="Wingdings" panose="05000000000000000000" pitchFamily="2" charset="2"/>
              <a:buChar char="q"/>
              <a:defRPr/>
            </a:pPr>
            <a:r>
              <a:rPr lang="en-US" sz="1300" dirty="0">
                <a:solidFill>
                  <a:srgbClr val="003896"/>
                </a:solidFill>
                <a:latin typeface="Arial" panose="020B0604020202020204" pitchFamily="34" charset="0"/>
                <a:cs typeface="Arial" panose="020B0604020202020204" pitchFamily="34" charset="0"/>
              </a:rPr>
              <a:t>Eskom is making </a:t>
            </a:r>
            <a:r>
              <a:rPr lang="en-US" sz="1300" b="1" dirty="0">
                <a:solidFill>
                  <a:srgbClr val="003896"/>
                </a:solidFill>
                <a:latin typeface="Arial" panose="020B0604020202020204" pitchFamily="34" charset="0"/>
                <a:cs typeface="Arial" panose="020B0604020202020204" pitchFamily="34" charset="0"/>
              </a:rPr>
              <a:t>steady progress in developing and implementing effective technical solutions </a:t>
            </a:r>
            <a:r>
              <a:rPr lang="en-US" sz="1300" dirty="0">
                <a:solidFill>
                  <a:srgbClr val="003896"/>
                </a:solidFill>
                <a:latin typeface="Arial" panose="020B0604020202020204" pitchFamily="34" charset="0"/>
                <a:cs typeface="Arial" panose="020B0604020202020204" pitchFamily="34" charset="0"/>
              </a:rPr>
              <a:t>to the major plant defects at Medupi and Kusile Power Stations</a:t>
            </a:r>
          </a:p>
          <a:p>
            <a:pPr marL="285750" indent="-285750" algn="just">
              <a:spcBef>
                <a:spcPts val="500"/>
              </a:spcBef>
              <a:spcAft>
                <a:spcPts val="200"/>
              </a:spcAft>
              <a:buFont typeface="Wingdings" panose="05000000000000000000" pitchFamily="2" charset="2"/>
              <a:buChar char="q"/>
              <a:defRPr/>
            </a:pPr>
            <a:r>
              <a:rPr lang="en-US" sz="1300" dirty="0">
                <a:solidFill>
                  <a:srgbClr val="003896"/>
                </a:solidFill>
                <a:latin typeface="Arial" panose="020B0604020202020204" pitchFamily="34" charset="0"/>
                <a:cs typeface="Arial" panose="020B0604020202020204" pitchFamily="34" charset="0"/>
              </a:rPr>
              <a:t>At Medupi, the </a:t>
            </a:r>
            <a:r>
              <a:rPr lang="en-US" sz="1300" b="1" dirty="0">
                <a:solidFill>
                  <a:srgbClr val="003896"/>
                </a:solidFill>
                <a:latin typeface="Arial" panose="020B0604020202020204" pitchFamily="34" charset="0"/>
                <a:cs typeface="Arial" panose="020B0604020202020204" pitchFamily="34" charset="0"/>
              </a:rPr>
              <a:t>energy availability factor (EAF), excluding the impact unit 4 </a:t>
            </a:r>
            <a:r>
              <a:rPr lang="en-US" sz="1300" dirty="0">
                <a:solidFill>
                  <a:srgbClr val="003896"/>
                </a:solidFill>
                <a:latin typeface="Arial" panose="020B0604020202020204" pitchFamily="34" charset="0"/>
                <a:cs typeface="Arial" panose="020B0604020202020204" pitchFamily="34" charset="0"/>
              </a:rPr>
              <a:t>that is currently offline for repairs, </a:t>
            </a:r>
            <a:r>
              <a:rPr lang="en-US" sz="1300" b="1" dirty="0">
                <a:solidFill>
                  <a:srgbClr val="003896"/>
                </a:solidFill>
                <a:latin typeface="Arial" panose="020B0604020202020204" pitchFamily="34" charset="0"/>
                <a:cs typeface="Arial" panose="020B0604020202020204" pitchFamily="34" charset="0"/>
              </a:rPr>
              <a:t>has improved from 64% to 85%,</a:t>
            </a:r>
            <a:r>
              <a:rPr lang="en-US" sz="1300" dirty="0">
                <a:solidFill>
                  <a:srgbClr val="003896"/>
                </a:solidFill>
                <a:latin typeface="Arial" panose="020B0604020202020204" pitchFamily="34" charset="0"/>
                <a:cs typeface="Arial" panose="020B0604020202020204" pitchFamily="34" charset="0"/>
              </a:rPr>
              <a:t> since the effective correction of the major plant defects</a:t>
            </a:r>
          </a:p>
          <a:p>
            <a:pPr marL="285750" indent="-285750" algn="just">
              <a:spcBef>
                <a:spcPts val="500"/>
              </a:spcBef>
              <a:spcAft>
                <a:spcPts val="200"/>
              </a:spcAft>
              <a:buFont typeface="Wingdings" panose="05000000000000000000" pitchFamily="2" charset="2"/>
              <a:buChar char="q"/>
              <a:defRPr/>
            </a:pPr>
            <a:r>
              <a:rPr lang="en-US" sz="1300" b="1" dirty="0">
                <a:solidFill>
                  <a:srgbClr val="003896"/>
                </a:solidFill>
                <a:latin typeface="Arial" panose="020B0604020202020204" pitchFamily="34" charset="0"/>
                <a:cs typeface="Arial" panose="020B0604020202020204" pitchFamily="34" charset="0"/>
              </a:rPr>
              <a:t>The completion of the first phase </a:t>
            </a:r>
            <a:r>
              <a:rPr lang="en-US" sz="1300" dirty="0">
                <a:solidFill>
                  <a:srgbClr val="003896"/>
                </a:solidFill>
                <a:latin typeface="Arial" panose="020B0604020202020204" pitchFamily="34" charset="0"/>
                <a:cs typeface="Arial" panose="020B0604020202020204" pitchFamily="34" charset="0"/>
              </a:rPr>
              <a:t>of the effective correction of the major plant defects </a:t>
            </a:r>
            <a:r>
              <a:rPr lang="en-US" sz="1300" b="1" dirty="0">
                <a:solidFill>
                  <a:srgbClr val="003896"/>
                </a:solidFill>
                <a:latin typeface="Arial" panose="020B0604020202020204" pitchFamily="34" charset="0"/>
                <a:cs typeface="Arial" panose="020B0604020202020204" pitchFamily="34" charset="0"/>
              </a:rPr>
              <a:t>at Medupi and Kusile is forecast for 2023</a:t>
            </a:r>
          </a:p>
          <a:p>
            <a:pPr marL="285750" indent="-285750" algn="just">
              <a:spcBef>
                <a:spcPts val="500"/>
              </a:spcBef>
              <a:spcAft>
                <a:spcPts val="200"/>
              </a:spcAft>
              <a:buFont typeface="Wingdings" panose="05000000000000000000" pitchFamily="2" charset="2"/>
              <a:buChar char="q"/>
              <a:defRPr/>
            </a:pPr>
            <a:r>
              <a:rPr lang="en-US" sz="1300" b="1" dirty="0">
                <a:solidFill>
                  <a:srgbClr val="003896"/>
                </a:solidFill>
                <a:latin typeface="Arial" panose="020B0604020202020204" pitchFamily="34" charset="0"/>
                <a:cs typeface="Arial" panose="020B0604020202020204" pitchFamily="34" charset="0"/>
              </a:rPr>
              <a:t>Additional plant defect corrections, undertaken by Eskom in-house </a:t>
            </a:r>
            <a:r>
              <a:rPr lang="en-US" sz="1300" dirty="0">
                <a:solidFill>
                  <a:srgbClr val="003896"/>
                </a:solidFill>
                <a:latin typeface="Arial" panose="020B0604020202020204" pitchFamily="34" charset="0"/>
                <a:cs typeface="Arial" panose="020B0604020202020204" pitchFamily="34" charset="0"/>
              </a:rPr>
              <a:t>with or without third party involvement, is forecast for completion after 2027, depending on the extent of technical solutions and unit outage availability as per the Eskom outage plan.</a:t>
            </a:r>
          </a:p>
          <a:p>
            <a:pPr marL="285750" indent="-285750" algn="just">
              <a:spcBef>
                <a:spcPts val="500"/>
              </a:spcBef>
              <a:spcAft>
                <a:spcPts val="200"/>
              </a:spcAft>
              <a:buFont typeface="Wingdings" panose="05000000000000000000" pitchFamily="2" charset="2"/>
              <a:buChar char="q"/>
              <a:defRPr/>
            </a:pPr>
            <a:r>
              <a:rPr lang="en-US" sz="1300" b="1" dirty="0">
                <a:solidFill>
                  <a:srgbClr val="003896"/>
                </a:solidFill>
                <a:latin typeface="Arial" panose="020B0604020202020204" pitchFamily="34" charset="0"/>
                <a:cs typeface="Arial" panose="020B0604020202020204" pitchFamily="34" charset="0"/>
              </a:rPr>
              <a:t>The costs of executing the major defects correction plan </a:t>
            </a:r>
            <a:r>
              <a:rPr lang="en-US" sz="1300" dirty="0">
                <a:solidFill>
                  <a:srgbClr val="003896"/>
                </a:solidFill>
                <a:latin typeface="Arial" panose="020B0604020202020204" pitchFamily="34" charset="0"/>
                <a:cs typeface="Arial" panose="020B0604020202020204" pitchFamily="34" charset="0"/>
              </a:rPr>
              <a:t>are managed within the current Eskom Board approved Medupi and Kusile project budgets </a:t>
            </a:r>
            <a:endParaRPr lang="en-GB" sz="1300" dirty="0">
              <a:solidFill>
                <a:srgbClr val="003896"/>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20AB75C-494E-562D-A21B-BF3A4C490550}"/>
              </a:ext>
            </a:extLst>
          </p:cNvPr>
          <p:cNvSpPr>
            <a:spLocks noGrp="1"/>
          </p:cNvSpPr>
          <p:nvPr>
            <p:ph type="title"/>
          </p:nvPr>
        </p:nvSpPr>
        <p:spPr>
          <a:xfrm>
            <a:off x="361950" y="152400"/>
            <a:ext cx="9877425" cy="665163"/>
          </a:xfrm>
        </p:spPr>
        <p:txBody>
          <a:bodyPr/>
          <a:lstStyle/>
          <a:p>
            <a:pPr defTabSz="912847" eaLnBrk="1" hangingPunct="1">
              <a:tabLst>
                <a:tab pos="275149" algn="l"/>
              </a:tabLst>
              <a:defRPr/>
            </a:pPr>
            <a:r>
              <a:rPr lang="en-US" altLang="en-US" sz="2000" b="1" dirty="0">
                <a:latin typeface="Arial" panose="020B0604020202020204" pitchFamily="34" charset="0"/>
                <a:cs typeface="Arial" panose="020B0604020202020204" pitchFamily="34" charset="0"/>
              </a:rPr>
              <a:t>Recommendation</a:t>
            </a:r>
            <a:r>
              <a:rPr lang="en-US" altLang="en-US" sz="2000" b="1" dirty="0">
                <a:solidFill>
                  <a:srgbClr val="FFFFFF"/>
                </a:solidFill>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6.14:  </a:t>
            </a:r>
            <a:r>
              <a:rPr lang="en-US" altLang="en-US" sz="2000" dirty="0">
                <a:solidFill>
                  <a:srgbClr val="FFFFFF"/>
                </a:solidFill>
                <a:latin typeface="Arial" panose="020B0604020202020204" pitchFamily="34" charset="0"/>
                <a:cs typeface="Arial" panose="020B0604020202020204" pitchFamily="34" charset="0"/>
              </a:rPr>
              <a:t>Correction of Defects Identified at Medupi and Kusile Power Stations</a:t>
            </a:r>
            <a:endParaRPr lang="en-ZA" sz="2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90FC12B-1874-6D53-0DF9-A01FEAAC74A4}"/>
              </a:ext>
            </a:extLst>
          </p:cNvPr>
          <p:cNvGrpSpPr/>
          <p:nvPr/>
        </p:nvGrpSpPr>
        <p:grpSpPr>
          <a:xfrm>
            <a:off x="35496" y="1056640"/>
            <a:ext cx="11760264" cy="5648960"/>
            <a:chOff x="35496" y="1124744"/>
            <a:chExt cx="10723944" cy="5256584"/>
          </a:xfrm>
          <a:effectLst>
            <a:outerShdw blurRad="50800" dist="38100" dir="2700000" algn="tl" rotWithShape="0">
              <a:prstClr val="black">
                <a:alpha val="40000"/>
              </a:prstClr>
            </a:outerShdw>
          </a:effectLst>
        </p:grpSpPr>
        <p:sp>
          <p:nvSpPr>
            <p:cNvPr id="4" name="Rectangle 3">
              <a:extLst>
                <a:ext uri="{FF2B5EF4-FFF2-40B4-BE49-F238E27FC236}">
                  <a16:creationId xmlns:a16="http://schemas.microsoft.com/office/drawing/2014/main" id="{62015F67-3F6B-6B54-BE3E-0225C7D3FE9E}"/>
                </a:ext>
              </a:extLst>
            </p:cNvPr>
            <p:cNvSpPr/>
            <p:nvPr/>
          </p:nvSpPr>
          <p:spPr>
            <a:xfrm>
              <a:off x="335530" y="1124744"/>
              <a:ext cx="10423910" cy="5256584"/>
            </a:xfrm>
            <a:prstGeom prst="rect">
              <a:avLst/>
            </a:prstGeom>
            <a:noFill/>
            <a:ln w="25400" cap="flat" cmpd="sng" algn="ctr">
              <a:solidFill>
                <a:srgbClr val="003896"/>
              </a:solidFill>
              <a:prstDash val="solid"/>
            </a:ln>
            <a:effectLst/>
          </p:spPr>
          <p:txBody>
            <a:bodyPr lIns="91344" tIns="45671" rIns="91344" bIns="45671" anchor="ctr"/>
            <a:lstStyle/>
            <a:p>
              <a:pPr marL="0" marR="0" lvl="0" indent="0" algn="ctr" defTabSz="913818" eaLnBrk="1" fontAlgn="base" latinLnBrk="0" hangingPunct="1">
                <a:lnSpc>
                  <a:spcPct val="100000"/>
                </a:lnSpc>
                <a:spcBef>
                  <a:spcPct val="0"/>
                </a:spcBef>
                <a:spcAft>
                  <a:spcPct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CDE548F7-3F5D-A97D-E998-E5FF47490D63}"/>
                </a:ext>
              </a:extLst>
            </p:cNvPr>
            <p:cNvGrpSpPr/>
            <p:nvPr/>
          </p:nvGrpSpPr>
          <p:grpSpPr>
            <a:xfrm>
              <a:off x="35496" y="1242217"/>
              <a:ext cx="596900" cy="596900"/>
              <a:chOff x="180975" y="1519238"/>
              <a:chExt cx="596900" cy="596900"/>
            </a:xfrm>
          </p:grpSpPr>
          <p:sp>
            <p:nvSpPr>
              <p:cNvPr id="8" name="Oval 7">
                <a:extLst>
                  <a:ext uri="{FF2B5EF4-FFF2-40B4-BE49-F238E27FC236}">
                    <a16:creationId xmlns:a16="http://schemas.microsoft.com/office/drawing/2014/main" id="{ED45CA4F-5B03-D803-4B43-8AD8E16E0F6C}"/>
                  </a:ext>
                </a:extLst>
              </p:cNvPr>
              <p:cNvSpPr/>
              <p:nvPr/>
            </p:nvSpPr>
            <p:spPr>
              <a:xfrm>
                <a:off x="180975" y="1519238"/>
                <a:ext cx="596900" cy="596900"/>
              </a:xfrm>
              <a:prstGeom prst="ellipse">
                <a:avLst/>
              </a:prstGeom>
              <a:solidFill>
                <a:srgbClr val="003896"/>
              </a:solidFill>
              <a:ln w="9525" cap="flat" cmpd="sng" algn="ctr">
                <a:noFill/>
                <a:prstDash val="solid"/>
              </a:ln>
              <a:effectLst/>
            </p:spPr>
            <p:txBody>
              <a:bodyPr lIns="93226" tIns="46614" rIns="93226" bIns="46614" anchor="ctr"/>
              <a:lstStyle/>
              <a:p>
                <a:pPr marL="0" marR="0" lvl="0" indent="0" algn="ctr" defTabSz="913818"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3896"/>
                  </a:solidFill>
                  <a:effectLst/>
                  <a:uLnTx/>
                  <a:uFillTx/>
                  <a:latin typeface="Gill Sans MT" panose="020B0502020104020203"/>
                  <a:ea typeface="+mn-ea"/>
                  <a:cs typeface="+mn-cs"/>
                </a:endParaRPr>
              </a:p>
            </p:txBody>
          </p:sp>
          <p:sp>
            <p:nvSpPr>
              <p:cNvPr id="9" name="Freeform 24">
                <a:extLst>
                  <a:ext uri="{FF2B5EF4-FFF2-40B4-BE49-F238E27FC236}">
                    <a16:creationId xmlns:a16="http://schemas.microsoft.com/office/drawing/2014/main" id="{3F6EDA88-3EA9-17A7-16BE-33C06188D53F}"/>
                  </a:ext>
                </a:extLst>
              </p:cNvPr>
              <p:cNvSpPr>
                <a:spLocks noEditPoints="1"/>
              </p:cNvSpPr>
              <p:nvPr/>
            </p:nvSpPr>
            <p:spPr bwMode="auto">
              <a:xfrm>
                <a:off x="314325" y="1617663"/>
                <a:ext cx="319088" cy="387350"/>
              </a:xfrm>
              <a:custGeom>
                <a:avLst/>
                <a:gdLst>
                  <a:gd name="T0" fmla="*/ 2147483647 w 140"/>
                  <a:gd name="T1" fmla="*/ 2147483647 h 170"/>
                  <a:gd name="T2" fmla="*/ 2147483647 w 140"/>
                  <a:gd name="T3" fmla="*/ 2147483647 h 170"/>
                  <a:gd name="T4" fmla="*/ 2147483647 w 140"/>
                  <a:gd name="T5" fmla="*/ 2147483647 h 170"/>
                  <a:gd name="T6" fmla="*/ 2147483647 w 140"/>
                  <a:gd name="T7" fmla="*/ 2147483647 h 170"/>
                  <a:gd name="T8" fmla="*/ 2147483647 w 140"/>
                  <a:gd name="T9" fmla="*/ 2147483647 h 170"/>
                  <a:gd name="T10" fmla="*/ 2147483647 w 140"/>
                  <a:gd name="T11" fmla="*/ 2147483647 h 170"/>
                  <a:gd name="T12" fmla="*/ 2147483647 w 140"/>
                  <a:gd name="T13" fmla="*/ 2147483647 h 170"/>
                  <a:gd name="T14" fmla="*/ 2147483647 w 140"/>
                  <a:gd name="T15" fmla="*/ 2147483647 h 170"/>
                  <a:gd name="T16" fmla="*/ 2147483647 w 140"/>
                  <a:gd name="T17" fmla="*/ 0 h 170"/>
                  <a:gd name="T18" fmla="*/ 2147483647 w 140"/>
                  <a:gd name="T19" fmla="*/ 2147483647 h 170"/>
                  <a:gd name="T20" fmla="*/ 2147483647 w 140"/>
                  <a:gd name="T21" fmla="*/ 2147483647 h 170"/>
                  <a:gd name="T22" fmla="*/ 2147483647 w 140"/>
                  <a:gd name="T23" fmla="*/ 2147483647 h 170"/>
                  <a:gd name="T24" fmla="*/ 2147483647 w 140"/>
                  <a:gd name="T25" fmla="*/ 2147483647 h 170"/>
                  <a:gd name="T26" fmla="*/ 2147483647 w 140"/>
                  <a:gd name="T27" fmla="*/ 2147483647 h 170"/>
                  <a:gd name="T28" fmla="*/ 2147483647 w 140"/>
                  <a:gd name="T29" fmla="*/ 2147483647 h 170"/>
                  <a:gd name="T30" fmla="*/ 2147483647 w 140"/>
                  <a:gd name="T31" fmla="*/ 2147483647 h 170"/>
                  <a:gd name="T32" fmla="*/ 2147483647 w 140"/>
                  <a:gd name="T33" fmla="*/ 2147483647 h 170"/>
                  <a:gd name="T34" fmla="*/ 2147483647 w 140"/>
                  <a:gd name="T35" fmla="*/ 2147483647 h 170"/>
                  <a:gd name="T36" fmla="*/ 2147483647 w 140"/>
                  <a:gd name="T37" fmla="*/ 2147483647 h 170"/>
                  <a:gd name="T38" fmla="*/ 2147483647 w 140"/>
                  <a:gd name="T39" fmla="*/ 2147483647 h 170"/>
                  <a:gd name="T40" fmla="*/ 2147483647 w 140"/>
                  <a:gd name="T41" fmla="*/ 2147483647 h 170"/>
                  <a:gd name="T42" fmla="*/ 2147483647 w 140"/>
                  <a:gd name="T43" fmla="*/ 2147483647 h 170"/>
                  <a:gd name="T44" fmla="*/ 2147483647 w 140"/>
                  <a:gd name="T45" fmla="*/ 2147483647 h 170"/>
                  <a:gd name="T46" fmla="*/ 2147483647 w 140"/>
                  <a:gd name="T47" fmla="*/ 2147483647 h 170"/>
                  <a:gd name="T48" fmla="*/ 2147483647 w 140"/>
                  <a:gd name="T49" fmla="*/ 2147483647 h 170"/>
                  <a:gd name="T50" fmla="*/ 2147483647 w 140"/>
                  <a:gd name="T51" fmla="*/ 2147483647 h 170"/>
                  <a:gd name="T52" fmla="*/ 2147483647 w 140"/>
                  <a:gd name="T53" fmla="*/ 2147483647 h 170"/>
                  <a:gd name="T54" fmla="*/ 2147483647 w 140"/>
                  <a:gd name="T55" fmla="*/ 2147483647 h 170"/>
                  <a:gd name="T56" fmla="*/ 2147483647 w 140"/>
                  <a:gd name="T57" fmla="*/ 2147483647 h 170"/>
                  <a:gd name="T58" fmla="*/ 2147483647 w 140"/>
                  <a:gd name="T59" fmla="*/ 2147483647 h 170"/>
                  <a:gd name="T60" fmla="*/ 2147483647 w 140"/>
                  <a:gd name="T61" fmla="*/ 2147483647 h 170"/>
                  <a:gd name="T62" fmla="*/ 2147483647 w 140"/>
                  <a:gd name="T63" fmla="*/ 2147483647 h 170"/>
                  <a:gd name="T64" fmla="*/ 2147483647 w 140"/>
                  <a:gd name="T65" fmla="*/ 2147483647 h 170"/>
                  <a:gd name="T66" fmla="*/ 2147483647 w 140"/>
                  <a:gd name="T67" fmla="*/ 2147483647 h 170"/>
                  <a:gd name="T68" fmla="*/ 2147483647 w 140"/>
                  <a:gd name="T69" fmla="*/ 2147483647 h 170"/>
                  <a:gd name="T70" fmla="*/ 2147483647 w 140"/>
                  <a:gd name="T71" fmla="*/ 2147483647 h 170"/>
                  <a:gd name="T72" fmla="*/ 2147483647 w 140"/>
                  <a:gd name="T73" fmla="*/ 2147483647 h 170"/>
                  <a:gd name="T74" fmla="*/ 2147483647 w 140"/>
                  <a:gd name="T75" fmla="*/ 2147483647 h 170"/>
                  <a:gd name="T76" fmla="*/ 2147483647 w 140"/>
                  <a:gd name="T77" fmla="*/ 2147483647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 h="170">
                    <a:moveTo>
                      <a:pt x="128" y="0"/>
                    </a:moveTo>
                    <a:cubicBezTo>
                      <a:pt x="131" y="0"/>
                      <a:pt x="133" y="2"/>
                      <a:pt x="133" y="5"/>
                    </a:cubicBezTo>
                    <a:cubicBezTo>
                      <a:pt x="133" y="89"/>
                      <a:pt x="133" y="89"/>
                      <a:pt x="133" y="89"/>
                    </a:cubicBezTo>
                    <a:cubicBezTo>
                      <a:pt x="138" y="90"/>
                      <a:pt x="140" y="94"/>
                      <a:pt x="140" y="99"/>
                    </a:cubicBezTo>
                    <a:cubicBezTo>
                      <a:pt x="140" y="127"/>
                      <a:pt x="140" y="127"/>
                      <a:pt x="140" y="127"/>
                    </a:cubicBezTo>
                    <a:cubicBezTo>
                      <a:pt x="140" y="132"/>
                      <a:pt x="138" y="136"/>
                      <a:pt x="133" y="137"/>
                    </a:cubicBezTo>
                    <a:cubicBezTo>
                      <a:pt x="133" y="164"/>
                      <a:pt x="133" y="164"/>
                      <a:pt x="133" y="164"/>
                    </a:cubicBezTo>
                    <a:cubicBezTo>
                      <a:pt x="133" y="167"/>
                      <a:pt x="131" y="170"/>
                      <a:pt x="128" y="170"/>
                    </a:cubicBezTo>
                    <a:cubicBezTo>
                      <a:pt x="17" y="170"/>
                      <a:pt x="17" y="170"/>
                      <a:pt x="17" y="170"/>
                    </a:cubicBezTo>
                    <a:cubicBezTo>
                      <a:pt x="13" y="170"/>
                      <a:pt x="11" y="167"/>
                      <a:pt x="11" y="164"/>
                    </a:cubicBezTo>
                    <a:cubicBezTo>
                      <a:pt x="11" y="121"/>
                      <a:pt x="11" y="121"/>
                      <a:pt x="11" y="121"/>
                    </a:cubicBezTo>
                    <a:cubicBezTo>
                      <a:pt x="3" y="117"/>
                      <a:pt x="3" y="117"/>
                      <a:pt x="3" y="117"/>
                    </a:cubicBezTo>
                    <a:cubicBezTo>
                      <a:pt x="0" y="115"/>
                      <a:pt x="0" y="111"/>
                      <a:pt x="3" y="109"/>
                    </a:cubicBezTo>
                    <a:cubicBezTo>
                      <a:pt x="11" y="105"/>
                      <a:pt x="11" y="105"/>
                      <a:pt x="11" y="105"/>
                    </a:cubicBezTo>
                    <a:cubicBezTo>
                      <a:pt x="11" y="48"/>
                      <a:pt x="11" y="48"/>
                      <a:pt x="11" y="48"/>
                    </a:cubicBezTo>
                    <a:cubicBezTo>
                      <a:pt x="11" y="47"/>
                      <a:pt x="11" y="46"/>
                      <a:pt x="12" y="45"/>
                    </a:cubicBezTo>
                    <a:cubicBezTo>
                      <a:pt x="56" y="1"/>
                      <a:pt x="56" y="1"/>
                      <a:pt x="56" y="1"/>
                    </a:cubicBezTo>
                    <a:cubicBezTo>
                      <a:pt x="57" y="0"/>
                      <a:pt x="58" y="0"/>
                      <a:pt x="59" y="0"/>
                    </a:cubicBezTo>
                    <a:cubicBezTo>
                      <a:pt x="128" y="0"/>
                      <a:pt x="128" y="0"/>
                      <a:pt x="128" y="0"/>
                    </a:cubicBezTo>
                    <a:close/>
                    <a:moveTo>
                      <a:pt x="122" y="88"/>
                    </a:moveTo>
                    <a:cubicBezTo>
                      <a:pt x="122" y="11"/>
                      <a:pt x="122" y="11"/>
                      <a:pt x="122" y="11"/>
                    </a:cubicBezTo>
                    <a:cubicBezTo>
                      <a:pt x="66" y="11"/>
                      <a:pt x="66" y="11"/>
                      <a:pt x="66" y="11"/>
                    </a:cubicBezTo>
                    <a:cubicBezTo>
                      <a:pt x="66" y="26"/>
                      <a:pt x="66" y="26"/>
                      <a:pt x="66" y="26"/>
                    </a:cubicBezTo>
                    <a:cubicBezTo>
                      <a:pt x="102" y="26"/>
                      <a:pt x="102" y="26"/>
                      <a:pt x="102" y="26"/>
                    </a:cubicBezTo>
                    <a:cubicBezTo>
                      <a:pt x="104" y="26"/>
                      <a:pt x="106" y="28"/>
                      <a:pt x="106" y="30"/>
                    </a:cubicBezTo>
                    <a:cubicBezTo>
                      <a:pt x="106" y="32"/>
                      <a:pt x="104" y="34"/>
                      <a:pt x="102" y="34"/>
                    </a:cubicBezTo>
                    <a:cubicBezTo>
                      <a:pt x="66" y="34"/>
                      <a:pt x="66" y="34"/>
                      <a:pt x="66" y="34"/>
                    </a:cubicBezTo>
                    <a:cubicBezTo>
                      <a:pt x="66" y="47"/>
                      <a:pt x="66" y="47"/>
                      <a:pt x="66" y="47"/>
                    </a:cubicBezTo>
                    <a:cubicBezTo>
                      <a:pt x="102" y="47"/>
                      <a:pt x="102" y="47"/>
                      <a:pt x="102" y="47"/>
                    </a:cubicBezTo>
                    <a:cubicBezTo>
                      <a:pt x="104" y="47"/>
                      <a:pt x="106" y="48"/>
                      <a:pt x="106" y="51"/>
                    </a:cubicBezTo>
                    <a:cubicBezTo>
                      <a:pt x="106" y="53"/>
                      <a:pt x="104" y="55"/>
                      <a:pt x="102" y="55"/>
                    </a:cubicBezTo>
                    <a:cubicBezTo>
                      <a:pt x="22" y="55"/>
                      <a:pt x="22" y="55"/>
                      <a:pt x="22" y="55"/>
                    </a:cubicBezTo>
                    <a:cubicBezTo>
                      <a:pt x="22" y="98"/>
                      <a:pt x="22" y="98"/>
                      <a:pt x="22" y="98"/>
                    </a:cubicBezTo>
                    <a:cubicBezTo>
                      <a:pt x="39" y="89"/>
                      <a:pt x="39" y="89"/>
                      <a:pt x="39" y="89"/>
                    </a:cubicBezTo>
                    <a:cubicBezTo>
                      <a:pt x="40" y="88"/>
                      <a:pt x="41" y="88"/>
                      <a:pt x="41" y="88"/>
                    </a:cubicBezTo>
                    <a:cubicBezTo>
                      <a:pt x="122" y="88"/>
                      <a:pt x="122" y="88"/>
                      <a:pt x="122" y="88"/>
                    </a:cubicBezTo>
                    <a:close/>
                    <a:moveTo>
                      <a:pt x="22" y="108"/>
                    </a:moveTo>
                    <a:cubicBezTo>
                      <a:pt x="22" y="118"/>
                      <a:pt x="22" y="118"/>
                      <a:pt x="22" y="118"/>
                    </a:cubicBezTo>
                    <a:cubicBezTo>
                      <a:pt x="42" y="129"/>
                      <a:pt x="42" y="129"/>
                      <a:pt x="42" y="129"/>
                    </a:cubicBezTo>
                    <a:cubicBezTo>
                      <a:pt x="98" y="129"/>
                      <a:pt x="98" y="129"/>
                      <a:pt x="98" y="129"/>
                    </a:cubicBezTo>
                    <a:cubicBezTo>
                      <a:pt x="98" y="117"/>
                      <a:pt x="98" y="117"/>
                      <a:pt x="98" y="117"/>
                    </a:cubicBezTo>
                    <a:cubicBezTo>
                      <a:pt x="42" y="117"/>
                      <a:pt x="42" y="117"/>
                      <a:pt x="42" y="117"/>
                    </a:cubicBezTo>
                    <a:cubicBezTo>
                      <a:pt x="40" y="117"/>
                      <a:pt x="38" y="115"/>
                      <a:pt x="38" y="113"/>
                    </a:cubicBezTo>
                    <a:cubicBezTo>
                      <a:pt x="38" y="111"/>
                      <a:pt x="40" y="109"/>
                      <a:pt x="42" y="109"/>
                    </a:cubicBezTo>
                    <a:cubicBezTo>
                      <a:pt x="98" y="109"/>
                      <a:pt x="98" y="109"/>
                      <a:pt x="98" y="109"/>
                    </a:cubicBezTo>
                    <a:cubicBezTo>
                      <a:pt x="98" y="96"/>
                      <a:pt x="98" y="96"/>
                      <a:pt x="98" y="96"/>
                    </a:cubicBezTo>
                    <a:cubicBezTo>
                      <a:pt x="42" y="96"/>
                      <a:pt x="42" y="96"/>
                      <a:pt x="42" y="96"/>
                    </a:cubicBezTo>
                    <a:cubicBezTo>
                      <a:pt x="22" y="108"/>
                      <a:pt x="22" y="108"/>
                      <a:pt x="22" y="108"/>
                    </a:cubicBezTo>
                    <a:close/>
                    <a:moveTo>
                      <a:pt x="22" y="128"/>
                    </a:moveTo>
                    <a:cubicBezTo>
                      <a:pt x="22" y="158"/>
                      <a:pt x="22" y="158"/>
                      <a:pt x="22" y="158"/>
                    </a:cubicBezTo>
                    <a:cubicBezTo>
                      <a:pt x="122" y="158"/>
                      <a:pt x="122" y="158"/>
                      <a:pt x="122" y="158"/>
                    </a:cubicBezTo>
                    <a:cubicBezTo>
                      <a:pt x="122" y="138"/>
                      <a:pt x="122" y="138"/>
                      <a:pt x="122" y="138"/>
                    </a:cubicBezTo>
                    <a:cubicBezTo>
                      <a:pt x="41" y="138"/>
                      <a:pt x="41" y="138"/>
                      <a:pt x="41" y="138"/>
                    </a:cubicBezTo>
                    <a:cubicBezTo>
                      <a:pt x="41" y="138"/>
                      <a:pt x="40" y="138"/>
                      <a:pt x="39" y="137"/>
                    </a:cubicBezTo>
                    <a:cubicBezTo>
                      <a:pt x="22" y="128"/>
                      <a:pt x="22" y="128"/>
                      <a:pt x="22" y="128"/>
                    </a:cubicBezTo>
                    <a:close/>
                    <a:moveTo>
                      <a:pt x="123" y="129"/>
                    </a:moveTo>
                    <a:cubicBezTo>
                      <a:pt x="129" y="129"/>
                      <a:pt x="129" y="129"/>
                      <a:pt x="129" y="129"/>
                    </a:cubicBezTo>
                    <a:cubicBezTo>
                      <a:pt x="131" y="129"/>
                      <a:pt x="132" y="128"/>
                      <a:pt x="132" y="127"/>
                    </a:cubicBezTo>
                    <a:cubicBezTo>
                      <a:pt x="132" y="99"/>
                      <a:pt x="132" y="99"/>
                      <a:pt x="132" y="99"/>
                    </a:cubicBezTo>
                    <a:cubicBezTo>
                      <a:pt x="132" y="98"/>
                      <a:pt x="131" y="96"/>
                      <a:pt x="129" y="96"/>
                    </a:cubicBezTo>
                    <a:cubicBezTo>
                      <a:pt x="123" y="96"/>
                      <a:pt x="123" y="96"/>
                      <a:pt x="123" y="96"/>
                    </a:cubicBezTo>
                    <a:cubicBezTo>
                      <a:pt x="123" y="129"/>
                      <a:pt x="123" y="129"/>
                      <a:pt x="123" y="129"/>
                    </a:cubicBezTo>
                    <a:close/>
                    <a:moveTo>
                      <a:pt x="115" y="96"/>
                    </a:moveTo>
                    <a:cubicBezTo>
                      <a:pt x="106" y="96"/>
                      <a:pt x="106" y="96"/>
                      <a:pt x="106" y="96"/>
                    </a:cubicBezTo>
                    <a:cubicBezTo>
                      <a:pt x="106" y="129"/>
                      <a:pt x="106" y="129"/>
                      <a:pt x="106" y="129"/>
                    </a:cubicBezTo>
                    <a:cubicBezTo>
                      <a:pt x="115" y="129"/>
                      <a:pt x="115" y="129"/>
                      <a:pt x="115" y="129"/>
                    </a:cubicBezTo>
                    <a:cubicBezTo>
                      <a:pt x="115" y="96"/>
                      <a:pt x="115" y="96"/>
                      <a:pt x="115" y="96"/>
                    </a:cubicBezTo>
                    <a:close/>
                    <a:moveTo>
                      <a:pt x="41" y="67"/>
                    </a:moveTo>
                    <a:cubicBezTo>
                      <a:pt x="39" y="67"/>
                      <a:pt x="37" y="69"/>
                      <a:pt x="37" y="71"/>
                    </a:cubicBezTo>
                    <a:cubicBezTo>
                      <a:pt x="37" y="74"/>
                      <a:pt x="39" y="76"/>
                      <a:pt x="41" y="76"/>
                    </a:cubicBezTo>
                    <a:cubicBezTo>
                      <a:pt x="102" y="76"/>
                      <a:pt x="102" y="76"/>
                      <a:pt x="102" y="76"/>
                    </a:cubicBezTo>
                    <a:cubicBezTo>
                      <a:pt x="104" y="76"/>
                      <a:pt x="106" y="74"/>
                      <a:pt x="106" y="71"/>
                    </a:cubicBezTo>
                    <a:cubicBezTo>
                      <a:pt x="106" y="69"/>
                      <a:pt x="104" y="67"/>
                      <a:pt x="102" y="67"/>
                    </a:cubicBezTo>
                    <a:cubicBezTo>
                      <a:pt x="41" y="67"/>
                      <a:pt x="41" y="67"/>
                      <a:pt x="41" y="67"/>
                    </a:cubicBezTo>
                    <a:close/>
                    <a:moveTo>
                      <a:pt x="23" y="47"/>
                    </a:moveTo>
                    <a:cubicBezTo>
                      <a:pt x="58" y="47"/>
                      <a:pt x="58" y="47"/>
                      <a:pt x="58" y="47"/>
                    </a:cubicBezTo>
                    <a:cubicBezTo>
                      <a:pt x="58" y="11"/>
                      <a:pt x="58" y="11"/>
                      <a:pt x="58" y="11"/>
                    </a:cubicBezTo>
                    <a:cubicBezTo>
                      <a:pt x="23" y="47"/>
                      <a:pt x="23" y="47"/>
                      <a:pt x="23"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366" tIns="45683" rIns="91366" bIns="45683"/>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a:ln>
                    <a:noFill/>
                  </a:ln>
                  <a:solidFill>
                    <a:srgbClr val="003896"/>
                  </a:solidFill>
                  <a:effectLst/>
                  <a:uLnTx/>
                  <a:uFillTx/>
                  <a:latin typeface="Gill Sans MT" panose="020B0502020104020203"/>
                </a:endParaRPr>
              </a:p>
            </p:txBody>
          </p:sp>
        </p:grpSp>
      </p:grpSp>
    </p:spTree>
    <p:extLst>
      <p:ext uri="{BB962C8B-B14F-4D97-AF65-F5344CB8AC3E}">
        <p14:creationId xmlns:p14="http://schemas.microsoft.com/office/powerpoint/2010/main" val="228362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555D-9493-5129-18FF-CE87B2DF140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6.16: </a:t>
            </a:r>
            <a:r>
              <a:rPr lang="en-US" altLang="en-US" sz="2400" dirty="0">
                <a:solidFill>
                  <a:srgbClr val="FFFFFF"/>
                </a:solidFill>
                <a:latin typeface="Arial" panose="020B0604020202020204" pitchFamily="34" charset="0"/>
                <a:cs typeface="Arial" panose="020B0604020202020204" pitchFamily="34" charset="0"/>
              </a:rPr>
              <a:t>Coal Quality Management</a:t>
            </a:r>
            <a:endParaRPr lang="en-ZA" dirty="0"/>
          </a:p>
        </p:txBody>
      </p:sp>
      <p:sp>
        <p:nvSpPr>
          <p:cNvPr id="4" name="Rectangle 3">
            <a:extLst>
              <a:ext uri="{FF2B5EF4-FFF2-40B4-BE49-F238E27FC236}">
                <a16:creationId xmlns:a16="http://schemas.microsoft.com/office/drawing/2014/main" id="{43AC8D70-5A89-CA24-269A-FC56C9A12E2B}"/>
              </a:ext>
            </a:extLst>
          </p:cNvPr>
          <p:cNvSpPr/>
          <p:nvPr/>
        </p:nvSpPr>
        <p:spPr>
          <a:xfrm>
            <a:off x="486019" y="1026291"/>
            <a:ext cx="10122801" cy="600164"/>
          </a:xfrm>
          <a:prstGeom prst="rect">
            <a:avLst/>
          </a:prstGeom>
        </p:spPr>
        <p:txBody>
          <a:bodyPr wrap="square">
            <a:spAutoFit/>
          </a:bodyPr>
          <a:lstStyle/>
          <a:p>
            <a:pPr marL="357188" indent="-357188" algn="just">
              <a:spcBef>
                <a:spcPts val="300"/>
              </a:spcBef>
              <a:spcAft>
                <a:spcPts val="3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Coal </a:t>
            </a:r>
            <a:r>
              <a:rPr lang="en-US" sz="1400" b="1" dirty="0">
                <a:latin typeface="Arial" panose="020B0604020202020204" pitchFamily="34" charset="0"/>
                <a:cs typeface="Arial" panose="020B0604020202020204" pitchFamily="34" charset="0"/>
              </a:rPr>
              <a:t>quality audits were conducted </a:t>
            </a:r>
            <a:r>
              <a:rPr lang="en-US" sz="1400" dirty="0">
                <a:latin typeface="Arial" panose="020B0604020202020204" pitchFamily="34" charset="0"/>
                <a:cs typeface="Arial" panose="020B0604020202020204" pitchFamily="34" charset="0"/>
              </a:rPr>
              <a:t>with various service providers </a:t>
            </a:r>
            <a:r>
              <a:rPr lang="en-US" sz="1400" b="1" dirty="0">
                <a:latin typeface="Arial" panose="020B0604020202020204" pitchFamily="34" charset="0"/>
                <a:cs typeface="Arial" panose="020B0604020202020204" pitchFamily="34" charset="0"/>
              </a:rPr>
              <a:t>in FY2023 Q2 (July to September 2022</a:t>
            </a:r>
            <a:r>
              <a:rPr lang="en-US" sz="140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p>
            <a:pPr marL="357188" indent="-357188" algn="just">
              <a:spcBef>
                <a:spcPts val="300"/>
              </a:spcBef>
              <a:spcAft>
                <a:spcPts val="3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All </a:t>
            </a:r>
            <a:r>
              <a:rPr lang="en-US" sz="1400" b="1" dirty="0">
                <a:latin typeface="Arial" panose="020B0604020202020204" pitchFamily="34" charset="0"/>
                <a:cs typeface="Arial" panose="020B0604020202020204" pitchFamily="34" charset="0"/>
              </a:rPr>
              <a:t>major non-conformances </a:t>
            </a:r>
            <a:r>
              <a:rPr lang="en-US" sz="1400" dirty="0">
                <a:latin typeface="Arial" panose="020B0604020202020204" pitchFamily="34" charset="0"/>
                <a:cs typeface="Arial" panose="020B0604020202020204" pitchFamily="34" charset="0"/>
              </a:rPr>
              <a:t>(NCs) are addressed, and a corrective action plan is submitted within the 24-hour timeline.  </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C8F7EAD-7C99-01A2-5858-189EB4898248}"/>
              </a:ext>
            </a:extLst>
          </p:cNvPr>
          <p:cNvPicPr>
            <a:picLocks noChangeAspect="1"/>
          </p:cNvPicPr>
          <p:nvPr/>
        </p:nvPicPr>
        <p:blipFill>
          <a:blip r:embed="rId2"/>
          <a:stretch>
            <a:fillRect/>
          </a:stretch>
        </p:blipFill>
        <p:spPr>
          <a:xfrm>
            <a:off x="10863798" y="1147149"/>
            <a:ext cx="931962" cy="358447"/>
          </a:xfrm>
          <a:prstGeom prst="rect">
            <a:avLst/>
          </a:prstGeom>
        </p:spPr>
      </p:pic>
      <p:graphicFrame>
        <p:nvGraphicFramePr>
          <p:cNvPr id="8" name="Table 7">
            <a:extLst>
              <a:ext uri="{FF2B5EF4-FFF2-40B4-BE49-F238E27FC236}">
                <a16:creationId xmlns:a16="http://schemas.microsoft.com/office/drawing/2014/main" id="{E8A1CB89-6DCA-DBA4-AA3F-81F74B4DA9CB}"/>
              </a:ext>
            </a:extLst>
          </p:cNvPr>
          <p:cNvGraphicFramePr>
            <a:graphicFrameLocks noGrp="1"/>
          </p:cNvGraphicFramePr>
          <p:nvPr>
            <p:extLst>
              <p:ext uri="{D42A27DB-BD31-4B8C-83A1-F6EECF244321}">
                <p14:modId xmlns:p14="http://schemas.microsoft.com/office/powerpoint/2010/main" val="3715212050"/>
              </p:ext>
            </p:extLst>
          </p:nvPr>
        </p:nvGraphicFramePr>
        <p:xfrm>
          <a:off x="635299" y="1804650"/>
          <a:ext cx="10611119" cy="4441319"/>
        </p:xfrm>
        <a:graphic>
          <a:graphicData uri="http://schemas.openxmlformats.org/drawingml/2006/table">
            <a:tbl>
              <a:tblPr firstRow="1" firstCol="1" bandRow="1"/>
              <a:tblGrid>
                <a:gridCol w="788943">
                  <a:extLst>
                    <a:ext uri="{9D8B030D-6E8A-4147-A177-3AD203B41FA5}">
                      <a16:colId xmlns:a16="http://schemas.microsoft.com/office/drawing/2014/main" val="356431545"/>
                    </a:ext>
                  </a:extLst>
                </a:gridCol>
                <a:gridCol w="1033776">
                  <a:extLst>
                    <a:ext uri="{9D8B030D-6E8A-4147-A177-3AD203B41FA5}">
                      <a16:colId xmlns:a16="http://schemas.microsoft.com/office/drawing/2014/main" val="3984523112"/>
                    </a:ext>
                  </a:extLst>
                </a:gridCol>
                <a:gridCol w="822960">
                  <a:extLst>
                    <a:ext uri="{9D8B030D-6E8A-4147-A177-3AD203B41FA5}">
                      <a16:colId xmlns:a16="http://schemas.microsoft.com/office/drawing/2014/main" val="2975696603"/>
                    </a:ext>
                  </a:extLst>
                </a:gridCol>
                <a:gridCol w="1005840">
                  <a:extLst>
                    <a:ext uri="{9D8B030D-6E8A-4147-A177-3AD203B41FA5}">
                      <a16:colId xmlns:a16="http://schemas.microsoft.com/office/drawing/2014/main" val="3438233913"/>
                    </a:ext>
                  </a:extLst>
                </a:gridCol>
                <a:gridCol w="1158240">
                  <a:extLst>
                    <a:ext uri="{9D8B030D-6E8A-4147-A177-3AD203B41FA5}">
                      <a16:colId xmlns:a16="http://schemas.microsoft.com/office/drawing/2014/main" val="614547695"/>
                    </a:ext>
                  </a:extLst>
                </a:gridCol>
                <a:gridCol w="1625074">
                  <a:extLst>
                    <a:ext uri="{9D8B030D-6E8A-4147-A177-3AD203B41FA5}">
                      <a16:colId xmlns:a16="http://schemas.microsoft.com/office/drawing/2014/main" val="2517432043"/>
                    </a:ext>
                  </a:extLst>
                </a:gridCol>
                <a:gridCol w="4176286">
                  <a:extLst>
                    <a:ext uri="{9D8B030D-6E8A-4147-A177-3AD203B41FA5}">
                      <a16:colId xmlns:a16="http://schemas.microsoft.com/office/drawing/2014/main" val="3540275434"/>
                    </a:ext>
                  </a:extLst>
                </a:gridCol>
              </a:tblGrid>
              <a:tr h="397784">
                <a:tc rowSpan="2">
                  <a:txBody>
                    <a:bodyPr/>
                    <a:lstStyle/>
                    <a:p>
                      <a:pP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Service providers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July 2022</a:t>
                      </a:r>
                      <a:endParaRPr lang="en-Z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ZA"/>
                    </a:p>
                  </a:txBody>
                  <a:tcPr/>
                </a:tc>
                <a:tc gridSpan="2">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August 2022</a:t>
                      </a:r>
                      <a:endParaRPr lang="en-Z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ZA"/>
                    </a:p>
                  </a:txBody>
                  <a:tcPr/>
                </a:tc>
                <a:tc gridSpan="2">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September 2022</a:t>
                      </a:r>
                      <a:endParaRPr lang="en-ZA"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ZA"/>
                    </a:p>
                  </a:txBody>
                  <a:tcPr/>
                </a:tc>
                <a:extLst>
                  <a:ext uri="{0D108BD9-81ED-4DB2-BD59-A6C34878D82A}">
                    <a16:rowId xmlns:a16="http://schemas.microsoft.com/office/drawing/2014/main" val="384560202"/>
                  </a:ext>
                </a:extLst>
              </a:tr>
              <a:tr h="437652">
                <a:tc vMerge="1">
                  <a:txBody>
                    <a:bodyPr/>
                    <a:lstStyle/>
                    <a:p>
                      <a:endParaRPr lang="en-ZA"/>
                    </a:p>
                  </a:txBody>
                  <a:tcPr/>
                </a:tc>
                <a:tc>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Non-conformances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Status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Non-conformances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Status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Non-conformances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ZA" sz="10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Status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3414634"/>
                  </a:ext>
                </a:extLst>
              </a:tr>
              <a:tr h="598912">
                <a:tc>
                  <a:txBody>
                    <a:bodyPr/>
                    <a:lstStyle/>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Laboratory 1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000" dirty="0">
                        <a:solidFill>
                          <a:srgbClr val="002060"/>
                        </a:solidFill>
                        <a:effectLst/>
                        <a:latin typeface="Arial" panose="020B060402020202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000">
                        <a:solidFill>
                          <a:srgbClr val="002060"/>
                        </a:solidFill>
                        <a:effectLst/>
                        <a:latin typeface="Arial" panose="020B060402020202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3420745" algn="l"/>
                        </a:tabLs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6 Major NCs issued.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Follow up audit conducted and all 6 NCs were closed.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6 Major NCs were issued.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6 NCs are still open, remedial actions, root cause analysis and corrective actions submitted to Eskom, and will be verified and closed during the follow up audit.</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60948251"/>
                  </a:ext>
                </a:extLst>
              </a:tr>
              <a:tr h="345440">
                <a:tc rowSpan="2">
                  <a:txBody>
                    <a:bodyPr/>
                    <a:lstStyle/>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Laboratory 2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tabLst>
                          <a:tab pos="-3420745" algn="l"/>
                        </a:tabLs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6 Major NCs were issued.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Follow up audit conducted and all 15 NCs from Q1 audit were closed.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76231074"/>
                  </a:ext>
                </a:extLst>
              </a:tr>
              <a:tr h="32512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All 6 NCs- Corrective action plan submitted to Eskom</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0838957"/>
                  </a:ext>
                </a:extLst>
              </a:tr>
              <a:tr h="411113">
                <a:tc rowSpan="2">
                  <a:txBody>
                    <a:bodyPr/>
                    <a:lstStyle/>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Laboratory 3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tabLst>
                          <a:tab pos="-3420745" algn="l"/>
                        </a:tabLs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5 NCs from Q1 audit</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Follow up audit was conducted, and 3NCs were closed.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95299155"/>
                  </a:ext>
                </a:extLst>
              </a:tr>
              <a:tr h="39479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2 Major NCs still open as Eskom was not satisfied with the implemented corrective actions.</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4884443"/>
                  </a:ext>
                </a:extLst>
              </a:tr>
              <a:tr h="450307">
                <a:tc>
                  <a:txBody>
                    <a:bodyPr/>
                    <a:lstStyle/>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Laboratory 4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3420745" algn="l"/>
                        </a:tabLs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06 NCs from Q1 audit</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Follow up audit conducted, and all 06 Major NCs were closed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25931699"/>
                  </a:ext>
                </a:extLst>
              </a:tr>
              <a:tr h="411113">
                <a:tc>
                  <a:txBody>
                    <a:bodyPr/>
                    <a:lstStyle/>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Laboratory 5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3420745" algn="l"/>
                        </a:tabLs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1 Major NC recorded from Q1 audit.</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Follow up audit conducted, and 01 Major NC was closed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89594837"/>
                  </a:ext>
                </a:extLst>
              </a:tr>
              <a:tr h="395156">
                <a:tc rowSpan="2">
                  <a:txBody>
                    <a:bodyPr/>
                    <a:lstStyle/>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Laboratory 6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ZA" sz="1000" b="1">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tabLst>
                          <a:tab pos="-3420745" algn="l"/>
                        </a:tabLst>
                      </a:pPr>
                      <a:r>
                        <a:rPr lang="en-ZA"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06 Major NCs were recorded in Q1.</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solidFill>
                            <a:srgbClr val="002060"/>
                          </a:solidFill>
                          <a:effectLst/>
                          <a:latin typeface="Arial" panose="020B0604020202020204" pitchFamily="34" charset="0"/>
                          <a:ea typeface="Calibri" panose="020F0502020204030204" pitchFamily="34" charset="0"/>
                          <a:cs typeface="Arial" panose="020B0604020202020204" pitchFamily="34" charset="0"/>
                        </a:rPr>
                        <a:t>Follow up audit was conducted, and 4 Major NCs were verified and closed.</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80555234"/>
                  </a:ext>
                </a:extLst>
              </a:tr>
              <a:tr h="27393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7000"/>
                        </a:lnSpc>
                        <a:spcAft>
                          <a:spcPts val="800"/>
                        </a:spcAft>
                      </a:pPr>
                      <a:r>
                        <a:rPr lang="en-ZA" sz="10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other 2 Major NCs are still open.</a:t>
                      </a:r>
                    </a:p>
                  </a:txBody>
                  <a:tcPr marL="4579" marR="4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48878227"/>
                  </a:ext>
                </a:extLst>
              </a:tr>
            </a:tbl>
          </a:graphicData>
        </a:graphic>
      </p:graphicFrame>
      <p:sp>
        <p:nvSpPr>
          <p:cNvPr id="3" name="Rectangle 2">
            <a:extLst>
              <a:ext uri="{FF2B5EF4-FFF2-40B4-BE49-F238E27FC236}">
                <a16:creationId xmlns:a16="http://schemas.microsoft.com/office/drawing/2014/main" id="{22F11DCE-3C39-9C9D-390C-DEBE3B10853B}"/>
              </a:ext>
            </a:extLst>
          </p:cNvPr>
          <p:cNvSpPr/>
          <p:nvPr/>
        </p:nvSpPr>
        <p:spPr>
          <a:xfrm>
            <a:off x="638419" y="6360291"/>
            <a:ext cx="10122801" cy="307777"/>
          </a:xfrm>
          <a:prstGeom prst="rect">
            <a:avLst/>
          </a:prstGeom>
        </p:spPr>
        <p:txBody>
          <a:bodyPr wrap="square">
            <a:spAutoFit/>
          </a:bodyPr>
          <a:lstStyle/>
          <a:p>
            <a:pPr marL="357188" indent="-357188" algn="just">
              <a:spcBef>
                <a:spcPts val="300"/>
              </a:spcBef>
              <a:spcAft>
                <a:spcPts val="300"/>
              </a:spcAft>
              <a:buFont typeface="Wingdings" panose="05000000000000000000" pitchFamily="2" charset="2"/>
              <a:buChar char="q"/>
            </a:pPr>
            <a:r>
              <a:rPr lang="en-US" sz="1400" b="1" dirty="0">
                <a:latin typeface="Arial" panose="020B0604020202020204" pitchFamily="34" charset="0"/>
                <a:cs typeface="Arial" panose="020B0604020202020204" pitchFamily="34" charset="0"/>
              </a:rPr>
              <a:t>Additional technologies are being investigated </a:t>
            </a:r>
            <a:r>
              <a:rPr lang="en-US" sz="1400" dirty="0">
                <a:latin typeface="Arial" panose="020B0604020202020204" pitchFamily="34" charset="0"/>
                <a:cs typeface="Arial" panose="020B0604020202020204" pitchFamily="34" charset="0"/>
              </a:rPr>
              <a:t>to test coal when received at the power station by truck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28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3BC7A4-34C5-C191-EB3A-004943E3AC47}"/>
              </a:ext>
            </a:extLst>
          </p:cNvPr>
          <p:cNvSpPr>
            <a:spLocks noGrp="1"/>
          </p:cNvSpPr>
          <p:nvPr>
            <p:ph type="title"/>
          </p:nvPr>
        </p:nvSpPr>
        <p:spPr>
          <a:xfrm>
            <a:off x="361950" y="152400"/>
            <a:ext cx="9877425" cy="665163"/>
          </a:xfrm>
        </p:spPr>
        <p:txBody>
          <a:bodyPr/>
          <a:lstStyle/>
          <a:p>
            <a:r>
              <a:rPr lang="en-ZA" dirty="0"/>
              <a:t>Recommendation 6.19:  Weighbridges and offloading facilities</a:t>
            </a:r>
          </a:p>
        </p:txBody>
      </p:sp>
      <p:sp>
        <p:nvSpPr>
          <p:cNvPr id="5" name="Rectangle 4">
            <a:extLst>
              <a:ext uri="{FF2B5EF4-FFF2-40B4-BE49-F238E27FC236}">
                <a16:creationId xmlns:a16="http://schemas.microsoft.com/office/drawing/2014/main" id="{507D5649-2BA3-A74C-636A-6ECF57E846BF}"/>
              </a:ext>
            </a:extLst>
          </p:cNvPr>
          <p:cNvSpPr/>
          <p:nvPr/>
        </p:nvSpPr>
        <p:spPr>
          <a:xfrm>
            <a:off x="497840" y="1402079"/>
            <a:ext cx="10182838" cy="782983"/>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Weighbridges and offloading facilities at Kusile Power Station</a:t>
            </a:r>
          </a:p>
        </p:txBody>
      </p:sp>
      <p:sp>
        <p:nvSpPr>
          <p:cNvPr id="7" name="Rectangle 6">
            <a:extLst>
              <a:ext uri="{FF2B5EF4-FFF2-40B4-BE49-F238E27FC236}">
                <a16:creationId xmlns:a16="http://schemas.microsoft.com/office/drawing/2014/main" id="{19F8A24F-BD26-9D2F-5212-306B6BC3056A}"/>
              </a:ext>
            </a:extLst>
          </p:cNvPr>
          <p:cNvSpPr/>
          <p:nvPr/>
        </p:nvSpPr>
        <p:spPr>
          <a:xfrm>
            <a:off x="568960" y="2286000"/>
            <a:ext cx="10182838" cy="412496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B2BE023-786A-CEBB-C13C-EE516CA6A1FB}"/>
              </a:ext>
            </a:extLst>
          </p:cNvPr>
          <p:cNvSpPr/>
          <p:nvPr/>
        </p:nvSpPr>
        <p:spPr>
          <a:xfrm>
            <a:off x="808376" y="2488549"/>
            <a:ext cx="9758023" cy="3677930"/>
          </a:xfrm>
          <a:prstGeom prst="rect">
            <a:avLst/>
          </a:prstGeom>
        </p:spPr>
        <p:txBody>
          <a:bodyPr wrap="square">
            <a:spAutoFit/>
          </a:bodyPr>
          <a:lstStyle/>
          <a:p>
            <a:pPr marL="355600" indent="-352425" algn="just">
              <a:spcBef>
                <a:spcPts val="300"/>
              </a:spcBef>
              <a:spcAft>
                <a:spcPts val="300"/>
              </a:spcAft>
              <a:buSzPct val="125000"/>
              <a:buFont typeface="Arial" panose="020B0604020202020204" pitchFamily="34" charset="0"/>
              <a:buChar char="•"/>
            </a:pPr>
            <a:r>
              <a:rPr lang="en-GB" sz="1600" b="1" dirty="0">
                <a:solidFill>
                  <a:srgbClr val="003896"/>
                </a:solidFill>
                <a:ea typeface="Calibri" panose="020F0502020204030204" pitchFamily="34" charset="0"/>
                <a:cs typeface="Arial" panose="020B0604020202020204" pitchFamily="34" charset="0"/>
              </a:rPr>
              <a:t>The </a:t>
            </a:r>
            <a:r>
              <a:rPr lang="en-US" sz="1600" b="1" dirty="0">
                <a:solidFill>
                  <a:srgbClr val="003896"/>
                </a:solidFill>
                <a:ea typeface="Calibri" panose="020F0502020204030204" pitchFamily="34" charset="0"/>
                <a:cs typeface="Arial" panose="020B0604020202020204" pitchFamily="34" charset="0"/>
              </a:rPr>
              <a:t>first three phases have now been completed </a:t>
            </a:r>
            <a:r>
              <a:rPr lang="en-US" sz="1600" dirty="0">
                <a:solidFill>
                  <a:srgbClr val="003896"/>
                </a:solidFill>
                <a:ea typeface="Calibri" panose="020F0502020204030204" pitchFamily="34" charset="0"/>
                <a:cs typeface="Arial" panose="020B0604020202020204" pitchFamily="34" charset="0"/>
              </a:rPr>
              <a:t>(with the third phase comprising civil works for permanent weighbridges, the inspection building, and the control room). </a:t>
            </a:r>
            <a:endParaRPr lang="en-ZA" sz="1600" dirty="0">
              <a:solidFill>
                <a:srgbClr val="003896"/>
              </a:solidFill>
              <a:cs typeface="Arial" panose="020B0604020202020204" pitchFamily="34" charset="0"/>
            </a:endParaRPr>
          </a:p>
          <a:p>
            <a:pPr marL="355600" indent="-352425" algn="just">
              <a:spcBef>
                <a:spcPts val="300"/>
              </a:spcBef>
              <a:spcAft>
                <a:spcPts val="300"/>
              </a:spcAft>
              <a:buClr>
                <a:srgbClr val="002E7F"/>
              </a:buClr>
              <a:buSzPct val="125000"/>
              <a:buFont typeface="Arial" panose="020B0604020202020204" pitchFamily="34" charset="0"/>
              <a:buChar char="•"/>
            </a:pPr>
            <a:r>
              <a:rPr lang="en-US" sz="1600" b="1" dirty="0">
                <a:solidFill>
                  <a:srgbClr val="003896"/>
                </a:solidFill>
                <a:ea typeface="Calibri" panose="020F0502020204030204" pitchFamily="34" charset="0"/>
                <a:cs typeface="Arial" panose="020B0604020202020204" pitchFamily="34" charset="0"/>
              </a:rPr>
              <a:t>Outstanding phases </a:t>
            </a:r>
            <a:r>
              <a:rPr lang="en-US" sz="1600" dirty="0">
                <a:solidFill>
                  <a:srgbClr val="003896"/>
                </a:solidFill>
                <a:ea typeface="Calibri" panose="020F0502020204030204" pitchFamily="34" charset="0"/>
                <a:cs typeface="Arial" panose="020B0604020202020204" pitchFamily="34" charset="0"/>
              </a:rPr>
              <a:t>are the </a:t>
            </a:r>
            <a:r>
              <a:rPr lang="en-US" sz="1600" b="1" dirty="0">
                <a:solidFill>
                  <a:srgbClr val="003896"/>
                </a:solidFill>
                <a:ea typeface="Calibri" panose="020F0502020204030204" pitchFamily="34" charset="0"/>
                <a:cs typeface="Arial" panose="020B0604020202020204" pitchFamily="34" charset="0"/>
              </a:rPr>
              <a:t>coal hopper civil construction </a:t>
            </a:r>
            <a:r>
              <a:rPr lang="en-US" sz="1600" dirty="0">
                <a:solidFill>
                  <a:srgbClr val="003896"/>
                </a:solidFill>
                <a:ea typeface="Calibri" panose="020F0502020204030204" pitchFamily="34" charset="0"/>
                <a:cs typeface="Arial" panose="020B0604020202020204" pitchFamily="34" charset="0"/>
              </a:rPr>
              <a:t>(Phase 4) and</a:t>
            </a:r>
            <a:r>
              <a:rPr lang="en-US" sz="1600" b="1" dirty="0">
                <a:solidFill>
                  <a:srgbClr val="003896"/>
                </a:solidFill>
                <a:ea typeface="Calibri" panose="020F0502020204030204" pitchFamily="34" charset="0"/>
                <a:cs typeface="Arial" panose="020B0604020202020204" pitchFamily="34" charset="0"/>
              </a:rPr>
              <a:t> west access road </a:t>
            </a:r>
            <a:r>
              <a:rPr lang="en-US" sz="1600" dirty="0">
                <a:solidFill>
                  <a:srgbClr val="003896"/>
                </a:solidFill>
                <a:ea typeface="Calibri" panose="020F0502020204030204" pitchFamily="34" charset="0"/>
                <a:cs typeface="Arial" panose="020B0604020202020204" pitchFamily="34" charset="0"/>
              </a:rPr>
              <a:t>(Phase 5). The coal hopper contract was awarded on </a:t>
            </a:r>
            <a:r>
              <a:rPr lang="en-US" sz="1600" b="1" dirty="0">
                <a:solidFill>
                  <a:srgbClr val="003896"/>
                </a:solidFill>
                <a:ea typeface="Calibri" panose="020F0502020204030204" pitchFamily="34" charset="0"/>
                <a:cs typeface="Arial" panose="020B0604020202020204" pitchFamily="34" charset="0"/>
              </a:rPr>
              <a:t>11 February 2022 </a:t>
            </a:r>
            <a:r>
              <a:rPr lang="en-US" sz="1600" dirty="0">
                <a:solidFill>
                  <a:srgbClr val="003896"/>
                </a:solidFill>
                <a:ea typeface="Calibri" panose="020F0502020204030204" pitchFamily="34" charset="0"/>
                <a:cs typeface="Arial" panose="020B0604020202020204" pitchFamily="34" charset="0"/>
              </a:rPr>
              <a:t>and Construction is under way, with mass earthworks (excavations) for the hopper structure completed.</a:t>
            </a:r>
          </a:p>
          <a:p>
            <a:pPr marL="355600" indent="-352425" algn="just">
              <a:spcBef>
                <a:spcPts val="300"/>
              </a:spcBef>
              <a:spcAft>
                <a:spcPts val="300"/>
              </a:spcAft>
              <a:buClr>
                <a:srgbClr val="002E7F"/>
              </a:buClr>
              <a:buSzPct val="125000"/>
              <a:buFont typeface="Arial" panose="020B0604020202020204" pitchFamily="34" charset="0"/>
              <a:buChar char="•"/>
            </a:pPr>
            <a:r>
              <a:rPr lang="en-US" sz="1600" dirty="0">
                <a:solidFill>
                  <a:srgbClr val="003896"/>
                </a:solidFill>
                <a:ea typeface="Calibri" panose="020F0502020204030204" pitchFamily="34" charset="0"/>
                <a:cs typeface="Arial" panose="020B0604020202020204" pitchFamily="34" charset="0"/>
              </a:rPr>
              <a:t>The </a:t>
            </a:r>
            <a:r>
              <a:rPr lang="en-US" sz="1600" b="1" dirty="0">
                <a:solidFill>
                  <a:srgbClr val="003896"/>
                </a:solidFill>
                <a:ea typeface="Calibri" panose="020F0502020204030204" pitchFamily="34" charset="0"/>
                <a:cs typeface="Arial" panose="020B0604020202020204" pitchFamily="34" charset="0"/>
              </a:rPr>
              <a:t>next activity of construction piles resumed in August 2022 </a:t>
            </a:r>
            <a:r>
              <a:rPr lang="en-US" sz="1600" dirty="0">
                <a:solidFill>
                  <a:srgbClr val="003896"/>
                </a:solidFill>
                <a:ea typeface="Calibri" panose="020F0502020204030204" pitchFamily="34" charset="0"/>
                <a:cs typeface="Arial" panose="020B0604020202020204" pitchFamily="34" charset="0"/>
              </a:rPr>
              <a:t>and to date,</a:t>
            </a:r>
            <a:r>
              <a:rPr lang="en-US" sz="1600" b="1" dirty="0">
                <a:solidFill>
                  <a:srgbClr val="003896"/>
                </a:solidFill>
                <a:ea typeface="Calibri" panose="020F0502020204030204" pitchFamily="34" charset="0"/>
                <a:cs typeface="Arial" panose="020B0604020202020204" pitchFamily="34" charset="0"/>
              </a:rPr>
              <a:t>103 piles have been done</a:t>
            </a:r>
          </a:p>
          <a:p>
            <a:pPr marL="355600" indent="-352425" algn="just">
              <a:spcBef>
                <a:spcPts val="300"/>
              </a:spcBef>
              <a:spcAft>
                <a:spcPts val="300"/>
              </a:spcAft>
              <a:buClr>
                <a:srgbClr val="002E7F"/>
              </a:buClr>
              <a:buSzPct val="125000"/>
              <a:buFont typeface="Arial" panose="020B0604020202020204" pitchFamily="34" charset="0"/>
              <a:buChar char="•"/>
            </a:pPr>
            <a:r>
              <a:rPr lang="en-US" sz="1600" b="1" dirty="0">
                <a:solidFill>
                  <a:srgbClr val="003896"/>
                </a:solidFill>
                <a:ea typeface="Calibri" panose="020F0502020204030204" pitchFamily="34" charset="0"/>
                <a:cs typeface="Arial" panose="020B0604020202020204" pitchFamily="34" charset="0"/>
              </a:rPr>
              <a:t>Construction completion </a:t>
            </a:r>
            <a:r>
              <a:rPr lang="en-US" sz="1600" dirty="0">
                <a:solidFill>
                  <a:srgbClr val="003896"/>
                </a:solidFill>
                <a:ea typeface="Calibri" panose="020F0502020204030204" pitchFamily="34" charset="0"/>
                <a:cs typeface="Arial" panose="020B0604020202020204" pitchFamily="34" charset="0"/>
              </a:rPr>
              <a:t>for the hopper structure is </a:t>
            </a:r>
            <a:r>
              <a:rPr lang="en-US" sz="1600" b="1" dirty="0">
                <a:solidFill>
                  <a:srgbClr val="003896"/>
                </a:solidFill>
                <a:ea typeface="Calibri" panose="020F0502020204030204" pitchFamily="34" charset="0"/>
                <a:cs typeface="Arial" panose="020B0604020202020204" pitchFamily="34" charset="0"/>
              </a:rPr>
              <a:t>forecast to be the end of 2023</a:t>
            </a:r>
            <a:r>
              <a:rPr lang="en-US" sz="1600" dirty="0">
                <a:solidFill>
                  <a:srgbClr val="003896"/>
                </a:solidFill>
                <a:ea typeface="Calibri" panose="020F0502020204030204" pitchFamily="34" charset="0"/>
                <a:cs typeface="Arial" panose="020B0604020202020204" pitchFamily="34" charset="0"/>
              </a:rPr>
              <a:t>. The west access road </a:t>
            </a:r>
            <a:r>
              <a:rPr lang="en-US" sz="1600" b="1" dirty="0">
                <a:solidFill>
                  <a:srgbClr val="003896"/>
                </a:solidFill>
                <a:ea typeface="Calibri" panose="020F0502020204030204" pitchFamily="34" charset="0"/>
                <a:cs typeface="Arial" panose="020B0604020202020204" pitchFamily="34" charset="0"/>
              </a:rPr>
              <a:t>(Phase 5) will be executed in the same time frame.</a:t>
            </a:r>
          </a:p>
          <a:p>
            <a:pPr marL="355600" indent="-352425" algn="just">
              <a:spcBef>
                <a:spcPts val="300"/>
              </a:spcBef>
              <a:spcAft>
                <a:spcPts val="300"/>
              </a:spcAft>
              <a:buClr>
                <a:srgbClr val="002E7F"/>
              </a:buClr>
              <a:buSzPct val="125000"/>
              <a:buFont typeface="Arial" panose="020B0604020202020204" pitchFamily="34" charset="0"/>
              <a:buChar char="•"/>
            </a:pPr>
            <a:r>
              <a:rPr lang="en-US" sz="1600" dirty="0">
                <a:solidFill>
                  <a:srgbClr val="003896"/>
                </a:solidFill>
                <a:ea typeface="Calibri" panose="020F0502020204030204" pitchFamily="34" charset="0"/>
                <a:cs typeface="Arial" panose="020B0604020202020204" pitchFamily="34" charset="0"/>
              </a:rPr>
              <a:t>Installation of the </a:t>
            </a:r>
            <a:r>
              <a:rPr lang="en-US" sz="1600" b="1" dirty="0">
                <a:solidFill>
                  <a:srgbClr val="003896"/>
                </a:solidFill>
                <a:ea typeface="Calibri" panose="020F0502020204030204" pitchFamily="34" charset="0"/>
                <a:cs typeface="Arial" panose="020B0604020202020204" pitchFamily="34" charset="0"/>
              </a:rPr>
              <a:t>4 additional weighbridges </a:t>
            </a:r>
            <a:r>
              <a:rPr lang="en-US" sz="1600" dirty="0">
                <a:solidFill>
                  <a:srgbClr val="003896"/>
                </a:solidFill>
                <a:ea typeface="Calibri" panose="020F0502020204030204" pitchFamily="34" charset="0"/>
                <a:cs typeface="Arial" panose="020B0604020202020204" pitchFamily="34" charset="0"/>
              </a:rPr>
              <a:t>in the coal stockyard </a:t>
            </a:r>
            <a:r>
              <a:rPr lang="en-US" sz="1600" b="1" dirty="0">
                <a:solidFill>
                  <a:srgbClr val="003896"/>
                </a:solidFill>
                <a:ea typeface="Calibri" panose="020F0502020204030204" pitchFamily="34" charset="0"/>
                <a:cs typeface="Arial" panose="020B0604020202020204" pitchFamily="34" charset="0"/>
              </a:rPr>
              <a:t>has been completed </a:t>
            </a:r>
            <a:r>
              <a:rPr lang="en-US" sz="1600" dirty="0">
                <a:solidFill>
                  <a:srgbClr val="003896"/>
                </a:solidFill>
                <a:ea typeface="Calibri" panose="020F0502020204030204" pitchFamily="34" charset="0"/>
                <a:cs typeface="Arial" panose="020B0604020202020204" pitchFamily="34" charset="0"/>
              </a:rPr>
              <a:t>and the weighbridges are operational. A total of </a:t>
            </a:r>
            <a:r>
              <a:rPr lang="en-US" sz="1600" b="1" dirty="0">
                <a:solidFill>
                  <a:srgbClr val="003896"/>
                </a:solidFill>
                <a:ea typeface="Calibri" panose="020F0502020204030204" pitchFamily="34" charset="0"/>
                <a:cs typeface="Arial" panose="020B0604020202020204" pitchFamily="34" charset="0"/>
              </a:rPr>
              <a:t>six weighbridges have been installed </a:t>
            </a:r>
            <a:r>
              <a:rPr lang="en-US" sz="1600" dirty="0">
                <a:solidFill>
                  <a:srgbClr val="003896"/>
                </a:solidFill>
                <a:ea typeface="Calibri" panose="020F0502020204030204" pitchFamily="34" charset="0"/>
                <a:cs typeface="Arial" panose="020B0604020202020204" pitchFamily="34" charset="0"/>
              </a:rPr>
              <a:t>in the stockyard and </a:t>
            </a:r>
            <a:r>
              <a:rPr lang="en-US" sz="1600" b="1" dirty="0">
                <a:solidFill>
                  <a:srgbClr val="003896"/>
                </a:solidFill>
                <a:ea typeface="Calibri" panose="020F0502020204030204" pitchFamily="34" charset="0"/>
                <a:cs typeface="Arial" panose="020B0604020202020204" pitchFamily="34" charset="0"/>
              </a:rPr>
              <a:t>all are operational</a:t>
            </a:r>
          </a:p>
          <a:p>
            <a:pPr marL="355600" indent="-352425" algn="just">
              <a:spcBef>
                <a:spcPts val="300"/>
              </a:spcBef>
              <a:spcAft>
                <a:spcPts val="300"/>
              </a:spcAft>
              <a:buClr>
                <a:srgbClr val="002E7F"/>
              </a:buClr>
              <a:buSzPct val="125000"/>
              <a:buFont typeface="Arial" panose="020B0604020202020204" pitchFamily="34" charset="0"/>
              <a:buChar char="•"/>
            </a:pPr>
            <a:r>
              <a:rPr lang="en-US" sz="1600" dirty="0">
                <a:solidFill>
                  <a:srgbClr val="003896"/>
                </a:solidFill>
                <a:ea typeface="Calibri" panose="020F0502020204030204" pitchFamily="34" charset="0"/>
                <a:cs typeface="Arial" panose="020B0604020202020204" pitchFamily="34" charset="0"/>
              </a:rPr>
              <a:t>The installation of the </a:t>
            </a:r>
            <a:r>
              <a:rPr lang="en-US" sz="1600" b="1" dirty="0">
                <a:solidFill>
                  <a:srgbClr val="003896"/>
                </a:solidFill>
                <a:ea typeface="Calibri" panose="020F0502020204030204" pitchFamily="34" charset="0"/>
                <a:cs typeface="Arial" panose="020B0604020202020204" pitchFamily="34" charset="0"/>
              </a:rPr>
              <a:t>additional feed conveyor </a:t>
            </a:r>
            <a:r>
              <a:rPr lang="en-US" sz="1600" dirty="0">
                <a:solidFill>
                  <a:srgbClr val="003896"/>
                </a:solidFill>
                <a:ea typeface="Calibri" panose="020F0502020204030204" pitchFamily="34" charset="0"/>
                <a:cs typeface="Arial" panose="020B0604020202020204" pitchFamily="34" charset="0"/>
              </a:rPr>
              <a:t>in the coal stockyard </a:t>
            </a:r>
            <a:r>
              <a:rPr lang="en-US" sz="1600" b="1" dirty="0">
                <a:solidFill>
                  <a:srgbClr val="003896"/>
                </a:solidFill>
                <a:ea typeface="Calibri" panose="020F0502020204030204" pitchFamily="34" charset="0"/>
                <a:cs typeface="Arial" panose="020B0604020202020204" pitchFamily="34" charset="0"/>
              </a:rPr>
              <a:t>is complete and in operation</a:t>
            </a:r>
            <a:endParaRPr lang="en-GB" sz="1600" b="1" dirty="0">
              <a:solidFill>
                <a:srgbClr val="003896"/>
              </a:solidFill>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8327FE0-E8FE-1102-25C5-024B4A208BD5}"/>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(1/2)</a:t>
            </a:r>
            <a:endParaRPr lang="en-ZA" sz="1400" dirty="0" err="1">
              <a:solidFill>
                <a:schemeClr val="bg1"/>
              </a:solidFill>
            </a:endParaRPr>
          </a:p>
        </p:txBody>
      </p:sp>
    </p:spTree>
    <p:extLst>
      <p:ext uri="{BB962C8B-B14F-4D97-AF65-F5344CB8AC3E}">
        <p14:creationId xmlns:p14="http://schemas.microsoft.com/office/powerpoint/2010/main" val="93087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843B-48B0-F3B1-A97D-8E227AA6BF95}"/>
              </a:ext>
            </a:extLst>
          </p:cNvPr>
          <p:cNvSpPr>
            <a:spLocks noGrp="1"/>
          </p:cNvSpPr>
          <p:nvPr>
            <p:ph type="title"/>
          </p:nvPr>
        </p:nvSpPr>
        <p:spPr>
          <a:xfrm>
            <a:off x="138161" y="151981"/>
            <a:ext cx="9877023" cy="666000"/>
          </a:xfrm>
        </p:spPr>
        <p:txBody>
          <a:bodyPr/>
          <a:lstStyle/>
          <a:p>
            <a:r>
              <a:rPr lang="en-US" dirty="0"/>
              <a:t>Recommendation 6.19 - Construction of weighbridges and offloading facilities at Kusile Power Station </a:t>
            </a:r>
            <a:r>
              <a:rPr lang="en-US" sz="2000" b="1" dirty="0"/>
              <a:t>(Progress on New Largo coalfield project)</a:t>
            </a:r>
            <a:endParaRPr lang="en-ZA" sz="2000" b="1" dirty="0"/>
          </a:p>
        </p:txBody>
      </p:sp>
      <p:sp>
        <p:nvSpPr>
          <p:cNvPr id="4" name="Content Placeholder 2">
            <a:extLst>
              <a:ext uri="{FF2B5EF4-FFF2-40B4-BE49-F238E27FC236}">
                <a16:creationId xmlns:a16="http://schemas.microsoft.com/office/drawing/2014/main" id="{B3D9BF00-7E8F-7290-EA79-58D9CBF766F6}"/>
              </a:ext>
            </a:extLst>
          </p:cNvPr>
          <p:cNvSpPr txBox="1">
            <a:spLocks/>
          </p:cNvSpPr>
          <p:nvPr/>
        </p:nvSpPr>
        <p:spPr bwMode="auto">
          <a:xfrm>
            <a:off x="2834640" y="1043465"/>
            <a:ext cx="9164321" cy="556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a:lstStyle>
          <a:p>
            <a:pPr marL="357188" indent="-357188" algn="just">
              <a:spcBef>
                <a:spcPts val="500"/>
              </a:spcBef>
              <a:spcAft>
                <a:spcPts val="500"/>
              </a:spcAft>
              <a:buClr>
                <a:srgbClr val="002E7F"/>
              </a:buClr>
              <a:buFont typeface="Wingdings" panose="05000000000000000000" pitchFamily="2" charset="2"/>
              <a:buChar char="q"/>
              <a:defRPr/>
            </a:pPr>
            <a:r>
              <a:rPr lang="en-US" sz="1400" b="1" kern="0" dirty="0">
                <a:cs typeface="Arial"/>
              </a:rPr>
              <a:t>Negotiations between Eskom and </a:t>
            </a:r>
            <a:r>
              <a:rPr lang="en-US" sz="1400" b="1" kern="0" dirty="0" err="1">
                <a:cs typeface="Arial"/>
              </a:rPr>
              <a:t>Seriti</a:t>
            </a:r>
            <a:r>
              <a:rPr lang="en-US" sz="1400" b="1" kern="0" dirty="0">
                <a:cs typeface="Arial"/>
              </a:rPr>
              <a:t> </a:t>
            </a:r>
            <a:r>
              <a:rPr lang="en-US" sz="1400" kern="0" dirty="0">
                <a:cs typeface="Arial"/>
              </a:rPr>
              <a:t>for the New Largo Pit D, Pit H, Pit F and the New Largo main mine for coal supply to Kusile are advancing.</a:t>
            </a:r>
          </a:p>
          <a:p>
            <a:pPr marL="357188" indent="-357188" algn="just">
              <a:spcBef>
                <a:spcPts val="500"/>
              </a:spcBef>
              <a:spcAft>
                <a:spcPts val="500"/>
              </a:spcAft>
              <a:buClr>
                <a:srgbClr val="002E7F"/>
              </a:buClr>
              <a:buFont typeface="Wingdings" panose="05000000000000000000" pitchFamily="2" charset="2"/>
              <a:buChar char="q"/>
              <a:defRPr/>
            </a:pPr>
            <a:r>
              <a:rPr lang="en-US" sz="1400" kern="0" dirty="0">
                <a:cs typeface="Arial"/>
              </a:rPr>
              <a:t>It is anticipated that the </a:t>
            </a:r>
            <a:r>
              <a:rPr lang="en-US" sz="1400" b="1" kern="0" dirty="0">
                <a:cs typeface="Arial"/>
              </a:rPr>
              <a:t>contracts will be entered into, in tranches, for the different blocks of coal</a:t>
            </a:r>
            <a:r>
              <a:rPr lang="en-US" sz="1400" kern="0" dirty="0">
                <a:cs typeface="Arial"/>
              </a:rPr>
              <a:t> set out above, which will eventually see at least </a:t>
            </a:r>
            <a:r>
              <a:rPr lang="en-US" sz="1400" b="1" kern="0" dirty="0">
                <a:cs typeface="Arial"/>
              </a:rPr>
              <a:t>half of Kusile’s coal requirement being supplied by conveyor</a:t>
            </a:r>
            <a:r>
              <a:rPr lang="en-US" sz="1400" kern="0" dirty="0">
                <a:cs typeface="Arial"/>
              </a:rPr>
              <a:t>.  </a:t>
            </a:r>
          </a:p>
          <a:p>
            <a:pPr marL="357188" indent="-357188" algn="just">
              <a:spcBef>
                <a:spcPts val="500"/>
              </a:spcBef>
              <a:spcAft>
                <a:spcPts val="500"/>
              </a:spcAft>
              <a:buClr>
                <a:srgbClr val="002E7F"/>
              </a:buClr>
              <a:buFont typeface="Wingdings" panose="05000000000000000000" pitchFamily="2" charset="2"/>
              <a:buChar char="q"/>
              <a:defRPr/>
            </a:pPr>
            <a:r>
              <a:rPr lang="en-US" sz="1400" kern="0" dirty="0">
                <a:cs typeface="Arial"/>
              </a:rPr>
              <a:t>The </a:t>
            </a:r>
            <a:r>
              <a:rPr lang="en-US" sz="1400" b="1" kern="0" dirty="0">
                <a:cs typeface="Arial"/>
              </a:rPr>
              <a:t>first of a suite of coal supply agreements</a:t>
            </a:r>
            <a:r>
              <a:rPr lang="en-US" sz="1400" kern="0" dirty="0">
                <a:cs typeface="Arial"/>
              </a:rPr>
              <a:t> (CSAs) for a three-year supply from Pit D to Kusile Power Station </a:t>
            </a:r>
            <a:r>
              <a:rPr lang="en-US" sz="1400" b="1" kern="0" dirty="0">
                <a:cs typeface="Arial"/>
              </a:rPr>
              <a:t>has been concluded by the parties</a:t>
            </a:r>
            <a:r>
              <a:rPr lang="en-US" sz="1400" kern="0" dirty="0">
                <a:cs typeface="Arial"/>
              </a:rPr>
              <a:t>. </a:t>
            </a:r>
          </a:p>
          <a:p>
            <a:pPr marL="357188" indent="-357188" algn="just">
              <a:spcBef>
                <a:spcPts val="500"/>
              </a:spcBef>
              <a:spcAft>
                <a:spcPts val="500"/>
              </a:spcAft>
              <a:buClr>
                <a:srgbClr val="002E7F"/>
              </a:buClr>
              <a:buFont typeface="Wingdings" panose="05000000000000000000" pitchFamily="2" charset="2"/>
              <a:buChar char="q"/>
              <a:defRPr/>
            </a:pPr>
            <a:r>
              <a:rPr lang="en-US" sz="1400" b="1" kern="0" dirty="0">
                <a:cs typeface="Arial"/>
              </a:rPr>
              <a:t>The parties are currently in negotiations for the second tranche, </a:t>
            </a:r>
            <a:r>
              <a:rPr lang="en-US" sz="1400" kern="0" dirty="0">
                <a:cs typeface="Arial"/>
              </a:rPr>
              <a:t>namely, the long term 10-year CSA from New Largo Pit D, and are targeting conclusion of this tranche by December 2022</a:t>
            </a:r>
          </a:p>
          <a:p>
            <a:pPr marL="355600" indent="-355600" algn="just">
              <a:lnSpc>
                <a:spcPct val="100000"/>
              </a:lnSpc>
              <a:spcBef>
                <a:spcPts val="300"/>
              </a:spcBef>
              <a:spcAft>
                <a:spcPts val="300"/>
              </a:spcAft>
              <a:buClr>
                <a:srgbClr val="002E7F"/>
              </a:buClr>
              <a:buFont typeface="Wingdings" panose="05000000000000000000" pitchFamily="2" charset="2"/>
              <a:buChar char="q"/>
              <a:defRPr/>
            </a:pPr>
            <a:r>
              <a:rPr lang="en-US" sz="1400" b="1" kern="0" dirty="0">
                <a:cs typeface="Arial"/>
              </a:rPr>
              <a:t>Current engagements with </a:t>
            </a:r>
            <a:r>
              <a:rPr lang="en-US" sz="1400" b="1" kern="0" dirty="0" err="1">
                <a:cs typeface="Arial"/>
              </a:rPr>
              <a:t>Seriti</a:t>
            </a:r>
            <a:r>
              <a:rPr lang="en-US" sz="1400" kern="0" dirty="0">
                <a:cs typeface="Arial"/>
              </a:rPr>
              <a:t>, based on the revised production schedule from the New Largo plan, indicate that </a:t>
            </a:r>
            <a:r>
              <a:rPr lang="en-US" sz="1400" b="1" kern="0" dirty="0">
                <a:cs typeface="Arial"/>
              </a:rPr>
              <a:t>Mini-Pit D will be the first to be contracted during 2022</a:t>
            </a:r>
            <a:r>
              <a:rPr lang="en-US" sz="1400" kern="0" dirty="0">
                <a:cs typeface="Arial"/>
              </a:rPr>
              <a:t>, followed by the New Largo main mine, </a:t>
            </a:r>
            <a:r>
              <a:rPr lang="en-US" sz="1400" b="1" kern="0" dirty="0">
                <a:cs typeface="Arial"/>
              </a:rPr>
              <a:t>expected during the course of Q1 of 2024.</a:t>
            </a:r>
          </a:p>
          <a:p>
            <a:pPr marL="355600" indent="-355600" algn="just">
              <a:lnSpc>
                <a:spcPct val="100000"/>
              </a:lnSpc>
              <a:spcBef>
                <a:spcPts val="300"/>
              </a:spcBef>
              <a:spcAft>
                <a:spcPts val="300"/>
              </a:spcAft>
              <a:buClr>
                <a:srgbClr val="002E7F"/>
              </a:buClr>
              <a:buFont typeface="Wingdings" panose="05000000000000000000" pitchFamily="2" charset="2"/>
              <a:buChar char="q"/>
              <a:defRPr/>
            </a:pPr>
            <a:r>
              <a:rPr lang="en-US" sz="1400" b="1" kern="0" dirty="0">
                <a:cs typeface="Arial"/>
              </a:rPr>
              <a:t>Eskom requested </a:t>
            </a:r>
            <a:r>
              <a:rPr lang="en-US" sz="1400" b="1" kern="0" dirty="0" err="1">
                <a:cs typeface="Arial"/>
              </a:rPr>
              <a:t>Seriti</a:t>
            </a:r>
            <a:r>
              <a:rPr lang="en-US" sz="1400" b="1" kern="0" dirty="0">
                <a:cs typeface="Arial"/>
              </a:rPr>
              <a:t> to develop a business case </a:t>
            </a:r>
            <a:r>
              <a:rPr lang="en-US" sz="1400" kern="0" dirty="0">
                <a:cs typeface="Arial"/>
              </a:rPr>
              <a:t>to build, operate, and maintain the conveyor belt under the already existing New Largo Coal environmental approvals, including the possible off-site offloading facility to </a:t>
            </a:r>
            <a:r>
              <a:rPr lang="en-US" sz="1400" kern="0" dirty="0" err="1">
                <a:cs typeface="Arial"/>
              </a:rPr>
              <a:t>minimise</a:t>
            </a:r>
            <a:r>
              <a:rPr lang="en-US" sz="1400" kern="0" dirty="0">
                <a:cs typeface="Arial"/>
              </a:rPr>
              <a:t> the number of trucks coming into the station.</a:t>
            </a:r>
          </a:p>
          <a:p>
            <a:pPr marL="355600" indent="-355600" algn="just">
              <a:lnSpc>
                <a:spcPct val="100000"/>
              </a:lnSpc>
              <a:spcBef>
                <a:spcPts val="300"/>
              </a:spcBef>
              <a:spcAft>
                <a:spcPts val="300"/>
              </a:spcAft>
              <a:buClr>
                <a:srgbClr val="002E7F"/>
              </a:buClr>
              <a:buFont typeface="Wingdings" panose="05000000000000000000" pitchFamily="2" charset="2"/>
              <a:buChar char="q"/>
              <a:defRPr/>
            </a:pPr>
            <a:r>
              <a:rPr lang="en-US" sz="1400" b="1" kern="0" dirty="0" err="1">
                <a:cs typeface="Arial"/>
              </a:rPr>
              <a:t>Seriti</a:t>
            </a:r>
            <a:r>
              <a:rPr lang="en-US" sz="1400" b="1" kern="0" dirty="0">
                <a:cs typeface="Arial"/>
              </a:rPr>
              <a:t> presented a revised business case </a:t>
            </a:r>
            <a:r>
              <a:rPr lang="en-US" sz="1400" kern="0" dirty="0">
                <a:cs typeface="Arial"/>
              </a:rPr>
              <a:t>of building a conveyor belt to connect its beneficiation plant with the Kusile coal stockyard conveyor belts</a:t>
            </a:r>
          </a:p>
          <a:p>
            <a:pPr marL="355600" indent="-355600" algn="just">
              <a:lnSpc>
                <a:spcPct val="100000"/>
              </a:lnSpc>
              <a:spcBef>
                <a:spcPts val="300"/>
              </a:spcBef>
              <a:spcAft>
                <a:spcPts val="300"/>
              </a:spcAft>
              <a:buClr>
                <a:srgbClr val="002E7F"/>
              </a:buClr>
              <a:buFont typeface="Wingdings" panose="05000000000000000000" pitchFamily="2" charset="2"/>
              <a:buChar char="q"/>
              <a:defRPr/>
            </a:pPr>
            <a:r>
              <a:rPr lang="en-US" sz="1400" b="1" kern="0" dirty="0">
                <a:cs typeface="Arial"/>
              </a:rPr>
              <a:t>The signing of the long term Pit D coal supply agreement by 31 December 2022 </a:t>
            </a:r>
            <a:r>
              <a:rPr lang="en-US" sz="1400" kern="0" dirty="0">
                <a:cs typeface="Arial"/>
              </a:rPr>
              <a:t>will then allow </a:t>
            </a:r>
            <a:r>
              <a:rPr lang="en-US" sz="1400" kern="0" dirty="0" err="1">
                <a:cs typeface="Arial"/>
              </a:rPr>
              <a:t>Seriti</a:t>
            </a:r>
            <a:r>
              <a:rPr lang="en-US" sz="1400" kern="0" dirty="0">
                <a:cs typeface="Arial"/>
              </a:rPr>
              <a:t> to build a conveyor, which will be </a:t>
            </a:r>
            <a:r>
              <a:rPr lang="en-US" sz="1400" b="1" kern="0" dirty="0">
                <a:cs typeface="Arial"/>
              </a:rPr>
              <a:t>commissioned 18 months after the signing </a:t>
            </a:r>
            <a:r>
              <a:rPr lang="en-US" sz="1400" kern="0" dirty="0">
                <a:cs typeface="Arial"/>
              </a:rPr>
              <a:t>of the coal supply agreement. The conveyor is anticipated to be in operation by 30 June 2024. </a:t>
            </a:r>
          </a:p>
          <a:p>
            <a:pPr marL="355600" indent="-355600" algn="just">
              <a:lnSpc>
                <a:spcPct val="100000"/>
              </a:lnSpc>
              <a:spcBef>
                <a:spcPts val="300"/>
              </a:spcBef>
              <a:spcAft>
                <a:spcPts val="300"/>
              </a:spcAft>
              <a:buClr>
                <a:srgbClr val="002E7F"/>
              </a:buClr>
              <a:buFont typeface="Wingdings" panose="05000000000000000000" pitchFamily="2" charset="2"/>
              <a:buChar char="q"/>
              <a:defRPr/>
            </a:pPr>
            <a:r>
              <a:rPr lang="en-US" sz="1400" kern="0" dirty="0">
                <a:cs typeface="Arial"/>
              </a:rPr>
              <a:t>The </a:t>
            </a:r>
            <a:r>
              <a:rPr lang="en-US" sz="1400" b="1" kern="0" dirty="0">
                <a:cs typeface="Arial"/>
              </a:rPr>
              <a:t>delay in concluding a coal supply agreement with Eskom</a:t>
            </a:r>
            <a:r>
              <a:rPr lang="en-US" sz="1400" kern="0" dirty="0">
                <a:cs typeface="Arial"/>
              </a:rPr>
              <a:t>, </a:t>
            </a:r>
            <a:r>
              <a:rPr lang="en-US" sz="1400" kern="0" dirty="0" err="1">
                <a:cs typeface="Arial"/>
              </a:rPr>
              <a:t>Seriti</a:t>
            </a:r>
            <a:r>
              <a:rPr lang="en-US" sz="1400" kern="0" dirty="0">
                <a:cs typeface="Arial"/>
              </a:rPr>
              <a:t> has advised that it has earmarked the </a:t>
            </a:r>
            <a:r>
              <a:rPr lang="en-US" sz="1400" b="1" kern="0" dirty="0">
                <a:cs typeface="Arial"/>
              </a:rPr>
              <a:t>New Largo coal for supply to the export market </a:t>
            </a:r>
            <a:r>
              <a:rPr lang="en-US" sz="1400" kern="0" dirty="0">
                <a:cs typeface="Arial"/>
              </a:rPr>
              <a:t>and has advised Eskom of its intention to supply a </a:t>
            </a:r>
            <a:r>
              <a:rPr lang="en-US" sz="1400" kern="0" dirty="0" err="1">
                <a:cs typeface="Arial"/>
              </a:rPr>
              <a:t>middlings</a:t>
            </a:r>
            <a:r>
              <a:rPr lang="en-US" sz="1400" kern="0" dirty="0">
                <a:cs typeface="Arial"/>
              </a:rPr>
              <a:t> product from the coal beneficiation process to Eskom.</a:t>
            </a:r>
          </a:p>
        </p:txBody>
      </p:sp>
      <p:pic>
        <p:nvPicPr>
          <p:cNvPr id="5" name="Picture 4">
            <a:extLst>
              <a:ext uri="{FF2B5EF4-FFF2-40B4-BE49-F238E27FC236}">
                <a16:creationId xmlns:a16="http://schemas.microsoft.com/office/drawing/2014/main" id="{1ED00F5F-5DF6-DA29-3698-4A6508653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1" y="992664"/>
            <a:ext cx="2722879" cy="5865336"/>
          </a:xfrm>
          <a:prstGeom prst="rect">
            <a:avLst/>
          </a:prstGeom>
        </p:spPr>
      </p:pic>
      <p:sp>
        <p:nvSpPr>
          <p:cNvPr id="3" name="TextBox 2">
            <a:extLst>
              <a:ext uri="{FF2B5EF4-FFF2-40B4-BE49-F238E27FC236}">
                <a16:creationId xmlns:a16="http://schemas.microsoft.com/office/drawing/2014/main" id="{0CAF2771-966B-9317-44BE-41000A30EBD6}"/>
              </a:ext>
            </a:extLst>
          </p:cNvPr>
          <p:cNvSpPr txBox="1"/>
          <p:nvPr/>
        </p:nvSpPr>
        <p:spPr>
          <a:xfrm>
            <a:off x="9975563" y="54622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(2/2)</a:t>
            </a:r>
            <a:endParaRPr lang="en-ZA" sz="1400" dirty="0" err="1">
              <a:solidFill>
                <a:schemeClr val="bg1"/>
              </a:solidFill>
            </a:endParaRPr>
          </a:p>
        </p:txBody>
      </p:sp>
    </p:spTree>
    <p:extLst>
      <p:ext uri="{BB962C8B-B14F-4D97-AF65-F5344CB8AC3E}">
        <p14:creationId xmlns:p14="http://schemas.microsoft.com/office/powerpoint/2010/main" val="142419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959D-7F8D-1D85-FB69-FEC7C624FFBA}"/>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6.20:  </a:t>
            </a:r>
            <a:r>
              <a:rPr lang="en-US" sz="2400" dirty="0">
                <a:latin typeface="Arial" panose="020B0604020202020204" pitchFamily="34" charset="0"/>
                <a:cs typeface="Arial" panose="020B0604020202020204" pitchFamily="34" charset="0"/>
              </a:rPr>
              <a:t>Negotiations on “Take-or-Pay System”</a:t>
            </a:r>
            <a:endParaRPr lang="en-ZA" dirty="0"/>
          </a:p>
        </p:txBody>
      </p:sp>
      <p:sp>
        <p:nvSpPr>
          <p:cNvPr id="4" name="Content Placeholder 2">
            <a:extLst>
              <a:ext uri="{FF2B5EF4-FFF2-40B4-BE49-F238E27FC236}">
                <a16:creationId xmlns:a16="http://schemas.microsoft.com/office/drawing/2014/main" id="{3416F8C5-4B56-6040-5E5A-A19A483B5B10}"/>
              </a:ext>
            </a:extLst>
          </p:cNvPr>
          <p:cNvSpPr txBox="1">
            <a:spLocks/>
          </p:cNvSpPr>
          <p:nvPr/>
        </p:nvSpPr>
        <p:spPr bwMode="auto">
          <a:xfrm>
            <a:off x="3858624" y="1514376"/>
            <a:ext cx="7763406" cy="43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a:lstStyle>
          <a:p>
            <a:pPr marL="357188" indent="-357188" algn="just">
              <a:lnSpc>
                <a:spcPct val="100000"/>
              </a:lnSpc>
              <a:spcBef>
                <a:spcPts val="600"/>
              </a:spcBef>
              <a:spcAft>
                <a:spcPts val="600"/>
              </a:spcAft>
              <a:buClr>
                <a:srgbClr val="002E7F"/>
              </a:buClr>
              <a:buFont typeface="Wingdings" panose="05000000000000000000" pitchFamily="2" charset="2"/>
              <a:buChar char="q"/>
              <a:defRPr/>
            </a:pPr>
            <a:r>
              <a:rPr lang="en-US" sz="1400" b="1" kern="0" dirty="0">
                <a:cs typeface="Arial"/>
              </a:rPr>
              <a:t>As at the end of August 2022</a:t>
            </a:r>
            <a:r>
              <a:rPr lang="en-US" sz="1400" kern="0" dirty="0">
                <a:cs typeface="Arial"/>
              </a:rPr>
              <a:t>, the Medupi take-or-pay penalty amounted to </a:t>
            </a:r>
            <a:r>
              <a:rPr lang="en-US" sz="1400" b="1" kern="0" dirty="0">
                <a:cs typeface="Arial"/>
              </a:rPr>
              <a:t>R9,7 billion.  </a:t>
            </a:r>
            <a:r>
              <a:rPr lang="en-US" sz="1400" kern="0" dirty="0">
                <a:cs typeface="Arial"/>
              </a:rPr>
              <a:t>For</a:t>
            </a:r>
            <a:r>
              <a:rPr lang="en-US" sz="1400" b="1" kern="0" dirty="0">
                <a:cs typeface="Arial"/>
              </a:rPr>
              <a:t> FY2023, </a:t>
            </a:r>
            <a:r>
              <a:rPr lang="en-US" sz="1400" kern="0" dirty="0">
                <a:cs typeface="Arial"/>
              </a:rPr>
              <a:t>no Medupi take-or-pay penalties have been paid.</a:t>
            </a:r>
          </a:p>
          <a:p>
            <a:pPr marL="357188" indent="-357188" algn="just">
              <a:lnSpc>
                <a:spcPct val="100000"/>
              </a:lnSpc>
              <a:spcBef>
                <a:spcPts val="600"/>
              </a:spcBef>
              <a:spcAft>
                <a:spcPts val="600"/>
              </a:spcAft>
              <a:buClr>
                <a:srgbClr val="002E7F"/>
              </a:buClr>
              <a:buFont typeface="Wingdings" panose="05000000000000000000" pitchFamily="2" charset="2"/>
              <a:buChar char="q"/>
              <a:defRPr/>
            </a:pPr>
            <a:r>
              <a:rPr lang="en-US" sz="1400" b="1" kern="0" dirty="0">
                <a:cs typeface="Arial"/>
              </a:rPr>
              <a:t>Eskom previously tried to renegotiate the contract but was unsuccessful</a:t>
            </a:r>
            <a:r>
              <a:rPr lang="en-US" sz="1400" kern="0" dirty="0">
                <a:cs typeface="Arial"/>
              </a:rPr>
              <a:t>. Given the location of the power station, Eskom does not have other supply options at a more competitive price than the current agreement</a:t>
            </a:r>
          </a:p>
          <a:p>
            <a:pPr marL="357188" indent="-357188" algn="just">
              <a:lnSpc>
                <a:spcPct val="100000"/>
              </a:lnSpc>
              <a:spcBef>
                <a:spcPts val="600"/>
              </a:spcBef>
              <a:spcAft>
                <a:spcPts val="600"/>
              </a:spcAft>
              <a:buClr>
                <a:srgbClr val="002E7F"/>
              </a:buClr>
              <a:buFont typeface="Wingdings" panose="05000000000000000000" pitchFamily="2" charset="2"/>
              <a:buChar char="q"/>
              <a:defRPr/>
            </a:pPr>
            <a:r>
              <a:rPr lang="en-US" sz="1400" b="1" kern="0" dirty="0">
                <a:cs typeface="Arial"/>
              </a:rPr>
              <a:t>In August 2020</a:t>
            </a:r>
            <a:r>
              <a:rPr lang="en-US" sz="1400" kern="0" dirty="0">
                <a:cs typeface="Arial"/>
              </a:rPr>
              <a:t>, Eskom wrote a formal letter to Exxaro, </a:t>
            </a:r>
            <a:r>
              <a:rPr lang="en-US" sz="1400" b="1" kern="0" dirty="0">
                <a:cs typeface="Arial"/>
              </a:rPr>
              <a:t>requesting the renegotiation of the take-or-pay contractual clause </a:t>
            </a:r>
            <a:r>
              <a:rPr lang="en-US" sz="1400" kern="0" dirty="0">
                <a:cs typeface="Arial"/>
              </a:rPr>
              <a:t>to make it applicable on an annual basis instead of the current monthly applicability. </a:t>
            </a:r>
            <a:r>
              <a:rPr lang="en-US" sz="1400" b="1" kern="0" dirty="0">
                <a:cs typeface="Arial"/>
              </a:rPr>
              <a:t>Exxaro responded formally in November 2021</a:t>
            </a:r>
            <a:r>
              <a:rPr lang="en-US" sz="1400" kern="0" dirty="0">
                <a:cs typeface="Arial"/>
              </a:rPr>
              <a:t>, declining Eskom’s request for renegotiation</a:t>
            </a:r>
          </a:p>
          <a:p>
            <a:pPr marL="357188" indent="-357188" algn="just">
              <a:lnSpc>
                <a:spcPct val="100000"/>
              </a:lnSpc>
              <a:spcBef>
                <a:spcPts val="600"/>
              </a:spcBef>
              <a:spcAft>
                <a:spcPts val="600"/>
              </a:spcAft>
              <a:buClr>
                <a:srgbClr val="002E7F"/>
              </a:buClr>
              <a:buFont typeface="Wingdings" panose="05000000000000000000" pitchFamily="2" charset="2"/>
              <a:buChar char="q"/>
              <a:defRPr/>
            </a:pPr>
            <a:r>
              <a:rPr lang="en-US" sz="1400" kern="0" dirty="0">
                <a:cs typeface="Arial"/>
              </a:rPr>
              <a:t>Eskom </a:t>
            </a:r>
            <a:r>
              <a:rPr lang="en-US" sz="1400" b="1" kern="0" dirty="0">
                <a:cs typeface="Arial"/>
              </a:rPr>
              <a:t>explored the use of the coal in the Mpumalanga area</a:t>
            </a:r>
            <a:r>
              <a:rPr lang="en-US" sz="1400" kern="0" dirty="0">
                <a:cs typeface="Arial"/>
              </a:rPr>
              <a:t>, but due to the </a:t>
            </a:r>
            <a:r>
              <a:rPr lang="en-US" sz="1400" b="1" kern="0" dirty="0">
                <a:cs typeface="Arial"/>
              </a:rPr>
              <a:t>high inherent </a:t>
            </a:r>
            <a:r>
              <a:rPr lang="en-US" sz="1400" b="1" kern="0" dirty="0" err="1">
                <a:cs typeface="Arial"/>
              </a:rPr>
              <a:t>sulphur</a:t>
            </a:r>
            <a:r>
              <a:rPr lang="en-US" sz="1400" b="1" kern="0" dirty="0">
                <a:cs typeface="Arial"/>
              </a:rPr>
              <a:t> quality of the coal and the cost to transfer </a:t>
            </a:r>
            <a:r>
              <a:rPr lang="en-US" sz="1400" kern="0" dirty="0">
                <a:cs typeface="Arial"/>
              </a:rPr>
              <a:t>the coal to Mpumalanga, the option was found to be unsuitable</a:t>
            </a:r>
            <a:r>
              <a:rPr lang="en-ZA" sz="1400" kern="0" dirty="0">
                <a:cs typeface="Arial"/>
              </a:rPr>
              <a:t>.</a:t>
            </a:r>
          </a:p>
          <a:p>
            <a:pPr marL="357188" indent="-357188" algn="just">
              <a:lnSpc>
                <a:spcPct val="100000"/>
              </a:lnSpc>
              <a:spcBef>
                <a:spcPts val="600"/>
              </a:spcBef>
              <a:spcAft>
                <a:spcPts val="600"/>
              </a:spcAft>
              <a:buClr>
                <a:srgbClr val="002E7F"/>
              </a:buClr>
              <a:buFont typeface="Wingdings" panose="05000000000000000000" pitchFamily="2" charset="2"/>
              <a:buChar char="q"/>
              <a:defRPr/>
            </a:pPr>
            <a:r>
              <a:rPr lang="en-US" sz="1400" kern="0" dirty="0">
                <a:cs typeface="Arial"/>
              </a:rPr>
              <a:t>The construction of the Medupi coal strategic stockyard was </a:t>
            </a:r>
            <a:r>
              <a:rPr lang="en-US" sz="1400" b="1" kern="0" dirty="0">
                <a:cs typeface="Arial"/>
              </a:rPr>
              <a:t>completed in August 2019</a:t>
            </a:r>
            <a:r>
              <a:rPr lang="en-US" sz="1400" kern="0" dirty="0">
                <a:cs typeface="Arial"/>
              </a:rPr>
              <a:t>, and the </a:t>
            </a:r>
            <a:r>
              <a:rPr lang="en-US" sz="1400" b="1" kern="0" dirty="0">
                <a:cs typeface="Arial"/>
              </a:rPr>
              <a:t>stockyard was at 17,3 Mt as at 31 August 2022</a:t>
            </a:r>
            <a:r>
              <a:rPr lang="en-US" sz="1400" kern="0" dirty="0">
                <a:cs typeface="Arial"/>
              </a:rPr>
              <a:t>. </a:t>
            </a:r>
          </a:p>
          <a:p>
            <a:pPr marL="357188" indent="-357188" algn="just">
              <a:lnSpc>
                <a:spcPct val="100000"/>
              </a:lnSpc>
              <a:spcBef>
                <a:spcPts val="600"/>
              </a:spcBef>
              <a:spcAft>
                <a:spcPts val="600"/>
              </a:spcAft>
              <a:buClr>
                <a:srgbClr val="002E7F"/>
              </a:buClr>
              <a:buFont typeface="Wingdings" panose="05000000000000000000" pitchFamily="2" charset="2"/>
              <a:buChar char="q"/>
              <a:defRPr/>
            </a:pPr>
            <a:r>
              <a:rPr lang="en-US" sz="1400" kern="0" dirty="0">
                <a:cs typeface="Arial"/>
              </a:rPr>
              <a:t>Eskom will, thus, </a:t>
            </a:r>
            <a:r>
              <a:rPr lang="en-US" sz="1400" b="1" kern="0" dirty="0">
                <a:cs typeface="Arial"/>
              </a:rPr>
              <a:t>incur further take-or-pay penalties </a:t>
            </a:r>
            <a:r>
              <a:rPr lang="en-US" sz="1400" kern="0" dirty="0">
                <a:cs typeface="Arial"/>
              </a:rPr>
              <a:t>if Medupi Power Station cannot burn the minimum contractual volumes</a:t>
            </a:r>
          </a:p>
        </p:txBody>
      </p:sp>
      <p:pic>
        <p:nvPicPr>
          <p:cNvPr id="5" name="Picture 4" descr="A picture containing outdoor, sky, factory, building&#10;&#10;Description automatically generated">
            <a:extLst>
              <a:ext uri="{FF2B5EF4-FFF2-40B4-BE49-F238E27FC236}">
                <a16:creationId xmlns:a16="http://schemas.microsoft.com/office/drawing/2014/main" id="{C64C1792-9E81-0A77-8017-1ECA46532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514376"/>
            <a:ext cx="3787504" cy="4235647"/>
          </a:xfrm>
          <a:prstGeom prst="rect">
            <a:avLst/>
          </a:prstGeom>
        </p:spPr>
      </p:pic>
    </p:spTree>
    <p:extLst>
      <p:ext uri="{BB962C8B-B14F-4D97-AF65-F5344CB8AC3E}">
        <p14:creationId xmlns:p14="http://schemas.microsoft.com/office/powerpoint/2010/main" val="634610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7F7F-42F6-7491-C24E-7F03FE4E444E}"/>
              </a:ext>
            </a:extLst>
          </p:cNvPr>
          <p:cNvSpPr>
            <a:spLocks noGrp="1"/>
          </p:cNvSpPr>
          <p:nvPr>
            <p:ph type="title"/>
          </p:nvPr>
        </p:nvSpPr>
        <p:spPr/>
        <p:txBody>
          <a:bodyPr/>
          <a:lstStyle/>
          <a:p>
            <a:r>
              <a:rPr lang="en-US" dirty="0"/>
              <a:t>Recommendation 6.21:  The production of gypsum</a:t>
            </a:r>
            <a:endParaRPr lang="en-ZA" dirty="0"/>
          </a:p>
        </p:txBody>
      </p:sp>
      <p:sp>
        <p:nvSpPr>
          <p:cNvPr id="4" name="dtable157951861619949 10 146 127 534 98">
            <a:extLst>
              <a:ext uri="{FF2B5EF4-FFF2-40B4-BE49-F238E27FC236}">
                <a16:creationId xmlns:a16="http://schemas.microsoft.com/office/drawing/2014/main" id="{E9C78BAB-9F71-BC09-90DA-BF7C88C232A5}"/>
              </a:ext>
            </a:extLst>
          </p:cNvPr>
          <p:cNvSpPr txBox="1">
            <a:spLocks noChangeArrowheads="1"/>
          </p:cNvSpPr>
          <p:nvPr/>
        </p:nvSpPr>
        <p:spPr bwMode="auto">
          <a:xfrm>
            <a:off x="1045678" y="1540667"/>
            <a:ext cx="9300480" cy="37996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355600" lvl="1" indent="-354013" algn="just">
              <a:spcBef>
                <a:spcPts val="600"/>
              </a:spcBef>
              <a:spcAft>
                <a:spcPts val="600"/>
              </a:spcAft>
              <a:buClr>
                <a:srgbClr val="002E7F"/>
              </a:buClr>
              <a:buFont typeface="Wingdings" panose="05000000000000000000" pitchFamily="2" charset="2"/>
              <a:buChar char="q"/>
              <a:defRPr/>
            </a:pPr>
            <a:r>
              <a:rPr lang="en-GB" b="1" dirty="0">
                <a:solidFill>
                  <a:srgbClr val="003896"/>
                </a:solidFill>
                <a:cs typeface="Arial" panose="020B0604020202020204" pitchFamily="34" charset="0"/>
              </a:rPr>
              <a:t>Request for proposals was issued </a:t>
            </a:r>
            <a:r>
              <a:rPr lang="en-GB" dirty="0">
                <a:solidFill>
                  <a:srgbClr val="003896"/>
                </a:solidFill>
                <a:cs typeface="Arial" panose="020B0604020202020204" pitchFamily="34" charset="0"/>
              </a:rPr>
              <a:t>to the market for the disposal of gypsum at Kusile Power Station </a:t>
            </a:r>
            <a:r>
              <a:rPr lang="en-GB" b="1" dirty="0">
                <a:solidFill>
                  <a:srgbClr val="003896"/>
                </a:solidFill>
                <a:cs typeface="Arial" panose="020B0604020202020204" pitchFamily="34" charset="0"/>
              </a:rPr>
              <a:t>on 3 August 2020</a:t>
            </a:r>
          </a:p>
          <a:p>
            <a:pPr marL="355600" lvl="1" indent="-354013" algn="just">
              <a:spcBef>
                <a:spcPts val="600"/>
              </a:spcBef>
              <a:spcAft>
                <a:spcPts val="600"/>
              </a:spcAft>
              <a:buClr>
                <a:srgbClr val="002E7F"/>
              </a:buClr>
              <a:buFont typeface="Wingdings" panose="05000000000000000000" pitchFamily="2" charset="2"/>
              <a:buChar char="q"/>
              <a:defRPr/>
            </a:pPr>
            <a:r>
              <a:rPr lang="en-US" dirty="0">
                <a:solidFill>
                  <a:srgbClr val="003896"/>
                </a:solidFill>
                <a:cs typeface="Arial" panose="020B0604020202020204" pitchFamily="34" charset="0"/>
              </a:rPr>
              <a:t>The Gypsum enquiry </a:t>
            </a:r>
            <a:r>
              <a:rPr lang="en-US" b="1" dirty="0">
                <a:solidFill>
                  <a:srgbClr val="003896"/>
                </a:solidFill>
                <a:cs typeface="Arial" panose="020B0604020202020204" pitchFamily="34" charset="0"/>
              </a:rPr>
              <a:t>closed on 30 October 2020 </a:t>
            </a:r>
            <a:r>
              <a:rPr lang="en-US" dirty="0">
                <a:solidFill>
                  <a:srgbClr val="003896"/>
                </a:solidFill>
                <a:cs typeface="Arial" panose="020B0604020202020204" pitchFamily="34" charset="0"/>
              </a:rPr>
              <a:t>after an extension of the closure date was granted</a:t>
            </a:r>
          </a:p>
          <a:p>
            <a:pPr marL="355600" lvl="1" indent="-354013" algn="just">
              <a:spcBef>
                <a:spcPts val="600"/>
              </a:spcBef>
              <a:spcAft>
                <a:spcPts val="600"/>
              </a:spcAft>
              <a:buClr>
                <a:srgbClr val="002E7F"/>
              </a:buClr>
              <a:buFont typeface="Wingdings" panose="05000000000000000000" pitchFamily="2" charset="2"/>
              <a:buChar char="q"/>
              <a:defRPr/>
            </a:pPr>
            <a:r>
              <a:rPr lang="en-US" b="1" dirty="0">
                <a:solidFill>
                  <a:srgbClr val="003896"/>
                </a:solidFill>
                <a:cs typeface="Arial" panose="020B0604020202020204" pitchFamily="34" charset="0"/>
              </a:rPr>
              <a:t>The transaction is currently with Audit and Forensic for assurance </a:t>
            </a:r>
            <a:r>
              <a:rPr lang="en-US" dirty="0">
                <a:solidFill>
                  <a:srgbClr val="003896"/>
                </a:solidFill>
                <a:cs typeface="Arial" panose="020B0604020202020204" pitchFamily="34" charset="0"/>
              </a:rPr>
              <a:t>after an anonymous complaint or request was received. The assurance report will provide guidance on whether the process followed in the tendering process is compliant or not. </a:t>
            </a:r>
          </a:p>
          <a:p>
            <a:pPr marL="355600" lvl="1" indent="-354013" algn="just">
              <a:spcBef>
                <a:spcPts val="600"/>
              </a:spcBef>
              <a:spcAft>
                <a:spcPts val="600"/>
              </a:spcAft>
              <a:buClr>
                <a:srgbClr val="002E7F"/>
              </a:buClr>
              <a:buFont typeface="Wingdings" panose="05000000000000000000" pitchFamily="2" charset="2"/>
              <a:buChar char="q"/>
              <a:defRPr/>
            </a:pPr>
            <a:r>
              <a:rPr lang="en-US" b="1" dirty="0">
                <a:solidFill>
                  <a:srgbClr val="003896"/>
                </a:solidFill>
                <a:cs typeface="Arial" panose="020B0604020202020204" pitchFamily="34" charset="0"/>
              </a:rPr>
              <a:t>If compliant</a:t>
            </a:r>
            <a:r>
              <a:rPr lang="en-US" dirty="0">
                <a:solidFill>
                  <a:srgbClr val="003896"/>
                </a:solidFill>
                <a:cs typeface="Arial" panose="020B0604020202020204" pitchFamily="34" charset="0"/>
              </a:rPr>
              <a:t>, a mandate to negotiate will be sought from the delegated committee </a:t>
            </a:r>
            <a:r>
              <a:rPr lang="en-US" b="1" dirty="0">
                <a:solidFill>
                  <a:srgbClr val="003896"/>
                </a:solidFill>
                <a:cs typeface="Arial" panose="020B0604020202020204" pitchFamily="34" charset="0"/>
              </a:rPr>
              <a:t>for the negotiations and conclusion of the contract </a:t>
            </a:r>
            <a:r>
              <a:rPr lang="en-US" dirty="0">
                <a:solidFill>
                  <a:srgbClr val="003896"/>
                </a:solidFill>
                <a:cs typeface="Arial" panose="020B0604020202020204" pitchFamily="34" charset="0"/>
              </a:rPr>
              <a:t>with the successful bidder</a:t>
            </a:r>
          </a:p>
          <a:p>
            <a:pPr marL="355600" lvl="1" indent="-354013" algn="just">
              <a:spcBef>
                <a:spcPts val="600"/>
              </a:spcBef>
              <a:spcAft>
                <a:spcPts val="600"/>
              </a:spcAft>
              <a:buClr>
                <a:srgbClr val="002E7F"/>
              </a:buClr>
              <a:buFont typeface="Wingdings" panose="05000000000000000000" pitchFamily="2" charset="2"/>
              <a:buChar char="q"/>
              <a:defRPr/>
            </a:pPr>
            <a:r>
              <a:rPr lang="en-US" dirty="0">
                <a:solidFill>
                  <a:srgbClr val="003896"/>
                </a:solidFill>
                <a:cs typeface="Arial" panose="020B0604020202020204" pitchFamily="34" charset="0"/>
              </a:rPr>
              <a:t>Due to delays in the conclusion of the investigation by Audit and Forensic, the </a:t>
            </a:r>
            <a:r>
              <a:rPr lang="en-US" b="1" dirty="0">
                <a:solidFill>
                  <a:srgbClr val="003896"/>
                </a:solidFill>
                <a:cs typeface="Arial" panose="020B0604020202020204" pitchFamily="34" charset="0"/>
              </a:rPr>
              <a:t>anticipated conclusion of the transaction has been delayed to October 2022</a:t>
            </a:r>
            <a:r>
              <a:rPr lang="en-US" dirty="0">
                <a:solidFill>
                  <a:srgbClr val="003896"/>
                </a:solidFill>
                <a:cs typeface="Arial" panose="020B0604020202020204" pitchFamily="34" charset="0"/>
              </a:rPr>
              <a:t>. </a:t>
            </a:r>
          </a:p>
          <a:p>
            <a:pPr marL="355600" lvl="1" indent="-354013" algn="just">
              <a:spcBef>
                <a:spcPts val="600"/>
              </a:spcBef>
              <a:spcAft>
                <a:spcPts val="600"/>
              </a:spcAft>
              <a:buClr>
                <a:srgbClr val="002E7F"/>
              </a:buClr>
              <a:buFont typeface="Wingdings" panose="05000000000000000000" pitchFamily="2" charset="2"/>
              <a:buChar char="q"/>
              <a:defRPr/>
            </a:pPr>
            <a:r>
              <a:rPr lang="en-US" dirty="0">
                <a:solidFill>
                  <a:srgbClr val="003896"/>
                </a:solidFill>
                <a:cs typeface="Arial" panose="020B0604020202020204" pitchFamily="34" charset="0"/>
              </a:rPr>
              <a:t>The </a:t>
            </a:r>
            <a:r>
              <a:rPr lang="en-US" b="1" dirty="0">
                <a:solidFill>
                  <a:srgbClr val="003896"/>
                </a:solidFill>
                <a:cs typeface="Arial" panose="020B0604020202020204" pitchFamily="34" charset="0"/>
              </a:rPr>
              <a:t>successful bidder </a:t>
            </a:r>
            <a:r>
              <a:rPr lang="en-US" dirty="0">
                <a:solidFill>
                  <a:srgbClr val="003896"/>
                </a:solidFill>
                <a:cs typeface="Arial" panose="020B0604020202020204" pitchFamily="34" charset="0"/>
              </a:rPr>
              <a:t>will have to </a:t>
            </a:r>
            <a:r>
              <a:rPr lang="en-US" b="1" dirty="0">
                <a:solidFill>
                  <a:srgbClr val="003896"/>
                </a:solidFill>
                <a:cs typeface="Arial" panose="020B0604020202020204" pitchFamily="34" charset="0"/>
              </a:rPr>
              <a:t>construct a separation plant </a:t>
            </a:r>
            <a:r>
              <a:rPr lang="en-US" dirty="0">
                <a:solidFill>
                  <a:srgbClr val="003896"/>
                </a:solidFill>
                <a:cs typeface="Arial" panose="020B0604020202020204" pitchFamily="34" charset="0"/>
              </a:rPr>
              <a:t>in order to extract gypsum from the system</a:t>
            </a:r>
          </a:p>
        </p:txBody>
      </p:sp>
      <p:grpSp>
        <p:nvGrpSpPr>
          <p:cNvPr id="3" name="Group 2">
            <a:extLst>
              <a:ext uri="{FF2B5EF4-FFF2-40B4-BE49-F238E27FC236}">
                <a16:creationId xmlns:a16="http://schemas.microsoft.com/office/drawing/2014/main" id="{7392F9D3-8490-A97F-412B-7B2A474266F3}"/>
              </a:ext>
            </a:extLst>
          </p:cNvPr>
          <p:cNvGrpSpPr/>
          <p:nvPr/>
        </p:nvGrpSpPr>
        <p:grpSpPr>
          <a:xfrm>
            <a:off x="35496" y="1124744"/>
            <a:ext cx="10723944" cy="5256584"/>
            <a:chOff x="35496" y="1124744"/>
            <a:chExt cx="10723944" cy="5256584"/>
          </a:xfrm>
        </p:grpSpPr>
        <p:sp>
          <p:nvSpPr>
            <p:cNvPr id="5" name="Rectangle 4">
              <a:extLst>
                <a:ext uri="{FF2B5EF4-FFF2-40B4-BE49-F238E27FC236}">
                  <a16:creationId xmlns:a16="http://schemas.microsoft.com/office/drawing/2014/main" id="{EC396409-549B-A9FA-7926-F4D55AAFCD6A}"/>
                </a:ext>
              </a:extLst>
            </p:cNvPr>
            <p:cNvSpPr/>
            <p:nvPr/>
          </p:nvSpPr>
          <p:spPr>
            <a:xfrm>
              <a:off x="335530" y="1124744"/>
              <a:ext cx="10423910" cy="5256584"/>
            </a:xfrm>
            <a:prstGeom prst="rect">
              <a:avLst/>
            </a:prstGeom>
            <a:noFill/>
            <a:ln w="25400" cap="flat" cmpd="sng" algn="ctr">
              <a:solidFill>
                <a:srgbClr val="003896"/>
              </a:solidFill>
              <a:prstDash val="solid"/>
            </a:ln>
            <a:effectLst/>
          </p:spPr>
          <p:txBody>
            <a:bodyPr lIns="91344" tIns="45671" rIns="91344" bIns="45671" anchor="ctr"/>
            <a:lstStyle/>
            <a:p>
              <a:pPr marL="0" marR="0" lvl="0" indent="0" algn="ctr" defTabSz="913818" eaLnBrk="1" fontAlgn="base" latinLnBrk="0" hangingPunct="1">
                <a:lnSpc>
                  <a:spcPct val="100000"/>
                </a:lnSpc>
                <a:spcBef>
                  <a:spcPct val="0"/>
                </a:spcBef>
                <a:spcAft>
                  <a:spcPct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FA10F7A4-27B0-C3C4-E0FB-035290330AB5}"/>
                </a:ext>
              </a:extLst>
            </p:cNvPr>
            <p:cNvGrpSpPr/>
            <p:nvPr/>
          </p:nvGrpSpPr>
          <p:grpSpPr>
            <a:xfrm>
              <a:off x="35496" y="1242217"/>
              <a:ext cx="596900" cy="596900"/>
              <a:chOff x="180975" y="1519238"/>
              <a:chExt cx="596900" cy="596900"/>
            </a:xfrm>
          </p:grpSpPr>
          <p:sp>
            <p:nvSpPr>
              <p:cNvPr id="7" name="Oval 6">
                <a:extLst>
                  <a:ext uri="{FF2B5EF4-FFF2-40B4-BE49-F238E27FC236}">
                    <a16:creationId xmlns:a16="http://schemas.microsoft.com/office/drawing/2014/main" id="{6A3B54C3-585B-FB46-C241-C1A5FA12C6AF}"/>
                  </a:ext>
                </a:extLst>
              </p:cNvPr>
              <p:cNvSpPr/>
              <p:nvPr/>
            </p:nvSpPr>
            <p:spPr>
              <a:xfrm>
                <a:off x="180975" y="1519238"/>
                <a:ext cx="596900" cy="596900"/>
              </a:xfrm>
              <a:prstGeom prst="ellipse">
                <a:avLst/>
              </a:prstGeom>
              <a:solidFill>
                <a:srgbClr val="003896"/>
              </a:solidFill>
              <a:ln w="9525" cap="flat" cmpd="sng" algn="ctr">
                <a:noFill/>
                <a:prstDash val="solid"/>
              </a:ln>
              <a:effectLst/>
            </p:spPr>
            <p:txBody>
              <a:bodyPr lIns="93226" tIns="46614" rIns="93226" bIns="46614" anchor="ctr"/>
              <a:lstStyle/>
              <a:p>
                <a:pPr marL="0" marR="0" lvl="0" indent="0" algn="ctr" defTabSz="913818"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3896"/>
                  </a:solidFill>
                  <a:effectLst/>
                  <a:uLnTx/>
                  <a:uFillTx/>
                  <a:latin typeface="Gill Sans MT" panose="020B0502020104020203"/>
                  <a:ea typeface="+mn-ea"/>
                  <a:cs typeface="+mn-cs"/>
                </a:endParaRPr>
              </a:p>
            </p:txBody>
          </p:sp>
          <p:sp>
            <p:nvSpPr>
              <p:cNvPr id="8" name="Freeform 24">
                <a:extLst>
                  <a:ext uri="{FF2B5EF4-FFF2-40B4-BE49-F238E27FC236}">
                    <a16:creationId xmlns:a16="http://schemas.microsoft.com/office/drawing/2014/main" id="{8DE5B05B-C431-CC07-B7D0-2AAB77BB1600}"/>
                  </a:ext>
                </a:extLst>
              </p:cNvPr>
              <p:cNvSpPr>
                <a:spLocks noEditPoints="1"/>
              </p:cNvSpPr>
              <p:nvPr/>
            </p:nvSpPr>
            <p:spPr bwMode="auto">
              <a:xfrm>
                <a:off x="314325" y="1617663"/>
                <a:ext cx="319088" cy="387350"/>
              </a:xfrm>
              <a:custGeom>
                <a:avLst/>
                <a:gdLst>
                  <a:gd name="T0" fmla="*/ 2147483647 w 140"/>
                  <a:gd name="T1" fmla="*/ 2147483647 h 170"/>
                  <a:gd name="T2" fmla="*/ 2147483647 w 140"/>
                  <a:gd name="T3" fmla="*/ 2147483647 h 170"/>
                  <a:gd name="T4" fmla="*/ 2147483647 w 140"/>
                  <a:gd name="T5" fmla="*/ 2147483647 h 170"/>
                  <a:gd name="T6" fmla="*/ 2147483647 w 140"/>
                  <a:gd name="T7" fmla="*/ 2147483647 h 170"/>
                  <a:gd name="T8" fmla="*/ 2147483647 w 140"/>
                  <a:gd name="T9" fmla="*/ 2147483647 h 170"/>
                  <a:gd name="T10" fmla="*/ 2147483647 w 140"/>
                  <a:gd name="T11" fmla="*/ 2147483647 h 170"/>
                  <a:gd name="T12" fmla="*/ 2147483647 w 140"/>
                  <a:gd name="T13" fmla="*/ 2147483647 h 170"/>
                  <a:gd name="T14" fmla="*/ 2147483647 w 140"/>
                  <a:gd name="T15" fmla="*/ 2147483647 h 170"/>
                  <a:gd name="T16" fmla="*/ 2147483647 w 140"/>
                  <a:gd name="T17" fmla="*/ 0 h 170"/>
                  <a:gd name="T18" fmla="*/ 2147483647 w 140"/>
                  <a:gd name="T19" fmla="*/ 2147483647 h 170"/>
                  <a:gd name="T20" fmla="*/ 2147483647 w 140"/>
                  <a:gd name="T21" fmla="*/ 2147483647 h 170"/>
                  <a:gd name="T22" fmla="*/ 2147483647 w 140"/>
                  <a:gd name="T23" fmla="*/ 2147483647 h 170"/>
                  <a:gd name="T24" fmla="*/ 2147483647 w 140"/>
                  <a:gd name="T25" fmla="*/ 2147483647 h 170"/>
                  <a:gd name="T26" fmla="*/ 2147483647 w 140"/>
                  <a:gd name="T27" fmla="*/ 2147483647 h 170"/>
                  <a:gd name="T28" fmla="*/ 2147483647 w 140"/>
                  <a:gd name="T29" fmla="*/ 2147483647 h 170"/>
                  <a:gd name="T30" fmla="*/ 2147483647 w 140"/>
                  <a:gd name="T31" fmla="*/ 2147483647 h 170"/>
                  <a:gd name="T32" fmla="*/ 2147483647 w 140"/>
                  <a:gd name="T33" fmla="*/ 2147483647 h 170"/>
                  <a:gd name="T34" fmla="*/ 2147483647 w 140"/>
                  <a:gd name="T35" fmla="*/ 2147483647 h 170"/>
                  <a:gd name="T36" fmla="*/ 2147483647 w 140"/>
                  <a:gd name="T37" fmla="*/ 2147483647 h 170"/>
                  <a:gd name="T38" fmla="*/ 2147483647 w 140"/>
                  <a:gd name="T39" fmla="*/ 2147483647 h 170"/>
                  <a:gd name="T40" fmla="*/ 2147483647 w 140"/>
                  <a:gd name="T41" fmla="*/ 2147483647 h 170"/>
                  <a:gd name="T42" fmla="*/ 2147483647 w 140"/>
                  <a:gd name="T43" fmla="*/ 2147483647 h 170"/>
                  <a:gd name="T44" fmla="*/ 2147483647 w 140"/>
                  <a:gd name="T45" fmla="*/ 2147483647 h 170"/>
                  <a:gd name="T46" fmla="*/ 2147483647 w 140"/>
                  <a:gd name="T47" fmla="*/ 2147483647 h 170"/>
                  <a:gd name="T48" fmla="*/ 2147483647 w 140"/>
                  <a:gd name="T49" fmla="*/ 2147483647 h 170"/>
                  <a:gd name="T50" fmla="*/ 2147483647 w 140"/>
                  <a:gd name="T51" fmla="*/ 2147483647 h 170"/>
                  <a:gd name="T52" fmla="*/ 2147483647 w 140"/>
                  <a:gd name="T53" fmla="*/ 2147483647 h 170"/>
                  <a:gd name="T54" fmla="*/ 2147483647 w 140"/>
                  <a:gd name="T55" fmla="*/ 2147483647 h 170"/>
                  <a:gd name="T56" fmla="*/ 2147483647 w 140"/>
                  <a:gd name="T57" fmla="*/ 2147483647 h 170"/>
                  <a:gd name="T58" fmla="*/ 2147483647 w 140"/>
                  <a:gd name="T59" fmla="*/ 2147483647 h 170"/>
                  <a:gd name="T60" fmla="*/ 2147483647 w 140"/>
                  <a:gd name="T61" fmla="*/ 2147483647 h 170"/>
                  <a:gd name="T62" fmla="*/ 2147483647 w 140"/>
                  <a:gd name="T63" fmla="*/ 2147483647 h 170"/>
                  <a:gd name="T64" fmla="*/ 2147483647 w 140"/>
                  <a:gd name="T65" fmla="*/ 2147483647 h 170"/>
                  <a:gd name="T66" fmla="*/ 2147483647 w 140"/>
                  <a:gd name="T67" fmla="*/ 2147483647 h 170"/>
                  <a:gd name="T68" fmla="*/ 2147483647 w 140"/>
                  <a:gd name="T69" fmla="*/ 2147483647 h 170"/>
                  <a:gd name="T70" fmla="*/ 2147483647 w 140"/>
                  <a:gd name="T71" fmla="*/ 2147483647 h 170"/>
                  <a:gd name="T72" fmla="*/ 2147483647 w 140"/>
                  <a:gd name="T73" fmla="*/ 2147483647 h 170"/>
                  <a:gd name="T74" fmla="*/ 2147483647 w 140"/>
                  <a:gd name="T75" fmla="*/ 2147483647 h 170"/>
                  <a:gd name="T76" fmla="*/ 2147483647 w 140"/>
                  <a:gd name="T77" fmla="*/ 2147483647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 h="170">
                    <a:moveTo>
                      <a:pt x="128" y="0"/>
                    </a:moveTo>
                    <a:cubicBezTo>
                      <a:pt x="131" y="0"/>
                      <a:pt x="133" y="2"/>
                      <a:pt x="133" y="5"/>
                    </a:cubicBezTo>
                    <a:cubicBezTo>
                      <a:pt x="133" y="89"/>
                      <a:pt x="133" y="89"/>
                      <a:pt x="133" y="89"/>
                    </a:cubicBezTo>
                    <a:cubicBezTo>
                      <a:pt x="138" y="90"/>
                      <a:pt x="140" y="94"/>
                      <a:pt x="140" y="99"/>
                    </a:cubicBezTo>
                    <a:cubicBezTo>
                      <a:pt x="140" y="127"/>
                      <a:pt x="140" y="127"/>
                      <a:pt x="140" y="127"/>
                    </a:cubicBezTo>
                    <a:cubicBezTo>
                      <a:pt x="140" y="132"/>
                      <a:pt x="138" y="136"/>
                      <a:pt x="133" y="137"/>
                    </a:cubicBezTo>
                    <a:cubicBezTo>
                      <a:pt x="133" y="164"/>
                      <a:pt x="133" y="164"/>
                      <a:pt x="133" y="164"/>
                    </a:cubicBezTo>
                    <a:cubicBezTo>
                      <a:pt x="133" y="167"/>
                      <a:pt x="131" y="170"/>
                      <a:pt x="128" y="170"/>
                    </a:cubicBezTo>
                    <a:cubicBezTo>
                      <a:pt x="17" y="170"/>
                      <a:pt x="17" y="170"/>
                      <a:pt x="17" y="170"/>
                    </a:cubicBezTo>
                    <a:cubicBezTo>
                      <a:pt x="13" y="170"/>
                      <a:pt x="11" y="167"/>
                      <a:pt x="11" y="164"/>
                    </a:cubicBezTo>
                    <a:cubicBezTo>
                      <a:pt x="11" y="121"/>
                      <a:pt x="11" y="121"/>
                      <a:pt x="11" y="121"/>
                    </a:cubicBezTo>
                    <a:cubicBezTo>
                      <a:pt x="3" y="117"/>
                      <a:pt x="3" y="117"/>
                      <a:pt x="3" y="117"/>
                    </a:cubicBezTo>
                    <a:cubicBezTo>
                      <a:pt x="0" y="115"/>
                      <a:pt x="0" y="111"/>
                      <a:pt x="3" y="109"/>
                    </a:cubicBezTo>
                    <a:cubicBezTo>
                      <a:pt x="11" y="105"/>
                      <a:pt x="11" y="105"/>
                      <a:pt x="11" y="105"/>
                    </a:cubicBezTo>
                    <a:cubicBezTo>
                      <a:pt x="11" y="48"/>
                      <a:pt x="11" y="48"/>
                      <a:pt x="11" y="48"/>
                    </a:cubicBezTo>
                    <a:cubicBezTo>
                      <a:pt x="11" y="47"/>
                      <a:pt x="11" y="46"/>
                      <a:pt x="12" y="45"/>
                    </a:cubicBezTo>
                    <a:cubicBezTo>
                      <a:pt x="56" y="1"/>
                      <a:pt x="56" y="1"/>
                      <a:pt x="56" y="1"/>
                    </a:cubicBezTo>
                    <a:cubicBezTo>
                      <a:pt x="57" y="0"/>
                      <a:pt x="58" y="0"/>
                      <a:pt x="59" y="0"/>
                    </a:cubicBezTo>
                    <a:cubicBezTo>
                      <a:pt x="128" y="0"/>
                      <a:pt x="128" y="0"/>
                      <a:pt x="128" y="0"/>
                    </a:cubicBezTo>
                    <a:close/>
                    <a:moveTo>
                      <a:pt x="122" y="88"/>
                    </a:moveTo>
                    <a:cubicBezTo>
                      <a:pt x="122" y="11"/>
                      <a:pt x="122" y="11"/>
                      <a:pt x="122" y="11"/>
                    </a:cubicBezTo>
                    <a:cubicBezTo>
                      <a:pt x="66" y="11"/>
                      <a:pt x="66" y="11"/>
                      <a:pt x="66" y="11"/>
                    </a:cubicBezTo>
                    <a:cubicBezTo>
                      <a:pt x="66" y="26"/>
                      <a:pt x="66" y="26"/>
                      <a:pt x="66" y="26"/>
                    </a:cubicBezTo>
                    <a:cubicBezTo>
                      <a:pt x="102" y="26"/>
                      <a:pt x="102" y="26"/>
                      <a:pt x="102" y="26"/>
                    </a:cubicBezTo>
                    <a:cubicBezTo>
                      <a:pt x="104" y="26"/>
                      <a:pt x="106" y="28"/>
                      <a:pt x="106" y="30"/>
                    </a:cubicBezTo>
                    <a:cubicBezTo>
                      <a:pt x="106" y="32"/>
                      <a:pt x="104" y="34"/>
                      <a:pt x="102" y="34"/>
                    </a:cubicBezTo>
                    <a:cubicBezTo>
                      <a:pt x="66" y="34"/>
                      <a:pt x="66" y="34"/>
                      <a:pt x="66" y="34"/>
                    </a:cubicBezTo>
                    <a:cubicBezTo>
                      <a:pt x="66" y="47"/>
                      <a:pt x="66" y="47"/>
                      <a:pt x="66" y="47"/>
                    </a:cubicBezTo>
                    <a:cubicBezTo>
                      <a:pt x="102" y="47"/>
                      <a:pt x="102" y="47"/>
                      <a:pt x="102" y="47"/>
                    </a:cubicBezTo>
                    <a:cubicBezTo>
                      <a:pt x="104" y="47"/>
                      <a:pt x="106" y="48"/>
                      <a:pt x="106" y="51"/>
                    </a:cubicBezTo>
                    <a:cubicBezTo>
                      <a:pt x="106" y="53"/>
                      <a:pt x="104" y="55"/>
                      <a:pt x="102" y="55"/>
                    </a:cubicBezTo>
                    <a:cubicBezTo>
                      <a:pt x="22" y="55"/>
                      <a:pt x="22" y="55"/>
                      <a:pt x="22" y="55"/>
                    </a:cubicBezTo>
                    <a:cubicBezTo>
                      <a:pt x="22" y="98"/>
                      <a:pt x="22" y="98"/>
                      <a:pt x="22" y="98"/>
                    </a:cubicBezTo>
                    <a:cubicBezTo>
                      <a:pt x="39" y="89"/>
                      <a:pt x="39" y="89"/>
                      <a:pt x="39" y="89"/>
                    </a:cubicBezTo>
                    <a:cubicBezTo>
                      <a:pt x="40" y="88"/>
                      <a:pt x="41" y="88"/>
                      <a:pt x="41" y="88"/>
                    </a:cubicBezTo>
                    <a:cubicBezTo>
                      <a:pt x="122" y="88"/>
                      <a:pt x="122" y="88"/>
                      <a:pt x="122" y="88"/>
                    </a:cubicBezTo>
                    <a:close/>
                    <a:moveTo>
                      <a:pt x="22" y="108"/>
                    </a:moveTo>
                    <a:cubicBezTo>
                      <a:pt x="22" y="118"/>
                      <a:pt x="22" y="118"/>
                      <a:pt x="22" y="118"/>
                    </a:cubicBezTo>
                    <a:cubicBezTo>
                      <a:pt x="42" y="129"/>
                      <a:pt x="42" y="129"/>
                      <a:pt x="42" y="129"/>
                    </a:cubicBezTo>
                    <a:cubicBezTo>
                      <a:pt x="98" y="129"/>
                      <a:pt x="98" y="129"/>
                      <a:pt x="98" y="129"/>
                    </a:cubicBezTo>
                    <a:cubicBezTo>
                      <a:pt x="98" y="117"/>
                      <a:pt x="98" y="117"/>
                      <a:pt x="98" y="117"/>
                    </a:cubicBezTo>
                    <a:cubicBezTo>
                      <a:pt x="42" y="117"/>
                      <a:pt x="42" y="117"/>
                      <a:pt x="42" y="117"/>
                    </a:cubicBezTo>
                    <a:cubicBezTo>
                      <a:pt x="40" y="117"/>
                      <a:pt x="38" y="115"/>
                      <a:pt x="38" y="113"/>
                    </a:cubicBezTo>
                    <a:cubicBezTo>
                      <a:pt x="38" y="111"/>
                      <a:pt x="40" y="109"/>
                      <a:pt x="42" y="109"/>
                    </a:cubicBezTo>
                    <a:cubicBezTo>
                      <a:pt x="98" y="109"/>
                      <a:pt x="98" y="109"/>
                      <a:pt x="98" y="109"/>
                    </a:cubicBezTo>
                    <a:cubicBezTo>
                      <a:pt x="98" y="96"/>
                      <a:pt x="98" y="96"/>
                      <a:pt x="98" y="96"/>
                    </a:cubicBezTo>
                    <a:cubicBezTo>
                      <a:pt x="42" y="96"/>
                      <a:pt x="42" y="96"/>
                      <a:pt x="42" y="96"/>
                    </a:cubicBezTo>
                    <a:cubicBezTo>
                      <a:pt x="22" y="108"/>
                      <a:pt x="22" y="108"/>
                      <a:pt x="22" y="108"/>
                    </a:cubicBezTo>
                    <a:close/>
                    <a:moveTo>
                      <a:pt x="22" y="128"/>
                    </a:moveTo>
                    <a:cubicBezTo>
                      <a:pt x="22" y="158"/>
                      <a:pt x="22" y="158"/>
                      <a:pt x="22" y="158"/>
                    </a:cubicBezTo>
                    <a:cubicBezTo>
                      <a:pt x="122" y="158"/>
                      <a:pt x="122" y="158"/>
                      <a:pt x="122" y="158"/>
                    </a:cubicBezTo>
                    <a:cubicBezTo>
                      <a:pt x="122" y="138"/>
                      <a:pt x="122" y="138"/>
                      <a:pt x="122" y="138"/>
                    </a:cubicBezTo>
                    <a:cubicBezTo>
                      <a:pt x="41" y="138"/>
                      <a:pt x="41" y="138"/>
                      <a:pt x="41" y="138"/>
                    </a:cubicBezTo>
                    <a:cubicBezTo>
                      <a:pt x="41" y="138"/>
                      <a:pt x="40" y="138"/>
                      <a:pt x="39" y="137"/>
                    </a:cubicBezTo>
                    <a:cubicBezTo>
                      <a:pt x="22" y="128"/>
                      <a:pt x="22" y="128"/>
                      <a:pt x="22" y="128"/>
                    </a:cubicBezTo>
                    <a:close/>
                    <a:moveTo>
                      <a:pt x="123" y="129"/>
                    </a:moveTo>
                    <a:cubicBezTo>
                      <a:pt x="129" y="129"/>
                      <a:pt x="129" y="129"/>
                      <a:pt x="129" y="129"/>
                    </a:cubicBezTo>
                    <a:cubicBezTo>
                      <a:pt x="131" y="129"/>
                      <a:pt x="132" y="128"/>
                      <a:pt x="132" y="127"/>
                    </a:cubicBezTo>
                    <a:cubicBezTo>
                      <a:pt x="132" y="99"/>
                      <a:pt x="132" y="99"/>
                      <a:pt x="132" y="99"/>
                    </a:cubicBezTo>
                    <a:cubicBezTo>
                      <a:pt x="132" y="98"/>
                      <a:pt x="131" y="96"/>
                      <a:pt x="129" y="96"/>
                    </a:cubicBezTo>
                    <a:cubicBezTo>
                      <a:pt x="123" y="96"/>
                      <a:pt x="123" y="96"/>
                      <a:pt x="123" y="96"/>
                    </a:cubicBezTo>
                    <a:cubicBezTo>
                      <a:pt x="123" y="129"/>
                      <a:pt x="123" y="129"/>
                      <a:pt x="123" y="129"/>
                    </a:cubicBezTo>
                    <a:close/>
                    <a:moveTo>
                      <a:pt x="115" y="96"/>
                    </a:moveTo>
                    <a:cubicBezTo>
                      <a:pt x="106" y="96"/>
                      <a:pt x="106" y="96"/>
                      <a:pt x="106" y="96"/>
                    </a:cubicBezTo>
                    <a:cubicBezTo>
                      <a:pt x="106" y="129"/>
                      <a:pt x="106" y="129"/>
                      <a:pt x="106" y="129"/>
                    </a:cubicBezTo>
                    <a:cubicBezTo>
                      <a:pt x="115" y="129"/>
                      <a:pt x="115" y="129"/>
                      <a:pt x="115" y="129"/>
                    </a:cubicBezTo>
                    <a:cubicBezTo>
                      <a:pt x="115" y="96"/>
                      <a:pt x="115" y="96"/>
                      <a:pt x="115" y="96"/>
                    </a:cubicBezTo>
                    <a:close/>
                    <a:moveTo>
                      <a:pt x="41" y="67"/>
                    </a:moveTo>
                    <a:cubicBezTo>
                      <a:pt x="39" y="67"/>
                      <a:pt x="37" y="69"/>
                      <a:pt x="37" y="71"/>
                    </a:cubicBezTo>
                    <a:cubicBezTo>
                      <a:pt x="37" y="74"/>
                      <a:pt x="39" y="76"/>
                      <a:pt x="41" y="76"/>
                    </a:cubicBezTo>
                    <a:cubicBezTo>
                      <a:pt x="102" y="76"/>
                      <a:pt x="102" y="76"/>
                      <a:pt x="102" y="76"/>
                    </a:cubicBezTo>
                    <a:cubicBezTo>
                      <a:pt x="104" y="76"/>
                      <a:pt x="106" y="74"/>
                      <a:pt x="106" y="71"/>
                    </a:cubicBezTo>
                    <a:cubicBezTo>
                      <a:pt x="106" y="69"/>
                      <a:pt x="104" y="67"/>
                      <a:pt x="102" y="67"/>
                    </a:cubicBezTo>
                    <a:cubicBezTo>
                      <a:pt x="41" y="67"/>
                      <a:pt x="41" y="67"/>
                      <a:pt x="41" y="67"/>
                    </a:cubicBezTo>
                    <a:close/>
                    <a:moveTo>
                      <a:pt x="23" y="47"/>
                    </a:moveTo>
                    <a:cubicBezTo>
                      <a:pt x="58" y="47"/>
                      <a:pt x="58" y="47"/>
                      <a:pt x="58" y="47"/>
                    </a:cubicBezTo>
                    <a:cubicBezTo>
                      <a:pt x="58" y="11"/>
                      <a:pt x="58" y="11"/>
                      <a:pt x="58" y="11"/>
                    </a:cubicBezTo>
                    <a:cubicBezTo>
                      <a:pt x="23" y="47"/>
                      <a:pt x="23" y="47"/>
                      <a:pt x="23"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366" tIns="45683" rIns="91366" bIns="45683"/>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a:ln>
                    <a:noFill/>
                  </a:ln>
                  <a:solidFill>
                    <a:srgbClr val="003896"/>
                  </a:solidFill>
                  <a:effectLst/>
                  <a:uLnTx/>
                  <a:uFillTx/>
                  <a:latin typeface="Gill Sans MT" panose="020B0502020104020203"/>
                </a:endParaRPr>
              </a:p>
            </p:txBody>
          </p:sp>
        </p:grpSp>
      </p:grpSp>
    </p:spTree>
    <p:extLst>
      <p:ext uri="{BB962C8B-B14F-4D97-AF65-F5344CB8AC3E}">
        <p14:creationId xmlns:p14="http://schemas.microsoft.com/office/powerpoint/2010/main" val="36969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6196-9B6A-B348-308F-F828A0BD07D9}"/>
              </a:ext>
            </a:extLst>
          </p:cNvPr>
          <p:cNvSpPr>
            <a:spLocks noGrp="1"/>
          </p:cNvSpPr>
          <p:nvPr>
            <p:ph type="title"/>
          </p:nvPr>
        </p:nvSpPr>
        <p:spPr>
          <a:xfrm>
            <a:off x="178801" y="151981"/>
            <a:ext cx="9877023" cy="666000"/>
          </a:xfrm>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6.23:</a:t>
            </a:r>
            <a:r>
              <a:rPr lang="en-US" altLang="en-US"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Medupi and Kusile Power Stations must be completed at the revised times </a:t>
            </a:r>
            <a:endParaRPr lang="en-ZA" dirty="0"/>
          </a:p>
        </p:txBody>
      </p:sp>
      <p:cxnSp>
        <p:nvCxnSpPr>
          <p:cNvPr id="13" name="Straight Connector 12">
            <a:extLst>
              <a:ext uri="{FF2B5EF4-FFF2-40B4-BE49-F238E27FC236}">
                <a16:creationId xmlns:a16="http://schemas.microsoft.com/office/drawing/2014/main" id="{0BD2779D-9496-D097-5178-9EDA8EB58428}"/>
              </a:ext>
            </a:extLst>
          </p:cNvPr>
          <p:cNvCxnSpPr>
            <a:cxnSpLocks/>
          </p:cNvCxnSpPr>
          <p:nvPr/>
        </p:nvCxnSpPr>
        <p:spPr>
          <a:xfrm>
            <a:off x="3688232" y="3952240"/>
            <a:ext cx="8351524"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8B73E64-E68C-01B7-A644-AF9D2F347254}"/>
              </a:ext>
            </a:extLst>
          </p:cNvPr>
          <p:cNvSpPr txBox="1"/>
          <p:nvPr/>
        </p:nvSpPr>
        <p:spPr>
          <a:xfrm>
            <a:off x="3616958" y="1096744"/>
            <a:ext cx="8270090" cy="2667397"/>
          </a:xfrm>
          <a:prstGeom prst="rect">
            <a:avLst/>
          </a:prstGeom>
          <a:noFill/>
        </p:spPr>
        <p:txBody>
          <a:bodyPr wrap="square">
            <a:spAutoFit/>
          </a:bodyPr>
          <a:lstStyle/>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remaining investment/cost </a:t>
            </a:r>
            <a:r>
              <a:rPr lang="en-US" sz="1600" dirty="0">
                <a:latin typeface="Arial" panose="020B0604020202020204" pitchFamily="34" charset="0"/>
                <a:cs typeface="Arial" panose="020B0604020202020204" pitchFamily="34" charset="0"/>
              </a:rPr>
              <a:t>to complete Medupi is</a:t>
            </a:r>
            <a:r>
              <a:rPr lang="en-US" sz="1600" b="1" dirty="0">
                <a:latin typeface="Arial" panose="020B0604020202020204" pitchFamily="34" charset="0"/>
                <a:cs typeface="Arial" panose="020B0604020202020204" pitchFamily="34" charset="0"/>
              </a:rPr>
              <a:t> R18.95 billion. </a:t>
            </a:r>
          </a:p>
          <a:p>
            <a:pPr marL="285750" indent="-285750" algn="just">
              <a:spcBef>
                <a:spcPts val="500"/>
              </a:spcBef>
              <a:spcAft>
                <a:spcPts val="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All six units are in full commercial operation (CO), </a:t>
            </a:r>
            <a:r>
              <a:rPr lang="en-US" sz="1600" dirty="0">
                <a:latin typeface="Arial" panose="020B0604020202020204" pitchFamily="34" charset="0"/>
                <a:cs typeface="Arial" panose="020B0604020202020204" pitchFamily="34" charset="0"/>
              </a:rPr>
              <a:t>connected to the national grid, and supplying energy. </a:t>
            </a:r>
          </a:p>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last unit achieved CO on 31 July 2021</a:t>
            </a:r>
            <a:r>
              <a:rPr lang="en-US" sz="1600" dirty="0">
                <a:latin typeface="Arial" panose="020B0604020202020204" pitchFamily="34" charset="0"/>
                <a:cs typeface="Arial" panose="020B0604020202020204" pitchFamily="34" charset="0"/>
              </a:rPr>
              <a:t>. </a:t>
            </a:r>
          </a:p>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current focus is on completion of the remaining balance-of-plant scope</a:t>
            </a:r>
            <a:r>
              <a:rPr lang="en-US" sz="1600" dirty="0">
                <a:latin typeface="Arial" panose="020B0604020202020204" pitchFamily="34" charset="0"/>
                <a:cs typeface="Arial" panose="020B0604020202020204" pitchFamily="34" charset="0"/>
              </a:rPr>
              <a:t> and conclusion of all commercial claims to ensure proper project close-out. The target for full project completion is </a:t>
            </a:r>
            <a:r>
              <a:rPr lang="en-US" sz="1600" b="1" dirty="0">
                <a:latin typeface="Arial" panose="020B0604020202020204" pitchFamily="34" charset="0"/>
                <a:cs typeface="Arial" panose="020B0604020202020204" pitchFamily="34" charset="0"/>
              </a:rPr>
              <a:t>November 2023.</a:t>
            </a:r>
          </a:p>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Following a catastrophic hydrogen explosion in Medupi U4 in 2021</a:t>
            </a:r>
            <a:r>
              <a:rPr lang="en-US" sz="1600" b="1" dirty="0">
                <a:latin typeface="Arial" panose="020B0604020202020204" pitchFamily="34" charset="0"/>
                <a:cs typeface="Arial" panose="020B0604020202020204" pitchFamily="34" charset="0"/>
              </a:rPr>
              <a:t>, the unit is out of operation and is anticipated to return to service in September 2024.</a:t>
            </a:r>
            <a:endParaRPr lang="en-ZA" sz="16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58B6DE1-43D4-3479-FF73-D793B70DB664}"/>
              </a:ext>
            </a:extLst>
          </p:cNvPr>
          <p:cNvSpPr txBox="1"/>
          <p:nvPr/>
        </p:nvSpPr>
        <p:spPr>
          <a:xfrm>
            <a:off x="3616958" y="4145280"/>
            <a:ext cx="8351368" cy="2510944"/>
          </a:xfrm>
          <a:prstGeom prst="rect">
            <a:avLst/>
          </a:prstGeom>
          <a:noFill/>
        </p:spPr>
        <p:txBody>
          <a:bodyPr wrap="square">
            <a:spAutoFit/>
          </a:bodyPr>
          <a:lstStyle/>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a:t>
            </a:r>
            <a:r>
              <a:rPr lang="en-US" sz="1600" b="1" dirty="0">
                <a:latin typeface="Arial" panose="020B0604020202020204" pitchFamily="34" charset="0"/>
                <a:cs typeface="Arial" panose="020B0604020202020204" pitchFamily="34" charset="0"/>
              </a:rPr>
              <a:t> remaining investment/cost</a:t>
            </a:r>
            <a:r>
              <a:rPr lang="en-US" sz="1600" dirty="0">
                <a:latin typeface="Arial" panose="020B0604020202020204" pitchFamily="34" charset="0"/>
                <a:cs typeface="Arial" panose="020B0604020202020204" pitchFamily="34" charset="0"/>
              </a:rPr>
              <a:t> to complete Kusile is </a:t>
            </a:r>
            <a:r>
              <a:rPr lang="en-US" sz="1600" b="1" dirty="0">
                <a:latin typeface="Arial" panose="020B0604020202020204" pitchFamily="34" charset="0"/>
                <a:cs typeface="Arial" panose="020B0604020202020204" pitchFamily="34" charset="0"/>
              </a:rPr>
              <a:t>R14 billion. </a:t>
            </a:r>
          </a:p>
          <a:p>
            <a:pPr marL="285750" indent="-285750" algn="just">
              <a:spcBef>
                <a:spcPts val="500"/>
              </a:spcBef>
              <a:spcAft>
                <a:spcPts val="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Four units are in full commercial operation (CO), </a:t>
            </a:r>
            <a:r>
              <a:rPr lang="en-US" sz="1600" dirty="0">
                <a:latin typeface="Arial" panose="020B0604020202020204" pitchFamily="34" charset="0"/>
                <a:cs typeface="Arial" panose="020B0604020202020204" pitchFamily="34" charset="0"/>
              </a:rPr>
              <a:t>connected to the national grid, and supplying energy. </a:t>
            </a:r>
          </a:p>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fourth unit, unit 4, </a:t>
            </a:r>
            <a:r>
              <a:rPr lang="en-US" sz="1600" b="1" dirty="0">
                <a:latin typeface="Arial" panose="020B0604020202020204" pitchFamily="34" charset="0"/>
                <a:cs typeface="Arial" panose="020B0604020202020204" pitchFamily="34" charset="0"/>
              </a:rPr>
              <a:t>achieved CO on 31 May 2022. </a:t>
            </a:r>
          </a:p>
          <a:p>
            <a:pPr marL="285750" indent="-285750" algn="just">
              <a:spcBef>
                <a:spcPts val="500"/>
              </a:spcBef>
              <a:spcAft>
                <a:spcPts val="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Construction and commissioning activities </a:t>
            </a:r>
            <a:r>
              <a:rPr lang="en-US" sz="1600" dirty="0">
                <a:latin typeface="Arial" panose="020B0604020202020204" pitchFamily="34" charset="0"/>
                <a:cs typeface="Arial" panose="020B0604020202020204" pitchFamily="34" charset="0"/>
              </a:rPr>
              <a:t>are in progress on the remaining two units</a:t>
            </a:r>
            <a:r>
              <a:rPr lang="en-US" sz="1600" b="1" dirty="0">
                <a:latin typeface="Arial" panose="020B0604020202020204" pitchFamily="34" charset="0"/>
                <a:cs typeface="Arial" panose="020B0604020202020204" pitchFamily="34" charset="0"/>
              </a:rPr>
              <a:t>, unit 5 and 6, respectively. </a:t>
            </a:r>
          </a:p>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 of Unit 5 and Unit 6 is </a:t>
            </a:r>
            <a:r>
              <a:rPr lang="en-US" sz="1600" b="1" dirty="0">
                <a:latin typeface="Arial" panose="020B0604020202020204" pitchFamily="34" charset="0"/>
                <a:cs typeface="Arial" panose="020B0604020202020204" pitchFamily="34" charset="0"/>
              </a:rPr>
              <a:t>targeted for December 2023 and May 2024, respectively. </a:t>
            </a:r>
          </a:p>
          <a:p>
            <a:pPr marL="285750" indent="-285750" algn="just">
              <a:spcBef>
                <a:spcPts val="500"/>
              </a:spcBef>
              <a:spcAft>
                <a:spcPts val="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target for </a:t>
            </a:r>
            <a:r>
              <a:rPr lang="en-US" sz="1600" b="1" dirty="0">
                <a:latin typeface="Arial" panose="020B0604020202020204" pitchFamily="34" charset="0"/>
                <a:cs typeface="Arial" panose="020B0604020202020204" pitchFamily="34" charset="0"/>
              </a:rPr>
              <a:t>full project completion is May 2026</a:t>
            </a:r>
            <a:endParaRPr lang="en-ZA" sz="16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4AEC8269-E462-E73D-1692-B1DC937DC8B0}"/>
              </a:ext>
            </a:extLst>
          </p:cNvPr>
          <p:cNvGrpSpPr/>
          <p:nvPr/>
        </p:nvGrpSpPr>
        <p:grpSpPr>
          <a:xfrm>
            <a:off x="152244" y="4114800"/>
            <a:ext cx="3393747" cy="2653472"/>
            <a:chOff x="152244" y="4114800"/>
            <a:chExt cx="3393747" cy="2653472"/>
          </a:xfrm>
        </p:grpSpPr>
        <p:sp>
          <p:nvSpPr>
            <p:cNvPr id="9" name="Rectangle 8">
              <a:extLst>
                <a:ext uri="{FF2B5EF4-FFF2-40B4-BE49-F238E27FC236}">
                  <a16:creationId xmlns:a16="http://schemas.microsoft.com/office/drawing/2014/main" id="{832A9427-FA47-29B4-C7C6-D73CA07DE0F7}"/>
                </a:ext>
              </a:extLst>
            </p:cNvPr>
            <p:cNvSpPr/>
            <p:nvPr/>
          </p:nvSpPr>
          <p:spPr>
            <a:xfrm>
              <a:off x="152244" y="5933440"/>
              <a:ext cx="3393596" cy="834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Completion of Kusile Power Station</a:t>
              </a:r>
              <a:endParaRPr lang="en-ZA" sz="1600" dirty="0"/>
            </a:p>
          </p:txBody>
        </p:sp>
        <p:pic>
          <p:nvPicPr>
            <p:cNvPr id="8" name="Picture 7" descr="A picture containing grass, sky, outdoor, nature&#10;&#10;Description automatically generated">
              <a:extLst>
                <a:ext uri="{FF2B5EF4-FFF2-40B4-BE49-F238E27FC236}">
                  <a16:creationId xmlns:a16="http://schemas.microsoft.com/office/drawing/2014/main" id="{EFD48932-462D-571B-490C-396D85665D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0" r="2" b="2"/>
            <a:stretch/>
          </p:blipFill>
          <p:spPr>
            <a:xfrm>
              <a:off x="152244" y="4114800"/>
              <a:ext cx="3393747" cy="1986711"/>
            </a:xfrm>
            <a:prstGeom prst="rect">
              <a:avLst/>
            </a:prstGeom>
            <a:noFill/>
          </p:spPr>
        </p:pic>
      </p:grpSp>
      <p:grpSp>
        <p:nvGrpSpPr>
          <p:cNvPr id="14" name="Group 13">
            <a:extLst>
              <a:ext uri="{FF2B5EF4-FFF2-40B4-BE49-F238E27FC236}">
                <a16:creationId xmlns:a16="http://schemas.microsoft.com/office/drawing/2014/main" id="{22A22A89-293F-465E-8C15-94CC23E6588A}"/>
              </a:ext>
            </a:extLst>
          </p:cNvPr>
          <p:cNvGrpSpPr/>
          <p:nvPr/>
        </p:nvGrpSpPr>
        <p:grpSpPr>
          <a:xfrm>
            <a:off x="172414" y="1081061"/>
            <a:ext cx="3373426" cy="2667397"/>
            <a:chOff x="4683913" y="2094273"/>
            <a:chExt cx="1686713" cy="1701730"/>
          </a:xfrm>
        </p:grpSpPr>
        <p:sp>
          <p:nvSpPr>
            <p:cNvPr id="16" name="Rectangle 15">
              <a:extLst>
                <a:ext uri="{FF2B5EF4-FFF2-40B4-BE49-F238E27FC236}">
                  <a16:creationId xmlns:a16="http://schemas.microsoft.com/office/drawing/2014/main" id="{7F18A866-F2E2-1121-ABE4-4CE4039A7662}"/>
                </a:ext>
              </a:extLst>
            </p:cNvPr>
            <p:cNvSpPr/>
            <p:nvPr/>
          </p:nvSpPr>
          <p:spPr>
            <a:xfrm>
              <a:off x="4683913" y="3302001"/>
              <a:ext cx="1686713" cy="494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Completion of Medupi Station</a:t>
              </a:r>
              <a:endParaRPr lang="en-ZA" sz="1600" dirty="0"/>
            </a:p>
          </p:txBody>
        </p:sp>
        <p:pic>
          <p:nvPicPr>
            <p:cNvPr id="18" name="Picture 17">
              <a:extLst>
                <a:ext uri="{FF2B5EF4-FFF2-40B4-BE49-F238E27FC236}">
                  <a16:creationId xmlns:a16="http://schemas.microsoft.com/office/drawing/2014/main" id="{09E85087-5E21-A47D-2CE8-C0BCE9D9FE43}"/>
                </a:ext>
              </a:extLst>
            </p:cNvPr>
            <p:cNvPicPr>
              <a:picLocks noChangeAspect="1"/>
            </p:cNvPicPr>
            <p:nvPr/>
          </p:nvPicPr>
          <p:blipFill>
            <a:blip r:embed="rId3"/>
            <a:stretch>
              <a:fillRect/>
            </a:stretch>
          </p:blipFill>
          <p:spPr>
            <a:xfrm>
              <a:off x="4683913" y="2094273"/>
              <a:ext cx="1686712" cy="1207727"/>
            </a:xfrm>
            <a:prstGeom prst="rect">
              <a:avLst/>
            </a:prstGeom>
          </p:spPr>
        </p:pic>
      </p:grpSp>
      <p:sp>
        <p:nvSpPr>
          <p:cNvPr id="4" name="TextBox 3">
            <a:extLst>
              <a:ext uri="{FF2B5EF4-FFF2-40B4-BE49-F238E27FC236}">
                <a16:creationId xmlns:a16="http://schemas.microsoft.com/office/drawing/2014/main" id="{155D84A0-4E9E-3B7D-83F4-1D8CA2863ADC}"/>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(1/2)</a:t>
            </a:r>
            <a:endParaRPr lang="en-ZA" sz="1400" dirty="0" err="1">
              <a:solidFill>
                <a:schemeClr val="bg1"/>
              </a:solidFill>
            </a:endParaRPr>
          </a:p>
        </p:txBody>
      </p:sp>
    </p:spTree>
    <p:extLst>
      <p:ext uri="{BB962C8B-B14F-4D97-AF65-F5344CB8AC3E}">
        <p14:creationId xmlns:p14="http://schemas.microsoft.com/office/powerpoint/2010/main" val="95902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ZA" sz="240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rmAutofit/>
          </a:bodyPr>
          <a:lstStyle/>
          <a:p>
            <a:r>
              <a:rPr lang="en-ZA" dirty="0"/>
              <a:t>Table of Content</a:t>
            </a:r>
          </a:p>
        </p:txBody>
      </p:sp>
      <p:sp>
        <p:nvSpPr>
          <p:cNvPr id="10" name="Slide Number Placeholder 9"/>
          <p:cNvSpPr>
            <a:spLocks noGrp="1"/>
          </p:cNvSpPr>
          <p:nvPr>
            <p:ph type="sldNum" sz="quarter" idx="12"/>
          </p:nvPr>
        </p:nvSpPr>
        <p:spPr/>
        <p:txBody>
          <a:bodyPr/>
          <a:lstStyle/>
          <a:p>
            <a:fld id="{56B1497D-D85C-49F0-B0C9-9C5FED4EAE9E}" type="slidenum">
              <a:rPr lang="en-ZA" smtClean="0"/>
              <a:t>3</a:t>
            </a:fld>
            <a:endParaRPr lang="en-ZA" dirty="0"/>
          </a:p>
        </p:txBody>
      </p:sp>
      <p:grpSp>
        <p:nvGrpSpPr>
          <p:cNvPr id="9" name="Group 8">
            <a:extLst>
              <a:ext uri="{FF2B5EF4-FFF2-40B4-BE49-F238E27FC236}">
                <a16:creationId xmlns:a16="http://schemas.microsoft.com/office/drawing/2014/main" id="{D1B7F8A1-002A-440D-1740-1962B4340C33}"/>
              </a:ext>
            </a:extLst>
          </p:cNvPr>
          <p:cNvGrpSpPr/>
          <p:nvPr/>
        </p:nvGrpSpPr>
        <p:grpSpPr>
          <a:xfrm>
            <a:off x="589280" y="2397760"/>
            <a:ext cx="6573520" cy="365125"/>
            <a:chOff x="589280" y="2397760"/>
            <a:chExt cx="6573520" cy="365125"/>
          </a:xfrm>
        </p:grpSpPr>
        <p:sp>
          <p:nvSpPr>
            <p:cNvPr id="6" name="Rectangle 5">
              <a:extLst>
                <a:ext uri="{FF2B5EF4-FFF2-40B4-BE49-F238E27FC236}">
                  <a16:creationId xmlns:a16="http://schemas.microsoft.com/office/drawing/2014/main" id="{8B9CC335-0F85-2282-4AB0-8F6B8FC247C9}"/>
                </a:ext>
              </a:extLst>
            </p:cNvPr>
            <p:cNvSpPr/>
            <p:nvPr/>
          </p:nvSpPr>
          <p:spPr>
            <a:xfrm>
              <a:off x="589280" y="2397760"/>
              <a:ext cx="58928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ZA" dirty="0"/>
            </a:p>
          </p:txBody>
        </p:sp>
        <p:sp>
          <p:nvSpPr>
            <p:cNvPr id="11" name="Rectangle 10">
              <a:extLst>
                <a:ext uri="{FF2B5EF4-FFF2-40B4-BE49-F238E27FC236}">
                  <a16:creationId xmlns:a16="http://schemas.microsoft.com/office/drawing/2014/main" id="{0BB26402-A043-1277-75A7-F0B52465F4B9}"/>
                </a:ext>
              </a:extLst>
            </p:cNvPr>
            <p:cNvSpPr/>
            <p:nvPr/>
          </p:nvSpPr>
          <p:spPr>
            <a:xfrm>
              <a:off x="1330960" y="2397760"/>
              <a:ext cx="583184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ts val="1000"/>
                </a:spcBef>
                <a:spcAft>
                  <a:spcPct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a:ea typeface="ＭＳ Ｐゴシック"/>
                  <a:cs typeface="Arial" pitchFamily="34" charset="0"/>
                  <a:sym typeface="Arial" pitchFamily="34" charset="0"/>
                </a:rPr>
                <a:t>Recommendations: 6.1 – 6.23</a:t>
              </a:r>
              <a:endParaRPr kumimoji="0" lang="en-US" altLang="en-US" sz="1800" b="1" i="0" u="none" strike="noStrike" kern="1200" cap="none" spc="0" normalizeH="0" baseline="0" noProof="0" dirty="0">
                <a:ln>
                  <a:noFill/>
                </a:ln>
                <a:solidFill>
                  <a:schemeClr val="bg1"/>
                </a:solidFill>
                <a:effectLst/>
                <a:uLnTx/>
                <a:uFillTx/>
                <a:latin typeface="Arial"/>
                <a:ea typeface="ＭＳ Ｐゴシック"/>
                <a:cs typeface="Arial" pitchFamily="34" charset="0"/>
              </a:endParaRPr>
            </a:p>
          </p:txBody>
        </p:sp>
      </p:grpSp>
      <p:grpSp>
        <p:nvGrpSpPr>
          <p:cNvPr id="5" name="Group 4">
            <a:extLst>
              <a:ext uri="{FF2B5EF4-FFF2-40B4-BE49-F238E27FC236}">
                <a16:creationId xmlns:a16="http://schemas.microsoft.com/office/drawing/2014/main" id="{3226C8FB-9750-3767-1E6A-27C5B11FA2E0}"/>
              </a:ext>
            </a:extLst>
          </p:cNvPr>
          <p:cNvGrpSpPr/>
          <p:nvPr/>
        </p:nvGrpSpPr>
        <p:grpSpPr>
          <a:xfrm>
            <a:off x="589280" y="3063875"/>
            <a:ext cx="6573520" cy="365125"/>
            <a:chOff x="609600" y="2936240"/>
            <a:chExt cx="6573520" cy="365125"/>
          </a:xfrm>
          <a:solidFill>
            <a:schemeClr val="bg2"/>
          </a:solidFill>
        </p:grpSpPr>
        <p:sp>
          <p:nvSpPr>
            <p:cNvPr id="3" name="Rectangle 2">
              <a:extLst>
                <a:ext uri="{FF2B5EF4-FFF2-40B4-BE49-F238E27FC236}">
                  <a16:creationId xmlns:a16="http://schemas.microsoft.com/office/drawing/2014/main" id="{5B27B9AA-028D-DC89-0359-6B1A7A3E5A2D}"/>
                </a:ext>
              </a:extLst>
            </p:cNvPr>
            <p:cNvSpPr/>
            <p:nvPr/>
          </p:nvSpPr>
          <p:spPr>
            <a:xfrm>
              <a:off x="609600" y="2936240"/>
              <a:ext cx="589280" cy="365125"/>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ZA" dirty="0"/>
            </a:p>
          </p:txBody>
        </p:sp>
        <p:sp>
          <p:nvSpPr>
            <p:cNvPr id="4" name="Rectangle 3">
              <a:extLst>
                <a:ext uri="{FF2B5EF4-FFF2-40B4-BE49-F238E27FC236}">
                  <a16:creationId xmlns:a16="http://schemas.microsoft.com/office/drawing/2014/main" id="{D6CF279F-9D78-BF57-D72B-58299C6B4C46}"/>
                </a:ext>
              </a:extLst>
            </p:cNvPr>
            <p:cNvSpPr/>
            <p:nvPr/>
          </p:nvSpPr>
          <p:spPr>
            <a:xfrm>
              <a:off x="1351280" y="2936240"/>
              <a:ext cx="5831840" cy="365125"/>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ts val="1000"/>
                </a:spcBef>
                <a:spcAft>
                  <a:spcPct val="0"/>
                </a:spcAft>
                <a:buClrTx/>
                <a:buSzTx/>
                <a:buFontTx/>
                <a:buNone/>
                <a:tabLst/>
                <a:defRPr/>
              </a:pPr>
              <a:r>
                <a:rPr kumimoji="0" lang="en-US" altLang="en-US" sz="1800" b="1" i="0" u="none" strike="noStrike" kern="1200" cap="none" spc="0" normalizeH="0" baseline="0" noProof="0" dirty="0">
                  <a:ln>
                    <a:noFill/>
                  </a:ln>
                  <a:solidFill>
                    <a:schemeClr val="bg1"/>
                  </a:solidFill>
                  <a:effectLst/>
                  <a:uLnTx/>
                  <a:uFillTx/>
                  <a:latin typeface="Arial"/>
                  <a:ea typeface="ＭＳ Ｐゴシック"/>
                  <a:cs typeface="Arial" pitchFamily="34" charset="0"/>
                  <a:sym typeface="Arial" pitchFamily="34" charset="0"/>
                </a:rPr>
                <a:t>Supplier Referrals from SIU</a:t>
              </a:r>
              <a:endParaRPr kumimoji="0" lang="en-US" altLang="en-US" sz="1800" b="1" i="0" u="none" strike="noStrike" kern="1200" cap="none" spc="0" normalizeH="0" baseline="0" noProof="0" dirty="0">
                <a:ln>
                  <a:noFill/>
                </a:ln>
                <a:solidFill>
                  <a:schemeClr val="bg1"/>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val="313851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1326DD-4678-C0DD-88D1-2AA155E01B79}"/>
              </a:ext>
            </a:extLst>
          </p:cNvPr>
          <p:cNvSpPr>
            <a:spLocks noGrp="1"/>
          </p:cNvSpPr>
          <p:nvPr>
            <p:ph type="title"/>
          </p:nvPr>
        </p:nvSpPr>
        <p:spPr>
          <a:xfrm>
            <a:off x="361950" y="152400"/>
            <a:ext cx="9877425" cy="665163"/>
          </a:xfrm>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6.23:</a:t>
            </a:r>
            <a:r>
              <a:rPr lang="en-US" altLang="en-US"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Medupi and Kusile Power Stations must be completed at the revised times </a:t>
            </a:r>
            <a:endParaRPr lang="en-ZA" dirty="0"/>
          </a:p>
        </p:txBody>
      </p:sp>
      <p:sp>
        <p:nvSpPr>
          <p:cNvPr id="7" name="TextBox 6">
            <a:extLst>
              <a:ext uri="{FF2B5EF4-FFF2-40B4-BE49-F238E27FC236}">
                <a16:creationId xmlns:a16="http://schemas.microsoft.com/office/drawing/2014/main" id="{C8C00FB9-217E-CF17-2431-B46E94AA2414}"/>
              </a:ext>
            </a:extLst>
          </p:cNvPr>
          <p:cNvSpPr txBox="1"/>
          <p:nvPr/>
        </p:nvSpPr>
        <p:spPr>
          <a:xfrm>
            <a:off x="441503" y="1176129"/>
            <a:ext cx="10490655" cy="2605842"/>
          </a:xfrm>
          <a:prstGeom prst="rect">
            <a:avLst/>
          </a:prstGeom>
          <a:noFill/>
        </p:spPr>
        <p:txBody>
          <a:bodyPr wrap="square">
            <a:spAutoFit/>
          </a:bodyPr>
          <a:lstStyle/>
          <a:p>
            <a:pPr marL="285750" indent="-285750" algn="just">
              <a:spcBef>
                <a:spcPts val="500"/>
              </a:spcBef>
              <a:spcAft>
                <a:spcPts val="2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The current Eskom Board </a:t>
            </a:r>
            <a:r>
              <a:rPr lang="en-US" sz="1400" b="1" dirty="0">
                <a:latin typeface="Arial" panose="020B0604020202020204" pitchFamily="34" charset="0"/>
                <a:cs typeface="Arial" panose="020B0604020202020204" pitchFamily="34" charset="0"/>
              </a:rPr>
              <a:t>approved business cases for Medupi and Kusile remain valid</a:t>
            </a:r>
            <a:r>
              <a:rPr lang="en-US" sz="1400" dirty="0">
                <a:latin typeface="Arial" panose="020B0604020202020204" pitchFamily="34" charset="0"/>
                <a:cs typeface="Arial" panose="020B0604020202020204" pitchFamily="34" charset="0"/>
              </a:rPr>
              <a:t>. To date, </a:t>
            </a:r>
            <a:r>
              <a:rPr lang="en-US" sz="1400" b="1" dirty="0">
                <a:latin typeface="Arial" panose="020B0604020202020204" pitchFamily="34" charset="0"/>
                <a:cs typeface="Arial" panose="020B0604020202020204" pitchFamily="34" charset="0"/>
              </a:rPr>
              <a:t>no additional cost </a:t>
            </a:r>
            <a:r>
              <a:rPr lang="en-US" sz="1400" dirty="0">
                <a:latin typeface="Arial" panose="020B0604020202020204" pitchFamily="34" charset="0"/>
                <a:cs typeface="Arial" panose="020B0604020202020204" pitchFamily="34" charset="0"/>
              </a:rPr>
              <a:t>has been incurred in the completion of Medupi and Kusile. </a:t>
            </a:r>
          </a:p>
          <a:p>
            <a:pPr marL="285750" indent="-285750" algn="just">
              <a:spcBef>
                <a:spcPts val="500"/>
              </a:spcBef>
              <a:spcAft>
                <a:spcPts val="2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costs of executing the major defects correction </a:t>
            </a:r>
            <a:r>
              <a:rPr lang="en-US" sz="1400" dirty="0">
                <a:latin typeface="Arial" panose="020B0604020202020204" pitchFamily="34" charset="0"/>
                <a:cs typeface="Arial" panose="020B0604020202020204" pitchFamily="34" charset="0"/>
              </a:rPr>
              <a:t>plan are managed within the current Eskom Board approved Medupi and Kusile project budgets </a:t>
            </a:r>
          </a:p>
          <a:p>
            <a:pPr marL="285750" indent="-285750" algn="just">
              <a:spcBef>
                <a:spcPts val="500"/>
              </a:spcBef>
              <a:spcAft>
                <a:spcPts val="200"/>
              </a:spcAft>
              <a:buFont typeface="Wingdings" panose="05000000000000000000" pitchFamily="2" charset="2"/>
              <a:buChar char="q"/>
            </a:pPr>
            <a:r>
              <a:rPr lang="en-US" sz="1400" b="1" dirty="0">
                <a:latin typeface="Arial" panose="020B0604020202020204" pitchFamily="34" charset="0"/>
                <a:cs typeface="Arial" panose="020B0604020202020204" pitchFamily="34" charset="0"/>
              </a:rPr>
              <a:t>The liable parties/contractors are held to account </a:t>
            </a:r>
            <a:r>
              <a:rPr lang="en-US" sz="1400" dirty="0">
                <a:latin typeface="Arial" panose="020B0604020202020204" pitchFamily="34" charset="0"/>
                <a:cs typeface="Arial" panose="020B0604020202020204" pitchFamily="34" charset="0"/>
              </a:rPr>
              <a:t>within the provisions of the relevant contracts and are fully responsible for the related major plant defect costs</a:t>
            </a:r>
          </a:p>
          <a:p>
            <a:pPr marL="285750" indent="-285750" algn="just">
              <a:spcBef>
                <a:spcPts val="500"/>
              </a:spcBef>
              <a:spcAft>
                <a:spcPts val="2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The </a:t>
            </a:r>
            <a:r>
              <a:rPr lang="en-US" sz="1400" b="1" dirty="0">
                <a:latin typeface="Arial" panose="020B0604020202020204" pitchFamily="34" charset="0"/>
                <a:cs typeface="Arial" panose="020B0604020202020204" pitchFamily="34" charset="0"/>
              </a:rPr>
              <a:t>outcome of the current corruption investigations at Kusile</a:t>
            </a:r>
            <a:r>
              <a:rPr lang="en-US" sz="1400" dirty="0">
                <a:latin typeface="Arial" panose="020B0604020202020204" pitchFamily="34" charset="0"/>
                <a:cs typeface="Arial" panose="020B0604020202020204" pitchFamily="34" charset="0"/>
              </a:rPr>
              <a:t>, some </a:t>
            </a:r>
            <a:r>
              <a:rPr lang="en-US" sz="1400" b="1" dirty="0">
                <a:latin typeface="Arial" panose="020B0604020202020204" pitchFamily="34" charset="0"/>
                <a:cs typeface="Arial" panose="020B0604020202020204" pitchFamily="34" charset="0"/>
              </a:rPr>
              <a:t>commercial challenges </a:t>
            </a:r>
            <a:r>
              <a:rPr lang="en-US" sz="1400" dirty="0">
                <a:latin typeface="Arial" panose="020B0604020202020204" pitchFamily="34" charset="0"/>
                <a:cs typeface="Arial" panose="020B0604020202020204" pitchFamily="34" charset="0"/>
              </a:rPr>
              <a:t>and the </a:t>
            </a:r>
            <a:r>
              <a:rPr lang="en-US" sz="1400" b="1" dirty="0">
                <a:latin typeface="Arial" panose="020B0604020202020204" pitchFamily="34" charset="0"/>
                <a:cs typeface="Arial" panose="020B0604020202020204" pitchFamily="34" charset="0"/>
              </a:rPr>
              <a:t>past COVID-19 </a:t>
            </a:r>
            <a:r>
              <a:rPr lang="en-US" sz="1400" dirty="0">
                <a:latin typeface="Arial" panose="020B0604020202020204" pitchFamily="34" charset="0"/>
                <a:cs typeface="Arial" panose="020B0604020202020204" pitchFamily="34" charset="0"/>
              </a:rPr>
              <a:t>pandemic impacts are risks that are negatively impacting the Kusile business case</a:t>
            </a:r>
          </a:p>
          <a:p>
            <a:pPr marL="285750" indent="-285750" algn="just">
              <a:spcBef>
                <a:spcPts val="500"/>
              </a:spcBef>
              <a:spcAft>
                <a:spcPts val="2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From inception to date (ITD) </a:t>
            </a:r>
            <a:r>
              <a:rPr lang="en-US" sz="1400" b="1" dirty="0">
                <a:latin typeface="Arial" panose="020B0604020202020204" pitchFamily="34" charset="0"/>
                <a:cs typeface="Arial" panose="020B0604020202020204" pitchFamily="34" charset="0"/>
              </a:rPr>
              <a:t>project budget values, project expenditures and the investment/cost to complete </a:t>
            </a:r>
            <a:r>
              <a:rPr lang="en-US" sz="1400" dirty="0">
                <a:latin typeface="Arial" panose="020B0604020202020204" pitchFamily="34" charset="0"/>
                <a:cs typeface="Arial" panose="020B0604020202020204" pitchFamily="34" charset="0"/>
              </a:rPr>
              <a:t>the remaining scope of works at Medupi and Kusile, all costs exclude interest during construction (IDC):</a:t>
            </a:r>
            <a:endParaRPr lang="en-ZA" sz="1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80AE93D-08B1-01D5-202D-2E85D2F2FD90}"/>
              </a:ext>
            </a:extLst>
          </p:cNvPr>
          <p:cNvGraphicFramePr>
            <a:graphicFrameLocks noGrp="1"/>
          </p:cNvGraphicFramePr>
          <p:nvPr>
            <p:extLst>
              <p:ext uri="{D42A27DB-BD31-4B8C-83A1-F6EECF244321}">
                <p14:modId xmlns:p14="http://schemas.microsoft.com/office/powerpoint/2010/main" val="2447386013"/>
              </p:ext>
            </p:extLst>
          </p:nvPr>
        </p:nvGraphicFramePr>
        <p:xfrm>
          <a:off x="833119" y="3887343"/>
          <a:ext cx="10099040" cy="1727543"/>
        </p:xfrm>
        <a:graphic>
          <a:graphicData uri="http://schemas.openxmlformats.org/drawingml/2006/table">
            <a:tbl>
              <a:tblPr firstRow="1" firstCol="1" bandRow="1"/>
              <a:tblGrid>
                <a:gridCol w="1491203">
                  <a:extLst>
                    <a:ext uri="{9D8B030D-6E8A-4147-A177-3AD203B41FA5}">
                      <a16:colId xmlns:a16="http://schemas.microsoft.com/office/drawing/2014/main" val="864466781"/>
                    </a:ext>
                  </a:extLst>
                </a:gridCol>
                <a:gridCol w="3029415">
                  <a:extLst>
                    <a:ext uri="{9D8B030D-6E8A-4147-A177-3AD203B41FA5}">
                      <a16:colId xmlns:a16="http://schemas.microsoft.com/office/drawing/2014/main" val="785723612"/>
                    </a:ext>
                  </a:extLst>
                </a:gridCol>
                <a:gridCol w="2804180">
                  <a:extLst>
                    <a:ext uri="{9D8B030D-6E8A-4147-A177-3AD203B41FA5}">
                      <a16:colId xmlns:a16="http://schemas.microsoft.com/office/drawing/2014/main" val="2241760896"/>
                    </a:ext>
                  </a:extLst>
                </a:gridCol>
                <a:gridCol w="2774242">
                  <a:extLst>
                    <a:ext uri="{9D8B030D-6E8A-4147-A177-3AD203B41FA5}">
                      <a16:colId xmlns:a16="http://schemas.microsoft.com/office/drawing/2014/main" val="1209223920"/>
                    </a:ext>
                  </a:extLst>
                </a:gridCol>
              </a:tblGrid>
              <a:tr h="749554">
                <a:tc>
                  <a:txBody>
                    <a:bodyPr/>
                    <a:lstStyle/>
                    <a:p>
                      <a:pPr marL="20955" algn="l">
                        <a:lnSpc>
                          <a:spcPct val="107000"/>
                        </a:lnSpc>
                        <a:spcAft>
                          <a:spcPts val="800"/>
                        </a:spcAft>
                      </a:pPr>
                      <a:r>
                        <a:rPr lang="en-GB"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Project</a:t>
                      </a: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a:txBody>
                    <a:bodyPr/>
                    <a:lstStyle/>
                    <a:p>
                      <a:pPr marL="20955" marR="81280" algn="l">
                        <a:lnSpc>
                          <a:spcPct val="100000"/>
                        </a:lnSpc>
                        <a:spcAft>
                          <a:spcPts val="800"/>
                        </a:spcAft>
                      </a:pPr>
                      <a:r>
                        <a:rPr lang="en-US"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Eskom Board approved Budget, as at April-June 2020 (excl. IDC)</a:t>
                      </a: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a:txBody>
                    <a:bodyPr/>
                    <a:lstStyle/>
                    <a:p>
                      <a:pPr marL="20955" algn="l">
                        <a:lnSpc>
                          <a:spcPct val="100000"/>
                        </a:lnSpc>
                        <a:spcAft>
                          <a:spcPts val="800"/>
                        </a:spcAft>
                      </a:pPr>
                      <a:r>
                        <a:rPr lang="en-GB"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Project Expenditure, as at Aug 2022 (excl. IDC) </a:t>
                      </a:r>
                    </a:p>
                    <a:p>
                      <a:pPr marL="20955" algn="l">
                        <a:lnSpc>
                          <a:spcPct val="100000"/>
                        </a:lnSpc>
                        <a:spcAft>
                          <a:spcPts val="800"/>
                        </a:spcAft>
                      </a:pP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a:txBody>
                    <a:bodyPr/>
                    <a:lstStyle/>
                    <a:p>
                      <a:pPr marL="20955" algn="l">
                        <a:lnSpc>
                          <a:spcPct val="100000"/>
                        </a:lnSpc>
                        <a:spcAft>
                          <a:spcPts val="800"/>
                        </a:spcAft>
                      </a:pPr>
                      <a:r>
                        <a:rPr lang="en-GB"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Remaining Investment/Cost (excl. IDC)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extLst>
                  <a:ext uri="{0D108BD9-81ED-4DB2-BD59-A6C34878D82A}">
                    <a16:rowId xmlns:a16="http://schemas.microsoft.com/office/drawing/2014/main" val="1992995446"/>
                  </a:ext>
                </a:extLst>
              </a:tr>
              <a:tr h="521259">
                <a:tc>
                  <a:txBody>
                    <a:bodyPr/>
                    <a:lstStyle/>
                    <a:p>
                      <a:pPr marL="20955" algn="just">
                        <a:lnSpc>
                          <a:spcPct val="107000"/>
                        </a:lnSpc>
                        <a:spcAft>
                          <a:spcPts val="800"/>
                        </a:spcAft>
                      </a:pPr>
                      <a:r>
                        <a:rPr lang="en-GB" sz="14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Medupi</a:t>
                      </a:r>
                      <a:endParaRPr lang="en-ZA"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lnSpc>
                          <a:spcPct val="107000"/>
                        </a:lnSpc>
                        <a:spcAft>
                          <a:spcPts val="800"/>
                        </a:spcAft>
                      </a:pPr>
                      <a:r>
                        <a:rPr lang="en-GB"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R145.00 billion</a:t>
                      </a: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955" algn="l">
                        <a:lnSpc>
                          <a:spcPct val="107000"/>
                        </a:lnSpc>
                        <a:spcAft>
                          <a:spcPts val="800"/>
                        </a:spcAft>
                      </a:pPr>
                      <a:r>
                        <a:rPr lang="en-GB"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R126.05 billion</a:t>
                      </a: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955" algn="l">
                        <a:lnSpc>
                          <a:spcPct val="107000"/>
                        </a:lnSpc>
                        <a:spcAft>
                          <a:spcPts val="800"/>
                        </a:spcAft>
                      </a:pPr>
                      <a:r>
                        <a:rPr lang="en-GB"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R18.95 billion</a:t>
                      </a: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2846456"/>
                  </a:ext>
                </a:extLst>
              </a:tr>
              <a:tr h="456730">
                <a:tc>
                  <a:txBody>
                    <a:bodyPr/>
                    <a:lstStyle/>
                    <a:p>
                      <a:pPr marL="20955" algn="just">
                        <a:lnSpc>
                          <a:spcPct val="107000"/>
                        </a:lnSpc>
                        <a:spcAft>
                          <a:spcPts val="800"/>
                        </a:spcAft>
                      </a:pPr>
                      <a:r>
                        <a:rPr lang="en-GB" sz="14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Kusile</a:t>
                      </a:r>
                      <a:endParaRPr lang="en-ZA"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lnSpc>
                          <a:spcPct val="107000"/>
                        </a:lnSpc>
                        <a:spcAft>
                          <a:spcPts val="800"/>
                        </a:spcAft>
                      </a:pPr>
                      <a:r>
                        <a:rPr lang="en-GB" sz="14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R161.40 billion</a:t>
                      </a:r>
                      <a:endParaRPr lang="en-ZA" sz="1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955" algn="l">
                        <a:lnSpc>
                          <a:spcPct val="107000"/>
                        </a:lnSpc>
                        <a:spcAft>
                          <a:spcPts val="800"/>
                        </a:spcAft>
                      </a:pPr>
                      <a:r>
                        <a:rPr lang="en-GB"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R147.40 billion</a:t>
                      </a: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0955" algn="l">
                        <a:lnSpc>
                          <a:spcPct val="107000"/>
                        </a:lnSpc>
                        <a:spcAft>
                          <a:spcPts val="800"/>
                        </a:spcAft>
                      </a:pPr>
                      <a:r>
                        <a:rPr lang="en-GB"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R14.00 billion</a:t>
                      </a:r>
                      <a:endParaRPr lang="en-Z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4248280"/>
                  </a:ext>
                </a:extLst>
              </a:tr>
            </a:tbl>
          </a:graphicData>
        </a:graphic>
      </p:graphicFrame>
      <p:sp>
        <p:nvSpPr>
          <p:cNvPr id="8" name="TextBox 7">
            <a:extLst>
              <a:ext uri="{FF2B5EF4-FFF2-40B4-BE49-F238E27FC236}">
                <a16:creationId xmlns:a16="http://schemas.microsoft.com/office/drawing/2014/main" id="{5AF6D0B4-A199-0D8D-9A6B-F2F9393B5B68}"/>
              </a:ext>
            </a:extLst>
          </p:cNvPr>
          <p:cNvSpPr txBox="1"/>
          <p:nvPr/>
        </p:nvSpPr>
        <p:spPr>
          <a:xfrm>
            <a:off x="441503" y="5712351"/>
            <a:ext cx="10490655" cy="828432"/>
          </a:xfrm>
          <a:prstGeom prst="rect">
            <a:avLst/>
          </a:prstGeom>
          <a:noFill/>
        </p:spPr>
        <p:txBody>
          <a:bodyPr wrap="square">
            <a:spAutoFit/>
          </a:bodyPr>
          <a:lstStyle/>
          <a:p>
            <a:pPr marL="355600" indent="-355600">
              <a:spcBef>
                <a:spcPts val="200"/>
              </a:spcBef>
              <a:spcAft>
                <a:spcPts val="5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The above Medupi budget </a:t>
            </a:r>
            <a:r>
              <a:rPr lang="en-US" sz="1400" b="1" dirty="0">
                <a:latin typeface="Arial" panose="020B0604020202020204" pitchFamily="34" charset="0"/>
                <a:cs typeface="Arial" panose="020B0604020202020204" pitchFamily="34" charset="0"/>
              </a:rPr>
              <a:t>does not include the cost of installing the Flue Gas </a:t>
            </a:r>
            <a:r>
              <a:rPr lang="en-US" sz="1400" b="1" dirty="0" err="1">
                <a:latin typeface="Arial" panose="020B0604020202020204" pitchFamily="34" charset="0"/>
                <a:cs typeface="Arial" panose="020B0604020202020204" pitchFamily="34" charset="0"/>
              </a:rPr>
              <a:t>Desulphurisation</a:t>
            </a:r>
            <a:r>
              <a:rPr lang="en-US" sz="1400" b="1" dirty="0">
                <a:latin typeface="Arial" panose="020B0604020202020204" pitchFamily="34" charset="0"/>
                <a:cs typeface="Arial" panose="020B0604020202020204" pitchFamily="34" charset="0"/>
              </a:rPr>
              <a:t> (FGD) plant</a:t>
            </a:r>
            <a:r>
              <a:rPr lang="en-US" sz="1400" dirty="0">
                <a:latin typeface="Arial" panose="020B0604020202020204" pitchFamily="34" charset="0"/>
                <a:cs typeface="Arial" panose="020B0604020202020204" pitchFamily="34" charset="0"/>
              </a:rPr>
              <a:t>. The Medupi FGD plant is </a:t>
            </a:r>
            <a:r>
              <a:rPr lang="en-US" sz="1400" b="1" dirty="0">
                <a:latin typeface="Arial" panose="020B0604020202020204" pitchFamily="34" charset="0"/>
                <a:cs typeface="Arial" panose="020B0604020202020204" pitchFamily="34" charset="0"/>
              </a:rPr>
              <a:t>expected to cost between R35bn and R40bn</a:t>
            </a:r>
            <a:r>
              <a:rPr lang="en-US" sz="1400" dirty="0">
                <a:latin typeface="Arial" panose="020B0604020202020204" pitchFamily="34" charset="0"/>
                <a:cs typeface="Arial" panose="020B0604020202020204" pitchFamily="34" charset="0"/>
              </a:rPr>
              <a:t>, and will be commissioned by </a:t>
            </a:r>
            <a:r>
              <a:rPr lang="en-US" sz="1400" b="1" dirty="0">
                <a:latin typeface="Arial" panose="020B0604020202020204" pitchFamily="34" charset="0"/>
                <a:cs typeface="Arial" panose="020B0604020202020204" pitchFamily="34" charset="0"/>
              </a:rPr>
              <a:t>2027/28</a:t>
            </a:r>
          </a:p>
          <a:p>
            <a:pPr marL="355600" indent="-355600">
              <a:spcBef>
                <a:spcPts val="200"/>
              </a:spcBef>
              <a:spcAft>
                <a:spcPts val="5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The FGD has already been installed at Kusile, and the above </a:t>
            </a:r>
            <a:r>
              <a:rPr lang="en-US" sz="1400" b="1" dirty="0">
                <a:latin typeface="Arial" panose="020B0604020202020204" pitchFamily="34" charset="0"/>
                <a:cs typeface="Arial" panose="020B0604020202020204" pitchFamily="34" charset="0"/>
              </a:rPr>
              <a:t>Kusile budget include FGD costs.</a:t>
            </a:r>
            <a:endParaRPr lang="en-ZA" sz="1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B7C1FDD-C666-881E-5B17-E88421C34B53}"/>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(2/2)</a:t>
            </a:r>
            <a:endParaRPr lang="en-ZA" sz="1400" dirty="0" err="1">
              <a:solidFill>
                <a:schemeClr val="bg1"/>
              </a:solidFill>
            </a:endParaRPr>
          </a:p>
        </p:txBody>
      </p:sp>
    </p:spTree>
    <p:extLst>
      <p:ext uri="{BB962C8B-B14F-4D97-AF65-F5344CB8AC3E}">
        <p14:creationId xmlns:p14="http://schemas.microsoft.com/office/powerpoint/2010/main" val="30590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ZA"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p:txBody>
          <a:bodyPr>
            <a:normAutofit/>
          </a:bodyPr>
          <a:lstStyle/>
          <a:p>
            <a:r>
              <a:rPr lang="en-ZA" dirty="0"/>
              <a:t>Table of Content</a:t>
            </a: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1497D-D85C-49F0-B0C9-9C5FED4EAE9E}" type="slidenum">
              <a:rPr kumimoji="0" lang="en-ZA" sz="1000" b="0" i="0" u="none" strike="noStrike" kern="1200" cap="none" spc="0" normalizeH="0" baseline="0" noProof="0" smtClean="0">
                <a:ln>
                  <a:noFill/>
                </a:ln>
                <a:solidFill>
                  <a:srgbClr val="003896">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000" b="0" i="0" u="none" strike="noStrike" kern="1200" cap="none" spc="0" normalizeH="0" baseline="0" noProof="0" dirty="0">
              <a:ln>
                <a:noFill/>
              </a:ln>
              <a:solidFill>
                <a:srgbClr val="003896">
                  <a:tint val="75000"/>
                </a:srgbClr>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D1B7F8A1-002A-440D-1740-1962B4340C33}"/>
              </a:ext>
            </a:extLst>
          </p:cNvPr>
          <p:cNvGrpSpPr/>
          <p:nvPr/>
        </p:nvGrpSpPr>
        <p:grpSpPr>
          <a:xfrm>
            <a:off x="589280" y="2397760"/>
            <a:ext cx="6573520" cy="365125"/>
            <a:chOff x="589280" y="2397760"/>
            <a:chExt cx="6573520" cy="365125"/>
          </a:xfrm>
          <a:solidFill>
            <a:schemeClr val="bg2"/>
          </a:solidFill>
        </p:grpSpPr>
        <p:sp>
          <p:nvSpPr>
            <p:cNvPr id="6" name="Rectangle 5">
              <a:extLst>
                <a:ext uri="{FF2B5EF4-FFF2-40B4-BE49-F238E27FC236}">
                  <a16:creationId xmlns:a16="http://schemas.microsoft.com/office/drawing/2014/main" id="{8B9CC335-0F85-2282-4AB0-8F6B8FC247C9}"/>
                </a:ext>
              </a:extLst>
            </p:cNvPr>
            <p:cNvSpPr/>
            <p:nvPr/>
          </p:nvSpPr>
          <p:spPr>
            <a:xfrm>
              <a:off x="589280" y="2397760"/>
              <a:ext cx="589280" cy="365125"/>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1.</a:t>
              </a: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BB26402-A043-1277-75A7-F0B52465F4B9}"/>
                </a:ext>
              </a:extLst>
            </p:cNvPr>
            <p:cNvSpPr/>
            <p:nvPr/>
          </p:nvSpPr>
          <p:spPr>
            <a:xfrm>
              <a:off x="1330960" y="2397760"/>
              <a:ext cx="5831840" cy="365125"/>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ts val="100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a:ea typeface="ＭＳ Ｐゴシック"/>
                  <a:cs typeface="Arial" pitchFamily="34" charset="0"/>
                  <a:sym typeface="Arial" pitchFamily="34" charset="0"/>
                </a:rPr>
                <a:t>Recommendations: 6.1 – 6.23</a:t>
              </a:r>
              <a:endParaRPr kumimoji="0" lang="en-US" altLang="en-US" sz="1800" b="1" i="0" u="none" strike="noStrike" kern="1200" cap="none" spc="0" normalizeH="0" baseline="0" noProof="0" dirty="0">
                <a:ln>
                  <a:noFill/>
                </a:ln>
                <a:solidFill>
                  <a:srgbClr val="FFFFFF"/>
                </a:solidFill>
                <a:effectLst/>
                <a:uLnTx/>
                <a:uFillTx/>
                <a:latin typeface="Arial"/>
                <a:ea typeface="ＭＳ Ｐゴシック"/>
                <a:cs typeface="Arial" pitchFamily="34" charset="0"/>
              </a:endParaRPr>
            </a:p>
          </p:txBody>
        </p:sp>
      </p:grpSp>
      <p:grpSp>
        <p:nvGrpSpPr>
          <p:cNvPr id="5" name="Group 4">
            <a:extLst>
              <a:ext uri="{FF2B5EF4-FFF2-40B4-BE49-F238E27FC236}">
                <a16:creationId xmlns:a16="http://schemas.microsoft.com/office/drawing/2014/main" id="{3226C8FB-9750-3767-1E6A-27C5B11FA2E0}"/>
              </a:ext>
            </a:extLst>
          </p:cNvPr>
          <p:cNvGrpSpPr/>
          <p:nvPr/>
        </p:nvGrpSpPr>
        <p:grpSpPr>
          <a:xfrm>
            <a:off x="589280" y="3063875"/>
            <a:ext cx="6573520" cy="365125"/>
            <a:chOff x="609600" y="2936240"/>
            <a:chExt cx="6573520" cy="365125"/>
          </a:xfrm>
        </p:grpSpPr>
        <p:sp>
          <p:nvSpPr>
            <p:cNvPr id="3" name="Rectangle 2">
              <a:extLst>
                <a:ext uri="{FF2B5EF4-FFF2-40B4-BE49-F238E27FC236}">
                  <a16:creationId xmlns:a16="http://schemas.microsoft.com/office/drawing/2014/main" id="{5B27B9AA-028D-DC89-0359-6B1A7A3E5A2D}"/>
                </a:ext>
              </a:extLst>
            </p:cNvPr>
            <p:cNvSpPr/>
            <p:nvPr/>
          </p:nvSpPr>
          <p:spPr>
            <a:xfrm>
              <a:off x="609600" y="2936240"/>
              <a:ext cx="58928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2.</a:t>
              </a: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D6CF279F-9D78-BF57-D72B-58299C6B4C46}"/>
                </a:ext>
              </a:extLst>
            </p:cNvPr>
            <p:cNvSpPr/>
            <p:nvPr/>
          </p:nvSpPr>
          <p:spPr>
            <a:xfrm>
              <a:off x="1351280" y="2936240"/>
              <a:ext cx="5831840" cy="3651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ts val="100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a:ea typeface="ＭＳ Ｐゴシック"/>
                  <a:cs typeface="Arial" pitchFamily="34" charset="0"/>
                  <a:sym typeface="Arial" pitchFamily="34" charset="0"/>
                </a:rPr>
                <a:t>Supplier Referrals from SIU</a:t>
              </a:r>
              <a:endParaRPr kumimoji="0" lang="en-US" altLang="en-US" sz="1800" b="1" i="0" u="none" strike="noStrike" kern="1200" cap="none" spc="0" normalizeH="0" baseline="0" noProof="0" dirty="0">
                <a:ln>
                  <a:noFill/>
                </a:ln>
                <a:solidFill>
                  <a:srgbClr val="FFFFFF"/>
                </a:solidFill>
                <a:effectLst/>
                <a:uLnTx/>
                <a:uFillTx/>
                <a:latin typeface="Arial"/>
                <a:ea typeface="ＭＳ Ｐゴシック"/>
                <a:cs typeface="Arial" pitchFamily="34" charset="0"/>
              </a:endParaRPr>
            </a:p>
          </p:txBody>
        </p:sp>
      </p:grpSp>
    </p:spTree>
    <p:extLst>
      <p:ext uri="{BB962C8B-B14F-4D97-AF65-F5344CB8AC3E}">
        <p14:creationId xmlns:p14="http://schemas.microsoft.com/office/powerpoint/2010/main" val="1787149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4" name="Rectangle 6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ZA"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5" name="Rectangle 124"/>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24" name="Group 123"/>
          <p:cNvGrpSpPr/>
          <p:nvPr/>
        </p:nvGrpSpPr>
        <p:grpSpPr>
          <a:xfrm>
            <a:off x="-4763" y="0"/>
            <a:ext cx="9148763" cy="6858000"/>
            <a:chOff x="-4763" y="0"/>
            <a:chExt cx="9148763" cy="6858000"/>
          </a:xfrm>
        </p:grpSpPr>
        <p:pic>
          <p:nvPicPr>
            <p:cNvPr id="121" name="Picture 23" descr="d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182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91"/>
            <p:cNvSpPr>
              <a:spLocks noChangeArrowheads="1"/>
            </p:cNvSpPr>
            <p:nvPr/>
          </p:nvSpPr>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66" name="Rectangle 2"/>
          <p:cNvSpPr txBox="1">
            <a:spLocks noChangeArrowheads="1"/>
          </p:cNvSpPr>
          <p:nvPr/>
        </p:nvSpPr>
        <p:spPr>
          <a:xfrm>
            <a:off x="2643188" y="1806576"/>
            <a:ext cx="8057378" cy="1665288"/>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2400" kern="1200">
                <a:solidFill>
                  <a:srgbClr val="003896"/>
                </a:solidFill>
                <a:latin typeface="+mj-lt"/>
                <a:ea typeface="+mj-ea"/>
                <a:cs typeface="Arial" panose="020B0604020202020204" pitchFamily="34" charset="0"/>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ZA" altLang="en-US" sz="2800" b="1" i="0" u="none" strike="noStrike" kern="1200" cap="none" spc="0" normalizeH="0" baseline="0" noProof="0" dirty="0">
                <a:ln>
                  <a:noFill/>
                </a:ln>
                <a:solidFill>
                  <a:srgbClr val="003896"/>
                </a:solidFill>
                <a:effectLst/>
                <a:uLnTx/>
                <a:uFillTx/>
                <a:latin typeface="Arial" panose="020B0604020202020204"/>
                <a:ea typeface="+mj-ea"/>
                <a:cs typeface="Arial" panose="020B0604020202020204" pitchFamily="34" charset="0"/>
              </a:rPr>
              <a:t>Eskom Presentation to SCOPA</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ZA" altLang="en-US" sz="2800" b="1" i="0" u="none" strike="noStrike" kern="1200" cap="none" spc="0" normalizeH="0" baseline="0" noProof="0" dirty="0">
                <a:ln>
                  <a:noFill/>
                </a:ln>
                <a:solidFill>
                  <a:srgbClr val="003896"/>
                </a:solidFill>
                <a:effectLst/>
                <a:uLnTx/>
                <a:uFillTx/>
                <a:latin typeface="Arial" panose="020B0604020202020204"/>
                <a:ea typeface="+mj-ea"/>
                <a:cs typeface="Arial" panose="020B0604020202020204" pitchFamily="34" charset="0"/>
              </a:rPr>
              <a:t>Feedback on SIU Referrals</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ZA" altLang="en-US" sz="2800" b="1" i="0" u="none" strike="noStrike" kern="1200" cap="none" spc="0" normalizeH="0" baseline="0" noProof="0" dirty="0">
                <a:ln>
                  <a:noFill/>
                </a:ln>
                <a:solidFill>
                  <a:srgbClr val="003896"/>
                </a:solidFill>
                <a:effectLst/>
                <a:uLnTx/>
                <a:uFillTx/>
                <a:latin typeface="Arial" panose="020B0604020202020204"/>
                <a:ea typeface="+mj-ea"/>
                <a:cs typeface="Arial" panose="020B0604020202020204" pitchFamily="34" charset="0"/>
              </a:rPr>
              <a:t>FY2023 Report</a:t>
            </a:r>
          </a:p>
        </p:txBody>
      </p:sp>
      <p:sp>
        <p:nvSpPr>
          <p:cNvPr id="67" name="Rectangle 3"/>
          <p:cNvSpPr txBox="1">
            <a:spLocks noChangeArrowheads="1"/>
          </p:cNvSpPr>
          <p:nvPr/>
        </p:nvSpPr>
        <p:spPr>
          <a:xfrm>
            <a:off x="3095625" y="5025073"/>
            <a:ext cx="8057378" cy="7508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a:solidFill>
                  <a:srgbClr val="83725B"/>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160"/>
              </a:spcBef>
              <a:spcAft>
                <a:spcPts val="0"/>
              </a:spcAft>
              <a:buClrTx/>
              <a:buSzTx/>
              <a:buFontTx/>
              <a:buNone/>
              <a:tabLst/>
              <a:defRPr/>
            </a:pPr>
            <a:r>
              <a:rPr kumimoji="0" lang="en-ZA" altLang="en-US" sz="1800" b="0" i="0" u="none" strike="noStrike" kern="1200" cap="none" spc="0" normalizeH="0" baseline="0" noProof="0" dirty="0">
                <a:ln>
                  <a:noFill/>
                </a:ln>
                <a:solidFill>
                  <a:srgbClr val="83725B"/>
                </a:solidFill>
                <a:effectLst/>
                <a:uLnTx/>
                <a:uFillTx/>
                <a:latin typeface="Arial" panose="020B0604020202020204"/>
                <a:ea typeface="+mn-ea"/>
                <a:cs typeface="Arial" panose="020B0604020202020204" pitchFamily="34" charset="0"/>
              </a:rPr>
              <a:t>Date: 19 October 2022</a:t>
            </a:r>
          </a:p>
        </p:txBody>
      </p:sp>
      <p:grpSp>
        <p:nvGrpSpPr>
          <p:cNvPr id="126" name="Group 155"/>
          <p:cNvGrpSpPr>
            <a:grpSpLocks/>
          </p:cNvGrpSpPr>
          <p:nvPr/>
        </p:nvGrpSpPr>
        <p:grpSpPr bwMode="auto">
          <a:xfrm>
            <a:off x="257175" y="1201738"/>
            <a:ext cx="2482850" cy="2444750"/>
            <a:chOff x="162" y="757"/>
            <a:chExt cx="1564" cy="1540"/>
          </a:xfrm>
        </p:grpSpPr>
        <p:sp>
          <p:nvSpPr>
            <p:cNvPr id="127"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28"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29"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0"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1"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32" name="Oval 102"/>
          <p:cNvSpPr>
            <a:spLocks noChangeArrowheads="1"/>
          </p:cNvSpPr>
          <p:nvPr/>
        </p:nvSpPr>
        <p:spPr bwMode="auto">
          <a:xfrm>
            <a:off x="436563" y="1362075"/>
            <a:ext cx="2162175" cy="2173288"/>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altLang="en-US" sz="10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nvGrpSpPr>
          <p:cNvPr id="133" name="Group 156"/>
          <p:cNvGrpSpPr>
            <a:grpSpLocks/>
          </p:cNvGrpSpPr>
          <p:nvPr/>
        </p:nvGrpSpPr>
        <p:grpSpPr bwMode="auto">
          <a:xfrm>
            <a:off x="171450" y="1201738"/>
            <a:ext cx="2643188" cy="2493962"/>
            <a:chOff x="108" y="757"/>
            <a:chExt cx="1665" cy="1571"/>
          </a:xfrm>
        </p:grpSpPr>
        <p:sp>
          <p:nvSpPr>
            <p:cNvPr id="134"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5"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6"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grpSp>
        <p:nvGrpSpPr>
          <p:cNvPr id="137" name="Group 146"/>
          <p:cNvGrpSpPr>
            <a:grpSpLocks/>
          </p:cNvGrpSpPr>
          <p:nvPr/>
        </p:nvGrpSpPr>
        <p:grpSpPr bwMode="auto">
          <a:xfrm>
            <a:off x="912813" y="620713"/>
            <a:ext cx="1284287" cy="1260475"/>
            <a:chOff x="575" y="391"/>
            <a:chExt cx="809" cy="794"/>
          </a:xfrm>
        </p:grpSpPr>
        <p:sp>
          <p:nvSpPr>
            <p:cNvPr id="138"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9"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0"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1"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2"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3"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4"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5"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46" name="Oval 118"/>
          <p:cNvSpPr>
            <a:spLocks noChangeArrowheads="1"/>
          </p:cNvSpPr>
          <p:nvPr/>
        </p:nvSpPr>
        <p:spPr bwMode="auto">
          <a:xfrm>
            <a:off x="1004888" y="706438"/>
            <a:ext cx="1111250" cy="1112837"/>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altLang="en-US" sz="6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nvGrpSpPr>
          <p:cNvPr id="147" name="Group 145"/>
          <p:cNvGrpSpPr>
            <a:grpSpLocks/>
          </p:cNvGrpSpPr>
          <p:nvPr/>
        </p:nvGrpSpPr>
        <p:grpSpPr bwMode="auto">
          <a:xfrm>
            <a:off x="863600" y="620713"/>
            <a:ext cx="1370013" cy="1284287"/>
            <a:chOff x="544" y="391"/>
            <a:chExt cx="863" cy="809"/>
          </a:xfrm>
        </p:grpSpPr>
        <p:sp>
          <p:nvSpPr>
            <p:cNvPr id="148"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9"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0"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grpSp>
        <p:nvGrpSpPr>
          <p:cNvPr id="151" name="Group 157"/>
          <p:cNvGrpSpPr>
            <a:grpSpLocks/>
          </p:cNvGrpSpPr>
          <p:nvPr/>
        </p:nvGrpSpPr>
        <p:grpSpPr bwMode="auto">
          <a:xfrm>
            <a:off x="331788" y="3090863"/>
            <a:ext cx="2074862" cy="2038350"/>
            <a:chOff x="209" y="1947"/>
            <a:chExt cx="1307" cy="1284"/>
          </a:xfrm>
        </p:grpSpPr>
        <p:sp>
          <p:nvSpPr>
            <p:cNvPr id="152"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3"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4"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5"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6"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7"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58" name="Oval 128"/>
          <p:cNvSpPr>
            <a:spLocks noChangeArrowheads="1"/>
          </p:cNvSpPr>
          <p:nvPr/>
        </p:nvSpPr>
        <p:spPr bwMode="auto">
          <a:xfrm>
            <a:off x="482600" y="3227388"/>
            <a:ext cx="1801813" cy="1814512"/>
          </a:xfrm>
          <a:prstGeom prst="ellipse">
            <a:avLst/>
          </a:prstGeom>
          <a:blipFill dpi="0" rotWithShape="1">
            <a:blip r:embed="rId10"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altLang="en-US" sz="1000" b="0" i="0" u="none" strike="noStrike" kern="1200" cap="none" spc="0" normalizeH="0" baseline="0" noProof="0" dirty="0">
              <a:ln>
                <a:noFill/>
              </a:ln>
              <a:solidFill>
                <a:srgbClr val="C0C0C0"/>
              </a:solidFill>
              <a:effectLst/>
              <a:uLnTx/>
              <a:uFillTx/>
              <a:latin typeface="Arial" charset="0"/>
              <a:ea typeface="+mn-ea"/>
              <a:cs typeface="Arial" charset="0"/>
            </a:endParaRPr>
          </a:p>
        </p:txBody>
      </p:sp>
      <p:grpSp>
        <p:nvGrpSpPr>
          <p:cNvPr id="159" name="Group 158"/>
          <p:cNvGrpSpPr>
            <a:grpSpLocks/>
          </p:cNvGrpSpPr>
          <p:nvPr/>
        </p:nvGrpSpPr>
        <p:grpSpPr bwMode="auto">
          <a:xfrm>
            <a:off x="257175" y="3090863"/>
            <a:ext cx="2211388" cy="2087562"/>
            <a:chOff x="162" y="1947"/>
            <a:chExt cx="1393" cy="1315"/>
          </a:xfrm>
        </p:grpSpPr>
        <p:sp>
          <p:nvSpPr>
            <p:cNvPr id="160"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1"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2"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grpSp>
        <p:nvGrpSpPr>
          <p:cNvPr id="163" name="Group 159"/>
          <p:cNvGrpSpPr>
            <a:grpSpLocks/>
          </p:cNvGrpSpPr>
          <p:nvPr/>
        </p:nvGrpSpPr>
        <p:grpSpPr bwMode="auto">
          <a:xfrm>
            <a:off x="900113" y="4684713"/>
            <a:ext cx="1717675" cy="1692275"/>
            <a:chOff x="567" y="2951"/>
            <a:chExt cx="1082" cy="1066"/>
          </a:xfrm>
        </p:grpSpPr>
        <p:sp>
          <p:nvSpPr>
            <p:cNvPr id="164"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5"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6"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7"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8"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9"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
        <p:nvSpPr>
          <p:cNvPr id="170" name="Oval 138"/>
          <p:cNvSpPr>
            <a:spLocks noChangeArrowheads="1"/>
          </p:cNvSpPr>
          <p:nvPr/>
        </p:nvSpPr>
        <p:spPr bwMode="auto">
          <a:xfrm>
            <a:off x="1014413" y="4791075"/>
            <a:ext cx="1506537" cy="1519238"/>
          </a:xfrm>
          <a:prstGeom prst="ellipse">
            <a:avLst/>
          </a:prstGeom>
          <a:blipFill dpi="0" rotWithShape="1">
            <a:blip r:embed="rId11"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altLang="en-US" sz="900" b="0" i="0" u="none" strike="noStrike" kern="1200" cap="none" spc="0" normalizeH="0" baseline="0" noProof="0" dirty="0">
              <a:ln>
                <a:noFill/>
              </a:ln>
              <a:solidFill>
                <a:srgbClr val="C0C0C0"/>
              </a:solidFill>
              <a:effectLst/>
              <a:uLnTx/>
              <a:uFillTx/>
              <a:latin typeface="Arial" charset="0"/>
              <a:ea typeface="+mn-ea"/>
              <a:cs typeface="Arial" charset="0"/>
            </a:endParaRPr>
          </a:p>
        </p:txBody>
      </p:sp>
      <p:grpSp>
        <p:nvGrpSpPr>
          <p:cNvPr id="171" name="Group 160"/>
          <p:cNvGrpSpPr>
            <a:grpSpLocks/>
          </p:cNvGrpSpPr>
          <p:nvPr/>
        </p:nvGrpSpPr>
        <p:grpSpPr bwMode="auto">
          <a:xfrm>
            <a:off x="838200" y="4684713"/>
            <a:ext cx="1828800" cy="1728787"/>
            <a:chOff x="528" y="2951"/>
            <a:chExt cx="1152" cy="1089"/>
          </a:xfrm>
        </p:grpSpPr>
        <p:sp>
          <p:nvSpPr>
            <p:cNvPr id="172"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73"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74"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altLang="en-US" sz="1800" b="0" i="0" u="none" strike="noStrike" kern="1200" cap="none" spc="0" normalizeH="0" baseline="0" noProof="0" dirty="0">
                <a:ln>
                  <a:noFill/>
                </a:ln>
                <a:solidFill>
                  <a:srgbClr val="003896"/>
                </a:solidFill>
                <a:effectLst/>
                <a:uLnTx/>
                <a:uFillTx/>
                <a:latin typeface="Arial" charset="0"/>
                <a:ea typeface="+mn-ea"/>
                <a:cs typeface="Arial" charset="0"/>
              </a:endParaRPr>
            </a:p>
          </p:txBody>
        </p:sp>
      </p:grpSp>
    </p:spTree>
    <p:extLst>
      <p:ext uri="{BB962C8B-B14F-4D97-AF65-F5344CB8AC3E}">
        <p14:creationId xmlns:p14="http://schemas.microsoft.com/office/powerpoint/2010/main" val="4022266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C294-81FE-048C-95EA-2081E087BDC8}"/>
              </a:ext>
            </a:extLst>
          </p:cNvPr>
          <p:cNvSpPr>
            <a:spLocks noGrp="1"/>
          </p:cNvSpPr>
          <p:nvPr>
            <p:ph type="title"/>
          </p:nvPr>
        </p:nvSpPr>
        <p:spPr>
          <a:xfrm>
            <a:off x="361681" y="151981"/>
            <a:ext cx="9991359" cy="666000"/>
          </a:xfrm>
        </p:spPr>
        <p:txBody>
          <a:bodyPr/>
          <a:lstStyle/>
          <a:p>
            <a:r>
              <a:rPr lang="en-US" b="1" dirty="0"/>
              <a:t>SIU Supplier Referrals: Overview</a:t>
            </a:r>
            <a:endParaRPr lang="en-ZA" b="1" dirty="0"/>
          </a:p>
        </p:txBody>
      </p:sp>
      <p:sp>
        <p:nvSpPr>
          <p:cNvPr id="4" name="TextBox 3">
            <a:extLst>
              <a:ext uri="{FF2B5EF4-FFF2-40B4-BE49-F238E27FC236}">
                <a16:creationId xmlns:a16="http://schemas.microsoft.com/office/drawing/2014/main" id="{E6D3553D-2479-5401-C5F7-B5AA02300383}"/>
              </a:ext>
            </a:extLst>
          </p:cNvPr>
          <p:cNvSpPr txBox="1"/>
          <p:nvPr/>
        </p:nvSpPr>
        <p:spPr>
          <a:xfrm>
            <a:off x="932927" y="1273087"/>
            <a:ext cx="10326145" cy="5152693"/>
          </a:xfrm>
          <a:prstGeom prst="rect">
            <a:avLst/>
          </a:prstGeom>
          <a:noFill/>
        </p:spPr>
        <p:txBody>
          <a:bodyPr wrap="square">
            <a:spAutoFit/>
          </a:bodyPr>
          <a:lstStyle/>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During May 2022</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Eskom was requested to respond to an enquiry on progress on the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99 SIU supplier referrals for administrative action</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Eskom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received the same list from National Treasury during August 2022</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in which NT stated that the suppliers have transacted with Eskom during the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2021/22 financial year</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t>
            </a: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Upon analysis of the 99 referrals,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only 55 matters were supplier related</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with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44 employee transgressions linked to the suppliers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on the list. Of the 55, only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42 suppliers are registered on the Eskom Vendor Master Data</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t>
            </a: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Of 42 Vendors,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6 transacted with Eskom during the 2021/22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financial year</a:t>
            </a:r>
          </a:p>
          <a:p>
            <a:pPr marL="812800" marR="0" lvl="3"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Two</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transacted while its directors were Eskom Employees.</a:t>
            </a:r>
          </a:p>
          <a:p>
            <a:pPr marL="812800" marR="0" lvl="3"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Four</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of the suppliers had Eskom Employees as directors until 2016. </a:t>
            </a: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Eskom has not received a complete and accurate list of SIU referrals</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Eskom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received four different lists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containing SIU referrals (of which “list of 99” is one). The list totals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156 suppliers, of which 84 are common across all lists</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a:t>
            </a: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SIU referrals are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focused on undisclosed or unauthorized interests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of Eskom Employees but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lacks sufficient evidence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to ensure administrative action against suppliers that is procedurally fair.</a:t>
            </a: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Eskom and SIU are working together to ensure completeness of the referrals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and to address the issues impacting on our ability to conclude on the restriction process. This includes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 meeting held on 20 July 2022</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t>
            </a:r>
          </a:p>
        </p:txBody>
      </p:sp>
      <p:grpSp>
        <p:nvGrpSpPr>
          <p:cNvPr id="5" name="Group 4">
            <a:extLst>
              <a:ext uri="{FF2B5EF4-FFF2-40B4-BE49-F238E27FC236}">
                <a16:creationId xmlns:a16="http://schemas.microsoft.com/office/drawing/2014/main" id="{930AD170-DA15-0FD6-B04C-751BE692D60F}"/>
              </a:ext>
            </a:extLst>
          </p:cNvPr>
          <p:cNvGrpSpPr/>
          <p:nvPr/>
        </p:nvGrpSpPr>
        <p:grpSpPr>
          <a:xfrm>
            <a:off x="35496" y="1047750"/>
            <a:ext cx="11680254" cy="5486400"/>
            <a:chOff x="35496" y="1124744"/>
            <a:chExt cx="10723944" cy="5256584"/>
          </a:xfrm>
        </p:grpSpPr>
        <p:sp>
          <p:nvSpPr>
            <p:cNvPr id="6" name="Rectangle 5">
              <a:extLst>
                <a:ext uri="{FF2B5EF4-FFF2-40B4-BE49-F238E27FC236}">
                  <a16:creationId xmlns:a16="http://schemas.microsoft.com/office/drawing/2014/main" id="{093F2C76-01FD-37C5-0204-09659FDC1021}"/>
                </a:ext>
              </a:extLst>
            </p:cNvPr>
            <p:cNvSpPr/>
            <p:nvPr/>
          </p:nvSpPr>
          <p:spPr>
            <a:xfrm>
              <a:off x="335530" y="1124744"/>
              <a:ext cx="10423910" cy="5256584"/>
            </a:xfrm>
            <a:prstGeom prst="rect">
              <a:avLst/>
            </a:prstGeom>
            <a:noFill/>
            <a:ln w="25400" cap="flat" cmpd="sng" algn="ctr">
              <a:solidFill>
                <a:srgbClr val="003896"/>
              </a:solidFill>
              <a:prstDash val="solid"/>
            </a:ln>
            <a:effectLst/>
          </p:spPr>
          <p:txBody>
            <a:bodyPr lIns="91344" tIns="45671" rIns="91344" bIns="45671" anchor="ctr"/>
            <a:lstStyle/>
            <a:p>
              <a:pPr marL="0" marR="0" lvl="0" indent="0" algn="ctr" defTabSz="913818" rtl="0" eaLnBrk="1" fontAlgn="base" latinLnBrk="0" hangingPunct="1">
                <a:lnSpc>
                  <a:spcPct val="100000"/>
                </a:lnSpc>
                <a:spcBef>
                  <a:spcPct val="0"/>
                </a:spcBef>
                <a:spcAft>
                  <a:spcPct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886AFCEF-E74B-0C03-87B2-E38E44D61AEB}"/>
                </a:ext>
              </a:extLst>
            </p:cNvPr>
            <p:cNvGrpSpPr/>
            <p:nvPr/>
          </p:nvGrpSpPr>
          <p:grpSpPr>
            <a:xfrm>
              <a:off x="35496" y="1242217"/>
              <a:ext cx="596900" cy="596900"/>
              <a:chOff x="180975" y="1519238"/>
              <a:chExt cx="596900" cy="596900"/>
            </a:xfrm>
          </p:grpSpPr>
          <p:sp>
            <p:nvSpPr>
              <p:cNvPr id="8" name="Oval 7">
                <a:extLst>
                  <a:ext uri="{FF2B5EF4-FFF2-40B4-BE49-F238E27FC236}">
                    <a16:creationId xmlns:a16="http://schemas.microsoft.com/office/drawing/2014/main" id="{D1559704-4B47-76A4-D95B-C734DAE4DBB3}"/>
                  </a:ext>
                </a:extLst>
              </p:cNvPr>
              <p:cNvSpPr/>
              <p:nvPr/>
            </p:nvSpPr>
            <p:spPr>
              <a:xfrm>
                <a:off x="180975" y="1519238"/>
                <a:ext cx="596900" cy="596900"/>
              </a:xfrm>
              <a:prstGeom prst="ellipse">
                <a:avLst/>
              </a:prstGeom>
              <a:solidFill>
                <a:srgbClr val="003896"/>
              </a:solidFill>
              <a:ln w="9525" cap="flat" cmpd="sng" algn="ctr">
                <a:noFill/>
                <a:prstDash val="solid"/>
              </a:ln>
              <a:effectLst/>
            </p:spPr>
            <p:txBody>
              <a:bodyPr lIns="93226" tIns="46614" rIns="93226" bIns="46614" anchor="ctr"/>
              <a:lstStyle/>
              <a:p>
                <a:pPr marL="0" marR="0" lvl="0" indent="0" algn="ctr" defTabSz="913818"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3896"/>
                  </a:solidFill>
                  <a:effectLst/>
                  <a:uLnTx/>
                  <a:uFillTx/>
                  <a:latin typeface="Arial" panose="020B0604020202020204"/>
                  <a:ea typeface="+mn-ea"/>
                  <a:cs typeface="+mn-cs"/>
                </a:endParaRPr>
              </a:p>
            </p:txBody>
          </p:sp>
          <p:sp>
            <p:nvSpPr>
              <p:cNvPr id="9" name="Freeform 24">
                <a:extLst>
                  <a:ext uri="{FF2B5EF4-FFF2-40B4-BE49-F238E27FC236}">
                    <a16:creationId xmlns:a16="http://schemas.microsoft.com/office/drawing/2014/main" id="{2D84E869-31A4-03E0-5759-047F33EF5BE4}"/>
                  </a:ext>
                </a:extLst>
              </p:cNvPr>
              <p:cNvSpPr>
                <a:spLocks noEditPoints="1"/>
              </p:cNvSpPr>
              <p:nvPr/>
            </p:nvSpPr>
            <p:spPr bwMode="auto">
              <a:xfrm>
                <a:off x="314325" y="1617663"/>
                <a:ext cx="319088" cy="387350"/>
              </a:xfrm>
              <a:custGeom>
                <a:avLst/>
                <a:gdLst>
                  <a:gd name="T0" fmla="*/ 2147483647 w 140"/>
                  <a:gd name="T1" fmla="*/ 2147483647 h 170"/>
                  <a:gd name="T2" fmla="*/ 2147483647 w 140"/>
                  <a:gd name="T3" fmla="*/ 2147483647 h 170"/>
                  <a:gd name="T4" fmla="*/ 2147483647 w 140"/>
                  <a:gd name="T5" fmla="*/ 2147483647 h 170"/>
                  <a:gd name="T6" fmla="*/ 2147483647 w 140"/>
                  <a:gd name="T7" fmla="*/ 2147483647 h 170"/>
                  <a:gd name="T8" fmla="*/ 2147483647 w 140"/>
                  <a:gd name="T9" fmla="*/ 2147483647 h 170"/>
                  <a:gd name="T10" fmla="*/ 2147483647 w 140"/>
                  <a:gd name="T11" fmla="*/ 2147483647 h 170"/>
                  <a:gd name="T12" fmla="*/ 2147483647 w 140"/>
                  <a:gd name="T13" fmla="*/ 2147483647 h 170"/>
                  <a:gd name="T14" fmla="*/ 2147483647 w 140"/>
                  <a:gd name="T15" fmla="*/ 2147483647 h 170"/>
                  <a:gd name="T16" fmla="*/ 2147483647 w 140"/>
                  <a:gd name="T17" fmla="*/ 0 h 170"/>
                  <a:gd name="T18" fmla="*/ 2147483647 w 140"/>
                  <a:gd name="T19" fmla="*/ 2147483647 h 170"/>
                  <a:gd name="T20" fmla="*/ 2147483647 w 140"/>
                  <a:gd name="T21" fmla="*/ 2147483647 h 170"/>
                  <a:gd name="T22" fmla="*/ 2147483647 w 140"/>
                  <a:gd name="T23" fmla="*/ 2147483647 h 170"/>
                  <a:gd name="T24" fmla="*/ 2147483647 w 140"/>
                  <a:gd name="T25" fmla="*/ 2147483647 h 170"/>
                  <a:gd name="T26" fmla="*/ 2147483647 w 140"/>
                  <a:gd name="T27" fmla="*/ 2147483647 h 170"/>
                  <a:gd name="T28" fmla="*/ 2147483647 w 140"/>
                  <a:gd name="T29" fmla="*/ 2147483647 h 170"/>
                  <a:gd name="T30" fmla="*/ 2147483647 w 140"/>
                  <a:gd name="T31" fmla="*/ 2147483647 h 170"/>
                  <a:gd name="T32" fmla="*/ 2147483647 w 140"/>
                  <a:gd name="T33" fmla="*/ 2147483647 h 170"/>
                  <a:gd name="T34" fmla="*/ 2147483647 w 140"/>
                  <a:gd name="T35" fmla="*/ 2147483647 h 170"/>
                  <a:gd name="T36" fmla="*/ 2147483647 w 140"/>
                  <a:gd name="T37" fmla="*/ 2147483647 h 170"/>
                  <a:gd name="T38" fmla="*/ 2147483647 w 140"/>
                  <a:gd name="T39" fmla="*/ 2147483647 h 170"/>
                  <a:gd name="T40" fmla="*/ 2147483647 w 140"/>
                  <a:gd name="T41" fmla="*/ 2147483647 h 170"/>
                  <a:gd name="T42" fmla="*/ 2147483647 w 140"/>
                  <a:gd name="T43" fmla="*/ 2147483647 h 170"/>
                  <a:gd name="T44" fmla="*/ 2147483647 w 140"/>
                  <a:gd name="T45" fmla="*/ 2147483647 h 170"/>
                  <a:gd name="T46" fmla="*/ 2147483647 w 140"/>
                  <a:gd name="T47" fmla="*/ 2147483647 h 170"/>
                  <a:gd name="T48" fmla="*/ 2147483647 w 140"/>
                  <a:gd name="T49" fmla="*/ 2147483647 h 170"/>
                  <a:gd name="T50" fmla="*/ 2147483647 w 140"/>
                  <a:gd name="T51" fmla="*/ 2147483647 h 170"/>
                  <a:gd name="T52" fmla="*/ 2147483647 w 140"/>
                  <a:gd name="T53" fmla="*/ 2147483647 h 170"/>
                  <a:gd name="T54" fmla="*/ 2147483647 w 140"/>
                  <a:gd name="T55" fmla="*/ 2147483647 h 170"/>
                  <a:gd name="T56" fmla="*/ 2147483647 w 140"/>
                  <a:gd name="T57" fmla="*/ 2147483647 h 170"/>
                  <a:gd name="T58" fmla="*/ 2147483647 w 140"/>
                  <a:gd name="T59" fmla="*/ 2147483647 h 170"/>
                  <a:gd name="T60" fmla="*/ 2147483647 w 140"/>
                  <a:gd name="T61" fmla="*/ 2147483647 h 170"/>
                  <a:gd name="T62" fmla="*/ 2147483647 w 140"/>
                  <a:gd name="T63" fmla="*/ 2147483647 h 170"/>
                  <a:gd name="T64" fmla="*/ 2147483647 w 140"/>
                  <a:gd name="T65" fmla="*/ 2147483647 h 170"/>
                  <a:gd name="T66" fmla="*/ 2147483647 w 140"/>
                  <a:gd name="T67" fmla="*/ 2147483647 h 170"/>
                  <a:gd name="T68" fmla="*/ 2147483647 w 140"/>
                  <a:gd name="T69" fmla="*/ 2147483647 h 170"/>
                  <a:gd name="T70" fmla="*/ 2147483647 w 140"/>
                  <a:gd name="T71" fmla="*/ 2147483647 h 170"/>
                  <a:gd name="T72" fmla="*/ 2147483647 w 140"/>
                  <a:gd name="T73" fmla="*/ 2147483647 h 170"/>
                  <a:gd name="T74" fmla="*/ 2147483647 w 140"/>
                  <a:gd name="T75" fmla="*/ 2147483647 h 170"/>
                  <a:gd name="T76" fmla="*/ 2147483647 w 140"/>
                  <a:gd name="T77" fmla="*/ 2147483647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 h="170">
                    <a:moveTo>
                      <a:pt x="128" y="0"/>
                    </a:moveTo>
                    <a:cubicBezTo>
                      <a:pt x="131" y="0"/>
                      <a:pt x="133" y="2"/>
                      <a:pt x="133" y="5"/>
                    </a:cubicBezTo>
                    <a:cubicBezTo>
                      <a:pt x="133" y="89"/>
                      <a:pt x="133" y="89"/>
                      <a:pt x="133" y="89"/>
                    </a:cubicBezTo>
                    <a:cubicBezTo>
                      <a:pt x="138" y="90"/>
                      <a:pt x="140" y="94"/>
                      <a:pt x="140" y="99"/>
                    </a:cubicBezTo>
                    <a:cubicBezTo>
                      <a:pt x="140" y="127"/>
                      <a:pt x="140" y="127"/>
                      <a:pt x="140" y="127"/>
                    </a:cubicBezTo>
                    <a:cubicBezTo>
                      <a:pt x="140" y="132"/>
                      <a:pt x="138" y="136"/>
                      <a:pt x="133" y="137"/>
                    </a:cubicBezTo>
                    <a:cubicBezTo>
                      <a:pt x="133" y="164"/>
                      <a:pt x="133" y="164"/>
                      <a:pt x="133" y="164"/>
                    </a:cubicBezTo>
                    <a:cubicBezTo>
                      <a:pt x="133" y="167"/>
                      <a:pt x="131" y="170"/>
                      <a:pt x="128" y="170"/>
                    </a:cubicBezTo>
                    <a:cubicBezTo>
                      <a:pt x="17" y="170"/>
                      <a:pt x="17" y="170"/>
                      <a:pt x="17" y="170"/>
                    </a:cubicBezTo>
                    <a:cubicBezTo>
                      <a:pt x="13" y="170"/>
                      <a:pt x="11" y="167"/>
                      <a:pt x="11" y="164"/>
                    </a:cubicBezTo>
                    <a:cubicBezTo>
                      <a:pt x="11" y="121"/>
                      <a:pt x="11" y="121"/>
                      <a:pt x="11" y="121"/>
                    </a:cubicBezTo>
                    <a:cubicBezTo>
                      <a:pt x="3" y="117"/>
                      <a:pt x="3" y="117"/>
                      <a:pt x="3" y="117"/>
                    </a:cubicBezTo>
                    <a:cubicBezTo>
                      <a:pt x="0" y="115"/>
                      <a:pt x="0" y="111"/>
                      <a:pt x="3" y="109"/>
                    </a:cubicBezTo>
                    <a:cubicBezTo>
                      <a:pt x="11" y="105"/>
                      <a:pt x="11" y="105"/>
                      <a:pt x="11" y="105"/>
                    </a:cubicBezTo>
                    <a:cubicBezTo>
                      <a:pt x="11" y="48"/>
                      <a:pt x="11" y="48"/>
                      <a:pt x="11" y="48"/>
                    </a:cubicBezTo>
                    <a:cubicBezTo>
                      <a:pt x="11" y="47"/>
                      <a:pt x="11" y="46"/>
                      <a:pt x="12" y="45"/>
                    </a:cubicBezTo>
                    <a:cubicBezTo>
                      <a:pt x="56" y="1"/>
                      <a:pt x="56" y="1"/>
                      <a:pt x="56" y="1"/>
                    </a:cubicBezTo>
                    <a:cubicBezTo>
                      <a:pt x="57" y="0"/>
                      <a:pt x="58" y="0"/>
                      <a:pt x="59" y="0"/>
                    </a:cubicBezTo>
                    <a:cubicBezTo>
                      <a:pt x="128" y="0"/>
                      <a:pt x="128" y="0"/>
                      <a:pt x="128" y="0"/>
                    </a:cubicBezTo>
                    <a:close/>
                    <a:moveTo>
                      <a:pt x="122" y="88"/>
                    </a:moveTo>
                    <a:cubicBezTo>
                      <a:pt x="122" y="11"/>
                      <a:pt x="122" y="11"/>
                      <a:pt x="122" y="11"/>
                    </a:cubicBezTo>
                    <a:cubicBezTo>
                      <a:pt x="66" y="11"/>
                      <a:pt x="66" y="11"/>
                      <a:pt x="66" y="11"/>
                    </a:cubicBezTo>
                    <a:cubicBezTo>
                      <a:pt x="66" y="26"/>
                      <a:pt x="66" y="26"/>
                      <a:pt x="66" y="26"/>
                    </a:cubicBezTo>
                    <a:cubicBezTo>
                      <a:pt x="102" y="26"/>
                      <a:pt x="102" y="26"/>
                      <a:pt x="102" y="26"/>
                    </a:cubicBezTo>
                    <a:cubicBezTo>
                      <a:pt x="104" y="26"/>
                      <a:pt x="106" y="28"/>
                      <a:pt x="106" y="30"/>
                    </a:cubicBezTo>
                    <a:cubicBezTo>
                      <a:pt x="106" y="32"/>
                      <a:pt x="104" y="34"/>
                      <a:pt x="102" y="34"/>
                    </a:cubicBezTo>
                    <a:cubicBezTo>
                      <a:pt x="66" y="34"/>
                      <a:pt x="66" y="34"/>
                      <a:pt x="66" y="34"/>
                    </a:cubicBezTo>
                    <a:cubicBezTo>
                      <a:pt x="66" y="47"/>
                      <a:pt x="66" y="47"/>
                      <a:pt x="66" y="47"/>
                    </a:cubicBezTo>
                    <a:cubicBezTo>
                      <a:pt x="102" y="47"/>
                      <a:pt x="102" y="47"/>
                      <a:pt x="102" y="47"/>
                    </a:cubicBezTo>
                    <a:cubicBezTo>
                      <a:pt x="104" y="47"/>
                      <a:pt x="106" y="48"/>
                      <a:pt x="106" y="51"/>
                    </a:cubicBezTo>
                    <a:cubicBezTo>
                      <a:pt x="106" y="53"/>
                      <a:pt x="104" y="55"/>
                      <a:pt x="102" y="55"/>
                    </a:cubicBezTo>
                    <a:cubicBezTo>
                      <a:pt x="22" y="55"/>
                      <a:pt x="22" y="55"/>
                      <a:pt x="22" y="55"/>
                    </a:cubicBezTo>
                    <a:cubicBezTo>
                      <a:pt x="22" y="98"/>
                      <a:pt x="22" y="98"/>
                      <a:pt x="22" y="98"/>
                    </a:cubicBezTo>
                    <a:cubicBezTo>
                      <a:pt x="39" y="89"/>
                      <a:pt x="39" y="89"/>
                      <a:pt x="39" y="89"/>
                    </a:cubicBezTo>
                    <a:cubicBezTo>
                      <a:pt x="40" y="88"/>
                      <a:pt x="41" y="88"/>
                      <a:pt x="41" y="88"/>
                    </a:cubicBezTo>
                    <a:cubicBezTo>
                      <a:pt x="122" y="88"/>
                      <a:pt x="122" y="88"/>
                      <a:pt x="122" y="88"/>
                    </a:cubicBezTo>
                    <a:close/>
                    <a:moveTo>
                      <a:pt x="22" y="108"/>
                    </a:moveTo>
                    <a:cubicBezTo>
                      <a:pt x="22" y="118"/>
                      <a:pt x="22" y="118"/>
                      <a:pt x="22" y="118"/>
                    </a:cubicBezTo>
                    <a:cubicBezTo>
                      <a:pt x="42" y="129"/>
                      <a:pt x="42" y="129"/>
                      <a:pt x="42" y="129"/>
                    </a:cubicBezTo>
                    <a:cubicBezTo>
                      <a:pt x="98" y="129"/>
                      <a:pt x="98" y="129"/>
                      <a:pt x="98" y="129"/>
                    </a:cubicBezTo>
                    <a:cubicBezTo>
                      <a:pt x="98" y="117"/>
                      <a:pt x="98" y="117"/>
                      <a:pt x="98" y="117"/>
                    </a:cubicBezTo>
                    <a:cubicBezTo>
                      <a:pt x="42" y="117"/>
                      <a:pt x="42" y="117"/>
                      <a:pt x="42" y="117"/>
                    </a:cubicBezTo>
                    <a:cubicBezTo>
                      <a:pt x="40" y="117"/>
                      <a:pt x="38" y="115"/>
                      <a:pt x="38" y="113"/>
                    </a:cubicBezTo>
                    <a:cubicBezTo>
                      <a:pt x="38" y="111"/>
                      <a:pt x="40" y="109"/>
                      <a:pt x="42" y="109"/>
                    </a:cubicBezTo>
                    <a:cubicBezTo>
                      <a:pt x="98" y="109"/>
                      <a:pt x="98" y="109"/>
                      <a:pt x="98" y="109"/>
                    </a:cubicBezTo>
                    <a:cubicBezTo>
                      <a:pt x="98" y="96"/>
                      <a:pt x="98" y="96"/>
                      <a:pt x="98" y="96"/>
                    </a:cubicBezTo>
                    <a:cubicBezTo>
                      <a:pt x="42" y="96"/>
                      <a:pt x="42" y="96"/>
                      <a:pt x="42" y="96"/>
                    </a:cubicBezTo>
                    <a:cubicBezTo>
                      <a:pt x="22" y="108"/>
                      <a:pt x="22" y="108"/>
                      <a:pt x="22" y="108"/>
                    </a:cubicBezTo>
                    <a:close/>
                    <a:moveTo>
                      <a:pt x="22" y="128"/>
                    </a:moveTo>
                    <a:cubicBezTo>
                      <a:pt x="22" y="158"/>
                      <a:pt x="22" y="158"/>
                      <a:pt x="22" y="158"/>
                    </a:cubicBezTo>
                    <a:cubicBezTo>
                      <a:pt x="122" y="158"/>
                      <a:pt x="122" y="158"/>
                      <a:pt x="122" y="158"/>
                    </a:cubicBezTo>
                    <a:cubicBezTo>
                      <a:pt x="122" y="138"/>
                      <a:pt x="122" y="138"/>
                      <a:pt x="122" y="138"/>
                    </a:cubicBezTo>
                    <a:cubicBezTo>
                      <a:pt x="41" y="138"/>
                      <a:pt x="41" y="138"/>
                      <a:pt x="41" y="138"/>
                    </a:cubicBezTo>
                    <a:cubicBezTo>
                      <a:pt x="41" y="138"/>
                      <a:pt x="40" y="138"/>
                      <a:pt x="39" y="137"/>
                    </a:cubicBezTo>
                    <a:cubicBezTo>
                      <a:pt x="22" y="128"/>
                      <a:pt x="22" y="128"/>
                      <a:pt x="22" y="128"/>
                    </a:cubicBezTo>
                    <a:close/>
                    <a:moveTo>
                      <a:pt x="123" y="129"/>
                    </a:moveTo>
                    <a:cubicBezTo>
                      <a:pt x="129" y="129"/>
                      <a:pt x="129" y="129"/>
                      <a:pt x="129" y="129"/>
                    </a:cubicBezTo>
                    <a:cubicBezTo>
                      <a:pt x="131" y="129"/>
                      <a:pt x="132" y="128"/>
                      <a:pt x="132" y="127"/>
                    </a:cubicBezTo>
                    <a:cubicBezTo>
                      <a:pt x="132" y="99"/>
                      <a:pt x="132" y="99"/>
                      <a:pt x="132" y="99"/>
                    </a:cubicBezTo>
                    <a:cubicBezTo>
                      <a:pt x="132" y="98"/>
                      <a:pt x="131" y="96"/>
                      <a:pt x="129" y="96"/>
                    </a:cubicBezTo>
                    <a:cubicBezTo>
                      <a:pt x="123" y="96"/>
                      <a:pt x="123" y="96"/>
                      <a:pt x="123" y="96"/>
                    </a:cubicBezTo>
                    <a:cubicBezTo>
                      <a:pt x="123" y="129"/>
                      <a:pt x="123" y="129"/>
                      <a:pt x="123" y="129"/>
                    </a:cubicBezTo>
                    <a:close/>
                    <a:moveTo>
                      <a:pt x="115" y="96"/>
                    </a:moveTo>
                    <a:cubicBezTo>
                      <a:pt x="106" y="96"/>
                      <a:pt x="106" y="96"/>
                      <a:pt x="106" y="96"/>
                    </a:cubicBezTo>
                    <a:cubicBezTo>
                      <a:pt x="106" y="129"/>
                      <a:pt x="106" y="129"/>
                      <a:pt x="106" y="129"/>
                    </a:cubicBezTo>
                    <a:cubicBezTo>
                      <a:pt x="115" y="129"/>
                      <a:pt x="115" y="129"/>
                      <a:pt x="115" y="129"/>
                    </a:cubicBezTo>
                    <a:cubicBezTo>
                      <a:pt x="115" y="96"/>
                      <a:pt x="115" y="96"/>
                      <a:pt x="115" y="96"/>
                    </a:cubicBezTo>
                    <a:close/>
                    <a:moveTo>
                      <a:pt x="41" y="67"/>
                    </a:moveTo>
                    <a:cubicBezTo>
                      <a:pt x="39" y="67"/>
                      <a:pt x="37" y="69"/>
                      <a:pt x="37" y="71"/>
                    </a:cubicBezTo>
                    <a:cubicBezTo>
                      <a:pt x="37" y="74"/>
                      <a:pt x="39" y="76"/>
                      <a:pt x="41" y="76"/>
                    </a:cubicBezTo>
                    <a:cubicBezTo>
                      <a:pt x="102" y="76"/>
                      <a:pt x="102" y="76"/>
                      <a:pt x="102" y="76"/>
                    </a:cubicBezTo>
                    <a:cubicBezTo>
                      <a:pt x="104" y="76"/>
                      <a:pt x="106" y="74"/>
                      <a:pt x="106" y="71"/>
                    </a:cubicBezTo>
                    <a:cubicBezTo>
                      <a:pt x="106" y="69"/>
                      <a:pt x="104" y="67"/>
                      <a:pt x="102" y="67"/>
                    </a:cubicBezTo>
                    <a:cubicBezTo>
                      <a:pt x="41" y="67"/>
                      <a:pt x="41" y="67"/>
                      <a:pt x="41" y="67"/>
                    </a:cubicBezTo>
                    <a:close/>
                    <a:moveTo>
                      <a:pt x="23" y="47"/>
                    </a:moveTo>
                    <a:cubicBezTo>
                      <a:pt x="58" y="47"/>
                      <a:pt x="58" y="47"/>
                      <a:pt x="58" y="47"/>
                    </a:cubicBezTo>
                    <a:cubicBezTo>
                      <a:pt x="58" y="11"/>
                      <a:pt x="58" y="11"/>
                      <a:pt x="58" y="11"/>
                    </a:cubicBezTo>
                    <a:cubicBezTo>
                      <a:pt x="23" y="47"/>
                      <a:pt x="23" y="47"/>
                      <a:pt x="23"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366" tIns="45683" rIns="91366" bIns="4568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a:ln>
                    <a:noFill/>
                  </a:ln>
                  <a:solidFill>
                    <a:srgbClr val="003896"/>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2830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C294-81FE-048C-95EA-2081E087BDC8}"/>
              </a:ext>
            </a:extLst>
          </p:cNvPr>
          <p:cNvSpPr>
            <a:spLocks noGrp="1"/>
          </p:cNvSpPr>
          <p:nvPr>
            <p:ph type="title"/>
          </p:nvPr>
        </p:nvSpPr>
        <p:spPr>
          <a:xfrm>
            <a:off x="361681" y="151981"/>
            <a:ext cx="9991359" cy="666000"/>
          </a:xfrm>
        </p:spPr>
        <p:txBody>
          <a:bodyPr/>
          <a:lstStyle/>
          <a:p>
            <a:r>
              <a:rPr lang="en-US" b="1" dirty="0"/>
              <a:t>Status Update</a:t>
            </a:r>
            <a:endParaRPr lang="en-ZA" b="1" dirty="0"/>
          </a:p>
        </p:txBody>
      </p:sp>
      <p:grpSp>
        <p:nvGrpSpPr>
          <p:cNvPr id="5" name="Group 4">
            <a:extLst>
              <a:ext uri="{FF2B5EF4-FFF2-40B4-BE49-F238E27FC236}">
                <a16:creationId xmlns:a16="http://schemas.microsoft.com/office/drawing/2014/main" id="{930AD170-DA15-0FD6-B04C-751BE692D60F}"/>
              </a:ext>
            </a:extLst>
          </p:cNvPr>
          <p:cNvGrpSpPr/>
          <p:nvPr/>
        </p:nvGrpSpPr>
        <p:grpSpPr>
          <a:xfrm>
            <a:off x="35496" y="1310372"/>
            <a:ext cx="11680254" cy="4826268"/>
            <a:chOff x="35496" y="1124744"/>
            <a:chExt cx="10723944" cy="5256584"/>
          </a:xfrm>
        </p:grpSpPr>
        <p:sp>
          <p:nvSpPr>
            <p:cNvPr id="6" name="Rectangle 5">
              <a:extLst>
                <a:ext uri="{FF2B5EF4-FFF2-40B4-BE49-F238E27FC236}">
                  <a16:creationId xmlns:a16="http://schemas.microsoft.com/office/drawing/2014/main" id="{093F2C76-01FD-37C5-0204-09659FDC1021}"/>
                </a:ext>
              </a:extLst>
            </p:cNvPr>
            <p:cNvSpPr/>
            <p:nvPr/>
          </p:nvSpPr>
          <p:spPr>
            <a:xfrm>
              <a:off x="335530" y="1124744"/>
              <a:ext cx="10423910" cy="5256584"/>
            </a:xfrm>
            <a:prstGeom prst="rect">
              <a:avLst/>
            </a:prstGeom>
            <a:noFill/>
            <a:ln w="25400" cap="flat" cmpd="sng" algn="ctr">
              <a:solidFill>
                <a:srgbClr val="003896"/>
              </a:solidFill>
              <a:prstDash val="solid"/>
            </a:ln>
            <a:effectLst/>
          </p:spPr>
          <p:txBody>
            <a:bodyPr lIns="91344" tIns="45671" rIns="91344" bIns="45671" anchor="ctr"/>
            <a:lstStyle/>
            <a:p>
              <a:pPr marL="0" marR="0" lvl="0" indent="0" algn="ctr" defTabSz="913818" rtl="0" eaLnBrk="1" fontAlgn="base" latinLnBrk="0" hangingPunct="1">
                <a:lnSpc>
                  <a:spcPct val="100000"/>
                </a:lnSpc>
                <a:spcBef>
                  <a:spcPct val="0"/>
                </a:spcBef>
                <a:spcAft>
                  <a:spcPct val="0"/>
                </a:spcAft>
                <a:buClrTx/>
                <a:buSzTx/>
                <a:buFontTx/>
                <a:buNone/>
                <a:tabLst/>
                <a:defRPr/>
              </a:pPr>
              <a:endParaRPr kumimoji="0" lang="en-ZA" sz="1400" b="0" i="0" u="none" strike="noStrike" kern="0" cap="none" spc="0" normalizeH="0" baseline="0" noProof="0" dirty="0">
                <a:ln>
                  <a:noFill/>
                </a:ln>
                <a:solidFill>
                  <a:srgbClr val="FFFFFF"/>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886AFCEF-E74B-0C03-87B2-E38E44D61AEB}"/>
                </a:ext>
              </a:extLst>
            </p:cNvPr>
            <p:cNvGrpSpPr/>
            <p:nvPr/>
          </p:nvGrpSpPr>
          <p:grpSpPr>
            <a:xfrm>
              <a:off x="35496" y="1242217"/>
              <a:ext cx="596900" cy="596900"/>
              <a:chOff x="180975" y="1519238"/>
              <a:chExt cx="596900" cy="596900"/>
            </a:xfrm>
          </p:grpSpPr>
          <p:sp>
            <p:nvSpPr>
              <p:cNvPr id="8" name="Oval 7">
                <a:extLst>
                  <a:ext uri="{FF2B5EF4-FFF2-40B4-BE49-F238E27FC236}">
                    <a16:creationId xmlns:a16="http://schemas.microsoft.com/office/drawing/2014/main" id="{D1559704-4B47-76A4-D95B-C734DAE4DBB3}"/>
                  </a:ext>
                </a:extLst>
              </p:cNvPr>
              <p:cNvSpPr/>
              <p:nvPr/>
            </p:nvSpPr>
            <p:spPr>
              <a:xfrm>
                <a:off x="180975" y="1519238"/>
                <a:ext cx="596900" cy="596900"/>
              </a:xfrm>
              <a:prstGeom prst="ellipse">
                <a:avLst/>
              </a:prstGeom>
              <a:solidFill>
                <a:srgbClr val="003896"/>
              </a:solidFill>
              <a:ln w="9525" cap="flat" cmpd="sng" algn="ctr">
                <a:noFill/>
                <a:prstDash val="solid"/>
              </a:ln>
              <a:effectLst/>
            </p:spPr>
            <p:txBody>
              <a:bodyPr lIns="93226" tIns="46614" rIns="93226" bIns="46614" anchor="ctr"/>
              <a:lstStyle/>
              <a:p>
                <a:pPr marL="0" marR="0" lvl="0" indent="0" algn="ctr" defTabSz="913818"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3896"/>
                  </a:solidFill>
                  <a:effectLst/>
                  <a:uLnTx/>
                  <a:uFillTx/>
                  <a:latin typeface="Gill Sans MT" panose="020B0502020104020203"/>
                  <a:ea typeface="+mn-ea"/>
                  <a:cs typeface="+mn-cs"/>
                </a:endParaRPr>
              </a:p>
            </p:txBody>
          </p:sp>
          <p:sp>
            <p:nvSpPr>
              <p:cNvPr id="9" name="Freeform 24">
                <a:extLst>
                  <a:ext uri="{FF2B5EF4-FFF2-40B4-BE49-F238E27FC236}">
                    <a16:creationId xmlns:a16="http://schemas.microsoft.com/office/drawing/2014/main" id="{2D84E869-31A4-03E0-5759-047F33EF5BE4}"/>
                  </a:ext>
                </a:extLst>
              </p:cNvPr>
              <p:cNvSpPr>
                <a:spLocks noEditPoints="1"/>
              </p:cNvSpPr>
              <p:nvPr/>
            </p:nvSpPr>
            <p:spPr bwMode="auto">
              <a:xfrm>
                <a:off x="314325" y="1617663"/>
                <a:ext cx="319088" cy="387350"/>
              </a:xfrm>
              <a:custGeom>
                <a:avLst/>
                <a:gdLst>
                  <a:gd name="T0" fmla="*/ 2147483647 w 140"/>
                  <a:gd name="T1" fmla="*/ 2147483647 h 170"/>
                  <a:gd name="T2" fmla="*/ 2147483647 w 140"/>
                  <a:gd name="T3" fmla="*/ 2147483647 h 170"/>
                  <a:gd name="T4" fmla="*/ 2147483647 w 140"/>
                  <a:gd name="T5" fmla="*/ 2147483647 h 170"/>
                  <a:gd name="T6" fmla="*/ 2147483647 w 140"/>
                  <a:gd name="T7" fmla="*/ 2147483647 h 170"/>
                  <a:gd name="T8" fmla="*/ 2147483647 w 140"/>
                  <a:gd name="T9" fmla="*/ 2147483647 h 170"/>
                  <a:gd name="T10" fmla="*/ 2147483647 w 140"/>
                  <a:gd name="T11" fmla="*/ 2147483647 h 170"/>
                  <a:gd name="T12" fmla="*/ 2147483647 w 140"/>
                  <a:gd name="T13" fmla="*/ 2147483647 h 170"/>
                  <a:gd name="T14" fmla="*/ 2147483647 w 140"/>
                  <a:gd name="T15" fmla="*/ 2147483647 h 170"/>
                  <a:gd name="T16" fmla="*/ 2147483647 w 140"/>
                  <a:gd name="T17" fmla="*/ 0 h 170"/>
                  <a:gd name="T18" fmla="*/ 2147483647 w 140"/>
                  <a:gd name="T19" fmla="*/ 2147483647 h 170"/>
                  <a:gd name="T20" fmla="*/ 2147483647 w 140"/>
                  <a:gd name="T21" fmla="*/ 2147483647 h 170"/>
                  <a:gd name="T22" fmla="*/ 2147483647 w 140"/>
                  <a:gd name="T23" fmla="*/ 2147483647 h 170"/>
                  <a:gd name="T24" fmla="*/ 2147483647 w 140"/>
                  <a:gd name="T25" fmla="*/ 2147483647 h 170"/>
                  <a:gd name="T26" fmla="*/ 2147483647 w 140"/>
                  <a:gd name="T27" fmla="*/ 2147483647 h 170"/>
                  <a:gd name="T28" fmla="*/ 2147483647 w 140"/>
                  <a:gd name="T29" fmla="*/ 2147483647 h 170"/>
                  <a:gd name="T30" fmla="*/ 2147483647 w 140"/>
                  <a:gd name="T31" fmla="*/ 2147483647 h 170"/>
                  <a:gd name="T32" fmla="*/ 2147483647 w 140"/>
                  <a:gd name="T33" fmla="*/ 2147483647 h 170"/>
                  <a:gd name="T34" fmla="*/ 2147483647 w 140"/>
                  <a:gd name="T35" fmla="*/ 2147483647 h 170"/>
                  <a:gd name="T36" fmla="*/ 2147483647 w 140"/>
                  <a:gd name="T37" fmla="*/ 2147483647 h 170"/>
                  <a:gd name="T38" fmla="*/ 2147483647 w 140"/>
                  <a:gd name="T39" fmla="*/ 2147483647 h 170"/>
                  <a:gd name="T40" fmla="*/ 2147483647 w 140"/>
                  <a:gd name="T41" fmla="*/ 2147483647 h 170"/>
                  <a:gd name="T42" fmla="*/ 2147483647 w 140"/>
                  <a:gd name="T43" fmla="*/ 2147483647 h 170"/>
                  <a:gd name="T44" fmla="*/ 2147483647 w 140"/>
                  <a:gd name="T45" fmla="*/ 2147483647 h 170"/>
                  <a:gd name="T46" fmla="*/ 2147483647 w 140"/>
                  <a:gd name="T47" fmla="*/ 2147483647 h 170"/>
                  <a:gd name="T48" fmla="*/ 2147483647 w 140"/>
                  <a:gd name="T49" fmla="*/ 2147483647 h 170"/>
                  <a:gd name="T50" fmla="*/ 2147483647 w 140"/>
                  <a:gd name="T51" fmla="*/ 2147483647 h 170"/>
                  <a:gd name="T52" fmla="*/ 2147483647 w 140"/>
                  <a:gd name="T53" fmla="*/ 2147483647 h 170"/>
                  <a:gd name="T54" fmla="*/ 2147483647 w 140"/>
                  <a:gd name="T55" fmla="*/ 2147483647 h 170"/>
                  <a:gd name="T56" fmla="*/ 2147483647 w 140"/>
                  <a:gd name="T57" fmla="*/ 2147483647 h 170"/>
                  <a:gd name="T58" fmla="*/ 2147483647 w 140"/>
                  <a:gd name="T59" fmla="*/ 2147483647 h 170"/>
                  <a:gd name="T60" fmla="*/ 2147483647 w 140"/>
                  <a:gd name="T61" fmla="*/ 2147483647 h 170"/>
                  <a:gd name="T62" fmla="*/ 2147483647 w 140"/>
                  <a:gd name="T63" fmla="*/ 2147483647 h 170"/>
                  <a:gd name="T64" fmla="*/ 2147483647 w 140"/>
                  <a:gd name="T65" fmla="*/ 2147483647 h 170"/>
                  <a:gd name="T66" fmla="*/ 2147483647 w 140"/>
                  <a:gd name="T67" fmla="*/ 2147483647 h 170"/>
                  <a:gd name="T68" fmla="*/ 2147483647 w 140"/>
                  <a:gd name="T69" fmla="*/ 2147483647 h 170"/>
                  <a:gd name="T70" fmla="*/ 2147483647 w 140"/>
                  <a:gd name="T71" fmla="*/ 2147483647 h 170"/>
                  <a:gd name="T72" fmla="*/ 2147483647 w 140"/>
                  <a:gd name="T73" fmla="*/ 2147483647 h 170"/>
                  <a:gd name="T74" fmla="*/ 2147483647 w 140"/>
                  <a:gd name="T75" fmla="*/ 2147483647 h 170"/>
                  <a:gd name="T76" fmla="*/ 2147483647 w 140"/>
                  <a:gd name="T77" fmla="*/ 2147483647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 h="170">
                    <a:moveTo>
                      <a:pt x="128" y="0"/>
                    </a:moveTo>
                    <a:cubicBezTo>
                      <a:pt x="131" y="0"/>
                      <a:pt x="133" y="2"/>
                      <a:pt x="133" y="5"/>
                    </a:cubicBezTo>
                    <a:cubicBezTo>
                      <a:pt x="133" y="89"/>
                      <a:pt x="133" y="89"/>
                      <a:pt x="133" y="89"/>
                    </a:cubicBezTo>
                    <a:cubicBezTo>
                      <a:pt x="138" y="90"/>
                      <a:pt x="140" y="94"/>
                      <a:pt x="140" y="99"/>
                    </a:cubicBezTo>
                    <a:cubicBezTo>
                      <a:pt x="140" y="127"/>
                      <a:pt x="140" y="127"/>
                      <a:pt x="140" y="127"/>
                    </a:cubicBezTo>
                    <a:cubicBezTo>
                      <a:pt x="140" y="132"/>
                      <a:pt x="138" y="136"/>
                      <a:pt x="133" y="137"/>
                    </a:cubicBezTo>
                    <a:cubicBezTo>
                      <a:pt x="133" y="164"/>
                      <a:pt x="133" y="164"/>
                      <a:pt x="133" y="164"/>
                    </a:cubicBezTo>
                    <a:cubicBezTo>
                      <a:pt x="133" y="167"/>
                      <a:pt x="131" y="170"/>
                      <a:pt x="128" y="170"/>
                    </a:cubicBezTo>
                    <a:cubicBezTo>
                      <a:pt x="17" y="170"/>
                      <a:pt x="17" y="170"/>
                      <a:pt x="17" y="170"/>
                    </a:cubicBezTo>
                    <a:cubicBezTo>
                      <a:pt x="13" y="170"/>
                      <a:pt x="11" y="167"/>
                      <a:pt x="11" y="164"/>
                    </a:cubicBezTo>
                    <a:cubicBezTo>
                      <a:pt x="11" y="121"/>
                      <a:pt x="11" y="121"/>
                      <a:pt x="11" y="121"/>
                    </a:cubicBezTo>
                    <a:cubicBezTo>
                      <a:pt x="3" y="117"/>
                      <a:pt x="3" y="117"/>
                      <a:pt x="3" y="117"/>
                    </a:cubicBezTo>
                    <a:cubicBezTo>
                      <a:pt x="0" y="115"/>
                      <a:pt x="0" y="111"/>
                      <a:pt x="3" y="109"/>
                    </a:cubicBezTo>
                    <a:cubicBezTo>
                      <a:pt x="11" y="105"/>
                      <a:pt x="11" y="105"/>
                      <a:pt x="11" y="105"/>
                    </a:cubicBezTo>
                    <a:cubicBezTo>
                      <a:pt x="11" y="48"/>
                      <a:pt x="11" y="48"/>
                      <a:pt x="11" y="48"/>
                    </a:cubicBezTo>
                    <a:cubicBezTo>
                      <a:pt x="11" y="47"/>
                      <a:pt x="11" y="46"/>
                      <a:pt x="12" y="45"/>
                    </a:cubicBezTo>
                    <a:cubicBezTo>
                      <a:pt x="56" y="1"/>
                      <a:pt x="56" y="1"/>
                      <a:pt x="56" y="1"/>
                    </a:cubicBezTo>
                    <a:cubicBezTo>
                      <a:pt x="57" y="0"/>
                      <a:pt x="58" y="0"/>
                      <a:pt x="59" y="0"/>
                    </a:cubicBezTo>
                    <a:cubicBezTo>
                      <a:pt x="128" y="0"/>
                      <a:pt x="128" y="0"/>
                      <a:pt x="128" y="0"/>
                    </a:cubicBezTo>
                    <a:close/>
                    <a:moveTo>
                      <a:pt x="122" y="88"/>
                    </a:moveTo>
                    <a:cubicBezTo>
                      <a:pt x="122" y="11"/>
                      <a:pt x="122" y="11"/>
                      <a:pt x="122" y="11"/>
                    </a:cubicBezTo>
                    <a:cubicBezTo>
                      <a:pt x="66" y="11"/>
                      <a:pt x="66" y="11"/>
                      <a:pt x="66" y="11"/>
                    </a:cubicBezTo>
                    <a:cubicBezTo>
                      <a:pt x="66" y="26"/>
                      <a:pt x="66" y="26"/>
                      <a:pt x="66" y="26"/>
                    </a:cubicBezTo>
                    <a:cubicBezTo>
                      <a:pt x="102" y="26"/>
                      <a:pt x="102" y="26"/>
                      <a:pt x="102" y="26"/>
                    </a:cubicBezTo>
                    <a:cubicBezTo>
                      <a:pt x="104" y="26"/>
                      <a:pt x="106" y="28"/>
                      <a:pt x="106" y="30"/>
                    </a:cubicBezTo>
                    <a:cubicBezTo>
                      <a:pt x="106" y="32"/>
                      <a:pt x="104" y="34"/>
                      <a:pt x="102" y="34"/>
                    </a:cubicBezTo>
                    <a:cubicBezTo>
                      <a:pt x="66" y="34"/>
                      <a:pt x="66" y="34"/>
                      <a:pt x="66" y="34"/>
                    </a:cubicBezTo>
                    <a:cubicBezTo>
                      <a:pt x="66" y="47"/>
                      <a:pt x="66" y="47"/>
                      <a:pt x="66" y="47"/>
                    </a:cubicBezTo>
                    <a:cubicBezTo>
                      <a:pt x="102" y="47"/>
                      <a:pt x="102" y="47"/>
                      <a:pt x="102" y="47"/>
                    </a:cubicBezTo>
                    <a:cubicBezTo>
                      <a:pt x="104" y="47"/>
                      <a:pt x="106" y="48"/>
                      <a:pt x="106" y="51"/>
                    </a:cubicBezTo>
                    <a:cubicBezTo>
                      <a:pt x="106" y="53"/>
                      <a:pt x="104" y="55"/>
                      <a:pt x="102" y="55"/>
                    </a:cubicBezTo>
                    <a:cubicBezTo>
                      <a:pt x="22" y="55"/>
                      <a:pt x="22" y="55"/>
                      <a:pt x="22" y="55"/>
                    </a:cubicBezTo>
                    <a:cubicBezTo>
                      <a:pt x="22" y="98"/>
                      <a:pt x="22" y="98"/>
                      <a:pt x="22" y="98"/>
                    </a:cubicBezTo>
                    <a:cubicBezTo>
                      <a:pt x="39" y="89"/>
                      <a:pt x="39" y="89"/>
                      <a:pt x="39" y="89"/>
                    </a:cubicBezTo>
                    <a:cubicBezTo>
                      <a:pt x="40" y="88"/>
                      <a:pt x="41" y="88"/>
                      <a:pt x="41" y="88"/>
                    </a:cubicBezTo>
                    <a:cubicBezTo>
                      <a:pt x="122" y="88"/>
                      <a:pt x="122" y="88"/>
                      <a:pt x="122" y="88"/>
                    </a:cubicBezTo>
                    <a:close/>
                    <a:moveTo>
                      <a:pt x="22" y="108"/>
                    </a:moveTo>
                    <a:cubicBezTo>
                      <a:pt x="22" y="118"/>
                      <a:pt x="22" y="118"/>
                      <a:pt x="22" y="118"/>
                    </a:cubicBezTo>
                    <a:cubicBezTo>
                      <a:pt x="42" y="129"/>
                      <a:pt x="42" y="129"/>
                      <a:pt x="42" y="129"/>
                    </a:cubicBezTo>
                    <a:cubicBezTo>
                      <a:pt x="98" y="129"/>
                      <a:pt x="98" y="129"/>
                      <a:pt x="98" y="129"/>
                    </a:cubicBezTo>
                    <a:cubicBezTo>
                      <a:pt x="98" y="117"/>
                      <a:pt x="98" y="117"/>
                      <a:pt x="98" y="117"/>
                    </a:cubicBezTo>
                    <a:cubicBezTo>
                      <a:pt x="42" y="117"/>
                      <a:pt x="42" y="117"/>
                      <a:pt x="42" y="117"/>
                    </a:cubicBezTo>
                    <a:cubicBezTo>
                      <a:pt x="40" y="117"/>
                      <a:pt x="38" y="115"/>
                      <a:pt x="38" y="113"/>
                    </a:cubicBezTo>
                    <a:cubicBezTo>
                      <a:pt x="38" y="111"/>
                      <a:pt x="40" y="109"/>
                      <a:pt x="42" y="109"/>
                    </a:cubicBezTo>
                    <a:cubicBezTo>
                      <a:pt x="98" y="109"/>
                      <a:pt x="98" y="109"/>
                      <a:pt x="98" y="109"/>
                    </a:cubicBezTo>
                    <a:cubicBezTo>
                      <a:pt x="98" y="96"/>
                      <a:pt x="98" y="96"/>
                      <a:pt x="98" y="96"/>
                    </a:cubicBezTo>
                    <a:cubicBezTo>
                      <a:pt x="42" y="96"/>
                      <a:pt x="42" y="96"/>
                      <a:pt x="42" y="96"/>
                    </a:cubicBezTo>
                    <a:cubicBezTo>
                      <a:pt x="22" y="108"/>
                      <a:pt x="22" y="108"/>
                      <a:pt x="22" y="108"/>
                    </a:cubicBezTo>
                    <a:close/>
                    <a:moveTo>
                      <a:pt x="22" y="128"/>
                    </a:moveTo>
                    <a:cubicBezTo>
                      <a:pt x="22" y="158"/>
                      <a:pt x="22" y="158"/>
                      <a:pt x="22" y="158"/>
                    </a:cubicBezTo>
                    <a:cubicBezTo>
                      <a:pt x="122" y="158"/>
                      <a:pt x="122" y="158"/>
                      <a:pt x="122" y="158"/>
                    </a:cubicBezTo>
                    <a:cubicBezTo>
                      <a:pt x="122" y="138"/>
                      <a:pt x="122" y="138"/>
                      <a:pt x="122" y="138"/>
                    </a:cubicBezTo>
                    <a:cubicBezTo>
                      <a:pt x="41" y="138"/>
                      <a:pt x="41" y="138"/>
                      <a:pt x="41" y="138"/>
                    </a:cubicBezTo>
                    <a:cubicBezTo>
                      <a:pt x="41" y="138"/>
                      <a:pt x="40" y="138"/>
                      <a:pt x="39" y="137"/>
                    </a:cubicBezTo>
                    <a:cubicBezTo>
                      <a:pt x="22" y="128"/>
                      <a:pt x="22" y="128"/>
                      <a:pt x="22" y="128"/>
                    </a:cubicBezTo>
                    <a:close/>
                    <a:moveTo>
                      <a:pt x="123" y="129"/>
                    </a:moveTo>
                    <a:cubicBezTo>
                      <a:pt x="129" y="129"/>
                      <a:pt x="129" y="129"/>
                      <a:pt x="129" y="129"/>
                    </a:cubicBezTo>
                    <a:cubicBezTo>
                      <a:pt x="131" y="129"/>
                      <a:pt x="132" y="128"/>
                      <a:pt x="132" y="127"/>
                    </a:cubicBezTo>
                    <a:cubicBezTo>
                      <a:pt x="132" y="99"/>
                      <a:pt x="132" y="99"/>
                      <a:pt x="132" y="99"/>
                    </a:cubicBezTo>
                    <a:cubicBezTo>
                      <a:pt x="132" y="98"/>
                      <a:pt x="131" y="96"/>
                      <a:pt x="129" y="96"/>
                    </a:cubicBezTo>
                    <a:cubicBezTo>
                      <a:pt x="123" y="96"/>
                      <a:pt x="123" y="96"/>
                      <a:pt x="123" y="96"/>
                    </a:cubicBezTo>
                    <a:cubicBezTo>
                      <a:pt x="123" y="129"/>
                      <a:pt x="123" y="129"/>
                      <a:pt x="123" y="129"/>
                    </a:cubicBezTo>
                    <a:close/>
                    <a:moveTo>
                      <a:pt x="115" y="96"/>
                    </a:moveTo>
                    <a:cubicBezTo>
                      <a:pt x="106" y="96"/>
                      <a:pt x="106" y="96"/>
                      <a:pt x="106" y="96"/>
                    </a:cubicBezTo>
                    <a:cubicBezTo>
                      <a:pt x="106" y="129"/>
                      <a:pt x="106" y="129"/>
                      <a:pt x="106" y="129"/>
                    </a:cubicBezTo>
                    <a:cubicBezTo>
                      <a:pt x="115" y="129"/>
                      <a:pt x="115" y="129"/>
                      <a:pt x="115" y="129"/>
                    </a:cubicBezTo>
                    <a:cubicBezTo>
                      <a:pt x="115" y="96"/>
                      <a:pt x="115" y="96"/>
                      <a:pt x="115" y="96"/>
                    </a:cubicBezTo>
                    <a:close/>
                    <a:moveTo>
                      <a:pt x="41" y="67"/>
                    </a:moveTo>
                    <a:cubicBezTo>
                      <a:pt x="39" y="67"/>
                      <a:pt x="37" y="69"/>
                      <a:pt x="37" y="71"/>
                    </a:cubicBezTo>
                    <a:cubicBezTo>
                      <a:pt x="37" y="74"/>
                      <a:pt x="39" y="76"/>
                      <a:pt x="41" y="76"/>
                    </a:cubicBezTo>
                    <a:cubicBezTo>
                      <a:pt x="102" y="76"/>
                      <a:pt x="102" y="76"/>
                      <a:pt x="102" y="76"/>
                    </a:cubicBezTo>
                    <a:cubicBezTo>
                      <a:pt x="104" y="76"/>
                      <a:pt x="106" y="74"/>
                      <a:pt x="106" y="71"/>
                    </a:cubicBezTo>
                    <a:cubicBezTo>
                      <a:pt x="106" y="69"/>
                      <a:pt x="104" y="67"/>
                      <a:pt x="102" y="67"/>
                    </a:cubicBezTo>
                    <a:cubicBezTo>
                      <a:pt x="41" y="67"/>
                      <a:pt x="41" y="67"/>
                      <a:pt x="41" y="67"/>
                    </a:cubicBezTo>
                    <a:close/>
                    <a:moveTo>
                      <a:pt x="23" y="47"/>
                    </a:moveTo>
                    <a:cubicBezTo>
                      <a:pt x="58" y="47"/>
                      <a:pt x="58" y="47"/>
                      <a:pt x="58" y="47"/>
                    </a:cubicBezTo>
                    <a:cubicBezTo>
                      <a:pt x="58" y="11"/>
                      <a:pt x="58" y="11"/>
                      <a:pt x="58" y="11"/>
                    </a:cubicBezTo>
                    <a:cubicBezTo>
                      <a:pt x="23" y="47"/>
                      <a:pt x="23" y="47"/>
                      <a:pt x="23"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366" tIns="45683" rIns="91366" bIns="4568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0" cap="none" spc="0" normalizeH="0" baseline="0" noProof="0" dirty="0">
                  <a:ln>
                    <a:noFill/>
                  </a:ln>
                  <a:solidFill>
                    <a:srgbClr val="003896"/>
                  </a:solidFill>
                  <a:effectLst/>
                  <a:uLnTx/>
                  <a:uFillTx/>
                  <a:latin typeface="Gill Sans MT" panose="020B0502020104020203"/>
                  <a:ea typeface="+mn-ea"/>
                  <a:cs typeface="+mn-cs"/>
                </a:endParaRPr>
              </a:p>
            </p:txBody>
          </p:sp>
        </p:grpSp>
      </p:grpSp>
      <p:sp>
        <p:nvSpPr>
          <p:cNvPr id="3" name="TextBox 2">
            <a:extLst>
              <a:ext uri="{FF2B5EF4-FFF2-40B4-BE49-F238E27FC236}">
                <a16:creationId xmlns:a16="http://schemas.microsoft.com/office/drawing/2014/main" id="{EE2871BC-52D4-5F43-6247-503C926E29EC}"/>
              </a:ext>
            </a:extLst>
          </p:cNvPr>
          <p:cNvSpPr txBox="1"/>
          <p:nvPr/>
        </p:nvSpPr>
        <p:spPr>
          <a:xfrm>
            <a:off x="951796" y="1811303"/>
            <a:ext cx="10468044" cy="3675365"/>
          </a:xfrm>
          <a:prstGeom prst="rect">
            <a:avLst/>
          </a:prstGeom>
          <a:noFill/>
        </p:spPr>
        <p:txBody>
          <a:bodyPr wrap="square">
            <a:spAutoFit/>
          </a:bodyPr>
          <a:lstStyle/>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To address the </a:t>
            </a:r>
            <a:r>
              <a:rPr kumimoji="0" lang="en-ZA"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risk of doing business with Suppliers having directors who are Eskom Employees</a:t>
            </a:r>
            <a:r>
              <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while restriction process is underway:</a:t>
            </a:r>
          </a:p>
          <a:p>
            <a:pPr marL="812800" marR="0" lvl="2"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84 suppliers </a:t>
            </a:r>
            <a:r>
              <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that were common on all SIU lists </a:t>
            </a:r>
            <a:r>
              <a:rPr kumimoji="0" lang="en-ZA"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were referred for blocking on Eskom’s Vendor Database</a:t>
            </a:r>
            <a:r>
              <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t>
            </a:r>
          </a:p>
          <a:p>
            <a:pPr marL="812800" marR="0" lvl="2"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Temporary blocks were placed on 72 suppliers </a:t>
            </a:r>
            <a:r>
              <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(12 were not Eskom Vendors).</a:t>
            </a:r>
          </a:p>
          <a:p>
            <a:pPr marL="812800" marR="0" lvl="2"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Ø"/>
              <a:tabLst/>
              <a:defRPr/>
            </a:pPr>
            <a:r>
              <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Blocking on Eskom Vendor Database </a:t>
            </a:r>
            <a:r>
              <a:rPr kumimoji="0" lang="en-ZA"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prevents placement of new orders and payments</a:t>
            </a:r>
          </a:p>
          <a:p>
            <a:pPr marL="457200" marR="0" lvl="2" indent="0" algn="just" defTabSz="914400" rtl="0" eaLnBrk="1" fontAlgn="auto" latinLnBrk="0" hangingPunct="1">
              <a:lnSpc>
                <a:spcPct val="100000"/>
              </a:lnSpc>
              <a:spcBef>
                <a:spcPts val="200"/>
              </a:spcBef>
              <a:spcAft>
                <a:spcPts val="500"/>
              </a:spcAft>
              <a:buClrTx/>
              <a:buSzTx/>
              <a:buFontTx/>
              <a:buNone/>
              <a:tabLst/>
              <a:defRPr/>
            </a:pPr>
            <a:endParaRPr kumimoji="0" lang="en-ZA"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endParaRP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Two suppliers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who transacted with Eskom while having Eskom Employees as directors are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currently being investigated.</a:t>
            </a: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Eskom and SIU are working together </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and will engage again at the end of October 2022.</a:t>
            </a:r>
          </a:p>
          <a:p>
            <a:pPr marL="355600" marR="0" lvl="0" indent="-355600" algn="just" defTabSz="914400" rtl="0" eaLnBrk="1" fontAlgn="auto" latinLnBrk="0" hangingPunct="1">
              <a:lnSpc>
                <a:spcPct val="100000"/>
              </a:lnSpc>
              <a:spcBef>
                <a:spcPts val="200"/>
              </a:spcBef>
              <a:spcAft>
                <a:spcPts val="50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In alignment with NT Instruction Note 03 of 2021/2022, </a:t>
            </a:r>
            <a:r>
              <a:rPr kumimoji="0" lang="en-US" sz="1600" b="1"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Eskom’s Supplier Review Process is implemented</a:t>
            </a:r>
            <a:r>
              <a:rPr kumimoji="0" lang="en-US" sz="1600" b="0" i="0" u="none" strike="noStrike" kern="1200" cap="none" spc="0" normalizeH="0" baseline="0" noProof="0" dirty="0">
                <a:ln>
                  <a:noFill/>
                </a:ln>
                <a:solidFill>
                  <a:srgbClr val="003896"/>
                </a:solidFill>
                <a:effectLst/>
                <a:uLnTx/>
                <a:uFillTx/>
                <a:latin typeface="Arial" panose="020B0604020202020204" pitchFamily="34" charset="0"/>
                <a:ea typeface="+mn-ea"/>
                <a:cs typeface="Arial" panose="020B0604020202020204" pitchFamily="34" charset="0"/>
              </a:rPr>
              <a:t>, and Supplier Review Committee constituted, to process supplier referrals.</a:t>
            </a:r>
          </a:p>
        </p:txBody>
      </p:sp>
    </p:spTree>
    <p:extLst>
      <p:ext uri="{BB962C8B-B14F-4D97-AF65-F5344CB8AC3E}">
        <p14:creationId xmlns:p14="http://schemas.microsoft.com/office/powerpoint/2010/main" val="305336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983565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4" name="Rectangle 63"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ZA" sz="24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25" name="Rectangle 124"/>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p>
        </p:txBody>
      </p:sp>
      <p:grpSp>
        <p:nvGrpSpPr>
          <p:cNvPr id="124" name="Group 123"/>
          <p:cNvGrpSpPr/>
          <p:nvPr/>
        </p:nvGrpSpPr>
        <p:grpSpPr>
          <a:xfrm>
            <a:off x="-4763" y="0"/>
            <a:ext cx="9148763" cy="6858000"/>
            <a:chOff x="-4763" y="0"/>
            <a:chExt cx="9148763" cy="6858000"/>
          </a:xfrm>
        </p:grpSpPr>
        <p:pic>
          <p:nvPicPr>
            <p:cNvPr id="121" name="Picture 23" descr="d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182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91"/>
            <p:cNvSpPr>
              <a:spLocks noChangeArrowheads="1"/>
            </p:cNvSpPr>
            <p:nvPr/>
          </p:nvSpPr>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grpSp>
        <p:nvGrpSpPr>
          <p:cNvPr id="60" name="Group 82"/>
          <p:cNvGrpSpPr>
            <a:grpSpLocks/>
          </p:cNvGrpSpPr>
          <p:nvPr/>
        </p:nvGrpSpPr>
        <p:grpSpPr bwMode="auto">
          <a:xfrm>
            <a:off x="260350" y="1201738"/>
            <a:ext cx="2482850" cy="2444750"/>
            <a:chOff x="164" y="757"/>
            <a:chExt cx="1564" cy="1540"/>
          </a:xfrm>
        </p:grpSpPr>
        <p:sp>
          <p:nvSpPr>
            <p:cNvPr id="61" name="Oval 38"/>
            <p:cNvSpPr>
              <a:spLocks noChangeArrowheads="1"/>
            </p:cNvSpPr>
            <p:nvPr/>
          </p:nvSpPr>
          <p:spPr bwMode="auto">
            <a:xfrm>
              <a:off x="234"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62" name="Oval 40"/>
            <p:cNvSpPr>
              <a:spLocks noChangeArrowheads="1"/>
            </p:cNvSpPr>
            <p:nvPr/>
          </p:nvSpPr>
          <p:spPr bwMode="auto">
            <a:xfrm>
              <a:off x="219"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63" name="Oval 41"/>
            <p:cNvSpPr>
              <a:spLocks noChangeArrowheads="1"/>
            </p:cNvSpPr>
            <p:nvPr/>
          </p:nvSpPr>
          <p:spPr bwMode="auto">
            <a:xfrm>
              <a:off x="164"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68" name="Oval 42"/>
            <p:cNvSpPr>
              <a:spLocks noChangeArrowheads="1"/>
            </p:cNvSpPr>
            <p:nvPr/>
          </p:nvSpPr>
          <p:spPr bwMode="auto">
            <a:xfrm>
              <a:off x="242"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69" name="Oval 43"/>
            <p:cNvSpPr>
              <a:spLocks noChangeArrowheads="1"/>
            </p:cNvSpPr>
            <p:nvPr/>
          </p:nvSpPr>
          <p:spPr bwMode="auto">
            <a:xfrm>
              <a:off x="196"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70" name="Oval 39"/>
          <p:cNvSpPr>
            <a:spLocks noChangeArrowheads="1"/>
          </p:cNvSpPr>
          <p:nvPr/>
        </p:nvSpPr>
        <p:spPr bwMode="auto">
          <a:xfrm>
            <a:off x="439738" y="1362075"/>
            <a:ext cx="2162175" cy="2173288"/>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1000" dirty="0">
              <a:solidFill>
                <a:srgbClr val="C0C0C0"/>
              </a:solidFill>
            </a:endParaRPr>
          </a:p>
        </p:txBody>
      </p:sp>
      <p:grpSp>
        <p:nvGrpSpPr>
          <p:cNvPr id="71" name="Group 83"/>
          <p:cNvGrpSpPr>
            <a:grpSpLocks/>
          </p:cNvGrpSpPr>
          <p:nvPr/>
        </p:nvGrpSpPr>
        <p:grpSpPr bwMode="auto">
          <a:xfrm>
            <a:off x="174625" y="1201738"/>
            <a:ext cx="2643188" cy="2493962"/>
            <a:chOff x="110" y="757"/>
            <a:chExt cx="1665" cy="1571"/>
          </a:xfrm>
        </p:grpSpPr>
        <p:sp>
          <p:nvSpPr>
            <p:cNvPr id="72" name="Oval 44"/>
            <p:cNvSpPr>
              <a:spLocks noChangeArrowheads="1"/>
            </p:cNvSpPr>
            <p:nvPr/>
          </p:nvSpPr>
          <p:spPr bwMode="auto">
            <a:xfrm>
              <a:off x="281"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73" name="Oval 45"/>
            <p:cNvSpPr>
              <a:spLocks noChangeArrowheads="1"/>
            </p:cNvSpPr>
            <p:nvPr/>
          </p:nvSpPr>
          <p:spPr bwMode="auto">
            <a:xfrm>
              <a:off x="110"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74" name="Oval 46"/>
            <p:cNvSpPr>
              <a:spLocks noChangeArrowheads="1"/>
            </p:cNvSpPr>
            <p:nvPr/>
          </p:nvSpPr>
          <p:spPr bwMode="auto">
            <a:xfrm>
              <a:off x="289"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grpSp>
        <p:nvGrpSpPr>
          <p:cNvPr id="75" name="Group 84"/>
          <p:cNvGrpSpPr>
            <a:grpSpLocks/>
          </p:cNvGrpSpPr>
          <p:nvPr/>
        </p:nvGrpSpPr>
        <p:grpSpPr bwMode="auto">
          <a:xfrm>
            <a:off x="298450" y="2782888"/>
            <a:ext cx="1479550" cy="1454150"/>
            <a:chOff x="188" y="1753"/>
            <a:chExt cx="932" cy="916"/>
          </a:xfrm>
        </p:grpSpPr>
        <p:sp>
          <p:nvSpPr>
            <p:cNvPr id="76" name="Oval 68"/>
            <p:cNvSpPr>
              <a:spLocks noChangeArrowheads="1"/>
            </p:cNvSpPr>
            <p:nvPr/>
          </p:nvSpPr>
          <p:spPr bwMode="auto">
            <a:xfrm>
              <a:off x="233" y="1789"/>
              <a:ext cx="852" cy="86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77" name="Oval 69"/>
            <p:cNvSpPr>
              <a:spLocks noChangeArrowheads="1"/>
            </p:cNvSpPr>
            <p:nvPr/>
          </p:nvSpPr>
          <p:spPr bwMode="auto">
            <a:xfrm>
              <a:off x="250" y="1815"/>
              <a:ext cx="816" cy="817"/>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78" name="Oval 70"/>
            <p:cNvSpPr>
              <a:spLocks noChangeArrowheads="1"/>
            </p:cNvSpPr>
            <p:nvPr/>
          </p:nvSpPr>
          <p:spPr bwMode="auto">
            <a:xfrm>
              <a:off x="214" y="1762"/>
              <a:ext cx="888"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79" name="Oval 71"/>
            <p:cNvSpPr>
              <a:spLocks noChangeArrowheads="1"/>
            </p:cNvSpPr>
            <p:nvPr/>
          </p:nvSpPr>
          <p:spPr bwMode="auto">
            <a:xfrm>
              <a:off x="188" y="1762"/>
              <a:ext cx="878"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80" name="Oval 72"/>
            <p:cNvSpPr>
              <a:spLocks noChangeArrowheads="1"/>
            </p:cNvSpPr>
            <p:nvPr/>
          </p:nvSpPr>
          <p:spPr bwMode="auto">
            <a:xfrm>
              <a:off x="233" y="1780"/>
              <a:ext cx="887" cy="889"/>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81" name="Oval 73"/>
            <p:cNvSpPr>
              <a:spLocks noChangeArrowheads="1"/>
            </p:cNvSpPr>
            <p:nvPr/>
          </p:nvSpPr>
          <p:spPr bwMode="auto">
            <a:xfrm>
              <a:off x="205" y="1753"/>
              <a:ext cx="880"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82" name="Oval 74"/>
            <p:cNvSpPr>
              <a:spLocks noChangeArrowheads="1"/>
            </p:cNvSpPr>
            <p:nvPr/>
          </p:nvSpPr>
          <p:spPr bwMode="auto">
            <a:xfrm>
              <a:off x="250" y="1815"/>
              <a:ext cx="816" cy="81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83" name="Oval 75"/>
            <p:cNvSpPr>
              <a:spLocks noChangeArrowheads="1"/>
            </p:cNvSpPr>
            <p:nvPr/>
          </p:nvSpPr>
          <p:spPr bwMode="auto">
            <a:xfrm>
              <a:off x="259" y="1815"/>
              <a:ext cx="799" cy="799"/>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84" name="Oval 76"/>
          <p:cNvSpPr>
            <a:spLocks noChangeArrowheads="1"/>
          </p:cNvSpPr>
          <p:nvPr/>
        </p:nvSpPr>
        <p:spPr bwMode="auto">
          <a:xfrm>
            <a:off x="404813" y="2881313"/>
            <a:ext cx="1281112" cy="1284287"/>
          </a:xfrm>
          <a:prstGeom prst="ellipse">
            <a:avLst/>
          </a:prstGeom>
          <a:blipFill dpi="0" rotWithShape="1">
            <a:blip r:embed="rId9" cstate="email">
              <a:extLst>
                <a:ext uri="{28A0092B-C50C-407E-A947-70E740481C1C}">
                  <a14:useLocalDpi xmlns:a14="http://schemas.microsoft.com/office/drawing/2010/main"/>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700" dirty="0">
              <a:solidFill>
                <a:srgbClr val="C0C0C0"/>
              </a:solidFill>
            </a:endParaRPr>
          </a:p>
        </p:txBody>
      </p:sp>
      <p:grpSp>
        <p:nvGrpSpPr>
          <p:cNvPr id="85" name="Group 85"/>
          <p:cNvGrpSpPr>
            <a:grpSpLocks/>
          </p:cNvGrpSpPr>
          <p:nvPr/>
        </p:nvGrpSpPr>
        <p:grpSpPr bwMode="auto">
          <a:xfrm>
            <a:off x="241300" y="2782888"/>
            <a:ext cx="1579563" cy="1481137"/>
            <a:chOff x="152" y="1753"/>
            <a:chExt cx="995" cy="933"/>
          </a:xfrm>
        </p:grpSpPr>
        <p:sp>
          <p:nvSpPr>
            <p:cNvPr id="86" name="Oval 77"/>
            <p:cNvSpPr>
              <a:spLocks noChangeArrowheads="1"/>
            </p:cNvSpPr>
            <p:nvPr/>
          </p:nvSpPr>
          <p:spPr bwMode="auto">
            <a:xfrm>
              <a:off x="259" y="1753"/>
              <a:ext cx="888" cy="888"/>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87" name="Oval 78"/>
            <p:cNvSpPr>
              <a:spLocks noChangeArrowheads="1"/>
            </p:cNvSpPr>
            <p:nvPr/>
          </p:nvSpPr>
          <p:spPr bwMode="auto">
            <a:xfrm>
              <a:off x="152" y="1807"/>
              <a:ext cx="888" cy="879"/>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sp>
          <p:nvSpPr>
            <p:cNvPr id="88" name="Oval 79"/>
            <p:cNvSpPr>
              <a:spLocks noChangeArrowheads="1"/>
            </p:cNvSpPr>
            <p:nvPr/>
          </p:nvSpPr>
          <p:spPr bwMode="auto">
            <a:xfrm>
              <a:off x="259" y="1807"/>
              <a:ext cx="880" cy="879"/>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ZA" altLang="en-US" sz="1800" dirty="0">
                <a:solidFill>
                  <a:schemeClr val="tx1"/>
                </a:solidFill>
              </a:endParaRPr>
            </a:p>
          </p:txBody>
        </p:sp>
      </p:grpSp>
      <p:sp>
        <p:nvSpPr>
          <p:cNvPr id="89" name="TextBox 35"/>
          <p:cNvSpPr txBox="1">
            <a:spLocks noChangeArrowheads="1"/>
          </p:cNvSpPr>
          <p:nvPr/>
        </p:nvSpPr>
        <p:spPr bwMode="auto">
          <a:xfrm>
            <a:off x="3059113" y="3081338"/>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r>
              <a:rPr lang="en-ZA" altLang="en-US" sz="4000" dirty="0">
                <a:solidFill>
                  <a:schemeClr val="tx1"/>
                </a:solidFill>
              </a:rPr>
              <a:t>Conclusion</a:t>
            </a:r>
          </a:p>
        </p:txBody>
      </p:sp>
    </p:spTree>
    <p:extLst>
      <p:ext uri="{BB962C8B-B14F-4D97-AF65-F5344CB8AC3E}">
        <p14:creationId xmlns:p14="http://schemas.microsoft.com/office/powerpoint/2010/main" val="259448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dirty="0"/>
              <a:t>Nine Successful Implemented Recommendations</a:t>
            </a:r>
            <a:endParaRPr lang="en-ZA" dirty="0"/>
          </a:p>
        </p:txBody>
      </p:sp>
      <p:grpSp>
        <p:nvGrpSpPr>
          <p:cNvPr id="7" name="Group 6">
            <a:extLst>
              <a:ext uri="{FF2B5EF4-FFF2-40B4-BE49-F238E27FC236}">
                <a16:creationId xmlns:a16="http://schemas.microsoft.com/office/drawing/2014/main" id="{ECDB8E2E-56F1-6972-64E6-3532C86026DA}"/>
              </a:ext>
            </a:extLst>
          </p:cNvPr>
          <p:cNvGrpSpPr/>
          <p:nvPr/>
        </p:nvGrpSpPr>
        <p:grpSpPr>
          <a:xfrm>
            <a:off x="447040" y="1178560"/>
            <a:ext cx="10058400" cy="508000"/>
            <a:chOff x="447040" y="1361440"/>
            <a:chExt cx="10058400" cy="508000"/>
          </a:xfrm>
        </p:grpSpPr>
        <p:sp>
          <p:nvSpPr>
            <p:cNvPr id="3" name="Rectangle 2">
              <a:extLst>
                <a:ext uri="{FF2B5EF4-FFF2-40B4-BE49-F238E27FC236}">
                  <a16:creationId xmlns:a16="http://schemas.microsoft.com/office/drawing/2014/main" id="{C0C00F46-079A-37C8-B4DD-CB3378115062}"/>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6.1</a:t>
              </a:r>
              <a:endParaRPr lang="en-ZA" b="1" dirty="0"/>
            </a:p>
          </p:txBody>
        </p:sp>
        <p:cxnSp>
          <p:nvCxnSpPr>
            <p:cNvPr id="5" name="Straight Connector 4">
              <a:extLst>
                <a:ext uri="{FF2B5EF4-FFF2-40B4-BE49-F238E27FC236}">
                  <a16:creationId xmlns:a16="http://schemas.microsoft.com/office/drawing/2014/main" id="{261DAA6A-F453-45C0-E899-2E886F973117}"/>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CBD2B67-7FA1-99B5-8911-1AF441B8F7E1}"/>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2A09037A-A742-5043-8CC2-951E7EC99B97}"/>
              </a:ext>
            </a:extLst>
          </p:cNvPr>
          <p:cNvGrpSpPr/>
          <p:nvPr/>
        </p:nvGrpSpPr>
        <p:grpSpPr>
          <a:xfrm>
            <a:off x="447040" y="2005148"/>
            <a:ext cx="10058400" cy="508000"/>
            <a:chOff x="447040" y="1361440"/>
            <a:chExt cx="10058400" cy="508000"/>
          </a:xfrm>
        </p:grpSpPr>
        <p:sp>
          <p:nvSpPr>
            <p:cNvPr id="9" name="Rectangle 8">
              <a:extLst>
                <a:ext uri="{FF2B5EF4-FFF2-40B4-BE49-F238E27FC236}">
                  <a16:creationId xmlns:a16="http://schemas.microsoft.com/office/drawing/2014/main" id="{32B81F9D-95BA-B8DB-BC53-29D89AB783D7}"/>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6.2</a:t>
              </a:r>
              <a:endParaRPr lang="en-ZA" b="1" dirty="0"/>
            </a:p>
          </p:txBody>
        </p:sp>
        <p:cxnSp>
          <p:nvCxnSpPr>
            <p:cNvPr id="10" name="Straight Connector 9">
              <a:extLst>
                <a:ext uri="{FF2B5EF4-FFF2-40B4-BE49-F238E27FC236}">
                  <a16:creationId xmlns:a16="http://schemas.microsoft.com/office/drawing/2014/main" id="{D54CC3E8-A8DB-600C-2A23-372E7C316F85}"/>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4D35BDE-ED29-1030-27E2-2E681D4BABDE}"/>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FC6FB68A-BBC8-145E-572C-EC8F30A224CF}"/>
              </a:ext>
            </a:extLst>
          </p:cNvPr>
          <p:cNvGrpSpPr/>
          <p:nvPr/>
        </p:nvGrpSpPr>
        <p:grpSpPr>
          <a:xfrm>
            <a:off x="447040" y="2702762"/>
            <a:ext cx="10058400" cy="508000"/>
            <a:chOff x="447040" y="1361440"/>
            <a:chExt cx="10058400" cy="508000"/>
          </a:xfrm>
        </p:grpSpPr>
        <p:sp>
          <p:nvSpPr>
            <p:cNvPr id="13" name="Rectangle 12">
              <a:extLst>
                <a:ext uri="{FF2B5EF4-FFF2-40B4-BE49-F238E27FC236}">
                  <a16:creationId xmlns:a16="http://schemas.microsoft.com/office/drawing/2014/main" id="{4C64100F-04B3-B162-422F-EE0FA0EC64E5}"/>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6.6</a:t>
              </a:r>
              <a:endParaRPr lang="en-ZA" b="1" dirty="0"/>
            </a:p>
          </p:txBody>
        </p:sp>
        <p:cxnSp>
          <p:nvCxnSpPr>
            <p:cNvPr id="14" name="Straight Connector 13">
              <a:extLst>
                <a:ext uri="{FF2B5EF4-FFF2-40B4-BE49-F238E27FC236}">
                  <a16:creationId xmlns:a16="http://schemas.microsoft.com/office/drawing/2014/main" id="{8CB0A4D0-2483-31C3-0DD7-D6A995090BA5}"/>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EC90995-5B0F-1BB3-39B0-7201D4B1AB11}"/>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A5F879D4-1D21-4863-91AC-B6CF4756F4D5}"/>
              </a:ext>
            </a:extLst>
          </p:cNvPr>
          <p:cNvGrpSpPr/>
          <p:nvPr/>
        </p:nvGrpSpPr>
        <p:grpSpPr>
          <a:xfrm>
            <a:off x="447040" y="3500221"/>
            <a:ext cx="10058400" cy="508000"/>
            <a:chOff x="447040" y="1361440"/>
            <a:chExt cx="10058400" cy="508000"/>
          </a:xfrm>
        </p:grpSpPr>
        <p:sp>
          <p:nvSpPr>
            <p:cNvPr id="17" name="Rectangle 16">
              <a:extLst>
                <a:ext uri="{FF2B5EF4-FFF2-40B4-BE49-F238E27FC236}">
                  <a16:creationId xmlns:a16="http://schemas.microsoft.com/office/drawing/2014/main" id="{454DE04F-4340-64EE-9F79-1428507AC42C}"/>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6.11</a:t>
              </a:r>
              <a:endParaRPr lang="en-ZA" b="1" dirty="0"/>
            </a:p>
          </p:txBody>
        </p:sp>
        <p:cxnSp>
          <p:nvCxnSpPr>
            <p:cNvPr id="18" name="Straight Connector 17">
              <a:extLst>
                <a:ext uri="{FF2B5EF4-FFF2-40B4-BE49-F238E27FC236}">
                  <a16:creationId xmlns:a16="http://schemas.microsoft.com/office/drawing/2014/main" id="{FE3BE600-8054-BB63-B088-BE4D6D11F91E}"/>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D8230A4-19C2-D28B-8C26-F70BE6E72BE8}"/>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B59B29B3-5BD7-4AF9-16D9-A9331B56FB56}"/>
              </a:ext>
            </a:extLst>
          </p:cNvPr>
          <p:cNvGrpSpPr/>
          <p:nvPr/>
        </p:nvGrpSpPr>
        <p:grpSpPr>
          <a:xfrm>
            <a:off x="447040" y="4322979"/>
            <a:ext cx="10058400" cy="508000"/>
            <a:chOff x="447040" y="1361440"/>
            <a:chExt cx="10058400" cy="508000"/>
          </a:xfrm>
        </p:grpSpPr>
        <p:sp>
          <p:nvSpPr>
            <p:cNvPr id="25" name="Rectangle 24">
              <a:extLst>
                <a:ext uri="{FF2B5EF4-FFF2-40B4-BE49-F238E27FC236}">
                  <a16:creationId xmlns:a16="http://schemas.microsoft.com/office/drawing/2014/main" id="{5BCCD53A-D887-1C63-2B69-33A1B4DAB959}"/>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6.12</a:t>
              </a:r>
              <a:endParaRPr lang="en-ZA" b="1" dirty="0"/>
            </a:p>
          </p:txBody>
        </p:sp>
        <p:cxnSp>
          <p:nvCxnSpPr>
            <p:cNvPr id="26" name="Straight Connector 25">
              <a:extLst>
                <a:ext uri="{FF2B5EF4-FFF2-40B4-BE49-F238E27FC236}">
                  <a16:creationId xmlns:a16="http://schemas.microsoft.com/office/drawing/2014/main" id="{938C8A05-A62D-6CDF-4114-EE9CAB6FCAA6}"/>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ED988C2-0FC7-920C-E599-173A9CA4051D}"/>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DA5DF855-EBEC-D0F1-B628-624C6EAC59FD}"/>
              </a:ext>
            </a:extLst>
          </p:cNvPr>
          <p:cNvGrpSpPr/>
          <p:nvPr/>
        </p:nvGrpSpPr>
        <p:grpSpPr>
          <a:xfrm>
            <a:off x="447040" y="5049722"/>
            <a:ext cx="10058400" cy="508000"/>
            <a:chOff x="447040" y="1361440"/>
            <a:chExt cx="10058400" cy="508000"/>
          </a:xfrm>
        </p:grpSpPr>
        <p:sp>
          <p:nvSpPr>
            <p:cNvPr id="29" name="Rectangle 28">
              <a:extLst>
                <a:ext uri="{FF2B5EF4-FFF2-40B4-BE49-F238E27FC236}">
                  <a16:creationId xmlns:a16="http://schemas.microsoft.com/office/drawing/2014/main" id="{F994B2DE-1598-7792-0BA8-4B46BEDB0419}"/>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6.15</a:t>
              </a:r>
              <a:endParaRPr lang="en-ZA" b="1" dirty="0"/>
            </a:p>
          </p:txBody>
        </p:sp>
        <p:cxnSp>
          <p:nvCxnSpPr>
            <p:cNvPr id="30" name="Straight Connector 29">
              <a:extLst>
                <a:ext uri="{FF2B5EF4-FFF2-40B4-BE49-F238E27FC236}">
                  <a16:creationId xmlns:a16="http://schemas.microsoft.com/office/drawing/2014/main" id="{896B55A7-37A6-CCAE-9B71-41A0D9F46F6C}"/>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A161743-5D23-9240-310F-C27E4F4F9369}"/>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8925763A-44A7-766A-1BF8-5E4B4D45FC9E}"/>
              </a:ext>
            </a:extLst>
          </p:cNvPr>
          <p:cNvGrpSpPr/>
          <p:nvPr/>
        </p:nvGrpSpPr>
        <p:grpSpPr>
          <a:xfrm>
            <a:off x="447040" y="5847181"/>
            <a:ext cx="10058400" cy="508000"/>
            <a:chOff x="447040" y="1361440"/>
            <a:chExt cx="10058400" cy="508000"/>
          </a:xfrm>
        </p:grpSpPr>
        <p:sp>
          <p:nvSpPr>
            <p:cNvPr id="33" name="Rectangle 32">
              <a:extLst>
                <a:ext uri="{FF2B5EF4-FFF2-40B4-BE49-F238E27FC236}">
                  <a16:creationId xmlns:a16="http://schemas.microsoft.com/office/drawing/2014/main" id="{14EF6CF7-238E-67D0-06E4-761D1AF0E730}"/>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6.17</a:t>
              </a:r>
              <a:endParaRPr lang="en-ZA" b="1" dirty="0"/>
            </a:p>
          </p:txBody>
        </p:sp>
        <p:cxnSp>
          <p:nvCxnSpPr>
            <p:cNvPr id="34" name="Straight Connector 33">
              <a:extLst>
                <a:ext uri="{FF2B5EF4-FFF2-40B4-BE49-F238E27FC236}">
                  <a16:creationId xmlns:a16="http://schemas.microsoft.com/office/drawing/2014/main" id="{6E01B8A0-B22D-3E5A-D0A9-462080231029}"/>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2A3E3A0-470C-785E-337E-F08246274BCC}"/>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TextBox 36">
            <a:extLst>
              <a:ext uri="{FF2B5EF4-FFF2-40B4-BE49-F238E27FC236}">
                <a16:creationId xmlns:a16="http://schemas.microsoft.com/office/drawing/2014/main" id="{5BB90AD4-5321-7455-AF9E-9343377B9084}"/>
              </a:ext>
            </a:extLst>
          </p:cNvPr>
          <p:cNvSpPr txBox="1"/>
          <p:nvPr/>
        </p:nvSpPr>
        <p:spPr>
          <a:xfrm>
            <a:off x="1341120" y="1166167"/>
            <a:ext cx="8188960" cy="461665"/>
          </a:xfrm>
          <a:prstGeom prst="rect">
            <a:avLst/>
          </a:prstGeom>
          <a:noFill/>
        </p:spPr>
        <p:txBody>
          <a:bodyPr wrap="square">
            <a:spAutoFit/>
          </a:bodyPr>
          <a:lstStyle/>
          <a:p>
            <a:pPr algn="just"/>
            <a:r>
              <a:rPr lang="en-US" sz="1200" dirty="0"/>
              <a:t>Contracts must be managed properly by suitably skilled and qualified people to ensure that expiring contracts are identified timeously and that the appointment of contractors is made through an open market process.</a:t>
            </a:r>
            <a:endParaRPr lang="en-ZA" sz="1200" dirty="0"/>
          </a:p>
        </p:txBody>
      </p:sp>
      <p:sp>
        <p:nvSpPr>
          <p:cNvPr id="39" name="TextBox 38">
            <a:extLst>
              <a:ext uri="{FF2B5EF4-FFF2-40B4-BE49-F238E27FC236}">
                <a16:creationId xmlns:a16="http://schemas.microsoft.com/office/drawing/2014/main" id="{64C151AD-001B-2D7B-8F7D-97452FDFA6F3}"/>
              </a:ext>
            </a:extLst>
          </p:cNvPr>
          <p:cNvSpPr txBox="1"/>
          <p:nvPr/>
        </p:nvSpPr>
        <p:spPr>
          <a:xfrm>
            <a:off x="1341120" y="1928268"/>
            <a:ext cx="8097520" cy="461665"/>
          </a:xfrm>
          <a:prstGeom prst="rect">
            <a:avLst/>
          </a:prstGeom>
          <a:noFill/>
        </p:spPr>
        <p:txBody>
          <a:bodyPr wrap="square">
            <a:spAutoFit/>
          </a:bodyPr>
          <a:lstStyle/>
          <a:p>
            <a:pPr algn="just"/>
            <a:r>
              <a:rPr lang="en-US" sz="1200" dirty="0"/>
              <a:t>There must be no restrictions for Eskom to employ suitably qualified and skilled employees and contractors to ensure that the Medupi and Kusile projects are completed on time and are operated at maximum efficiency.</a:t>
            </a:r>
            <a:endParaRPr lang="en-ZA" sz="1200" dirty="0"/>
          </a:p>
        </p:txBody>
      </p:sp>
      <p:sp>
        <p:nvSpPr>
          <p:cNvPr id="41" name="TextBox 40">
            <a:extLst>
              <a:ext uri="{FF2B5EF4-FFF2-40B4-BE49-F238E27FC236}">
                <a16:creationId xmlns:a16="http://schemas.microsoft.com/office/drawing/2014/main" id="{08D32106-1E29-7E14-3816-6E549305F711}"/>
              </a:ext>
            </a:extLst>
          </p:cNvPr>
          <p:cNvSpPr txBox="1"/>
          <p:nvPr/>
        </p:nvSpPr>
        <p:spPr>
          <a:xfrm>
            <a:off x="1341120" y="2524225"/>
            <a:ext cx="8229600" cy="646331"/>
          </a:xfrm>
          <a:prstGeom prst="rect">
            <a:avLst/>
          </a:prstGeom>
          <a:noFill/>
        </p:spPr>
        <p:txBody>
          <a:bodyPr wrap="square">
            <a:spAutoFit/>
          </a:bodyPr>
          <a:lstStyle/>
          <a:p>
            <a:pPr algn="just"/>
            <a:r>
              <a:rPr lang="en-US" sz="1200" dirty="0"/>
              <a:t>Compulsory DOIs must be made by all senior managers and directors, at the very least annually, and declarations must be enforced immediately in instances where they have not been done in order to avoid employees and directors and their family members doing business with Eskom.</a:t>
            </a:r>
            <a:endParaRPr lang="en-ZA" sz="1200" dirty="0"/>
          </a:p>
        </p:txBody>
      </p:sp>
      <p:sp>
        <p:nvSpPr>
          <p:cNvPr id="43" name="TextBox 42">
            <a:extLst>
              <a:ext uri="{FF2B5EF4-FFF2-40B4-BE49-F238E27FC236}">
                <a16:creationId xmlns:a16="http://schemas.microsoft.com/office/drawing/2014/main" id="{EE966A64-2603-4571-D718-5F744F24CA7E}"/>
              </a:ext>
            </a:extLst>
          </p:cNvPr>
          <p:cNvSpPr txBox="1"/>
          <p:nvPr/>
        </p:nvSpPr>
        <p:spPr>
          <a:xfrm>
            <a:off x="1341120" y="4140301"/>
            <a:ext cx="8188960" cy="646331"/>
          </a:xfrm>
          <a:prstGeom prst="rect">
            <a:avLst/>
          </a:prstGeom>
          <a:noFill/>
        </p:spPr>
        <p:txBody>
          <a:bodyPr wrap="square">
            <a:spAutoFit/>
          </a:bodyPr>
          <a:lstStyle/>
          <a:p>
            <a:pPr algn="just"/>
            <a:r>
              <a:rPr lang="en-US" sz="1200" dirty="0"/>
              <a:t>Before payments to suppliers are made, proper controls must be implemented through documented checks and balances. This is to ensure that payments are made for value received and are not advance payments for which non- commensurate value or, worse, no value is received.</a:t>
            </a:r>
            <a:endParaRPr lang="en-ZA" sz="1200" dirty="0"/>
          </a:p>
        </p:txBody>
      </p:sp>
      <p:sp>
        <p:nvSpPr>
          <p:cNvPr id="45" name="TextBox 44">
            <a:extLst>
              <a:ext uri="{FF2B5EF4-FFF2-40B4-BE49-F238E27FC236}">
                <a16:creationId xmlns:a16="http://schemas.microsoft.com/office/drawing/2014/main" id="{942098F2-732B-53DF-DA60-B72A8F63698E}"/>
              </a:ext>
            </a:extLst>
          </p:cNvPr>
          <p:cNvSpPr txBox="1"/>
          <p:nvPr/>
        </p:nvSpPr>
        <p:spPr>
          <a:xfrm>
            <a:off x="1341120" y="5009440"/>
            <a:ext cx="8107680" cy="461665"/>
          </a:xfrm>
          <a:prstGeom prst="rect">
            <a:avLst/>
          </a:prstGeom>
          <a:noFill/>
        </p:spPr>
        <p:txBody>
          <a:bodyPr wrap="square">
            <a:spAutoFit/>
          </a:bodyPr>
          <a:lstStyle/>
          <a:p>
            <a:pPr algn="just"/>
            <a:r>
              <a:rPr lang="en-US" sz="1200" dirty="0"/>
              <a:t>The issue of responsibility of contractors for defects must be followed up, and the contractors must be held responsible for costs, where necessary.</a:t>
            </a:r>
            <a:endParaRPr lang="en-ZA" sz="1200" dirty="0"/>
          </a:p>
        </p:txBody>
      </p:sp>
      <p:sp>
        <p:nvSpPr>
          <p:cNvPr id="47" name="TextBox 46">
            <a:extLst>
              <a:ext uri="{FF2B5EF4-FFF2-40B4-BE49-F238E27FC236}">
                <a16:creationId xmlns:a16="http://schemas.microsoft.com/office/drawing/2014/main" id="{23391CB9-9D5D-0683-D866-813B19726DF2}"/>
              </a:ext>
            </a:extLst>
          </p:cNvPr>
          <p:cNvSpPr txBox="1"/>
          <p:nvPr/>
        </p:nvSpPr>
        <p:spPr>
          <a:xfrm>
            <a:off x="1341120" y="5847181"/>
            <a:ext cx="8229600" cy="461665"/>
          </a:xfrm>
          <a:prstGeom prst="rect">
            <a:avLst/>
          </a:prstGeom>
          <a:noFill/>
        </p:spPr>
        <p:txBody>
          <a:bodyPr wrap="square">
            <a:spAutoFit/>
          </a:bodyPr>
          <a:lstStyle/>
          <a:p>
            <a:r>
              <a:rPr lang="en-US" sz="1200" dirty="0"/>
              <a:t>Retention bonds must be used against contractors as a recourse for delays and substandard work that has been performed.</a:t>
            </a:r>
            <a:endParaRPr lang="en-ZA" sz="1200" dirty="0"/>
          </a:p>
        </p:txBody>
      </p:sp>
      <p:sp>
        <p:nvSpPr>
          <p:cNvPr id="53" name="TextBox 52">
            <a:extLst>
              <a:ext uri="{FF2B5EF4-FFF2-40B4-BE49-F238E27FC236}">
                <a16:creationId xmlns:a16="http://schemas.microsoft.com/office/drawing/2014/main" id="{30D1A2CE-3A9B-6B3A-D68E-CA6DB3BC7D91}"/>
              </a:ext>
            </a:extLst>
          </p:cNvPr>
          <p:cNvSpPr txBox="1"/>
          <p:nvPr/>
        </p:nvSpPr>
        <p:spPr>
          <a:xfrm>
            <a:off x="1341120" y="3341314"/>
            <a:ext cx="8270240" cy="646331"/>
          </a:xfrm>
          <a:prstGeom prst="rect">
            <a:avLst/>
          </a:prstGeom>
          <a:noFill/>
        </p:spPr>
        <p:txBody>
          <a:bodyPr wrap="square">
            <a:spAutoFit/>
          </a:bodyPr>
          <a:lstStyle/>
          <a:p>
            <a:pPr algn="just"/>
            <a:r>
              <a:rPr lang="en-US" sz="1200" dirty="0"/>
              <a:t>All previous employees who have left the employ of Eskom and who have been implicated in malfeasance of any sort must, in collaboration with law enforcement agencies such as the NPA and the Hawks, have criminal charges instituted against them.</a:t>
            </a:r>
            <a:endParaRPr lang="en-ZA" sz="1200" dirty="0"/>
          </a:p>
        </p:txBody>
      </p:sp>
      <p:sp>
        <p:nvSpPr>
          <p:cNvPr id="54" name="TextBox 53">
            <a:extLst>
              <a:ext uri="{FF2B5EF4-FFF2-40B4-BE49-F238E27FC236}">
                <a16:creationId xmlns:a16="http://schemas.microsoft.com/office/drawing/2014/main" id="{F1016160-A07A-C568-8DD5-555927D497F8}"/>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(1/2)</a:t>
            </a:r>
            <a:endParaRPr lang="en-ZA" sz="1400" dirty="0" err="1">
              <a:solidFill>
                <a:schemeClr val="bg1"/>
              </a:solidFill>
            </a:endParaRPr>
          </a:p>
        </p:txBody>
      </p:sp>
    </p:spTree>
    <p:extLst>
      <p:ext uri="{BB962C8B-B14F-4D97-AF65-F5344CB8AC3E}">
        <p14:creationId xmlns:p14="http://schemas.microsoft.com/office/powerpoint/2010/main" val="350314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dirty="0"/>
              <a:t>Successful Implemented Recommendations</a:t>
            </a:r>
            <a:endParaRPr lang="en-ZA" dirty="0"/>
          </a:p>
        </p:txBody>
      </p:sp>
      <p:grpSp>
        <p:nvGrpSpPr>
          <p:cNvPr id="7" name="Group 6">
            <a:extLst>
              <a:ext uri="{FF2B5EF4-FFF2-40B4-BE49-F238E27FC236}">
                <a16:creationId xmlns:a16="http://schemas.microsoft.com/office/drawing/2014/main" id="{ECDB8E2E-56F1-6972-64E6-3532C86026DA}"/>
              </a:ext>
            </a:extLst>
          </p:cNvPr>
          <p:cNvGrpSpPr/>
          <p:nvPr/>
        </p:nvGrpSpPr>
        <p:grpSpPr>
          <a:xfrm>
            <a:off x="447040" y="1534160"/>
            <a:ext cx="10058400" cy="508000"/>
            <a:chOff x="447040" y="1361440"/>
            <a:chExt cx="10058400" cy="508000"/>
          </a:xfrm>
        </p:grpSpPr>
        <p:sp>
          <p:nvSpPr>
            <p:cNvPr id="3" name="Rectangle 2">
              <a:extLst>
                <a:ext uri="{FF2B5EF4-FFF2-40B4-BE49-F238E27FC236}">
                  <a16:creationId xmlns:a16="http://schemas.microsoft.com/office/drawing/2014/main" id="{C0C00F46-079A-37C8-B4DD-CB3378115062}"/>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6.18</a:t>
              </a:r>
              <a:endParaRPr lang="en-ZA" b="1" dirty="0"/>
            </a:p>
          </p:txBody>
        </p:sp>
        <p:cxnSp>
          <p:nvCxnSpPr>
            <p:cNvPr id="5" name="Straight Connector 4">
              <a:extLst>
                <a:ext uri="{FF2B5EF4-FFF2-40B4-BE49-F238E27FC236}">
                  <a16:creationId xmlns:a16="http://schemas.microsoft.com/office/drawing/2014/main" id="{261DAA6A-F453-45C0-E899-2E886F973117}"/>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CBD2B67-7FA1-99B5-8911-1AF441B8F7E1}"/>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2A09037A-A742-5043-8CC2-951E7EC99B97}"/>
              </a:ext>
            </a:extLst>
          </p:cNvPr>
          <p:cNvGrpSpPr/>
          <p:nvPr/>
        </p:nvGrpSpPr>
        <p:grpSpPr>
          <a:xfrm>
            <a:off x="447040" y="2360748"/>
            <a:ext cx="10058400" cy="508000"/>
            <a:chOff x="447040" y="1361440"/>
            <a:chExt cx="10058400" cy="508000"/>
          </a:xfrm>
        </p:grpSpPr>
        <p:sp>
          <p:nvSpPr>
            <p:cNvPr id="9" name="Rectangle 8">
              <a:extLst>
                <a:ext uri="{FF2B5EF4-FFF2-40B4-BE49-F238E27FC236}">
                  <a16:creationId xmlns:a16="http://schemas.microsoft.com/office/drawing/2014/main" id="{32B81F9D-95BA-B8DB-BC53-29D89AB783D7}"/>
                </a:ext>
              </a:extLst>
            </p:cNvPr>
            <p:cNvSpPr/>
            <p:nvPr/>
          </p:nvSpPr>
          <p:spPr>
            <a:xfrm>
              <a:off x="447040" y="1361440"/>
              <a:ext cx="792480" cy="5080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6.22</a:t>
              </a:r>
              <a:endParaRPr lang="en-ZA" b="1" dirty="0"/>
            </a:p>
          </p:txBody>
        </p:sp>
        <p:cxnSp>
          <p:nvCxnSpPr>
            <p:cNvPr id="10" name="Straight Connector 9">
              <a:extLst>
                <a:ext uri="{FF2B5EF4-FFF2-40B4-BE49-F238E27FC236}">
                  <a16:creationId xmlns:a16="http://schemas.microsoft.com/office/drawing/2014/main" id="{D54CC3E8-A8DB-600C-2A23-372E7C316F85}"/>
                </a:ext>
              </a:extLst>
            </p:cNvPr>
            <p:cNvCxnSpPr/>
            <p:nvPr/>
          </p:nvCxnSpPr>
          <p:spPr>
            <a:xfrm>
              <a:off x="1341120" y="1869440"/>
              <a:ext cx="827024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4D35BDE-ED29-1030-27E2-2E681D4BABDE}"/>
                </a:ext>
              </a:extLst>
            </p:cNvPr>
            <p:cNvSpPr/>
            <p:nvPr/>
          </p:nvSpPr>
          <p:spPr>
            <a:xfrm>
              <a:off x="9712960" y="1361440"/>
              <a:ext cx="792480" cy="508000"/>
            </a:xfrm>
            <a:prstGeom prst="rect">
              <a:avLst/>
            </a:prstGeom>
            <a:solidFill>
              <a:schemeClr val="bg1"/>
            </a:solidFill>
            <a:ln>
              <a:solidFill>
                <a:srgbClr val="1D3E8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9" name="TextBox 38">
            <a:extLst>
              <a:ext uri="{FF2B5EF4-FFF2-40B4-BE49-F238E27FC236}">
                <a16:creationId xmlns:a16="http://schemas.microsoft.com/office/drawing/2014/main" id="{64C151AD-001B-2D7B-8F7D-97452FDFA6F3}"/>
              </a:ext>
            </a:extLst>
          </p:cNvPr>
          <p:cNvSpPr txBox="1"/>
          <p:nvPr/>
        </p:nvSpPr>
        <p:spPr>
          <a:xfrm>
            <a:off x="1341120" y="2476248"/>
            <a:ext cx="8097520" cy="276999"/>
          </a:xfrm>
          <a:prstGeom prst="rect">
            <a:avLst/>
          </a:prstGeom>
          <a:noFill/>
        </p:spPr>
        <p:txBody>
          <a:bodyPr wrap="square">
            <a:spAutoFit/>
          </a:bodyPr>
          <a:lstStyle/>
          <a:p>
            <a:pPr algn="just"/>
            <a:r>
              <a:rPr lang="en-US" sz="1200" dirty="0"/>
              <a:t>Contractors must be held accountable for substandard work</a:t>
            </a:r>
            <a:endParaRPr lang="en-ZA" sz="1200" dirty="0"/>
          </a:p>
        </p:txBody>
      </p:sp>
      <p:sp>
        <p:nvSpPr>
          <p:cNvPr id="20" name="TextBox 19">
            <a:extLst>
              <a:ext uri="{FF2B5EF4-FFF2-40B4-BE49-F238E27FC236}">
                <a16:creationId xmlns:a16="http://schemas.microsoft.com/office/drawing/2014/main" id="{19CF3B90-8198-82ED-5A8B-6F9A413D9545}"/>
              </a:ext>
            </a:extLst>
          </p:cNvPr>
          <p:cNvSpPr txBox="1"/>
          <p:nvPr/>
        </p:nvSpPr>
        <p:spPr>
          <a:xfrm>
            <a:off x="1341120" y="1662886"/>
            <a:ext cx="8138160" cy="276999"/>
          </a:xfrm>
          <a:prstGeom prst="rect">
            <a:avLst/>
          </a:prstGeom>
          <a:noFill/>
        </p:spPr>
        <p:txBody>
          <a:bodyPr wrap="square">
            <a:spAutoFit/>
          </a:bodyPr>
          <a:lstStyle/>
          <a:p>
            <a:r>
              <a:rPr lang="en-US" sz="1200" dirty="0"/>
              <a:t>There must be stability of project managers at Kusile to avoid delays.</a:t>
            </a:r>
            <a:endParaRPr lang="en-ZA" sz="1200" dirty="0"/>
          </a:p>
        </p:txBody>
      </p:sp>
      <p:sp>
        <p:nvSpPr>
          <p:cNvPr id="21" name="TextBox 20">
            <a:extLst>
              <a:ext uri="{FF2B5EF4-FFF2-40B4-BE49-F238E27FC236}">
                <a16:creationId xmlns:a16="http://schemas.microsoft.com/office/drawing/2014/main" id="{6C5DD995-15E7-65F0-4E78-98358E4C87C8}"/>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(2/2)</a:t>
            </a:r>
            <a:endParaRPr lang="en-ZA" sz="1400" dirty="0" err="1">
              <a:solidFill>
                <a:schemeClr val="bg1"/>
              </a:solidFill>
            </a:endParaRPr>
          </a:p>
        </p:txBody>
      </p:sp>
    </p:spTree>
    <p:extLst>
      <p:ext uri="{BB962C8B-B14F-4D97-AF65-F5344CB8AC3E}">
        <p14:creationId xmlns:p14="http://schemas.microsoft.com/office/powerpoint/2010/main" val="190193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dirty="0"/>
              <a:t>Progress on Implementation of Recommendations</a:t>
            </a:r>
            <a:endParaRPr lang="en-ZA" dirty="0"/>
          </a:p>
        </p:txBody>
      </p:sp>
      <p:grpSp>
        <p:nvGrpSpPr>
          <p:cNvPr id="20" name="Group 19">
            <a:extLst>
              <a:ext uri="{FF2B5EF4-FFF2-40B4-BE49-F238E27FC236}">
                <a16:creationId xmlns:a16="http://schemas.microsoft.com/office/drawing/2014/main" id="{A00E017D-EFB9-F1D4-5213-BC6C3FCB3BD3}"/>
              </a:ext>
            </a:extLst>
          </p:cNvPr>
          <p:cNvGrpSpPr/>
          <p:nvPr/>
        </p:nvGrpSpPr>
        <p:grpSpPr>
          <a:xfrm>
            <a:off x="25401" y="1222493"/>
            <a:ext cx="3804919" cy="1333635"/>
            <a:chOff x="25401" y="1222493"/>
            <a:chExt cx="3804919" cy="1200325"/>
          </a:xfrm>
        </p:grpSpPr>
        <p:pic>
          <p:nvPicPr>
            <p:cNvPr id="4" name="Picture 3" descr="A computer on a desk&#10;&#10;Description automatically generated with low confidence">
              <a:extLst>
                <a:ext uri="{FF2B5EF4-FFF2-40B4-BE49-F238E27FC236}">
                  <a16:creationId xmlns:a16="http://schemas.microsoft.com/office/drawing/2014/main" id="{D71B5272-19E4-D8A0-8CDC-D2952CFC92E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401" y="1222493"/>
              <a:ext cx="1616632" cy="1200324"/>
            </a:xfrm>
            <a:prstGeom prst="rect">
              <a:avLst/>
            </a:prstGeom>
          </p:spPr>
        </p:pic>
        <p:sp>
          <p:nvSpPr>
            <p:cNvPr id="6" name="Rectangle 5">
              <a:extLst>
                <a:ext uri="{FF2B5EF4-FFF2-40B4-BE49-F238E27FC236}">
                  <a16:creationId xmlns:a16="http://schemas.microsoft.com/office/drawing/2014/main" id="{03BE652B-0A28-C0A5-F73A-95305C7CE45D}"/>
                </a:ext>
              </a:extLst>
            </p:cNvPr>
            <p:cNvSpPr/>
            <p:nvPr/>
          </p:nvSpPr>
          <p:spPr>
            <a:xfrm>
              <a:off x="1696720" y="1222493"/>
              <a:ext cx="2133600" cy="120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Proper document management systems</a:t>
              </a:r>
            </a:p>
            <a:p>
              <a:r>
                <a:rPr lang="en-US" sz="1400" dirty="0"/>
                <a:t>(6.3)</a:t>
              </a:r>
              <a:endParaRPr lang="en-ZA" sz="1400" dirty="0"/>
            </a:p>
          </p:txBody>
        </p:sp>
      </p:grpSp>
      <p:sp>
        <p:nvSpPr>
          <p:cNvPr id="8" name="TextBox 7">
            <a:extLst>
              <a:ext uri="{FF2B5EF4-FFF2-40B4-BE49-F238E27FC236}">
                <a16:creationId xmlns:a16="http://schemas.microsoft.com/office/drawing/2014/main" id="{A2FE7E9B-C5EC-7931-2687-FC9BD83819C8}"/>
              </a:ext>
            </a:extLst>
          </p:cNvPr>
          <p:cNvSpPr txBox="1"/>
          <p:nvPr/>
        </p:nvSpPr>
        <p:spPr>
          <a:xfrm>
            <a:off x="3794760" y="1227230"/>
            <a:ext cx="7874000" cy="1384995"/>
          </a:xfrm>
          <a:prstGeom prst="rect">
            <a:avLst/>
          </a:prstGeom>
          <a:noFill/>
        </p:spPr>
        <p:txBody>
          <a:bodyPr wrap="square">
            <a:spAutoFit/>
          </a:bodyPr>
          <a:lstStyle/>
          <a:p>
            <a:pPr marL="182563" lvl="1" indent="-171450" algn="just">
              <a:buClr>
                <a:srgbClr val="1D3E88"/>
              </a:buClr>
              <a:buFont typeface="Arial" panose="020B0604020202020204" pitchFamily="34" charset="0"/>
              <a:buChar char="•"/>
              <a:defRPr/>
            </a:pPr>
            <a:r>
              <a:rPr lang="en-GB" sz="1400" b="1" dirty="0">
                <a:latin typeface="Arial" panose="020B0604020202020204" pitchFamily="34" charset="0"/>
                <a:cs typeface="Arial" panose="020B0604020202020204" pitchFamily="34" charset="0"/>
              </a:rPr>
              <a:t>Document and records management </a:t>
            </a:r>
            <a:r>
              <a:rPr lang="en-GB" sz="1400" dirty="0">
                <a:latin typeface="Arial" panose="020B0604020202020204" pitchFamily="34" charset="0"/>
                <a:cs typeface="Arial" panose="020B0604020202020204" pitchFamily="34" charset="0"/>
              </a:rPr>
              <a:t>in line with Eskom Procedure 32-6: Documentation Management Policy and supporting document management standards are ongoing and will be </a:t>
            </a:r>
            <a:r>
              <a:rPr lang="en-GB" sz="1400" b="1" dirty="0">
                <a:latin typeface="Arial" panose="020B0604020202020204" pitchFamily="34" charset="0"/>
                <a:cs typeface="Arial" panose="020B0604020202020204" pitchFamily="34" charset="0"/>
              </a:rPr>
              <a:t>monitored</a:t>
            </a:r>
            <a:r>
              <a:rPr lang="en-GB" sz="1400" dirty="0">
                <a:latin typeface="Arial" panose="020B0604020202020204" pitchFamily="34" charset="0"/>
                <a:cs typeface="Arial" panose="020B0604020202020204" pitchFamily="34" charset="0"/>
              </a:rPr>
              <a:t> through </a:t>
            </a:r>
            <a:r>
              <a:rPr lang="en-GB" sz="1400" b="1" dirty="0">
                <a:latin typeface="Arial" panose="020B0604020202020204" pitchFamily="34" charset="0"/>
                <a:cs typeface="Arial" panose="020B0604020202020204" pitchFamily="34" charset="0"/>
              </a:rPr>
              <a:t>ISO 9001:2015 periodic audits</a:t>
            </a:r>
          </a:p>
          <a:p>
            <a:pPr marL="182563" lvl="1" indent="-171450" algn="just">
              <a:buClr>
                <a:srgbClr val="1D3E88"/>
              </a:buClr>
              <a:buFont typeface="Arial" panose="020B0604020202020204" pitchFamily="34" charset="0"/>
              <a:buChar char="•"/>
              <a:defRPr/>
            </a:pPr>
            <a:endParaRPr lang="en-GB" sz="1400" b="1" dirty="0">
              <a:latin typeface="Arial" panose="020B0604020202020204" pitchFamily="34" charset="0"/>
              <a:cs typeface="Arial" panose="020B0604020202020204" pitchFamily="34" charset="0"/>
            </a:endParaRPr>
          </a:p>
          <a:p>
            <a:pPr marL="182563" lvl="1" indent="-171450" algn="just">
              <a:buClr>
                <a:srgbClr val="1D3E88"/>
              </a:buClr>
              <a:buFont typeface="Arial" panose="020B0604020202020204" pitchFamily="34" charset="0"/>
              <a:buChar char="•"/>
              <a:defRPr/>
            </a:pPr>
            <a:r>
              <a:rPr lang="en-US" sz="1400" b="1" dirty="0">
                <a:latin typeface="Arial" panose="020B0604020202020204" pitchFamily="34" charset="0"/>
                <a:cs typeface="Arial" panose="020B0604020202020204" pitchFamily="34" charset="0"/>
              </a:rPr>
              <a:t>A new Eskom system is also being implemented, </a:t>
            </a:r>
            <a:r>
              <a:rPr lang="en-US" sz="1400" dirty="0">
                <a:latin typeface="Arial" panose="020B0604020202020204" pitchFamily="34" charset="0"/>
                <a:cs typeface="Arial" panose="020B0604020202020204" pitchFamily="34" charset="0"/>
              </a:rPr>
              <a:t>which will further enhance document management at sites.</a:t>
            </a:r>
            <a:endParaRPr lang="en-ZA" sz="1400" dirty="0"/>
          </a:p>
        </p:txBody>
      </p:sp>
      <p:cxnSp>
        <p:nvCxnSpPr>
          <p:cNvPr id="10" name="Straight Connector 9">
            <a:extLst>
              <a:ext uri="{FF2B5EF4-FFF2-40B4-BE49-F238E27FC236}">
                <a16:creationId xmlns:a16="http://schemas.microsoft.com/office/drawing/2014/main" id="{18A727BC-1F80-F066-EB18-3FFD624B32C8}"/>
              </a:ext>
            </a:extLst>
          </p:cNvPr>
          <p:cNvCxnSpPr/>
          <p:nvPr/>
        </p:nvCxnSpPr>
        <p:spPr>
          <a:xfrm>
            <a:off x="25401" y="2627128"/>
            <a:ext cx="1157224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D3AD0B0-C965-4090-B43D-C7F4CCCCD076}"/>
              </a:ext>
            </a:extLst>
          </p:cNvPr>
          <p:cNvSpPr txBox="1"/>
          <p:nvPr/>
        </p:nvSpPr>
        <p:spPr>
          <a:xfrm>
            <a:off x="3830320" y="2744780"/>
            <a:ext cx="7874000" cy="1815882"/>
          </a:xfrm>
          <a:prstGeom prst="rect">
            <a:avLst/>
          </a:prstGeom>
          <a:noFill/>
        </p:spPr>
        <p:txBody>
          <a:bodyPr wrap="square">
            <a:spAutoFit/>
          </a:bodyPr>
          <a:lstStyle/>
          <a:p>
            <a:pPr marL="171450" indent="-171450" algn="just">
              <a:buFont typeface="Arial" panose="020B0604020202020204" pitchFamily="34" charset="0"/>
              <a:buChar char="•"/>
            </a:pPr>
            <a:r>
              <a:rPr lang="en-US" sz="1400" b="1" dirty="0">
                <a:latin typeface="Arial" panose="020B0604020202020204" pitchFamily="34" charset="0"/>
                <a:cs typeface="Arial" panose="020B0604020202020204" pitchFamily="34" charset="0"/>
              </a:rPr>
              <a:t>The Chief Procurement Officer and two Executive Managers were appointed, </a:t>
            </a:r>
            <a:r>
              <a:rPr lang="en-US" sz="1400" dirty="0">
                <a:latin typeface="Arial" panose="020B0604020202020204" pitchFamily="34" charset="0"/>
                <a:cs typeface="Arial" panose="020B0604020202020204" pitchFamily="34" charset="0"/>
              </a:rPr>
              <a:t>one being the head of the </a:t>
            </a:r>
            <a:r>
              <a:rPr lang="en-US" sz="1400" b="1" dirty="0">
                <a:latin typeface="Arial" panose="020B0604020202020204" pitchFamily="34" charset="0"/>
                <a:cs typeface="Arial" panose="020B0604020202020204" pitchFamily="34" charset="0"/>
              </a:rPr>
              <a:t>Supplier Development, </a:t>
            </a:r>
            <a:r>
              <a:rPr lang="en-US" sz="1400" b="1" dirty="0" err="1">
                <a:latin typeface="Arial" panose="020B0604020202020204" pitchFamily="34" charset="0"/>
                <a:cs typeface="Arial" panose="020B0604020202020204" pitchFamily="34" charset="0"/>
              </a:rPr>
              <a:t>Localisation</a:t>
            </a:r>
            <a:r>
              <a:rPr lang="en-US" sz="1400" b="1" dirty="0">
                <a:latin typeface="Arial" panose="020B0604020202020204" pitchFamily="34" charset="0"/>
                <a:cs typeface="Arial" panose="020B0604020202020204" pitchFamily="34" charset="0"/>
              </a:rPr>
              <a:t> and </a:t>
            </a:r>
            <a:r>
              <a:rPr lang="en-US" sz="1400" b="1" dirty="0" err="1">
                <a:latin typeface="Arial" panose="020B0604020202020204" pitchFamily="34" charset="0"/>
                <a:cs typeface="Arial" panose="020B0604020202020204" pitchFamily="34" charset="0"/>
              </a:rPr>
              <a:t>Industrialisation</a:t>
            </a:r>
            <a:r>
              <a:rPr lang="en-US" sz="1400" b="1" dirty="0">
                <a:latin typeface="Arial" panose="020B0604020202020204" pitchFamily="34" charset="0"/>
                <a:cs typeface="Arial" panose="020B0604020202020204" pitchFamily="34" charset="0"/>
              </a:rPr>
              <a:t> (SDL&amp;I) </a:t>
            </a:r>
            <a:r>
              <a:rPr lang="en-US" sz="1400" dirty="0">
                <a:latin typeface="Arial" panose="020B0604020202020204" pitchFamily="34" charset="0"/>
                <a:cs typeface="Arial" panose="020B0604020202020204" pitchFamily="34" charset="0"/>
              </a:rPr>
              <a:t>Unit and the other being in</a:t>
            </a:r>
            <a:r>
              <a:rPr lang="en-US" sz="1400" b="1" dirty="0">
                <a:latin typeface="Arial" panose="020B0604020202020204" pitchFamily="34" charset="0"/>
                <a:cs typeface="Arial" panose="020B0604020202020204" pitchFamily="34" charset="0"/>
              </a:rPr>
              <a:t> core procurement</a:t>
            </a:r>
            <a:r>
              <a:rPr lang="en-US" sz="1400" dirty="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en-US" sz="1400" b="1" dirty="0">
                <a:latin typeface="Arial" panose="020B0604020202020204" pitchFamily="34" charset="0"/>
                <a:cs typeface="Arial" panose="020B0604020202020204" pitchFamily="34" charset="0"/>
              </a:rPr>
              <a:t> 40 employees </a:t>
            </a:r>
            <a:r>
              <a:rPr lang="en-US" sz="1400" dirty="0">
                <a:latin typeface="Arial" panose="020B0604020202020204" pitchFamily="34" charset="0"/>
                <a:cs typeface="Arial" panose="020B0604020202020204" pitchFamily="34" charset="0"/>
              </a:rPr>
              <a:t>have been appointed within the Supply Chain Management Department and </a:t>
            </a:r>
            <a:r>
              <a:rPr lang="en-US" sz="1400" b="1" dirty="0">
                <a:latin typeface="Arial" panose="020B0604020202020204" pitchFamily="34" charset="0"/>
                <a:cs typeface="Arial" panose="020B0604020202020204" pitchFamily="34" charset="0"/>
              </a:rPr>
              <a:t>25 placements in the pipeline.</a:t>
            </a:r>
          </a:p>
          <a:p>
            <a:pPr marL="171450" indent="-171450" algn="just">
              <a:buFont typeface="Arial" panose="020B0604020202020204" pitchFamily="34" charset="0"/>
              <a:buChar char="•"/>
            </a:pPr>
            <a:r>
              <a:rPr lang="en-US" sz="1400" dirty="0"/>
              <a:t>In progress with </a:t>
            </a:r>
            <a:r>
              <a:rPr lang="en-US" sz="1400" b="1" dirty="0"/>
              <a:t>closing of identified skills gaps </a:t>
            </a:r>
            <a:r>
              <a:rPr lang="en-US" sz="1400" dirty="0"/>
              <a:t>by offering procurement training sessions through the Eskom Academy of Learning and government institutions to </a:t>
            </a:r>
            <a:r>
              <a:rPr lang="en-US" sz="1400" b="1" dirty="0"/>
              <a:t>ensure that the current staff members across the business are upskilled </a:t>
            </a:r>
            <a:endParaRPr lang="en-ZA" sz="1400" b="1" dirty="0"/>
          </a:p>
        </p:txBody>
      </p:sp>
      <p:cxnSp>
        <p:nvCxnSpPr>
          <p:cNvPr id="14" name="Straight Connector 13">
            <a:extLst>
              <a:ext uri="{FF2B5EF4-FFF2-40B4-BE49-F238E27FC236}">
                <a16:creationId xmlns:a16="http://schemas.microsoft.com/office/drawing/2014/main" id="{D27D66B7-5D0A-30C0-C737-BC9B6BD0FEC4}"/>
              </a:ext>
            </a:extLst>
          </p:cNvPr>
          <p:cNvCxnSpPr/>
          <p:nvPr/>
        </p:nvCxnSpPr>
        <p:spPr>
          <a:xfrm>
            <a:off x="25401" y="4560662"/>
            <a:ext cx="1157224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40C2AF0-5AE9-2293-8681-206731EB6666}"/>
              </a:ext>
            </a:extLst>
          </p:cNvPr>
          <p:cNvGrpSpPr/>
          <p:nvPr/>
        </p:nvGrpSpPr>
        <p:grpSpPr>
          <a:xfrm>
            <a:off x="25401" y="2743683"/>
            <a:ext cx="3769359" cy="1745979"/>
            <a:chOff x="25401" y="2859704"/>
            <a:chExt cx="3769359" cy="1568463"/>
          </a:xfrm>
        </p:grpSpPr>
        <p:sp>
          <p:nvSpPr>
            <p:cNvPr id="13" name="Rectangle 12">
              <a:extLst>
                <a:ext uri="{FF2B5EF4-FFF2-40B4-BE49-F238E27FC236}">
                  <a16:creationId xmlns:a16="http://schemas.microsoft.com/office/drawing/2014/main" id="{D68ECEF0-7130-3C49-35D8-0B3F9E782A33}"/>
                </a:ext>
              </a:extLst>
            </p:cNvPr>
            <p:cNvSpPr/>
            <p:nvPr/>
          </p:nvSpPr>
          <p:spPr>
            <a:xfrm>
              <a:off x="1696720" y="2859704"/>
              <a:ext cx="2098040" cy="1568463"/>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Employment of skilled personnel in the Supply Chain Management Unit</a:t>
              </a:r>
            </a:p>
            <a:p>
              <a:r>
                <a:rPr lang="en-US" sz="1400" dirty="0">
                  <a:solidFill>
                    <a:schemeClr val="bg1"/>
                  </a:solidFill>
                </a:rPr>
                <a:t>(6.4)</a:t>
              </a:r>
              <a:endParaRPr lang="en-ZA" sz="1400" dirty="0">
                <a:solidFill>
                  <a:schemeClr val="bg1"/>
                </a:solidFill>
              </a:endParaRPr>
            </a:p>
          </p:txBody>
        </p:sp>
        <p:pic>
          <p:nvPicPr>
            <p:cNvPr id="16" name="Picture 15" descr="A picture containing toy&#10;&#10;Description automatically generated">
              <a:extLst>
                <a:ext uri="{FF2B5EF4-FFF2-40B4-BE49-F238E27FC236}">
                  <a16:creationId xmlns:a16="http://schemas.microsoft.com/office/drawing/2014/main" id="{DC863913-4F95-1134-EA0E-E7E2305784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401" y="2865120"/>
              <a:ext cx="1616632" cy="1541625"/>
            </a:xfrm>
            <a:prstGeom prst="rect">
              <a:avLst/>
            </a:prstGeom>
          </p:spPr>
        </p:pic>
      </p:grpSp>
      <p:sp>
        <p:nvSpPr>
          <p:cNvPr id="24" name="TextBox 23">
            <a:extLst>
              <a:ext uri="{FF2B5EF4-FFF2-40B4-BE49-F238E27FC236}">
                <a16:creationId xmlns:a16="http://schemas.microsoft.com/office/drawing/2014/main" id="{F1225F71-899C-8802-E937-98F155E65C10}"/>
              </a:ext>
            </a:extLst>
          </p:cNvPr>
          <p:cNvSpPr txBox="1"/>
          <p:nvPr/>
        </p:nvSpPr>
        <p:spPr>
          <a:xfrm>
            <a:off x="3830319" y="4692625"/>
            <a:ext cx="7838441" cy="2031325"/>
          </a:xfrm>
          <a:prstGeom prst="rect">
            <a:avLst/>
          </a:prstGeom>
          <a:noFill/>
        </p:spPr>
        <p:txBody>
          <a:bodyPr wrap="square">
            <a:spAutoFit/>
          </a:bodyPr>
          <a:lstStyle/>
          <a:p>
            <a:pPr marL="285750" indent="-285750" algn="just">
              <a:buFont typeface="Arial" panose="020B0604020202020204" pitchFamily="34" charset="0"/>
              <a:buChar char="•"/>
            </a:pPr>
            <a:r>
              <a:rPr lang="en-ZA" sz="1400" b="1" dirty="0">
                <a:latin typeface="Arial" panose="020B0604020202020204" pitchFamily="34" charset="0"/>
                <a:cs typeface="Arial" panose="020B0604020202020204" pitchFamily="34" charset="0"/>
              </a:rPr>
              <a:t>Eskom’s vetting programme is in progress, </a:t>
            </a:r>
            <a:r>
              <a:rPr lang="en-ZA" sz="1400" dirty="0">
                <a:latin typeface="Arial" panose="020B0604020202020204" pitchFamily="34" charset="0"/>
                <a:cs typeface="Arial" panose="020B0604020202020204" pitchFamily="34" charset="0"/>
              </a:rPr>
              <a:t>focusing on Senior Executives, Supply Chain Management (commercial), National Key points, Security, Assurance and Forensic and Primary Energy areas.</a:t>
            </a:r>
          </a:p>
          <a:p>
            <a:pPr marL="285750" indent="-285750" algn="just">
              <a:buFont typeface="Arial" panose="020B0604020202020204" pitchFamily="34" charset="0"/>
              <a:buChar char="•"/>
            </a:pPr>
            <a:r>
              <a:rPr lang="en-US" sz="1400" b="1" dirty="0"/>
              <a:t>The State Security Agency (SSA) continues to support Eskom </a:t>
            </a:r>
            <a:r>
              <a:rPr lang="en-US" sz="1400" dirty="0"/>
              <a:t>to </a:t>
            </a:r>
            <a:r>
              <a:rPr lang="en-US" sz="1400" dirty="0" err="1"/>
              <a:t>prioritise</a:t>
            </a:r>
            <a:r>
              <a:rPr lang="en-US" sz="1400" dirty="0"/>
              <a:t> and provide feedback on vetting investigations</a:t>
            </a:r>
          </a:p>
          <a:p>
            <a:pPr marL="285750" indent="-285750" algn="just">
              <a:buFont typeface="Arial" panose="020B0604020202020204" pitchFamily="34" charset="0"/>
              <a:buChar char="•"/>
            </a:pPr>
            <a:r>
              <a:rPr lang="en-US" sz="1400" b="1" dirty="0"/>
              <a:t>Establishment of the Eskom Vetting Field Work Unit is in progress </a:t>
            </a:r>
            <a:r>
              <a:rPr lang="en-US" sz="1400" dirty="0"/>
              <a:t>as SSA is under great pressure from the high demand for vetting and its shortage of resources</a:t>
            </a:r>
          </a:p>
          <a:p>
            <a:pPr marL="285750" indent="-285750" algn="just">
              <a:buFont typeface="Arial" panose="020B0604020202020204" pitchFamily="34" charset="0"/>
              <a:buChar char="•"/>
            </a:pPr>
            <a:r>
              <a:rPr lang="en-US" sz="1400" b="1" dirty="0"/>
              <a:t>The SIU is also engaged to assist with the financial profiling </a:t>
            </a:r>
            <a:r>
              <a:rPr lang="en-US" sz="1400" dirty="0"/>
              <a:t>of individuals cited in investigations</a:t>
            </a:r>
            <a:endParaRPr lang="en-ZA" sz="1400" dirty="0"/>
          </a:p>
        </p:txBody>
      </p:sp>
      <p:grpSp>
        <p:nvGrpSpPr>
          <p:cNvPr id="28" name="Group 27">
            <a:extLst>
              <a:ext uri="{FF2B5EF4-FFF2-40B4-BE49-F238E27FC236}">
                <a16:creationId xmlns:a16="http://schemas.microsoft.com/office/drawing/2014/main" id="{06F29E59-193D-2CA8-4D2D-FD08650FD38E}"/>
              </a:ext>
            </a:extLst>
          </p:cNvPr>
          <p:cNvGrpSpPr/>
          <p:nvPr/>
        </p:nvGrpSpPr>
        <p:grpSpPr>
          <a:xfrm>
            <a:off x="20320" y="4692625"/>
            <a:ext cx="3774440" cy="1931678"/>
            <a:chOff x="20320" y="4692625"/>
            <a:chExt cx="3774440" cy="1931678"/>
          </a:xfrm>
        </p:grpSpPr>
        <p:sp>
          <p:nvSpPr>
            <p:cNvPr id="22" name="Rectangle 21">
              <a:extLst>
                <a:ext uri="{FF2B5EF4-FFF2-40B4-BE49-F238E27FC236}">
                  <a16:creationId xmlns:a16="http://schemas.microsoft.com/office/drawing/2014/main" id="{2D4EAECC-58CB-FBE5-EF9A-30B801E4BE13}"/>
                </a:ext>
              </a:extLst>
            </p:cNvPr>
            <p:cNvSpPr/>
            <p:nvPr/>
          </p:nvSpPr>
          <p:spPr>
            <a:xfrm>
              <a:off x="1696720" y="4692625"/>
              <a:ext cx="2098040" cy="1897397"/>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Vetted of Senior Executives and Supply Chain Management Unit (6.5)</a:t>
              </a:r>
              <a:endParaRPr lang="en-ZA" sz="1400" dirty="0"/>
            </a:p>
          </p:txBody>
        </p:sp>
        <p:pic>
          <p:nvPicPr>
            <p:cNvPr id="26" name="Picture 25" descr="A picture containing watch&#10;&#10;Description automatically generated">
              <a:extLst>
                <a:ext uri="{FF2B5EF4-FFF2-40B4-BE49-F238E27FC236}">
                  <a16:creationId xmlns:a16="http://schemas.microsoft.com/office/drawing/2014/main" id="{C44EF843-8989-35AC-756B-1DC8F2DD836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0320" y="4726920"/>
              <a:ext cx="1616632" cy="1897383"/>
            </a:xfrm>
            <a:prstGeom prst="rect">
              <a:avLst/>
            </a:prstGeom>
          </p:spPr>
        </p:pic>
      </p:grpSp>
    </p:spTree>
    <p:extLst>
      <p:ext uri="{BB962C8B-B14F-4D97-AF65-F5344CB8AC3E}">
        <p14:creationId xmlns:p14="http://schemas.microsoft.com/office/powerpoint/2010/main" val="54857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sz="2400" b="1" dirty="0"/>
              <a:t>Recommendation 6.5:  </a:t>
            </a:r>
            <a:r>
              <a:rPr lang="en-US" sz="2400" dirty="0"/>
              <a:t>Vetted Senior Executives and Supply Chain Management Unit as at 30 June 2022</a:t>
            </a:r>
            <a:endParaRPr lang="en-ZA" dirty="0"/>
          </a:p>
        </p:txBody>
      </p:sp>
      <p:pic>
        <p:nvPicPr>
          <p:cNvPr id="3" name="Picture 2">
            <a:extLst>
              <a:ext uri="{FF2B5EF4-FFF2-40B4-BE49-F238E27FC236}">
                <a16:creationId xmlns:a16="http://schemas.microsoft.com/office/drawing/2014/main" id="{000B8B88-26CB-F544-8508-287680C1E884}"/>
              </a:ext>
            </a:extLst>
          </p:cNvPr>
          <p:cNvPicPr>
            <a:picLocks noChangeAspect="1"/>
          </p:cNvPicPr>
          <p:nvPr/>
        </p:nvPicPr>
        <p:blipFill>
          <a:blip r:embed="rId2"/>
          <a:stretch>
            <a:fillRect/>
          </a:stretch>
        </p:blipFill>
        <p:spPr>
          <a:xfrm>
            <a:off x="361681" y="976678"/>
            <a:ext cx="10062479" cy="6015869"/>
          </a:xfrm>
          <a:prstGeom prst="rect">
            <a:avLst/>
          </a:prstGeom>
        </p:spPr>
      </p:pic>
    </p:spTree>
    <p:extLst>
      <p:ext uri="{BB962C8B-B14F-4D97-AF65-F5344CB8AC3E}">
        <p14:creationId xmlns:p14="http://schemas.microsoft.com/office/powerpoint/2010/main" val="3691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6.7:  </a:t>
            </a:r>
            <a:r>
              <a:rPr lang="en-US" altLang="en-US" sz="2400" dirty="0">
                <a:solidFill>
                  <a:srgbClr val="FFFFFF"/>
                </a:solidFill>
                <a:latin typeface="Arial" panose="020B0604020202020204" pitchFamily="34" charset="0"/>
                <a:cs typeface="Arial" panose="020B0604020202020204" pitchFamily="34" charset="0"/>
              </a:rPr>
              <a:t>Update on Internal Investigations</a:t>
            </a:r>
            <a:endParaRPr lang="en-ZA" dirty="0"/>
          </a:p>
        </p:txBody>
      </p:sp>
      <p:sp>
        <p:nvSpPr>
          <p:cNvPr id="3" name="Rectangle 2">
            <a:extLst>
              <a:ext uri="{FF2B5EF4-FFF2-40B4-BE49-F238E27FC236}">
                <a16:creationId xmlns:a16="http://schemas.microsoft.com/office/drawing/2014/main" id="{37A4591F-7E7F-C189-3516-C38284EFB478}"/>
              </a:ext>
            </a:extLst>
          </p:cNvPr>
          <p:cNvSpPr/>
          <p:nvPr/>
        </p:nvSpPr>
        <p:spPr>
          <a:xfrm>
            <a:off x="178802" y="1056640"/>
            <a:ext cx="5425438" cy="436880"/>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Internal Investigations</a:t>
            </a:r>
            <a:endParaRPr lang="en-ZA" dirty="0"/>
          </a:p>
        </p:txBody>
      </p:sp>
      <p:sp>
        <p:nvSpPr>
          <p:cNvPr id="4" name="Rectangle 3">
            <a:extLst>
              <a:ext uri="{FF2B5EF4-FFF2-40B4-BE49-F238E27FC236}">
                <a16:creationId xmlns:a16="http://schemas.microsoft.com/office/drawing/2014/main" id="{5041F732-7598-6F79-48A3-780F4416452D}"/>
              </a:ext>
            </a:extLst>
          </p:cNvPr>
          <p:cNvSpPr/>
          <p:nvPr/>
        </p:nvSpPr>
        <p:spPr>
          <a:xfrm>
            <a:off x="5882640" y="1056640"/>
            <a:ext cx="5947679" cy="436880"/>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Lifestyle Audit</a:t>
            </a:r>
            <a:endParaRPr lang="en-ZA" dirty="0"/>
          </a:p>
        </p:txBody>
      </p:sp>
      <p:sp>
        <p:nvSpPr>
          <p:cNvPr id="5" name="Rectangle 4">
            <a:extLst>
              <a:ext uri="{FF2B5EF4-FFF2-40B4-BE49-F238E27FC236}">
                <a16:creationId xmlns:a16="http://schemas.microsoft.com/office/drawing/2014/main" id="{09947B46-00D8-A9C8-873B-EF91D5CA31B1}"/>
              </a:ext>
            </a:extLst>
          </p:cNvPr>
          <p:cNvSpPr/>
          <p:nvPr/>
        </p:nvSpPr>
        <p:spPr>
          <a:xfrm>
            <a:off x="178801" y="1564639"/>
            <a:ext cx="5425439" cy="5141379"/>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738BD558-94B1-4907-E2E2-5CEF733080C6}"/>
              </a:ext>
            </a:extLst>
          </p:cNvPr>
          <p:cNvSpPr/>
          <p:nvPr/>
        </p:nvSpPr>
        <p:spPr>
          <a:xfrm>
            <a:off x="5882640" y="1564640"/>
            <a:ext cx="5947679" cy="5141379"/>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5">
            <a:extLst>
              <a:ext uri="{FF2B5EF4-FFF2-40B4-BE49-F238E27FC236}">
                <a16:creationId xmlns:a16="http://schemas.microsoft.com/office/drawing/2014/main" id="{40A88729-AFE5-F49B-F227-ABF15CE39FA6}"/>
              </a:ext>
            </a:extLst>
          </p:cNvPr>
          <p:cNvSpPr txBox="1">
            <a:spLocks noChangeArrowheads="1"/>
          </p:cNvSpPr>
          <p:nvPr>
            <p:custDataLst>
              <p:tags r:id="rId1"/>
            </p:custDataLst>
          </p:nvPr>
        </p:nvSpPr>
        <p:spPr bwMode="gray">
          <a:xfrm>
            <a:off x="361681" y="1732179"/>
            <a:ext cx="47595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defTabSz="912813" eaLnBrk="0" hangingPunct="0">
              <a:buClr>
                <a:schemeClr val="tx2"/>
              </a:buClr>
              <a:defRPr sz="1600">
                <a:solidFill>
                  <a:schemeClr val="tx1"/>
                </a:solidFill>
                <a:latin typeface="Arial" charset="0"/>
              </a:defRPr>
            </a:lvl1pPr>
            <a:lvl2pPr marL="196850" indent="-195263" defTabSz="912813" eaLnBrk="0" hangingPunct="0">
              <a:buClr>
                <a:schemeClr val="tx2"/>
              </a:buClr>
              <a:buSzPct val="125000"/>
              <a:buFont typeface="Arial" charset="0"/>
              <a:buChar char="▪"/>
              <a:defRPr sz="1600">
                <a:solidFill>
                  <a:schemeClr val="tx1"/>
                </a:solidFill>
                <a:latin typeface="Arial" charset="0"/>
              </a:defRPr>
            </a:lvl2pPr>
            <a:lvl3pPr marL="466725" indent="-268288" defTabSz="912813" eaLnBrk="0" hangingPunct="0">
              <a:buClr>
                <a:schemeClr val="tx2"/>
              </a:buClr>
              <a:buSzPct val="120000"/>
              <a:buFont typeface="Arial" charset="0"/>
              <a:buChar char="–"/>
              <a:defRPr sz="1600">
                <a:solidFill>
                  <a:schemeClr val="tx1"/>
                </a:solidFill>
                <a:latin typeface="Arial" charset="0"/>
              </a:defRPr>
            </a:lvl3pPr>
            <a:lvl4pPr marL="627063" indent="-158750" defTabSz="912813" eaLnBrk="0" hangingPunct="0">
              <a:buClr>
                <a:schemeClr val="tx2"/>
              </a:buClr>
              <a:buSzPct val="120000"/>
              <a:buFont typeface="Arial" charset="0"/>
              <a:buChar char="▫"/>
              <a:defRPr sz="1600">
                <a:solidFill>
                  <a:schemeClr val="tx1"/>
                </a:solidFill>
                <a:latin typeface="Arial" charset="0"/>
              </a:defRPr>
            </a:lvl4pPr>
            <a:lvl5pPr marL="762000" indent="-133350" defTabSz="912813" eaLnBrk="0" hangingPunct="0">
              <a:buClr>
                <a:schemeClr val="tx2"/>
              </a:buClr>
              <a:buSzPct val="89000"/>
              <a:buFont typeface="Arial" charset="0"/>
              <a:buChar char="-"/>
              <a:defRPr sz="1600">
                <a:solidFill>
                  <a:schemeClr val="tx1"/>
                </a:solidFill>
                <a:latin typeface="Arial" charset="0"/>
              </a:defRPr>
            </a:lvl5pPr>
            <a:lvl6pPr marL="12192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764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336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90800" indent="-133350" defTabSz="912813"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285750" indent="-285750" algn="just">
              <a:spcBef>
                <a:spcPts val="600"/>
              </a:spcBef>
              <a:spcAft>
                <a:spcPts val="600"/>
              </a:spcAft>
              <a:buClr>
                <a:schemeClr val="tx1"/>
              </a:buClr>
              <a:buFont typeface="Wingdings" panose="05000000000000000000" pitchFamily="2" charset="2"/>
              <a:buChar char="q"/>
            </a:pPr>
            <a:r>
              <a:rPr lang="en-US" sz="1200" dirty="0">
                <a:latin typeface="Arial" panose="020B0604020202020204" pitchFamily="34" charset="0"/>
                <a:cs typeface="Arial" panose="020B0604020202020204" pitchFamily="34" charset="0"/>
              </a:rPr>
              <a:t>As at 1 July 2022,  Eskom had an opening balance </a:t>
            </a:r>
            <a:r>
              <a:rPr lang="en-US" sz="1200" b="1" dirty="0">
                <a:latin typeface="Arial" panose="020B0604020202020204" pitchFamily="34" charset="0"/>
                <a:cs typeface="Arial" panose="020B0604020202020204" pitchFamily="34" charset="0"/>
              </a:rPr>
              <a:t>of 270 active cases</a:t>
            </a:r>
          </a:p>
          <a:p>
            <a:pPr marL="714375" lvl="1" indent="-450850" algn="just">
              <a:spcBef>
                <a:spcPts val="600"/>
              </a:spcBef>
              <a:spcAft>
                <a:spcPts val="600"/>
              </a:spcAft>
              <a:buClr>
                <a:schemeClr val="tx1"/>
              </a:buClr>
              <a:buFont typeface="Wingdings" panose="05000000000000000000" pitchFamily="2" charset="2"/>
              <a:buChar char="v"/>
            </a:pPr>
            <a:r>
              <a:rPr lang="en-ZA" sz="1200" b="1" dirty="0">
                <a:latin typeface="Arial" panose="020B0604020202020204" pitchFamily="34" charset="0"/>
                <a:cs typeface="Arial" panose="020B0604020202020204" pitchFamily="34" charset="0"/>
              </a:rPr>
              <a:t>38 new active cases </a:t>
            </a:r>
            <a:r>
              <a:rPr lang="en-ZA" sz="1200" dirty="0">
                <a:latin typeface="Arial" panose="020B0604020202020204" pitchFamily="34" charset="0"/>
                <a:cs typeface="Arial" panose="020B0604020202020204" pitchFamily="34" charset="0"/>
              </a:rPr>
              <a:t>were added during this quarter</a:t>
            </a:r>
          </a:p>
          <a:p>
            <a:pPr marL="714375" lvl="1" indent="-450850" algn="just">
              <a:spcBef>
                <a:spcPts val="600"/>
              </a:spcBef>
              <a:spcAft>
                <a:spcPts val="600"/>
              </a:spcAft>
              <a:buClr>
                <a:schemeClr val="tx1"/>
              </a:buClr>
              <a:buFont typeface="Wingdings" panose="05000000000000000000" pitchFamily="2" charset="2"/>
              <a:buChar char="v"/>
            </a:pPr>
            <a:r>
              <a:rPr lang="en-ZA" sz="1200" b="1" dirty="0">
                <a:latin typeface="Arial" panose="020B0604020202020204" pitchFamily="34" charset="0"/>
                <a:cs typeface="Arial" panose="020B0604020202020204" pitchFamily="34" charset="0"/>
              </a:rPr>
              <a:t>69</a:t>
            </a:r>
            <a:r>
              <a:rPr lang="en-ZA" sz="1200" dirty="0">
                <a:latin typeface="Arial" panose="020B0604020202020204" pitchFamily="34" charset="0"/>
                <a:cs typeface="Arial" panose="020B0604020202020204" pitchFamily="34" charset="0"/>
              </a:rPr>
              <a:t> of the active case </a:t>
            </a:r>
            <a:r>
              <a:rPr lang="en-ZA" sz="1200" b="1" dirty="0">
                <a:latin typeface="Arial" panose="020B0604020202020204" pitchFamily="34" charset="0"/>
                <a:cs typeface="Arial" panose="020B0604020202020204" pitchFamily="34" charset="0"/>
              </a:rPr>
              <a:t>were completed </a:t>
            </a:r>
          </a:p>
          <a:p>
            <a:pPr marL="714375" lvl="1" indent="-450850" algn="just">
              <a:spcBef>
                <a:spcPts val="600"/>
              </a:spcBef>
              <a:spcAft>
                <a:spcPts val="600"/>
              </a:spcAft>
              <a:buClr>
                <a:schemeClr val="tx1"/>
              </a:buClr>
              <a:buFont typeface="Wingdings" panose="05000000000000000000" pitchFamily="2" charset="2"/>
              <a:buChar char="v"/>
            </a:pPr>
            <a:r>
              <a:rPr lang="en-ZA" sz="1200" b="1" dirty="0">
                <a:latin typeface="Arial" panose="020B0604020202020204" pitchFamily="34" charset="0"/>
                <a:cs typeface="Arial" panose="020B0604020202020204" pitchFamily="34" charset="0"/>
              </a:rPr>
              <a:t>239 cases </a:t>
            </a:r>
            <a:r>
              <a:rPr lang="en-ZA" sz="1200" dirty="0">
                <a:latin typeface="Arial" panose="020B0604020202020204" pitchFamily="34" charset="0"/>
                <a:cs typeface="Arial" panose="020B0604020202020204" pitchFamily="34" charset="0"/>
              </a:rPr>
              <a:t>are in various stages of progress under investigation </a:t>
            </a:r>
            <a:r>
              <a:rPr lang="en-ZA" sz="1200" b="1" dirty="0">
                <a:latin typeface="Arial" panose="020B0604020202020204" pitchFamily="34" charset="0"/>
                <a:cs typeface="Arial" panose="020B0604020202020204" pitchFamily="34" charset="0"/>
              </a:rPr>
              <a:t>both internally and externally</a:t>
            </a:r>
            <a:r>
              <a:rPr lang="en-ZA" sz="12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73A9070C-E0CC-118F-35F8-EF022B858C81}"/>
              </a:ext>
            </a:extLst>
          </p:cNvPr>
          <p:cNvSpPr txBox="1"/>
          <p:nvPr/>
        </p:nvSpPr>
        <p:spPr>
          <a:xfrm>
            <a:off x="5953760" y="1635760"/>
            <a:ext cx="5801360" cy="5078313"/>
          </a:xfrm>
          <a:prstGeom prst="rect">
            <a:avLst/>
          </a:prstGeom>
          <a:noFill/>
        </p:spPr>
        <p:txBody>
          <a:bodyPr wrap="square">
            <a:spAutoFit/>
          </a:bodyPr>
          <a:lstStyle/>
          <a:p>
            <a:pPr marL="263525" indent="-263525" algn="just">
              <a:buFont typeface="Wingdings" panose="05000000000000000000" pitchFamily="2" charset="2"/>
              <a:buChar char="q"/>
            </a:pPr>
            <a:r>
              <a:rPr lang="en-US" sz="1200" dirty="0"/>
              <a:t>Completed the first phase of </a:t>
            </a:r>
            <a:r>
              <a:rPr lang="en-US" sz="1200" b="1" dirty="0"/>
              <a:t>383 mandatory lifestyle audits</a:t>
            </a:r>
            <a:r>
              <a:rPr lang="en-US" sz="1200" dirty="0"/>
              <a:t> on executives and senior managers, and their partners where applicable.</a:t>
            </a:r>
          </a:p>
          <a:p>
            <a:pPr algn="just"/>
            <a:endParaRPr lang="en-US" sz="1200" dirty="0"/>
          </a:p>
          <a:p>
            <a:pPr marL="538163" indent="-274638" algn="just">
              <a:buFont typeface="Wingdings" panose="05000000000000000000" pitchFamily="2" charset="2"/>
              <a:buChar char="v"/>
            </a:pPr>
            <a:r>
              <a:rPr lang="en-US" sz="1200" b="1" dirty="0"/>
              <a:t>34</a:t>
            </a:r>
            <a:r>
              <a:rPr lang="en-US" sz="1200" dirty="0"/>
              <a:t> high-risk cases were handed over to the SIU for further investigation.</a:t>
            </a:r>
          </a:p>
          <a:p>
            <a:pPr marL="538163" indent="-274638" algn="just">
              <a:buFont typeface="Wingdings" panose="05000000000000000000" pitchFamily="2" charset="2"/>
              <a:buChar char="v"/>
            </a:pPr>
            <a:r>
              <a:rPr lang="en-US" sz="1200" b="1" dirty="0"/>
              <a:t>16 </a:t>
            </a:r>
            <a:r>
              <a:rPr lang="en-US" sz="1200" dirty="0"/>
              <a:t>referrals were closed, and </a:t>
            </a:r>
            <a:r>
              <a:rPr lang="en-US" sz="1200" b="1" dirty="0"/>
              <a:t>One case was closed </a:t>
            </a:r>
            <a:r>
              <a:rPr lang="en-US" sz="1200" dirty="0"/>
              <a:t>on the basis that the employee was dismissed on unrelated charges</a:t>
            </a:r>
          </a:p>
          <a:p>
            <a:pPr marL="538163" indent="-274638" algn="just">
              <a:buFont typeface="Wingdings" panose="05000000000000000000" pitchFamily="2" charset="2"/>
              <a:buChar char="v"/>
            </a:pPr>
            <a:r>
              <a:rPr lang="en-US" sz="1200" b="1" dirty="0"/>
              <a:t>11</a:t>
            </a:r>
            <a:r>
              <a:rPr lang="en-US" sz="1200" dirty="0"/>
              <a:t> resulted in referrals to Eskom for disciplinary action</a:t>
            </a:r>
          </a:p>
          <a:p>
            <a:pPr marL="538163" indent="-274638" algn="just">
              <a:buFont typeface="Wingdings" panose="05000000000000000000" pitchFamily="2" charset="2"/>
              <a:buChar char="v"/>
            </a:pPr>
            <a:r>
              <a:rPr lang="en-US" sz="1200" b="1" dirty="0"/>
              <a:t>The remaining six cases </a:t>
            </a:r>
            <a:r>
              <a:rPr lang="en-US" sz="1200" dirty="0"/>
              <a:t>are still under investigation</a:t>
            </a:r>
            <a:r>
              <a:rPr lang="en-US" sz="1200" b="1" dirty="0"/>
              <a:t>.</a:t>
            </a:r>
          </a:p>
          <a:p>
            <a:pPr marL="538163" indent="-274638" algn="just">
              <a:buFont typeface="Wingdings" panose="05000000000000000000" pitchFamily="2" charset="2"/>
              <a:buChar char="v"/>
            </a:pPr>
            <a:r>
              <a:rPr lang="en-US" sz="1200" dirty="0"/>
              <a:t>Regarding the 11 disciplinary referral cases made to Eskom, the status is as follows:</a:t>
            </a:r>
          </a:p>
          <a:p>
            <a:pPr marL="803275" lvl="1" indent="-274638" algn="just">
              <a:buFont typeface="Wingdings" panose="05000000000000000000" pitchFamily="2" charset="2"/>
              <a:buChar char="§"/>
            </a:pPr>
            <a:r>
              <a:rPr lang="en-US" sz="1200" b="1" dirty="0"/>
              <a:t>7</a:t>
            </a:r>
            <a:r>
              <a:rPr lang="en-US" sz="1200" dirty="0"/>
              <a:t> executives were found guilty, and sanctions were imposed, ranging from 6 or 12 months written warnings to suspension for 14 days.</a:t>
            </a:r>
          </a:p>
          <a:p>
            <a:pPr marL="803275" lvl="1" indent="-274638" algn="just">
              <a:buFont typeface="Wingdings" panose="05000000000000000000" pitchFamily="2" charset="2"/>
              <a:buChar char="§"/>
            </a:pPr>
            <a:r>
              <a:rPr lang="en-US" sz="1200" b="1" dirty="0"/>
              <a:t>2</a:t>
            </a:r>
            <a:r>
              <a:rPr lang="en-US" sz="1200" dirty="0"/>
              <a:t> executive was found not guilty.</a:t>
            </a:r>
          </a:p>
          <a:p>
            <a:pPr marL="803275" lvl="1" indent="-274638" algn="just">
              <a:buFont typeface="Wingdings" panose="05000000000000000000" pitchFamily="2" charset="2"/>
              <a:buChar char="§"/>
            </a:pPr>
            <a:r>
              <a:rPr lang="en-US" sz="1200" b="1" dirty="0"/>
              <a:t>1</a:t>
            </a:r>
            <a:r>
              <a:rPr lang="en-US" sz="1200" dirty="0"/>
              <a:t> executive resigned on 30 November 2018, before the disciplinary case was referred to Eskom.</a:t>
            </a:r>
          </a:p>
          <a:p>
            <a:pPr marL="803275" lvl="1" indent="-274638" algn="just">
              <a:buFont typeface="Wingdings" panose="05000000000000000000" pitchFamily="2" charset="2"/>
              <a:buChar char="§"/>
            </a:pPr>
            <a:r>
              <a:rPr lang="en-US" sz="1200" b="1" dirty="0"/>
              <a:t>1</a:t>
            </a:r>
            <a:r>
              <a:rPr lang="en-US" sz="1200" dirty="0"/>
              <a:t> executive retired from Eskom on 31 March 2020, before the disciplinary case was referred to Eskom.</a:t>
            </a:r>
          </a:p>
          <a:p>
            <a:pPr marL="528637" lvl="1" algn="just"/>
            <a:endParaRPr lang="en-US" sz="1200" dirty="0"/>
          </a:p>
          <a:p>
            <a:pPr marL="355600" lvl="1" indent="-263525" algn="just">
              <a:buFont typeface="Wingdings" panose="05000000000000000000" pitchFamily="2" charset="2"/>
              <a:buChar char="q"/>
            </a:pPr>
            <a:r>
              <a:rPr lang="en-US" sz="1200" dirty="0"/>
              <a:t>Data-analytics testing in 2020 revealed that </a:t>
            </a:r>
            <a:r>
              <a:rPr lang="en-US" sz="1200" b="1" dirty="0"/>
              <a:t>3 812 employees </a:t>
            </a:r>
            <a:r>
              <a:rPr lang="en-US" sz="1200" dirty="0"/>
              <a:t>at M, P, S, G, and T band grading levels, including FTCs, </a:t>
            </a:r>
            <a:r>
              <a:rPr lang="en-US" sz="1200" b="1" dirty="0"/>
              <a:t>had not declared their business-related interests</a:t>
            </a:r>
          </a:p>
          <a:p>
            <a:pPr marL="355600" lvl="1" indent="-263525" algn="just">
              <a:buFont typeface="Wingdings" panose="05000000000000000000" pitchFamily="2" charset="2"/>
              <a:buChar char="q"/>
            </a:pPr>
            <a:r>
              <a:rPr lang="en-US" sz="1200" dirty="0"/>
              <a:t>A </a:t>
            </a:r>
            <a:r>
              <a:rPr lang="en-US" sz="1200" b="1" dirty="0"/>
              <a:t>total of 3799 exceptions were referred </a:t>
            </a:r>
            <a:r>
              <a:rPr lang="en-US" sz="1200" dirty="0"/>
              <a:t>to Management and IR for assessment of consequence management actions.</a:t>
            </a:r>
          </a:p>
          <a:p>
            <a:pPr marL="355600" lvl="1" indent="-263525" algn="just">
              <a:buFont typeface="Wingdings" panose="05000000000000000000" pitchFamily="2" charset="2"/>
              <a:buChar char="q"/>
            </a:pPr>
            <a:r>
              <a:rPr lang="en-US" sz="1200" dirty="0"/>
              <a:t>Of the 3799 exceptions, </a:t>
            </a:r>
            <a:r>
              <a:rPr lang="en-US" sz="1200" b="1" dirty="0"/>
              <a:t>3651</a:t>
            </a:r>
            <a:r>
              <a:rPr lang="en-US" sz="1200" dirty="0"/>
              <a:t> </a:t>
            </a:r>
            <a:r>
              <a:rPr lang="en-US" sz="1200" b="1" dirty="0"/>
              <a:t>has been dealt with and closed </a:t>
            </a:r>
            <a:r>
              <a:rPr lang="en-US" sz="1200" dirty="0"/>
              <a:t>as at 30 September 2022 and </a:t>
            </a:r>
            <a:r>
              <a:rPr lang="en-US" sz="1200" b="1" dirty="0"/>
              <a:t>148 are still awaiting action </a:t>
            </a:r>
            <a:r>
              <a:rPr lang="en-US" sz="1200" dirty="0"/>
              <a:t>while </a:t>
            </a:r>
            <a:r>
              <a:rPr lang="en-US" sz="1200" b="1" dirty="0"/>
              <a:t>13</a:t>
            </a:r>
            <a:r>
              <a:rPr lang="en-US" sz="1200" dirty="0"/>
              <a:t> employees resigned before action could be taken against them</a:t>
            </a:r>
          </a:p>
          <a:p>
            <a:pPr marL="92075" lvl="1" algn="just"/>
            <a:endParaRPr lang="en-ZA" sz="1200" dirty="0"/>
          </a:p>
        </p:txBody>
      </p:sp>
    </p:spTree>
    <p:extLst>
      <p:ext uri="{BB962C8B-B14F-4D97-AF65-F5344CB8AC3E}">
        <p14:creationId xmlns:p14="http://schemas.microsoft.com/office/powerpoint/2010/main" val="1183308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95EF-810F-4716-A34E-B0AAAAFD39D1}"/>
              </a:ext>
            </a:extLst>
          </p:cNvPr>
          <p:cNvSpPr>
            <a:spLocks noGrp="1"/>
          </p:cNvSpPr>
          <p:nvPr>
            <p:ph type="title"/>
          </p:nvPr>
        </p:nvSpPr>
        <p:spPr/>
        <p:txBody>
          <a:bodyPr/>
          <a:lstStyle/>
          <a:p>
            <a:r>
              <a:rPr lang="en-US" altLang="en-US" sz="2400" b="1" dirty="0">
                <a:latin typeface="Arial" panose="020B0604020202020204" pitchFamily="34" charset="0"/>
                <a:cs typeface="Arial" panose="020B0604020202020204" pitchFamily="34" charset="0"/>
              </a:rPr>
              <a:t>Recommendation</a:t>
            </a:r>
            <a:r>
              <a:rPr lang="en-US" altLang="en-US" sz="2400" b="1" dirty="0">
                <a:solidFill>
                  <a:srgbClr val="FFFFFF"/>
                </a:solidFill>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6.8: </a:t>
            </a:r>
            <a:r>
              <a:rPr lang="en-ZA"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Recovery of Financial Losses</a:t>
            </a:r>
            <a:endParaRPr lang="en-ZA" dirty="0"/>
          </a:p>
        </p:txBody>
      </p:sp>
      <p:sp>
        <p:nvSpPr>
          <p:cNvPr id="11" name="dtable157951861619949 10 40 127 96 98">
            <a:extLst>
              <a:ext uri="{FF2B5EF4-FFF2-40B4-BE49-F238E27FC236}">
                <a16:creationId xmlns:a16="http://schemas.microsoft.com/office/drawing/2014/main" id="{C88CD282-CFEB-A674-8171-CD0794562F69}"/>
              </a:ext>
            </a:extLst>
          </p:cNvPr>
          <p:cNvSpPr txBox="1">
            <a:spLocks noChangeArrowheads="1"/>
          </p:cNvSpPr>
          <p:nvPr/>
        </p:nvSpPr>
        <p:spPr bwMode="auto">
          <a:xfrm>
            <a:off x="50800" y="1345589"/>
            <a:ext cx="1960880" cy="2129130"/>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897966"/>
              </a:buClr>
              <a:defRPr/>
            </a:pPr>
            <a:r>
              <a:rPr lang="en-GB" dirty="0">
                <a:solidFill>
                  <a:schemeClr val="bg1"/>
                </a:solidFill>
                <a:cs typeface="Arial" panose="020B0604020202020204" pitchFamily="34" charset="0"/>
              </a:rPr>
              <a:t>ABB</a:t>
            </a:r>
            <a:endParaRPr lang="en-US" sz="1800" kern="0" dirty="0">
              <a:solidFill>
                <a:schemeClr val="bg1"/>
              </a:solidFill>
              <a:cs typeface="Arial" panose="020B0604020202020204" pitchFamily="34" charset="0"/>
            </a:endParaRPr>
          </a:p>
        </p:txBody>
      </p:sp>
      <p:sp>
        <p:nvSpPr>
          <p:cNvPr id="12" name="dtable157951861619949 10 40 127 96 98">
            <a:extLst>
              <a:ext uri="{FF2B5EF4-FFF2-40B4-BE49-F238E27FC236}">
                <a16:creationId xmlns:a16="http://schemas.microsoft.com/office/drawing/2014/main" id="{3312F489-510C-3031-C8DD-5B5F46DCBBE7}"/>
              </a:ext>
            </a:extLst>
          </p:cNvPr>
          <p:cNvSpPr txBox="1">
            <a:spLocks noChangeArrowheads="1"/>
          </p:cNvSpPr>
          <p:nvPr/>
        </p:nvSpPr>
        <p:spPr bwMode="auto">
          <a:xfrm>
            <a:off x="2143757" y="1345588"/>
            <a:ext cx="9591039" cy="2129131"/>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897966"/>
              </a:buClr>
              <a:defRPr/>
            </a:pPr>
            <a:endParaRPr lang="en-US" sz="1800" kern="0" dirty="0">
              <a:solidFill>
                <a:srgbClr val="003896"/>
              </a:solidFill>
              <a:cs typeface="Arial" panose="020B0604020202020204" pitchFamily="34" charset="0"/>
            </a:endParaRPr>
          </a:p>
        </p:txBody>
      </p:sp>
      <p:sp>
        <p:nvSpPr>
          <p:cNvPr id="13" name="dtable157951861619949 10 146 127 534 98">
            <a:extLst>
              <a:ext uri="{FF2B5EF4-FFF2-40B4-BE49-F238E27FC236}">
                <a16:creationId xmlns:a16="http://schemas.microsoft.com/office/drawing/2014/main" id="{B90CEBFC-30EE-7F27-6DC3-53DF10D5FD3F}"/>
              </a:ext>
            </a:extLst>
          </p:cNvPr>
          <p:cNvSpPr txBox="1">
            <a:spLocks noChangeArrowheads="1"/>
          </p:cNvSpPr>
          <p:nvPr/>
        </p:nvSpPr>
        <p:spPr bwMode="auto">
          <a:xfrm>
            <a:off x="2273798" y="1471978"/>
            <a:ext cx="9330959" cy="19570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lgn="just">
              <a:spcBef>
                <a:spcPts val="500"/>
              </a:spcBef>
              <a:spcAft>
                <a:spcPts val="500"/>
              </a:spcAft>
              <a:buClr>
                <a:srgbClr val="1D3E88"/>
              </a:buClr>
              <a:defRPr/>
            </a:pPr>
            <a:r>
              <a:rPr lang="en-US" sz="1400" b="1" dirty="0">
                <a:cs typeface="Arial" panose="020B0604020202020204" pitchFamily="34" charset="0"/>
              </a:rPr>
              <a:t>In December 2020</a:t>
            </a:r>
            <a:r>
              <a:rPr lang="en-US" sz="1400" dirty="0">
                <a:cs typeface="Arial" panose="020B0604020202020204" pitchFamily="34" charset="0"/>
              </a:rPr>
              <a:t> , ABB repaid approximately </a:t>
            </a:r>
            <a:r>
              <a:rPr lang="en-US" sz="1400" b="1" dirty="0">
                <a:cs typeface="Arial" panose="020B0604020202020204" pitchFamily="34" charset="0"/>
              </a:rPr>
              <a:t>R1,5 billion</a:t>
            </a:r>
            <a:r>
              <a:rPr lang="en-US" sz="1400" dirty="0">
                <a:cs typeface="Arial" panose="020B0604020202020204" pitchFamily="34" charset="0"/>
              </a:rPr>
              <a:t> to Eskom.</a:t>
            </a:r>
          </a:p>
          <a:p>
            <a:pPr lvl="1" algn="just">
              <a:spcBef>
                <a:spcPts val="500"/>
              </a:spcBef>
              <a:spcAft>
                <a:spcPts val="500"/>
              </a:spcAft>
              <a:buClr>
                <a:srgbClr val="1D3E88"/>
              </a:buClr>
              <a:defRPr/>
            </a:pPr>
            <a:r>
              <a:rPr lang="en-US" sz="1400" dirty="0">
                <a:cs typeface="Arial" panose="020B0604020202020204" pitchFamily="34" charset="0"/>
              </a:rPr>
              <a:t>Eskom is </a:t>
            </a:r>
            <a:r>
              <a:rPr lang="en-US" sz="1400" b="1" dirty="0">
                <a:cs typeface="Arial" panose="020B0604020202020204" pitchFamily="34" charset="0"/>
              </a:rPr>
              <a:t>working with the SIU to set aside the R2,2 billion </a:t>
            </a:r>
            <a:r>
              <a:rPr lang="en-US" sz="1400" dirty="0">
                <a:cs typeface="Arial" panose="020B0604020202020204" pitchFamily="34" charset="0"/>
              </a:rPr>
              <a:t>control and instrumentation contract that had been irregularly awarded to ABB. </a:t>
            </a:r>
            <a:r>
              <a:rPr lang="en-US" sz="1400" b="1" dirty="0">
                <a:cs typeface="Arial" panose="020B0604020202020204" pitchFamily="34" charset="0"/>
              </a:rPr>
              <a:t>Court papers in this regard are being </a:t>
            </a:r>
            <a:r>
              <a:rPr lang="en-US" sz="1400" b="1" dirty="0" err="1">
                <a:cs typeface="Arial" panose="020B0604020202020204" pitchFamily="34" charset="0"/>
              </a:rPr>
              <a:t>finalised</a:t>
            </a:r>
            <a:r>
              <a:rPr lang="en-US" sz="1400" dirty="0">
                <a:cs typeface="Arial" panose="020B0604020202020204" pitchFamily="34" charset="0"/>
              </a:rPr>
              <a:t>.</a:t>
            </a:r>
          </a:p>
          <a:p>
            <a:pPr lvl="1" algn="just">
              <a:spcBef>
                <a:spcPts val="500"/>
              </a:spcBef>
              <a:spcAft>
                <a:spcPts val="500"/>
              </a:spcAft>
              <a:buClr>
                <a:srgbClr val="1D3E88"/>
              </a:buClr>
              <a:defRPr/>
            </a:pPr>
            <a:r>
              <a:rPr lang="en-US" sz="1400" dirty="0">
                <a:cs typeface="Arial" panose="020B0604020202020204" pitchFamily="34" charset="0"/>
              </a:rPr>
              <a:t>Eskom </a:t>
            </a:r>
            <a:r>
              <a:rPr lang="en-US" sz="1400" b="1" dirty="0">
                <a:cs typeface="Arial" panose="020B0604020202020204" pitchFamily="34" charset="0"/>
              </a:rPr>
              <a:t>will ensure a seamless transition </a:t>
            </a:r>
            <a:r>
              <a:rPr lang="en-US" sz="1400" dirty="0">
                <a:cs typeface="Arial" panose="020B0604020202020204" pitchFamily="34" charset="0"/>
              </a:rPr>
              <a:t>between the setting aside of the contract and the </a:t>
            </a:r>
            <a:r>
              <a:rPr lang="en-US" sz="1400" b="1" dirty="0">
                <a:cs typeface="Arial" panose="020B0604020202020204" pitchFamily="34" charset="0"/>
              </a:rPr>
              <a:t>execution of a new contract between Eskom and ABB</a:t>
            </a:r>
          </a:p>
          <a:p>
            <a:pPr lvl="1" algn="just">
              <a:spcBef>
                <a:spcPts val="500"/>
              </a:spcBef>
              <a:spcAft>
                <a:spcPts val="500"/>
              </a:spcAft>
              <a:buClr>
                <a:srgbClr val="1D3E88"/>
              </a:buClr>
              <a:defRPr/>
            </a:pPr>
            <a:r>
              <a:rPr lang="en-US" sz="1400" dirty="0">
                <a:cs typeface="Arial" panose="020B0604020202020204" pitchFamily="34" charset="0"/>
              </a:rPr>
              <a:t>Eskom will also </a:t>
            </a:r>
            <a:r>
              <a:rPr lang="en-US" sz="1400" b="1" dirty="0">
                <a:cs typeface="Arial" panose="020B0604020202020204" pitchFamily="34" charset="0"/>
              </a:rPr>
              <a:t>institute supplier disciplinary proceedings </a:t>
            </a:r>
            <a:r>
              <a:rPr lang="en-US" sz="1400" dirty="0">
                <a:cs typeface="Arial" panose="020B0604020202020204" pitchFamily="34" charset="0"/>
              </a:rPr>
              <a:t>against ABB in due course. </a:t>
            </a:r>
          </a:p>
        </p:txBody>
      </p:sp>
      <p:sp>
        <p:nvSpPr>
          <p:cNvPr id="14" name="dtable157951861619949 10 40 127 96 98">
            <a:extLst>
              <a:ext uri="{FF2B5EF4-FFF2-40B4-BE49-F238E27FC236}">
                <a16:creationId xmlns:a16="http://schemas.microsoft.com/office/drawing/2014/main" id="{B3BF34D6-AA4D-6539-9C75-FB24719B4815}"/>
              </a:ext>
            </a:extLst>
          </p:cNvPr>
          <p:cNvSpPr txBox="1">
            <a:spLocks noChangeArrowheads="1"/>
          </p:cNvSpPr>
          <p:nvPr/>
        </p:nvSpPr>
        <p:spPr bwMode="auto">
          <a:xfrm>
            <a:off x="50800" y="3777275"/>
            <a:ext cx="1960880" cy="2928743"/>
          </a:xfrm>
          <a:prstGeom prst="rect">
            <a:avLst/>
          </a:prstGeom>
          <a:solidFill>
            <a:schemeClr val="tx1"/>
          </a:solidFill>
          <a:ln w="9525">
            <a:noFill/>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897966"/>
              </a:buClr>
              <a:defRPr/>
            </a:pPr>
            <a:r>
              <a:rPr lang="en-US" dirty="0">
                <a:solidFill>
                  <a:schemeClr val="bg1"/>
                </a:solidFill>
                <a:cs typeface="Arial" panose="020B0604020202020204" pitchFamily="34" charset="0"/>
              </a:rPr>
              <a:t>SIU vs </a:t>
            </a:r>
            <a:r>
              <a:rPr lang="en-US" dirty="0" err="1">
                <a:solidFill>
                  <a:schemeClr val="bg1"/>
                </a:solidFill>
                <a:cs typeface="Arial" panose="020B0604020202020204" pitchFamily="34" charset="0"/>
              </a:rPr>
              <a:t>Tegeta</a:t>
            </a:r>
            <a:r>
              <a:rPr lang="en-US" dirty="0">
                <a:solidFill>
                  <a:schemeClr val="bg1"/>
                </a:solidFill>
                <a:cs typeface="Arial" panose="020B0604020202020204" pitchFamily="34" charset="0"/>
              </a:rPr>
              <a:t>; Eskom and Others (Case No. 90171/2018)</a:t>
            </a:r>
            <a:endParaRPr kumimoji="0" lang="en-US" sz="1400" i="0" u="none" strike="noStrike" kern="0" cap="none" spc="0" normalizeH="0" baseline="0" noProof="0" dirty="0">
              <a:ln>
                <a:noFill/>
              </a:ln>
              <a:solidFill>
                <a:schemeClr val="bg1"/>
              </a:solidFill>
              <a:effectLst/>
              <a:uLnTx/>
              <a:uFillTx/>
              <a:cs typeface="Arial" panose="020B0604020202020204" pitchFamily="34" charset="0"/>
            </a:endParaRPr>
          </a:p>
          <a:p>
            <a:pPr algn="ctr">
              <a:buClr>
                <a:srgbClr val="897966"/>
              </a:buClr>
              <a:defRPr/>
            </a:pPr>
            <a:r>
              <a:rPr lang="en-US" sz="1400" kern="0" dirty="0">
                <a:solidFill>
                  <a:schemeClr val="bg1"/>
                </a:solidFill>
                <a:cs typeface="Arial" panose="020B0604020202020204" pitchFamily="34" charset="0"/>
              </a:rPr>
              <a:t> </a:t>
            </a:r>
          </a:p>
        </p:txBody>
      </p:sp>
      <p:sp>
        <p:nvSpPr>
          <p:cNvPr id="16" name="dtable157951861619949 10 40 127 96 98">
            <a:extLst>
              <a:ext uri="{FF2B5EF4-FFF2-40B4-BE49-F238E27FC236}">
                <a16:creationId xmlns:a16="http://schemas.microsoft.com/office/drawing/2014/main" id="{C700294A-CE9C-EC84-32B9-B36B9E3387F3}"/>
              </a:ext>
            </a:extLst>
          </p:cNvPr>
          <p:cNvSpPr txBox="1">
            <a:spLocks noChangeArrowheads="1"/>
          </p:cNvSpPr>
          <p:nvPr/>
        </p:nvSpPr>
        <p:spPr bwMode="auto">
          <a:xfrm>
            <a:off x="2143756" y="3801659"/>
            <a:ext cx="9591039" cy="2904360"/>
          </a:xfrm>
          <a:prstGeom prst="rect">
            <a:avLst/>
          </a:prstGeom>
          <a:noFill/>
          <a:ln w="9525">
            <a:solidFill>
              <a:srgbClr val="002060"/>
            </a:solidFill>
            <a:prstDash val="lgDash"/>
            <a:miter lim="800000"/>
            <a:headEnd/>
            <a:tailEnd/>
          </a:ln>
          <a:effectLst/>
        </p:spPr>
        <p:txBody>
          <a:bodyPr vert="horz" wrap="square" lIns="63500" tIns="0" rIns="63500" bIns="0" numCol="1" anchor="ctr" anchorCtr="0" compatLnSpc="1">
            <a:prstTxWarp prst="textNoShape">
              <a:avLst/>
            </a:prstTxWarp>
            <a:noAutofit/>
          </a:bodyPr>
          <a:lstStyle>
            <a:lvl1pPr marL="0" indent="0" algn="l" defTabSz="89260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082" indent="-191498" algn="l" defTabSz="89260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799" indent="-261142" algn="l" defTabSz="8926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487" indent="-155104" algn="l" defTabSz="89260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513" indent="-129777" algn="l" defTabSz="8926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897966"/>
              </a:buClr>
              <a:defRPr/>
            </a:pPr>
            <a:endParaRPr lang="en-US" sz="1800" kern="0" dirty="0">
              <a:solidFill>
                <a:srgbClr val="003896"/>
              </a:solidFill>
              <a:cs typeface="Arial" panose="020B0604020202020204" pitchFamily="34" charset="0"/>
            </a:endParaRPr>
          </a:p>
        </p:txBody>
      </p:sp>
      <p:sp>
        <p:nvSpPr>
          <p:cNvPr id="18" name="TextBox 17">
            <a:extLst>
              <a:ext uri="{FF2B5EF4-FFF2-40B4-BE49-F238E27FC236}">
                <a16:creationId xmlns:a16="http://schemas.microsoft.com/office/drawing/2014/main" id="{3E0CE0A4-B852-B196-B167-4C86D64A67D0}"/>
              </a:ext>
            </a:extLst>
          </p:cNvPr>
          <p:cNvSpPr txBox="1"/>
          <p:nvPr/>
        </p:nvSpPr>
        <p:spPr>
          <a:xfrm>
            <a:off x="1696720" y="3815473"/>
            <a:ext cx="9908037" cy="2631490"/>
          </a:xfrm>
          <a:prstGeom prst="rect">
            <a:avLst/>
          </a:prstGeom>
          <a:noFill/>
        </p:spPr>
        <p:txBody>
          <a:bodyPr wrap="square">
            <a:spAutoFit/>
          </a:bodyPr>
          <a:lstStyle/>
          <a:p>
            <a:pPr marL="742950" lvl="1" indent="-285750" algn="just">
              <a:spcBef>
                <a:spcPts val="300"/>
              </a:spcBef>
              <a:spcAft>
                <a:spcPts val="300"/>
              </a:spcAft>
              <a:buClr>
                <a:srgbClr val="1D3E88"/>
              </a:buClr>
              <a:buFont typeface="Arial" panose="020B0604020202020204" pitchFamily="34" charset="0"/>
              <a:buChar char="•"/>
              <a:defRPr/>
            </a:pPr>
            <a:r>
              <a:rPr lang="en-US" sz="1400" b="1" dirty="0">
                <a:latin typeface="Arial" panose="020B0604020202020204" pitchFamily="34" charset="0"/>
                <a:cs typeface="Arial" panose="020B0604020202020204" pitchFamily="34" charset="0"/>
              </a:rPr>
              <a:t>Application for equitable relief </a:t>
            </a:r>
            <a:r>
              <a:rPr lang="en-US" sz="1400" dirty="0">
                <a:latin typeface="Arial" panose="020B0604020202020204" pitchFamily="34" charset="0"/>
                <a:cs typeface="Arial" panose="020B0604020202020204" pitchFamily="34" charset="0"/>
              </a:rPr>
              <a:t>in which the SIU seeks an order that </a:t>
            </a:r>
            <a:r>
              <a:rPr lang="en-US" sz="1400" b="1" dirty="0" err="1">
                <a:latin typeface="Arial" panose="020B0604020202020204" pitchFamily="34" charset="0"/>
                <a:cs typeface="Arial" panose="020B0604020202020204" pitchFamily="34" charset="0"/>
              </a:rPr>
              <a:t>Tegeta</a:t>
            </a:r>
            <a:r>
              <a:rPr lang="en-US" sz="1400" b="1" dirty="0">
                <a:latin typeface="Arial" panose="020B0604020202020204" pitchFamily="34" charset="0"/>
                <a:cs typeface="Arial" panose="020B0604020202020204" pitchFamily="34" charset="0"/>
              </a:rPr>
              <a:t> repay Eskom an amount of approximately R734 million</a:t>
            </a:r>
            <a:r>
              <a:rPr lang="en-US" sz="1400" dirty="0">
                <a:latin typeface="Arial" panose="020B0604020202020204" pitchFamily="34" charset="0"/>
                <a:cs typeface="Arial" panose="020B0604020202020204" pitchFamily="34" charset="0"/>
              </a:rPr>
              <a:t>, which was paid to </a:t>
            </a:r>
            <a:r>
              <a:rPr lang="en-US" sz="1400" dirty="0" err="1">
                <a:latin typeface="Arial" panose="020B0604020202020204" pitchFamily="34" charset="0"/>
                <a:cs typeface="Arial" panose="020B0604020202020204" pitchFamily="34" charset="0"/>
              </a:rPr>
              <a:t>Tegeta</a:t>
            </a:r>
            <a:r>
              <a:rPr lang="en-US" sz="1400" dirty="0">
                <a:latin typeface="Arial" panose="020B0604020202020204" pitchFamily="34" charset="0"/>
                <a:cs typeface="Arial" panose="020B0604020202020204" pitchFamily="34" charset="0"/>
              </a:rPr>
              <a:t> for supply of reject coal</a:t>
            </a:r>
          </a:p>
          <a:p>
            <a:pPr marL="742950" lvl="1" indent="-285750" algn="just">
              <a:spcBef>
                <a:spcPts val="300"/>
              </a:spcBef>
              <a:spcAft>
                <a:spcPts val="300"/>
              </a:spcAft>
              <a:buClr>
                <a:srgbClr val="1D3E88"/>
              </a:buClr>
              <a:buFont typeface="Arial" panose="020B0604020202020204" pitchFamily="34" charset="0"/>
              <a:buChar char="•"/>
              <a:defRPr/>
            </a:pPr>
            <a:r>
              <a:rPr lang="en-US" sz="1400" b="1" dirty="0" err="1">
                <a:latin typeface="Arial" panose="020B0604020202020204" pitchFamily="34" charset="0"/>
                <a:cs typeface="Arial" panose="020B0604020202020204" pitchFamily="34" charset="0"/>
              </a:rPr>
              <a:t>Tegeta</a:t>
            </a:r>
            <a:r>
              <a:rPr lang="en-US" sz="1400" b="1" dirty="0">
                <a:latin typeface="Arial" panose="020B0604020202020204" pitchFamily="34" charset="0"/>
                <a:cs typeface="Arial" panose="020B0604020202020204" pitchFamily="34" charset="0"/>
              </a:rPr>
              <a:t> is under business rescue, </a:t>
            </a:r>
            <a:r>
              <a:rPr lang="en-US" sz="1400" dirty="0">
                <a:latin typeface="Arial" panose="020B0604020202020204" pitchFamily="34" charset="0"/>
                <a:cs typeface="Arial" panose="020B0604020202020204" pitchFamily="34" charset="0"/>
              </a:rPr>
              <a:t>and Eskom submitted a </a:t>
            </a:r>
            <a:r>
              <a:rPr lang="en-US" sz="1400" b="1" dirty="0">
                <a:latin typeface="Arial" panose="020B0604020202020204" pitchFamily="34" charset="0"/>
                <a:cs typeface="Arial" panose="020B0604020202020204" pitchFamily="34" charset="0"/>
              </a:rPr>
              <a:t>claim of approximately R359 million </a:t>
            </a:r>
            <a:r>
              <a:rPr lang="en-US" sz="1400" dirty="0">
                <a:latin typeface="Arial" panose="020B0604020202020204" pitchFamily="34" charset="0"/>
                <a:cs typeface="Arial" panose="020B0604020202020204" pitchFamily="34" charset="0"/>
              </a:rPr>
              <a:t>against the business rescue practitioners (BRPs) for post-business-rescue penalties</a:t>
            </a:r>
          </a:p>
          <a:p>
            <a:pPr marL="742950" lvl="1" indent="-285750" algn="just">
              <a:spcBef>
                <a:spcPts val="300"/>
              </a:spcBef>
              <a:spcAft>
                <a:spcPts val="300"/>
              </a:spcAft>
              <a:buClr>
                <a:srgbClr val="1D3E88"/>
              </a:buClr>
              <a:buFont typeface="Arial" panose="020B0604020202020204" pitchFamily="34" charset="0"/>
              <a:buChar char="•"/>
              <a:defRPr/>
            </a:pPr>
            <a:r>
              <a:rPr lang="en-US" sz="1400" dirty="0">
                <a:solidFill>
                  <a:srgbClr val="003896"/>
                </a:solidFill>
                <a:latin typeface="Arial" panose="020B0604020202020204" pitchFamily="34" charset="0"/>
                <a:cs typeface="Arial" panose="020B0604020202020204" pitchFamily="34" charset="0"/>
              </a:rPr>
              <a:t>The underlying </a:t>
            </a:r>
            <a:r>
              <a:rPr lang="en-US" sz="1400" b="1" dirty="0" err="1">
                <a:solidFill>
                  <a:srgbClr val="003896"/>
                </a:solidFill>
                <a:latin typeface="Arial" panose="020B0604020202020204" pitchFamily="34" charset="0"/>
                <a:cs typeface="Arial" panose="020B0604020202020204" pitchFamily="34" charset="0"/>
              </a:rPr>
              <a:t>Tegeta</a:t>
            </a:r>
            <a:r>
              <a:rPr lang="en-US" sz="1400" b="1" dirty="0">
                <a:solidFill>
                  <a:srgbClr val="003896"/>
                </a:solidFill>
                <a:latin typeface="Arial" panose="020B0604020202020204" pitchFamily="34" charset="0"/>
                <a:cs typeface="Arial" panose="020B0604020202020204" pitchFamily="34" charset="0"/>
              </a:rPr>
              <a:t> coal supply agreement was set aside </a:t>
            </a:r>
            <a:r>
              <a:rPr lang="en-US" sz="1400" dirty="0">
                <a:solidFill>
                  <a:srgbClr val="003896"/>
                </a:solidFill>
                <a:latin typeface="Arial" panose="020B0604020202020204" pitchFamily="34" charset="0"/>
                <a:cs typeface="Arial" panose="020B0604020202020204" pitchFamily="34" charset="0"/>
              </a:rPr>
              <a:t>in terms of a </a:t>
            </a:r>
            <a:r>
              <a:rPr lang="en-US" sz="1400" b="1" dirty="0">
                <a:solidFill>
                  <a:srgbClr val="003896"/>
                </a:solidFill>
                <a:latin typeface="Arial" panose="020B0604020202020204" pitchFamily="34" charset="0"/>
                <a:cs typeface="Arial" panose="020B0604020202020204" pitchFamily="34" charset="0"/>
              </a:rPr>
              <a:t>court order handed down on 4 March 2020. </a:t>
            </a:r>
          </a:p>
          <a:p>
            <a:pPr marL="742950" lvl="1" indent="-285750" algn="just">
              <a:spcBef>
                <a:spcPts val="300"/>
              </a:spcBef>
              <a:spcAft>
                <a:spcPts val="300"/>
              </a:spcAft>
              <a:buClr>
                <a:srgbClr val="1D3E88"/>
              </a:buClr>
              <a:buFont typeface="Arial" panose="020B0604020202020204" pitchFamily="34" charset="0"/>
              <a:buChar char="•"/>
              <a:defRPr/>
            </a:pPr>
            <a:r>
              <a:rPr lang="en-US" sz="1400" b="1" dirty="0">
                <a:solidFill>
                  <a:srgbClr val="003896"/>
                </a:solidFill>
                <a:latin typeface="Arial" panose="020B0604020202020204" pitchFamily="34" charset="0"/>
                <a:cs typeface="Arial" panose="020B0604020202020204" pitchFamily="34" charset="0"/>
              </a:rPr>
              <a:t>The SIU has instituted proceedings against </a:t>
            </a:r>
            <a:r>
              <a:rPr lang="en-US" sz="1400" b="1" dirty="0" err="1">
                <a:solidFill>
                  <a:srgbClr val="003896"/>
                </a:solidFill>
                <a:latin typeface="Arial" panose="020B0604020202020204" pitchFamily="34" charset="0"/>
                <a:cs typeface="Arial" panose="020B0604020202020204" pitchFamily="34" charset="0"/>
              </a:rPr>
              <a:t>Tegeta</a:t>
            </a:r>
            <a:r>
              <a:rPr lang="en-US" sz="1400" b="1" dirty="0">
                <a:solidFill>
                  <a:srgbClr val="003896"/>
                </a:solidFill>
                <a:latin typeface="Arial" panose="020B0604020202020204" pitchFamily="34" charset="0"/>
                <a:cs typeface="Arial" panose="020B0604020202020204" pitchFamily="34" charset="0"/>
              </a:rPr>
              <a:t> and the BRPs </a:t>
            </a:r>
            <a:r>
              <a:rPr lang="en-US" sz="1400" dirty="0">
                <a:solidFill>
                  <a:srgbClr val="003896"/>
                </a:solidFill>
                <a:latin typeface="Arial" panose="020B0604020202020204" pitchFamily="34" charset="0"/>
                <a:cs typeface="Arial" panose="020B0604020202020204" pitchFamily="34" charset="0"/>
              </a:rPr>
              <a:t>for just and equitable relief to repay the </a:t>
            </a:r>
            <a:r>
              <a:rPr lang="en-US" sz="1400" b="1" dirty="0">
                <a:solidFill>
                  <a:srgbClr val="003896"/>
                </a:solidFill>
                <a:latin typeface="Arial" panose="020B0604020202020204" pitchFamily="34" charset="0"/>
                <a:cs typeface="Arial" panose="020B0604020202020204" pitchFamily="34" charset="0"/>
              </a:rPr>
              <a:t>sum of approximately R734 million to Eskom</a:t>
            </a:r>
          </a:p>
          <a:p>
            <a:pPr marL="742950" lvl="1" indent="-285750" algn="just">
              <a:spcBef>
                <a:spcPts val="300"/>
              </a:spcBef>
              <a:spcAft>
                <a:spcPts val="300"/>
              </a:spcAft>
              <a:buClr>
                <a:srgbClr val="1D3E88"/>
              </a:buClr>
              <a:buFont typeface="Arial" panose="020B0604020202020204" pitchFamily="34" charset="0"/>
              <a:buChar char="•"/>
              <a:defRPr/>
            </a:pPr>
            <a:r>
              <a:rPr lang="en-US" sz="1400" b="1" dirty="0">
                <a:solidFill>
                  <a:srgbClr val="003896"/>
                </a:solidFill>
                <a:latin typeface="Arial" panose="020B0604020202020204" pitchFamily="34" charset="0"/>
                <a:cs typeface="Arial" panose="020B0604020202020204" pitchFamily="34" charset="0"/>
              </a:rPr>
              <a:t>The BRPs have opposed the relief sought. </a:t>
            </a:r>
            <a:r>
              <a:rPr lang="en-US" sz="1400" dirty="0">
                <a:solidFill>
                  <a:srgbClr val="003896"/>
                </a:solidFill>
                <a:latin typeface="Arial" panose="020B0604020202020204" pitchFamily="34" charset="0"/>
                <a:cs typeface="Arial" panose="020B0604020202020204" pitchFamily="34" charset="0"/>
              </a:rPr>
              <a:t>Eskom filed a notice to abide in June 2021. </a:t>
            </a:r>
          </a:p>
          <a:p>
            <a:pPr marL="742950" lvl="1" indent="-285750" algn="just">
              <a:spcBef>
                <a:spcPts val="300"/>
              </a:spcBef>
              <a:spcAft>
                <a:spcPts val="300"/>
              </a:spcAft>
              <a:buClr>
                <a:srgbClr val="1D3E88"/>
              </a:buClr>
              <a:buFont typeface="Arial" panose="020B0604020202020204" pitchFamily="34" charset="0"/>
              <a:buChar char="•"/>
              <a:defRPr/>
            </a:pPr>
            <a:r>
              <a:rPr lang="en-US" sz="1400" dirty="0">
                <a:solidFill>
                  <a:srgbClr val="003896"/>
                </a:solidFill>
                <a:latin typeface="Arial" panose="020B0604020202020204" pitchFamily="34" charset="0"/>
                <a:cs typeface="Arial" panose="020B0604020202020204" pitchFamily="34" charset="0"/>
              </a:rPr>
              <a:t>This matter is being </a:t>
            </a:r>
            <a:r>
              <a:rPr lang="en-US" sz="1400" b="1" dirty="0">
                <a:solidFill>
                  <a:srgbClr val="003896"/>
                </a:solidFill>
                <a:latin typeface="Arial" panose="020B0604020202020204" pitchFamily="34" charset="0"/>
                <a:cs typeface="Arial" panose="020B0604020202020204" pitchFamily="34" charset="0"/>
              </a:rPr>
              <a:t>driven by the SIU </a:t>
            </a:r>
            <a:r>
              <a:rPr lang="en-US" sz="1400" dirty="0">
                <a:solidFill>
                  <a:srgbClr val="003896"/>
                </a:solidFill>
                <a:latin typeface="Arial" panose="020B0604020202020204" pitchFamily="34" charset="0"/>
                <a:cs typeface="Arial" panose="020B0604020202020204" pitchFamily="34" charset="0"/>
              </a:rPr>
              <a:t>and remains ongoing. </a:t>
            </a:r>
          </a:p>
        </p:txBody>
      </p:sp>
      <p:sp>
        <p:nvSpPr>
          <p:cNvPr id="3" name="TextBox 2">
            <a:extLst>
              <a:ext uri="{FF2B5EF4-FFF2-40B4-BE49-F238E27FC236}">
                <a16:creationId xmlns:a16="http://schemas.microsoft.com/office/drawing/2014/main" id="{5172DD7D-B509-78E5-20C1-F5749141453C}"/>
              </a:ext>
            </a:extLst>
          </p:cNvPr>
          <p:cNvSpPr txBox="1"/>
          <p:nvPr/>
        </p:nvSpPr>
        <p:spPr>
          <a:xfrm>
            <a:off x="9294843" y="515742"/>
            <a:ext cx="551754" cy="307777"/>
          </a:xfrm>
          <a:prstGeom prst="rect">
            <a:avLst/>
          </a:prstGeom>
          <a:noFill/>
        </p:spPr>
        <p:txBody>
          <a:bodyPr wrap="none" rtlCol="0">
            <a:spAutoFit/>
          </a:bodyPr>
          <a:lstStyle/>
          <a:p>
            <a:pPr>
              <a:buClr>
                <a:schemeClr val="bg1">
                  <a:lumMod val="50000"/>
                </a:schemeClr>
              </a:buClr>
            </a:pPr>
            <a:r>
              <a:rPr lang="en-US" sz="1400" dirty="0">
                <a:solidFill>
                  <a:schemeClr val="bg1"/>
                </a:solidFill>
              </a:rPr>
              <a:t>(1/9)</a:t>
            </a:r>
            <a:endParaRPr lang="en-ZA" sz="1400" dirty="0" err="1">
              <a:solidFill>
                <a:schemeClr val="bg1"/>
              </a:solidFill>
            </a:endParaRPr>
          </a:p>
        </p:txBody>
      </p:sp>
    </p:spTree>
    <p:extLst>
      <p:ext uri="{BB962C8B-B14F-4D97-AF65-F5344CB8AC3E}">
        <p14:creationId xmlns:p14="http://schemas.microsoft.com/office/powerpoint/2010/main" val="399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kfDMBtQMSMHpkCFOd2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zkfDMBtQMSMHpkCFOd2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YZFHXrYPEi1MSDZZiDT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r_07IFl2Ei4VNUdEAuE1g"/>
</p:tagLst>
</file>

<file path=ppt/tags/tag16.xml><?xml version="1.0" encoding="utf-8"?>
<p:tagLst xmlns:a="http://schemas.openxmlformats.org/drawingml/2006/main" xmlns:r="http://schemas.openxmlformats.org/officeDocument/2006/relationships" xmlns:p="http://schemas.openxmlformats.org/presentationml/2006/main">
  <p:tag name="NAME" val="OvalShape"/>
</p:tagLst>
</file>

<file path=ppt/tags/tag1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DZtqY6gyFU6NjpdlOuXb3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jG2Y3_mrk2FWL3sGmm_4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jG2Y3_mrk2FWL3sGmm_4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jG2Y3_mrk2FWL3sGmm_4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jG2Y3_mrk2FWL3sGmm_4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jG2Y3_mrk2FWL3sGmm_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jG2Y3_mrk2FWL3sGmm_4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2WJkvsbZ20ebqz.ky3LEP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vJIx_McDESAkWM5zvx6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QAo3NU6v0CrScr3jKiON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WJkvsbZ20ebqz.ky3LEP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qwOoQDnfUOhh3Yv4HNf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mAlmnKVrk.qmIQUvgDK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qwOoQDnfUOhh3Yv4HNfh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mAlmnKVrk.qmIQUvgDKv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QAo3NU6v0CrScr3jKiON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vJIx_McDESAkWM5zvx6W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2WJkvsbZ20ebqz.ky3LEP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2WJkvsbZ20ebqz.ky3LEP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wOoQDnfUOhh3Yv4HNfh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mAlmnKVrk.qmIQUvgDK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qwOoQDnfUOhh3Yv4HNfh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mAlmnKVrk.qmIQUvgDK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PzkfDMBtQMSMHpkCFOd2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NMQ6KxTQ7CU_GQDGk45z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NMQ6KxTQ7CU_GQDGk45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NMQ6KxTQ7CU_GQDGk45zw"/>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Vic Pretorius</DisplayName>
        <AccountId>47</AccountId>
        <AccountType/>
      </UserInfo>
    </Owner>
  </documentManagement>
</p:properties>
</file>

<file path=customXml/itemProps1.xml><?xml version="1.0" encoding="utf-8"?>
<ds:datastoreItem xmlns:ds="http://schemas.openxmlformats.org/officeDocument/2006/customXml" ds:itemID="{9C690981-1EF7-412F-AE2E-F955FFB007C6}">
  <ds:schemaRefs>
    <ds:schemaRef ds:uri="Microsoft.SharePoint.Taxonomy.ContentTypeSync"/>
  </ds:schemaRefs>
</ds:datastoreItem>
</file>

<file path=customXml/itemProps2.xml><?xml version="1.0" encoding="utf-8"?>
<ds:datastoreItem xmlns:ds="http://schemas.openxmlformats.org/officeDocument/2006/customXml" ds:itemID="{1D48A3AF-35CE-45FB-979A-0FB4358D495C}">
  <ds:schemaRefs>
    <ds:schemaRef ds:uri="http://schemas.microsoft.com/sharepoint/v3/contenttype/forms"/>
  </ds:schemaRefs>
</ds:datastoreItem>
</file>

<file path=customXml/itemProps3.xml><?xml version="1.0" encoding="utf-8"?>
<ds:datastoreItem xmlns:ds="http://schemas.openxmlformats.org/officeDocument/2006/customXml" ds:itemID="{7CE17177-DAD1-4C07-9DD4-9C6CC228E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323C131-292F-4F14-8363-D15756AA19F7}">
  <ds:schemaRefs>
    <ds:schemaRef ds:uri="http://purl.org/dc/term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2c7ddca0-f18f-4514-89ec-cfc256175b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Eskom Widescreen_With Visuals</Template>
  <TotalTime>3779</TotalTime>
  <Words>7329</Words>
  <Application>Microsoft Office PowerPoint</Application>
  <PresentationFormat>Widescreen</PresentationFormat>
  <Paragraphs>454</Paragraphs>
  <Slides>35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Courier New</vt:lpstr>
      <vt:lpstr>Gill Sans MT</vt:lpstr>
      <vt:lpstr>Wingdings</vt:lpstr>
      <vt:lpstr>Office Theme</vt:lpstr>
      <vt:lpstr>think-cell Slide</vt:lpstr>
      <vt:lpstr>PowerPoint Presentation</vt:lpstr>
      <vt:lpstr>Table of Content</vt:lpstr>
      <vt:lpstr>Table of Content</vt:lpstr>
      <vt:lpstr>Nine Successful Implemented Recommendations</vt:lpstr>
      <vt:lpstr>Successful Implemented Recommendations</vt:lpstr>
      <vt:lpstr>Progress on Implementation of Recommendations</vt:lpstr>
      <vt:lpstr>Recommendation 6.5:  Vetted Senior Executives and Supply Chain Management Unit as at 30 June 2022</vt:lpstr>
      <vt:lpstr>Recommendation 6.7:  Update on Internal Investigations</vt:lpstr>
      <vt:lpstr>Recommendation 6.8: - Recovery of Financial Losses</vt:lpstr>
      <vt:lpstr>Recommendation 6.8: - Recovery of Financial Losses</vt:lpstr>
      <vt:lpstr>Recommendation 6.8: - Recovery of Financial Losses</vt:lpstr>
      <vt:lpstr>Recommendation 6.8: - Recovery of Financial Losses</vt:lpstr>
      <vt:lpstr>Recommendation 6.8: - Recovery of Financial Losses</vt:lpstr>
      <vt:lpstr>Recommendation 6.8: - Recovery of Financial Losses</vt:lpstr>
      <vt:lpstr>Recommendation 6.8: - Recovery of Financial Losses</vt:lpstr>
      <vt:lpstr>Recommendation 6.8: - Recovery of Financial Losses</vt:lpstr>
      <vt:lpstr>Recommendation 6.8: - Recovery of Financial Losses</vt:lpstr>
      <vt:lpstr>Recommendation 6.9:  Consequence Management </vt:lpstr>
      <vt:lpstr>Recommendation 6.10:  Update on Internal Audit Unit</vt:lpstr>
      <vt:lpstr>Recommendation 6.11:  Institution of Criminal Charges against the employee implicated with wrongdoing</vt:lpstr>
      <vt:lpstr>Recommendation 6.11:  Institution of Criminal Charges against the employee implicated with wrongdoing</vt:lpstr>
      <vt:lpstr>Recommendation 6.13:  Managing the extension of existing contracts that are due to expire </vt:lpstr>
      <vt:lpstr>Recommendation 6.14:  Correction of Defects Identified at Medupi and Kusile Power Stations</vt:lpstr>
      <vt:lpstr>Recommendation 6.16: Coal Quality Management</vt:lpstr>
      <vt:lpstr>Recommendation 6.19:  Weighbridges and offloading facilities</vt:lpstr>
      <vt:lpstr>Recommendation 6.19 - Construction of weighbridges and offloading facilities at Kusile Power Station (Progress on New Largo coalfield project)</vt:lpstr>
      <vt:lpstr>Recommendation 6.20:  Negotiations on “Take-or-Pay System”</vt:lpstr>
      <vt:lpstr>Recommendation 6.21:  The production of gypsum</vt:lpstr>
      <vt:lpstr>Recommendation 6.23: Medupi and Kusile Power Stations must be completed at the revised times </vt:lpstr>
      <vt:lpstr>Recommendation 6.23: Medupi and Kusile Power Stations must be completed at the revised times </vt:lpstr>
      <vt:lpstr>Table of Content</vt:lpstr>
      <vt:lpstr>PowerPoint Presentation</vt:lpstr>
      <vt:lpstr>SIU Supplier Referrals: Overview</vt:lpstr>
      <vt:lpstr>Status Update</vt:lpstr>
      <vt:lpstr>PowerPoint Presentation</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Natasha Sithole</cp:lastModifiedBy>
  <cp:revision>102</cp:revision>
  <dcterms:created xsi:type="dcterms:W3CDTF">2020-01-06T09:45:31Z</dcterms:created>
  <dcterms:modified xsi:type="dcterms:W3CDTF">2022-10-13T09:06:10Z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0x0101000D8B3899A4805C44A2FA507CBAF83E58007A63E5F34A1C904ABF73B4A044044531</vt:lpwstr>
  </property>
</Properties>
</file>