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5"/>
  </p:notesMasterIdLst>
  <p:handoutMasterIdLst>
    <p:handoutMasterId r:id="rId36"/>
  </p:handoutMasterIdLst>
  <p:sldIdLst>
    <p:sldId id="818" r:id="rId6"/>
    <p:sldId id="2824" r:id="rId7"/>
    <p:sldId id="2825" r:id="rId8"/>
    <p:sldId id="2826" r:id="rId9"/>
    <p:sldId id="2796" r:id="rId10"/>
    <p:sldId id="2830" r:id="rId11"/>
    <p:sldId id="2805" r:id="rId12"/>
    <p:sldId id="2809" r:id="rId13"/>
    <p:sldId id="2831" r:id="rId14"/>
    <p:sldId id="2832" r:id="rId15"/>
    <p:sldId id="2827" r:id="rId16"/>
    <p:sldId id="454" r:id="rId17"/>
    <p:sldId id="425" r:id="rId18"/>
    <p:sldId id="2797" r:id="rId19"/>
    <p:sldId id="486" r:id="rId20"/>
    <p:sldId id="490" r:id="rId21"/>
    <p:sldId id="489" r:id="rId22"/>
    <p:sldId id="491" r:id="rId23"/>
    <p:sldId id="2828" r:id="rId24"/>
    <p:sldId id="2816" r:id="rId25"/>
    <p:sldId id="2817" r:id="rId26"/>
    <p:sldId id="2818" r:id="rId27"/>
    <p:sldId id="2829" r:id="rId28"/>
    <p:sldId id="2820" r:id="rId29"/>
    <p:sldId id="2821" r:id="rId30"/>
    <p:sldId id="2833" r:id="rId31"/>
    <p:sldId id="2834" r:id="rId32"/>
    <p:sldId id="2823" r:id="rId33"/>
    <p:sldId id="257" r:id="rId34"/>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wande Jadezweni" initials="MJ" lastIdx="1" clrIdx="0">
    <p:extLst>
      <p:ext uri="{19B8F6BF-5375-455C-9EA6-DF929625EA0E}">
        <p15:presenceInfo xmlns:p15="http://schemas.microsoft.com/office/powerpoint/2012/main" xmlns="" userId="S::Mawande.Jadezweni@csos.org.za::c2424147-885b-4816-821d-421a2f73b12c" providerId="AD"/>
      </p:ext>
    </p:extLst>
  </p:cmAuthor>
  <p:cmAuthor id="2" name="Simon Nkhumane" initials="SN" lastIdx="1" clrIdx="1">
    <p:extLst>
      <p:ext uri="{19B8F6BF-5375-455C-9EA6-DF929625EA0E}">
        <p15:presenceInfo xmlns:p15="http://schemas.microsoft.com/office/powerpoint/2012/main" xmlns="" userId="S::Simon.Nkhumane@csos.org.za::02b93ec5-df30-4c19-903b-703c3193892e" providerId="AD"/>
      </p:ext>
    </p:extLst>
  </p:cmAuthor>
  <p:cmAuthor id="3" name="Kedibone Phetla" initials="KP" lastIdx="1" clrIdx="2">
    <p:extLst>
      <p:ext uri="{19B8F6BF-5375-455C-9EA6-DF929625EA0E}">
        <p15:presenceInfo xmlns:p15="http://schemas.microsoft.com/office/powerpoint/2012/main" xmlns="" userId="S::kedibone.phetla@csos.org.za::6b7a12a5-c95f-4259-8972-b14a5ef48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7E3CF"/>
    <a:srgbClr val="80CD31"/>
    <a:srgbClr val="005800"/>
    <a:srgbClr val="5E8C2A"/>
    <a:srgbClr val="7FB601"/>
    <a:srgbClr val="5AD8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66" autoAdjust="0"/>
    <p:restoredTop sz="94690"/>
  </p:normalViewPr>
  <p:slideViewPr>
    <p:cSldViewPr snapToGrid="0" snapToObjects="1">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a:latin typeface="Arial" panose="020B0604020202020204" pitchFamily="34" charset="0"/>
                <a:cs typeface="Arial" panose="020B0604020202020204" pitchFamily="34" charset="0"/>
              </a:rPr>
              <a:t>2021-22 Annual overall</a:t>
            </a:r>
            <a:r>
              <a:rPr lang="en-ZA" baseline="0">
                <a:latin typeface="Arial" panose="020B0604020202020204" pitchFamily="34" charset="0"/>
                <a:cs typeface="Arial" panose="020B0604020202020204" pitchFamily="34" charset="0"/>
              </a:rPr>
              <a:t> </a:t>
            </a:r>
            <a:r>
              <a:rPr lang="en-ZA">
                <a:latin typeface="Arial" panose="020B0604020202020204" pitchFamily="34" charset="0"/>
                <a:cs typeface="Arial" panose="020B0604020202020204" pitchFamily="34" charset="0"/>
              </a:rPr>
              <a:t>a</a:t>
            </a:r>
            <a:r>
              <a:rPr lang="en-ZA" baseline="0">
                <a:latin typeface="Arial" panose="020B0604020202020204" pitchFamily="34" charset="0"/>
                <a:cs typeface="Arial" panose="020B0604020202020204" pitchFamily="34" charset="0"/>
              </a:rPr>
              <a:t>chievement </a:t>
            </a:r>
            <a:endParaRPr lang="en-ZA">
              <a:latin typeface="Arial" panose="020B0604020202020204" pitchFamily="34" charset="0"/>
              <a:cs typeface="Arial" panose="020B0604020202020204" pitchFamily="34" charset="0"/>
            </a:endParaRPr>
          </a:p>
        </c:rich>
      </c:tx>
      <c:spPr>
        <a:noFill/>
        <a:ln>
          <a:noFill/>
        </a:ln>
        <a:effectLst/>
      </c:spPr>
    </c:title>
    <c:plotArea>
      <c:layout>
        <c:manualLayout>
          <c:layoutTarget val="inner"/>
          <c:xMode val="edge"/>
          <c:yMode val="edge"/>
          <c:x val="0.14202453930557082"/>
          <c:y val="0.26625697014118677"/>
          <c:w val="0.62294348653469467"/>
          <c:h val="0.46279660457600352"/>
        </c:manualLayout>
      </c:layout>
      <c:pieChart>
        <c:varyColors val="1"/>
        <c:ser>
          <c:idx val="0"/>
          <c:order val="0"/>
          <c:dPt>
            <c:idx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93B-4203-AFEA-F7EDEE263DAE}"/>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93B-4203-AFEA-F7EDEE263DAE}"/>
              </c:ext>
            </c:extLst>
          </c:dPt>
          <c:dPt>
            <c:idx val="2"/>
            <c:spPr>
              <a:solidFill>
                <a:srgbClr val="FF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93B-4203-AFEA-F7EDEE263DA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APP!$F$38:$H$38</c:f>
              <c:strCache>
                <c:ptCount val="3"/>
                <c:pt idx="0">
                  <c:v>Achieved</c:v>
                </c:pt>
                <c:pt idx="2">
                  <c:v>Not achieved</c:v>
                </c:pt>
              </c:strCache>
            </c:strRef>
          </c:cat>
          <c:val>
            <c:numRef>
              <c:f>APP!$F$42:$H$42</c:f>
              <c:numCache>
                <c:formatCode>General</c:formatCode>
                <c:ptCount val="3"/>
                <c:pt idx="0">
                  <c:v>18</c:v>
                </c:pt>
                <c:pt idx="2">
                  <c:v>4</c:v>
                </c:pt>
              </c:numCache>
            </c:numRef>
          </c:val>
          <c:extLst xmlns:c16r2="http://schemas.microsoft.com/office/drawing/2015/06/chart">
            <c:ext xmlns:c16="http://schemas.microsoft.com/office/drawing/2014/chart" uri="{C3380CC4-5D6E-409C-BE32-E72D297353CC}">
              <c16:uniqueId val="{00000006-D93B-4203-AFEA-F7EDEE263DAE}"/>
            </c:ext>
          </c:extLst>
        </c:ser>
        <c:dLbls>
          <c:showPercent val="1"/>
        </c:dLbls>
        <c:firstSliceAng val="0"/>
      </c:pieChart>
      <c:spPr>
        <a:noFill/>
        <a:ln>
          <a:noFill/>
        </a:ln>
        <a:effectLst/>
      </c:spPr>
    </c:plotArea>
    <c:legend>
      <c:legendPos val="r"/>
      <c:legendEntry>
        <c:idx val="1"/>
        <c:delete val="1"/>
      </c:legendEntry>
      <c:layout>
        <c:manualLayout>
          <c:xMode val="edge"/>
          <c:yMode val="edge"/>
          <c:x val="0.70973626055476557"/>
          <c:y val="0.85537415713274889"/>
          <c:w val="0.26659298289430611"/>
          <c:h val="9.3493242522834571E-2"/>
        </c:manualLayout>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B75AC-AB9E-4AB0-9CE5-E983E6680F26}" type="doc">
      <dgm:prSet loTypeId="urn:microsoft.com/office/officeart/2005/8/layout/arrow6" loCatId="process" qsTypeId="urn:microsoft.com/office/officeart/2005/8/quickstyle/simple1" qsCatId="simple" csTypeId="urn:microsoft.com/office/officeart/2005/8/colors/accent1_3" csCatId="accent1" phldr="1"/>
      <dgm:spPr/>
      <dgm:t>
        <a:bodyPr/>
        <a:lstStyle/>
        <a:p>
          <a:endParaRPr lang="en-ZA"/>
        </a:p>
      </dgm:t>
    </dgm:pt>
    <dgm:pt modelId="{5B3A51A9-1C67-4BBB-8B6C-E44CAFFAF9D3}">
      <dgm:prSet phldrT="[Text]"/>
      <dgm:spPr>
        <a:xfrm>
          <a:off x="731520" y="1239519"/>
          <a:ext cx="2011680" cy="1194816"/>
        </a:xfrm>
        <a:prstGeom prst="rect">
          <a:avLst/>
        </a:prstGeom>
        <a:noFill/>
        <a:ln w="25400" cap="flat" cmpd="sng" algn="ctr">
          <a:noFill/>
          <a:prstDash val="solid"/>
        </a:ln>
        <a:effectLst/>
        <a:sp3d/>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Qualified</a:t>
          </a:r>
          <a:r>
            <a:rPr lang="en-US" dirty="0">
              <a:solidFill>
                <a:sysClr val="window" lastClr="FFFFFF"/>
              </a:solidFill>
              <a:latin typeface="Calibri"/>
              <a:ea typeface="+mn-ea"/>
              <a:cs typeface="+mn-cs"/>
            </a:rPr>
            <a:t> Audit Opinion</a:t>
          </a:r>
          <a:endParaRPr lang="en-ZA" dirty="0">
            <a:solidFill>
              <a:sysClr val="window" lastClr="FFFFFF"/>
            </a:solidFill>
            <a:latin typeface="Calibri"/>
            <a:ea typeface="+mn-ea"/>
            <a:cs typeface="+mn-cs"/>
          </a:endParaRPr>
        </a:p>
      </dgm:t>
    </dgm:pt>
    <dgm:pt modelId="{37A102D5-15A1-4F83-B0F2-BEA5446A3602}" type="parTrans" cxnId="{3829CFF6-8AFA-4359-A88D-559B08E56B19}">
      <dgm:prSet/>
      <dgm:spPr/>
      <dgm:t>
        <a:bodyPr/>
        <a:lstStyle/>
        <a:p>
          <a:endParaRPr lang="en-ZA"/>
        </a:p>
      </dgm:t>
    </dgm:pt>
    <dgm:pt modelId="{BFB4F6F4-7DBF-4873-B35E-559F3E0D54E8}" type="sibTrans" cxnId="{3829CFF6-8AFA-4359-A88D-559B08E56B19}">
      <dgm:prSet/>
      <dgm:spPr/>
      <dgm:t>
        <a:bodyPr/>
        <a:lstStyle/>
        <a:p>
          <a:endParaRPr lang="en-ZA"/>
        </a:p>
      </dgm:t>
    </dgm:pt>
    <dgm:pt modelId="{0CF6A842-B347-4D8B-B15B-BE6062F2B8DB}">
      <dgm:prSet phldrT="[Text]"/>
      <dgm:spPr>
        <a:xfrm>
          <a:off x="3048000" y="1629663"/>
          <a:ext cx="2377440" cy="1194816"/>
        </a:xfrm>
        <a:prstGeom prst="rect">
          <a:avLst/>
        </a:prstGeom>
        <a:noFill/>
        <a:ln w="25400" cap="flat" cmpd="sng" algn="ctr">
          <a:noFill/>
          <a:prstDash val="solid"/>
        </a:ln>
        <a:effectLst/>
        <a:sp3d/>
      </dgm:spPr>
      <dgm:t>
        <a:bodyPr/>
        <a:lstStyle/>
        <a:p>
          <a:pPr>
            <a:buNone/>
          </a:pPr>
          <a:r>
            <a:rPr lang="en-US" dirty="0">
              <a:solidFill>
                <a:sysClr val="window" lastClr="FFFFFF"/>
              </a:solidFill>
              <a:latin typeface="Calibri"/>
              <a:ea typeface="+mn-ea"/>
              <a:cs typeface="+mn-cs"/>
            </a:rPr>
            <a:t>Unqualified </a:t>
          </a:r>
          <a:r>
            <a:rPr lang="en-US" dirty="0">
              <a:solidFill>
                <a:sysClr val="window" lastClr="FFFFFF"/>
              </a:solidFill>
              <a:latin typeface="Arial" panose="020B0604020202020204" pitchFamily="34" charset="0"/>
              <a:ea typeface="+mn-ea"/>
              <a:cs typeface="Arial" panose="020B0604020202020204" pitchFamily="34" charset="0"/>
            </a:rPr>
            <a:t>Audit</a:t>
          </a:r>
          <a:r>
            <a:rPr lang="en-US" dirty="0">
              <a:solidFill>
                <a:sysClr val="window" lastClr="FFFFFF"/>
              </a:solidFill>
              <a:latin typeface="Calibri"/>
              <a:ea typeface="+mn-ea"/>
              <a:cs typeface="+mn-cs"/>
            </a:rPr>
            <a:t> Opinion</a:t>
          </a:r>
          <a:endParaRPr lang="en-ZA" dirty="0">
            <a:solidFill>
              <a:sysClr val="window" lastClr="FFFFFF"/>
            </a:solidFill>
            <a:latin typeface="Calibri"/>
            <a:ea typeface="+mn-ea"/>
            <a:cs typeface="+mn-cs"/>
          </a:endParaRPr>
        </a:p>
      </dgm:t>
    </dgm:pt>
    <dgm:pt modelId="{B4E6A70B-8E4B-4E01-9C3F-950D6E3E5EB9}" type="parTrans" cxnId="{F59E394B-CA88-41E6-AE0B-3C86C9C80F8B}">
      <dgm:prSet/>
      <dgm:spPr/>
      <dgm:t>
        <a:bodyPr/>
        <a:lstStyle/>
        <a:p>
          <a:endParaRPr lang="en-ZA"/>
        </a:p>
      </dgm:t>
    </dgm:pt>
    <dgm:pt modelId="{4297DBE4-D775-4F18-AB1B-CFF4AD312212}" type="sibTrans" cxnId="{F59E394B-CA88-41E6-AE0B-3C86C9C80F8B}">
      <dgm:prSet/>
      <dgm:spPr/>
      <dgm:t>
        <a:bodyPr/>
        <a:lstStyle/>
        <a:p>
          <a:endParaRPr lang="en-ZA"/>
        </a:p>
      </dgm:t>
    </dgm:pt>
    <dgm:pt modelId="{7A8A204B-90EC-4EDA-86F6-C01EBBEB2C34}" type="pres">
      <dgm:prSet presAssocID="{560B75AC-AB9E-4AB0-9CE5-E983E6680F26}" presName="compositeShape" presStyleCnt="0">
        <dgm:presLayoutVars>
          <dgm:chMax val="2"/>
          <dgm:dir/>
          <dgm:resizeHandles val="exact"/>
        </dgm:presLayoutVars>
      </dgm:prSet>
      <dgm:spPr/>
      <dgm:t>
        <a:bodyPr/>
        <a:lstStyle/>
        <a:p>
          <a:endParaRPr lang="en-ZA"/>
        </a:p>
      </dgm:t>
    </dgm:pt>
    <dgm:pt modelId="{FFD8A6CB-E92E-4C93-AF71-F6A572AF9387}" type="pres">
      <dgm:prSet presAssocID="{560B75AC-AB9E-4AB0-9CE5-E983E6680F26}" presName="ribbon" presStyleLbl="node1" presStyleIdx="0" presStyleCnt="1"/>
      <dgm:spPr>
        <a:xfrm>
          <a:off x="0" y="812799"/>
          <a:ext cx="6096000" cy="2438400"/>
        </a:xfrm>
        <a:prstGeom prst="leftRightRibbon">
          <a:avLst/>
        </a:prstGeom>
        <a:solidFill>
          <a:srgbClr val="80B606">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4087F37-6156-4941-9E1A-791CCD716654}" type="pres">
      <dgm:prSet presAssocID="{560B75AC-AB9E-4AB0-9CE5-E983E6680F26}" presName="leftArrowText" presStyleLbl="node1" presStyleIdx="0" presStyleCnt="1">
        <dgm:presLayoutVars>
          <dgm:chMax val="0"/>
          <dgm:bulletEnabled val="1"/>
        </dgm:presLayoutVars>
      </dgm:prSet>
      <dgm:spPr/>
      <dgm:t>
        <a:bodyPr/>
        <a:lstStyle/>
        <a:p>
          <a:endParaRPr lang="en-ZA"/>
        </a:p>
      </dgm:t>
    </dgm:pt>
    <dgm:pt modelId="{9082C94D-9394-4538-A3EE-78E4B4A08B6F}" type="pres">
      <dgm:prSet presAssocID="{560B75AC-AB9E-4AB0-9CE5-E983E6680F26}" presName="rightArrowText" presStyleLbl="node1" presStyleIdx="0" presStyleCnt="1">
        <dgm:presLayoutVars>
          <dgm:chMax val="0"/>
          <dgm:bulletEnabled val="1"/>
        </dgm:presLayoutVars>
      </dgm:prSet>
      <dgm:spPr/>
      <dgm:t>
        <a:bodyPr/>
        <a:lstStyle/>
        <a:p>
          <a:endParaRPr lang="en-ZA"/>
        </a:p>
      </dgm:t>
    </dgm:pt>
  </dgm:ptLst>
  <dgm:cxnLst>
    <dgm:cxn modelId="{3829CFF6-8AFA-4359-A88D-559B08E56B19}" srcId="{560B75AC-AB9E-4AB0-9CE5-E983E6680F26}" destId="{5B3A51A9-1C67-4BBB-8B6C-E44CAFFAF9D3}" srcOrd="0" destOrd="0" parTransId="{37A102D5-15A1-4F83-B0F2-BEA5446A3602}" sibTransId="{BFB4F6F4-7DBF-4873-B35E-559F3E0D54E8}"/>
    <dgm:cxn modelId="{AF180E9D-D22C-4FE7-88D0-112091478DDC}" type="presOf" srcId="{560B75AC-AB9E-4AB0-9CE5-E983E6680F26}" destId="{7A8A204B-90EC-4EDA-86F6-C01EBBEB2C34}" srcOrd="0" destOrd="0" presId="urn:microsoft.com/office/officeart/2005/8/layout/arrow6"/>
    <dgm:cxn modelId="{F59E394B-CA88-41E6-AE0B-3C86C9C80F8B}" srcId="{560B75AC-AB9E-4AB0-9CE5-E983E6680F26}" destId="{0CF6A842-B347-4D8B-B15B-BE6062F2B8DB}" srcOrd="1" destOrd="0" parTransId="{B4E6A70B-8E4B-4E01-9C3F-950D6E3E5EB9}" sibTransId="{4297DBE4-D775-4F18-AB1B-CFF4AD312212}"/>
    <dgm:cxn modelId="{94B5AAC9-6A4C-40BF-A9EF-AFA43715192A}" type="presOf" srcId="{0CF6A842-B347-4D8B-B15B-BE6062F2B8DB}" destId="{9082C94D-9394-4538-A3EE-78E4B4A08B6F}" srcOrd="0" destOrd="0" presId="urn:microsoft.com/office/officeart/2005/8/layout/arrow6"/>
    <dgm:cxn modelId="{187B08B4-DA6F-4A93-9927-7B00956989FA}" type="presOf" srcId="{5B3A51A9-1C67-4BBB-8B6C-E44CAFFAF9D3}" destId="{F4087F37-6156-4941-9E1A-791CCD716654}" srcOrd="0" destOrd="0" presId="urn:microsoft.com/office/officeart/2005/8/layout/arrow6"/>
    <dgm:cxn modelId="{C32E0393-9BA5-49BB-A239-D434EFA1E1C2}" type="presParOf" srcId="{7A8A204B-90EC-4EDA-86F6-C01EBBEB2C34}" destId="{FFD8A6CB-E92E-4C93-AF71-F6A572AF9387}" srcOrd="0" destOrd="0" presId="urn:microsoft.com/office/officeart/2005/8/layout/arrow6"/>
    <dgm:cxn modelId="{C48D14F7-D175-4345-8284-E654ABACB579}" type="presParOf" srcId="{7A8A204B-90EC-4EDA-86F6-C01EBBEB2C34}" destId="{F4087F37-6156-4941-9E1A-791CCD716654}" srcOrd="1" destOrd="0" presId="urn:microsoft.com/office/officeart/2005/8/layout/arrow6"/>
    <dgm:cxn modelId="{F88B4475-7557-45C2-8B93-D13086B142BB}" type="presParOf" srcId="{7A8A204B-90EC-4EDA-86F6-C01EBBEB2C34}" destId="{9082C94D-9394-4538-A3EE-78E4B4A08B6F}"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87" cy="494186"/>
          </a:xfrm>
          <a:prstGeom prst="rect">
            <a:avLst/>
          </a:prstGeom>
        </p:spPr>
        <p:txBody>
          <a:bodyPr vert="horz" lIns="90434" tIns="45217" rIns="90434" bIns="45217" rtlCol="0"/>
          <a:lstStyle>
            <a:lvl1pPr algn="l">
              <a:defRPr sz="1200"/>
            </a:lvl1pPr>
          </a:lstStyle>
          <a:p>
            <a:endParaRPr lang="en-ZA" dirty="0"/>
          </a:p>
        </p:txBody>
      </p:sp>
      <p:sp>
        <p:nvSpPr>
          <p:cNvPr id="3" name="Date Placeholder 2"/>
          <p:cNvSpPr>
            <a:spLocks noGrp="1"/>
          </p:cNvSpPr>
          <p:nvPr>
            <p:ph type="dt" sz="quarter" idx="1"/>
          </p:nvPr>
        </p:nvSpPr>
        <p:spPr>
          <a:xfrm>
            <a:off x="3819621" y="0"/>
            <a:ext cx="2920887" cy="494186"/>
          </a:xfrm>
          <a:prstGeom prst="rect">
            <a:avLst/>
          </a:prstGeom>
        </p:spPr>
        <p:txBody>
          <a:bodyPr vert="horz" lIns="90434" tIns="45217" rIns="90434" bIns="45217" rtlCol="0"/>
          <a:lstStyle>
            <a:lvl1pPr algn="r">
              <a:defRPr sz="1200"/>
            </a:lvl1pPr>
          </a:lstStyle>
          <a:p>
            <a:fld id="{EF024E7F-3E76-4702-8FAD-F50668F49857}" type="datetimeFigureOut">
              <a:rPr lang="en-ZA" smtClean="0"/>
              <a:pPr/>
              <a:t>2022/10/19</a:t>
            </a:fld>
            <a:endParaRPr lang="en-ZA" dirty="0"/>
          </a:p>
        </p:txBody>
      </p:sp>
      <p:sp>
        <p:nvSpPr>
          <p:cNvPr id="4" name="Footer Placeholder 3"/>
          <p:cNvSpPr>
            <a:spLocks noGrp="1"/>
          </p:cNvSpPr>
          <p:nvPr>
            <p:ph type="ftr" sz="quarter" idx="2"/>
          </p:nvPr>
        </p:nvSpPr>
        <p:spPr>
          <a:xfrm>
            <a:off x="0" y="9378477"/>
            <a:ext cx="2920887" cy="494186"/>
          </a:xfrm>
          <a:prstGeom prst="rect">
            <a:avLst/>
          </a:prstGeom>
        </p:spPr>
        <p:txBody>
          <a:bodyPr vert="horz" lIns="90434" tIns="45217" rIns="90434" bIns="4521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19621" y="9378477"/>
            <a:ext cx="2920887" cy="494186"/>
          </a:xfrm>
          <a:prstGeom prst="rect">
            <a:avLst/>
          </a:prstGeom>
        </p:spPr>
        <p:txBody>
          <a:bodyPr vert="horz" lIns="90434" tIns="45217" rIns="90434" bIns="45217" rtlCol="0" anchor="b"/>
          <a:lstStyle>
            <a:lvl1pPr algn="r">
              <a:defRPr sz="1200"/>
            </a:lvl1pPr>
          </a:lstStyle>
          <a:p>
            <a:fld id="{3EB1E650-124E-4CA9-B8EB-52534C87266B}" type="slidenum">
              <a:rPr lang="en-ZA" smtClean="0"/>
              <a:pPr/>
              <a:t>‹#›</a:t>
            </a:fld>
            <a:endParaRPr lang="en-ZA" dirty="0"/>
          </a:p>
        </p:txBody>
      </p:sp>
    </p:spTree>
    <p:extLst>
      <p:ext uri="{BB962C8B-B14F-4D97-AF65-F5344CB8AC3E}">
        <p14:creationId xmlns:p14="http://schemas.microsoft.com/office/powerpoint/2010/main" xmlns="" val="360001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0434" tIns="45217" rIns="90434" bIns="45217" rtlCol="0"/>
          <a:lstStyle>
            <a:lvl1pPr algn="l">
              <a:defRPr sz="1200"/>
            </a:lvl1pPr>
          </a:lstStyle>
          <a:p>
            <a:endParaRPr lang="en-US" dirty="0"/>
          </a:p>
        </p:txBody>
      </p:sp>
      <p:sp>
        <p:nvSpPr>
          <p:cNvPr id="3" name="Date Placeholder 2"/>
          <p:cNvSpPr>
            <a:spLocks noGrp="1"/>
          </p:cNvSpPr>
          <p:nvPr>
            <p:ph type="dt" idx="1"/>
          </p:nvPr>
        </p:nvSpPr>
        <p:spPr>
          <a:xfrm>
            <a:off x="3818971" y="1"/>
            <a:ext cx="2921582" cy="493633"/>
          </a:xfrm>
          <a:prstGeom prst="rect">
            <a:avLst/>
          </a:prstGeom>
        </p:spPr>
        <p:txBody>
          <a:bodyPr vert="horz" lIns="90434" tIns="45217" rIns="90434" bIns="45217" rtlCol="0"/>
          <a:lstStyle>
            <a:lvl1pPr algn="r">
              <a:defRPr sz="1200"/>
            </a:lvl1pPr>
          </a:lstStyle>
          <a:p>
            <a:fld id="{4C1A09B3-73DB-534B-AFF6-6E70221554CB}" type="datetimeFigureOut">
              <a:rPr lang="en-US" smtClean="0"/>
              <a:pPr/>
              <a:t>10/19/2022</a:t>
            </a:fld>
            <a:endParaRPr lang="en-US" dirty="0"/>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434" tIns="45217" rIns="90434" bIns="45217" rtlCol="0" anchor="ctr"/>
          <a:lstStyle/>
          <a:p>
            <a:endParaRPr lang="en-US" dirty="0"/>
          </a:p>
        </p:txBody>
      </p:sp>
      <p:sp>
        <p:nvSpPr>
          <p:cNvPr id="5" name="Notes Placeholder 4"/>
          <p:cNvSpPr>
            <a:spLocks noGrp="1"/>
          </p:cNvSpPr>
          <p:nvPr>
            <p:ph type="body" sz="quarter" idx="3"/>
          </p:nvPr>
        </p:nvSpPr>
        <p:spPr>
          <a:xfrm>
            <a:off x="674212" y="4689518"/>
            <a:ext cx="5393690" cy="4442698"/>
          </a:xfrm>
          <a:prstGeom prst="rect">
            <a:avLst/>
          </a:prstGeom>
        </p:spPr>
        <p:txBody>
          <a:bodyPr vert="horz" lIns="90434" tIns="45217" rIns="90434" bIns="45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21582" cy="493633"/>
          </a:xfrm>
          <a:prstGeom prst="rect">
            <a:avLst/>
          </a:prstGeom>
        </p:spPr>
        <p:txBody>
          <a:bodyPr vert="horz" lIns="90434" tIns="45217" rIns="90434" bIns="452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7317"/>
            <a:ext cx="2921582" cy="493633"/>
          </a:xfrm>
          <a:prstGeom prst="rect">
            <a:avLst/>
          </a:prstGeom>
        </p:spPr>
        <p:txBody>
          <a:bodyPr vert="horz" lIns="90434" tIns="45217" rIns="90434" bIns="45217" rtlCol="0" anchor="b"/>
          <a:lstStyle>
            <a:lvl1pPr algn="r">
              <a:defRPr sz="1200"/>
            </a:lvl1pPr>
          </a:lstStyle>
          <a:p>
            <a:fld id="{C1ED9211-0C45-834F-8233-CFED85ECC98D}" type="slidenum">
              <a:rPr lang="en-US" smtClean="0"/>
              <a:pPr/>
              <a:t>‹#›</a:t>
            </a:fld>
            <a:endParaRPr lang="en-US" dirty="0"/>
          </a:p>
        </p:txBody>
      </p:sp>
    </p:spTree>
    <p:extLst>
      <p:ext uri="{BB962C8B-B14F-4D97-AF65-F5344CB8AC3E}">
        <p14:creationId xmlns:p14="http://schemas.microsoft.com/office/powerpoint/2010/main" xmlns="" val="3050842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06C3F1-327E-45CD-AFF1-1AA3CE513F6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81802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AD849">
            <a:alpha val="0"/>
          </a:srgb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48856"/>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200" y="12235"/>
            <a:ext cx="7772400" cy="1216014"/>
          </a:xfrm>
        </p:spPr>
        <p:txBody>
          <a:bodyPr/>
          <a:lstStyle>
            <a:lvl1pPr algn="l">
              <a:defRPr b="1">
                <a:solidFill>
                  <a:srgbClr val="005800"/>
                </a:solidFill>
              </a:defRPr>
            </a:lvl1pPr>
          </a:lstStyle>
          <a:p>
            <a:r>
              <a:rPr lang="en-US" dirty="0"/>
              <a:t>Click to edit Master title style</a:t>
            </a:r>
          </a:p>
        </p:txBody>
      </p:sp>
      <p:sp>
        <p:nvSpPr>
          <p:cNvPr id="3" name="Subtitle 2"/>
          <p:cNvSpPr>
            <a:spLocks noGrp="1"/>
          </p:cNvSpPr>
          <p:nvPr>
            <p:ph type="subTitle" idx="1"/>
          </p:nvPr>
        </p:nvSpPr>
        <p:spPr>
          <a:xfrm>
            <a:off x="457200" y="1228248"/>
            <a:ext cx="6400800" cy="964054"/>
          </a:xfrm>
        </p:spPr>
        <p:txBody>
          <a:bodyPr/>
          <a:lstStyle>
            <a:lvl1pPr marL="0" indent="0" algn="l">
              <a:buNone/>
              <a:defRPr b="1">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39CC70-38BE-4415-8B1E-B0DFE1B87730}" type="datetime1">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90617" y="-802166"/>
            <a:ext cx="10182687" cy="8681838"/>
          </a:xfrm>
          <a:prstGeom prst="rect">
            <a:avLst/>
          </a:prstGeom>
        </p:spPr>
      </p:pic>
    </p:spTree>
    <p:extLst>
      <p:ext uri="{BB962C8B-B14F-4D97-AF65-F5344CB8AC3E}">
        <p14:creationId xmlns:p14="http://schemas.microsoft.com/office/powerpoint/2010/main" xmlns="" val="56526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EB078B-7D9D-42A8-853E-03EF0E8AB7C2}" type="datetime1">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55234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B6654B-6055-42B3-A12D-49EFFA02E9FE}" type="datetime1">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445300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328BC-BB81-9B44-81B5-20C175D435C0}"/>
              </a:ext>
            </a:extLst>
          </p:cNvPr>
          <p:cNvSpPr>
            <a:spLocks noGrp="1"/>
          </p:cNvSpPr>
          <p:nvPr>
            <p:ph type="ctrTitle" hasCustomPrompt="1"/>
          </p:nvPr>
        </p:nvSpPr>
        <p:spPr>
          <a:xfrm>
            <a:off x="173800" y="1122364"/>
            <a:ext cx="3889331" cy="2002881"/>
          </a:xfrm>
          <a:prstGeom prst="rect">
            <a:avLst/>
          </a:prstGeom>
        </p:spPr>
        <p:txBody>
          <a:bodyPr anchor="b"/>
          <a:lstStyle>
            <a:lvl1pPr algn="ctr">
              <a:defRPr sz="4500" b="1" i="0">
                <a:solidFill>
                  <a:srgbClr val="A0CC3A"/>
                </a:solidFill>
                <a:latin typeface="Tw Cen MT Std Extra Bold" panose="020B0402020104020603" pitchFamily="34" charset="0"/>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xmlns="" id="{E2C4241E-7900-934C-8F35-136F7588B265}"/>
              </a:ext>
            </a:extLst>
          </p:cNvPr>
          <p:cNvSpPr>
            <a:spLocks noGrp="1"/>
          </p:cNvSpPr>
          <p:nvPr>
            <p:ph type="subTitle" idx="1" hasCustomPrompt="1"/>
          </p:nvPr>
        </p:nvSpPr>
        <p:spPr>
          <a:xfrm>
            <a:off x="926143" y="3213731"/>
            <a:ext cx="2384642" cy="769546"/>
          </a:xfrm>
          <a:prstGeom prst="rect">
            <a:avLst/>
          </a:prstGeom>
        </p:spPr>
        <p:txBody>
          <a:bodyPr/>
          <a:lstStyle>
            <a:lvl1pPr marL="0" indent="0" algn="ctr">
              <a:buNone/>
              <a:defRPr sz="1800" b="0" i="0">
                <a:solidFill>
                  <a:schemeClr val="bg1"/>
                </a:solidFill>
                <a:latin typeface="Tw Cen MT Std" panose="020B04020201040206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4" name="Date Placeholder 3">
            <a:extLst>
              <a:ext uri="{FF2B5EF4-FFF2-40B4-BE49-F238E27FC236}">
                <a16:creationId xmlns:a16="http://schemas.microsoft.com/office/drawing/2014/main" xmlns="" id="{D3DEA553-AB8B-2E46-9D32-76CA50365CF7}"/>
              </a:ext>
            </a:extLst>
          </p:cNvPr>
          <p:cNvSpPr>
            <a:spLocks noGrp="1"/>
          </p:cNvSpPr>
          <p:nvPr>
            <p:ph type="dt" sz="half" idx="10"/>
          </p:nvPr>
        </p:nvSpPr>
        <p:spPr>
          <a:xfrm>
            <a:off x="628650" y="6356351"/>
            <a:ext cx="2057400" cy="365125"/>
          </a:xfrm>
          <a:prstGeom prst="rect">
            <a:avLst/>
          </a:prstGeom>
        </p:spPr>
        <p:txBody>
          <a:bodyPr/>
          <a:lstStyle/>
          <a:p>
            <a:r>
              <a:rPr lang="en-ZA" dirty="0"/>
              <a:t>1/12/21</a:t>
            </a:r>
            <a:endParaRPr lang="en-US" dirty="0"/>
          </a:p>
        </p:txBody>
      </p:sp>
      <p:sp>
        <p:nvSpPr>
          <p:cNvPr id="5" name="Footer Placeholder 4">
            <a:extLst>
              <a:ext uri="{FF2B5EF4-FFF2-40B4-BE49-F238E27FC236}">
                <a16:creationId xmlns:a16="http://schemas.microsoft.com/office/drawing/2014/main" xmlns="" id="{C1588E64-7B80-1D40-938B-615E29D22668}"/>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1AD9C6CA-0F10-E643-931E-82B64976A632}"/>
              </a:ext>
            </a:extLst>
          </p:cNvPr>
          <p:cNvSpPr>
            <a:spLocks noGrp="1"/>
          </p:cNvSpPr>
          <p:nvPr>
            <p:ph type="sldNum" sz="quarter" idx="12"/>
          </p:nvPr>
        </p:nvSpPr>
        <p:spPr>
          <a:xfrm>
            <a:off x="6457950" y="6356351"/>
            <a:ext cx="2057400" cy="365125"/>
          </a:xfrm>
          <a:prstGeom prst="rect">
            <a:avLst/>
          </a:prstGeom>
        </p:spPr>
        <p:txBody>
          <a:bodyPr/>
          <a:lstStyle/>
          <a:p>
            <a:fld id="{E46178AB-9F47-154C-8C5C-96D64CA04AA0}" type="slidenum">
              <a:rPr lang="en-US" smtClean="0"/>
              <a:pPr/>
              <a:t>‹#›</a:t>
            </a:fld>
            <a:endParaRPr lang="en-US" dirty="0"/>
          </a:p>
        </p:txBody>
      </p:sp>
    </p:spTree>
    <p:extLst>
      <p:ext uri="{BB962C8B-B14F-4D97-AF65-F5344CB8AC3E}">
        <p14:creationId xmlns:p14="http://schemas.microsoft.com/office/powerpoint/2010/main" xmlns="" val="195131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D8DE3A6-B036-BD41-9EFC-4FC8A2D9F7E9}"/>
              </a:ext>
            </a:extLst>
          </p:cNvPr>
          <p:cNvSpPr>
            <a:spLocks noGrp="1"/>
          </p:cNvSpPr>
          <p:nvPr>
            <p:ph idx="1"/>
          </p:nvPr>
        </p:nvSpPr>
        <p:spPr>
          <a:xfrm>
            <a:off x="628650" y="1825625"/>
            <a:ext cx="78867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1EEDC8F-9A63-FC44-90D9-E569CECA82A4}"/>
              </a:ext>
            </a:extLst>
          </p:cNvPr>
          <p:cNvSpPr>
            <a:spLocks noGrp="1"/>
          </p:cNvSpPr>
          <p:nvPr>
            <p:ph type="dt" sz="half" idx="10"/>
          </p:nvPr>
        </p:nvSpPr>
        <p:spPr>
          <a:xfrm>
            <a:off x="628650" y="6356351"/>
            <a:ext cx="2057400" cy="365125"/>
          </a:xfrm>
          <a:prstGeom prst="rect">
            <a:avLst/>
          </a:prstGeom>
        </p:spPr>
        <p:txBody>
          <a:bodyPr/>
          <a:lstStyle/>
          <a:p>
            <a:r>
              <a:rPr lang="en-ZA" dirty="0"/>
              <a:t>1/12/21</a:t>
            </a:r>
            <a:endParaRPr lang="en-US" dirty="0"/>
          </a:p>
        </p:txBody>
      </p:sp>
      <p:sp>
        <p:nvSpPr>
          <p:cNvPr id="5" name="Footer Placeholder 4">
            <a:extLst>
              <a:ext uri="{FF2B5EF4-FFF2-40B4-BE49-F238E27FC236}">
                <a16:creationId xmlns:a16="http://schemas.microsoft.com/office/drawing/2014/main" xmlns="" id="{6807E265-90D2-014B-AD20-F0A97278D9B8}"/>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FD0B7E44-37ED-734A-8035-DE2924BE74C7}"/>
              </a:ext>
            </a:extLst>
          </p:cNvPr>
          <p:cNvSpPr>
            <a:spLocks noGrp="1"/>
          </p:cNvSpPr>
          <p:nvPr>
            <p:ph type="sldNum" sz="quarter" idx="12"/>
          </p:nvPr>
        </p:nvSpPr>
        <p:spPr>
          <a:xfrm>
            <a:off x="6457950" y="6356351"/>
            <a:ext cx="2057400" cy="365125"/>
          </a:xfrm>
          <a:prstGeom prst="rect">
            <a:avLst/>
          </a:prstGeom>
        </p:spPr>
        <p:txBody>
          <a:bodyPr/>
          <a:lstStyle/>
          <a:p>
            <a:fld id="{E46178AB-9F47-154C-8C5C-96D64CA04AA0}" type="slidenum">
              <a:rPr lang="en-US" smtClean="0"/>
              <a:pPr/>
              <a:t>‹#›</a:t>
            </a:fld>
            <a:endParaRPr lang="en-US" dirty="0"/>
          </a:p>
        </p:txBody>
      </p:sp>
      <p:sp>
        <p:nvSpPr>
          <p:cNvPr id="9" name="Title 1">
            <a:extLst>
              <a:ext uri="{FF2B5EF4-FFF2-40B4-BE49-F238E27FC236}">
                <a16:creationId xmlns:a16="http://schemas.microsoft.com/office/drawing/2014/main" xmlns="" id="{9BFAA615-FA45-5C48-A3CB-5241594667AF}"/>
              </a:ext>
            </a:extLst>
          </p:cNvPr>
          <p:cNvSpPr>
            <a:spLocks noGrp="1"/>
          </p:cNvSpPr>
          <p:nvPr>
            <p:ph type="ctrTitle" hasCustomPrompt="1"/>
          </p:nvPr>
        </p:nvSpPr>
        <p:spPr>
          <a:xfrm>
            <a:off x="628651" y="338203"/>
            <a:ext cx="3889331" cy="1008346"/>
          </a:xfrm>
          <a:prstGeom prst="rect">
            <a:avLst/>
          </a:prstGeom>
        </p:spPr>
        <p:txBody>
          <a:bodyPr anchor="b">
            <a:normAutofit/>
          </a:bodyPr>
          <a:lstStyle>
            <a:lvl1pPr algn="l">
              <a:defRPr sz="3000" b="1" i="0">
                <a:solidFill>
                  <a:srgbClr val="356D34"/>
                </a:solidFill>
                <a:latin typeface="Tw Cen MT Std" panose="020B0402020104020603" pitchFamily="34" charset="0"/>
              </a:defRPr>
            </a:lvl1pPr>
          </a:lstStyle>
          <a:p>
            <a:r>
              <a:rPr lang="en-US" dirty="0"/>
              <a:t>Content Slide</a:t>
            </a:r>
          </a:p>
        </p:txBody>
      </p:sp>
    </p:spTree>
    <p:extLst>
      <p:ext uri="{BB962C8B-B14F-4D97-AF65-F5344CB8AC3E}">
        <p14:creationId xmlns:p14="http://schemas.microsoft.com/office/powerpoint/2010/main" xmlns="" val="186144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958070B-ED4F-094D-A03E-A09B974205C0}"/>
              </a:ext>
            </a:extLst>
          </p:cNvPr>
          <p:cNvSpPr>
            <a:spLocks noGrp="1"/>
          </p:cNvSpPr>
          <p:nvPr>
            <p:ph type="ctrTitle" hasCustomPrompt="1"/>
          </p:nvPr>
        </p:nvSpPr>
        <p:spPr>
          <a:xfrm>
            <a:off x="173800" y="1352812"/>
            <a:ext cx="3889331" cy="1772433"/>
          </a:xfrm>
          <a:prstGeom prst="rect">
            <a:avLst/>
          </a:prstGeom>
        </p:spPr>
        <p:txBody>
          <a:bodyPr anchor="b"/>
          <a:lstStyle>
            <a:lvl1pPr algn="ctr">
              <a:defRPr sz="4500" b="1" i="0">
                <a:solidFill>
                  <a:srgbClr val="A0CC3A"/>
                </a:solidFill>
                <a:latin typeface="Tw Cen MT Std Extra Bold" panose="020B0402020104020603" pitchFamily="34" charset="0"/>
              </a:defRPr>
            </a:lvl1pPr>
          </a:lstStyle>
          <a:p>
            <a:r>
              <a:rPr lang="en-US" dirty="0"/>
              <a:t>Dividing Slide</a:t>
            </a:r>
          </a:p>
        </p:txBody>
      </p:sp>
      <p:sp>
        <p:nvSpPr>
          <p:cNvPr id="11" name="Subtitle 2">
            <a:extLst>
              <a:ext uri="{FF2B5EF4-FFF2-40B4-BE49-F238E27FC236}">
                <a16:creationId xmlns:a16="http://schemas.microsoft.com/office/drawing/2014/main" xmlns="" id="{967772FD-F308-4F41-BFF5-584E7380DCD6}"/>
              </a:ext>
            </a:extLst>
          </p:cNvPr>
          <p:cNvSpPr>
            <a:spLocks noGrp="1"/>
          </p:cNvSpPr>
          <p:nvPr>
            <p:ph type="subTitle" idx="1" hasCustomPrompt="1"/>
          </p:nvPr>
        </p:nvSpPr>
        <p:spPr>
          <a:xfrm>
            <a:off x="926143" y="3213731"/>
            <a:ext cx="2384642" cy="769546"/>
          </a:xfrm>
          <a:prstGeom prst="rect">
            <a:avLst/>
          </a:prstGeom>
        </p:spPr>
        <p:txBody>
          <a:bodyPr/>
          <a:lstStyle>
            <a:lvl1pPr marL="0" indent="0" algn="ctr">
              <a:buNone/>
              <a:defRPr sz="1800" b="0" i="0">
                <a:solidFill>
                  <a:schemeClr val="bg1"/>
                </a:solidFill>
                <a:latin typeface="Tw Cen MT Std" panose="020B04020201040206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extLst>
      <p:ext uri="{BB962C8B-B14F-4D97-AF65-F5344CB8AC3E}">
        <p14:creationId xmlns:p14="http://schemas.microsoft.com/office/powerpoint/2010/main" xmlns="" val="3915024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733DE-53BE-7641-B919-F90A7D9DD64E}"/>
              </a:ext>
            </a:extLst>
          </p:cNvPr>
          <p:cNvSpPr>
            <a:spLocks noGrp="1"/>
          </p:cNvSpPr>
          <p:nvPr>
            <p:ph type="title" hasCustomPrompt="1"/>
          </p:nvPr>
        </p:nvSpPr>
        <p:spPr>
          <a:xfrm>
            <a:off x="628650" y="365126"/>
            <a:ext cx="7886700" cy="1325563"/>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b="1" i="0">
                <a:solidFill>
                  <a:srgbClr val="356D34"/>
                </a:solidFill>
                <a:latin typeface="Tw Cen MT Std" panose="020B0402020104020603" pitchFamily="34" charset="0"/>
              </a:defRPr>
            </a:lvl1pPr>
          </a:lstStyle>
          <a:p>
            <a:r>
              <a:rPr lang="en-US" dirty="0"/>
              <a:t>Content Slide (with images)</a:t>
            </a:r>
          </a:p>
        </p:txBody>
      </p:sp>
      <p:sp>
        <p:nvSpPr>
          <p:cNvPr id="3" name="Content Placeholder 2">
            <a:extLst>
              <a:ext uri="{FF2B5EF4-FFF2-40B4-BE49-F238E27FC236}">
                <a16:creationId xmlns:a16="http://schemas.microsoft.com/office/drawing/2014/main" xmlns="" id="{5D3B966E-0CDE-1643-BC85-704E47DC89F4}"/>
              </a:ext>
            </a:extLst>
          </p:cNvPr>
          <p:cNvSpPr>
            <a:spLocks noGrp="1"/>
          </p:cNvSpPr>
          <p:nvPr>
            <p:ph sz="half" idx="1"/>
          </p:nvPr>
        </p:nvSpPr>
        <p:spPr>
          <a:xfrm>
            <a:off x="628650" y="1825625"/>
            <a:ext cx="38862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969FDD72-0F33-384E-B9C9-791E74CD08B6}"/>
              </a:ext>
            </a:extLst>
          </p:cNvPr>
          <p:cNvSpPr>
            <a:spLocks noGrp="1"/>
          </p:cNvSpPr>
          <p:nvPr>
            <p:ph sz="half" idx="2"/>
          </p:nvPr>
        </p:nvSpPr>
        <p:spPr>
          <a:xfrm>
            <a:off x="4629150" y="1825625"/>
            <a:ext cx="3886200" cy="4351338"/>
          </a:xfrm>
          <a:prstGeom prst="rect">
            <a:avLst/>
          </a:prstGeom>
        </p:spPr>
        <p:txBody>
          <a:bodyPr/>
          <a:lstStyle>
            <a:lvl1pPr>
              <a:defRPr>
                <a:solidFill>
                  <a:srgbClr val="356D34"/>
                </a:solidFill>
                <a:latin typeface="+mn-lt"/>
              </a:defRPr>
            </a:lvl1pPr>
            <a:lvl2pPr>
              <a:defRPr>
                <a:solidFill>
                  <a:srgbClr val="356D34"/>
                </a:solidFill>
                <a:latin typeface="+mn-lt"/>
              </a:defRPr>
            </a:lvl2pPr>
            <a:lvl3pPr>
              <a:defRPr>
                <a:solidFill>
                  <a:srgbClr val="356D34"/>
                </a:solidFill>
                <a:latin typeface="+mn-lt"/>
              </a:defRPr>
            </a:lvl3pPr>
            <a:lvl4pPr>
              <a:defRPr>
                <a:solidFill>
                  <a:srgbClr val="356D34"/>
                </a:solidFill>
                <a:latin typeface="+mn-lt"/>
              </a:defRPr>
            </a:lvl4pPr>
            <a:lvl5pPr>
              <a:defRPr>
                <a:solidFill>
                  <a:srgbClr val="356D34"/>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C4AE381-0501-C442-8A44-7CA3212348D6}"/>
              </a:ext>
            </a:extLst>
          </p:cNvPr>
          <p:cNvSpPr>
            <a:spLocks noGrp="1"/>
          </p:cNvSpPr>
          <p:nvPr>
            <p:ph type="dt" sz="half" idx="10"/>
          </p:nvPr>
        </p:nvSpPr>
        <p:spPr>
          <a:xfrm>
            <a:off x="628650" y="6356351"/>
            <a:ext cx="2057400" cy="365125"/>
          </a:xfrm>
          <a:prstGeom prst="rect">
            <a:avLst/>
          </a:prstGeom>
        </p:spPr>
        <p:txBody>
          <a:bodyPr/>
          <a:lstStyle/>
          <a:p>
            <a:r>
              <a:rPr lang="en-ZA" dirty="0"/>
              <a:t>1/12/21</a:t>
            </a:r>
            <a:endParaRPr lang="en-US" dirty="0"/>
          </a:p>
        </p:txBody>
      </p:sp>
      <p:sp>
        <p:nvSpPr>
          <p:cNvPr id="6" name="Footer Placeholder 5">
            <a:extLst>
              <a:ext uri="{FF2B5EF4-FFF2-40B4-BE49-F238E27FC236}">
                <a16:creationId xmlns:a16="http://schemas.microsoft.com/office/drawing/2014/main" xmlns="" id="{B612250E-D57E-F049-AD69-F1C7FCF584FB}"/>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260AD10F-D794-4740-847B-FBD5C63D8485}"/>
              </a:ext>
            </a:extLst>
          </p:cNvPr>
          <p:cNvSpPr>
            <a:spLocks noGrp="1"/>
          </p:cNvSpPr>
          <p:nvPr>
            <p:ph type="sldNum" sz="quarter" idx="12"/>
          </p:nvPr>
        </p:nvSpPr>
        <p:spPr>
          <a:xfrm>
            <a:off x="6457950" y="6356351"/>
            <a:ext cx="2057400" cy="365125"/>
          </a:xfrm>
          <a:prstGeom prst="rect">
            <a:avLst/>
          </a:prstGeom>
        </p:spPr>
        <p:txBody>
          <a:bodyPr/>
          <a:lstStyle/>
          <a:p>
            <a:fld id="{E46178AB-9F47-154C-8C5C-96D64CA04AA0}" type="slidenum">
              <a:rPr lang="en-US" smtClean="0"/>
              <a:pPr/>
              <a:t>‹#›</a:t>
            </a:fld>
            <a:endParaRPr lang="en-US" dirty="0"/>
          </a:p>
        </p:txBody>
      </p:sp>
    </p:spTree>
    <p:extLst>
      <p:ext uri="{BB962C8B-B14F-4D97-AF65-F5344CB8AC3E}">
        <p14:creationId xmlns:p14="http://schemas.microsoft.com/office/powerpoint/2010/main" xmlns="" val="3628625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EC9BB0F2-9CA6-4B40-83B9-4BB97E0F63A8}"/>
              </a:ext>
            </a:extLst>
          </p:cNvPr>
          <p:cNvSpPr>
            <a:spLocks noGrp="1"/>
          </p:cNvSpPr>
          <p:nvPr>
            <p:ph type="dt" sz="half" idx="10"/>
          </p:nvPr>
        </p:nvSpPr>
        <p:spPr>
          <a:xfrm>
            <a:off x="628650" y="6356351"/>
            <a:ext cx="2057400" cy="365125"/>
          </a:xfrm>
          <a:prstGeom prst="rect">
            <a:avLst/>
          </a:prstGeom>
        </p:spPr>
        <p:txBody>
          <a:bodyPr/>
          <a:lstStyle/>
          <a:p>
            <a:r>
              <a:rPr lang="en-ZA" dirty="0"/>
              <a:t>1/12/21</a:t>
            </a:r>
            <a:endParaRPr lang="en-US" dirty="0"/>
          </a:p>
        </p:txBody>
      </p:sp>
      <p:sp>
        <p:nvSpPr>
          <p:cNvPr id="4" name="Footer Placeholder 3">
            <a:extLst>
              <a:ext uri="{FF2B5EF4-FFF2-40B4-BE49-F238E27FC236}">
                <a16:creationId xmlns:a16="http://schemas.microsoft.com/office/drawing/2014/main" xmlns="" id="{C026A7CC-690F-A341-891D-3DA2E1833FC6}"/>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66FB76B2-52BD-2C4C-B162-1B7CB186F26C}"/>
              </a:ext>
            </a:extLst>
          </p:cNvPr>
          <p:cNvSpPr>
            <a:spLocks noGrp="1"/>
          </p:cNvSpPr>
          <p:nvPr>
            <p:ph type="sldNum" sz="quarter" idx="12"/>
          </p:nvPr>
        </p:nvSpPr>
        <p:spPr>
          <a:xfrm>
            <a:off x="6457950" y="6356351"/>
            <a:ext cx="2057400" cy="365125"/>
          </a:xfrm>
          <a:prstGeom prst="rect">
            <a:avLst/>
          </a:prstGeom>
        </p:spPr>
        <p:txBody>
          <a:bodyPr/>
          <a:lstStyle/>
          <a:p>
            <a:fld id="{E46178AB-9F47-154C-8C5C-96D64CA04AA0}" type="slidenum">
              <a:rPr lang="en-US" smtClean="0"/>
              <a:pPr/>
              <a:t>‹#›</a:t>
            </a:fld>
            <a:endParaRPr lang="en-US" dirty="0"/>
          </a:p>
        </p:txBody>
      </p:sp>
      <p:sp>
        <p:nvSpPr>
          <p:cNvPr id="6" name="Title 1">
            <a:extLst>
              <a:ext uri="{FF2B5EF4-FFF2-40B4-BE49-F238E27FC236}">
                <a16:creationId xmlns:a16="http://schemas.microsoft.com/office/drawing/2014/main" xmlns="" id="{72348D62-2924-C549-86B3-CB19B9A3FC56}"/>
              </a:ext>
            </a:extLst>
          </p:cNvPr>
          <p:cNvSpPr>
            <a:spLocks noGrp="1"/>
          </p:cNvSpPr>
          <p:nvPr>
            <p:ph type="title" hasCustomPrompt="1"/>
          </p:nvPr>
        </p:nvSpPr>
        <p:spPr>
          <a:xfrm>
            <a:off x="628650" y="365126"/>
            <a:ext cx="7886700" cy="1325563"/>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b="1" i="0">
                <a:solidFill>
                  <a:srgbClr val="356D34"/>
                </a:solidFill>
                <a:latin typeface="Tw Cen MT Std" panose="020B0402020104020603" pitchFamily="34" charset="0"/>
              </a:defRPr>
            </a:lvl1pPr>
          </a:lstStyle>
          <a:p>
            <a:r>
              <a:rPr lang="en-US" dirty="0"/>
              <a:t>Image only slide</a:t>
            </a:r>
          </a:p>
        </p:txBody>
      </p:sp>
    </p:spTree>
    <p:extLst>
      <p:ext uri="{BB962C8B-B14F-4D97-AF65-F5344CB8AC3E}">
        <p14:creationId xmlns:p14="http://schemas.microsoft.com/office/powerpoint/2010/main" xmlns="" val="23519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58391" y="430213"/>
            <a:ext cx="82677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458391" y="6299200"/>
            <a:ext cx="82677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userDrawn="1"/>
        </p:nvSpPr>
        <p:spPr bwMode="auto">
          <a:xfrm>
            <a:off x="7937897" y="6392863"/>
            <a:ext cx="28575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fld id="{E03F691D-FE5B-471A-9F6E-22E4C5EED1F7}" type="slidenum">
              <a:rPr lang="en-US" altLang="en-US" sz="900" smtClean="0">
                <a:solidFill>
                  <a:srgbClr val="AA998B"/>
                </a:solidFill>
                <a:latin typeface="Century Gothic" panose="020B0502020202020204" pitchFamily="34" charset="0"/>
                <a:ea typeface="Century Gothic" panose="020B0502020202020204" pitchFamily="34" charset="0"/>
                <a:cs typeface="Century Gothic" panose="020B0502020202020204" pitchFamily="34" charset="0"/>
              </a:rPr>
              <a:pPr algn="ctr" eaLnBrk="1" hangingPunct="1">
                <a:defRPr/>
              </a:pPr>
              <a:t>‹#›</a:t>
            </a:fld>
            <a:endParaRPr lang="en-US" altLang="en-US" sz="900" dirty="0">
              <a:solidFill>
                <a:srgbClr val="AA998B"/>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0" name="Title 1"/>
          <p:cNvSpPr>
            <a:spLocks noGrp="1"/>
          </p:cNvSpPr>
          <p:nvPr>
            <p:ph type="title"/>
          </p:nvPr>
        </p:nvSpPr>
        <p:spPr>
          <a:xfrm>
            <a:off x="732161" y="523929"/>
            <a:ext cx="7825167" cy="427894"/>
          </a:xfrm>
          <a:prstGeom prst="rect">
            <a:avLst/>
          </a:prstGeom>
        </p:spPr>
        <p:txBody>
          <a:bodyPr/>
          <a:lstStyle>
            <a:lvl1pPr marL="0" algn="l" defTabSz="685800" rtl="0" eaLnBrk="1" latinLnBrk="0" hangingPunct="1">
              <a:defRPr lang="en-US" sz="1800" b="1" kern="1200">
                <a:solidFill>
                  <a:schemeClr val="bg1"/>
                </a:solidFill>
                <a:latin typeface="Century Gothic" charset="0"/>
                <a:ea typeface="Century Gothic" charset="0"/>
                <a:cs typeface="Century Gothic" charset="0"/>
              </a:defRPr>
            </a:lvl1pPr>
          </a:lstStyle>
          <a:p>
            <a:r>
              <a:rPr lang="en-US" dirty="0"/>
              <a:t>Click to edit Master title style</a:t>
            </a:r>
          </a:p>
        </p:txBody>
      </p:sp>
    </p:spTree>
    <p:extLst>
      <p:ext uri="{BB962C8B-B14F-4D97-AF65-F5344CB8AC3E}">
        <p14:creationId xmlns:p14="http://schemas.microsoft.com/office/powerpoint/2010/main" xmlns="" val="296194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57954" y="430222"/>
            <a:ext cx="8267700" cy="615308"/>
          </a:xfrm>
          <a:prstGeom prst="rect">
            <a:avLst/>
          </a:prstGeom>
        </p:spPr>
      </p:pic>
      <p:sp>
        <p:nvSpPr>
          <p:cNvPr id="2" name="Title 1"/>
          <p:cNvSpPr>
            <a:spLocks noGrp="1"/>
          </p:cNvSpPr>
          <p:nvPr>
            <p:ph type="title"/>
          </p:nvPr>
        </p:nvSpPr>
        <p:spPr>
          <a:xfrm>
            <a:off x="732161" y="523929"/>
            <a:ext cx="7825167" cy="427894"/>
          </a:xfrm>
          <a:prstGeom prst="rect">
            <a:avLst/>
          </a:prstGeom>
        </p:spPr>
        <p:txBody>
          <a:bodyPr/>
          <a:lstStyle>
            <a:lvl1pPr marL="0" algn="l" defTabSz="685800" rtl="0" eaLnBrk="1" latinLnBrk="0" hangingPunct="1">
              <a:defRPr lang="en-US" sz="1800" b="1" kern="1200">
                <a:solidFill>
                  <a:schemeClr val="bg1"/>
                </a:solidFill>
                <a:latin typeface="Century Gothic" charset="0"/>
                <a:ea typeface="Century Gothic" charset="0"/>
                <a:cs typeface="Century Gothic" charset="0"/>
              </a:defRPr>
            </a:lvl1pPr>
          </a:lstStyle>
          <a:p>
            <a:r>
              <a:rPr lang="en-US" dirty="0"/>
              <a:t>Click to edit Master title style</a:t>
            </a:r>
          </a:p>
        </p:txBody>
      </p:sp>
      <p:pic>
        <p:nvPicPr>
          <p:cNvPr id="7" name="Picture 6"/>
          <p:cNvPicPr>
            <a:picLocks noChangeAspect="1"/>
          </p:cNvPicPr>
          <p:nvPr userDrawn="1"/>
        </p:nvPicPr>
        <p:blipFill>
          <a:blip r:embed="rId3"/>
          <a:stretch>
            <a:fillRect/>
          </a:stretch>
        </p:blipFill>
        <p:spPr>
          <a:xfrm>
            <a:off x="457954" y="6298747"/>
            <a:ext cx="8267700" cy="368300"/>
          </a:xfrm>
          <a:prstGeom prst="rect">
            <a:avLst/>
          </a:prstGeom>
        </p:spPr>
      </p:pic>
      <p:sp>
        <p:nvSpPr>
          <p:cNvPr id="5" name="Content Placeholder 7"/>
          <p:cNvSpPr>
            <a:spLocks noGrp="1"/>
          </p:cNvSpPr>
          <p:nvPr>
            <p:ph sz="quarter" idx="10"/>
          </p:nvPr>
        </p:nvSpPr>
        <p:spPr>
          <a:xfrm>
            <a:off x="855733" y="1238081"/>
            <a:ext cx="7798721" cy="4774301"/>
          </a:xfrm>
          <a:prstGeom prst="rect">
            <a:avLst/>
          </a:prstGeom>
        </p:spPr>
        <p:txBody>
          <a:bodyPr/>
          <a:lstStyle>
            <a:lvl1pPr>
              <a:defRPr sz="1800">
                <a:solidFill>
                  <a:srgbClr val="71708D"/>
                </a:solidFill>
                <a:latin typeface="Century Gothic" charset="0"/>
                <a:ea typeface="Century Gothic" charset="0"/>
                <a:cs typeface="Century Gothic" charset="0"/>
              </a:defRPr>
            </a:lvl1pPr>
            <a:lvl2pPr>
              <a:defRPr sz="1500">
                <a:solidFill>
                  <a:srgbClr val="71708D"/>
                </a:solidFill>
                <a:latin typeface="Century Gothic" charset="0"/>
                <a:ea typeface="Century Gothic" charset="0"/>
                <a:cs typeface="Century Gothic" charset="0"/>
              </a:defRPr>
            </a:lvl2pPr>
            <a:lvl3pPr>
              <a:defRPr sz="1350">
                <a:solidFill>
                  <a:srgbClr val="71708D"/>
                </a:solidFill>
                <a:latin typeface="Century Gothic" charset="0"/>
                <a:ea typeface="Century Gothic" charset="0"/>
                <a:cs typeface="Century Gothic" charset="0"/>
              </a:defRPr>
            </a:lvl3pPr>
            <a:lvl4pPr>
              <a:defRPr sz="1200">
                <a:solidFill>
                  <a:srgbClr val="71708D"/>
                </a:solidFill>
                <a:latin typeface="Century Gothic" charset="0"/>
                <a:ea typeface="Century Gothic" charset="0"/>
                <a:cs typeface="Century Gothic" charset="0"/>
              </a:defRPr>
            </a:lvl4pPr>
            <a:lvl5pPr>
              <a:defRPr sz="1200">
                <a:solidFill>
                  <a:srgbClr val="71708D"/>
                </a:solidFill>
                <a:latin typeface="Century Gothic" charset="0"/>
                <a:ea typeface="Century Gothic" charset="0"/>
                <a:cs typeface="Century Gothic"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7938287" y="6392708"/>
            <a:ext cx="285245" cy="507831"/>
          </a:xfrm>
          <a:prstGeom prst="rect">
            <a:avLst/>
          </a:prstGeom>
          <a:noFill/>
        </p:spPr>
        <p:txBody>
          <a:bodyPr wrap="square" rtlCol="0">
            <a:spAutoFit/>
          </a:bodyPr>
          <a:lstStyle/>
          <a:p>
            <a:pPr algn="ctr"/>
            <a:fld id="{E6D6A0C0-CE57-0C49-8BA9-382050109D93}" type="slidenum">
              <a:rPr lang="en-US" sz="900" smtClean="0">
                <a:solidFill>
                  <a:srgbClr val="AA998B"/>
                </a:solidFill>
                <a:latin typeface="Century Gothic" charset="0"/>
                <a:ea typeface="Century Gothic" charset="0"/>
                <a:cs typeface="Century Gothic" charset="0"/>
              </a:rPr>
              <a:pPr algn="ctr"/>
              <a:t>‹#›</a:t>
            </a:fld>
            <a:endParaRPr lang="en-US" sz="900" dirty="0">
              <a:solidFill>
                <a:srgbClr val="AA998B"/>
              </a:solidFill>
              <a:latin typeface="Century Gothic" charset="0"/>
              <a:ea typeface="Century Gothic" charset="0"/>
              <a:cs typeface="Century Gothic" charset="0"/>
            </a:endParaRPr>
          </a:p>
        </p:txBody>
      </p:sp>
    </p:spTree>
    <p:extLst>
      <p:ext uri="{BB962C8B-B14F-4D97-AF65-F5344CB8AC3E}">
        <p14:creationId xmlns:p14="http://schemas.microsoft.com/office/powerpoint/2010/main" xmlns="" val="39392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8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83A297-5F13-4B04-B6BB-4E566C829144}" type="datetime1">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86860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5E8C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648663"/>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521439"/>
            <a:ext cx="7772400" cy="716185"/>
          </a:xfrm>
        </p:spPr>
        <p:txBody>
          <a:bodyPr anchor="b">
            <a:normAutofit/>
          </a:bodyPr>
          <a:lstStyle>
            <a:lvl1pPr marL="0" indent="0">
              <a:buNone/>
              <a:defRPr sz="32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E84500-4666-4952-903C-030690E2B811}" type="datetime1">
              <a:rPr lang="en-US" smtClean="0"/>
              <a:pPr/>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CA9E7B-CB17-0B4A-B4E1-519665044527}" type="slidenum">
              <a:rPr lang="en-US" smtClean="0"/>
              <a:pPr/>
              <a:t>‹#›</a:t>
            </a:fld>
            <a:endParaRPr lang="en-US" dirty="0"/>
          </a:p>
        </p:txBody>
      </p:sp>
      <p:pic>
        <p:nvPicPr>
          <p:cNvPr id="9" name="Picture 8" descr="house1.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877249" y="3296608"/>
            <a:ext cx="3462528" cy="2502408"/>
          </a:xfrm>
          <a:prstGeom prst="rect">
            <a:avLst/>
          </a:prstGeom>
        </p:spPr>
      </p:pic>
    </p:spTree>
    <p:extLst>
      <p:ext uri="{BB962C8B-B14F-4D97-AF65-F5344CB8AC3E}">
        <p14:creationId xmlns:p14="http://schemas.microsoft.com/office/powerpoint/2010/main" xmlns="" val="197890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CC36B9-D843-48F7-B112-86F7EBC88AC9}" type="datetime1">
              <a:rPr lang="en-US" smtClean="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235801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D473E6-3F92-495B-BA58-C0A2BCFB706E}" type="datetime1">
              <a:rPr lang="en-US" smtClean="0"/>
              <a:pPr/>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11620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6E5F60-EB90-466F-B33B-B37532DA3573}" type="datetime1">
              <a:rPr lang="en-US" smtClean="0"/>
              <a:pPr/>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251971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3FBA362-13F5-448B-A5DF-80A4E0EB55A7}" type="datetime1">
              <a:rPr lang="en-US" smtClean="0"/>
              <a:pPr/>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32504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E26660-6B0F-49D9-9743-8E5F7BEFA008}" type="datetime1">
              <a:rPr lang="en-US" smtClean="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86589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B8F1AA-D9C2-4A93-9321-2524EC98B8D8}" type="datetime1">
              <a:rPr lang="en-US" smtClean="0"/>
              <a:pPr/>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CA9E7B-CB17-0B4A-B4E1-519665044527}" type="slidenum">
              <a:rPr lang="en-US" smtClean="0"/>
              <a:pPr/>
              <a:t>‹#›</a:t>
            </a:fld>
            <a:endParaRPr lang="en-US" dirty="0"/>
          </a:p>
        </p:txBody>
      </p:sp>
    </p:spTree>
    <p:extLst>
      <p:ext uri="{BB962C8B-B14F-4D97-AF65-F5344CB8AC3E}">
        <p14:creationId xmlns:p14="http://schemas.microsoft.com/office/powerpoint/2010/main" xmlns="" val="234224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A9E7B-CB17-0B4A-B4E1-519665044527}" type="slidenum">
              <a:rPr lang="en-US" smtClean="0"/>
              <a:pPr/>
              <a:t>‹#›</a:t>
            </a:fld>
            <a:endParaRPr lang="en-US" dirty="0"/>
          </a:p>
        </p:txBody>
      </p:sp>
      <p:pic>
        <p:nvPicPr>
          <p:cNvPr id="4" name="Picture 3" descr="arc 03B.pn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7508713" y="5440367"/>
            <a:ext cx="1635286" cy="1120171"/>
          </a:xfrm>
          <a:prstGeom prst="rect">
            <a:avLst/>
          </a:prstGeom>
        </p:spPr>
      </p:pic>
      <p:pic>
        <p:nvPicPr>
          <p:cNvPr id="7" name="Picture 6" descr="logo03B.pn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8028566" y="5900965"/>
            <a:ext cx="1124449" cy="534113"/>
          </a:xfrm>
          <a:prstGeom prst="rect">
            <a:avLst/>
          </a:prstGeom>
        </p:spPr>
      </p:pic>
      <p:pic>
        <p:nvPicPr>
          <p:cNvPr id="16" name="Picture 15" descr="number4.png"/>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405384" y="6376135"/>
            <a:ext cx="8738616" cy="368808"/>
          </a:xfrm>
          <a:prstGeom prst="rect">
            <a:avLst/>
          </a:prstGeom>
        </p:spPr>
      </p:pic>
    </p:spTree>
    <p:extLst>
      <p:ext uri="{BB962C8B-B14F-4D97-AF65-F5344CB8AC3E}">
        <p14:creationId xmlns:p14="http://schemas.microsoft.com/office/powerpoint/2010/main" xmlns="" val="404132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193BB61-F178-C044-BCC3-0F51C453A3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823FFAE-EE38-8D4E-A12B-2760748D37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B71B094-A8E7-3049-B221-B1DF2AC63F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Std Semi Medium" panose="020B0402020104020603" pitchFamily="34" charset="0"/>
              </a:defRPr>
            </a:lvl1pPr>
          </a:lstStyle>
          <a:p>
            <a:r>
              <a:rPr lang="en-ZA" dirty="0"/>
              <a:t>1/12/21</a:t>
            </a:r>
            <a:endParaRPr lang="en-US" dirty="0"/>
          </a:p>
        </p:txBody>
      </p:sp>
      <p:sp>
        <p:nvSpPr>
          <p:cNvPr id="5" name="Footer Placeholder 4">
            <a:extLst>
              <a:ext uri="{FF2B5EF4-FFF2-40B4-BE49-F238E27FC236}">
                <a16:creationId xmlns:a16="http://schemas.microsoft.com/office/drawing/2014/main" xmlns="" id="{1CBC6BA4-A993-934A-8A27-E3F9BE0A156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Std Semi Medium" panose="020B0402020104020603" pitchFamily="34" charset="0"/>
              </a:defRPr>
            </a:lvl1pPr>
          </a:lstStyle>
          <a:p>
            <a:endParaRPr lang="en-US" dirty="0"/>
          </a:p>
        </p:txBody>
      </p:sp>
      <p:sp>
        <p:nvSpPr>
          <p:cNvPr id="6" name="Slide Number Placeholder 5">
            <a:extLst>
              <a:ext uri="{FF2B5EF4-FFF2-40B4-BE49-F238E27FC236}">
                <a16:creationId xmlns:a16="http://schemas.microsoft.com/office/drawing/2014/main" xmlns="" id="{69933CB9-B24E-E443-A706-F4486BEDDC8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Std Semi Medium" panose="020B0402020104020603" pitchFamily="34" charset="0"/>
              </a:defRPr>
            </a:lvl1pPr>
          </a:lstStyle>
          <a:p>
            <a:fld id="{E46178AB-9F47-154C-8C5C-96D64CA04AA0}" type="slidenum">
              <a:rPr lang="en-US" smtClean="0"/>
              <a:pPr/>
              <a:t>‹#›</a:t>
            </a:fld>
            <a:endParaRPr lang="en-US" dirty="0"/>
          </a:p>
        </p:txBody>
      </p:sp>
    </p:spTree>
    <p:extLst>
      <p:ext uri="{BB962C8B-B14F-4D97-AF65-F5344CB8AC3E}">
        <p14:creationId xmlns:p14="http://schemas.microsoft.com/office/powerpoint/2010/main" xmlns="" val="3014184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685800" rtl="0" eaLnBrk="1" latinLnBrk="0" hangingPunct="1">
        <a:lnSpc>
          <a:spcPct val="90000"/>
        </a:lnSpc>
        <a:spcBef>
          <a:spcPct val="0"/>
        </a:spcBef>
        <a:buNone/>
        <a:defRPr sz="3300" b="1" i="0" kern="1200">
          <a:solidFill>
            <a:srgbClr val="A0CC3A"/>
          </a:solidFill>
          <a:latin typeface="Tw Cen MT Std Extra Bold" panose="020B04020201040206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356D3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56D3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356D3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356D3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56D3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42EB2-85ED-B74D-BABF-D3C5AA8D0A40}"/>
              </a:ext>
            </a:extLst>
          </p:cNvPr>
          <p:cNvSpPr>
            <a:spLocks noGrp="1"/>
          </p:cNvSpPr>
          <p:nvPr>
            <p:ph type="ctrTitle"/>
          </p:nvPr>
        </p:nvSpPr>
        <p:spPr>
          <a:xfrm>
            <a:off x="80744" y="146588"/>
            <a:ext cx="5929912" cy="577160"/>
          </a:xfrm>
        </p:spPr>
        <p:txBody>
          <a:bodyPr>
            <a:normAutofit/>
          </a:bodyPr>
          <a:lstStyle/>
          <a:p>
            <a:pPr lvl="0" algn="ctr">
              <a:defRPr/>
            </a:pPr>
            <a:r>
              <a:rPr lang="en-US" altLang="en-US" sz="2400" dirty="0">
                <a:latin typeface="Arial" panose="020B0604020202020204" pitchFamily="34" charset="0"/>
                <a:cs typeface="Arial" panose="020B0604020202020204" pitchFamily="34" charset="0"/>
              </a:rPr>
              <a:t>2021/2022 Annual Report</a:t>
            </a:r>
          </a:p>
        </p:txBody>
      </p:sp>
      <p:sp>
        <p:nvSpPr>
          <p:cNvPr id="3" name="Subtitle 2">
            <a:extLst>
              <a:ext uri="{FF2B5EF4-FFF2-40B4-BE49-F238E27FC236}">
                <a16:creationId xmlns:a16="http://schemas.microsoft.com/office/drawing/2014/main" xmlns="" id="{8EE1B226-6C81-5B4E-B47C-3B07C1757DAC}"/>
              </a:ext>
            </a:extLst>
          </p:cNvPr>
          <p:cNvSpPr>
            <a:spLocks noGrp="1"/>
          </p:cNvSpPr>
          <p:nvPr>
            <p:ph type="subTitle" idx="1"/>
          </p:nvPr>
        </p:nvSpPr>
        <p:spPr>
          <a:xfrm>
            <a:off x="80744" y="1366463"/>
            <a:ext cx="3912971" cy="3113070"/>
          </a:xfrm>
        </p:spPr>
        <p:txBody>
          <a:bodyPr>
            <a:noAutofit/>
          </a:bodyPr>
          <a:lstStyle/>
          <a:p>
            <a:pPr algn="ctr"/>
            <a:r>
              <a:rPr lang="en-US" sz="2000" b="1" dirty="0">
                <a:solidFill>
                  <a:schemeClr val="bg1"/>
                </a:solidFill>
                <a:latin typeface="Arial" panose="020B0604020202020204" pitchFamily="34" charset="0"/>
                <a:cs typeface="Arial" panose="020B0604020202020204" pitchFamily="34" charset="0"/>
              </a:rPr>
              <a:t>Presentation of the Annual Report to the Portfolio Committee on Human Settlements</a:t>
            </a:r>
          </a:p>
          <a:p>
            <a:pPr algn="ct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a:solidFill>
                  <a:schemeClr val="bg1"/>
                </a:solidFill>
                <a:latin typeface="Arial" panose="020B0604020202020204" pitchFamily="34" charset="0"/>
                <a:cs typeface="Arial" panose="020B0604020202020204" pitchFamily="34" charset="0"/>
              </a:rPr>
              <a:t>Presented by the Board of Directors of CSOS</a:t>
            </a:r>
          </a:p>
          <a:p>
            <a:pPr algn="ctr"/>
            <a:r>
              <a:rPr lang="en-US" sz="2000" b="1" dirty="0">
                <a:solidFill>
                  <a:schemeClr val="bg1"/>
                </a:solidFill>
                <a:latin typeface="Arial" panose="020B0604020202020204" pitchFamily="34" charset="0"/>
                <a:cs typeface="Arial" panose="020B0604020202020204" pitchFamily="34" charset="0"/>
              </a:rPr>
              <a:t>Chairperson: Ms. Phindile Mthethwa</a:t>
            </a:r>
          </a:p>
          <a:p>
            <a:pPr algn="ctr"/>
            <a:r>
              <a:rPr lang="en-US" sz="2000" b="1" dirty="0">
                <a:solidFill>
                  <a:schemeClr val="bg1"/>
                </a:solidFill>
                <a:latin typeface="Arial" panose="020B0604020202020204" pitchFamily="34" charset="0"/>
                <a:cs typeface="Arial" panose="020B0604020202020204" pitchFamily="34" charset="0"/>
              </a:rPr>
              <a:t>CEO: Adv Boyce Mkhize</a:t>
            </a:r>
          </a:p>
        </p:txBody>
      </p:sp>
    </p:spTree>
    <p:extLst>
      <p:ext uri="{BB962C8B-B14F-4D97-AF65-F5344CB8AC3E}">
        <p14:creationId xmlns:p14="http://schemas.microsoft.com/office/powerpoint/2010/main" xmlns="" val="134212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160A18F-2034-8F0E-C1F4-13A85E4F57AD}"/>
              </a:ext>
            </a:extLst>
          </p:cNvPr>
          <p:cNvSpPr>
            <a:spLocks noGrp="1"/>
          </p:cNvSpPr>
          <p:nvPr>
            <p:ph idx="1"/>
          </p:nvPr>
        </p:nvSpPr>
        <p:spPr>
          <a:xfrm>
            <a:off x="351247" y="1075610"/>
            <a:ext cx="8474253" cy="4811481"/>
          </a:xfrm>
        </p:spPr>
        <p:txBody>
          <a:bodyPr>
            <a:norm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Improvement of the audit outcome  from the baseline which was a “qualified’’ to ‘’Unqualified’’ audit opinion. The oversight role and Management’s resolve to institute adequate controls have started to yield positive results and we look forward to a clean audit in the medium term as we attend to the identified material findings which relate to our historical problems with revenue collection and recognition.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Although this was achieved post year-end, we are appreciating the support from the Minister in approving the new CSOS Organizational Structure which is designed to enhance strategic and operational efficiencies.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programme to populate this new structure is underway and reduce the capacity challenges and high vacancy rate.</a:t>
            </a:r>
          </a:p>
          <a:p>
            <a:endParaRPr lang="en-ZA" dirty="0"/>
          </a:p>
        </p:txBody>
      </p:sp>
      <p:sp>
        <p:nvSpPr>
          <p:cNvPr id="5" name="Slide Number Placeholder 4">
            <a:extLst>
              <a:ext uri="{FF2B5EF4-FFF2-40B4-BE49-F238E27FC236}">
                <a16:creationId xmlns:a16="http://schemas.microsoft.com/office/drawing/2014/main" xmlns="" id="{7ABDCDB7-E9F9-7AB3-95B8-E525DBDCFECE}"/>
              </a:ext>
            </a:extLst>
          </p:cNvPr>
          <p:cNvSpPr>
            <a:spLocks noGrp="1"/>
          </p:cNvSpPr>
          <p:nvPr>
            <p:ph type="sldNum" sz="quarter" idx="12"/>
          </p:nvPr>
        </p:nvSpPr>
        <p:spPr/>
        <p:txBody>
          <a:bodyPr/>
          <a:lstStyle/>
          <a:p>
            <a:fld id="{E46178AB-9F47-154C-8C5C-96D64CA04AA0}" type="slidenum">
              <a:rPr lang="en-US" smtClean="0"/>
              <a:pPr/>
              <a:t>10</a:t>
            </a:fld>
            <a:endParaRPr lang="en-US" dirty="0"/>
          </a:p>
        </p:txBody>
      </p:sp>
      <p:sp>
        <p:nvSpPr>
          <p:cNvPr id="6" name="Title 5">
            <a:extLst>
              <a:ext uri="{FF2B5EF4-FFF2-40B4-BE49-F238E27FC236}">
                <a16:creationId xmlns:a16="http://schemas.microsoft.com/office/drawing/2014/main" xmlns="" id="{24771B78-D1CA-F174-304D-12509E534B63}"/>
              </a:ext>
            </a:extLst>
          </p:cNvPr>
          <p:cNvSpPr>
            <a:spLocks noGrp="1"/>
          </p:cNvSpPr>
          <p:nvPr>
            <p:ph type="ctrTitle"/>
          </p:nvPr>
        </p:nvSpPr>
        <p:spPr>
          <a:xfrm>
            <a:off x="628651" y="338203"/>
            <a:ext cx="6727646" cy="504278"/>
          </a:xfrm>
        </p:spPr>
        <p:txBody>
          <a:bodyPr>
            <a:normAutofit fontScale="90000"/>
          </a:bodyPr>
          <a:lstStyle/>
          <a:p>
            <a:r>
              <a:rPr lang="en-ZA" sz="3200" u="sng" dirty="0">
                <a:solidFill>
                  <a:srgbClr val="005800"/>
                </a:solidFill>
                <a:latin typeface="Arial" panose="020B0604020202020204" pitchFamily="34" charset="0"/>
                <a:cs typeface="Arial" panose="020B0604020202020204" pitchFamily="34" charset="0"/>
              </a:rPr>
              <a:t>2</a:t>
            </a:r>
            <a:r>
              <a:rPr kumimoji="0" lang="en-ZA" sz="3200" b="1" i="0" u="sng" strike="noStrike" kern="1200" cap="none" spc="0" normalizeH="0" baseline="0" noProof="0" dirty="0">
                <a:ln>
                  <a:noFill/>
                </a:ln>
                <a:solidFill>
                  <a:srgbClr val="005800"/>
                </a:solidFill>
                <a:effectLst/>
                <a:uLnTx/>
                <a:uFillTx/>
                <a:latin typeface="Arial" panose="020B0604020202020204" pitchFamily="34" charset="0"/>
                <a:ea typeface="+mj-ea"/>
                <a:cs typeface="Arial" panose="020B0604020202020204" pitchFamily="34" charset="0"/>
              </a:rPr>
              <a:t>.5 Board Achievements</a:t>
            </a:r>
            <a:endParaRPr lang="en-ZA" dirty="0"/>
          </a:p>
        </p:txBody>
      </p:sp>
    </p:spTree>
    <p:extLst>
      <p:ext uri="{BB962C8B-B14F-4D97-AF65-F5344CB8AC3E}">
        <p14:creationId xmlns:p14="http://schemas.microsoft.com/office/powerpoint/2010/main" xmlns="" val="372764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3891564-0280-ACC7-D0BE-DE1E6F968A84}"/>
              </a:ext>
            </a:extLst>
          </p:cNvPr>
          <p:cNvSpPr>
            <a:spLocks noGrp="1"/>
          </p:cNvSpPr>
          <p:nvPr>
            <p:ph idx="1"/>
          </p:nvPr>
        </p:nvSpPr>
        <p:spPr>
          <a:xfrm>
            <a:off x="628650" y="1373563"/>
            <a:ext cx="7886700" cy="4351338"/>
          </a:xfrm>
          <a:solidFill>
            <a:schemeClr val="accent6">
              <a:lumMod val="40000"/>
              <a:lumOff val="60000"/>
            </a:schemeClr>
          </a:solidFill>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ZA" sz="4000" b="1" i="0" u="none" strike="noStrike" kern="1200" cap="none" spc="0" normalizeH="0" baseline="0" noProof="0" dirty="0">
              <a:ln>
                <a:noFill/>
              </a:ln>
              <a:solidFill>
                <a:srgbClr val="005800"/>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ZA" sz="4000" b="1" dirty="0">
                <a:solidFill>
                  <a:srgbClr val="005800"/>
                </a:solidFill>
                <a:latin typeface="Calibri"/>
              </a:rPr>
              <a:t>3</a:t>
            </a:r>
            <a:r>
              <a:rPr kumimoji="0" lang="en-ZA" sz="4000" b="1" i="0" u="none" strike="noStrike" kern="1200" cap="none" spc="0" normalizeH="0" baseline="0" noProof="0" dirty="0">
                <a:ln>
                  <a:noFill/>
                </a:ln>
                <a:solidFill>
                  <a:srgbClr val="005800"/>
                </a:solidFill>
                <a:effectLst/>
                <a:uLnTx/>
                <a:uFillTx/>
                <a:latin typeface="Calibri"/>
                <a:ea typeface="+mn-ea"/>
                <a:cs typeface="+mn-cs"/>
              </a:rPr>
              <a:t>. </a:t>
            </a:r>
            <a:r>
              <a:rPr kumimoji="0" lang="en-ZA" sz="32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Overview of the CSOS Performance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ZA" sz="28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Chief Ombud : Adv Boyce Mkhize</a:t>
            </a:r>
          </a:p>
          <a:p>
            <a:endParaRPr lang="en-ZA" dirty="0"/>
          </a:p>
        </p:txBody>
      </p:sp>
      <p:sp>
        <p:nvSpPr>
          <p:cNvPr id="5" name="Slide Number Placeholder 4">
            <a:extLst>
              <a:ext uri="{FF2B5EF4-FFF2-40B4-BE49-F238E27FC236}">
                <a16:creationId xmlns:a16="http://schemas.microsoft.com/office/drawing/2014/main" xmlns="" id="{48D4AF52-EEB2-93F3-A918-51933C0D6D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9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Tree>
    <p:extLst>
      <p:ext uri="{BB962C8B-B14F-4D97-AF65-F5344CB8AC3E}">
        <p14:creationId xmlns:p14="http://schemas.microsoft.com/office/powerpoint/2010/main" xmlns="" val="367817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2885"/>
          </a:xfrm>
        </p:spPr>
        <p:txBody>
          <a:bodyPr>
            <a:noAutofit/>
          </a:bodyPr>
          <a:lstStyle/>
          <a:p>
            <a:r>
              <a:rPr lang="en-ZA" sz="2400" dirty="0">
                <a:solidFill>
                  <a:srgbClr val="005800"/>
                </a:solidFill>
              </a:rPr>
              <a:t>	</a:t>
            </a:r>
            <a:r>
              <a:rPr lang="en-ZA" sz="2000" u="sng" dirty="0">
                <a:solidFill>
                  <a:srgbClr val="005800"/>
                </a:solidFill>
                <a:latin typeface="Arial" panose="020B0604020202020204" pitchFamily="34" charset="0"/>
                <a:cs typeface="Arial" panose="020B0604020202020204" pitchFamily="34" charset="0"/>
              </a:rPr>
              <a:t>Performance Information – Overall Performance </a:t>
            </a:r>
            <a:endParaRPr lang="en-ZA" sz="2000" u="sng"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457200" y="6329716"/>
            <a:ext cx="21336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31AB558C-0186-4E4E-994E-C0CC88A46547}"/>
              </a:ext>
            </a:extLst>
          </p:cNvPr>
          <p:cNvSpPr txBox="1"/>
          <p:nvPr/>
        </p:nvSpPr>
        <p:spPr>
          <a:xfrm>
            <a:off x="236306" y="4956926"/>
            <a:ext cx="8115743"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Contributors to non-performance: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005800"/>
                </a:solidFill>
                <a:effectLst/>
                <a:uLnTx/>
                <a:uFillTx/>
                <a:latin typeface="Arial" panose="020B0604020202020204" pitchFamily="34" charset="0"/>
                <a:cs typeface="Arial" panose="020B0604020202020204" pitchFamily="34" charset="0"/>
              </a:rPr>
              <a:t>Lack of systems to automate core operations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(Governance, Dispute Resolution and Revenue management);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005800"/>
                </a:solidFill>
                <a:effectLst/>
                <a:uLnTx/>
                <a:uFillTx/>
                <a:latin typeface="Arial" panose="020B0604020202020204" pitchFamily="34" charset="0"/>
                <a:cs typeface="Arial" panose="020B0604020202020204" pitchFamily="34" charset="0"/>
              </a:rPr>
              <a:t>High Vacancy Rate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b="1" dirty="0">
                <a:solidFill>
                  <a:srgbClr val="005800"/>
                </a:solidFill>
                <a:latin typeface="Arial" panose="020B0604020202020204" pitchFamily="34" charset="0"/>
                <a:cs typeface="Arial" panose="020B0604020202020204" pitchFamily="34" charset="0"/>
              </a:rPr>
              <a:t>Delays in the finalisation of Disputes</a:t>
            </a:r>
          </a:p>
          <a:p>
            <a:pPr marL="342900" indent="-342900">
              <a:buFont typeface="+mj-lt"/>
              <a:buAutoNum type="arabicPeriod"/>
              <a:defRPr/>
            </a:pPr>
            <a:r>
              <a:rPr kumimoji="0" lang="en-US" sz="1600" b="1" i="0" u="none" strike="noStrike" kern="1200" cap="none" spc="0" normalizeH="0" baseline="0" noProof="0" dirty="0">
                <a:ln>
                  <a:noFill/>
                </a:ln>
                <a:solidFill>
                  <a:srgbClr val="005800"/>
                </a:solidFill>
                <a:effectLst/>
                <a:uLnTx/>
                <a:uFillTx/>
                <a:latin typeface="Arial" panose="020B0604020202020204" pitchFamily="34" charset="0"/>
                <a:cs typeface="Arial" panose="020B0604020202020204" pitchFamily="34" charset="0"/>
              </a:rPr>
              <a:t>Transformation Impediments -  </a:t>
            </a:r>
            <a:r>
              <a:rPr lang="en-US" sz="1600" dirty="0">
                <a:solidFill>
                  <a:prstClr val="black"/>
                </a:solidFill>
                <a:latin typeface="Arial" panose="020B0604020202020204" pitchFamily="34" charset="0"/>
                <a:cs typeface="Arial" panose="020B0604020202020204" pitchFamily="34" charset="0"/>
              </a:rPr>
              <a:t>Willpower, Weak Regulatory Regime  and funding</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1200" cap="none" spc="0" normalizeH="0" baseline="0" noProof="0" dirty="0">
              <a:ln>
                <a:noFill/>
              </a:ln>
              <a:solidFill>
                <a:srgbClr val="005800"/>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1200" cap="none" spc="0" normalizeH="0" baseline="0" noProof="0" dirty="0">
              <a:ln>
                <a:noFill/>
              </a:ln>
              <a:solidFill>
                <a:srgbClr val="005800"/>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xmlns="" id="{2953E591-873E-CF2C-47FD-7A6C8497219C}"/>
              </a:ext>
            </a:extLst>
          </p:cNvPr>
          <p:cNvGraphicFramePr>
            <a:graphicFrameLocks noGrp="1"/>
          </p:cNvGraphicFramePr>
          <p:nvPr>
            <p:extLst>
              <p:ext uri="{D42A27DB-BD31-4B8C-83A1-F6EECF244321}">
                <p14:modId xmlns:p14="http://schemas.microsoft.com/office/powerpoint/2010/main" xmlns="" val="591772814"/>
              </p:ext>
            </p:extLst>
          </p:nvPr>
        </p:nvGraphicFramePr>
        <p:xfrm>
          <a:off x="3590223" y="623801"/>
          <a:ext cx="5483264" cy="4306956"/>
        </p:xfrm>
        <a:graphic>
          <a:graphicData uri="http://schemas.openxmlformats.org/drawingml/2006/table">
            <a:tbl>
              <a:tblPr firstRow="1" firstCol="1" bandRow="1"/>
              <a:tblGrid>
                <a:gridCol w="1337912">
                  <a:extLst>
                    <a:ext uri="{9D8B030D-6E8A-4147-A177-3AD203B41FA5}">
                      <a16:colId xmlns:a16="http://schemas.microsoft.com/office/drawing/2014/main" xmlns="" val="1000491417"/>
                    </a:ext>
                  </a:extLst>
                </a:gridCol>
                <a:gridCol w="895149">
                  <a:extLst>
                    <a:ext uri="{9D8B030D-6E8A-4147-A177-3AD203B41FA5}">
                      <a16:colId xmlns:a16="http://schemas.microsoft.com/office/drawing/2014/main" xmlns="" val="2194024045"/>
                    </a:ext>
                  </a:extLst>
                </a:gridCol>
                <a:gridCol w="1060402">
                  <a:extLst>
                    <a:ext uri="{9D8B030D-6E8A-4147-A177-3AD203B41FA5}">
                      <a16:colId xmlns:a16="http://schemas.microsoft.com/office/drawing/2014/main" xmlns="" val="4100019069"/>
                    </a:ext>
                  </a:extLst>
                </a:gridCol>
                <a:gridCol w="1179149">
                  <a:extLst>
                    <a:ext uri="{9D8B030D-6E8A-4147-A177-3AD203B41FA5}">
                      <a16:colId xmlns:a16="http://schemas.microsoft.com/office/drawing/2014/main" xmlns="" val="3449965562"/>
                    </a:ext>
                  </a:extLst>
                </a:gridCol>
                <a:gridCol w="1010652">
                  <a:extLst>
                    <a:ext uri="{9D8B030D-6E8A-4147-A177-3AD203B41FA5}">
                      <a16:colId xmlns:a16="http://schemas.microsoft.com/office/drawing/2014/main" xmlns="" val="973172534"/>
                    </a:ext>
                  </a:extLst>
                </a:gridCol>
              </a:tblGrid>
              <a:tr h="393469">
                <a:tc gridSpan="5">
                  <a:txBody>
                    <a:bodyPr/>
                    <a:lstStyle/>
                    <a:p>
                      <a:pPr algn="just">
                        <a:lnSpc>
                          <a:spcPct val="150000"/>
                        </a:lnSpc>
                        <a:spcAft>
                          <a:spcPts val="8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CSOS 2021/22 Annual Performance per Programme</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092022361"/>
                  </a:ext>
                </a:extLst>
              </a:tr>
              <a:tr h="834369">
                <a:tc>
                  <a:txBody>
                    <a:bodyPr/>
                    <a:lstStyle/>
                    <a:p>
                      <a:pPr algn="just">
                        <a:lnSpc>
                          <a:spcPct val="150000"/>
                        </a:lnSpc>
                        <a:spcAft>
                          <a:spcPts val="80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80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Planned</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achieved</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50000"/>
                        </a:lnSpc>
                        <a:spcAft>
                          <a:spcPts val="800"/>
                        </a:spcAft>
                      </a:pPr>
                      <a:r>
                        <a:rPr lang="en-ZA"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Achieved</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3966082494"/>
                  </a:ext>
                </a:extLst>
              </a:tr>
              <a:tr h="834369">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Programme 1</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10</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9</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Times New Roman" panose="02020603050405020304" pitchFamily="18" charset="0"/>
                          <a:cs typeface="Arial" panose="020B0604020202020204" pitchFamily="34" charset="0"/>
                        </a:rPr>
                        <a:t>1(Audit Remedial plan)</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90%</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226444"/>
                  </a:ext>
                </a:extLst>
              </a:tr>
              <a:tr h="834369">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Programme 2</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Times New Roman" panose="02020603050405020304" pitchFamily="18" charset="0"/>
                          <a:cs typeface="Arial" panose="020B0604020202020204" pitchFamily="34" charset="0"/>
                        </a:rPr>
                        <a:t>6</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2(Adjudication and Conciliation)</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67%</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7502263"/>
                  </a:ext>
                </a:extLst>
              </a:tr>
              <a:tr h="834369">
                <a:tc>
                  <a:txBody>
                    <a:bodyPr/>
                    <a:lstStyle/>
                    <a:p>
                      <a:pPr algn="just">
                        <a:lnSpc>
                          <a:spcPct val="150000"/>
                        </a:lnSpc>
                        <a:spcAft>
                          <a:spcPts val="800"/>
                        </a:spcAft>
                      </a:pPr>
                      <a:r>
                        <a:rPr lang="en-ZA" sz="1400">
                          <a:effectLst/>
                          <a:latin typeface="Arial" panose="020B0604020202020204" pitchFamily="34" charset="0"/>
                          <a:ea typeface="Times New Roman" panose="02020603050405020304" pitchFamily="18" charset="0"/>
                          <a:cs typeface="Arial" panose="020B0604020202020204" pitchFamily="34" charset="0"/>
                        </a:rPr>
                        <a:t>Programme 3</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Times New Roman" panose="02020603050405020304" pitchFamily="18" charset="0"/>
                          <a:cs typeface="Arial" panose="020B0604020202020204" pitchFamily="34" charset="0"/>
                        </a:rPr>
                        <a:t>6</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Arial" panose="020B0604020202020204" pitchFamily="34" charset="0"/>
                          <a:ea typeface="Times New Roman" panose="02020603050405020304" pitchFamily="18" charset="0"/>
                          <a:cs typeface="Arial" panose="020B0604020202020204" pitchFamily="34" charset="0"/>
                        </a:rPr>
                        <a:t>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1(placement of EMA)</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83%</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8231537"/>
                  </a:ext>
                </a:extLst>
              </a:tr>
              <a:tr h="393469">
                <a:tc>
                  <a:txBody>
                    <a:bodyPr/>
                    <a:lstStyle/>
                    <a:p>
                      <a:pPr algn="just">
                        <a:lnSpc>
                          <a:spcPct val="150000"/>
                        </a:lnSpc>
                        <a:spcAft>
                          <a:spcPts val="800"/>
                        </a:spcAft>
                      </a:pPr>
                      <a:r>
                        <a:rPr lang="en-ZA" sz="1400" b="1">
                          <a:effectLst/>
                          <a:latin typeface="Arial" panose="020B0604020202020204" pitchFamily="34" charset="0"/>
                          <a:ea typeface="Times New Roman" panose="02020603050405020304" pitchFamily="18" charset="0"/>
                          <a:cs typeface="Arial" panose="020B0604020202020204" pitchFamily="34" charset="0"/>
                        </a:rPr>
                        <a:t>CSOS</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b="1">
                          <a:effectLst/>
                          <a:latin typeface="Arial" panose="020B0604020202020204" pitchFamily="34" charset="0"/>
                          <a:ea typeface="Times New Roman" panose="02020603050405020304" pitchFamily="18" charset="0"/>
                          <a:cs typeface="Arial" panose="020B0604020202020204" pitchFamily="34" charset="0"/>
                        </a:rPr>
                        <a:t>22</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b="1">
                          <a:effectLst/>
                          <a:latin typeface="Arial" panose="020B0604020202020204" pitchFamily="34" charset="0"/>
                          <a:ea typeface="Times New Roman" panose="02020603050405020304" pitchFamily="18" charset="0"/>
                          <a:cs typeface="Arial" panose="020B0604020202020204" pitchFamily="34" charset="0"/>
                        </a:rPr>
                        <a:t>18</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b="1">
                          <a:effectLst/>
                          <a:latin typeface="Arial" panose="020B0604020202020204" pitchFamily="34" charset="0"/>
                          <a:ea typeface="Times New Roman" panose="02020603050405020304" pitchFamily="18" charset="0"/>
                          <a:cs typeface="Arial" panose="020B0604020202020204" pitchFamily="34" charset="0"/>
                        </a:rPr>
                        <a:t>4</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14046430"/>
                  </a:ext>
                </a:extLst>
              </a:tr>
            </a:tbl>
          </a:graphicData>
        </a:graphic>
      </p:graphicFrame>
      <p:graphicFrame>
        <p:nvGraphicFramePr>
          <p:cNvPr id="9" name="Chart 8">
            <a:extLst>
              <a:ext uri="{FF2B5EF4-FFF2-40B4-BE49-F238E27FC236}">
                <a16:creationId xmlns:a16="http://schemas.microsoft.com/office/drawing/2014/main" xmlns="" id="{25F11D90-2D02-4F81-AC60-7C5E44CD4FA0}"/>
              </a:ext>
            </a:extLst>
          </p:cNvPr>
          <p:cNvGraphicFramePr/>
          <p:nvPr>
            <p:extLst>
              <p:ext uri="{D42A27DB-BD31-4B8C-83A1-F6EECF244321}">
                <p14:modId xmlns:p14="http://schemas.microsoft.com/office/powerpoint/2010/main" xmlns="" val="3436045121"/>
              </p:ext>
            </p:extLst>
          </p:nvPr>
        </p:nvGraphicFramePr>
        <p:xfrm>
          <a:off x="236308" y="623801"/>
          <a:ext cx="3219162" cy="43331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6968756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2063"/>
          </a:xfrm>
        </p:spPr>
        <p:txBody>
          <a:bodyPr>
            <a:noAutofit/>
          </a:bodyPr>
          <a:lstStyle/>
          <a:p>
            <a:r>
              <a:rPr lang="en-ZA" sz="2400" dirty="0">
                <a:solidFill>
                  <a:srgbClr val="005800"/>
                </a:solidFill>
              </a:rPr>
              <a:t>	</a:t>
            </a:r>
            <a:r>
              <a:rPr lang="en-ZA" sz="2000" u="sng" dirty="0">
                <a:solidFill>
                  <a:srgbClr val="005800"/>
                </a:solidFill>
                <a:latin typeface="Arial" panose="020B0604020202020204" pitchFamily="34" charset="0"/>
                <a:cs typeface="Arial" panose="020B0604020202020204" pitchFamily="34" charset="0"/>
              </a:rPr>
              <a:t>Performance Information – Programme 1:Administration</a:t>
            </a:r>
            <a:endParaRPr lang="en-ZA" sz="2000" u="sng"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7">
            <a:extLst>
              <a:ext uri="{FF2B5EF4-FFF2-40B4-BE49-F238E27FC236}">
                <a16:creationId xmlns:a16="http://schemas.microsoft.com/office/drawing/2014/main" xmlns="" id="{BC5C342C-424D-48EA-BF6D-CD67BA912A11}"/>
              </a:ext>
            </a:extLst>
          </p:cNvPr>
          <p:cNvGraphicFramePr>
            <a:graphicFrameLocks noGrp="1"/>
          </p:cNvGraphicFramePr>
          <p:nvPr>
            <p:extLst>
              <p:ext uri="{D42A27DB-BD31-4B8C-83A1-F6EECF244321}">
                <p14:modId xmlns:p14="http://schemas.microsoft.com/office/powerpoint/2010/main" xmlns="" val="923293400"/>
              </p:ext>
            </p:extLst>
          </p:nvPr>
        </p:nvGraphicFramePr>
        <p:xfrm>
          <a:off x="92467" y="569274"/>
          <a:ext cx="8784405" cy="6278880"/>
        </p:xfrm>
        <a:graphic>
          <a:graphicData uri="http://schemas.openxmlformats.org/drawingml/2006/table">
            <a:tbl>
              <a:tblPr firstRow="1" bandRow="1">
                <a:tableStyleId>{5C22544A-7EE6-4342-B048-85BDC9FD1C3A}</a:tableStyleId>
              </a:tblPr>
              <a:tblGrid>
                <a:gridCol w="2342508">
                  <a:extLst>
                    <a:ext uri="{9D8B030D-6E8A-4147-A177-3AD203B41FA5}">
                      <a16:colId xmlns:a16="http://schemas.microsoft.com/office/drawing/2014/main" xmlns="" val="1080318486"/>
                    </a:ext>
                  </a:extLst>
                </a:gridCol>
                <a:gridCol w="1900719">
                  <a:extLst>
                    <a:ext uri="{9D8B030D-6E8A-4147-A177-3AD203B41FA5}">
                      <a16:colId xmlns:a16="http://schemas.microsoft.com/office/drawing/2014/main" xmlns="" val="890645826"/>
                    </a:ext>
                  </a:extLst>
                </a:gridCol>
                <a:gridCol w="2352782">
                  <a:extLst>
                    <a:ext uri="{9D8B030D-6E8A-4147-A177-3AD203B41FA5}">
                      <a16:colId xmlns:a16="http://schemas.microsoft.com/office/drawing/2014/main" xmlns="" val="3341713243"/>
                    </a:ext>
                  </a:extLst>
                </a:gridCol>
                <a:gridCol w="2188396">
                  <a:extLst>
                    <a:ext uri="{9D8B030D-6E8A-4147-A177-3AD203B41FA5}">
                      <a16:colId xmlns:a16="http://schemas.microsoft.com/office/drawing/2014/main" xmlns="" val="2654985142"/>
                    </a:ext>
                  </a:extLst>
                </a:gridCol>
              </a:tblGrid>
              <a:tr h="222266">
                <a:tc>
                  <a:txBody>
                    <a:bodyPr/>
                    <a:lstStyle/>
                    <a:p>
                      <a:r>
                        <a:rPr lang="en-ZA" sz="1400" dirty="0">
                          <a:latin typeface="Arial" panose="020B0604020202020204" pitchFamily="34" charset="0"/>
                          <a:cs typeface="Arial" panose="020B0604020202020204" pitchFamily="34" charset="0"/>
                        </a:rPr>
                        <a:t>Outcome 1: </a:t>
                      </a:r>
                    </a:p>
                  </a:txBody>
                  <a:tcPr/>
                </a:tc>
                <a:tc gridSpan="3">
                  <a:txBody>
                    <a:bodyPr/>
                    <a:lstStyle/>
                    <a:p>
                      <a:r>
                        <a:rPr lang="en-US" sz="1400" dirty="0">
                          <a:latin typeface="Arial" panose="020B0604020202020204" pitchFamily="34" charset="0"/>
                          <a:cs typeface="Arial" panose="020B0604020202020204" pitchFamily="34" charset="0"/>
                        </a:rPr>
                        <a:t>Functional, efficient, and integrated government</a:t>
                      </a:r>
                      <a:endParaRPr lang="en-ZA" sz="1400"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1106190"/>
                  </a:ext>
                </a:extLst>
              </a:tr>
              <a:tr h="297521">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Key Performance Indicator</a:t>
                      </a:r>
                    </a:p>
                  </a:txBody>
                  <a:tcPr marL="68580" marR="68580" marT="0" marB="0">
                    <a:solidFill>
                      <a:schemeClr val="accent1"/>
                    </a:solidFill>
                  </a:tcPr>
                </a:tc>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p>
                      <a:pPr algn="just" fontAlgn="t">
                        <a:lnSpc>
                          <a:spcPct val="100000"/>
                        </a:lnSpc>
                        <a:spcAft>
                          <a:spcPts val="80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ZA" sz="1400" b="1" i="0" u="none" strike="noStrike" baseline="0" dirty="0">
                          <a:solidFill>
                            <a:schemeClr val="bg1"/>
                          </a:solidFill>
                          <a:latin typeface="Arial" panose="020B0604020202020204" pitchFamily="34" charset="0"/>
                        </a:rPr>
                        <a:t>Actual  2021/2022 </a:t>
                      </a:r>
                      <a:r>
                        <a:rPr lang="en-ZA" sz="1400" b="0" i="0" u="none" strike="noStrike" baseline="0" dirty="0">
                          <a:solidFill>
                            <a:schemeClr val="bg1"/>
                          </a:solidFill>
                          <a:latin typeface="Arial" panose="020B0604020202020204" pitchFamily="34" charset="0"/>
                        </a:rPr>
                        <a:t>	</a:t>
                      </a:r>
                    </a:p>
                    <a:p>
                      <a:pPr algn="just">
                        <a:lnSpc>
                          <a:spcPct val="100000"/>
                        </a:lnSpc>
                        <a:spcAft>
                          <a:spcPts val="800"/>
                        </a:spcAft>
                      </a:pP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00000"/>
                        </a:lnSpc>
                        <a:spcAft>
                          <a:spcPts val="80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Deviation from planned target and corrective measures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xmlns="" val="696878507"/>
                  </a:ext>
                </a:extLst>
              </a:tr>
              <a:tr h="1053470">
                <a:tc>
                  <a:txBody>
                    <a:bodyPr/>
                    <a:lstStyle/>
                    <a:p>
                      <a:pPr algn="just">
                        <a:lnSpc>
                          <a:spcPct val="100000"/>
                        </a:lnSpc>
                      </a:pPr>
                      <a:r>
                        <a:rPr lang="en-US" sz="1400" dirty="0">
                          <a:latin typeface="Arial" panose="020B0604020202020204" pitchFamily="34" charset="0"/>
                          <a:cs typeface="Arial" panose="020B0604020202020204" pitchFamily="34" charset="0"/>
                        </a:rPr>
                        <a:t>1.1.1 Percentage of the approved Anti-Fraud and Corruption Implementation plan implemented </a:t>
                      </a:r>
                      <a:endParaRPr lang="en-ZA" sz="1400" dirty="0">
                        <a:latin typeface="Arial" panose="020B0604020202020204" pitchFamily="34" charset="0"/>
                        <a:cs typeface="Arial" panose="020B0604020202020204" pitchFamily="34" charset="0"/>
                      </a:endParaRPr>
                    </a:p>
                  </a:txBody>
                  <a:tcPr/>
                </a:tc>
                <a:tc>
                  <a:txBody>
                    <a:bodyPr/>
                    <a:lstStyle/>
                    <a:p>
                      <a:pPr algn="just"/>
                      <a:r>
                        <a:rPr lang="en-GB" sz="1400" b="0" i="0" u="none" strike="noStrike" baseline="0" dirty="0">
                          <a:solidFill>
                            <a:srgbClr val="000000"/>
                          </a:solidFill>
                          <a:latin typeface="Arial" panose="020B0604020202020204" pitchFamily="34" charset="0"/>
                        </a:rPr>
                        <a:t>100% of the approved Anti-Fraud and Corruption Implementation Plan implemented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100% of the approved Anti-Fraud and Corruption Implementation Plan implemented 	</a:t>
                      </a:r>
                    </a:p>
                    <a:p>
                      <a:pPr algn="just">
                        <a:lnSpc>
                          <a:spcPct val="100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Target achieved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20907116"/>
                  </a:ext>
                </a:extLst>
              </a:tr>
              <a:tr h="841877">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1.1.2 Percentage implementation of the approved risk management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100% implementation of the approved risk management plan</a:t>
                      </a: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100% implementation of the approved Risk Management Plan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achieved</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93857192"/>
                  </a:ext>
                </a:extLst>
              </a:tr>
              <a:tr h="773043">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1.1.3 Percentage of Implementation of audit remedial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95%implementation of audit remedial plan</a:t>
                      </a: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81% (21 of 26 action plans) implementation of the Audit Remedial Plan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0000"/>
                    </a:solidFill>
                  </a:tcPr>
                </a:tc>
                <a:tc>
                  <a:txBody>
                    <a:bodyPr/>
                    <a:lstStyle/>
                    <a:p>
                      <a:pPr algn="just"/>
                      <a:r>
                        <a:rPr lang="en-GB" sz="1400" b="0" i="0" u="none" strike="noStrike" baseline="0" dirty="0">
                          <a:solidFill>
                            <a:srgbClr val="000000"/>
                          </a:solidFill>
                          <a:latin typeface="Arial" panose="020B0604020202020204" pitchFamily="34" charset="0"/>
                        </a:rPr>
                        <a:t>-14% (5 action plans) of the Audit Remedial Plan not implemented. </a:t>
                      </a:r>
                    </a:p>
                    <a:p>
                      <a:pPr algn="just"/>
                      <a:endParaRPr lang="en-GB" sz="1400" b="0" i="0" u="none" strike="noStrike" baseline="0" dirty="0">
                        <a:solidFill>
                          <a:srgbClr val="000000"/>
                        </a:solidFill>
                        <a:latin typeface="Arial" panose="020B0604020202020204" pitchFamily="34" charset="0"/>
                      </a:endParaRPr>
                    </a:p>
                    <a:p>
                      <a:pPr algn="just"/>
                      <a:r>
                        <a:rPr lang="en-GB" sz="1400" b="0" i="0" u="none" strike="noStrike" baseline="0" dirty="0">
                          <a:solidFill>
                            <a:srgbClr val="000000"/>
                          </a:solidFill>
                          <a:latin typeface="Arial" panose="020B0604020202020204" pitchFamily="34" charset="0"/>
                        </a:rPr>
                        <a:t>A </a:t>
                      </a:r>
                      <a:r>
                        <a:rPr lang="en-US" sz="1400" b="0" i="0" u="none" strike="noStrike" baseline="0" dirty="0">
                          <a:solidFill>
                            <a:srgbClr val="000000"/>
                          </a:solidFill>
                          <a:latin typeface="Arial" panose="020B0604020202020204" pitchFamily="34" charset="0"/>
                        </a:rPr>
                        <a:t>continuous</a:t>
                      </a:r>
                    </a:p>
                    <a:p>
                      <a:pPr algn="just"/>
                      <a:r>
                        <a:rPr lang="en-US" sz="1400" b="0" i="0" u="none" strike="noStrike" baseline="0" dirty="0">
                          <a:solidFill>
                            <a:srgbClr val="000000"/>
                          </a:solidFill>
                          <a:latin typeface="Arial" panose="020B0604020202020204" pitchFamily="34" charset="0"/>
                        </a:rPr>
                        <a:t>implementation of</a:t>
                      </a:r>
                    </a:p>
                    <a:p>
                      <a:pPr algn="just"/>
                      <a:r>
                        <a:rPr lang="en-US" sz="1400" b="0" i="0" u="none" strike="noStrike" baseline="0" dirty="0">
                          <a:solidFill>
                            <a:srgbClr val="000000"/>
                          </a:solidFill>
                          <a:latin typeface="Arial" panose="020B0604020202020204" pitchFamily="34" charset="0"/>
                        </a:rPr>
                        <a:t>the action plans was</a:t>
                      </a:r>
                    </a:p>
                    <a:p>
                      <a:pPr algn="just"/>
                      <a:r>
                        <a:rPr lang="en-US" sz="1400" b="0" i="0" u="none" strike="noStrike" baseline="0" dirty="0">
                          <a:solidFill>
                            <a:srgbClr val="000000"/>
                          </a:solidFill>
                          <a:latin typeface="Arial" panose="020B0604020202020204" pitchFamily="34" charset="0"/>
                        </a:rPr>
                        <a:t>monitored and after year end all action plans were finalised. </a:t>
                      </a:r>
                      <a:endParaRPr lang="en-GB" sz="1400" b="0" i="0" u="none" strike="noStrike" baseline="0" dirty="0">
                        <a:solidFill>
                          <a:srgbClr val="000000"/>
                        </a:solidFill>
                        <a:latin typeface="Arial" panose="020B0604020202020204" pitchFamily="34" charset="0"/>
                      </a:endParaRPr>
                    </a:p>
                  </a:txBody>
                  <a:tcPr marL="68580" marR="68580" marT="0" marB="0"/>
                </a:tc>
                <a:extLst>
                  <a:ext uri="{0D108BD9-81ED-4DB2-BD59-A6C34878D82A}">
                    <a16:rowId xmlns:a16="http://schemas.microsoft.com/office/drawing/2014/main" xmlns="" val="2340389349"/>
                  </a:ext>
                </a:extLst>
              </a:tr>
              <a:tr h="302434">
                <a:tc>
                  <a:txBody>
                    <a:bodyPr/>
                    <a:lstStyle/>
                    <a:p>
                      <a:pPr algn="just"/>
                      <a:r>
                        <a:rPr lang="en-GB" sz="1400" b="0" i="0" u="none" strike="noStrike" baseline="0" dirty="0">
                          <a:solidFill>
                            <a:srgbClr val="000000"/>
                          </a:solidFill>
                          <a:latin typeface="Arial" panose="020B0604020202020204" pitchFamily="34" charset="0"/>
                        </a:rPr>
                        <a:t>1.1.4. Number of Business Automation Solution (ERP and core 	</a:t>
                      </a:r>
                      <a:r>
                        <a:rPr lang="en-ZA" sz="1400" b="0" i="0" u="none" strike="noStrike" baseline="0" dirty="0">
                          <a:solidFill>
                            <a:srgbClr val="000000"/>
                          </a:solidFill>
                          <a:latin typeface="Arial" panose="020B0604020202020204" pitchFamily="34" charset="0"/>
                        </a:rPr>
                        <a:t>business) modules implemented 	</a:t>
                      </a:r>
                      <a:endParaRPr lang="en-ZA" sz="1400" dirty="0">
                        <a:latin typeface="Arial" panose="020B0604020202020204" pitchFamily="34" charset="0"/>
                        <a:cs typeface="Arial" panose="020B0604020202020204" pitchFamily="34" charset="0"/>
                      </a:endParaRPr>
                    </a:p>
                  </a:txBody>
                  <a:tcPr/>
                </a:tc>
                <a:tc>
                  <a:txBody>
                    <a:bodyPr/>
                    <a:lstStyle/>
                    <a:p>
                      <a:pPr algn="just"/>
                      <a:r>
                        <a:rPr lang="en-ZA" sz="1400" b="0" i="0" u="none" strike="noStrike" baseline="0" dirty="0">
                          <a:solidFill>
                            <a:srgbClr val="000000"/>
                          </a:solidFill>
                          <a:latin typeface="Arial" panose="020B0604020202020204" pitchFamily="34" charset="0"/>
                        </a:rPr>
                        <a:t>2 Business Automation Solution modules implemented 	</a:t>
                      </a: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2 Business Automation Modules implemented (Schemes Registration and Customer Relationship Management (CRM).	</a:t>
                      </a:r>
                    </a:p>
                    <a:p>
                      <a:pPr algn="just">
                        <a:lnSpc>
                          <a:spcPct val="100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800"/>
                        </a:spcAft>
                      </a:pPr>
                      <a:r>
                        <a:rPr lang="en-GB" sz="1400" dirty="0">
                          <a:effectLst/>
                          <a:latin typeface="Arial" panose="020B0604020202020204" pitchFamily="34" charset="0"/>
                          <a:cs typeface="Arial" panose="020B0604020202020204" pitchFamily="34" charset="0"/>
                        </a:rPr>
                        <a:t>Target achieved.</a:t>
                      </a:r>
                      <a:endParaRPr lang="en-ZA" sz="14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48919805"/>
                  </a:ext>
                </a:extLst>
              </a:tr>
            </a:tbl>
          </a:graphicData>
        </a:graphic>
      </p:graphicFrame>
    </p:spTree>
    <p:extLst>
      <p:ext uri="{BB962C8B-B14F-4D97-AF65-F5344CB8AC3E}">
        <p14:creationId xmlns:p14="http://schemas.microsoft.com/office/powerpoint/2010/main" xmlns="" val="321265443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2063"/>
          </a:xfrm>
        </p:spPr>
        <p:txBody>
          <a:bodyPr>
            <a:noAutofit/>
          </a:bodyPr>
          <a:lstStyle/>
          <a:p>
            <a:r>
              <a:rPr lang="en-ZA" sz="2400" dirty="0">
                <a:solidFill>
                  <a:srgbClr val="005800"/>
                </a:solidFill>
              </a:rPr>
              <a:t>	</a:t>
            </a:r>
            <a:r>
              <a:rPr lang="en-ZA" sz="2000" u="sng" dirty="0">
                <a:solidFill>
                  <a:srgbClr val="005800"/>
                </a:solidFill>
                <a:latin typeface="Arial" panose="020B0604020202020204" pitchFamily="34" charset="0"/>
                <a:cs typeface="Arial" panose="020B0604020202020204" pitchFamily="34" charset="0"/>
              </a:rPr>
              <a:t>Performance Information – Programme 1:Administration</a:t>
            </a:r>
            <a:endParaRPr lang="en-ZA" sz="2000" u="sng"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7">
            <a:extLst>
              <a:ext uri="{FF2B5EF4-FFF2-40B4-BE49-F238E27FC236}">
                <a16:creationId xmlns:a16="http://schemas.microsoft.com/office/drawing/2014/main" xmlns="" id="{BC5C342C-424D-48EA-BF6D-CD67BA912A11}"/>
              </a:ext>
            </a:extLst>
          </p:cNvPr>
          <p:cNvGraphicFramePr>
            <a:graphicFrameLocks noGrp="1"/>
          </p:cNvGraphicFramePr>
          <p:nvPr>
            <p:extLst>
              <p:ext uri="{D42A27DB-BD31-4B8C-83A1-F6EECF244321}">
                <p14:modId xmlns:p14="http://schemas.microsoft.com/office/powerpoint/2010/main" xmlns="" val="2625323097"/>
              </p:ext>
            </p:extLst>
          </p:nvPr>
        </p:nvGraphicFramePr>
        <p:xfrm>
          <a:off x="97605" y="472612"/>
          <a:ext cx="8948790" cy="6379281"/>
        </p:xfrm>
        <a:graphic>
          <a:graphicData uri="http://schemas.openxmlformats.org/drawingml/2006/table">
            <a:tbl>
              <a:tblPr firstRow="1" bandRow="1">
                <a:tableStyleId>{5C22544A-7EE6-4342-B048-85BDC9FD1C3A}</a:tableStyleId>
              </a:tblPr>
              <a:tblGrid>
                <a:gridCol w="2376412">
                  <a:extLst>
                    <a:ext uri="{9D8B030D-6E8A-4147-A177-3AD203B41FA5}">
                      <a16:colId xmlns:a16="http://schemas.microsoft.com/office/drawing/2014/main" xmlns="" val="1080318486"/>
                    </a:ext>
                  </a:extLst>
                </a:gridCol>
                <a:gridCol w="1776989">
                  <a:extLst>
                    <a:ext uri="{9D8B030D-6E8A-4147-A177-3AD203B41FA5}">
                      <a16:colId xmlns:a16="http://schemas.microsoft.com/office/drawing/2014/main" xmlns="" val="890645826"/>
                    </a:ext>
                  </a:extLst>
                </a:gridCol>
                <a:gridCol w="2085569">
                  <a:extLst>
                    <a:ext uri="{9D8B030D-6E8A-4147-A177-3AD203B41FA5}">
                      <a16:colId xmlns:a16="http://schemas.microsoft.com/office/drawing/2014/main" xmlns="" val="3341713243"/>
                    </a:ext>
                  </a:extLst>
                </a:gridCol>
                <a:gridCol w="2709820">
                  <a:extLst>
                    <a:ext uri="{9D8B030D-6E8A-4147-A177-3AD203B41FA5}">
                      <a16:colId xmlns:a16="http://schemas.microsoft.com/office/drawing/2014/main" xmlns="" val="2654985142"/>
                    </a:ext>
                  </a:extLst>
                </a:gridCol>
              </a:tblGrid>
              <a:tr h="300605">
                <a:tc>
                  <a:txBody>
                    <a:bodyPr/>
                    <a:lstStyle/>
                    <a:p>
                      <a:pPr algn="just"/>
                      <a:r>
                        <a:rPr lang="en-ZA" sz="1400" dirty="0">
                          <a:latin typeface="Arial" panose="020B0604020202020204" pitchFamily="34" charset="0"/>
                          <a:cs typeface="Arial" panose="020B0604020202020204" pitchFamily="34" charset="0"/>
                        </a:rPr>
                        <a:t>Outcome 1: </a:t>
                      </a:r>
                    </a:p>
                  </a:txBody>
                  <a:tcPr/>
                </a:tc>
                <a:tc gridSpan="3">
                  <a:txBody>
                    <a:bodyPr/>
                    <a:lstStyle/>
                    <a:p>
                      <a:pPr algn="just"/>
                      <a:r>
                        <a:rPr lang="en-US" sz="1400" dirty="0">
                          <a:latin typeface="Arial" panose="020B0604020202020204" pitchFamily="34" charset="0"/>
                          <a:cs typeface="Arial" panose="020B0604020202020204" pitchFamily="34" charset="0"/>
                        </a:rPr>
                        <a:t>Functional, efficient, and integrated government</a:t>
                      </a:r>
                      <a:endParaRPr lang="en-ZA" sz="1400"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1106190"/>
                  </a:ext>
                </a:extLst>
              </a:tr>
              <a:tr h="466102">
                <a:tc>
                  <a:txBody>
                    <a:bodyPr/>
                    <a:lstStyle/>
                    <a:p>
                      <a:pPr algn="just">
                        <a:lnSpc>
                          <a:spcPct val="15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Key Performance Indicator</a:t>
                      </a:r>
                    </a:p>
                  </a:txBody>
                  <a:tcPr marL="68580" marR="68580" marT="0" marB="0">
                    <a:solidFill>
                      <a:schemeClr val="accent1"/>
                    </a:solidFill>
                  </a:tcPr>
                </a:tc>
                <a:tc>
                  <a:txBody>
                    <a:bodyPr/>
                    <a:lstStyle/>
                    <a:p>
                      <a:pPr algn="just">
                        <a:lnSpc>
                          <a:spcPct val="15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p>
                      <a:pPr algn="just" fontAlgn="t">
                        <a:lnSpc>
                          <a:spcPct val="150000"/>
                        </a:lnSpc>
                        <a:spcAft>
                          <a:spcPts val="80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0" marR="0" lvl="0" indent="0" algn="just" defTabSz="457200" rtl="0" eaLnBrk="1" fontAlgn="t" latinLnBrk="0" hangingPunct="1">
                        <a:lnSpc>
                          <a:spcPct val="150000"/>
                        </a:lnSpc>
                        <a:spcBef>
                          <a:spcPts val="0"/>
                        </a:spcBef>
                        <a:spcAft>
                          <a:spcPts val="800"/>
                        </a:spcAft>
                        <a:buClrTx/>
                        <a:buSzTx/>
                        <a:buFontTx/>
                        <a:buNone/>
                        <a:tabLst/>
                        <a:defRPr/>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Actual </a:t>
                      </a: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2021/22</a:t>
                      </a:r>
                      <a:endPar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50000"/>
                        </a:lnSpc>
                        <a:spcAft>
                          <a:spcPts val="80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Deviation from planned target and corrective measures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xmlns="" val="696878507"/>
                  </a:ext>
                </a:extLst>
              </a:tr>
              <a:tr h="773043">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1.5.1 Percentage of compliance with statutory tabling and prescripts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100% compliance with statutory tabling and prescripts</a:t>
                      </a:r>
                    </a:p>
                  </a:txBody>
                  <a:tcPr marL="68580" marR="68580" marT="0" marB="0"/>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100% compliance with statutory tabling and prescripts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achieved</a:t>
                      </a:r>
                    </a:p>
                    <a:p>
                      <a:pPr algn="just">
                        <a:lnSpc>
                          <a:spcPct val="100000"/>
                        </a:lnSpc>
                        <a:spcAft>
                          <a:spcPts val="10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683876706"/>
                  </a:ext>
                </a:extLst>
              </a:tr>
              <a:tr h="773043">
                <a:tc>
                  <a:txBody>
                    <a:bodyPr/>
                    <a:lstStyle/>
                    <a:p>
                      <a:pPr algn="just">
                        <a:lnSpc>
                          <a:spcPct val="100000"/>
                        </a:lnSpc>
                        <a:spcAft>
                          <a:spcPts val="800"/>
                        </a:spcAft>
                      </a:pPr>
                      <a:r>
                        <a:rPr lang="en-GB" sz="1400" dirty="0">
                          <a:solidFill>
                            <a:srgbClr val="000000"/>
                          </a:solidFill>
                          <a:effectLst/>
                          <a:latin typeface="Arial" panose="020B0604020202020204" pitchFamily="34" charset="0"/>
                          <a:ea typeface="Times New Roman" panose="02020603050405020304" pitchFamily="18" charset="0"/>
                        </a:rPr>
                        <a:t>1.6.1. Number of new transactional sites established (satellite office)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1 new transactional site established (satellite office)</a:t>
                      </a:r>
                    </a:p>
                  </a:txBody>
                  <a:tcPr marL="68580" marR="68580" marT="0" marB="0"/>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One new transactional site established in Gqeberha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achieved</a:t>
                      </a:r>
                    </a:p>
                  </a:txBody>
                  <a:tcPr marL="68580" marR="68580" marT="0" marB="0"/>
                </a:tc>
                <a:extLst>
                  <a:ext uri="{0D108BD9-81ED-4DB2-BD59-A6C34878D82A}">
                    <a16:rowId xmlns:a16="http://schemas.microsoft.com/office/drawing/2014/main" xmlns="" val="2306022782"/>
                  </a:ext>
                </a:extLst>
              </a:tr>
              <a:tr h="773043">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1.7.1.Percentage implementation of the approved compliance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100%</a:t>
                      </a:r>
                    </a:p>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implementation</a:t>
                      </a:r>
                    </a:p>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of the approved</a:t>
                      </a:r>
                    </a:p>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compliance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100% implementation of the approved compliance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Target achieved</a:t>
                      </a:r>
                    </a:p>
                  </a:txBody>
                  <a:tcPr marL="68580" marR="68580" marT="0" marB="0"/>
                </a:tc>
                <a:extLst>
                  <a:ext uri="{0D108BD9-81ED-4DB2-BD59-A6C34878D82A}">
                    <a16:rowId xmlns:a16="http://schemas.microsoft.com/office/drawing/2014/main" xmlns="" val="4139139014"/>
                  </a:ext>
                </a:extLst>
              </a:tr>
              <a:tr h="256115">
                <a:tc gridSpan="4">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Outcome 2:Effectively Regulated Community Schemes</a:t>
                      </a:r>
                    </a:p>
                  </a:txBody>
                  <a:tcPr marL="68580" marR="68580" marT="0" marB="0">
                    <a:solidFill>
                      <a:schemeClr val="accent1"/>
                    </a:solidFill>
                  </a:tcPr>
                </a:tc>
                <a:tc hMerge="1">
                  <a:txBody>
                    <a:bodyPr/>
                    <a:lstStyle/>
                    <a:p>
                      <a:pPr algn="just">
                        <a:lnSpc>
                          <a:spcPct val="100000"/>
                        </a:lnSpc>
                        <a:spcBef>
                          <a:spcPts val="200"/>
                        </a:spcBef>
                        <a:spcAft>
                          <a:spcPts val="200"/>
                        </a:spcAft>
                        <a:tabLst>
                          <a:tab pos="180340" algn="l"/>
                          <a:tab pos="540385" algn="l"/>
                          <a:tab pos="457200" algn="l"/>
                        </a:tabLs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26662936"/>
                  </a:ext>
                </a:extLst>
              </a:tr>
              <a:tr h="773043">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2.1.1 Amount of CSOS levy collected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R 239 398 000 of CSOS levy collected 	</a:t>
                      </a:r>
                    </a:p>
                    <a:p>
                      <a:pPr algn="just">
                        <a:lnSpc>
                          <a:spcPct val="100000"/>
                        </a:lnSpc>
                        <a:spcBef>
                          <a:spcPts val="200"/>
                        </a:spcBef>
                        <a:spcAft>
                          <a:spcPts val="200"/>
                        </a:spcAft>
                        <a:tabLst>
                          <a:tab pos="180340" algn="l"/>
                          <a:tab pos="540385" algn="l"/>
                          <a:tab pos="457200" algn="l"/>
                        </a:tabLs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en-US" sz="1400" b="0" i="0" u="none" strike="noStrike" baseline="0" dirty="0">
                          <a:solidFill>
                            <a:srgbClr val="000000"/>
                          </a:solidFill>
                          <a:latin typeface="Arial" panose="020B0604020202020204" pitchFamily="34" charset="0"/>
                        </a:rPr>
                        <a:t>R 250 518 259 00 of CSOS levy collected</a:t>
                      </a:r>
                      <a:r>
                        <a:rPr lang="en-GB" sz="1400" b="0" i="0" u="none" strike="noStrike" baseline="0" dirty="0">
                          <a:solidFill>
                            <a:srgbClr val="000000"/>
                          </a:solidFill>
                          <a:latin typeface="Arial" panose="020B0604020202020204" pitchFamily="34" charset="0"/>
                        </a:rPr>
                        <a:t>	</a:t>
                      </a:r>
                    </a:p>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r>
                        <a:rPr lang="en-US" sz="1400" b="0" i="0" u="none" strike="noStrike" baseline="0" dirty="0">
                          <a:solidFill>
                            <a:srgbClr val="000000"/>
                          </a:solidFill>
                          <a:latin typeface="Arial" panose="020B0604020202020204" pitchFamily="34" charset="0"/>
                        </a:rPr>
                        <a:t>Target exceeded by R11 120 259 of CSOS levy collected.</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16090230"/>
                  </a:ext>
                </a:extLst>
              </a:tr>
              <a:tr h="0">
                <a:tc gridSpan="4">
                  <a:txBody>
                    <a:bodyPr/>
                    <a:lstStyle/>
                    <a:p>
                      <a:pPr algn="just">
                        <a:lnSpc>
                          <a:spcPct val="100000"/>
                        </a:lnSpc>
                        <a:spcAft>
                          <a:spcPts val="800"/>
                        </a:spcAft>
                      </a:pP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Outcome 5:Transformation Of Community Schemes Advanced</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hMerge="1">
                  <a:txBody>
                    <a:bodyPr/>
                    <a:lstStyle/>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21160693"/>
                  </a:ext>
                </a:extLst>
              </a:tr>
              <a:tr h="0">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6.1.1 Percentage procurement spend to majority black-owned or controlled service providers (&gt;50% black) (outcome 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70% spend to majority black-owned or controlled service providers (&gt;50% black)</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77% (R 17 012 424,47/R22 139 411.69) spent on black-owned or </a:t>
                      </a:r>
                      <a:r>
                        <a:rPr lang="en-ZA" sz="1400" b="0" i="0" u="none" strike="noStrike" baseline="0" dirty="0">
                          <a:solidFill>
                            <a:srgbClr val="000000"/>
                          </a:solidFill>
                          <a:latin typeface="Arial" panose="020B0604020202020204" pitchFamily="34" charset="0"/>
                        </a:rPr>
                        <a:t>controlled companies (&gt;50% black)	</a:t>
                      </a:r>
                    </a:p>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r>
                        <a:rPr lang="en-GB" sz="1400" b="0" i="0" u="none" strike="noStrike" baseline="0" dirty="0">
                          <a:solidFill>
                            <a:srgbClr val="000000"/>
                          </a:solidFill>
                          <a:latin typeface="Arial" panose="020B0604020202020204" pitchFamily="34" charset="0"/>
                        </a:rPr>
                        <a:t>Target overachieved by 7% spent on black-owned or controlled companies 	</a:t>
                      </a:r>
                    </a:p>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10345277"/>
                  </a:ext>
                </a:extLst>
              </a:tr>
            </a:tbl>
          </a:graphicData>
        </a:graphic>
      </p:graphicFrame>
    </p:spTree>
    <p:extLst>
      <p:ext uri="{BB962C8B-B14F-4D97-AF65-F5344CB8AC3E}">
        <p14:creationId xmlns:p14="http://schemas.microsoft.com/office/powerpoint/2010/main" xmlns="" val="101062752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3331"/>
          </a:xfrm>
        </p:spPr>
        <p:txBody>
          <a:bodyPr>
            <a:noAutofit/>
          </a:bodyPr>
          <a:lstStyle/>
          <a:p>
            <a:r>
              <a:rPr lang="en-ZA" sz="2400" dirty="0">
                <a:solidFill>
                  <a:srgbClr val="005800"/>
                </a:solidFill>
              </a:rPr>
              <a:t>	</a:t>
            </a:r>
            <a:r>
              <a:rPr lang="en-ZA" sz="2000" u="sng" dirty="0">
                <a:solidFill>
                  <a:srgbClr val="005800"/>
                </a:solidFill>
                <a:latin typeface="Arial" panose="020B0604020202020204" pitchFamily="34" charset="0"/>
                <a:cs typeface="Arial" panose="020B0604020202020204" pitchFamily="34" charset="0"/>
              </a:rPr>
              <a:t>Performance Information – Programme 2: Regulation</a:t>
            </a:r>
            <a:endParaRPr lang="en-ZA" sz="2000" u="sng"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7">
            <a:extLst>
              <a:ext uri="{FF2B5EF4-FFF2-40B4-BE49-F238E27FC236}">
                <a16:creationId xmlns:a16="http://schemas.microsoft.com/office/drawing/2014/main" xmlns="" id="{BC5C342C-424D-48EA-BF6D-CD67BA912A11}"/>
              </a:ext>
            </a:extLst>
          </p:cNvPr>
          <p:cNvGraphicFramePr>
            <a:graphicFrameLocks noGrp="1"/>
          </p:cNvGraphicFramePr>
          <p:nvPr>
            <p:extLst>
              <p:ext uri="{D42A27DB-BD31-4B8C-83A1-F6EECF244321}">
                <p14:modId xmlns:p14="http://schemas.microsoft.com/office/powerpoint/2010/main" xmlns="" val="1009789213"/>
              </p:ext>
            </p:extLst>
          </p:nvPr>
        </p:nvGraphicFramePr>
        <p:xfrm>
          <a:off x="113015" y="723331"/>
          <a:ext cx="8917969" cy="5565560"/>
        </p:xfrm>
        <a:graphic>
          <a:graphicData uri="http://schemas.openxmlformats.org/drawingml/2006/table">
            <a:tbl>
              <a:tblPr firstRow="1" bandRow="1">
                <a:tableStyleId>{5C22544A-7EE6-4342-B048-85BDC9FD1C3A}</a:tableStyleId>
              </a:tblPr>
              <a:tblGrid>
                <a:gridCol w="2368227">
                  <a:extLst>
                    <a:ext uri="{9D8B030D-6E8A-4147-A177-3AD203B41FA5}">
                      <a16:colId xmlns:a16="http://schemas.microsoft.com/office/drawing/2014/main" xmlns="" val="1080318486"/>
                    </a:ext>
                  </a:extLst>
                </a:gridCol>
                <a:gridCol w="1770869">
                  <a:extLst>
                    <a:ext uri="{9D8B030D-6E8A-4147-A177-3AD203B41FA5}">
                      <a16:colId xmlns:a16="http://schemas.microsoft.com/office/drawing/2014/main" xmlns="" val="890645826"/>
                    </a:ext>
                  </a:extLst>
                </a:gridCol>
                <a:gridCol w="2498010">
                  <a:extLst>
                    <a:ext uri="{9D8B030D-6E8A-4147-A177-3AD203B41FA5}">
                      <a16:colId xmlns:a16="http://schemas.microsoft.com/office/drawing/2014/main" xmlns="" val="3341713243"/>
                    </a:ext>
                  </a:extLst>
                </a:gridCol>
                <a:gridCol w="2280863">
                  <a:extLst>
                    <a:ext uri="{9D8B030D-6E8A-4147-A177-3AD203B41FA5}">
                      <a16:colId xmlns:a16="http://schemas.microsoft.com/office/drawing/2014/main" xmlns="" val="2654985142"/>
                    </a:ext>
                  </a:extLst>
                </a:gridCol>
              </a:tblGrid>
              <a:tr h="155318">
                <a:tc>
                  <a:txBody>
                    <a:bodyPr/>
                    <a:lstStyle/>
                    <a:p>
                      <a:pPr algn="just"/>
                      <a:r>
                        <a:rPr lang="en-ZA" sz="1400" b="1" dirty="0">
                          <a:effectLst/>
                          <a:latin typeface="Arial" panose="020B0604020202020204" pitchFamily="34" charset="0"/>
                          <a:ea typeface="Calibri" panose="020F0502020204030204" pitchFamily="34" charset="0"/>
                        </a:rPr>
                        <a:t>Outcome 2: </a:t>
                      </a:r>
                      <a:endParaRPr lang="en-ZA" sz="1400" dirty="0">
                        <a:latin typeface="Arial" panose="020B0604020202020204" pitchFamily="34" charset="0"/>
                        <a:cs typeface="Arial" panose="020B0604020202020204" pitchFamily="34" charset="0"/>
                      </a:endParaRPr>
                    </a:p>
                  </a:txBody>
                  <a:tcPr/>
                </a:tc>
                <a:tc gridSpan="3">
                  <a:txBody>
                    <a:bodyPr/>
                    <a:lstStyle/>
                    <a:p>
                      <a:pPr algn="just"/>
                      <a:r>
                        <a:rPr lang="en-ZA" sz="1400" b="1" dirty="0">
                          <a:effectLst/>
                          <a:latin typeface="Arial" panose="020B0604020202020204" pitchFamily="34" charset="0"/>
                          <a:ea typeface="Calibri" panose="020F0502020204030204" pitchFamily="34" charset="0"/>
                        </a:rPr>
                        <a:t>Effectively Regulated Community Schemes</a:t>
                      </a:r>
                      <a:endParaRPr lang="en-ZA" sz="1400"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1106190"/>
                  </a:ext>
                </a:extLst>
              </a:tr>
              <a:tr h="340867">
                <a:tc>
                  <a:txBody>
                    <a:bodyPr/>
                    <a:lstStyle/>
                    <a:p>
                      <a:pPr algn="just">
                        <a:lnSpc>
                          <a:spcPct val="15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Key Performance Indicator</a:t>
                      </a:r>
                    </a:p>
                  </a:txBody>
                  <a:tcPr marL="68580" marR="68580" marT="0" marB="0">
                    <a:solidFill>
                      <a:schemeClr val="accent1"/>
                    </a:solidFill>
                  </a:tcPr>
                </a:tc>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p>
                      <a:pPr algn="just" fontAlgn="t">
                        <a:lnSpc>
                          <a:spcPct val="100000"/>
                        </a:lnSpc>
                        <a:spcAft>
                          <a:spcPts val="80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0" marR="0" lvl="0" indent="0" algn="just" defTabSz="457200" rtl="0" eaLnBrk="1" fontAlgn="t" latinLnBrk="0" hangingPunct="1">
                        <a:lnSpc>
                          <a:spcPct val="100000"/>
                        </a:lnSpc>
                        <a:spcBef>
                          <a:spcPts val="0"/>
                        </a:spcBef>
                        <a:spcAft>
                          <a:spcPts val="800"/>
                        </a:spcAft>
                        <a:buClrTx/>
                        <a:buSzTx/>
                        <a:buFontTx/>
                        <a:buNone/>
                        <a:tabLst/>
                        <a:defRPr/>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Actual </a:t>
                      </a: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2021/22</a:t>
                      </a:r>
                      <a:endPar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50000"/>
                        </a:lnSpc>
                        <a:spcAft>
                          <a:spcPts val="80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Deviation from planned target and corrective measures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xmlns="" val="696878507"/>
                  </a:ext>
                </a:extLst>
              </a:tr>
              <a:tr h="1022082">
                <a:tc>
                  <a:txBody>
                    <a:bodyPr/>
                    <a:lstStyle/>
                    <a:p>
                      <a:pPr algn="just"/>
                      <a:r>
                        <a:rPr lang="en-GB" sz="1400" b="0" i="0" u="none" strike="noStrike" baseline="0" dirty="0">
                          <a:solidFill>
                            <a:srgbClr val="000000"/>
                          </a:solidFill>
                          <a:latin typeface="Arial" panose="020B0604020202020204" pitchFamily="34" charset="0"/>
                        </a:rPr>
                        <a:t>2.2.1. Percentage registration of community schemes that have submitted scheme registration documents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100% registration of community schemes that have submitted scheme registration documents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100% (925) registration of community schemes that have submitted scheme registration documents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8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Target achieved.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340389349"/>
                  </a:ext>
                </a:extLst>
              </a:tr>
              <a:tr h="1636700">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2.2.2 Percentage of quality assured schemes governance documentation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80% quality assured schemes governance documentation</a:t>
                      </a: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80% (received 1806 scheme governance documents and quality assured 1444) of scheme governance documentation were quality assured 	</a:t>
                      </a:r>
                    </a:p>
                  </a:txBody>
                  <a:tcPr marL="68580" marR="68580" marT="0" marB="0">
                    <a:solidFill>
                      <a:srgbClr val="00B050"/>
                    </a:solidFill>
                  </a:tcPr>
                </a:tc>
                <a:tc>
                  <a:txBody>
                    <a:bodyPr/>
                    <a:lstStyle/>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Target achieved.</a:t>
                      </a:r>
                    </a:p>
                  </a:txBody>
                  <a:tcPr marL="68580" marR="68580" marT="0" marB="0"/>
                </a:tc>
                <a:extLst>
                  <a:ext uri="{0D108BD9-81ED-4DB2-BD59-A6C34878D82A}">
                    <a16:rowId xmlns:a16="http://schemas.microsoft.com/office/drawing/2014/main" xmlns="" val="3826718473"/>
                  </a:ext>
                </a:extLst>
              </a:tr>
              <a:tr h="1636700">
                <a:tc>
                  <a:txBody>
                    <a:bodyPr/>
                    <a:lstStyle/>
                    <a:p>
                      <a:pPr algn="just"/>
                      <a:r>
                        <a:rPr lang="en-US" sz="1400" dirty="0">
                          <a:effectLst/>
                          <a:latin typeface="Arial" panose="020B0604020202020204" pitchFamily="34" charset="0"/>
                          <a:ea typeface="Calibri" panose="020F0502020204030204" pitchFamily="34" charset="0"/>
                          <a:cs typeface="Arial" panose="020B0604020202020204" pitchFamily="34" charset="0"/>
                        </a:rPr>
                        <a:t>2.2.3 Percentage of Compliance certificates issued on all amended schemes documents</a:t>
                      </a:r>
                    </a:p>
                    <a:p>
                      <a:pPr algn="just"/>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100% compliance certificates issued on all amended scheme documents.</a:t>
                      </a:r>
                    </a:p>
                    <a:p>
                      <a:pPr algn="just">
                        <a:lnSpc>
                          <a:spcPct val="100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tabLst>
                          <a:tab pos="2865755" algn="ctr"/>
                          <a:tab pos="5731510" algn="r"/>
                          <a:tab pos="457200" algn="l"/>
                        </a:tabLst>
                      </a:pPr>
                      <a:r>
                        <a:rPr lang="en-US" sz="1400" dirty="0">
                          <a:effectLst/>
                          <a:latin typeface="Arial" panose="020B0604020202020204" pitchFamily="34" charset="0"/>
                          <a:ea typeface="Calibri" panose="020F0502020204030204" pitchFamily="34" charset="0"/>
                          <a:cs typeface="Arial" panose="020B0604020202020204" pitchFamily="34" charset="0"/>
                        </a:rPr>
                        <a:t>100% (1113 certificates) compliance certificates issued on all amended scheme documents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Target achieved.</a:t>
                      </a:r>
                    </a:p>
                    <a:p>
                      <a:pPr algn="just">
                        <a:lnSpc>
                          <a:spcPct val="100000"/>
                        </a:lnSpc>
                        <a:spcAft>
                          <a:spcPts val="800"/>
                        </a:spcAft>
                      </a:pP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840668581"/>
                  </a:ext>
                </a:extLst>
              </a:tr>
            </a:tbl>
          </a:graphicData>
        </a:graphic>
      </p:graphicFrame>
    </p:spTree>
    <p:extLst>
      <p:ext uri="{BB962C8B-B14F-4D97-AF65-F5344CB8AC3E}">
        <p14:creationId xmlns:p14="http://schemas.microsoft.com/office/powerpoint/2010/main" xmlns="" val="37801485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386910"/>
          </a:xfrm>
        </p:spPr>
        <p:txBody>
          <a:bodyPr>
            <a:noAutofit/>
          </a:bodyPr>
          <a:lstStyle/>
          <a:p>
            <a:r>
              <a:rPr lang="en-ZA" sz="2400" dirty="0">
                <a:solidFill>
                  <a:srgbClr val="005800"/>
                </a:solidFill>
              </a:rPr>
              <a:t>	</a:t>
            </a:r>
            <a:r>
              <a:rPr lang="en-ZA" sz="2000" u="sng" dirty="0">
                <a:solidFill>
                  <a:srgbClr val="005800"/>
                </a:solidFill>
                <a:latin typeface="Arial" panose="020B0604020202020204" pitchFamily="34" charset="0"/>
                <a:cs typeface="Arial" panose="020B0604020202020204" pitchFamily="34" charset="0"/>
              </a:rPr>
              <a:t>Performance Information – Programme 2: Regulation</a:t>
            </a:r>
            <a:endParaRPr lang="en-ZA" sz="2000" u="sng"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7">
            <a:extLst>
              <a:ext uri="{FF2B5EF4-FFF2-40B4-BE49-F238E27FC236}">
                <a16:creationId xmlns:a16="http://schemas.microsoft.com/office/drawing/2014/main" xmlns="" id="{BC5C342C-424D-48EA-BF6D-CD67BA912A11}"/>
              </a:ext>
            </a:extLst>
          </p:cNvPr>
          <p:cNvGraphicFramePr>
            <a:graphicFrameLocks noGrp="1"/>
          </p:cNvGraphicFramePr>
          <p:nvPr>
            <p:extLst>
              <p:ext uri="{D42A27DB-BD31-4B8C-83A1-F6EECF244321}">
                <p14:modId xmlns:p14="http://schemas.microsoft.com/office/powerpoint/2010/main" xmlns="" val="4209290900"/>
              </p:ext>
            </p:extLst>
          </p:nvPr>
        </p:nvGraphicFramePr>
        <p:xfrm>
          <a:off x="92467" y="386911"/>
          <a:ext cx="9051533" cy="6478890"/>
        </p:xfrm>
        <a:graphic>
          <a:graphicData uri="http://schemas.openxmlformats.org/drawingml/2006/table">
            <a:tbl>
              <a:tblPr firstRow="1" bandRow="1">
                <a:tableStyleId>{5C22544A-7EE6-4342-B048-85BDC9FD1C3A}</a:tableStyleId>
              </a:tblPr>
              <a:tblGrid>
                <a:gridCol w="1818526">
                  <a:extLst>
                    <a:ext uri="{9D8B030D-6E8A-4147-A177-3AD203B41FA5}">
                      <a16:colId xmlns:a16="http://schemas.microsoft.com/office/drawing/2014/main" xmlns="" val="1080318486"/>
                    </a:ext>
                  </a:extLst>
                </a:gridCol>
                <a:gridCol w="1695236">
                  <a:extLst>
                    <a:ext uri="{9D8B030D-6E8A-4147-A177-3AD203B41FA5}">
                      <a16:colId xmlns:a16="http://schemas.microsoft.com/office/drawing/2014/main" xmlns="" val="890645826"/>
                    </a:ext>
                  </a:extLst>
                </a:gridCol>
                <a:gridCol w="2332234">
                  <a:extLst>
                    <a:ext uri="{9D8B030D-6E8A-4147-A177-3AD203B41FA5}">
                      <a16:colId xmlns:a16="http://schemas.microsoft.com/office/drawing/2014/main" xmlns="" val="3341713243"/>
                    </a:ext>
                  </a:extLst>
                </a:gridCol>
                <a:gridCol w="3205537">
                  <a:extLst>
                    <a:ext uri="{9D8B030D-6E8A-4147-A177-3AD203B41FA5}">
                      <a16:colId xmlns:a16="http://schemas.microsoft.com/office/drawing/2014/main" xmlns="" val="2654985142"/>
                    </a:ext>
                  </a:extLst>
                </a:gridCol>
              </a:tblGrid>
              <a:tr h="449125">
                <a:tc>
                  <a:txBody>
                    <a:bodyPr/>
                    <a:lstStyle/>
                    <a:p>
                      <a:pPr marL="990600" indent="-899795" algn="just">
                        <a:lnSpc>
                          <a:spcPct val="150000"/>
                        </a:lnSpc>
                        <a:spcAft>
                          <a:spcPts val="1050"/>
                        </a:spcAft>
                        <a:tabLst>
                          <a:tab pos="990600" algn="l"/>
                        </a:tabLst>
                      </a:pPr>
                      <a:r>
                        <a:rPr lang="en-ZA" sz="1400" b="1" kern="1400" dirty="0">
                          <a:effectLst/>
                          <a:latin typeface="Arial" panose="020B0604020202020204" pitchFamily="34" charset="0"/>
                          <a:ea typeface="Times New Roman" panose="02020603050405020304" pitchFamily="18" charset="0"/>
                          <a:cs typeface="Arial" panose="020B0604020202020204" pitchFamily="34" charset="0"/>
                        </a:rPr>
                        <a:t>Outcome 2:	</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a:tc>
                <a:tc gridSpan="3">
                  <a:txBody>
                    <a:bodyPr/>
                    <a:lstStyle/>
                    <a:p>
                      <a:pPr marL="990600" indent="-899795" algn="just">
                        <a:lnSpc>
                          <a:spcPct val="150000"/>
                        </a:lnSpc>
                        <a:spcAft>
                          <a:spcPts val="1050"/>
                        </a:spcAft>
                        <a:tabLst>
                          <a:tab pos="990600" algn="l"/>
                        </a:tabLst>
                      </a:pPr>
                      <a:r>
                        <a:rPr lang="en-ZA" sz="1400" b="1" kern="1400" dirty="0">
                          <a:effectLst/>
                          <a:latin typeface="Arial" panose="020B0604020202020204" pitchFamily="34" charset="0"/>
                          <a:ea typeface="Times New Roman" panose="02020603050405020304" pitchFamily="18" charset="0"/>
                          <a:cs typeface="Arial" panose="020B0604020202020204" pitchFamily="34" charset="0"/>
                        </a:rPr>
                        <a:t>Effectively Regulated Community Schemes</a:t>
                      </a: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1106190"/>
                  </a:ext>
                </a:extLst>
              </a:tr>
              <a:tr h="695765">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Key Performance Indicator</a:t>
                      </a:r>
                    </a:p>
                  </a:txBody>
                  <a:tcPr marL="68580" marR="68580" marT="0" marB="0">
                    <a:solidFill>
                      <a:schemeClr val="accent1"/>
                    </a:solidFill>
                  </a:tcPr>
                </a:tc>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p>
                      <a:pPr algn="just" fontAlgn="t">
                        <a:lnSpc>
                          <a:spcPct val="100000"/>
                        </a:lnSpc>
                        <a:spcAft>
                          <a:spcPts val="80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0" marR="0" lvl="0" indent="0" algn="just" defTabSz="457200" rtl="0" eaLnBrk="1" fontAlgn="t" latinLnBrk="0" hangingPunct="1">
                        <a:lnSpc>
                          <a:spcPct val="100000"/>
                        </a:lnSpc>
                        <a:spcBef>
                          <a:spcPts val="0"/>
                        </a:spcBef>
                        <a:spcAft>
                          <a:spcPts val="800"/>
                        </a:spcAft>
                        <a:buClrTx/>
                        <a:buSzTx/>
                        <a:buFontTx/>
                        <a:buNone/>
                        <a:tabLst/>
                        <a:defRPr/>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Actual </a:t>
                      </a: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2020/21</a:t>
                      </a:r>
                      <a:endPar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00000"/>
                        </a:lnSpc>
                        <a:spcAft>
                          <a:spcPts val="80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Deviation from planned target and corrective measures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xmlns="" val="696878507"/>
                  </a:ext>
                </a:extLst>
              </a:tr>
              <a:tr h="1109602">
                <a:tc>
                  <a:txBody>
                    <a:bodyPr/>
                    <a:lstStyle/>
                    <a:p>
                      <a:pPr algn="just">
                        <a:lnSpc>
                          <a:spcPct val="100000"/>
                        </a:lnSpc>
                        <a:spcAft>
                          <a:spcPts val="800"/>
                        </a:spcAft>
                      </a:pPr>
                      <a:r>
                        <a:rPr lang="en-GB" sz="1400" b="0" i="0" u="none" strike="noStrike" baseline="0" dirty="0">
                          <a:solidFill>
                            <a:srgbClr val="000000"/>
                          </a:solidFill>
                          <a:latin typeface="Arial" panose="020B0604020202020204" pitchFamily="34" charset="0"/>
                        </a:rPr>
                        <a:t>2.3.1. Database of schemes governance </a:t>
                      </a:r>
                      <a:r>
                        <a:rPr lang="en-ZA" sz="1400" b="0" i="0" u="none" strike="noStrike" baseline="0" dirty="0">
                          <a:solidFill>
                            <a:srgbClr val="000000"/>
                          </a:solidFill>
                          <a:latin typeface="Arial" panose="020B0604020202020204" pitchFamily="34" charset="0"/>
                        </a:rPr>
                        <a:t>documents established </a:t>
                      </a: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Finalisation of implementation protocol for schemes governance documents database</a:t>
                      </a:r>
                    </a:p>
                  </a:txBody>
                  <a:tcPr marL="68580" marR="68580" marT="0" marB="0"/>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Implementation protocol (Records management policy) for schemes governance documents database was finalised and database established.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Target is overachieved as the database was subsequently established and functioning.</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80517122"/>
                  </a:ext>
                </a:extLst>
              </a:tr>
              <a:tr h="180216">
                <a:tc gridSpan="4">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Outcome 3:Effective disputes resolution</a:t>
                      </a:r>
                    </a:p>
                  </a:txBody>
                  <a:tcPr marL="68580" marR="68580" marT="0" marB="0">
                    <a:solidFill>
                      <a:schemeClr val="accent1"/>
                    </a:solidFill>
                  </a:tcPr>
                </a:tc>
                <a:tc hMerge="1">
                  <a:txBody>
                    <a:bodyPr/>
                    <a:lstStyle/>
                    <a:p>
                      <a:pPr algn="just">
                        <a:lnSpc>
                          <a:spcPct val="100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just">
                        <a:lnSpc>
                          <a:spcPct val="100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41576829"/>
                  </a:ext>
                </a:extLst>
              </a:tr>
              <a:tr h="1734854">
                <a:tc>
                  <a:txBody>
                    <a:bodyPr/>
                    <a:lstStyle/>
                    <a:p>
                      <a:pPr algn="just">
                        <a:lnSpc>
                          <a:spcPct val="100000"/>
                        </a:lnSpc>
                        <a:spcAft>
                          <a:spcPts val="800"/>
                        </a:spcAft>
                      </a:pPr>
                      <a:r>
                        <a:rPr lang="en-US" sz="14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3.1.1 Percentage of disputes conciliated. within 90 days</a:t>
                      </a:r>
                      <a:endParaRPr lang="en-ZA" sz="14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85% of disputes conciliated within 90 days</a:t>
                      </a: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73% (1783/2436) of disputes conciliated within 90 days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FF0000"/>
                    </a:solidFill>
                  </a:tcPr>
                </a:tc>
                <a:tc rowSpan="2">
                  <a:txBody>
                    <a:bodyPr/>
                    <a:lstStyle/>
                    <a:p>
                      <a:pPr algn="just"/>
                      <a:r>
                        <a:rPr lang="en-GB" sz="1400" b="0" i="0" u="none" strike="noStrike" baseline="0" dirty="0">
                          <a:solidFill>
                            <a:srgbClr val="000000"/>
                          </a:solidFill>
                          <a:latin typeface="Arial" panose="020B0604020202020204" pitchFamily="34" charset="0"/>
                        </a:rPr>
                        <a:t>-11% of disputes not conciliated within 90 days. An additional 895 disputes were conciliated outside the 90-days period.</a:t>
                      </a:r>
                    </a:p>
                    <a:p>
                      <a:pPr algn="just"/>
                      <a:r>
                        <a:rPr lang="en-GB" sz="1400" b="0" i="0" u="none" strike="noStrike" baseline="0" dirty="0">
                          <a:solidFill>
                            <a:srgbClr val="000000"/>
                          </a:solidFill>
                          <a:latin typeface="Arial" panose="020B0604020202020204" pitchFamily="34" charset="0"/>
                        </a:rPr>
                        <a:t> </a:t>
                      </a:r>
                    </a:p>
                    <a:p>
                      <a:pPr algn="just"/>
                      <a:r>
                        <a:rPr lang="en-GB" sz="1400" b="0" i="0" u="none" strike="noStrike" baseline="0" dirty="0">
                          <a:solidFill>
                            <a:srgbClr val="000000"/>
                          </a:solidFill>
                          <a:latin typeface="Arial" panose="020B0604020202020204" pitchFamily="34" charset="0"/>
                        </a:rPr>
                        <a:t>-56,9% of disputes not adjudicated within 90 days. An additional 2733 disputes were adjudicated outside the 90-days period. </a:t>
                      </a:r>
                    </a:p>
                    <a:p>
                      <a:pPr algn="just"/>
                      <a:endParaRPr lang="en-GB" sz="1400" b="0" i="0" u="none" strike="noStrike" baseline="0" dirty="0">
                        <a:solidFill>
                          <a:srgbClr val="000000"/>
                        </a:solidFill>
                        <a:effectLst/>
                        <a:latin typeface="Arial" panose="020B0604020202020204" pitchFamily="34" charset="0"/>
                        <a:cs typeface="Arial" panose="020B0604020202020204" pitchFamily="34" charset="0"/>
                      </a:endParaRPr>
                    </a:p>
                    <a:p>
                      <a:pPr algn="just"/>
                      <a:r>
                        <a:rPr lang="en-US" sz="1400" dirty="0">
                          <a:effectLst/>
                          <a:latin typeface="Arial" panose="020B0604020202020204" pitchFamily="34" charset="0"/>
                          <a:cs typeface="Arial" panose="020B0604020202020204" pitchFamily="34" charset="0"/>
                        </a:rPr>
                        <a:t>The discontinuation of Disputes fees from November 2021 and the decentralization of dispute assessment process to all Regions will ensure equitable distribution of  workload contributing to improved turnaround times.</a:t>
                      </a:r>
                    </a:p>
                  </a:txBody>
                  <a:tcPr marL="68580" marR="68580" marT="0" marB="0"/>
                </a:tc>
                <a:extLst>
                  <a:ext uri="{0D108BD9-81ED-4DB2-BD59-A6C34878D82A}">
                    <a16:rowId xmlns:a16="http://schemas.microsoft.com/office/drawing/2014/main" xmlns="" val="946951847"/>
                  </a:ext>
                </a:extLst>
              </a:tr>
              <a:tr h="1801139">
                <a:tc>
                  <a:txBody>
                    <a:bodyPr/>
                    <a:lstStyle/>
                    <a:p>
                      <a:pPr algn="just">
                        <a:lnSpc>
                          <a:spcPct val="100000"/>
                        </a:lnSpc>
                        <a:spcAft>
                          <a:spcPts val="800"/>
                        </a:spcAft>
                      </a:pPr>
                      <a:r>
                        <a:rPr lang="en-US" sz="14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3.1.2 Percentage of disputes adjudicated within 90 days</a:t>
                      </a:r>
                      <a:endParaRPr lang="en-ZA" sz="14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85% of disputes adjudicated within 90 days</a:t>
                      </a: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28% (741/2642) of disputes adjudicated within 90 days 	</a:t>
                      </a:r>
                    </a:p>
                  </a:txBody>
                  <a:tcPr marL="68580" marR="68580" marT="0" marB="0">
                    <a:solidFill>
                      <a:srgbClr val="FF0000"/>
                    </a:solidFill>
                  </a:tcPr>
                </a:tc>
                <a:tc vMerge="1">
                  <a:txBody>
                    <a:bodyPr/>
                    <a:lstStyle/>
                    <a:p>
                      <a:r>
                        <a:rPr lang="en-GB" sz="1400" b="0" i="0" u="none" strike="noStrike" baseline="0" dirty="0">
                          <a:solidFill>
                            <a:srgbClr val="000000"/>
                          </a:solidFill>
                          <a:latin typeface="Arial" panose="020B0604020202020204" pitchFamily="34" charset="0"/>
                        </a:rPr>
                        <a:t>-56,9% of disputes not adjudicated within 90 days. </a:t>
                      </a:r>
                    </a:p>
                    <a:p>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An additional 2733 disputes were adjudicated outside the 90-days period.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676549583"/>
                  </a:ext>
                </a:extLst>
              </a:tr>
            </a:tbl>
          </a:graphicData>
        </a:graphic>
      </p:graphicFrame>
    </p:spTree>
    <p:extLst>
      <p:ext uri="{BB962C8B-B14F-4D97-AF65-F5344CB8AC3E}">
        <p14:creationId xmlns:p14="http://schemas.microsoft.com/office/powerpoint/2010/main" xmlns="" val="101731353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1384"/>
          </a:xfrm>
        </p:spPr>
        <p:txBody>
          <a:bodyPr>
            <a:noAutofit/>
          </a:bodyPr>
          <a:lstStyle/>
          <a:p>
            <a:r>
              <a:rPr lang="en-ZA" sz="2000" u="sng" dirty="0">
                <a:solidFill>
                  <a:srgbClr val="005800"/>
                </a:solidFill>
                <a:latin typeface="Arial" panose="020B0604020202020204" pitchFamily="34" charset="0"/>
                <a:cs typeface="Arial" panose="020B0604020202020204" pitchFamily="34" charset="0"/>
              </a:rPr>
              <a:t>Performance Information – Programme 3: </a:t>
            </a:r>
            <a:r>
              <a:rPr lang="en-US" sz="2000" dirty="0">
                <a:effectLst/>
                <a:latin typeface="Arial" panose="020B0604020202020204" pitchFamily="34" charset="0"/>
                <a:ea typeface="Calibri" panose="020F0502020204030204" pitchFamily="34" charset="0"/>
                <a:cs typeface="Arial" panose="020B0604020202020204" pitchFamily="34" charset="0"/>
              </a:rPr>
              <a:t>Education and Training </a:t>
            </a:r>
            <a:endParaRPr lang="en-ZA" sz="1800" u="sng"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7">
            <a:extLst>
              <a:ext uri="{FF2B5EF4-FFF2-40B4-BE49-F238E27FC236}">
                <a16:creationId xmlns:a16="http://schemas.microsoft.com/office/drawing/2014/main" xmlns="" id="{BC5C342C-424D-48EA-BF6D-CD67BA912A11}"/>
              </a:ext>
            </a:extLst>
          </p:cNvPr>
          <p:cNvGraphicFramePr>
            <a:graphicFrameLocks noGrp="1"/>
          </p:cNvGraphicFramePr>
          <p:nvPr>
            <p:extLst>
              <p:ext uri="{D42A27DB-BD31-4B8C-83A1-F6EECF244321}">
                <p14:modId xmlns:p14="http://schemas.microsoft.com/office/powerpoint/2010/main" xmlns="" val="270838731"/>
              </p:ext>
            </p:extLst>
          </p:nvPr>
        </p:nvGraphicFramePr>
        <p:xfrm>
          <a:off x="92467" y="825787"/>
          <a:ext cx="9051533" cy="4711227"/>
        </p:xfrm>
        <a:graphic>
          <a:graphicData uri="http://schemas.openxmlformats.org/drawingml/2006/table">
            <a:tbl>
              <a:tblPr firstRow="1" bandRow="1">
                <a:tableStyleId>{5C22544A-7EE6-4342-B048-85BDC9FD1C3A}</a:tableStyleId>
              </a:tblPr>
              <a:tblGrid>
                <a:gridCol w="2403696">
                  <a:extLst>
                    <a:ext uri="{9D8B030D-6E8A-4147-A177-3AD203B41FA5}">
                      <a16:colId xmlns:a16="http://schemas.microsoft.com/office/drawing/2014/main" xmlns="" val="1080318486"/>
                    </a:ext>
                  </a:extLst>
                </a:gridCol>
                <a:gridCol w="1797391">
                  <a:extLst>
                    <a:ext uri="{9D8B030D-6E8A-4147-A177-3AD203B41FA5}">
                      <a16:colId xmlns:a16="http://schemas.microsoft.com/office/drawing/2014/main" xmlns="" val="890645826"/>
                    </a:ext>
                  </a:extLst>
                </a:gridCol>
                <a:gridCol w="2109514">
                  <a:extLst>
                    <a:ext uri="{9D8B030D-6E8A-4147-A177-3AD203B41FA5}">
                      <a16:colId xmlns:a16="http://schemas.microsoft.com/office/drawing/2014/main" xmlns="" val="3341713243"/>
                    </a:ext>
                  </a:extLst>
                </a:gridCol>
                <a:gridCol w="2740932">
                  <a:extLst>
                    <a:ext uri="{9D8B030D-6E8A-4147-A177-3AD203B41FA5}">
                      <a16:colId xmlns:a16="http://schemas.microsoft.com/office/drawing/2014/main" xmlns="" val="2654985142"/>
                    </a:ext>
                  </a:extLst>
                </a:gridCol>
              </a:tblGrid>
              <a:tr h="482592">
                <a:tc>
                  <a:txBody>
                    <a:bodyPr/>
                    <a:lstStyle/>
                    <a:p>
                      <a:pPr algn="just">
                        <a:lnSpc>
                          <a:spcPct val="100000"/>
                        </a:lnSpc>
                      </a:pPr>
                      <a:r>
                        <a:rPr lang="en-US" sz="1400" dirty="0">
                          <a:latin typeface="Arial" panose="020B0604020202020204" pitchFamily="34" charset="0"/>
                          <a:cs typeface="Arial" panose="020B0604020202020204" pitchFamily="34" charset="0"/>
                        </a:rPr>
                        <a:t>Outcome 4:</a:t>
                      </a:r>
                      <a:endParaRPr lang="en-ZA" sz="1400" dirty="0">
                        <a:latin typeface="Arial" panose="020B0604020202020204" pitchFamily="34" charset="0"/>
                        <a:cs typeface="Arial" panose="020B0604020202020204" pitchFamily="34" charset="0"/>
                      </a:endParaRPr>
                    </a:p>
                  </a:txBody>
                  <a:tcPr/>
                </a:tc>
                <a:tc gridSpan="3">
                  <a:txBody>
                    <a:bodyPr/>
                    <a:lstStyle/>
                    <a:p>
                      <a:pPr algn="just">
                        <a:lnSpc>
                          <a:spcPct val="100000"/>
                        </a:lnSpc>
                      </a:pPr>
                      <a:r>
                        <a:rPr lang="en-ZA" sz="1400" dirty="0">
                          <a:effectLst/>
                          <a:latin typeface="Arial" panose="020B0604020202020204" pitchFamily="34" charset="0"/>
                          <a:ea typeface="Times New Roman" panose="02020603050405020304" pitchFamily="18" charset="0"/>
                          <a:cs typeface="Arial" panose="020B0604020202020204" pitchFamily="34" charset="0"/>
                        </a:rPr>
                        <a:t>Empowered stakeholders</a:t>
                      </a:r>
                      <a:endParaRPr lang="en-ZA" sz="1400"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1106190"/>
                  </a:ext>
                </a:extLst>
              </a:tr>
              <a:tr h="444291">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Key Performance Indicator</a:t>
                      </a:r>
                    </a:p>
                  </a:txBody>
                  <a:tcPr marL="68580" marR="68580" marT="0" marB="0">
                    <a:solidFill>
                      <a:schemeClr val="accent1"/>
                    </a:solidFill>
                  </a:tcPr>
                </a:tc>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p>
                      <a:pPr algn="just" fontAlgn="t">
                        <a:lnSpc>
                          <a:spcPct val="100000"/>
                        </a:lnSpc>
                        <a:spcAft>
                          <a:spcPts val="80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0" marR="0" lvl="0" indent="0" algn="just" defTabSz="457200" rtl="0" eaLnBrk="1" fontAlgn="t" latinLnBrk="0" hangingPunct="1">
                        <a:lnSpc>
                          <a:spcPct val="100000"/>
                        </a:lnSpc>
                        <a:spcBef>
                          <a:spcPts val="0"/>
                        </a:spcBef>
                        <a:spcAft>
                          <a:spcPts val="800"/>
                        </a:spcAft>
                        <a:buClrTx/>
                        <a:buSzTx/>
                        <a:buFontTx/>
                        <a:buNone/>
                        <a:tabLst/>
                        <a:defRPr/>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Actual </a:t>
                      </a: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2021/22</a:t>
                      </a:r>
                      <a:endPar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gn="just">
                        <a:lnSpc>
                          <a:spcPct val="100000"/>
                        </a:lnSpc>
                        <a:spcAft>
                          <a:spcPts val="80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Deviation from planned target and corrective measures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xmlns="" val="696878507"/>
                  </a:ext>
                </a:extLst>
              </a:tr>
              <a:tr h="737964">
                <a:tc>
                  <a:txBody>
                    <a:bodyPr/>
                    <a:lstStyle/>
                    <a:p>
                      <a:pPr algn="just"/>
                      <a:r>
                        <a:rPr lang="en-ZA" sz="1400" b="0" i="0" u="none" strike="noStrike" baseline="0" dirty="0">
                          <a:solidFill>
                            <a:srgbClr val="000000"/>
                          </a:solidFill>
                          <a:latin typeface="Arial" panose="020B0604020202020204" pitchFamily="34" charset="0"/>
                        </a:rPr>
                        <a:t>4.1.1. 	</a:t>
                      </a:r>
                      <a:r>
                        <a:rPr lang="en-ZA" sz="1400" dirty="0">
                          <a:effectLst/>
                          <a:latin typeface="Arial" panose="020B0604020202020204" pitchFamily="34" charset="0"/>
                          <a:ea typeface="Calibri" panose="020F0502020204030204" pitchFamily="34" charset="0"/>
                          <a:cs typeface="Arial" panose="020B0604020202020204" pitchFamily="34" charset="0"/>
                        </a:rPr>
                        <a:t> Number of training and education sessions conducted for schemes executives and owners</a:t>
                      </a:r>
                    </a:p>
                  </a:txBody>
                  <a:tcPr marL="68580" marR="68580" marT="0" marB="0"/>
                </a:tc>
                <a:tc>
                  <a:txBody>
                    <a:bodyPr/>
                    <a:lstStyle/>
                    <a:p>
                      <a:pPr algn="just">
                        <a:lnSpc>
                          <a:spcPct val="100000"/>
                        </a:lnSpc>
                        <a:spcAft>
                          <a:spcPts val="800"/>
                        </a:spcAft>
                      </a:pPr>
                      <a:r>
                        <a:rPr lang="en-ZA" sz="1400" dirty="0">
                          <a:effectLst/>
                          <a:latin typeface="Arial" panose="020B0604020202020204" pitchFamily="34" charset="0"/>
                          <a:ea typeface="Calibri" panose="020F0502020204030204" pitchFamily="34" charset="0"/>
                          <a:cs typeface="Arial" panose="020B0604020202020204" pitchFamily="34" charset="0"/>
                        </a:rPr>
                        <a:t>20 training and education sessions conducted for schemes executives and owners</a:t>
                      </a:r>
                    </a:p>
                  </a:txBody>
                  <a:tcPr marL="68580" marR="68580" marT="0" marB="0"/>
                </a:tc>
                <a:tc>
                  <a:txBody>
                    <a:bodyPr/>
                    <a:lstStyle/>
                    <a:p>
                      <a:pPr algn="just">
                        <a:lnSpc>
                          <a:spcPct val="100000"/>
                        </a:lnSpc>
                        <a:spcAft>
                          <a:spcPts val="800"/>
                        </a:spcAft>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73 training and education sessions conducted for schemes executives and owners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r>
                        <a:rPr lang="en-GB" sz="1400" b="0" i="0" u="none" strike="noStrike" baseline="0" dirty="0">
                          <a:solidFill>
                            <a:srgbClr val="000000"/>
                          </a:solidFill>
                          <a:latin typeface="Arial" panose="020B0604020202020204" pitchFamily="34" charset="0"/>
                        </a:rPr>
                        <a:t>Target is exceeded by 53 training and education sessions conducted for schemes executives and owners. 	</a:t>
                      </a:r>
                    </a:p>
                  </a:txBody>
                  <a:tcPr marL="68580" marR="68580" marT="0" marB="0"/>
                </a:tc>
                <a:extLst>
                  <a:ext uri="{0D108BD9-81ED-4DB2-BD59-A6C34878D82A}">
                    <a16:rowId xmlns:a16="http://schemas.microsoft.com/office/drawing/2014/main" xmlns="" val="2340389349"/>
                  </a:ext>
                </a:extLst>
              </a:tr>
              <a:tr h="617394">
                <a:tc>
                  <a:txBody>
                    <a:bodyPr/>
                    <a:lstStyle/>
                    <a:p>
                      <a:pPr algn="just"/>
                      <a:r>
                        <a:rPr lang="en-GB" sz="1400" b="0" i="0" u="none" strike="noStrike" baseline="0" dirty="0">
                          <a:solidFill>
                            <a:srgbClr val="000000"/>
                          </a:solidFill>
                          <a:latin typeface="Arial" panose="020B0604020202020204" pitchFamily="34" charset="0"/>
                        </a:rPr>
                        <a:t>4.1.2. Number of training sessions conducted for adjudicators and conciliators 	</a:t>
                      </a:r>
                    </a:p>
                    <a:p>
                      <a:pPr algn="just"/>
                      <a:r>
                        <a:rPr lang="en-GB" sz="1400" b="0" i="0" u="none" strike="noStrike" baseline="0" dirty="0">
                          <a:solidFill>
                            <a:srgbClr val="000000"/>
                          </a:solidFill>
                          <a:latin typeface="Arial" panose="020B0604020202020204" pitchFamily="34" charset="0"/>
                        </a:rPr>
                        <a:t>	</a:t>
                      </a: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8 training sessions conducted for adjudicators and conciliators 	</a:t>
                      </a:r>
                    </a:p>
                    <a:p>
                      <a:pPr algn="just"/>
                      <a:endParaRPr lang="en-ZA" sz="1400" b="0" i="0" u="none" strike="noStrike" baseline="0" dirty="0">
                        <a:solidFill>
                          <a:srgbClr val="000000"/>
                        </a:solidFill>
                        <a:latin typeface="Arial" panose="020B0604020202020204" pitchFamily="34" charset="0"/>
                      </a:endParaRP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14 training sessions conducted for adjudicators and conciliators 	</a:t>
                      </a:r>
                    </a:p>
                    <a:p>
                      <a:pPr algn="just"/>
                      <a:r>
                        <a:rPr lang="en-ZA" sz="1400" b="0" i="0" u="none" strike="noStrike" baseline="0" dirty="0">
                          <a:solidFill>
                            <a:srgbClr val="000000"/>
                          </a:solidFill>
                          <a:latin typeface="Arial" panose="020B0604020202020204" pitchFamily="34" charset="0"/>
                        </a:rPr>
                        <a:t>	</a:t>
                      </a:r>
                    </a:p>
                  </a:txBody>
                  <a:tcPr marL="68580" marR="68580" marT="0" marB="0">
                    <a:solidFill>
                      <a:srgbClr val="00B050"/>
                    </a:solidFill>
                  </a:tcPr>
                </a:tc>
                <a:tc>
                  <a:txBody>
                    <a:bodyPr/>
                    <a:lstStyle/>
                    <a:p>
                      <a:pPr algn="just"/>
                      <a:r>
                        <a:rPr lang="en-GB" sz="1400" b="0" i="0" u="none" strike="noStrike" baseline="0" dirty="0">
                          <a:solidFill>
                            <a:srgbClr val="000000"/>
                          </a:solidFill>
                          <a:latin typeface="Arial" panose="020B0604020202020204" pitchFamily="34" charset="0"/>
                        </a:rPr>
                        <a:t>Target overachieved by 6 </a:t>
                      </a:r>
                      <a:r>
                        <a:rPr lang="en-US" sz="1400" b="0" i="0" u="none" strike="noStrike" baseline="0" dirty="0">
                          <a:solidFill>
                            <a:srgbClr val="000000"/>
                          </a:solidFill>
                          <a:latin typeface="Arial" panose="020B0604020202020204" pitchFamily="34" charset="0"/>
                        </a:rPr>
                        <a:t>training sessions conducted for adjudicators and conciliators </a:t>
                      </a:r>
                      <a:endParaRPr lang="en-GB" sz="1400" b="0" i="0" u="none" strike="noStrike" baseline="0" dirty="0">
                        <a:solidFill>
                          <a:srgbClr val="000000"/>
                        </a:solidFill>
                        <a:latin typeface="Arial" panose="020B0604020202020204" pitchFamily="34" charset="0"/>
                      </a:endParaRPr>
                    </a:p>
                    <a:p>
                      <a:pPr algn="just"/>
                      <a:r>
                        <a:rPr lang="en-GB" sz="1400" b="0" i="0" u="none" strike="noStrike" baseline="0" dirty="0">
                          <a:solidFill>
                            <a:srgbClr val="000000"/>
                          </a:solidFill>
                          <a:latin typeface="Arial" panose="020B0604020202020204" pitchFamily="34" charset="0"/>
                        </a:rPr>
                        <a:t>	</a:t>
                      </a:r>
                    </a:p>
                  </a:txBody>
                  <a:tcPr marL="68580" marR="68580" marT="0" marB="0"/>
                </a:tc>
                <a:extLst>
                  <a:ext uri="{0D108BD9-81ED-4DB2-BD59-A6C34878D82A}">
                    <a16:rowId xmlns:a16="http://schemas.microsoft.com/office/drawing/2014/main" xmlns="" val="3780517122"/>
                  </a:ext>
                </a:extLst>
              </a:tr>
              <a:tr h="1566715">
                <a:tc>
                  <a:txBody>
                    <a:bodyPr/>
                    <a:lstStyle/>
                    <a:p>
                      <a:pPr algn="just">
                        <a:lnSpc>
                          <a:spcPct val="100000"/>
                        </a:lnSpc>
                        <a:spcAft>
                          <a:spcPts val="800"/>
                        </a:spcAft>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4.2.1. Number of stakeholder information sessions conducted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stakeholder information sessions conducted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 stakeholder information sessions conducted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B050"/>
                    </a:solidFill>
                  </a:tcPr>
                </a:tc>
                <a:tc>
                  <a:txBody>
                    <a:bodyPr/>
                    <a:lstStyle/>
                    <a:p>
                      <a:pPr algn="just">
                        <a:lnSpc>
                          <a:spcPct val="100000"/>
                        </a:lnSpc>
                        <a:spcAft>
                          <a:spcPts val="800"/>
                        </a:spcAft>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Target exceeded by 5 stakeholder information sessions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46468552"/>
                  </a:ext>
                </a:extLst>
              </a:tr>
            </a:tbl>
          </a:graphicData>
        </a:graphic>
      </p:graphicFrame>
    </p:spTree>
    <p:extLst>
      <p:ext uri="{BB962C8B-B14F-4D97-AF65-F5344CB8AC3E}">
        <p14:creationId xmlns:p14="http://schemas.microsoft.com/office/powerpoint/2010/main" xmlns="" val="190103373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1384"/>
          </a:xfrm>
        </p:spPr>
        <p:txBody>
          <a:bodyPr>
            <a:noAutofit/>
          </a:bodyPr>
          <a:lstStyle/>
          <a:p>
            <a:r>
              <a:rPr lang="en-ZA" sz="2000" u="sng" dirty="0">
                <a:solidFill>
                  <a:srgbClr val="005800"/>
                </a:solidFill>
                <a:latin typeface="Arial" panose="020B0604020202020204" pitchFamily="34" charset="0"/>
                <a:cs typeface="Arial" panose="020B0604020202020204" pitchFamily="34" charset="0"/>
              </a:rPr>
              <a:t>Performance Information – Programme 3: </a:t>
            </a:r>
            <a:r>
              <a:rPr lang="en-US" sz="2000" dirty="0">
                <a:effectLst/>
                <a:latin typeface="Arial" panose="020B0604020202020204" pitchFamily="34" charset="0"/>
                <a:ea typeface="Calibri" panose="020F0502020204030204" pitchFamily="34" charset="0"/>
                <a:cs typeface="Arial" panose="020B0604020202020204" pitchFamily="34" charset="0"/>
              </a:rPr>
              <a:t>Education and Training </a:t>
            </a:r>
            <a:endParaRPr lang="en-ZA" sz="1800" u="sng" dirty="0">
              <a:solidFill>
                <a:srgbClr val="C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7">
            <a:extLst>
              <a:ext uri="{FF2B5EF4-FFF2-40B4-BE49-F238E27FC236}">
                <a16:creationId xmlns:a16="http://schemas.microsoft.com/office/drawing/2014/main" xmlns="" id="{BC5C342C-424D-48EA-BF6D-CD67BA912A11}"/>
              </a:ext>
            </a:extLst>
          </p:cNvPr>
          <p:cNvGraphicFramePr>
            <a:graphicFrameLocks noGrp="1"/>
          </p:cNvGraphicFramePr>
          <p:nvPr>
            <p:extLst>
              <p:ext uri="{D42A27DB-BD31-4B8C-83A1-F6EECF244321}">
                <p14:modId xmlns:p14="http://schemas.microsoft.com/office/powerpoint/2010/main" xmlns="" val="933201027"/>
              </p:ext>
            </p:extLst>
          </p:nvPr>
        </p:nvGraphicFramePr>
        <p:xfrm>
          <a:off x="92467" y="842910"/>
          <a:ext cx="8917969" cy="5558689"/>
        </p:xfrm>
        <a:graphic>
          <a:graphicData uri="http://schemas.openxmlformats.org/drawingml/2006/table">
            <a:tbl>
              <a:tblPr firstRow="1" bandRow="1">
                <a:tableStyleId>{5C22544A-7EE6-4342-B048-85BDC9FD1C3A}</a:tableStyleId>
              </a:tblPr>
              <a:tblGrid>
                <a:gridCol w="2368227">
                  <a:extLst>
                    <a:ext uri="{9D8B030D-6E8A-4147-A177-3AD203B41FA5}">
                      <a16:colId xmlns:a16="http://schemas.microsoft.com/office/drawing/2014/main" xmlns="" val="1080318486"/>
                    </a:ext>
                  </a:extLst>
                </a:gridCol>
                <a:gridCol w="1770869">
                  <a:extLst>
                    <a:ext uri="{9D8B030D-6E8A-4147-A177-3AD203B41FA5}">
                      <a16:colId xmlns:a16="http://schemas.microsoft.com/office/drawing/2014/main" xmlns="" val="890645826"/>
                    </a:ext>
                  </a:extLst>
                </a:gridCol>
                <a:gridCol w="2078386">
                  <a:extLst>
                    <a:ext uri="{9D8B030D-6E8A-4147-A177-3AD203B41FA5}">
                      <a16:colId xmlns:a16="http://schemas.microsoft.com/office/drawing/2014/main" xmlns="" val="3341713243"/>
                    </a:ext>
                  </a:extLst>
                </a:gridCol>
                <a:gridCol w="2700487">
                  <a:extLst>
                    <a:ext uri="{9D8B030D-6E8A-4147-A177-3AD203B41FA5}">
                      <a16:colId xmlns:a16="http://schemas.microsoft.com/office/drawing/2014/main" xmlns="" val="2654985142"/>
                    </a:ext>
                  </a:extLst>
                </a:gridCol>
              </a:tblGrid>
              <a:tr h="448209">
                <a:tc>
                  <a:txBody>
                    <a:bodyPr/>
                    <a:lstStyle/>
                    <a:p>
                      <a:pPr algn="just">
                        <a:lnSpc>
                          <a:spcPct val="100000"/>
                        </a:lnSpc>
                      </a:pPr>
                      <a:r>
                        <a:rPr lang="en-US" sz="1400" dirty="0">
                          <a:latin typeface="Arial" panose="020B0604020202020204" pitchFamily="34" charset="0"/>
                          <a:cs typeface="Arial" panose="020B0604020202020204" pitchFamily="34" charset="0"/>
                        </a:rPr>
                        <a:t>Outcome 4:</a:t>
                      </a:r>
                      <a:endParaRPr lang="en-ZA" sz="1400" dirty="0">
                        <a:latin typeface="Arial" panose="020B0604020202020204" pitchFamily="34" charset="0"/>
                        <a:cs typeface="Arial" panose="020B0604020202020204" pitchFamily="34" charset="0"/>
                      </a:endParaRPr>
                    </a:p>
                  </a:txBody>
                  <a:tcPr/>
                </a:tc>
                <a:tc gridSpan="3">
                  <a:txBody>
                    <a:bodyPr/>
                    <a:lstStyle/>
                    <a:p>
                      <a:pPr algn="just">
                        <a:lnSpc>
                          <a:spcPct val="100000"/>
                        </a:lnSpc>
                      </a:pPr>
                      <a:r>
                        <a:rPr lang="en-ZA" sz="1400" dirty="0">
                          <a:effectLst/>
                          <a:latin typeface="Arial" panose="020B0604020202020204" pitchFamily="34" charset="0"/>
                          <a:ea typeface="Times New Roman" panose="02020603050405020304" pitchFamily="18" charset="0"/>
                          <a:cs typeface="Arial" panose="020B0604020202020204" pitchFamily="34" charset="0"/>
                        </a:rPr>
                        <a:t>Empowered stakeholders</a:t>
                      </a:r>
                      <a:endParaRPr lang="en-ZA" sz="1400"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401106190"/>
                  </a:ext>
                </a:extLst>
              </a:tr>
              <a:tr h="473470">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Key Performance Indicator</a:t>
                      </a:r>
                    </a:p>
                  </a:txBody>
                  <a:tcPr marL="68580" marR="68580" marT="0" marB="0">
                    <a:solidFill>
                      <a:schemeClr val="accent1"/>
                    </a:solidFill>
                  </a:tcPr>
                </a:tc>
                <a:tc>
                  <a:txBody>
                    <a:bodyPr/>
                    <a:lstStyle/>
                    <a:p>
                      <a:pPr algn="just">
                        <a:lnSpc>
                          <a:spcPct val="100000"/>
                        </a:lnSpc>
                        <a:spcAft>
                          <a:spcPts val="800"/>
                        </a:spcAft>
                      </a:pPr>
                      <a:r>
                        <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Annual Target</a:t>
                      </a:r>
                    </a:p>
                    <a:p>
                      <a:pPr algn="just" fontAlgn="t">
                        <a:lnSpc>
                          <a:spcPct val="100000"/>
                        </a:lnSpc>
                        <a:spcAft>
                          <a:spcPts val="800"/>
                        </a:spcAft>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0" marR="0" lvl="0" indent="0" algn="just" defTabSz="457200" rtl="0" eaLnBrk="1" fontAlgn="t" latinLnBrk="0" hangingPunct="1">
                        <a:lnSpc>
                          <a:spcPct val="100000"/>
                        </a:lnSpc>
                        <a:spcBef>
                          <a:spcPts val="0"/>
                        </a:spcBef>
                        <a:spcAft>
                          <a:spcPts val="800"/>
                        </a:spcAft>
                        <a:buClrTx/>
                        <a:buSzTx/>
                        <a:buFontTx/>
                        <a:buNone/>
                        <a:tabLst/>
                        <a:defRPr/>
                      </a:pPr>
                      <a:r>
                        <a:rPr lang="en-ZA"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Actual </a:t>
                      </a:r>
                      <a:r>
                        <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2021/22</a:t>
                      </a:r>
                      <a:endParaRPr kumimoji="0" lang="en-ZA" sz="14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00000"/>
                        </a:lnSpc>
                        <a:spcAft>
                          <a:spcPts val="800"/>
                        </a:spcAft>
                      </a:pPr>
                      <a:r>
                        <a:rPr lang="en-GB"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Deviation from planned target and corrective measures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xmlns="" val="696878507"/>
                  </a:ext>
                </a:extLst>
              </a:tr>
              <a:tr h="895802">
                <a:tc>
                  <a:txBody>
                    <a:bodyPr/>
                    <a:lstStyle/>
                    <a:p>
                      <a:r>
                        <a:rPr lang="en-GB" sz="1400" b="0" i="0" u="none" strike="noStrike" baseline="0" dirty="0">
                          <a:solidFill>
                            <a:srgbClr val="000000"/>
                          </a:solidFill>
                          <a:latin typeface="Arial" panose="020B0604020202020204" pitchFamily="34" charset="0"/>
                        </a:rPr>
                        <a:t>4.3.1. Percentage implementation of Marketing and Communications Plan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400" b="0" i="0" u="none" strike="noStrike" baseline="0" dirty="0">
                          <a:solidFill>
                            <a:srgbClr val="000000"/>
                          </a:solidFill>
                          <a:latin typeface="Arial" panose="020B0604020202020204" pitchFamily="34" charset="0"/>
                        </a:rPr>
                        <a:t>100% implementation of Marketing and Communications Plan 	</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400" b="0" i="0" u="none" strike="noStrike" baseline="0" dirty="0">
                          <a:solidFill>
                            <a:srgbClr val="000000"/>
                          </a:solidFill>
                          <a:latin typeface="Arial" panose="020B0604020202020204" pitchFamily="34" charset="0"/>
                        </a:rPr>
                        <a:t>100% of the activities of Marketing and Communications Plan implemented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r>
                        <a:rPr lang="en-ZA" sz="1400" b="0" i="0" u="none" strike="noStrike" baseline="0" dirty="0">
                          <a:solidFill>
                            <a:srgbClr val="000000"/>
                          </a:solidFill>
                          <a:latin typeface="Arial" panose="020B0604020202020204" pitchFamily="34" charset="0"/>
                        </a:rPr>
                        <a:t>Target achieved 	</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40389349"/>
                  </a:ext>
                </a:extLst>
              </a:tr>
              <a:tr h="106737">
                <a:tc gridSpan="4">
                  <a:txBody>
                    <a:bodyPr/>
                    <a:lstStyle/>
                    <a:p>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Outcome 5:Transformation of community schemes advanced.</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hMerge="1">
                  <a:txBody>
                    <a:bodyPr/>
                    <a:lstStyle/>
                    <a:p>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57675503"/>
                  </a:ext>
                </a:extLst>
              </a:tr>
              <a:tr h="802545">
                <a:tc>
                  <a:txBody>
                    <a:bodyPr/>
                    <a:lstStyle/>
                    <a:p>
                      <a:pPr algn="just"/>
                      <a:r>
                        <a:rPr lang="en-GB" sz="1400" b="0" i="0" u="none" strike="noStrike" baseline="0" dirty="0">
                          <a:solidFill>
                            <a:srgbClr val="000000"/>
                          </a:solidFill>
                          <a:latin typeface="Arial" panose="020B0604020202020204" pitchFamily="34" charset="0"/>
                        </a:rPr>
                        <a:t>5.2.1. Number of previously disadvantaged individuals trained as Executive Managing Agents (EMA)	</a:t>
                      </a:r>
                    </a:p>
                    <a:p>
                      <a:pPr algn="just">
                        <a:lnSpc>
                          <a:spcPct val="100000"/>
                        </a:lnSpc>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20 previously disadvantaged individuals trained as Executive Managing Agents 	</a:t>
                      </a:r>
                    </a:p>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400" b="0" i="0" u="none" strike="noStrike" baseline="0" dirty="0">
                          <a:solidFill>
                            <a:srgbClr val="000000"/>
                          </a:solidFill>
                          <a:latin typeface="Arial" panose="020B0604020202020204" pitchFamily="34" charset="0"/>
                        </a:rPr>
                        <a:t>23 previously disadvantaged individuals trained as Executive Managing Agents 	</a:t>
                      </a:r>
                    </a:p>
                    <a:p>
                      <a:pPr algn="just">
                        <a:lnSpc>
                          <a:spcPct val="100000"/>
                        </a:lnSpc>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lgn="just"/>
                      <a:r>
                        <a:rPr lang="en-GB" sz="1400" b="0" i="0" u="none" strike="noStrike" baseline="0" dirty="0">
                          <a:solidFill>
                            <a:srgbClr val="000000"/>
                          </a:solidFill>
                          <a:latin typeface="Arial" panose="020B0604020202020204" pitchFamily="34" charset="0"/>
                        </a:rPr>
                        <a:t>Target is exceeded by 3 </a:t>
                      </a:r>
                      <a:r>
                        <a:rPr lang="en-US" sz="1400" b="0" i="0" u="none" strike="noStrike" baseline="0" dirty="0">
                          <a:solidFill>
                            <a:srgbClr val="000000"/>
                          </a:solidFill>
                          <a:latin typeface="Arial" panose="020B0604020202020204" pitchFamily="34" charset="0"/>
                        </a:rPr>
                        <a:t>EMA’s </a:t>
                      </a:r>
                      <a:endParaRPr lang="en-GB" sz="1400" b="0" i="0" u="none" strike="noStrike" baseline="0" dirty="0">
                        <a:solidFill>
                          <a:srgbClr val="000000"/>
                        </a:solidFill>
                        <a:latin typeface="Arial" panose="020B0604020202020204" pitchFamily="34" charset="0"/>
                      </a:endParaRPr>
                    </a:p>
                    <a:p>
                      <a:pPr algn="just">
                        <a:lnSpc>
                          <a:spcPct val="100000"/>
                        </a:lnSpc>
                        <a:spcAft>
                          <a:spcPts val="800"/>
                        </a:spcAft>
                      </a:pP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80517122"/>
                  </a:ext>
                </a:extLst>
              </a:tr>
              <a:tr h="180592">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5.2.2. Percentage of community schemes’ requests for Executive Managing Agents awarded to previously disadvantaged individuals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80% of community schemes’ requests for Executive Managing Agents awarded to previously disadvantaged individuals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pPr>
                      <a:r>
                        <a:rPr lang="en-US" sz="1400" dirty="0">
                          <a:effectLst/>
                          <a:latin typeface="Arial" panose="020B0604020202020204" pitchFamily="34" charset="0"/>
                          <a:ea typeface="Times New Roman" panose="02020603050405020304" pitchFamily="18" charset="0"/>
                          <a:cs typeface="Arial" panose="020B0604020202020204" pitchFamily="34" charset="0"/>
                        </a:rPr>
                        <a:t>0% (2 request were received for appointment of EMA; however, the appointment process was not finalised by end March).</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0000"/>
                    </a:solidFill>
                  </a:tcPr>
                </a:tc>
                <a:tc>
                  <a:txBody>
                    <a:bodyPr/>
                    <a:lstStyle/>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No Executive Managing Agents were successfully placed however all the appointed EMA on the database are PDI.</a:t>
                      </a:r>
                    </a:p>
                    <a:p>
                      <a:pPr algn="just">
                        <a:lnSpc>
                          <a:spcPct val="100000"/>
                        </a:lnSpc>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 Awareness campaigns will be coordinated on the importance of EMA and the appointment process.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57355488"/>
                  </a:ext>
                </a:extLst>
              </a:tr>
            </a:tbl>
          </a:graphicData>
        </a:graphic>
      </p:graphicFrame>
    </p:spTree>
    <p:extLst>
      <p:ext uri="{BB962C8B-B14F-4D97-AF65-F5344CB8AC3E}">
        <p14:creationId xmlns:p14="http://schemas.microsoft.com/office/powerpoint/2010/main" xmlns="" val="325630433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3891564-0280-ACC7-D0BE-DE1E6F968A84}"/>
              </a:ext>
            </a:extLst>
          </p:cNvPr>
          <p:cNvSpPr>
            <a:spLocks noGrp="1"/>
          </p:cNvSpPr>
          <p:nvPr>
            <p:ph idx="1"/>
          </p:nvPr>
        </p:nvSpPr>
        <p:spPr>
          <a:xfrm>
            <a:off x="628650" y="1373563"/>
            <a:ext cx="7886700" cy="4351338"/>
          </a:xfrm>
          <a:solidFill>
            <a:schemeClr val="accent6">
              <a:lumMod val="40000"/>
              <a:lumOff val="60000"/>
            </a:schemeClr>
          </a:solidFill>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ZA" sz="4000" b="1" i="0" u="none" strike="noStrike" kern="1200" cap="none" spc="0" normalizeH="0" baseline="0" noProof="0" dirty="0">
              <a:ln>
                <a:noFill/>
              </a:ln>
              <a:solidFill>
                <a:srgbClr val="005800"/>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ZA" sz="4000" b="1" dirty="0">
                <a:solidFill>
                  <a:srgbClr val="005800"/>
                </a:solidFill>
                <a:latin typeface="Calibri"/>
              </a:rPr>
              <a:t>4</a:t>
            </a:r>
            <a:r>
              <a:rPr kumimoji="0" lang="en-ZA" sz="4000" b="1" i="0" u="none" strike="noStrike" kern="1200" cap="none" spc="0" normalizeH="0" baseline="0" noProof="0" dirty="0">
                <a:ln>
                  <a:noFill/>
                </a:ln>
                <a:solidFill>
                  <a:srgbClr val="005800"/>
                </a:solidFill>
                <a:effectLst/>
                <a:uLnTx/>
                <a:uFillTx/>
                <a:latin typeface="Calibri"/>
                <a:ea typeface="+mn-ea"/>
                <a:cs typeface="+mn-cs"/>
              </a:rPr>
              <a:t>. </a:t>
            </a:r>
            <a:r>
              <a:rPr kumimoji="0" lang="en-ZA" sz="32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Our Audit outcome and Remedial Action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ZA" sz="3200" b="1" i="0" u="none" strike="noStrike" kern="1200" cap="none" spc="0" normalizeH="0" baseline="0" noProof="0" dirty="0">
                <a:ln>
                  <a:noFill/>
                </a:ln>
                <a:solidFill>
                  <a:srgbClr val="005800"/>
                </a:solidFill>
                <a:effectLst/>
                <a:uLnTx/>
                <a:uFillTx/>
                <a:latin typeface="Calibri"/>
                <a:ea typeface="+mn-ea"/>
                <a:cs typeface="+mn-cs"/>
              </a:rPr>
              <a:t> </a:t>
            </a:r>
            <a:r>
              <a:rPr kumimoji="0" lang="en-ZA" sz="28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CFO: Thembelihle Mbatha</a:t>
            </a:r>
          </a:p>
          <a:p>
            <a:endParaRPr lang="en-ZA" dirty="0"/>
          </a:p>
        </p:txBody>
      </p:sp>
      <p:sp>
        <p:nvSpPr>
          <p:cNvPr id="5" name="Slide Number Placeholder 4">
            <a:extLst>
              <a:ext uri="{FF2B5EF4-FFF2-40B4-BE49-F238E27FC236}">
                <a16:creationId xmlns:a16="http://schemas.microsoft.com/office/drawing/2014/main" xmlns="" id="{48D4AF52-EEB2-93F3-A918-51933C0D6D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9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Tree>
    <p:extLst>
      <p:ext uri="{BB962C8B-B14F-4D97-AF65-F5344CB8AC3E}">
        <p14:creationId xmlns:p14="http://schemas.microsoft.com/office/powerpoint/2010/main" xmlns="" val="221143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F880B6C-FA45-10D3-8782-6016818FBA84}"/>
              </a:ext>
            </a:extLst>
          </p:cNvPr>
          <p:cNvSpPr>
            <a:spLocks noGrp="1"/>
          </p:cNvSpPr>
          <p:nvPr>
            <p:ph idx="1"/>
          </p:nvPr>
        </p:nvSpPr>
        <p:spPr>
          <a:xfrm>
            <a:off x="330699" y="931773"/>
            <a:ext cx="7886700" cy="4351338"/>
          </a:xfrm>
        </p:spPr>
        <p:txBody>
          <a:bodyPr/>
          <a:lstStyle/>
          <a:p>
            <a:pPr marL="457200" marR="0" lvl="0" indent="-457200" algn="l" defTabSz="457200" rtl="0" eaLnBrk="1" fontAlgn="auto" latinLnBrk="0" hangingPunct="1">
              <a:lnSpc>
                <a:spcPct val="200000"/>
              </a:lnSpc>
              <a:spcBef>
                <a:spcPts val="0"/>
              </a:spcBef>
              <a:spcAft>
                <a:spcPts val="0"/>
              </a:spcAft>
              <a:buClrTx/>
              <a:buSzTx/>
              <a:buFont typeface="+mj-lt"/>
              <a:buAutoNum type="arabicPeriod"/>
              <a:tabLst/>
              <a:defRPr/>
            </a:pPr>
            <a:r>
              <a:rPr kumimoji="0" lang="en-ZA"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Purpose</a:t>
            </a:r>
          </a:p>
          <a:p>
            <a:pPr marL="457200" marR="0" lvl="0" indent="-457200" algn="l" defTabSz="457200" rtl="0" eaLnBrk="1" fontAlgn="auto" latinLnBrk="0" hangingPunct="1">
              <a:lnSpc>
                <a:spcPct val="200000"/>
              </a:lnSpc>
              <a:spcBef>
                <a:spcPts val="0"/>
              </a:spcBef>
              <a:spcAft>
                <a:spcPts val="0"/>
              </a:spcAft>
              <a:buClrTx/>
              <a:buSzTx/>
              <a:buFont typeface="+mj-lt"/>
              <a:buAutoNum type="arabicPeriod"/>
              <a:tabLst/>
              <a:defRPr/>
            </a:pPr>
            <a:r>
              <a:rPr kumimoji="0" lang="en-US"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Executive Overview and highlights;</a:t>
            </a:r>
          </a:p>
          <a:p>
            <a:pPr marL="457200" marR="0" lvl="0" indent="-457200" algn="l" defTabSz="457200" rtl="0" eaLnBrk="1" fontAlgn="auto" latinLnBrk="0" hangingPunct="1">
              <a:lnSpc>
                <a:spcPct val="200000"/>
              </a:lnSpc>
              <a:spcBef>
                <a:spcPts val="0"/>
              </a:spcBef>
              <a:spcAft>
                <a:spcPts val="0"/>
              </a:spcAft>
              <a:buClrTx/>
              <a:buSzTx/>
              <a:buFont typeface="+mj-lt"/>
              <a:buAutoNum type="arabicPeriod"/>
              <a:tabLst/>
              <a:defRPr/>
            </a:pPr>
            <a:r>
              <a:rPr kumimoji="0" lang="en-US"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Performance Overview;</a:t>
            </a:r>
            <a:endParaRPr kumimoji="0" lang="en-ZA"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200000"/>
              </a:lnSpc>
              <a:spcBef>
                <a:spcPts val="0"/>
              </a:spcBef>
              <a:spcAft>
                <a:spcPts val="0"/>
              </a:spcAft>
              <a:buClrTx/>
              <a:buSzTx/>
              <a:buFont typeface="+mj-lt"/>
              <a:buAutoNum type="arabicPeriod"/>
              <a:tabLst/>
              <a:defRPr/>
            </a:pPr>
            <a:r>
              <a:rPr kumimoji="0" lang="en-US"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Audit Outcomes </a:t>
            </a:r>
            <a:endParaRPr kumimoji="0" lang="en-ZA"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200000"/>
              </a:lnSpc>
              <a:spcBef>
                <a:spcPts val="0"/>
              </a:spcBef>
              <a:spcAft>
                <a:spcPts val="0"/>
              </a:spcAft>
              <a:buClrTx/>
              <a:buSzTx/>
              <a:buFont typeface="+mj-lt"/>
              <a:buAutoNum type="arabicPeriod"/>
              <a:tabLst/>
              <a:defRPr/>
            </a:pPr>
            <a:r>
              <a:rPr kumimoji="0" lang="en-US"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Financial Overview </a:t>
            </a:r>
            <a:endParaRPr kumimoji="0" lang="en-ZA"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200000"/>
              </a:lnSpc>
              <a:spcBef>
                <a:spcPts val="0"/>
              </a:spcBef>
              <a:spcAft>
                <a:spcPts val="0"/>
              </a:spcAft>
              <a:buClrTx/>
              <a:buSzTx/>
              <a:buFont typeface="+mj-lt"/>
              <a:buAutoNum type="arabicPeriod"/>
              <a:tabLst/>
              <a:defRPr/>
            </a:pPr>
            <a:r>
              <a:rPr kumimoji="0" lang="en-US"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Recommendation</a:t>
            </a:r>
            <a:endParaRPr kumimoji="0" lang="en-ZA" sz="200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p>
            <a:endParaRPr lang="en-ZA" dirty="0"/>
          </a:p>
        </p:txBody>
      </p:sp>
      <p:sp>
        <p:nvSpPr>
          <p:cNvPr id="5" name="Slide Number Placeholder 4">
            <a:extLst>
              <a:ext uri="{FF2B5EF4-FFF2-40B4-BE49-F238E27FC236}">
                <a16:creationId xmlns:a16="http://schemas.microsoft.com/office/drawing/2014/main" xmlns="" id="{56DADF19-AAF9-EBAC-C636-6B5D72766D1B}"/>
              </a:ext>
            </a:extLst>
          </p:cNvPr>
          <p:cNvSpPr>
            <a:spLocks noGrp="1"/>
          </p:cNvSpPr>
          <p:nvPr>
            <p:ph type="sldNum" sz="quarter" idx="12"/>
          </p:nvPr>
        </p:nvSpPr>
        <p:spPr/>
        <p:txBody>
          <a:bodyPr/>
          <a:lstStyle/>
          <a:p>
            <a:fld id="{E46178AB-9F47-154C-8C5C-96D64CA04AA0}" type="slidenum">
              <a:rPr lang="en-US" smtClean="0"/>
              <a:pPr/>
              <a:t>2</a:t>
            </a:fld>
            <a:endParaRPr lang="en-US" dirty="0"/>
          </a:p>
        </p:txBody>
      </p:sp>
      <p:sp>
        <p:nvSpPr>
          <p:cNvPr id="7" name="object 2">
            <a:extLst>
              <a:ext uri="{FF2B5EF4-FFF2-40B4-BE49-F238E27FC236}">
                <a16:creationId xmlns:a16="http://schemas.microsoft.com/office/drawing/2014/main" xmlns="" id="{6480B0D4-D9FF-9590-C022-D4E3D7E21883}"/>
              </a:ext>
            </a:extLst>
          </p:cNvPr>
          <p:cNvSpPr txBox="1">
            <a:spLocks/>
          </p:cNvSpPr>
          <p:nvPr/>
        </p:nvSpPr>
        <p:spPr>
          <a:xfrm>
            <a:off x="457200" y="19069"/>
            <a:ext cx="7198659" cy="492443"/>
          </a:xfrm>
          <a:prstGeom prst="rect">
            <a:avLst/>
          </a:prstGeom>
        </p:spPr>
        <p:txBody>
          <a:bodyPr vert="horz" wrap="square" lIns="0" tIns="0" rIns="0" bIns="0" rtlCol="0" anchor="ctr">
            <a:spAutoFit/>
          </a:bodyPr>
          <a:lstStyle>
            <a:lvl1pPr algn="l" defTabSz="457200" rtl="0" eaLnBrk="1" latinLnBrk="0" hangingPunct="1">
              <a:spcBef>
                <a:spcPct val="0"/>
              </a:spcBef>
              <a:buNone/>
              <a:defRPr sz="4400" b="1" kern="1200">
                <a:solidFill>
                  <a:srgbClr val="008000"/>
                </a:solidFill>
                <a:latin typeface="+mj-lt"/>
                <a:ea typeface="+mj-ea"/>
                <a:cs typeface="+mj-cs"/>
              </a:defRPr>
            </a:lvl1pPr>
          </a:lstStyle>
          <a:p>
            <a:pPr marL="7701"/>
            <a:r>
              <a:rPr lang="en-ZA" sz="3200" dirty="0">
                <a:solidFill>
                  <a:srgbClr val="005800"/>
                </a:solidFill>
                <a:latin typeface="Arial" panose="020B0604020202020204" pitchFamily="34" charset="0"/>
                <a:ea typeface="+mn-ea"/>
                <a:cs typeface="Arial" panose="020B0604020202020204" pitchFamily="34" charset="0"/>
              </a:rPr>
              <a:t>Presentation Contents</a:t>
            </a:r>
          </a:p>
        </p:txBody>
      </p:sp>
    </p:spTree>
    <p:extLst>
      <p:ext uri="{BB962C8B-B14F-4D97-AF65-F5344CB8AC3E}">
        <p14:creationId xmlns:p14="http://schemas.microsoft.com/office/powerpoint/2010/main" xmlns="" val="115154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AUDIT OUTCOMES MANAGEMENT FINDINGS </a:t>
            </a:r>
            <a:endParaRPr lang="en-ZA" dirty="0"/>
          </a:p>
        </p:txBody>
      </p:sp>
      <p:pic>
        <p:nvPicPr>
          <p:cNvPr id="7" name="Picture 6">
            <a:extLst>
              <a:ext uri="{FF2B5EF4-FFF2-40B4-BE49-F238E27FC236}">
                <a16:creationId xmlns:a16="http://schemas.microsoft.com/office/drawing/2014/main" xmlns="" id="{56C3C0E0-FFAC-0B9C-F8EE-8D068086AC44}"/>
              </a:ext>
            </a:extLst>
          </p:cNvPr>
          <p:cNvPicPr>
            <a:picLocks noChangeAspect="1"/>
          </p:cNvPicPr>
          <p:nvPr/>
        </p:nvPicPr>
        <p:blipFill>
          <a:blip r:embed="rId2"/>
          <a:stretch>
            <a:fillRect/>
          </a:stretch>
        </p:blipFill>
        <p:spPr>
          <a:xfrm>
            <a:off x="339048" y="1140106"/>
            <a:ext cx="8373438" cy="5024388"/>
          </a:xfrm>
          <a:prstGeom prst="rect">
            <a:avLst/>
          </a:prstGeom>
        </p:spPr>
      </p:pic>
    </p:spTree>
    <p:extLst>
      <p:ext uri="{BB962C8B-B14F-4D97-AF65-F5344CB8AC3E}">
        <p14:creationId xmlns:p14="http://schemas.microsoft.com/office/powerpoint/2010/main" xmlns="" val="104895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87" y="48251"/>
            <a:ext cx="8825501" cy="527540"/>
          </a:xfrm>
          <a:solidFill>
            <a:schemeClr val="bg1"/>
          </a:solidFill>
          <a:ln>
            <a:solidFill>
              <a:schemeClr val="bg1"/>
            </a:solidFill>
          </a:ln>
        </p:spPr>
        <p:txBody>
          <a:bodyPr>
            <a:normAutofit/>
          </a:bodyPr>
          <a:lstStyle/>
          <a:p>
            <a:r>
              <a:rPr lang="en-US" sz="2800" dirty="0">
                <a:latin typeface="Arial" panose="020B0604020202020204" pitchFamily="34" charset="0"/>
                <a:cs typeface="Arial" panose="020B0604020202020204" pitchFamily="34" charset="0"/>
              </a:rPr>
              <a:t>3. </a:t>
            </a:r>
            <a:r>
              <a:rPr lang="en-ZA" sz="2800" dirty="0">
                <a:latin typeface="Arial" panose="020B0604020202020204" pitchFamily="34" charset="0"/>
                <a:cs typeface="Arial" panose="020B0604020202020204" pitchFamily="34" charset="0"/>
              </a:rPr>
              <a:t>Summary of findings in the management report </a:t>
            </a:r>
          </a:p>
        </p:txBody>
      </p:sp>
      <p:grpSp>
        <p:nvGrpSpPr>
          <p:cNvPr id="31" name="Group 30">
            <a:extLst>
              <a:ext uri="{FF2B5EF4-FFF2-40B4-BE49-F238E27FC236}">
                <a16:creationId xmlns:a16="http://schemas.microsoft.com/office/drawing/2014/main" xmlns="" id="{9A19DE16-D45F-4B96-B5D4-526B83D61935}"/>
              </a:ext>
            </a:extLst>
          </p:cNvPr>
          <p:cNvGrpSpPr/>
          <p:nvPr/>
        </p:nvGrpSpPr>
        <p:grpSpPr>
          <a:xfrm>
            <a:off x="688551" y="965906"/>
            <a:ext cx="2438594" cy="3751310"/>
            <a:chOff x="8266525" y="872350"/>
            <a:chExt cx="3235615" cy="1343852"/>
          </a:xfrm>
        </p:grpSpPr>
        <p:sp>
          <p:nvSpPr>
            <p:cNvPr id="33" name="TextBox 32">
              <a:extLst>
                <a:ext uri="{FF2B5EF4-FFF2-40B4-BE49-F238E27FC236}">
                  <a16:creationId xmlns:a16="http://schemas.microsoft.com/office/drawing/2014/main" xmlns="" id="{FB0CDD09-4FE2-40A9-923F-7CF2DD48D6E1}"/>
                </a:ext>
              </a:extLst>
            </p:cNvPr>
            <p:cNvSpPr txBox="1"/>
            <p:nvPr/>
          </p:nvSpPr>
          <p:spPr>
            <a:xfrm>
              <a:off x="8266525" y="1256971"/>
              <a:ext cx="3235615" cy="959231"/>
            </a:xfrm>
            <a:prstGeom prst="rect">
              <a:avLst/>
            </a:prstGeom>
            <a:noFill/>
          </p:spPr>
          <p:txBody>
            <a:bodyPr wrap="square" rtlCol="0">
              <a:spAutoFit/>
            </a:bodyPr>
            <a:lstStyle/>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Unqualified Audit Opinion , AFS fairly presents the state of affairs of the entity</a:t>
              </a: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endParaRPr kumimoji="0" lang="en-US"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However, Material adjustments had to be made to correct prior year balances and restatement of previously reported figures </a:t>
              </a:r>
              <a:endParaRPr kumimoji="0" lang="en-ZA"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xmlns="" id="{32A146D3-7550-4DB7-99B5-2D269E069F30}"/>
                </a:ext>
              </a:extLst>
            </p:cNvPr>
            <p:cNvSpPr txBox="1"/>
            <p:nvPr/>
          </p:nvSpPr>
          <p:spPr>
            <a:xfrm>
              <a:off x="8401597" y="872350"/>
              <a:ext cx="2965471" cy="2285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Matters affecting the audit report </a:t>
              </a:r>
              <a:endParaRPr kumimoji="0" lang="en-ZA" sz="1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p:txBody>
        </p:sp>
      </p:grpSp>
      <p:sp>
        <p:nvSpPr>
          <p:cNvPr id="36" name="TextBox 35">
            <a:extLst>
              <a:ext uri="{FF2B5EF4-FFF2-40B4-BE49-F238E27FC236}">
                <a16:creationId xmlns:a16="http://schemas.microsoft.com/office/drawing/2014/main" xmlns="" id="{32A146D3-7550-4DB7-99B5-2D269E069F30}"/>
              </a:ext>
            </a:extLst>
          </p:cNvPr>
          <p:cNvSpPr txBox="1"/>
          <p:nvPr/>
        </p:nvSpPr>
        <p:spPr>
          <a:xfrm>
            <a:off x="3216501" y="1062228"/>
            <a:ext cx="2191386" cy="355866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Other important matters </a:t>
            </a:r>
            <a:endParaRPr kumimoji="0" lang="es-US" sz="1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Irregular and fruitless  wasteful expenditure.</a:t>
            </a: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endParaRPr kumimoji="0" lang="en-US"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Consequence management </a:t>
            </a: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endParaRPr kumimoji="0" lang="en-US"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Material misstatements that have been corrected on AOPI program 2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altLang="en-US" sz="12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altLang="en-US" sz="9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sp>
        <p:nvSpPr>
          <p:cNvPr id="41" name="Rectangle 40">
            <a:extLst>
              <a:ext uri="{FF2B5EF4-FFF2-40B4-BE49-F238E27FC236}">
                <a16:creationId xmlns:a16="http://schemas.microsoft.com/office/drawing/2014/main" xmlns="" id="{10E4242F-15A5-4554-A4ED-7D6968E41413}"/>
              </a:ext>
            </a:extLst>
          </p:cNvPr>
          <p:cNvSpPr/>
          <p:nvPr/>
        </p:nvSpPr>
        <p:spPr>
          <a:xfrm>
            <a:off x="3077975" y="1029600"/>
            <a:ext cx="85896" cy="527539"/>
          </a:xfrm>
          <a:prstGeom prst="rect">
            <a:avLst/>
          </a:prstGeom>
          <a:solidFill>
            <a:srgbClr val="00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125"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Rectangle 42">
            <a:extLst>
              <a:ext uri="{FF2B5EF4-FFF2-40B4-BE49-F238E27FC236}">
                <a16:creationId xmlns:a16="http://schemas.microsoft.com/office/drawing/2014/main" xmlns="" id="{10E4242F-15A5-4554-A4ED-7D6968E41413}"/>
              </a:ext>
            </a:extLst>
          </p:cNvPr>
          <p:cNvSpPr/>
          <p:nvPr/>
        </p:nvSpPr>
        <p:spPr>
          <a:xfrm>
            <a:off x="447391" y="1029599"/>
            <a:ext cx="76592" cy="527539"/>
          </a:xfrm>
          <a:prstGeom prst="rect">
            <a:avLst/>
          </a:prstGeom>
          <a:solidFill>
            <a:srgbClr val="00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125"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xmlns="" id="{32A146D3-7550-4DB7-99B5-2D269E069F30}"/>
              </a:ext>
            </a:extLst>
          </p:cNvPr>
          <p:cNvSpPr txBox="1"/>
          <p:nvPr/>
        </p:nvSpPr>
        <p:spPr>
          <a:xfrm>
            <a:off x="5525589" y="1067295"/>
            <a:ext cx="3618411" cy="51860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Admin matters </a:t>
            </a:r>
            <a:endParaRPr kumimoji="0" lang="es-US" sz="1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Non-compliance with B-BBEE Act form 1 submission timeously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Risk management note not updated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Slow progress on VBS matters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Policies and procedures not updated timeously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The AFS under and overstatements of disclosure note balances and revenue which were subsequently corrected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Limitations on revenue and receivables balances since corrected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Inconsistencies identified on the APR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Accounting treatment of license fees subsequently corrected </a:t>
            </a:r>
            <a:endParaRPr kumimoji="0" lang="en-US" sz="1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AutoNum type="arabicPeriod"/>
              <a:tabLst/>
              <a:defRPr/>
            </a:pPr>
            <a:endParaRPr kumimoji="0" lang="en-ZA" sz="9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19" name="Rectangle 18">
            <a:extLst>
              <a:ext uri="{FF2B5EF4-FFF2-40B4-BE49-F238E27FC236}">
                <a16:creationId xmlns:a16="http://schemas.microsoft.com/office/drawing/2014/main" xmlns="" id="{10E4242F-15A5-4554-A4ED-7D6968E41413}"/>
              </a:ext>
            </a:extLst>
          </p:cNvPr>
          <p:cNvSpPr/>
          <p:nvPr/>
        </p:nvSpPr>
        <p:spPr>
          <a:xfrm>
            <a:off x="5467033" y="1094239"/>
            <a:ext cx="85896" cy="527539"/>
          </a:xfrm>
          <a:prstGeom prst="rect">
            <a:avLst/>
          </a:prstGeom>
          <a:solidFill>
            <a:srgbClr val="00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125" b="0" i="0" u="none" strike="noStrike" kern="1200" cap="none" spc="0" normalizeH="0" baseline="0" noProof="0" dirty="0">
              <a:ln>
                <a:noFill/>
              </a:ln>
              <a:solidFill>
                <a:srgbClr val="0058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xmlns="" val="967125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7D7E0-E1B7-4847-8EED-CD74EC682D78}"/>
              </a:ext>
            </a:extLst>
          </p:cNvPr>
          <p:cNvSpPr>
            <a:spLocks noGrp="1"/>
          </p:cNvSpPr>
          <p:nvPr>
            <p:ph type="title"/>
          </p:nvPr>
        </p:nvSpPr>
        <p:spPr>
          <a:xfrm>
            <a:off x="159249" y="238472"/>
            <a:ext cx="8984751" cy="485258"/>
          </a:xfrm>
        </p:spPr>
        <p:txBody>
          <a:bodyPr>
            <a:normAutofit fontScale="90000"/>
          </a:bodyPr>
          <a:lstStyle/>
          <a:p>
            <a:r>
              <a:rPr lang="en-US" dirty="0"/>
              <a:t/>
            </a:r>
            <a:br>
              <a:rPr lang="en-US" dirty="0"/>
            </a:br>
            <a:r>
              <a:rPr lang="en-US" sz="3100" dirty="0">
                <a:latin typeface="Arial" panose="020B0604020202020204" pitchFamily="34" charset="0"/>
                <a:cs typeface="Arial" panose="020B0604020202020204" pitchFamily="34" charset="0"/>
              </a:rPr>
              <a:t>Remedial Actions to address the 2022 Audit</a:t>
            </a:r>
            <a:endParaRPr lang="en-ZA"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D1B24148-81C3-4ABE-AB45-631CAB2EC863}"/>
              </a:ext>
            </a:extLst>
          </p:cNvPr>
          <p:cNvSpPr>
            <a:spLocks noGrp="1"/>
          </p:cNvSpPr>
          <p:nvPr>
            <p:ph idx="1"/>
          </p:nvPr>
        </p:nvSpPr>
        <p:spPr>
          <a:xfrm>
            <a:off x="159249" y="971502"/>
            <a:ext cx="8820364" cy="5384850"/>
          </a:xfrm>
        </p:spPr>
        <p:txBody>
          <a:bodyPr>
            <a:noAutofit/>
          </a:bodyPr>
          <a:lstStyle/>
          <a:p>
            <a:pPr marL="0" indent="0" algn="just">
              <a:buNone/>
            </a:pPr>
            <a:r>
              <a:rPr lang="en-US" sz="1600" dirty="0">
                <a:latin typeface="Arial" panose="020B0604020202020204" pitchFamily="34" charset="0"/>
                <a:cs typeface="Arial" panose="020B0604020202020204" pitchFamily="34" charset="0"/>
              </a:rPr>
              <a:t>The CSOS intends to improve the outcomes  in the following manner:</a:t>
            </a:r>
          </a:p>
          <a:p>
            <a:pPr marL="0" indent="0" algn="just">
              <a:buNone/>
            </a:pPr>
            <a:endParaRPr lang="en-US" sz="1600" dirty="0">
              <a:latin typeface="Arial" panose="020B0604020202020204" pitchFamily="34" charset="0"/>
              <a:cs typeface="Arial" panose="020B0604020202020204" pitchFamily="34" charset="0"/>
            </a:endParaRPr>
          </a:p>
          <a:p>
            <a:pPr algn="just">
              <a:lnSpc>
                <a:spcPct val="100000"/>
              </a:lnSpc>
            </a:pPr>
            <a:r>
              <a:rPr lang="en-US" sz="1600" dirty="0">
                <a:latin typeface="Arial" panose="020B0604020202020204" pitchFamily="34" charset="0"/>
                <a:cs typeface="Arial" panose="020B0604020202020204" pitchFamily="34" charset="0"/>
              </a:rPr>
              <a:t>Development of an audit action plan with remedial action and timelines to be monitored on a quarterly basis. </a:t>
            </a:r>
          </a:p>
          <a:p>
            <a:pPr algn="just">
              <a:lnSpc>
                <a:spcPct val="100000"/>
              </a:lnSpc>
            </a:pPr>
            <a:endParaRPr lang="en-US" sz="1600" dirty="0">
              <a:latin typeface="Arial" panose="020B0604020202020204" pitchFamily="34" charset="0"/>
              <a:cs typeface="Arial" panose="020B0604020202020204" pitchFamily="34" charset="0"/>
            </a:endParaRPr>
          </a:p>
          <a:p>
            <a:pPr algn="just">
              <a:lnSpc>
                <a:spcPct val="100000"/>
              </a:lnSpc>
            </a:pPr>
            <a:r>
              <a:rPr lang="en-US" sz="1600" dirty="0">
                <a:solidFill>
                  <a:srgbClr val="005800"/>
                </a:solidFill>
                <a:latin typeface="Arial" panose="020B0604020202020204" pitchFamily="34" charset="0"/>
                <a:cs typeface="Arial" panose="020B0604020202020204" pitchFamily="34" charset="0"/>
              </a:rPr>
              <a:t>The implementation of the revised accounting policy on revenue and controls on document management. </a:t>
            </a:r>
          </a:p>
          <a:p>
            <a:pPr algn="just">
              <a:lnSpc>
                <a:spcPct val="100000"/>
              </a:lnSpc>
            </a:pPr>
            <a:endParaRPr lang="en-US" sz="1600" dirty="0">
              <a:solidFill>
                <a:srgbClr val="005800"/>
              </a:solidFill>
              <a:latin typeface="Arial" panose="020B0604020202020204" pitchFamily="34" charset="0"/>
              <a:cs typeface="Arial" panose="020B0604020202020204" pitchFamily="34" charset="0"/>
            </a:endParaRPr>
          </a:p>
          <a:p>
            <a:pPr algn="just">
              <a:lnSpc>
                <a:spcPct val="100000"/>
              </a:lnSpc>
            </a:pPr>
            <a:r>
              <a:rPr lang="en-US" sz="1600" dirty="0">
                <a:solidFill>
                  <a:srgbClr val="005800"/>
                </a:solidFill>
                <a:latin typeface="Arial" panose="020B0604020202020204" pitchFamily="34" charset="0"/>
                <a:cs typeface="Arial" panose="020B0604020202020204" pitchFamily="34" charset="0"/>
              </a:rPr>
              <a:t>A revenue collection drive and strategy is underway to deal with the completeness of our database amongst the other projects already underway in the CSOS governance unit. Interest charges on outstanding levies will also commence. </a:t>
            </a:r>
          </a:p>
          <a:p>
            <a:pPr algn="just">
              <a:lnSpc>
                <a:spcPct val="100000"/>
              </a:lnSpc>
            </a:pPr>
            <a:endParaRPr lang="en-US" sz="1600" dirty="0">
              <a:solidFill>
                <a:srgbClr val="005800"/>
              </a:solidFill>
              <a:latin typeface="Arial" panose="020B0604020202020204" pitchFamily="34" charset="0"/>
              <a:cs typeface="Arial" panose="020B0604020202020204" pitchFamily="34" charset="0"/>
            </a:endParaRPr>
          </a:p>
          <a:p>
            <a:pPr algn="just">
              <a:lnSpc>
                <a:spcPct val="100000"/>
              </a:lnSpc>
            </a:pPr>
            <a:r>
              <a:rPr lang="en-US" sz="1600" dirty="0">
                <a:solidFill>
                  <a:srgbClr val="005800"/>
                </a:solidFill>
                <a:latin typeface="Arial" panose="020B0604020202020204" pitchFamily="34" charset="0"/>
                <a:cs typeface="Arial" panose="020B0604020202020204" pitchFamily="34" charset="0"/>
              </a:rPr>
              <a:t>In the current financial year, the Entity continued with monthly reporting of planned targets against progress, this then allows for corrective measures identified to be implemented and followed up timeously before the end of the quarter.</a:t>
            </a:r>
          </a:p>
          <a:p>
            <a:pPr algn="just">
              <a:lnSpc>
                <a:spcPct val="100000"/>
              </a:lnSpc>
            </a:pPr>
            <a:endParaRPr lang="en-US" sz="1600" dirty="0">
              <a:solidFill>
                <a:srgbClr val="005800"/>
              </a:solidFill>
              <a:latin typeface="Arial" panose="020B0604020202020204" pitchFamily="34" charset="0"/>
              <a:cs typeface="Arial" panose="020B0604020202020204" pitchFamily="34" charset="0"/>
            </a:endParaRPr>
          </a:p>
          <a:p>
            <a:pPr algn="just">
              <a:lnSpc>
                <a:spcPct val="100000"/>
              </a:lnSpc>
            </a:pPr>
            <a:r>
              <a:rPr lang="en-US" sz="1600" dirty="0">
                <a:solidFill>
                  <a:srgbClr val="005800"/>
                </a:solidFill>
                <a:latin typeface="Arial" panose="020B0604020202020204" pitchFamily="34" charset="0"/>
                <a:cs typeface="Arial" panose="020B0604020202020204" pitchFamily="34" charset="0"/>
              </a:rPr>
              <a:t>Loss Control Committee instituted to deal with consequence management for irregular, fruitless and wasteful expenditure.</a:t>
            </a:r>
          </a:p>
          <a:p>
            <a:endParaRPr lang="en-ZA" sz="1600" dirty="0"/>
          </a:p>
        </p:txBody>
      </p:sp>
      <p:sp>
        <p:nvSpPr>
          <p:cNvPr id="4" name="Slide Number Placeholder 3">
            <a:extLst>
              <a:ext uri="{FF2B5EF4-FFF2-40B4-BE49-F238E27FC236}">
                <a16:creationId xmlns:a16="http://schemas.microsoft.com/office/drawing/2014/main" xmlns="" id="{6E240504-6689-4923-94BF-719C515DACF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CA9E7B-CB17-0B4A-B4E1-519665044527}" type="slidenum">
              <a:rPr kumimoji="0" lang="en-US" sz="9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Tree>
    <p:extLst>
      <p:ext uri="{BB962C8B-B14F-4D97-AF65-F5344CB8AC3E}">
        <p14:creationId xmlns:p14="http://schemas.microsoft.com/office/powerpoint/2010/main" xmlns="" val="108952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3891564-0280-ACC7-D0BE-DE1E6F968A84}"/>
              </a:ext>
            </a:extLst>
          </p:cNvPr>
          <p:cNvSpPr>
            <a:spLocks noGrp="1"/>
          </p:cNvSpPr>
          <p:nvPr>
            <p:ph idx="1"/>
          </p:nvPr>
        </p:nvSpPr>
        <p:spPr>
          <a:xfrm>
            <a:off x="628650" y="1373563"/>
            <a:ext cx="7886700" cy="4351338"/>
          </a:xfrm>
          <a:solidFill>
            <a:schemeClr val="accent6">
              <a:lumMod val="40000"/>
              <a:lumOff val="60000"/>
            </a:schemeClr>
          </a:solidFill>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ZA" sz="4000" b="1" i="0" u="none" strike="noStrike" kern="1200" cap="none" spc="0" normalizeH="0" baseline="0" noProof="0" dirty="0">
              <a:ln>
                <a:noFill/>
              </a:ln>
              <a:solidFill>
                <a:srgbClr val="0058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ZA" sz="4000" b="1" dirty="0">
                <a:solidFill>
                  <a:srgbClr val="005800"/>
                </a:solidFill>
                <a:latin typeface="Calibri"/>
              </a:rPr>
              <a:t>5</a:t>
            </a:r>
            <a:r>
              <a:rPr kumimoji="0" lang="en-ZA" sz="4000" b="1" i="0" u="none" strike="noStrike" kern="1200" cap="none" spc="0" normalizeH="0" baseline="0" noProof="0" dirty="0">
                <a:ln>
                  <a:noFill/>
                </a:ln>
                <a:solidFill>
                  <a:srgbClr val="005800"/>
                </a:solidFill>
                <a:effectLst/>
                <a:uLnTx/>
                <a:uFillTx/>
                <a:latin typeface="Calibri"/>
                <a:ea typeface="+mn-ea"/>
                <a:cs typeface="+mn-cs"/>
              </a:rPr>
              <a:t>. Our Financials and Key Messages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4000" b="1" i="0" u="none" strike="noStrike" kern="1200" cap="none" spc="0" normalizeH="0" baseline="0" noProof="0" dirty="0">
              <a:ln>
                <a:noFill/>
              </a:ln>
              <a:solidFill>
                <a:srgbClr val="0058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srgbClr val="005800"/>
                </a:solidFill>
                <a:effectLst/>
                <a:uLnTx/>
                <a:uFillTx/>
                <a:latin typeface="Calibri"/>
                <a:ea typeface="+mn-ea"/>
                <a:cs typeface="+mn-cs"/>
              </a:rPr>
              <a:t>Thembelihle Mbatha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srgbClr val="005800"/>
                </a:solidFill>
                <a:effectLst/>
                <a:uLnTx/>
                <a:uFillTx/>
                <a:latin typeface="Calibri"/>
                <a:ea typeface="+mn-ea"/>
                <a:cs typeface="+mn-cs"/>
              </a:rPr>
              <a:t>CFO</a:t>
            </a:r>
          </a:p>
          <a:p>
            <a:endParaRPr lang="en-ZA" dirty="0"/>
          </a:p>
        </p:txBody>
      </p:sp>
      <p:sp>
        <p:nvSpPr>
          <p:cNvPr id="5" name="Slide Number Placeholder 4">
            <a:extLst>
              <a:ext uri="{FF2B5EF4-FFF2-40B4-BE49-F238E27FC236}">
                <a16:creationId xmlns:a16="http://schemas.microsoft.com/office/drawing/2014/main" xmlns="" id="{48D4AF52-EEB2-93F3-A918-51933C0D6D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9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Tree>
    <p:extLst>
      <p:ext uri="{BB962C8B-B14F-4D97-AF65-F5344CB8AC3E}">
        <p14:creationId xmlns:p14="http://schemas.microsoft.com/office/powerpoint/2010/main" xmlns="" val="270102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0D15F34-D9A6-4DD9-B3A0-FFA267AA8938}"/>
              </a:ext>
            </a:extLst>
          </p:cNvPr>
          <p:cNvSpPr>
            <a:spLocks noGrp="1"/>
          </p:cNvSpPr>
          <p:nvPr>
            <p:ph type="title"/>
          </p:nvPr>
        </p:nvSpPr>
        <p:spPr>
          <a:xfrm>
            <a:off x="215757" y="5417"/>
            <a:ext cx="8548099" cy="736778"/>
          </a:xfrm>
        </p:spPr>
        <p:txBody>
          <a:bodyPr anchor="ctr">
            <a:normAutofit fontScale="90000"/>
          </a:bodyPr>
          <a:lstStyle/>
          <a:p>
            <a:pPr>
              <a:lnSpc>
                <a:spcPct val="90000"/>
              </a:lnSpc>
            </a:pPr>
            <a:r>
              <a:rPr lang="en-US" sz="3600" b="1" dirty="0"/>
              <a:t>Financial Performance:  Organizational Receipts </a:t>
            </a:r>
            <a:endParaRPr lang="en-ZA" sz="3600" b="1" dirty="0"/>
          </a:p>
        </p:txBody>
      </p:sp>
      <p:sp>
        <p:nvSpPr>
          <p:cNvPr id="2" name="Slide Number Placeholder 1"/>
          <p:cNvSpPr>
            <a:spLocks noGrp="1"/>
          </p:cNvSpPr>
          <p:nvPr>
            <p:ph type="sldNum" sz="quarter" idx="12"/>
          </p:nvPr>
        </p:nvSpPr>
        <p:spPr>
          <a:xfrm>
            <a:off x="457200" y="6356350"/>
            <a:ext cx="2133600"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457200" y="2315907"/>
            <a:ext cx="8229600" cy="20983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ZA" sz="4800" b="1" i="0" u="none" strike="noStrike" kern="1200" cap="none" spc="0" normalizeH="0" baseline="0" noProof="0" dirty="0">
              <a:ln>
                <a:noFill/>
              </a:ln>
              <a:solidFill>
                <a:srgbClr val="005800"/>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xmlns="" id="{98DBA43B-3655-F4A1-89A6-6A6FBCC6E4FB}"/>
              </a:ext>
            </a:extLst>
          </p:cNvPr>
          <p:cNvGraphicFramePr>
            <a:graphicFrameLocks noGrp="1"/>
          </p:cNvGraphicFramePr>
          <p:nvPr>
            <p:extLst>
              <p:ext uri="{D42A27DB-BD31-4B8C-83A1-F6EECF244321}">
                <p14:modId xmlns:p14="http://schemas.microsoft.com/office/powerpoint/2010/main" xmlns="" val="4062342575"/>
              </p:ext>
            </p:extLst>
          </p:nvPr>
        </p:nvGraphicFramePr>
        <p:xfrm>
          <a:off x="82195" y="651770"/>
          <a:ext cx="8846049" cy="5923835"/>
        </p:xfrm>
        <a:graphic>
          <a:graphicData uri="http://schemas.openxmlformats.org/drawingml/2006/table">
            <a:tbl>
              <a:tblPr>
                <a:noFill/>
                <a:tableStyleId>{5C22544A-7EE6-4342-B048-85BDC9FD1C3A}</a:tableStyleId>
              </a:tblPr>
              <a:tblGrid>
                <a:gridCol w="1604834">
                  <a:extLst>
                    <a:ext uri="{9D8B030D-6E8A-4147-A177-3AD203B41FA5}">
                      <a16:colId xmlns:a16="http://schemas.microsoft.com/office/drawing/2014/main" xmlns="" val="1093664607"/>
                    </a:ext>
                  </a:extLst>
                </a:gridCol>
                <a:gridCol w="1083240">
                  <a:extLst>
                    <a:ext uri="{9D8B030D-6E8A-4147-A177-3AD203B41FA5}">
                      <a16:colId xmlns:a16="http://schemas.microsoft.com/office/drawing/2014/main" xmlns="" val="4140390506"/>
                    </a:ext>
                  </a:extLst>
                </a:gridCol>
                <a:gridCol w="1109673">
                  <a:extLst>
                    <a:ext uri="{9D8B030D-6E8A-4147-A177-3AD203B41FA5}">
                      <a16:colId xmlns:a16="http://schemas.microsoft.com/office/drawing/2014/main" xmlns="" val="880659584"/>
                    </a:ext>
                  </a:extLst>
                </a:gridCol>
                <a:gridCol w="1410462">
                  <a:extLst>
                    <a:ext uri="{9D8B030D-6E8A-4147-A177-3AD203B41FA5}">
                      <a16:colId xmlns:a16="http://schemas.microsoft.com/office/drawing/2014/main" xmlns="" val="726082966"/>
                    </a:ext>
                  </a:extLst>
                </a:gridCol>
                <a:gridCol w="1083240">
                  <a:extLst>
                    <a:ext uri="{9D8B030D-6E8A-4147-A177-3AD203B41FA5}">
                      <a16:colId xmlns:a16="http://schemas.microsoft.com/office/drawing/2014/main" xmlns="" val="3422641364"/>
                    </a:ext>
                  </a:extLst>
                </a:gridCol>
                <a:gridCol w="1144138">
                  <a:extLst>
                    <a:ext uri="{9D8B030D-6E8A-4147-A177-3AD203B41FA5}">
                      <a16:colId xmlns:a16="http://schemas.microsoft.com/office/drawing/2014/main" xmlns="" val="1573214674"/>
                    </a:ext>
                  </a:extLst>
                </a:gridCol>
                <a:gridCol w="1410462">
                  <a:extLst>
                    <a:ext uri="{9D8B030D-6E8A-4147-A177-3AD203B41FA5}">
                      <a16:colId xmlns:a16="http://schemas.microsoft.com/office/drawing/2014/main" xmlns="" val="319415570"/>
                    </a:ext>
                  </a:extLst>
                </a:gridCol>
              </a:tblGrid>
              <a:tr h="423666">
                <a:tc rowSpan="3">
                  <a:txBody>
                    <a:bodyPr/>
                    <a:lstStyle/>
                    <a:p>
                      <a:pPr algn="just" rtl="0" fontAlgn="t"/>
                      <a:r>
                        <a:rPr lang="en-ZA" sz="1400" u="none" strike="noStrike" dirty="0">
                          <a:solidFill>
                            <a:schemeClr val="tx1">
                              <a:lumMod val="85000"/>
                              <a:lumOff val="15000"/>
                            </a:schemeClr>
                          </a:solidFill>
                          <a:effectLst/>
                          <a:latin typeface="Arial" panose="020B0604020202020204" pitchFamily="34" charset="0"/>
                          <a:cs typeface="Arial" panose="020B0604020202020204" pitchFamily="34" charset="0"/>
                        </a:rPr>
                        <a:t> </a:t>
                      </a:r>
                      <a:r>
                        <a:rPr lang="en-ZA" sz="1400" b="1" u="none" strike="noStrike" dirty="0">
                          <a:solidFill>
                            <a:schemeClr val="tx1">
                              <a:lumMod val="85000"/>
                              <a:lumOff val="15000"/>
                            </a:schemeClr>
                          </a:solidFill>
                          <a:effectLst/>
                          <a:latin typeface="Arial" panose="020B0604020202020204" pitchFamily="34" charset="0"/>
                          <a:cs typeface="Arial" panose="020B0604020202020204" pitchFamily="34" charset="0"/>
                        </a:rPr>
                        <a:t>Income </a:t>
                      </a:r>
                      <a:endParaRPr lang="en-ZA" sz="14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gridSpan="3">
                  <a:txBody>
                    <a:bodyPr/>
                    <a:lstStyle/>
                    <a:p>
                      <a:pPr algn="ctr" rtl="0" fontAlgn="t"/>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2021/22</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hMerge="1">
                  <a:txBody>
                    <a:bodyPr/>
                    <a:lstStyle/>
                    <a:p>
                      <a:endParaRPr lang="en-ZA"/>
                    </a:p>
                  </a:txBody>
                  <a:tcPr/>
                </a:tc>
                <a:tc hMerge="1">
                  <a:txBody>
                    <a:bodyPr/>
                    <a:lstStyle/>
                    <a:p>
                      <a:endParaRPr lang="en-ZA"/>
                    </a:p>
                  </a:txBody>
                  <a:tcPr/>
                </a:tc>
                <a:tc gridSpan="3">
                  <a:txBody>
                    <a:bodyPr/>
                    <a:lstStyle/>
                    <a:p>
                      <a:pPr algn="ctr" rtl="0" fontAlgn="t"/>
                      <a:r>
                        <a:rPr lang="en-ZA" sz="1800" b="1" u="none" strike="noStrike">
                          <a:solidFill>
                            <a:schemeClr val="tx1">
                              <a:lumMod val="85000"/>
                              <a:lumOff val="15000"/>
                            </a:schemeClr>
                          </a:solidFill>
                          <a:effectLst/>
                          <a:latin typeface="Arial" panose="020B0604020202020204" pitchFamily="34" charset="0"/>
                          <a:cs typeface="Arial" panose="020B0604020202020204" pitchFamily="34" charset="0"/>
                        </a:rPr>
                        <a:t>2020/21</a:t>
                      </a:r>
                      <a:endParaRPr lang="en-ZA" sz="1800" b="1"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32072013"/>
                  </a:ext>
                </a:extLst>
              </a:tr>
              <a:tr h="423666">
                <a:tc vMerge="1">
                  <a:txBody>
                    <a:bodyPr/>
                    <a:lstStyle/>
                    <a:p>
                      <a:endParaRPr lang="en-ZA"/>
                    </a:p>
                  </a:txBody>
                  <a:tcPr/>
                </a:tc>
                <a:tc rowSpan="2">
                  <a:txBody>
                    <a:bodyPr/>
                    <a:lstStyle/>
                    <a:p>
                      <a:pPr algn="ctr" rtl="0" fontAlgn="t"/>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Estimate</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rtl="0" fontAlgn="t"/>
                      <a:r>
                        <a:rPr lang="en-ZA" sz="1800" b="1" u="none" strike="noStrike">
                          <a:solidFill>
                            <a:schemeClr val="tx1">
                              <a:lumMod val="85000"/>
                              <a:lumOff val="15000"/>
                            </a:schemeClr>
                          </a:solidFill>
                          <a:effectLst/>
                          <a:latin typeface="Arial" panose="020B0604020202020204" pitchFamily="34" charset="0"/>
                          <a:cs typeface="Arial" panose="020B0604020202020204" pitchFamily="34" charset="0"/>
                        </a:rPr>
                        <a:t>Actual</a:t>
                      </a:r>
                      <a:endParaRPr lang="en-ZA" sz="1800" b="1"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rowSpan="2">
                  <a:txBody>
                    <a:bodyPr/>
                    <a:lstStyle/>
                    <a:p>
                      <a:pPr algn="ctr" rtl="0" fontAlgn="t"/>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Over/(under) collection</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rowSpan="2">
                  <a:txBody>
                    <a:bodyPr/>
                    <a:lstStyle/>
                    <a:p>
                      <a:pPr algn="ctr" rtl="0" fontAlgn="t"/>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Estimate</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rtl="0" fontAlgn="t"/>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Actual</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rowSpan="2">
                  <a:txBody>
                    <a:bodyPr/>
                    <a:lstStyle/>
                    <a:p>
                      <a:pPr algn="ctr" rtl="0" fontAlgn="t"/>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Over/(under) collection</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472938976"/>
                  </a:ext>
                </a:extLst>
              </a:tr>
              <a:tr h="871487">
                <a:tc vMerge="1">
                  <a:txBody>
                    <a:bodyPr/>
                    <a:lstStyle/>
                    <a:p>
                      <a:endParaRPr lang="en-ZA"/>
                    </a:p>
                  </a:txBody>
                  <a:tcPr/>
                </a:tc>
                <a:tc vMerge="1">
                  <a:txBody>
                    <a:bodyPr/>
                    <a:lstStyle/>
                    <a:p>
                      <a:endParaRPr lang="en-ZA"/>
                    </a:p>
                  </a:txBody>
                  <a:tcPr/>
                </a:tc>
                <a:tc>
                  <a:txBody>
                    <a:bodyPr/>
                    <a:lstStyle/>
                    <a:p>
                      <a:pPr algn="ctr" rtl="0" fontAlgn="t"/>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amount collected</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vMerge="1">
                  <a:txBody>
                    <a:bodyPr/>
                    <a:lstStyle/>
                    <a:p>
                      <a:endParaRPr lang="en-ZA"/>
                    </a:p>
                  </a:txBody>
                  <a:tcPr/>
                </a:tc>
                <a:tc vMerge="1">
                  <a:txBody>
                    <a:bodyPr/>
                    <a:lstStyle/>
                    <a:p>
                      <a:endParaRPr lang="en-ZA"/>
                    </a:p>
                  </a:txBody>
                  <a:tcPr/>
                </a:tc>
                <a:tc>
                  <a:txBody>
                    <a:bodyPr/>
                    <a:lstStyle/>
                    <a:p>
                      <a:pPr algn="ctr" rtl="0" fontAlgn="t"/>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amount collected *restated</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vMerge="1">
                  <a:txBody>
                    <a:bodyPr/>
                    <a:lstStyle/>
                    <a:p>
                      <a:endParaRPr lang="en-ZA"/>
                    </a:p>
                  </a:txBody>
                  <a:tcPr/>
                </a:tc>
                <a:extLst>
                  <a:ext uri="{0D108BD9-81ED-4DB2-BD59-A6C34878D82A}">
                    <a16:rowId xmlns:a16="http://schemas.microsoft.com/office/drawing/2014/main" xmlns="" val="2929731444"/>
                  </a:ext>
                </a:extLst>
              </a:tr>
              <a:tr h="423666">
                <a:tc>
                  <a:txBody>
                    <a:bodyPr/>
                    <a:lstStyle/>
                    <a:p>
                      <a:pPr algn="ctr" rtl="0" fontAlgn="ctr"/>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 </a:t>
                      </a:r>
                      <a:endParaRPr lang="en-ZA" sz="1400" b="1"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ctr"/>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R’000</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ctr"/>
                      <a:r>
                        <a:rPr lang="en-ZA" sz="1800" b="1" u="none" strike="noStrike">
                          <a:solidFill>
                            <a:schemeClr val="tx1">
                              <a:lumMod val="85000"/>
                              <a:lumOff val="15000"/>
                            </a:schemeClr>
                          </a:solidFill>
                          <a:effectLst/>
                          <a:latin typeface="Arial" panose="020B0604020202020204" pitchFamily="34" charset="0"/>
                          <a:cs typeface="Arial" panose="020B0604020202020204" pitchFamily="34" charset="0"/>
                        </a:rPr>
                        <a:t>R’000</a:t>
                      </a:r>
                      <a:endParaRPr lang="en-ZA" sz="1800" b="1"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ctr"/>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R’000</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ctr"/>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R’000</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ctr"/>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R’000</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ctr"/>
                      <a:r>
                        <a:rPr lang="en-ZA" sz="1800" b="1" u="none" strike="noStrike" dirty="0">
                          <a:solidFill>
                            <a:schemeClr val="tx1">
                              <a:lumMod val="85000"/>
                              <a:lumOff val="15000"/>
                            </a:schemeClr>
                          </a:solidFill>
                          <a:effectLst/>
                          <a:latin typeface="Arial" panose="020B0604020202020204" pitchFamily="34" charset="0"/>
                          <a:cs typeface="Arial" panose="020B0604020202020204" pitchFamily="34" charset="0"/>
                        </a:rPr>
                        <a:t>R’000</a:t>
                      </a:r>
                      <a:endParaRPr lang="en-ZA"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886068419"/>
                  </a:ext>
                </a:extLst>
              </a:tr>
              <a:tr h="491683">
                <a:tc>
                  <a:txBody>
                    <a:bodyPr/>
                    <a:lstStyle/>
                    <a:p>
                      <a:pPr algn="just" rtl="0" fontAlgn="t"/>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Levy Income</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dirty="0">
                          <a:solidFill>
                            <a:schemeClr val="tx1">
                              <a:lumMod val="85000"/>
                              <a:lumOff val="15000"/>
                            </a:schemeClr>
                          </a:solidFill>
                          <a:effectLst/>
                          <a:latin typeface="Arial" panose="020B0604020202020204" pitchFamily="34" charset="0"/>
                          <a:cs typeface="Arial" panose="020B0604020202020204" pitchFamily="34" charset="0"/>
                        </a:rPr>
                        <a:t>239,398 </a:t>
                      </a:r>
                      <a:endParaRPr lang="en-ZA" sz="1400" b="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dirty="0">
                          <a:solidFill>
                            <a:schemeClr val="tx1">
                              <a:lumMod val="85000"/>
                              <a:lumOff val="15000"/>
                            </a:schemeClr>
                          </a:solidFill>
                          <a:effectLst/>
                          <a:latin typeface="Arial" panose="020B0604020202020204" pitchFamily="34" charset="0"/>
                          <a:cs typeface="Arial" panose="020B0604020202020204" pitchFamily="34" charset="0"/>
                        </a:rPr>
                        <a:t>262,306 </a:t>
                      </a:r>
                      <a:endParaRPr lang="en-ZA" sz="1400" b="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22,908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217,000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182,488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dirty="0">
                          <a:solidFill>
                            <a:schemeClr val="tx1">
                              <a:lumMod val="85000"/>
                              <a:lumOff val="15000"/>
                            </a:schemeClr>
                          </a:solidFill>
                          <a:effectLst/>
                          <a:latin typeface="Arial" panose="020B0604020202020204" pitchFamily="34" charset="0"/>
                          <a:cs typeface="Arial" panose="020B0604020202020204" pitchFamily="34" charset="0"/>
                        </a:rPr>
                        <a:t>(34,512) </a:t>
                      </a:r>
                      <a:endParaRPr lang="en-ZA" sz="1400" b="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3921161709"/>
                  </a:ext>
                </a:extLst>
              </a:tr>
              <a:tr h="581514">
                <a:tc>
                  <a:txBody>
                    <a:bodyPr/>
                    <a:lstStyle/>
                    <a:p>
                      <a:pPr algn="just" rtl="0" fontAlgn="t"/>
                      <a:r>
                        <a:rPr lang="en-ZA" sz="1400" u="none" strike="noStrike" dirty="0">
                          <a:solidFill>
                            <a:schemeClr val="tx1">
                              <a:lumMod val="85000"/>
                              <a:lumOff val="15000"/>
                            </a:schemeClr>
                          </a:solidFill>
                          <a:effectLst/>
                          <a:latin typeface="Arial" panose="020B0604020202020204" pitchFamily="34" charset="0"/>
                          <a:cs typeface="Arial" panose="020B0604020202020204" pitchFamily="34" charset="0"/>
                        </a:rPr>
                        <a:t>Government Grant</a:t>
                      </a:r>
                      <a:endParaRPr lang="en-ZA" sz="1400" b="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24,022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24,022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0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23,597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dirty="0">
                          <a:solidFill>
                            <a:schemeClr val="tx1">
                              <a:lumMod val="85000"/>
                              <a:lumOff val="15000"/>
                            </a:schemeClr>
                          </a:solidFill>
                          <a:effectLst/>
                          <a:latin typeface="Arial" panose="020B0604020202020204" pitchFamily="34" charset="0"/>
                          <a:cs typeface="Arial" panose="020B0604020202020204" pitchFamily="34" charset="0"/>
                        </a:rPr>
                        <a:t>23,597 </a:t>
                      </a:r>
                      <a:endParaRPr lang="en-ZA" sz="1400" b="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0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4013011773"/>
                  </a:ext>
                </a:extLst>
              </a:tr>
              <a:tr h="403952">
                <a:tc>
                  <a:txBody>
                    <a:bodyPr/>
                    <a:lstStyle/>
                    <a:p>
                      <a:pPr algn="just" rtl="0" fontAlgn="t"/>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Interest Income</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9,111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5,924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dirty="0">
                          <a:solidFill>
                            <a:schemeClr val="tx1">
                              <a:lumMod val="85000"/>
                              <a:lumOff val="15000"/>
                            </a:schemeClr>
                          </a:solidFill>
                          <a:effectLst/>
                          <a:latin typeface="Arial" panose="020B0604020202020204" pitchFamily="34" charset="0"/>
                          <a:cs typeface="Arial" panose="020B0604020202020204" pitchFamily="34" charset="0"/>
                        </a:rPr>
                        <a:t>(3,187) </a:t>
                      </a:r>
                      <a:endParaRPr lang="en-ZA" sz="1400" b="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11,556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6,089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dirty="0">
                          <a:solidFill>
                            <a:schemeClr val="tx1">
                              <a:lumMod val="85000"/>
                              <a:lumOff val="15000"/>
                            </a:schemeClr>
                          </a:solidFill>
                          <a:effectLst/>
                          <a:latin typeface="Arial" panose="020B0604020202020204" pitchFamily="34" charset="0"/>
                          <a:cs typeface="Arial" panose="020B0604020202020204" pitchFamily="34" charset="0"/>
                        </a:rPr>
                        <a:t>(5,467) </a:t>
                      </a:r>
                      <a:endParaRPr lang="en-ZA" sz="1400" b="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2054798910"/>
                  </a:ext>
                </a:extLst>
              </a:tr>
              <a:tr h="581514">
                <a:tc>
                  <a:txBody>
                    <a:bodyPr/>
                    <a:lstStyle/>
                    <a:p>
                      <a:pPr algn="just" rtl="0" fontAlgn="t"/>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Dispute Resolutions</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447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537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90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424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465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41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2275439198"/>
                  </a:ext>
                </a:extLst>
              </a:tr>
              <a:tr h="403952">
                <a:tc>
                  <a:txBody>
                    <a:bodyPr/>
                    <a:lstStyle/>
                    <a:p>
                      <a:pPr algn="just" rtl="0" fontAlgn="t"/>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Other Income</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0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58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58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0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0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rtl="0" fontAlgn="b"/>
                      <a:r>
                        <a:rPr lang="en-ZA" sz="1400" u="none" strike="noStrike">
                          <a:solidFill>
                            <a:schemeClr val="tx1">
                              <a:lumMod val="85000"/>
                              <a:lumOff val="15000"/>
                            </a:schemeClr>
                          </a:solidFill>
                          <a:effectLst/>
                          <a:latin typeface="Arial" panose="020B0604020202020204" pitchFamily="34" charset="0"/>
                          <a:cs typeface="Arial" panose="020B0604020202020204" pitchFamily="34" charset="0"/>
                        </a:rPr>
                        <a:t>0 </a:t>
                      </a:r>
                      <a:endParaRPr lang="en-ZA" sz="1400" b="0" i="0" u="none" strike="noStrike">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1156552357"/>
                  </a:ext>
                </a:extLst>
              </a:tr>
              <a:tr h="403952">
                <a:tc>
                  <a:txBody>
                    <a:bodyPr/>
                    <a:lstStyle/>
                    <a:p>
                      <a:pPr algn="just" rtl="0" fontAlgn="t"/>
                      <a:r>
                        <a:rPr lang="en-ZA" sz="1600" b="1" u="none" strike="noStrike" dirty="0">
                          <a:solidFill>
                            <a:schemeClr val="tx1">
                              <a:lumMod val="85000"/>
                              <a:lumOff val="15000"/>
                            </a:schemeClr>
                          </a:solidFill>
                          <a:effectLst/>
                          <a:latin typeface="Arial" panose="020B0604020202020204" pitchFamily="34" charset="0"/>
                          <a:cs typeface="Arial" panose="020B0604020202020204" pitchFamily="34" charset="0"/>
                        </a:rPr>
                        <a:t>TOTAL</a:t>
                      </a:r>
                      <a:endParaRPr lang="en-ZA" sz="16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r" rtl="0" fontAlgn="b"/>
                      <a:r>
                        <a:rPr lang="en-ZA" sz="1600" b="1" u="none" strike="noStrike" dirty="0">
                          <a:solidFill>
                            <a:schemeClr val="tx1">
                              <a:lumMod val="85000"/>
                              <a:lumOff val="15000"/>
                            </a:schemeClr>
                          </a:solidFill>
                          <a:effectLst/>
                          <a:latin typeface="Arial" panose="020B0604020202020204" pitchFamily="34" charset="0"/>
                          <a:cs typeface="Arial" panose="020B0604020202020204" pitchFamily="34" charset="0"/>
                        </a:rPr>
                        <a:t>272,978 </a:t>
                      </a:r>
                      <a:endParaRPr lang="en-ZA" sz="16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r" rtl="0" fontAlgn="b"/>
                      <a:r>
                        <a:rPr lang="en-ZA" sz="1600" b="1" u="none" strike="noStrike" dirty="0">
                          <a:solidFill>
                            <a:schemeClr val="tx1">
                              <a:lumMod val="85000"/>
                              <a:lumOff val="15000"/>
                            </a:schemeClr>
                          </a:solidFill>
                          <a:effectLst/>
                          <a:latin typeface="Arial" panose="020B0604020202020204" pitchFamily="34" charset="0"/>
                          <a:cs typeface="Arial" panose="020B0604020202020204" pitchFamily="34" charset="0"/>
                        </a:rPr>
                        <a:t>292,847 </a:t>
                      </a:r>
                      <a:endParaRPr lang="en-ZA" sz="16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r" rtl="0" fontAlgn="b"/>
                      <a:r>
                        <a:rPr lang="en-ZA" sz="1600" b="1" u="none" strike="noStrike" dirty="0">
                          <a:solidFill>
                            <a:schemeClr val="tx1">
                              <a:lumMod val="85000"/>
                              <a:lumOff val="15000"/>
                            </a:schemeClr>
                          </a:solidFill>
                          <a:effectLst/>
                          <a:latin typeface="Arial" panose="020B0604020202020204" pitchFamily="34" charset="0"/>
                          <a:cs typeface="Arial" panose="020B0604020202020204" pitchFamily="34" charset="0"/>
                        </a:rPr>
                        <a:t>19,869 </a:t>
                      </a:r>
                      <a:endParaRPr lang="en-ZA" sz="16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r" rtl="0" fontAlgn="b"/>
                      <a:r>
                        <a:rPr lang="en-ZA" sz="1600" b="1" u="none" strike="noStrike" dirty="0">
                          <a:solidFill>
                            <a:schemeClr val="tx1">
                              <a:lumMod val="85000"/>
                              <a:lumOff val="15000"/>
                            </a:schemeClr>
                          </a:solidFill>
                          <a:effectLst/>
                          <a:latin typeface="Arial" panose="020B0604020202020204" pitchFamily="34" charset="0"/>
                          <a:cs typeface="Arial" panose="020B0604020202020204" pitchFamily="34" charset="0"/>
                        </a:rPr>
                        <a:t>252,577 </a:t>
                      </a:r>
                      <a:endParaRPr lang="en-ZA" sz="16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r" rtl="0" fontAlgn="b"/>
                      <a:r>
                        <a:rPr lang="en-ZA" sz="1600" b="1" u="none" strike="noStrike" dirty="0">
                          <a:solidFill>
                            <a:schemeClr val="tx1">
                              <a:lumMod val="85000"/>
                              <a:lumOff val="15000"/>
                            </a:schemeClr>
                          </a:solidFill>
                          <a:effectLst/>
                          <a:latin typeface="Arial" panose="020B0604020202020204" pitchFamily="34" charset="0"/>
                          <a:cs typeface="Arial" panose="020B0604020202020204" pitchFamily="34" charset="0"/>
                        </a:rPr>
                        <a:t>212,639 </a:t>
                      </a:r>
                      <a:endParaRPr lang="en-ZA" sz="16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r" rtl="0" fontAlgn="b"/>
                      <a:r>
                        <a:rPr lang="en-ZA" sz="1600" b="1" u="none" strike="noStrike" dirty="0">
                          <a:solidFill>
                            <a:schemeClr val="tx1">
                              <a:lumMod val="85000"/>
                              <a:lumOff val="15000"/>
                            </a:schemeClr>
                          </a:solidFill>
                          <a:effectLst/>
                          <a:latin typeface="Arial" panose="020B0604020202020204" pitchFamily="34" charset="0"/>
                          <a:cs typeface="Arial" panose="020B0604020202020204" pitchFamily="34" charset="0"/>
                        </a:rPr>
                        <a:t>(39,938) </a:t>
                      </a:r>
                      <a:endParaRPr lang="en-ZA" sz="16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txBody>
                  <a:tcPr marL="158620" marR="95172" marT="95172" marB="95172" anchor="b">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xmlns="" val="3332826332"/>
                  </a:ext>
                </a:extLst>
              </a:tr>
            </a:tbl>
          </a:graphicData>
        </a:graphic>
      </p:graphicFrame>
    </p:spTree>
    <p:extLst>
      <p:ext uri="{BB962C8B-B14F-4D97-AF65-F5344CB8AC3E}">
        <p14:creationId xmlns:p14="http://schemas.microsoft.com/office/powerpoint/2010/main" xmlns="" val="28784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0D15F34-D9A6-4DD9-B3A0-FFA267AA8938}"/>
              </a:ext>
            </a:extLst>
          </p:cNvPr>
          <p:cNvSpPr>
            <a:spLocks noGrp="1"/>
          </p:cNvSpPr>
          <p:nvPr>
            <p:ph type="title"/>
          </p:nvPr>
        </p:nvSpPr>
        <p:spPr>
          <a:xfrm>
            <a:off x="369870" y="136526"/>
            <a:ext cx="8455630" cy="592939"/>
          </a:xfrm>
        </p:spPr>
        <p:txBody>
          <a:bodyPr anchor="ctr">
            <a:noAutofit/>
          </a:bodyPr>
          <a:lstStyle/>
          <a:p>
            <a:pPr>
              <a:lnSpc>
                <a:spcPct val="90000"/>
              </a:lnSpc>
            </a:pPr>
            <a:r>
              <a:rPr lang="en-US" sz="3200" b="1" dirty="0"/>
              <a:t>Financial Performance:  Programme Expenditure </a:t>
            </a:r>
            <a:endParaRPr lang="en-ZA" sz="3200" b="1" dirty="0"/>
          </a:p>
        </p:txBody>
      </p:sp>
      <p:sp>
        <p:nvSpPr>
          <p:cNvPr id="2" name="Slide Number Placeholder 1"/>
          <p:cNvSpPr>
            <a:spLocks noGrp="1"/>
          </p:cNvSpPr>
          <p:nvPr>
            <p:ph type="sldNum" sz="quarter" idx="12"/>
          </p:nvPr>
        </p:nvSpPr>
        <p:spPr>
          <a:xfrm>
            <a:off x="457200" y="6356350"/>
            <a:ext cx="2133600" cy="365125"/>
          </a:xfrm>
        </p:spPr>
        <p:txBody>
          <a:bodyPr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6CA9E7B-CB17-0B4A-B4E1-5196650445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457200" y="2315907"/>
            <a:ext cx="8229600" cy="20983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ZA" sz="4800" b="1" i="0" u="none" strike="noStrike" kern="1200" cap="none" spc="0" normalizeH="0" baseline="0" noProof="0" dirty="0">
              <a:ln>
                <a:noFill/>
              </a:ln>
              <a:solidFill>
                <a:srgbClr val="005800"/>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xmlns="" id="{54A750BD-6EB3-254E-BD8D-9E26C1F01D46}"/>
              </a:ext>
            </a:extLst>
          </p:cNvPr>
          <p:cNvGraphicFramePr>
            <a:graphicFrameLocks noGrp="1"/>
          </p:cNvGraphicFramePr>
          <p:nvPr>
            <p:extLst>
              <p:ext uri="{D42A27DB-BD31-4B8C-83A1-F6EECF244321}">
                <p14:modId xmlns:p14="http://schemas.microsoft.com/office/powerpoint/2010/main" xmlns="" val="3033870019"/>
              </p:ext>
            </p:extLst>
          </p:nvPr>
        </p:nvGraphicFramePr>
        <p:xfrm>
          <a:off x="143838" y="863029"/>
          <a:ext cx="8866596" cy="5003517"/>
        </p:xfrm>
        <a:graphic>
          <a:graphicData uri="http://schemas.openxmlformats.org/drawingml/2006/table">
            <a:tbl>
              <a:tblPr firstRow="1" bandRow="1">
                <a:tableStyleId>{00A15C55-8517-42AA-B614-E9B94910E393}</a:tableStyleId>
              </a:tblPr>
              <a:tblGrid>
                <a:gridCol w="1790158">
                  <a:extLst>
                    <a:ext uri="{9D8B030D-6E8A-4147-A177-3AD203B41FA5}">
                      <a16:colId xmlns:a16="http://schemas.microsoft.com/office/drawing/2014/main" xmlns="" val="1651159717"/>
                    </a:ext>
                  </a:extLst>
                </a:gridCol>
                <a:gridCol w="848625">
                  <a:extLst>
                    <a:ext uri="{9D8B030D-6E8A-4147-A177-3AD203B41FA5}">
                      <a16:colId xmlns:a16="http://schemas.microsoft.com/office/drawing/2014/main" xmlns="" val="4030997817"/>
                    </a:ext>
                  </a:extLst>
                </a:gridCol>
                <a:gridCol w="861069">
                  <a:extLst>
                    <a:ext uri="{9D8B030D-6E8A-4147-A177-3AD203B41FA5}">
                      <a16:colId xmlns:a16="http://schemas.microsoft.com/office/drawing/2014/main" xmlns="" val="1228760789"/>
                    </a:ext>
                  </a:extLst>
                </a:gridCol>
                <a:gridCol w="1170074">
                  <a:extLst>
                    <a:ext uri="{9D8B030D-6E8A-4147-A177-3AD203B41FA5}">
                      <a16:colId xmlns:a16="http://schemas.microsoft.com/office/drawing/2014/main" xmlns="" val="285683315"/>
                    </a:ext>
                  </a:extLst>
                </a:gridCol>
                <a:gridCol w="1205329">
                  <a:extLst>
                    <a:ext uri="{9D8B030D-6E8A-4147-A177-3AD203B41FA5}">
                      <a16:colId xmlns:a16="http://schemas.microsoft.com/office/drawing/2014/main" xmlns="" val="2015435217"/>
                    </a:ext>
                  </a:extLst>
                </a:gridCol>
                <a:gridCol w="1391109">
                  <a:extLst>
                    <a:ext uri="{9D8B030D-6E8A-4147-A177-3AD203B41FA5}">
                      <a16:colId xmlns:a16="http://schemas.microsoft.com/office/drawing/2014/main" xmlns="" val="2545452746"/>
                    </a:ext>
                  </a:extLst>
                </a:gridCol>
                <a:gridCol w="1600232">
                  <a:extLst>
                    <a:ext uri="{9D8B030D-6E8A-4147-A177-3AD203B41FA5}">
                      <a16:colId xmlns:a16="http://schemas.microsoft.com/office/drawing/2014/main" xmlns="" val="2203406132"/>
                    </a:ext>
                  </a:extLst>
                </a:gridCol>
              </a:tblGrid>
              <a:tr h="553384">
                <a:tc rowSpan="3">
                  <a:txBody>
                    <a:bodyPr/>
                    <a:lstStyle/>
                    <a:p>
                      <a:pPr algn="just" rtl="0" fontAlgn="ctr"/>
                      <a:r>
                        <a:rPr lang="en-ZA" sz="1400" u="none" strike="noStrike" dirty="0">
                          <a:solidFill>
                            <a:schemeClr val="tx1"/>
                          </a:solidFill>
                          <a:effectLst/>
                          <a:latin typeface="Arial" panose="020B0604020202020204" pitchFamily="34" charset="0"/>
                          <a:cs typeface="Arial" panose="020B0604020202020204" pitchFamily="34" charset="0"/>
                        </a:rPr>
                        <a:t>Programme </a:t>
                      </a:r>
                      <a:endParaRPr lang="en-ZA"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gridSpan="3">
                  <a:txBody>
                    <a:bodyPr/>
                    <a:lstStyle/>
                    <a:p>
                      <a:pPr algn="ctr" rtl="0" fontAlgn="ctr"/>
                      <a:r>
                        <a:rPr lang="en-ZA" sz="1400" u="none" strike="noStrike" dirty="0">
                          <a:effectLst/>
                          <a:latin typeface="Arial" panose="020B0604020202020204" pitchFamily="34" charset="0"/>
                          <a:cs typeface="Arial" panose="020B0604020202020204" pitchFamily="34" charset="0"/>
                        </a:rPr>
                        <a:t>2021/22</a:t>
                      </a:r>
                      <a:endParaRPr lang="en-ZA" sz="14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hMerge="1">
                  <a:txBody>
                    <a:bodyPr/>
                    <a:lstStyle/>
                    <a:p>
                      <a:endParaRPr lang="en-ZA"/>
                    </a:p>
                  </a:txBody>
                  <a:tcPr/>
                </a:tc>
                <a:tc hMerge="1">
                  <a:txBody>
                    <a:bodyPr/>
                    <a:lstStyle/>
                    <a:p>
                      <a:endParaRPr lang="en-ZA"/>
                    </a:p>
                  </a:txBody>
                  <a:tcPr/>
                </a:tc>
                <a:tc gridSpan="3">
                  <a:txBody>
                    <a:bodyPr/>
                    <a:lstStyle/>
                    <a:p>
                      <a:pPr algn="ctr" rtl="0" fontAlgn="ctr"/>
                      <a:r>
                        <a:rPr lang="en-ZA" sz="1400" u="none" strike="noStrike" dirty="0">
                          <a:effectLst/>
                          <a:latin typeface="Arial" panose="020B0604020202020204" pitchFamily="34" charset="0"/>
                          <a:cs typeface="Arial" panose="020B0604020202020204" pitchFamily="34" charset="0"/>
                        </a:rPr>
                        <a:t>2020/21</a:t>
                      </a:r>
                      <a:endParaRPr lang="en-ZA" sz="14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solidFill>
                      <a:schemeClr val="accent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52554734"/>
                  </a:ext>
                </a:extLst>
              </a:tr>
              <a:tr h="514955">
                <a:tc vMerge="1">
                  <a:txBody>
                    <a:bodyPr/>
                    <a:lstStyle/>
                    <a:p>
                      <a:endParaRPr lang="en-ZA"/>
                    </a:p>
                  </a:txBody>
                  <a:tcPr/>
                </a:tc>
                <a:tc rowSpan="2">
                  <a:txBody>
                    <a:bodyPr/>
                    <a:lstStyle/>
                    <a:p>
                      <a:pPr algn="r" rtl="0" fontAlgn="b"/>
                      <a:r>
                        <a:rPr lang="en-ZA" sz="1400" b="1" u="none" strike="noStrike" dirty="0">
                          <a:effectLst/>
                          <a:latin typeface="Arial" panose="020B0604020202020204" pitchFamily="34" charset="0"/>
                          <a:cs typeface="Arial" panose="020B0604020202020204" pitchFamily="34" charset="0"/>
                        </a:rPr>
                        <a:t>Estimate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Actual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rowSpan="2">
                  <a:txBody>
                    <a:bodyPr/>
                    <a:lstStyle/>
                    <a:p>
                      <a:pPr algn="r" rtl="0" fontAlgn="b"/>
                      <a:r>
                        <a:rPr lang="en-ZA" sz="1400" b="1" u="none" strike="noStrike" dirty="0">
                          <a:effectLst/>
                          <a:latin typeface="Arial" panose="020B0604020202020204" pitchFamily="34" charset="0"/>
                          <a:cs typeface="Arial" panose="020B0604020202020204" pitchFamily="34" charset="0"/>
                        </a:rPr>
                        <a:t>Over/(under) collection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Final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rowSpan="2">
                  <a:txBody>
                    <a:bodyPr/>
                    <a:lstStyle/>
                    <a:p>
                      <a:pPr algn="r" rtl="0" fontAlgn="b"/>
                      <a:r>
                        <a:rPr lang="en-ZA" sz="1400" b="1" u="none" strike="noStrike" dirty="0">
                          <a:effectLst/>
                          <a:latin typeface="Arial" panose="020B0604020202020204" pitchFamily="34" charset="0"/>
                          <a:cs typeface="Arial" panose="020B0604020202020204" pitchFamily="34" charset="0"/>
                        </a:rPr>
                        <a:t>Actual expenditure*restated</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Over/(under)</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3059935668"/>
                  </a:ext>
                </a:extLst>
              </a:tr>
              <a:tr h="937679">
                <a:tc vMerge="1">
                  <a:txBody>
                    <a:bodyPr/>
                    <a:lstStyle/>
                    <a:p>
                      <a:endParaRPr lang="en-ZA"/>
                    </a:p>
                  </a:txBody>
                  <a:tcPr/>
                </a:tc>
                <a:tc vMerge="1">
                  <a:txBody>
                    <a:bodyPr/>
                    <a:lstStyle/>
                    <a:p>
                      <a:endParaRPr lang="en-ZA"/>
                    </a:p>
                  </a:txBody>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amount collected</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vMerge="1">
                  <a:txBody>
                    <a:bodyPr/>
                    <a:lstStyle/>
                    <a:p>
                      <a:endParaRPr lang="en-ZA"/>
                    </a:p>
                  </a:txBody>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appropriation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vMerge="1">
                  <a:txBody>
                    <a:bodyPr/>
                    <a:lstStyle/>
                    <a:p>
                      <a:endParaRPr lang="en-ZA"/>
                    </a:p>
                  </a:txBody>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expenditure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585974868"/>
                  </a:ext>
                </a:extLst>
              </a:tr>
              <a:tr h="514955">
                <a:tc>
                  <a:txBody>
                    <a:bodyPr/>
                    <a:lstStyle/>
                    <a:p>
                      <a:pPr algn="just" rtl="0" fontAlgn="ctr"/>
                      <a:r>
                        <a:rPr lang="en-ZA" sz="1400" b="1" u="none" strike="noStrike" dirty="0">
                          <a:effectLst/>
                          <a:latin typeface="Arial" panose="020B0604020202020204" pitchFamily="34" charset="0"/>
                          <a:cs typeface="Arial" panose="020B0604020202020204" pitchFamily="34" charset="0"/>
                        </a:rPr>
                        <a:t>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tc>
                  <a:txBody>
                    <a:bodyPr/>
                    <a:lstStyle/>
                    <a:p>
                      <a:pPr algn="r" rtl="0" fontAlgn="b"/>
                      <a:r>
                        <a:rPr lang="en-ZA" sz="1400" b="1" u="none" strike="noStrike" dirty="0">
                          <a:effectLst/>
                          <a:latin typeface="Arial" panose="020B0604020202020204" pitchFamily="34" charset="0"/>
                          <a:cs typeface="Arial" panose="020B0604020202020204" pitchFamily="34" charset="0"/>
                        </a:rPr>
                        <a:t>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xmlns="" val="324576191"/>
                  </a:ext>
                </a:extLst>
              </a:tr>
              <a:tr h="514955">
                <a:tc>
                  <a:txBody>
                    <a:bodyPr/>
                    <a:lstStyle/>
                    <a:p>
                      <a:pPr algn="just" rtl="0" fontAlgn="ctr"/>
                      <a:r>
                        <a:rPr lang="en-ZA" sz="1400" u="none" strike="noStrike" dirty="0">
                          <a:effectLst/>
                          <a:latin typeface="Arial" panose="020B0604020202020204" pitchFamily="34" charset="0"/>
                          <a:cs typeface="Arial" panose="020B0604020202020204" pitchFamily="34" charset="0"/>
                        </a:rPr>
                        <a:t>1. Administration</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140,157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155,342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15,185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145,397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74,245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(71,152)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3841684295"/>
                  </a:ext>
                </a:extLst>
              </a:tr>
              <a:tr h="514955">
                <a:tc>
                  <a:txBody>
                    <a:bodyPr/>
                    <a:lstStyle/>
                    <a:p>
                      <a:pPr algn="just" rtl="0" fontAlgn="ctr"/>
                      <a:r>
                        <a:rPr lang="en-ZA" sz="1400" u="none" strike="noStrike" dirty="0">
                          <a:effectLst/>
                          <a:latin typeface="Arial" panose="020B0604020202020204" pitchFamily="34" charset="0"/>
                          <a:cs typeface="Arial" panose="020B0604020202020204" pitchFamily="34" charset="0"/>
                        </a:rPr>
                        <a:t>2.Regulation</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109,425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121,280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11,855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91,106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40,160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(50,946)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2888569458"/>
                  </a:ext>
                </a:extLst>
              </a:tr>
              <a:tr h="937679">
                <a:tc>
                  <a:txBody>
                    <a:bodyPr/>
                    <a:lstStyle/>
                    <a:p>
                      <a:pPr algn="just" rtl="0" fontAlgn="ctr"/>
                      <a:r>
                        <a:rPr lang="en-ZA" sz="1400" u="none" strike="noStrike" dirty="0">
                          <a:effectLst/>
                          <a:latin typeface="Arial" panose="020B0604020202020204" pitchFamily="34" charset="0"/>
                          <a:cs typeface="Arial" panose="020B0604020202020204" pitchFamily="34" charset="0"/>
                        </a:rPr>
                        <a:t>3.Education and training</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14,587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16,167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1,580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6,771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6,677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u="none" strike="noStrike" dirty="0">
                          <a:effectLst/>
                          <a:latin typeface="Arial" panose="020B0604020202020204" pitchFamily="34" charset="0"/>
                          <a:cs typeface="Arial" panose="020B0604020202020204" pitchFamily="34" charset="0"/>
                        </a:rPr>
                        <a:t>(94)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2488796528"/>
                  </a:ext>
                </a:extLst>
              </a:tr>
              <a:tr h="514955">
                <a:tc>
                  <a:txBody>
                    <a:bodyPr/>
                    <a:lstStyle/>
                    <a:p>
                      <a:pPr algn="just" rtl="0" fontAlgn="ctr"/>
                      <a:r>
                        <a:rPr lang="en-ZA" sz="1400" b="1" u="none" strike="noStrike" dirty="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b="1" u="none" strike="noStrike" dirty="0">
                          <a:effectLst/>
                          <a:latin typeface="Arial" panose="020B0604020202020204" pitchFamily="34" charset="0"/>
                          <a:cs typeface="Arial" panose="020B0604020202020204" pitchFamily="34" charset="0"/>
                        </a:rPr>
                        <a:t>264,168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b="1" u="none" strike="noStrike" dirty="0">
                          <a:effectLst/>
                          <a:latin typeface="Arial" panose="020B0604020202020204" pitchFamily="34" charset="0"/>
                          <a:cs typeface="Arial" panose="020B0604020202020204" pitchFamily="34" charset="0"/>
                        </a:rPr>
                        <a:t>292,789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b="1" u="none" strike="noStrike" dirty="0">
                          <a:effectLst/>
                          <a:latin typeface="Arial" panose="020B0604020202020204" pitchFamily="34" charset="0"/>
                          <a:cs typeface="Arial" panose="020B0604020202020204" pitchFamily="34" charset="0"/>
                        </a:rPr>
                        <a:t>28,621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b="1" u="none" strike="noStrike" dirty="0">
                          <a:effectLst/>
                          <a:latin typeface="Arial" panose="020B0604020202020204" pitchFamily="34" charset="0"/>
                          <a:cs typeface="Arial" panose="020B0604020202020204" pitchFamily="34" charset="0"/>
                        </a:rPr>
                        <a:t>243,274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b="1" u="none" strike="noStrike" dirty="0">
                          <a:effectLst/>
                          <a:latin typeface="Arial" panose="020B0604020202020204" pitchFamily="34" charset="0"/>
                          <a:cs typeface="Arial" panose="020B0604020202020204" pitchFamily="34" charset="0"/>
                        </a:rPr>
                        <a:t>121,082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r" rtl="0" fontAlgn="ctr"/>
                      <a:r>
                        <a:rPr lang="en-ZA" sz="1400" b="1" u="none" strike="noStrike" dirty="0">
                          <a:effectLst/>
                          <a:latin typeface="Arial" panose="020B0604020202020204" pitchFamily="34" charset="0"/>
                          <a:cs typeface="Arial" panose="020B0604020202020204" pitchFamily="34" charset="0"/>
                        </a:rPr>
                        <a:t>(122,192)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xmlns="" val="3814253222"/>
                  </a:ext>
                </a:extLst>
              </a:tr>
            </a:tbl>
          </a:graphicData>
        </a:graphic>
      </p:graphicFrame>
    </p:spTree>
    <p:extLst>
      <p:ext uri="{BB962C8B-B14F-4D97-AF65-F5344CB8AC3E}">
        <p14:creationId xmlns:p14="http://schemas.microsoft.com/office/powerpoint/2010/main" xmlns="" val="3979619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28AB43C8-D255-7828-029F-FBADF6F7D3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9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
        <p:nvSpPr>
          <p:cNvPr id="6" name="Title 5">
            <a:extLst>
              <a:ext uri="{FF2B5EF4-FFF2-40B4-BE49-F238E27FC236}">
                <a16:creationId xmlns:a16="http://schemas.microsoft.com/office/drawing/2014/main" xmlns="" id="{D6FCB8AA-9D6D-73FA-AF0E-103DAB78A095}"/>
              </a:ext>
            </a:extLst>
          </p:cNvPr>
          <p:cNvSpPr>
            <a:spLocks noGrp="1"/>
          </p:cNvSpPr>
          <p:nvPr>
            <p:ph type="ctrTitle"/>
          </p:nvPr>
        </p:nvSpPr>
        <p:spPr>
          <a:xfrm>
            <a:off x="628651" y="338203"/>
            <a:ext cx="6409147" cy="524826"/>
          </a:xfrm>
        </p:spPr>
        <p:txBody>
          <a:bodyPr>
            <a:normAutofit fontScale="90000"/>
          </a:bodyPr>
          <a:lstStyle/>
          <a:p>
            <a:r>
              <a:rPr kumimoji="0" lang="en-US" sz="3600" b="1" i="0" u="none" strike="noStrike" kern="1200" cap="none" spc="0" normalizeH="0" baseline="0" noProof="0" dirty="0">
                <a:ln>
                  <a:noFill/>
                </a:ln>
                <a:solidFill>
                  <a:srgbClr val="008000"/>
                </a:solidFill>
                <a:effectLst/>
                <a:uLnTx/>
                <a:uFillTx/>
                <a:latin typeface="Arial" panose="020B0604020202020204" pitchFamily="34" charset="0"/>
                <a:ea typeface="+mj-ea"/>
                <a:cs typeface="Arial" panose="020B0604020202020204" pitchFamily="34" charset="0"/>
              </a:rPr>
              <a:t>Key Messages</a:t>
            </a:r>
            <a:endParaRPr lang="en-ZA" dirty="0"/>
          </a:p>
        </p:txBody>
      </p:sp>
      <p:sp>
        <p:nvSpPr>
          <p:cNvPr id="4" name="TextBox 3">
            <a:extLst>
              <a:ext uri="{FF2B5EF4-FFF2-40B4-BE49-F238E27FC236}">
                <a16:creationId xmlns:a16="http://schemas.microsoft.com/office/drawing/2014/main" xmlns="" id="{67FA3DF2-0B04-4194-878B-0F330007EC2E}"/>
              </a:ext>
            </a:extLst>
          </p:cNvPr>
          <p:cNvSpPr txBox="1"/>
          <p:nvPr/>
        </p:nvSpPr>
        <p:spPr>
          <a:xfrm>
            <a:off x="143837" y="1233866"/>
            <a:ext cx="8815227" cy="4791055"/>
          </a:xfrm>
          <a:prstGeom prst="rect">
            <a:avLst/>
          </a:prstGeom>
          <a:noFill/>
        </p:spPr>
        <p:txBody>
          <a:bodyPr wrap="square">
            <a:spAutoFit/>
          </a:bodyPr>
          <a:lstStyle/>
          <a:p>
            <a:pPr marL="171450" marR="0" lvl="0" indent="-171450" algn="just"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rPr>
              <a:t>The CSOS intends to improve the outcomes in financial management  in the following manner:</a:t>
            </a:r>
          </a:p>
          <a:p>
            <a:pPr marL="171450" marR="0" lvl="0" indent="-171450" algn="just"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endParaRPr>
          </a:p>
          <a:p>
            <a:pPr marL="171450" marR="0" lvl="0" indent="-171450" algn="just"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rPr>
              <a:t>Though there is still underspending overall, this has improved compared to prior periods and CSOS intends to apply for roll overs/ retention of surpluses from National Treasury. </a:t>
            </a:r>
          </a:p>
          <a:p>
            <a:pPr marL="0" marR="0" lvl="0" indent="0" algn="just" defTabSz="685800" rtl="0" eaLnBrk="1" fontAlgn="auto" latinLnBrk="0" hangingPunct="1">
              <a:lnSpc>
                <a:spcPct val="100000"/>
              </a:lnSpc>
              <a:spcBef>
                <a:spcPts val="750"/>
              </a:spcBef>
              <a:spcAft>
                <a:spcPts val="0"/>
              </a:spcAft>
              <a:buClrTx/>
              <a:buSzTx/>
              <a:buFont typeface="Arial"/>
              <a:buNone/>
              <a:tabLst/>
              <a:defRPr/>
            </a:pPr>
            <a:endParaRPr kumimoji="0" lang="en-ZA"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endParaRPr>
          </a:p>
          <a:p>
            <a:pPr marL="171450" marR="0" lvl="0" indent="-171450" algn="just"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rPr>
              <a:t>Ensure the procurement plan is rolled out timeously to commit funds before year end. </a:t>
            </a:r>
          </a:p>
          <a:p>
            <a:pPr marL="171450" marR="0" lvl="0" indent="-171450" algn="just"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endParaRPr>
          </a:p>
          <a:p>
            <a:pPr marL="171450" marR="0" lvl="0" indent="-171450" algn="just"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rPr>
              <a:t>Continuous improvement on collection of levies and improvement of overall outcomes to a clean audit. </a:t>
            </a:r>
          </a:p>
          <a:p>
            <a:pPr marL="171450" marR="0" lvl="0" indent="-171450" algn="just"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endParaRPr>
          </a:p>
          <a:p>
            <a:pPr marL="171450" marR="0" lvl="0" indent="-171450" algn="just"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rPr>
              <a:t>Review of the current CSOS levy model. </a:t>
            </a:r>
          </a:p>
        </p:txBody>
      </p:sp>
    </p:spTree>
    <p:extLst>
      <p:ext uri="{BB962C8B-B14F-4D97-AF65-F5344CB8AC3E}">
        <p14:creationId xmlns:p14="http://schemas.microsoft.com/office/powerpoint/2010/main" xmlns="" val="3251314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D2B21B1-7193-8F99-7687-653DAC4D874F}"/>
              </a:ext>
            </a:extLst>
          </p:cNvPr>
          <p:cNvSpPr>
            <a:spLocks noGrp="1"/>
          </p:cNvSpPr>
          <p:nvPr>
            <p:ph idx="1"/>
          </p:nvPr>
        </p:nvSpPr>
        <p:spPr>
          <a:xfrm>
            <a:off x="628650" y="1825625"/>
            <a:ext cx="7886700" cy="1811427"/>
          </a:xfrm>
        </p:spPr>
        <p:txBody>
          <a:bodyPr>
            <a:normAutofit/>
          </a:bodyPr>
          <a:lstStyle/>
          <a:p>
            <a:pPr algn="just">
              <a:lnSpc>
                <a:spcPct val="150000"/>
              </a:lnSpc>
            </a:pPr>
            <a:r>
              <a:rPr kumimoji="0" lang="en-US" sz="2000" b="0" i="0" u="none" strike="noStrike" kern="1200" cap="none" spc="0" normalizeH="0" baseline="0" noProof="0" dirty="0">
                <a:ln>
                  <a:noFill/>
                </a:ln>
                <a:solidFill>
                  <a:srgbClr val="356D34"/>
                </a:solidFill>
                <a:effectLst/>
                <a:uLnTx/>
                <a:uFillTx/>
                <a:latin typeface="Arial" panose="020B0604020202020204" pitchFamily="34" charset="0"/>
                <a:ea typeface="+mn-ea"/>
                <a:cs typeface="Arial" panose="020B0604020202020204" pitchFamily="34" charset="0"/>
              </a:rPr>
              <a:t>For the Portfolio Committee on Human Settlements to consider and note the Annual Report of the Community Schemes Ombud Service for the 2021/22 Financial Year.</a:t>
            </a:r>
            <a:endParaRPr lang="en-US" sz="2000" dirty="0">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a:p>
            <a:pPr algn="just">
              <a:lnSpc>
                <a:spcPct val="150000"/>
              </a:lnSpc>
            </a:pPr>
            <a:endParaRPr lang="en-ZA" sz="2000" dirty="0">
              <a:latin typeface="Arial" panose="020B0604020202020204" pitchFamily="34" charset="0"/>
              <a:cs typeface="Arial" panose="020B0604020202020204" pitchFamily="34" charset="0"/>
            </a:endParaRPr>
          </a:p>
          <a:p>
            <a:endParaRPr lang="en-ZA" dirty="0"/>
          </a:p>
        </p:txBody>
      </p:sp>
      <p:sp>
        <p:nvSpPr>
          <p:cNvPr id="5" name="Slide Number Placeholder 4">
            <a:extLst>
              <a:ext uri="{FF2B5EF4-FFF2-40B4-BE49-F238E27FC236}">
                <a16:creationId xmlns:a16="http://schemas.microsoft.com/office/drawing/2014/main" xmlns="" id="{53D72A39-917D-55C8-27F5-BBB721EE3A9F}"/>
              </a:ext>
            </a:extLst>
          </p:cNvPr>
          <p:cNvSpPr>
            <a:spLocks noGrp="1"/>
          </p:cNvSpPr>
          <p:nvPr>
            <p:ph type="sldNum" sz="quarter" idx="12"/>
          </p:nvPr>
        </p:nvSpPr>
        <p:spPr/>
        <p:txBody>
          <a:bodyPr/>
          <a:lstStyle/>
          <a:p>
            <a:fld id="{E46178AB-9F47-154C-8C5C-96D64CA04AA0}" type="slidenum">
              <a:rPr lang="en-US" smtClean="0"/>
              <a:pPr/>
              <a:t>27</a:t>
            </a:fld>
            <a:endParaRPr lang="en-US" dirty="0"/>
          </a:p>
        </p:txBody>
      </p:sp>
      <p:sp>
        <p:nvSpPr>
          <p:cNvPr id="6" name="Title 5">
            <a:extLst>
              <a:ext uri="{FF2B5EF4-FFF2-40B4-BE49-F238E27FC236}">
                <a16:creationId xmlns:a16="http://schemas.microsoft.com/office/drawing/2014/main" xmlns="" id="{FC240651-A34F-2DCB-DEA1-B46003C6AC31}"/>
              </a:ext>
            </a:extLst>
          </p:cNvPr>
          <p:cNvSpPr>
            <a:spLocks noGrp="1"/>
          </p:cNvSpPr>
          <p:nvPr>
            <p:ph type="ctrTitle"/>
          </p:nvPr>
        </p:nvSpPr>
        <p:spPr>
          <a:xfrm>
            <a:off x="628651" y="338203"/>
            <a:ext cx="5829299" cy="617294"/>
          </a:xfrm>
        </p:spPr>
        <p:txBody>
          <a:bodyPr>
            <a:normAutofit/>
          </a:bodyPr>
          <a:lstStyle/>
          <a:p>
            <a:r>
              <a:rPr kumimoji="0" lang="en-US" sz="3600" b="1" i="0" u="none" strike="noStrike" kern="1200" cap="none" spc="0" normalizeH="0" baseline="0" noProof="0" dirty="0">
                <a:ln>
                  <a:noFill/>
                </a:ln>
                <a:solidFill>
                  <a:srgbClr val="008000"/>
                </a:solidFill>
                <a:effectLst/>
                <a:uLnTx/>
                <a:uFillTx/>
                <a:latin typeface="Arial" panose="020B0604020202020204" pitchFamily="34" charset="0"/>
                <a:ea typeface="+mj-ea"/>
                <a:cs typeface="Arial" panose="020B0604020202020204" pitchFamily="34" charset="0"/>
              </a:rPr>
              <a:t>6. Recommendation</a:t>
            </a:r>
            <a:endParaRPr lang="en-ZA" dirty="0"/>
          </a:p>
        </p:txBody>
      </p:sp>
    </p:spTree>
    <p:extLst>
      <p:ext uri="{BB962C8B-B14F-4D97-AF65-F5344CB8AC3E}">
        <p14:creationId xmlns:p14="http://schemas.microsoft.com/office/powerpoint/2010/main" xmlns="" val="670468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AA4B73D0-494A-49EE-A022-AAB535B0425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a:ln>
                  <a:noFill/>
                </a:ln>
                <a:solidFill>
                  <a:prstClr val="black">
                    <a:tint val="75000"/>
                  </a:prstClr>
                </a:solidFill>
                <a:effectLst/>
                <a:uLnTx/>
                <a:uFillTx/>
                <a:latin typeface="Tw Cen MT Std Semi Medium" panose="020B0402020104020603" pitchFamily="34" charset="0"/>
                <a:ea typeface="+mn-ea"/>
                <a:cs typeface="+mn-cs"/>
              </a:rPr>
              <a:t>1/12/21</a:t>
            </a:r>
            <a:endParaRPr kumimoji="0" lang="en-US" sz="900" b="0" i="0" u="none" strike="noStrike" kern="1200" cap="none" spc="0" normalizeH="0" baseline="0" noProof="0">
              <a:ln>
                <a:noFill/>
              </a:ln>
              <a:solidFill>
                <a:prstClr val="black">
                  <a:tint val="75000"/>
                </a:prstClr>
              </a:solidFill>
              <a:effectLst/>
              <a:uLnTx/>
              <a:uFillTx/>
              <a:latin typeface="Tw Cen MT Std Semi Medium" panose="020B0402020104020603" pitchFamily="34" charset="0"/>
              <a:ea typeface="+mn-ea"/>
              <a:cs typeface="+mn-cs"/>
            </a:endParaRPr>
          </a:p>
        </p:txBody>
      </p:sp>
      <p:sp>
        <p:nvSpPr>
          <p:cNvPr id="4" name="Footer Placeholder 3">
            <a:extLst>
              <a:ext uri="{FF2B5EF4-FFF2-40B4-BE49-F238E27FC236}">
                <a16:creationId xmlns:a16="http://schemas.microsoft.com/office/drawing/2014/main" xmlns="" id="{D814C04B-0364-49C8-8C97-4ED56014A2C5}"/>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w Cen MT Std Semi Medium" panose="020B0402020104020603" pitchFamily="34" charset="0"/>
              <a:ea typeface="+mn-ea"/>
              <a:cs typeface="+mn-cs"/>
            </a:endParaRPr>
          </a:p>
        </p:txBody>
      </p:sp>
      <p:sp>
        <p:nvSpPr>
          <p:cNvPr id="5" name="Slide Number Placeholder 4">
            <a:extLst>
              <a:ext uri="{FF2B5EF4-FFF2-40B4-BE49-F238E27FC236}">
                <a16:creationId xmlns:a16="http://schemas.microsoft.com/office/drawing/2014/main" xmlns="" id="{76838717-67E5-407E-8524-EB260436EEE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900" b="0" i="0" u="none" strike="noStrike" kern="1200" cap="none" spc="0" normalizeH="0" baseline="0" noProof="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prstClr val="black">
                  <a:tint val="75000"/>
                </a:prstClr>
              </a:solidFill>
              <a:effectLst/>
              <a:uLnTx/>
              <a:uFillTx/>
              <a:latin typeface="Tw Cen MT Std Semi Medium" panose="020B0402020104020603" pitchFamily="34" charset="0"/>
              <a:ea typeface="+mn-ea"/>
              <a:cs typeface="+mn-cs"/>
            </a:endParaRPr>
          </a:p>
        </p:txBody>
      </p:sp>
      <p:sp>
        <p:nvSpPr>
          <p:cNvPr id="6" name="Title 5">
            <a:extLst>
              <a:ext uri="{FF2B5EF4-FFF2-40B4-BE49-F238E27FC236}">
                <a16:creationId xmlns:a16="http://schemas.microsoft.com/office/drawing/2014/main" xmlns="" id="{F534DE74-9327-4E9D-86C7-AD7A2C4BF750}"/>
              </a:ext>
            </a:extLst>
          </p:cNvPr>
          <p:cNvSpPr>
            <a:spLocks noGrp="1"/>
          </p:cNvSpPr>
          <p:nvPr>
            <p:ph type="ctrTitle"/>
          </p:nvPr>
        </p:nvSpPr>
        <p:spPr/>
        <p:txBody>
          <a:bodyPr>
            <a:normAutofit/>
          </a:bodyPr>
          <a:lstStyle/>
          <a:p>
            <a:r>
              <a:rPr lang="en-US" sz="3200" dirty="0">
                <a:latin typeface="Arial" panose="020B0604020202020204" pitchFamily="34" charset="0"/>
                <a:cs typeface="Arial" panose="020B0604020202020204" pitchFamily="34" charset="0"/>
              </a:rPr>
              <a:t>Questions ?</a:t>
            </a:r>
            <a:endParaRPr lang="en-ZA" sz="3200" dirty="0">
              <a:latin typeface="Arial" panose="020B0604020202020204" pitchFamily="34" charset="0"/>
              <a:cs typeface="Arial" panose="020B0604020202020204" pitchFamily="34" charset="0"/>
            </a:endParaRPr>
          </a:p>
        </p:txBody>
      </p:sp>
      <p:pic>
        <p:nvPicPr>
          <p:cNvPr id="1026" name="Picture 2" descr="Question Mark Animation Microsoft Powerpoint Clip Art - Powerpoint  Presentation Animated Question Mark - Free Transparent PNG Clipart Images  Download">
            <a:extLst>
              <a:ext uri="{FF2B5EF4-FFF2-40B4-BE49-F238E27FC236}">
                <a16:creationId xmlns:a16="http://schemas.microsoft.com/office/drawing/2014/main" xmlns="" id="{3CB927AC-B9ED-44EE-9D64-4598DABC43B6}"/>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686051" y="2140554"/>
            <a:ext cx="3216728" cy="25768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3883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C3C58A-28F3-4146-A3CC-88DBC790D459}"/>
              </a:ext>
            </a:extLst>
          </p:cNvPr>
          <p:cNvSpPr>
            <a:spLocks noGrp="1"/>
          </p:cNvSpPr>
          <p:nvPr>
            <p:ph type="ctrTitle"/>
          </p:nvPr>
        </p:nvSpPr>
        <p:spPr/>
        <p:txBody>
          <a:bodyPr>
            <a:normAutofit/>
          </a:bodyPr>
          <a:lstStyle/>
          <a:p>
            <a:r>
              <a:rPr lang="en-US" sz="4400" dirty="0">
                <a:latin typeface="Arial" panose="020B0604020202020204" pitchFamily="34" charset="0"/>
                <a:cs typeface="Arial" panose="020B0604020202020204" pitchFamily="34" charset="0"/>
              </a:rPr>
              <a:t>Thank you!</a:t>
            </a:r>
          </a:p>
        </p:txBody>
      </p:sp>
      <p:sp>
        <p:nvSpPr>
          <p:cNvPr id="4" name="Date Placeholder 3">
            <a:extLst>
              <a:ext uri="{FF2B5EF4-FFF2-40B4-BE49-F238E27FC236}">
                <a16:creationId xmlns:a16="http://schemas.microsoft.com/office/drawing/2014/main" xmlns="" id="{3C2A893B-57C8-8F40-BFC1-05047B3D3FBA}"/>
              </a:ext>
            </a:extLst>
          </p:cNvPr>
          <p:cNvSpPr>
            <a:spLocks noGrp="1"/>
          </p:cNvSpPr>
          <p:nvPr>
            <p:ph type="dt" sz="half" idx="4294967295"/>
          </p:nvPr>
        </p:nvSpPr>
        <p:spPr>
          <a:xfrm>
            <a:off x="628650" y="5624513"/>
            <a:ext cx="2057400" cy="273844"/>
          </a:xfrm>
        </p:spPr>
        <p:txBody>
          <a:bodyPr/>
          <a:lstStyle/>
          <a:p>
            <a:pPr defTabSz="685800"/>
            <a:r>
              <a:rPr lang="en-ZA" dirty="0">
                <a:solidFill>
                  <a:prstClr val="black">
                    <a:tint val="75000"/>
                  </a:prstClr>
                </a:solidFill>
              </a:rPr>
              <a:t>1/12/21</a:t>
            </a:r>
            <a:endParaRPr lang="en-US" dirty="0">
              <a:solidFill>
                <a:prstClr val="black">
                  <a:tint val="75000"/>
                </a:prstClr>
              </a:solidFill>
            </a:endParaRPr>
          </a:p>
        </p:txBody>
      </p:sp>
    </p:spTree>
    <p:extLst>
      <p:ext uri="{BB962C8B-B14F-4D97-AF65-F5344CB8AC3E}">
        <p14:creationId xmlns:p14="http://schemas.microsoft.com/office/powerpoint/2010/main" xmlns="" val="85116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0B3BCC-833E-9097-D9E9-F4B6749B76B1}"/>
              </a:ext>
            </a:extLst>
          </p:cNvPr>
          <p:cNvSpPr>
            <a:spLocks noGrp="1"/>
          </p:cNvSpPr>
          <p:nvPr>
            <p:ph idx="1"/>
          </p:nvPr>
        </p:nvSpPr>
        <p:spPr>
          <a:xfrm>
            <a:off x="628650" y="1825625"/>
            <a:ext cx="7886700" cy="2335409"/>
          </a:xfrm>
        </p:spPr>
        <p:txBody>
          <a:bodyPr>
            <a:norm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lang="en-ZA" sz="2000" dirty="0">
                <a:latin typeface="Arial" panose="020B0604020202020204" pitchFamily="34" charset="0"/>
                <a:ea typeface="+mj-ea"/>
                <a:cs typeface="Arial" panose="020B0604020202020204" pitchFamily="34" charset="0"/>
              </a:rPr>
              <a:t>To brief the </a:t>
            </a:r>
            <a:r>
              <a:rPr lang="en-US" sz="2000" dirty="0">
                <a:latin typeface="Arial" panose="020B0604020202020204" pitchFamily="34" charset="0"/>
                <a:ea typeface="+mj-ea"/>
                <a:cs typeface="Arial" panose="020B0604020202020204" pitchFamily="34" charset="0"/>
              </a:rPr>
              <a:t>Portfolio Committee on Human Settlements </a:t>
            </a:r>
            <a:r>
              <a:rPr lang="en-ZA" sz="2000" dirty="0">
                <a:latin typeface="Arial" panose="020B0604020202020204" pitchFamily="34" charset="0"/>
                <a:ea typeface="+mj-ea"/>
                <a:cs typeface="Arial" panose="020B0604020202020204" pitchFamily="34" charset="0"/>
              </a:rPr>
              <a:t>on the </a:t>
            </a:r>
            <a:r>
              <a:rPr lang="en-US" sz="2000" dirty="0">
                <a:latin typeface="Arial" panose="020B0604020202020204" pitchFamily="34" charset="0"/>
                <a:ea typeface="+mj-ea"/>
                <a:cs typeface="Arial" panose="020B0604020202020204" pitchFamily="34" charset="0"/>
              </a:rPr>
              <a:t>Annual Report of the CSOS for the 2021/22 financial year.</a:t>
            </a:r>
            <a:endParaRPr lang="en-ZA" sz="2000" dirty="0">
              <a:latin typeface="Arial" panose="020B0604020202020204" pitchFamily="34" charset="0"/>
              <a:ea typeface="+mj-ea"/>
              <a:cs typeface="Arial" panose="020B0604020202020204" pitchFamily="34" charset="0"/>
            </a:endParaRPr>
          </a:p>
          <a:p>
            <a:endParaRPr lang="en-ZA" dirty="0"/>
          </a:p>
        </p:txBody>
      </p:sp>
      <p:sp>
        <p:nvSpPr>
          <p:cNvPr id="5" name="Slide Number Placeholder 4">
            <a:extLst>
              <a:ext uri="{FF2B5EF4-FFF2-40B4-BE49-F238E27FC236}">
                <a16:creationId xmlns:a16="http://schemas.microsoft.com/office/drawing/2014/main" xmlns="" id="{90FFF396-01FE-581D-9AA6-21BE9FD9EC76}"/>
              </a:ext>
            </a:extLst>
          </p:cNvPr>
          <p:cNvSpPr>
            <a:spLocks noGrp="1"/>
          </p:cNvSpPr>
          <p:nvPr>
            <p:ph type="sldNum" sz="quarter" idx="12"/>
          </p:nvPr>
        </p:nvSpPr>
        <p:spPr/>
        <p:txBody>
          <a:bodyPr/>
          <a:lstStyle/>
          <a:p>
            <a:fld id="{E46178AB-9F47-154C-8C5C-96D64CA04AA0}" type="slidenum">
              <a:rPr lang="en-US" smtClean="0"/>
              <a:pPr/>
              <a:t>3</a:t>
            </a:fld>
            <a:endParaRPr lang="en-US" dirty="0"/>
          </a:p>
        </p:txBody>
      </p:sp>
      <p:sp>
        <p:nvSpPr>
          <p:cNvPr id="6" name="Title 5">
            <a:extLst>
              <a:ext uri="{FF2B5EF4-FFF2-40B4-BE49-F238E27FC236}">
                <a16:creationId xmlns:a16="http://schemas.microsoft.com/office/drawing/2014/main" xmlns="" id="{05E0F508-70E8-421E-481F-C8CE9F69A7C7}"/>
              </a:ext>
            </a:extLst>
          </p:cNvPr>
          <p:cNvSpPr>
            <a:spLocks noGrp="1"/>
          </p:cNvSpPr>
          <p:nvPr>
            <p:ph type="ctrTitle"/>
          </p:nvPr>
        </p:nvSpPr>
        <p:spPr/>
        <p:txBody>
          <a:bodyPr/>
          <a:lstStyle/>
          <a:p>
            <a:r>
              <a:rPr lang="en-ZA" dirty="0">
                <a:latin typeface="Arial" panose="020B0604020202020204" pitchFamily="34" charset="0"/>
                <a:cs typeface="Arial" panose="020B0604020202020204" pitchFamily="34" charset="0"/>
              </a:rPr>
              <a:t>1. Purpose</a:t>
            </a:r>
          </a:p>
        </p:txBody>
      </p:sp>
    </p:spTree>
    <p:extLst>
      <p:ext uri="{BB962C8B-B14F-4D97-AF65-F5344CB8AC3E}">
        <p14:creationId xmlns:p14="http://schemas.microsoft.com/office/powerpoint/2010/main" xmlns="" val="331046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3891564-0280-ACC7-D0BE-DE1E6F968A84}"/>
              </a:ext>
            </a:extLst>
          </p:cNvPr>
          <p:cNvSpPr>
            <a:spLocks noGrp="1"/>
          </p:cNvSpPr>
          <p:nvPr>
            <p:ph idx="1"/>
          </p:nvPr>
        </p:nvSpPr>
        <p:spPr>
          <a:xfrm>
            <a:off x="628650" y="1373563"/>
            <a:ext cx="7886700" cy="4351338"/>
          </a:xfrm>
          <a:solidFill>
            <a:schemeClr val="accent6">
              <a:lumMod val="40000"/>
              <a:lumOff val="60000"/>
            </a:schemeClr>
          </a:solidFill>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ZA" sz="4000" b="1" i="0" u="none" strike="noStrike" kern="1200" cap="none" spc="0" normalizeH="0" baseline="0" noProof="0" dirty="0">
                <a:ln>
                  <a:noFill/>
                </a:ln>
                <a:solidFill>
                  <a:srgbClr val="005800"/>
                </a:solidFill>
                <a:effectLst/>
                <a:uLnTx/>
                <a:uFillTx/>
                <a:latin typeface="Calibri"/>
                <a:ea typeface="+mn-ea"/>
                <a:cs typeface="+mn-cs"/>
              </a:rPr>
              <a:t>2. </a:t>
            </a:r>
            <a:r>
              <a:rPr kumimoji="0" lang="en-ZA" sz="32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Executive Overview and highlights;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ZA" sz="32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15000"/>
              </a:lnSpc>
              <a:spcBef>
                <a:spcPct val="20000"/>
              </a:spcBef>
              <a:spcAft>
                <a:spcPts val="1000"/>
              </a:spcAft>
              <a:buClrTx/>
              <a:buSzTx/>
              <a:buFont typeface="Arial"/>
              <a:buNone/>
              <a:tabLst/>
              <a:defRPr/>
            </a:pPr>
            <a:r>
              <a:rPr kumimoji="0" lang="en-ZA" sz="2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Ms Phindile  Mthethwa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ZA" sz="2400" b="1" i="0" u="none" strike="noStrike" kern="1200" cap="none" spc="0" normalizeH="0" baseline="0" noProof="0" dirty="0">
                <a:ln>
                  <a:noFill/>
                </a:ln>
                <a:solidFill>
                  <a:srgbClr val="005800"/>
                </a:solidFill>
                <a:effectLst/>
                <a:uLnTx/>
                <a:uFillTx/>
                <a:latin typeface="Arial" panose="020B0604020202020204" pitchFamily="34" charset="0"/>
                <a:ea typeface="+mn-ea"/>
                <a:cs typeface="Arial" panose="020B0604020202020204" pitchFamily="34" charset="0"/>
              </a:rPr>
              <a:t>Board Chairperson</a:t>
            </a:r>
          </a:p>
          <a:p>
            <a:endParaRPr lang="en-ZA" dirty="0"/>
          </a:p>
        </p:txBody>
      </p:sp>
      <p:sp>
        <p:nvSpPr>
          <p:cNvPr id="5" name="Slide Number Placeholder 4">
            <a:extLst>
              <a:ext uri="{FF2B5EF4-FFF2-40B4-BE49-F238E27FC236}">
                <a16:creationId xmlns:a16="http://schemas.microsoft.com/office/drawing/2014/main" xmlns="" id="{48D4AF52-EEB2-93F3-A918-51933C0D6D3E}"/>
              </a:ext>
            </a:extLst>
          </p:cNvPr>
          <p:cNvSpPr>
            <a:spLocks noGrp="1"/>
          </p:cNvSpPr>
          <p:nvPr>
            <p:ph type="sldNum" sz="quarter" idx="12"/>
          </p:nvPr>
        </p:nvSpPr>
        <p:spPr/>
        <p:txBody>
          <a:bodyPr/>
          <a:lstStyle/>
          <a:p>
            <a:fld id="{E46178AB-9F47-154C-8C5C-96D64CA04AA0}" type="slidenum">
              <a:rPr lang="en-US" smtClean="0"/>
              <a:pPr/>
              <a:t>4</a:t>
            </a:fld>
            <a:endParaRPr lang="en-US" dirty="0"/>
          </a:p>
        </p:txBody>
      </p:sp>
    </p:spTree>
    <p:extLst>
      <p:ext uri="{BB962C8B-B14F-4D97-AF65-F5344CB8AC3E}">
        <p14:creationId xmlns:p14="http://schemas.microsoft.com/office/powerpoint/2010/main" xmlns="" val="236463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EB32C223-F406-45A9-91D3-63825488E541}"/>
              </a:ext>
            </a:extLst>
          </p:cNvPr>
          <p:cNvGraphicFramePr>
            <a:graphicFrameLocks noGrp="1"/>
          </p:cNvGraphicFramePr>
          <p:nvPr>
            <p:ph idx="1"/>
            <p:extLst>
              <p:ext uri="{D42A27DB-BD31-4B8C-83A1-F6EECF244321}">
                <p14:modId xmlns:p14="http://schemas.microsoft.com/office/powerpoint/2010/main" xmlns="" val="120706716"/>
              </p:ext>
            </p:extLst>
          </p:nvPr>
        </p:nvGraphicFramePr>
        <p:xfrm>
          <a:off x="277403" y="1016970"/>
          <a:ext cx="8445358" cy="4405684"/>
        </p:xfrm>
        <a:graphic>
          <a:graphicData uri="http://schemas.openxmlformats.org/drawingml/2006/table">
            <a:tbl>
              <a:tblPr firstRow="1" firstCol="1" bandRow="1"/>
              <a:tblGrid>
                <a:gridCol w="2080517">
                  <a:extLst>
                    <a:ext uri="{9D8B030D-6E8A-4147-A177-3AD203B41FA5}">
                      <a16:colId xmlns:a16="http://schemas.microsoft.com/office/drawing/2014/main" xmlns="" val="1226017102"/>
                    </a:ext>
                  </a:extLst>
                </a:gridCol>
                <a:gridCol w="6364841">
                  <a:extLst>
                    <a:ext uri="{9D8B030D-6E8A-4147-A177-3AD203B41FA5}">
                      <a16:colId xmlns:a16="http://schemas.microsoft.com/office/drawing/2014/main" xmlns="" val="3564665362"/>
                    </a:ext>
                  </a:extLst>
                </a:gridCol>
              </a:tblGrid>
              <a:tr h="369968">
                <a:tc>
                  <a:txBody>
                    <a:bodyPr/>
                    <a:lstStyle/>
                    <a:p>
                      <a:pPr marL="540385">
                        <a:lnSpc>
                          <a:spcPct val="115000"/>
                        </a:lnSpc>
                        <a:spcBef>
                          <a:spcPts val="600"/>
                        </a:spcBef>
                        <a:spcAft>
                          <a:spcPts val="1000"/>
                        </a:spcAft>
                      </a:pPr>
                      <a:r>
                        <a:rPr lang="en-ZA" sz="15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Member Name</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40378" marR="40378"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marL="540385">
                        <a:lnSpc>
                          <a:spcPct val="115000"/>
                        </a:lnSpc>
                        <a:spcBef>
                          <a:spcPts val="600"/>
                        </a:spcBef>
                        <a:spcAft>
                          <a:spcPts val="1000"/>
                        </a:spcAft>
                      </a:pPr>
                      <a:r>
                        <a:rPr lang="en-ZA" sz="15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Portfolios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40378" marR="40378"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xmlns="" val="4097386546"/>
                  </a:ext>
                </a:extLst>
              </a:tr>
              <a:tr h="411480">
                <a:tc>
                  <a:txBody>
                    <a:bodyPr/>
                    <a:lstStyle/>
                    <a:p>
                      <a:pPr marL="0" algn="just" defTabSz="914400" rtl="0" eaLnBrk="1" latinLnBrk="0" hangingPunct="1">
                        <a:lnSpc>
                          <a:spcPct val="115000"/>
                        </a:lnSpc>
                        <a:spcBef>
                          <a:spcPts val="600"/>
                        </a:spcBef>
                        <a:spcAft>
                          <a:spcPts val="100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Ms Phindile  Mthethwa </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Chairperson of the Board, Chairperson of the  Governance Committee and Member of the Social and Ethics Committee &amp; HRREMCO.</a:t>
                      </a:r>
                      <a:endParaRPr lang="en-ZA" sz="1000" dirty="0"/>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xmlns="" val="2813089130"/>
                  </a:ext>
                </a:extLst>
              </a:tr>
              <a:tr h="537722">
                <a:tc>
                  <a:txBody>
                    <a:bodyPr/>
                    <a:lstStyle/>
                    <a:p>
                      <a:pPr marL="0" algn="just" defTabSz="914400" rtl="0" eaLnBrk="1" latinLnBrk="0" hangingPunct="1">
                        <a:lnSpc>
                          <a:spcPct val="115000"/>
                        </a:lnSpc>
                        <a:spcBef>
                          <a:spcPts val="600"/>
                        </a:spcBef>
                        <a:spcAft>
                          <a:spcPts val="100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Mr D Goliath</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gn="just" defTabSz="914400" rtl="0" eaLnBrk="1" latinLnBrk="0" hangingPunct="1">
                        <a:lnSpc>
                          <a:spcPct val="115000"/>
                        </a:lnSpc>
                        <a:spcBef>
                          <a:spcPts val="600"/>
                        </a:spcBef>
                        <a:spcAft>
                          <a:spcPts val="100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Deputy Chairperson of the Board, Chairperson of the Social and Ethics Committee, Member of LATCOM and Member of Audit and Risk Committee (ARC).</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xmlns="" val="2205760469"/>
                  </a:ext>
                </a:extLst>
              </a:tr>
              <a:tr h="549215">
                <a:tc>
                  <a:txBody>
                    <a:bodyPr/>
                    <a:lstStyle/>
                    <a:p>
                      <a:pPr marL="0" algn="just" defTabSz="914400" rtl="0" eaLnBrk="1" latinLnBrk="0" hangingPunct="1">
                        <a:lnSpc>
                          <a:spcPct val="115000"/>
                        </a:lnSpc>
                        <a:spcBef>
                          <a:spcPts val="600"/>
                        </a:spcBef>
                        <a:spcAft>
                          <a:spcPts val="100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Adv M Xulu</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600"/>
                        </a:spcBef>
                        <a:spcAft>
                          <a:spcPts val="1000"/>
                        </a:spcAft>
                        <a:buClrTx/>
                        <a:buSzTx/>
                        <a:buFontTx/>
                        <a:buNone/>
                        <a:tabLst/>
                        <a:defRPr/>
                      </a:pPr>
                      <a:r>
                        <a:rPr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Chairperson of the Legislation, Adjudications and Transformation Committee (LATCOM), </a:t>
                      </a: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Member of the </a:t>
                      </a:r>
                      <a:r>
                        <a:rPr lang="en-ZA"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ARC and Member </a:t>
                      </a: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Governance Committee.</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xmlns="" val="1883832801"/>
                  </a:ext>
                </a:extLst>
              </a:tr>
              <a:tr h="689705">
                <a:tc>
                  <a:txBody>
                    <a:bodyPr/>
                    <a:lstStyle/>
                    <a:p>
                      <a:pPr marL="0" algn="just" defTabSz="914400" rtl="0" eaLnBrk="1" latinLnBrk="0" hangingPunct="1">
                        <a:lnSpc>
                          <a:spcPct val="115000"/>
                        </a:lnSpc>
                        <a:spcBef>
                          <a:spcPts val="600"/>
                        </a:spcBef>
                        <a:spcAft>
                          <a:spcPts val="100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Mr S Rakolote </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lvl="0" indent="0" algn="just" defTabSz="914400" rtl="0" eaLnBrk="1" fontAlgn="auto" latinLnBrk="0" hangingPunct="1">
                        <a:lnSpc>
                          <a:spcPct val="115000"/>
                        </a:lnSpc>
                        <a:spcBef>
                          <a:spcPts val="600"/>
                        </a:spcBef>
                        <a:spcAft>
                          <a:spcPts val="1000"/>
                        </a:spcAft>
                        <a:buClrTx/>
                        <a:buSzTx/>
                        <a:buFontTx/>
                        <a:buNone/>
                        <a:tabLst/>
                        <a:defRPr/>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Chairperson of the HRREMCO</a:t>
                      </a:r>
                      <a:r>
                        <a:rPr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Member Governance Committee, Member of the FINCOM and Member of the Social and Ethics Committee.</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xmlns="" val="2117797053"/>
                  </a:ext>
                </a:extLst>
              </a:tr>
              <a:tr h="453104">
                <a:tc>
                  <a:txBody>
                    <a:bodyPr/>
                    <a:lstStyle/>
                    <a:p>
                      <a:pPr marL="0" algn="just" defTabSz="914400" rtl="0" eaLnBrk="1" latinLnBrk="0" hangingPunct="1">
                        <a:lnSpc>
                          <a:spcPct val="115000"/>
                        </a:lnSpc>
                        <a:spcBef>
                          <a:spcPts val="600"/>
                        </a:spcBef>
                        <a:spcAft>
                          <a:spcPts val="100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Ms M Ramataboe</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gn="just" defTabSz="914400" rtl="0" eaLnBrk="1" latinLnBrk="0" hangingPunct="1">
                        <a:lnSpc>
                          <a:spcPct val="115000"/>
                        </a:lnSpc>
                        <a:spcBef>
                          <a:spcPts val="600"/>
                        </a:spcBef>
                        <a:spcAft>
                          <a:spcPts val="100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Chairperson of the Audit and Risk Committee(ARC), Member Governance Committee and </a:t>
                      </a:r>
                      <a:r>
                        <a:rPr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Member of the Social and Ethics Committee.</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xmlns="" val="730016417"/>
                  </a:ext>
                </a:extLst>
              </a:tr>
              <a:tr h="303854">
                <a:tc>
                  <a:txBody>
                    <a:bodyPr/>
                    <a:lstStyle/>
                    <a:p>
                      <a:pPr marL="0" algn="just" defTabSz="914400" rtl="0" eaLnBrk="1" latinLnBrk="0" hangingPunct="1">
                        <a:lnSpc>
                          <a:spcPct val="115000"/>
                        </a:lnSpc>
                        <a:spcBef>
                          <a:spcPts val="600"/>
                        </a:spcBef>
                        <a:spcAft>
                          <a:spcPts val="1000"/>
                        </a:spcAft>
                      </a:pPr>
                      <a:r>
                        <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Ms N Sithole</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gn="just" defTabSz="914400" rtl="0" eaLnBrk="1" latinLnBrk="0" hangingPunct="1">
                        <a:lnSpc>
                          <a:spcPct val="115000"/>
                        </a:lnSpc>
                        <a:spcBef>
                          <a:spcPts val="600"/>
                        </a:spcBef>
                        <a:spcAft>
                          <a:spcPts val="100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Member of the FINCOM (Acting Chairperson of FINCOM) and Member of HRREMCO.</a:t>
                      </a: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xmlns="" val="919833915"/>
                  </a:ext>
                </a:extLst>
              </a:tr>
              <a:tr h="303854">
                <a:tc>
                  <a:txBody>
                    <a:bodyPr/>
                    <a:lstStyle/>
                    <a:p>
                      <a:pPr marL="0" algn="just" defTabSz="914400" rtl="0" eaLnBrk="1" latinLnBrk="0" hangingPunct="1">
                        <a:lnSpc>
                          <a:spcPct val="115000"/>
                        </a:lnSpc>
                        <a:spcBef>
                          <a:spcPts val="600"/>
                        </a:spcBef>
                        <a:spcAft>
                          <a:spcPts val="1000"/>
                        </a:spcAft>
                      </a:pPr>
                      <a:r>
                        <a:rPr lang="en-US"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Vacancy due to resignation of Ms D Subbiah</a:t>
                      </a:r>
                      <a:endParaRPr lang="en-ZA"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algn="just" defTabSz="914400" rtl="0" eaLnBrk="1" latinLnBrk="0" hangingPunct="1">
                        <a:lnSpc>
                          <a:spcPct val="115000"/>
                        </a:lnSpc>
                        <a:spcBef>
                          <a:spcPts val="600"/>
                        </a:spcBef>
                        <a:spcAft>
                          <a:spcPts val="1000"/>
                        </a:spcAft>
                      </a:pPr>
                      <a:r>
                        <a:rPr lang="en-US"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As chair of the FINCOM</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0378" marR="40378"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xmlns="" val="3492394175"/>
                  </a:ext>
                </a:extLst>
              </a:tr>
            </a:tbl>
          </a:graphicData>
        </a:graphic>
      </p:graphicFrame>
      <p:sp>
        <p:nvSpPr>
          <p:cNvPr id="5" name="Slide Number Placeholder 4">
            <a:extLst>
              <a:ext uri="{FF2B5EF4-FFF2-40B4-BE49-F238E27FC236}">
                <a16:creationId xmlns:a16="http://schemas.microsoft.com/office/drawing/2014/main" xmlns="" id="{95725BDF-34AA-44A3-A750-4C14F90F9EB6}"/>
              </a:ext>
            </a:extLst>
          </p:cNvPr>
          <p:cNvSpPr>
            <a:spLocks noGrp="1"/>
          </p:cNvSpPr>
          <p:nvPr>
            <p:ph type="sldNum" sz="quarter" idx="12"/>
          </p:nvPr>
        </p:nvSpPr>
        <p:spPr/>
        <p:txBody>
          <a:bodyPr/>
          <a:lstStyle/>
          <a:p>
            <a:pPr defTabSz="685800">
              <a:defRPr/>
            </a:pPr>
            <a:fld id="{E46178AB-9F47-154C-8C5C-96D64CA04AA0}" type="slidenum">
              <a:rPr lang="en-US">
                <a:solidFill>
                  <a:prstClr val="black">
                    <a:tint val="75000"/>
                  </a:prstClr>
                </a:solidFill>
              </a:rPr>
              <a:pPr defTabSz="685800">
                <a:defRPr/>
              </a:pPr>
              <a:t>5</a:t>
            </a:fld>
            <a:endParaRPr lang="en-US" dirty="0">
              <a:solidFill>
                <a:prstClr val="black">
                  <a:tint val="75000"/>
                </a:prstClr>
              </a:solidFill>
            </a:endParaRPr>
          </a:p>
        </p:txBody>
      </p:sp>
      <p:sp>
        <p:nvSpPr>
          <p:cNvPr id="6" name="Title 5">
            <a:extLst>
              <a:ext uri="{FF2B5EF4-FFF2-40B4-BE49-F238E27FC236}">
                <a16:creationId xmlns:a16="http://schemas.microsoft.com/office/drawing/2014/main" xmlns="" id="{DE7B1D72-CB34-4DEF-9C22-66713DD73912}"/>
              </a:ext>
            </a:extLst>
          </p:cNvPr>
          <p:cNvSpPr>
            <a:spLocks noGrp="1"/>
          </p:cNvSpPr>
          <p:nvPr>
            <p:ph type="ctrTitle"/>
          </p:nvPr>
        </p:nvSpPr>
        <p:spPr>
          <a:xfrm>
            <a:off x="502792" y="296363"/>
            <a:ext cx="8012558" cy="455264"/>
          </a:xfrm>
        </p:spPr>
        <p:txBody>
          <a:bodyPr>
            <a:normAutofit fontScale="90000"/>
          </a:bodyPr>
          <a:lstStyle/>
          <a:p>
            <a:pPr defTabSz="457200"/>
            <a:r>
              <a:rPr lang="en-ZA" sz="3200" u="sng" dirty="0">
                <a:solidFill>
                  <a:srgbClr val="005800"/>
                </a:solidFill>
                <a:latin typeface="Arial" panose="020B0604020202020204" pitchFamily="34" charset="0"/>
                <a:cs typeface="Arial" panose="020B0604020202020204" pitchFamily="34" charset="0"/>
              </a:rPr>
              <a:t>New Board Members and their Portfolios</a:t>
            </a:r>
          </a:p>
        </p:txBody>
      </p:sp>
    </p:spTree>
    <p:extLst>
      <p:ext uri="{BB962C8B-B14F-4D97-AF65-F5344CB8AC3E}">
        <p14:creationId xmlns:p14="http://schemas.microsoft.com/office/powerpoint/2010/main" xmlns="" val="169306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32D0927-D5D9-5A60-B822-10B623A8A941}"/>
              </a:ext>
            </a:extLst>
          </p:cNvPr>
          <p:cNvSpPr>
            <a:spLocks noGrp="1"/>
          </p:cNvSpPr>
          <p:nvPr>
            <p:ph idx="1"/>
          </p:nvPr>
        </p:nvSpPr>
        <p:spPr>
          <a:xfrm>
            <a:off x="443714" y="1253331"/>
            <a:ext cx="8700285" cy="4351338"/>
          </a:xfrm>
        </p:spPr>
        <p: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new Board hit the ground running, seeking to build on the foundation that the previous board had laid to ensure continuous quality improvements and that performance targets are met.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organisation has done phenomenally well in terms of achieving its set annual performance targets, registering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82%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performance thus exceeding its previous year performance by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22%</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Board also reports on the progress made with regards to implementation of the key priority areas that had been identified:</a:t>
            </a:r>
            <a:endParaRPr kumimoji="0" lang="en-ZA"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ZA" dirty="0"/>
          </a:p>
        </p:txBody>
      </p:sp>
      <p:sp>
        <p:nvSpPr>
          <p:cNvPr id="5" name="Slide Number Placeholder 4">
            <a:extLst>
              <a:ext uri="{FF2B5EF4-FFF2-40B4-BE49-F238E27FC236}">
                <a16:creationId xmlns:a16="http://schemas.microsoft.com/office/drawing/2014/main" xmlns="" id="{28AB43C8-D255-7828-029F-FBADF6F7D3D9}"/>
              </a:ext>
            </a:extLst>
          </p:cNvPr>
          <p:cNvSpPr>
            <a:spLocks noGrp="1"/>
          </p:cNvSpPr>
          <p:nvPr>
            <p:ph type="sldNum" sz="quarter" idx="12"/>
          </p:nvPr>
        </p:nvSpPr>
        <p:spPr/>
        <p:txBody>
          <a:bodyPr/>
          <a:lstStyle/>
          <a:p>
            <a:fld id="{E46178AB-9F47-154C-8C5C-96D64CA04AA0}" type="slidenum">
              <a:rPr lang="en-US" smtClean="0"/>
              <a:pPr/>
              <a:t>6</a:t>
            </a:fld>
            <a:endParaRPr lang="en-US" dirty="0"/>
          </a:p>
        </p:txBody>
      </p:sp>
      <p:sp>
        <p:nvSpPr>
          <p:cNvPr id="6" name="Title 5">
            <a:extLst>
              <a:ext uri="{FF2B5EF4-FFF2-40B4-BE49-F238E27FC236}">
                <a16:creationId xmlns:a16="http://schemas.microsoft.com/office/drawing/2014/main" xmlns="" id="{D6FCB8AA-9D6D-73FA-AF0E-103DAB78A095}"/>
              </a:ext>
            </a:extLst>
          </p:cNvPr>
          <p:cNvSpPr>
            <a:spLocks noGrp="1"/>
          </p:cNvSpPr>
          <p:nvPr>
            <p:ph type="ctrTitle"/>
          </p:nvPr>
        </p:nvSpPr>
        <p:spPr>
          <a:xfrm>
            <a:off x="628651" y="338203"/>
            <a:ext cx="6409147" cy="524826"/>
          </a:xfrm>
        </p:spPr>
        <p:txBody>
          <a:bodyPr>
            <a:normAutofit fontScale="90000"/>
          </a:bodyPr>
          <a:lstStyle/>
          <a:p>
            <a:r>
              <a:rPr lang="en-ZA" sz="3200" u="sng" dirty="0">
                <a:solidFill>
                  <a:srgbClr val="005800"/>
                </a:solidFill>
                <a:latin typeface="Arial" panose="020B0604020202020204" pitchFamily="34" charset="0"/>
                <a:cs typeface="Arial" panose="020B0604020202020204" pitchFamily="34" charset="0"/>
              </a:rPr>
              <a:t>2</a:t>
            </a:r>
            <a:r>
              <a:rPr kumimoji="0" lang="en-ZA" sz="3200" b="1" i="0" u="sng" strike="noStrike" kern="1200" cap="none" spc="0" normalizeH="0" baseline="0" noProof="0" dirty="0">
                <a:ln>
                  <a:noFill/>
                </a:ln>
                <a:solidFill>
                  <a:srgbClr val="005800"/>
                </a:solidFill>
                <a:effectLst/>
                <a:uLnTx/>
                <a:uFillTx/>
                <a:latin typeface="Arial" panose="020B0604020202020204" pitchFamily="34" charset="0"/>
                <a:ea typeface="+mj-ea"/>
                <a:cs typeface="Arial" panose="020B0604020202020204" pitchFamily="34" charset="0"/>
              </a:rPr>
              <a:t>.1 Board Achievements</a:t>
            </a:r>
            <a:endParaRPr lang="en-ZA" dirty="0"/>
          </a:p>
        </p:txBody>
      </p:sp>
    </p:spTree>
    <p:extLst>
      <p:ext uri="{BB962C8B-B14F-4D97-AF65-F5344CB8AC3E}">
        <p14:creationId xmlns:p14="http://schemas.microsoft.com/office/powerpoint/2010/main" xmlns="" val="278113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8"/>
            <a:ext cx="8229600" cy="694353"/>
          </a:xfrm>
        </p:spPr>
        <p:txBody>
          <a:bodyPr>
            <a:normAutofit/>
          </a:bodyPr>
          <a:lstStyle/>
          <a:p>
            <a:r>
              <a:rPr lang="en-ZA" sz="3200" u="sng" dirty="0">
                <a:solidFill>
                  <a:srgbClr val="005800"/>
                </a:solidFill>
                <a:latin typeface="Arial" panose="020B0604020202020204" pitchFamily="34" charset="0"/>
                <a:cs typeface="Arial" panose="020B0604020202020204" pitchFamily="34" charset="0"/>
              </a:rPr>
              <a:t>2.2 Board Achievements – continue</a:t>
            </a:r>
          </a:p>
        </p:txBody>
      </p:sp>
      <p:sp>
        <p:nvSpPr>
          <p:cNvPr id="3" name="Slide Number Placeholder 2"/>
          <p:cNvSpPr>
            <a:spLocks noGrp="1"/>
          </p:cNvSpPr>
          <p:nvPr>
            <p:ph type="sldNum" sz="quarter" idx="12"/>
          </p:nvPr>
        </p:nvSpPr>
        <p:spPr/>
        <p:txBody>
          <a:bodyPr/>
          <a:lstStyle/>
          <a:p>
            <a:fld id="{76CA9E7B-CB17-0B4A-B4E1-519665044527}" type="slidenum">
              <a:rPr lang="en-US" smtClean="0"/>
              <a:pPr/>
              <a:t>7</a:t>
            </a:fld>
            <a:endParaRPr lang="en-US" dirty="0"/>
          </a:p>
        </p:txBody>
      </p:sp>
      <p:graphicFrame>
        <p:nvGraphicFramePr>
          <p:cNvPr id="5" name="Table 5">
            <a:extLst>
              <a:ext uri="{FF2B5EF4-FFF2-40B4-BE49-F238E27FC236}">
                <a16:creationId xmlns:a16="http://schemas.microsoft.com/office/drawing/2014/main" xmlns="" id="{80040F17-E8F1-436D-A27B-719183316F5F}"/>
              </a:ext>
            </a:extLst>
          </p:cNvPr>
          <p:cNvGraphicFramePr>
            <a:graphicFrameLocks noGrp="1"/>
          </p:cNvGraphicFramePr>
          <p:nvPr>
            <p:extLst>
              <p:ext uri="{D42A27DB-BD31-4B8C-83A1-F6EECF244321}">
                <p14:modId xmlns:p14="http://schemas.microsoft.com/office/powerpoint/2010/main" xmlns="" val="1083387457"/>
              </p:ext>
            </p:extLst>
          </p:nvPr>
        </p:nvGraphicFramePr>
        <p:xfrm>
          <a:off x="102742" y="708001"/>
          <a:ext cx="8794678" cy="6126480"/>
        </p:xfrm>
        <a:graphic>
          <a:graphicData uri="http://schemas.openxmlformats.org/drawingml/2006/table">
            <a:tbl>
              <a:tblPr firstRow="1" bandRow="1">
                <a:tableStyleId>{5C22544A-7EE6-4342-B048-85BDC9FD1C3A}</a:tableStyleId>
              </a:tblPr>
              <a:tblGrid>
                <a:gridCol w="2054831">
                  <a:extLst>
                    <a:ext uri="{9D8B030D-6E8A-4147-A177-3AD203B41FA5}">
                      <a16:colId xmlns:a16="http://schemas.microsoft.com/office/drawing/2014/main" xmlns="" val="950807650"/>
                    </a:ext>
                  </a:extLst>
                </a:gridCol>
                <a:gridCol w="6739847">
                  <a:extLst>
                    <a:ext uri="{9D8B030D-6E8A-4147-A177-3AD203B41FA5}">
                      <a16:colId xmlns:a16="http://schemas.microsoft.com/office/drawing/2014/main" xmlns="" val="3130329322"/>
                    </a:ext>
                  </a:extLst>
                </a:gridCol>
              </a:tblGrid>
              <a:tr h="606930">
                <a:tc>
                  <a:txBody>
                    <a:bodyPr/>
                    <a:lstStyle/>
                    <a:p>
                      <a:pPr lvl="1"/>
                      <a:r>
                        <a:rPr lang="en-US" sz="2000" dirty="0">
                          <a:latin typeface="Arial" panose="020B0604020202020204" pitchFamily="34" charset="0"/>
                          <a:cs typeface="Arial" panose="020B0604020202020204" pitchFamily="34" charset="0"/>
                        </a:rPr>
                        <a:t>KEY FOCUS AREA</a:t>
                      </a:r>
                      <a:endParaRPr lang="en-ZA" sz="2000" dirty="0">
                        <a:latin typeface="Arial" panose="020B0604020202020204" pitchFamily="34" charset="0"/>
                        <a:cs typeface="Arial" panose="020B0604020202020204" pitchFamily="34" charset="0"/>
                      </a:endParaRPr>
                    </a:p>
                  </a:txBody>
                  <a:tcPr/>
                </a:tc>
                <a:tc>
                  <a:txBody>
                    <a:bodyPr/>
                    <a:lstStyle/>
                    <a:p>
                      <a:pPr lvl="1"/>
                      <a:r>
                        <a:rPr lang="en-US" sz="2000" dirty="0">
                          <a:latin typeface="Arial" panose="020B0604020202020204" pitchFamily="34" charset="0"/>
                          <a:cs typeface="Arial" panose="020B0604020202020204" pitchFamily="34" charset="0"/>
                        </a:rPr>
                        <a:t>PERFORMANCE/COMMENT</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74889208"/>
                  </a:ext>
                </a:extLst>
              </a:tr>
              <a:tr h="1333190">
                <a:tc>
                  <a:txBody>
                    <a:bodyPr/>
                    <a:lstStyle/>
                    <a:p>
                      <a:pPr lvl="1"/>
                      <a:r>
                        <a:rPr lang="en-ZA" sz="1800" b="1" dirty="0">
                          <a:latin typeface="Arial" panose="020B0604020202020204" pitchFamily="34" charset="0"/>
                          <a:cs typeface="Arial" panose="020B0604020202020204" pitchFamily="34" charset="0"/>
                        </a:rPr>
                        <a:t>Schemes registration</a:t>
                      </a:r>
                    </a:p>
                  </a:txBody>
                  <a:tcPr/>
                </a:tc>
                <a:tc>
                  <a:txBody>
                    <a:bodyPr/>
                    <a:lstStyle/>
                    <a:p>
                      <a:pPr marL="457200" lvl="1" indent="0" algn="just">
                        <a:buFont typeface="Arial" panose="020B0604020202020204" pitchFamily="34" charset="0"/>
                        <a:buNone/>
                      </a:pPr>
                      <a:r>
                        <a:rPr lang="en-US" sz="1800" dirty="0">
                          <a:latin typeface="Arial" panose="020B0604020202020204" pitchFamily="34" charset="0"/>
                          <a:cs typeface="Arial" panose="020B0604020202020204" pitchFamily="34" charset="0"/>
                        </a:rPr>
                        <a:t>Acquired a list of all the community schemes in South Africa.</a:t>
                      </a:r>
                      <a:r>
                        <a:rPr lang="en-ZA" sz="1800" dirty="0">
                          <a:effectLst/>
                          <a:latin typeface="Arial" panose="020B0604020202020204" pitchFamily="34" charset="0"/>
                          <a:ea typeface="Calibri" panose="020F0502020204030204" pitchFamily="34" charset="0"/>
                        </a:rPr>
                        <a:t> </a:t>
                      </a:r>
                    </a:p>
                    <a:p>
                      <a:pPr marL="457200" lvl="1" indent="0" algn="just">
                        <a:buFont typeface="Arial" panose="020B0604020202020204" pitchFamily="34" charset="0"/>
                        <a:buNone/>
                      </a:pPr>
                      <a:endParaRPr lang="en-ZA" sz="1800" dirty="0">
                        <a:effectLst/>
                        <a:latin typeface="Arial" panose="020B0604020202020204" pitchFamily="34" charset="0"/>
                        <a:ea typeface="Calibri" panose="020F0502020204030204" pitchFamily="34" charset="0"/>
                      </a:endParaRPr>
                    </a:p>
                    <a:p>
                      <a:pPr marL="457200" lvl="1" indent="0" algn="just">
                        <a:buFont typeface="Arial" panose="020B0604020202020204" pitchFamily="34" charset="0"/>
                        <a:buNone/>
                      </a:pPr>
                      <a:r>
                        <a:rPr lang="en-ZA" sz="1800" dirty="0">
                          <a:effectLst/>
                          <a:latin typeface="Arial" panose="020B0604020202020204" pitchFamily="34" charset="0"/>
                          <a:ea typeface="Calibri" panose="020F0502020204030204" pitchFamily="34" charset="0"/>
                        </a:rPr>
                        <a:t>Approved a process to analyse, verify, and cleanse data of all registered schemes , in order to </a:t>
                      </a:r>
                      <a:r>
                        <a:rPr lang="en-US" sz="1800" dirty="0">
                          <a:effectLst/>
                          <a:latin typeface="Arial" panose="020B0604020202020204" pitchFamily="34" charset="0"/>
                          <a:ea typeface="Calibri" panose="020F0502020204030204" pitchFamily="34" charset="0"/>
                        </a:rPr>
                        <a:t>identify schemes not registered with CSOS to enable the implementation of the Compliance and Enforcement Strategy.</a:t>
                      </a:r>
                    </a:p>
                    <a:p>
                      <a:pPr marL="457200" lvl="1" indent="0" algn="just">
                        <a:buFont typeface="Arial" panose="020B0604020202020204" pitchFamily="34" charset="0"/>
                        <a:buNone/>
                      </a:pPr>
                      <a:endParaRPr lang="en-US" sz="1800" dirty="0">
                        <a:effectLst/>
                        <a:latin typeface="Arial" panose="020B0604020202020204" pitchFamily="34" charset="0"/>
                        <a:cs typeface="+mn-cs"/>
                      </a:endParaRPr>
                    </a:p>
                    <a:p>
                      <a:pPr marL="457200" lvl="1" indent="0" algn="just">
                        <a:buFont typeface="Arial" panose="020B0604020202020204" pitchFamily="34" charset="0"/>
                        <a:buNone/>
                      </a:pPr>
                      <a:r>
                        <a:rPr lang="en-US" sz="1800" dirty="0">
                          <a:effectLst/>
                          <a:latin typeface="Arial" panose="020B0604020202020204" pitchFamily="34" charset="0"/>
                          <a:cs typeface="Arial" panose="020B0604020202020204" pitchFamily="34" charset="0"/>
                        </a:rPr>
                        <a:t>This will ensure that we have a complete database of the community Schemes in SA registered with CSOS and assist with increased levy collection. </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44909744"/>
                  </a:ext>
                </a:extLst>
              </a:tr>
              <a:tr h="769933">
                <a:tc>
                  <a:txBody>
                    <a:bodyPr/>
                    <a:lstStyle/>
                    <a:p>
                      <a:pPr lvl="1"/>
                      <a:r>
                        <a:rPr lang="en-US" sz="1800" b="1" dirty="0">
                          <a:latin typeface="Arial" panose="020B0604020202020204" pitchFamily="34" charset="0"/>
                          <a:cs typeface="Arial" panose="020B0604020202020204" pitchFamily="34" charset="0"/>
                        </a:rPr>
                        <a:t>Amendments of CSOS’S Act:</a:t>
                      </a:r>
                      <a:endParaRPr lang="en-ZA" sz="1800" b="1" dirty="0">
                        <a:latin typeface="Arial" panose="020B0604020202020204" pitchFamily="34" charset="0"/>
                        <a:cs typeface="Arial" panose="020B0604020202020204" pitchFamily="34" charset="0"/>
                      </a:endParaRPr>
                    </a:p>
                  </a:txBody>
                  <a:tcPr/>
                </a:tc>
                <a:tc>
                  <a:txBody>
                    <a:bodyPr/>
                    <a:lstStyle/>
                    <a:p>
                      <a:pPr marL="457200" lvl="1" indent="0" algn="just">
                        <a:buFont typeface="Arial" panose="020B0604020202020204" pitchFamily="34" charset="0"/>
                        <a:buNone/>
                      </a:pPr>
                      <a:r>
                        <a:rPr lang="en-US" sz="1800" b="0" dirty="0">
                          <a:latin typeface="Arial" panose="020B0604020202020204" pitchFamily="34" charset="0"/>
                          <a:cs typeface="Arial" panose="020B0604020202020204" pitchFamily="34" charset="0"/>
                        </a:rPr>
                        <a:t>In collaboration with the DHS the process of amending the CSOS’S Act and STSMA for purpose of enhancing the CSOS mandate, regulatory powers, and operational efficiencies has also progressed somewhat, although at very slow pace, and the amended regulations were submitted for processing to the DHS.  We await feedback from the Department.</a:t>
                      </a:r>
                      <a:endParaRPr lang="en-ZA"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35521917"/>
                  </a:ext>
                </a:extLst>
              </a:tr>
            </a:tbl>
          </a:graphicData>
        </a:graphic>
      </p:graphicFrame>
    </p:spTree>
    <p:extLst>
      <p:ext uri="{BB962C8B-B14F-4D97-AF65-F5344CB8AC3E}">
        <p14:creationId xmlns:p14="http://schemas.microsoft.com/office/powerpoint/2010/main" xmlns="" val="78157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8"/>
            <a:ext cx="8229600" cy="694353"/>
          </a:xfrm>
        </p:spPr>
        <p:txBody>
          <a:bodyPr>
            <a:normAutofit/>
          </a:bodyPr>
          <a:lstStyle/>
          <a:p>
            <a:r>
              <a:rPr lang="en-ZA" sz="3200" u="sng" dirty="0">
                <a:solidFill>
                  <a:srgbClr val="005800"/>
                </a:solidFill>
                <a:latin typeface="Arial" panose="020B0604020202020204" pitchFamily="34" charset="0"/>
                <a:cs typeface="Arial" panose="020B0604020202020204" pitchFamily="34" charset="0"/>
              </a:rPr>
              <a:t>2.3 Board Achievements – continue</a:t>
            </a:r>
          </a:p>
        </p:txBody>
      </p:sp>
      <p:sp>
        <p:nvSpPr>
          <p:cNvPr id="3" name="Slide Number Placeholder 2"/>
          <p:cNvSpPr>
            <a:spLocks noGrp="1"/>
          </p:cNvSpPr>
          <p:nvPr>
            <p:ph type="sldNum" sz="quarter" idx="12"/>
          </p:nvPr>
        </p:nvSpPr>
        <p:spPr/>
        <p:txBody>
          <a:bodyPr/>
          <a:lstStyle/>
          <a:p>
            <a:fld id="{76CA9E7B-CB17-0B4A-B4E1-519665044527}" type="slidenum">
              <a:rPr lang="en-US" smtClean="0"/>
              <a:pPr/>
              <a:t>8</a:t>
            </a:fld>
            <a:endParaRPr lang="en-US" dirty="0"/>
          </a:p>
        </p:txBody>
      </p:sp>
      <p:graphicFrame>
        <p:nvGraphicFramePr>
          <p:cNvPr id="5" name="Table 5">
            <a:extLst>
              <a:ext uri="{FF2B5EF4-FFF2-40B4-BE49-F238E27FC236}">
                <a16:creationId xmlns:a16="http://schemas.microsoft.com/office/drawing/2014/main" xmlns="" id="{80040F17-E8F1-436D-A27B-719183316F5F}"/>
              </a:ext>
            </a:extLst>
          </p:cNvPr>
          <p:cNvGraphicFramePr>
            <a:graphicFrameLocks noGrp="1"/>
          </p:cNvGraphicFramePr>
          <p:nvPr>
            <p:extLst>
              <p:ext uri="{D42A27DB-BD31-4B8C-83A1-F6EECF244321}">
                <p14:modId xmlns:p14="http://schemas.microsoft.com/office/powerpoint/2010/main" xmlns="" val="3140733522"/>
              </p:ext>
            </p:extLst>
          </p:nvPr>
        </p:nvGraphicFramePr>
        <p:xfrm>
          <a:off x="184935" y="755505"/>
          <a:ext cx="8835775" cy="5453250"/>
        </p:xfrm>
        <a:graphic>
          <a:graphicData uri="http://schemas.openxmlformats.org/drawingml/2006/table">
            <a:tbl>
              <a:tblPr firstRow="1" bandRow="1">
                <a:tableStyleId>{5C22544A-7EE6-4342-B048-85BDC9FD1C3A}</a:tableStyleId>
              </a:tblPr>
              <a:tblGrid>
                <a:gridCol w="3192976">
                  <a:extLst>
                    <a:ext uri="{9D8B030D-6E8A-4147-A177-3AD203B41FA5}">
                      <a16:colId xmlns:a16="http://schemas.microsoft.com/office/drawing/2014/main" xmlns="" val="950807650"/>
                    </a:ext>
                  </a:extLst>
                </a:gridCol>
                <a:gridCol w="5642799">
                  <a:extLst>
                    <a:ext uri="{9D8B030D-6E8A-4147-A177-3AD203B41FA5}">
                      <a16:colId xmlns:a16="http://schemas.microsoft.com/office/drawing/2014/main" xmlns="" val="3130329322"/>
                    </a:ext>
                  </a:extLst>
                </a:gridCol>
              </a:tblGrid>
              <a:tr h="606930">
                <a:tc>
                  <a:txBody>
                    <a:bodyPr/>
                    <a:lstStyle/>
                    <a:p>
                      <a:r>
                        <a:rPr lang="en-US" sz="2000" dirty="0">
                          <a:latin typeface="Arial" panose="020B0604020202020204" pitchFamily="34" charset="0"/>
                          <a:cs typeface="Arial" panose="020B0604020202020204" pitchFamily="34" charset="0"/>
                        </a:rPr>
                        <a:t>KEY FOCUS AREA</a:t>
                      </a:r>
                      <a:endParaRPr lang="en-ZA"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PERFORMANCE/COMMENT</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74889208"/>
                  </a:ext>
                </a:extLst>
              </a:tr>
              <a:tr h="1443625">
                <a:tc>
                  <a:txBody>
                    <a:bodyPr/>
                    <a:lstStyle/>
                    <a:p>
                      <a:pPr algn="just"/>
                      <a:r>
                        <a:rPr lang="en-US" sz="1800" b="1" dirty="0">
                          <a:latin typeface="Arial" panose="020B0604020202020204" pitchFamily="34" charset="0"/>
                          <a:cs typeface="Arial" panose="020B0604020202020204" pitchFamily="34" charset="0"/>
                        </a:rPr>
                        <a:t>The acquisition of Business Automation Solution System</a:t>
                      </a:r>
                      <a:endParaRPr lang="en-ZA" sz="1800" b="1"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US" sz="1800" b="0" dirty="0">
                          <a:latin typeface="Arial" panose="020B0604020202020204" pitchFamily="34" charset="0"/>
                          <a:cs typeface="Arial" panose="020B0604020202020204" pitchFamily="34" charset="0"/>
                        </a:rPr>
                        <a:t>Business Automation project was launched, code-named “CSOS Connect” to fully digitize the CSOS environment and business platforms.</a:t>
                      </a:r>
                    </a:p>
                    <a:p>
                      <a:pPr marL="0" indent="0" algn="just">
                        <a:buFont typeface="Arial" panose="020B0604020202020204" pitchFamily="34" charset="0"/>
                        <a:buNone/>
                      </a:pPr>
                      <a:endParaRPr lang="en-US" sz="1800" b="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b="0" dirty="0">
                          <a:latin typeface="Arial" panose="020B0604020202020204" pitchFamily="34" charset="0"/>
                          <a:cs typeface="Arial" panose="020B0604020202020204" pitchFamily="34" charset="0"/>
                        </a:rPr>
                        <a:t>A fully transactional web-based application for our customers and partners, as well as an associated administration portal for us as internal staff was developed in the period under review and more modules are being added in the current financial year.</a:t>
                      </a:r>
                      <a:endParaRPr lang="en-ZA"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43676767"/>
                  </a:ext>
                </a:extLst>
              </a:tr>
              <a:tr h="606930">
                <a:tc>
                  <a:txBody>
                    <a:bodyPr/>
                    <a:lstStyle/>
                    <a:p>
                      <a:pPr algn="just"/>
                      <a:r>
                        <a:rPr lang="en-US" sz="1800" b="1" dirty="0">
                          <a:latin typeface="Arial" panose="020B0604020202020204" pitchFamily="34" charset="0"/>
                          <a:cs typeface="Arial" panose="020B0604020202020204" pitchFamily="34" charset="0"/>
                        </a:rPr>
                        <a:t>Dispute resolution:</a:t>
                      </a:r>
                      <a:endParaRPr lang="en-ZA" sz="1800" b="1"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US" sz="1800" b="0" dirty="0">
                          <a:latin typeface="Arial" panose="020B0604020202020204" pitchFamily="34" charset="0"/>
                          <a:cs typeface="Arial" panose="020B0604020202020204" pitchFamily="34" charset="0"/>
                        </a:rPr>
                        <a:t>The historical backlog was cleared, and Regions are ensuring that there are tight controls on turnaround times for current disputes in order to avert a relapse into the backlog once again. </a:t>
                      </a:r>
                    </a:p>
                    <a:p>
                      <a:pPr marL="0" indent="0" algn="just">
                        <a:buFont typeface="Arial" panose="020B0604020202020204" pitchFamily="34" charset="0"/>
                        <a:buNone/>
                      </a:pPr>
                      <a:endParaRPr lang="en-US" sz="1800" b="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b="0" dirty="0">
                          <a:latin typeface="Arial" panose="020B0604020202020204" pitchFamily="34" charset="0"/>
                          <a:cs typeface="Arial" panose="020B0604020202020204" pitchFamily="34" charset="0"/>
                        </a:rPr>
                        <a:t>There was also an improvement in the dispute resolution process as some of disputes were concluded and handled via virtual platforms.</a:t>
                      </a:r>
                      <a:endParaRPr lang="en-ZA" sz="18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5211878"/>
                  </a:ext>
                </a:extLst>
              </a:tr>
            </a:tbl>
          </a:graphicData>
        </a:graphic>
      </p:graphicFrame>
    </p:spTree>
    <p:extLst>
      <p:ext uri="{BB962C8B-B14F-4D97-AF65-F5344CB8AC3E}">
        <p14:creationId xmlns:p14="http://schemas.microsoft.com/office/powerpoint/2010/main" xmlns="" val="348663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28AB43C8-D255-7828-029F-FBADF6F7D3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6178AB-9F47-154C-8C5C-96D64CA04AA0}" type="slidenum">
              <a:rPr kumimoji="0" lang="en-US" sz="900" b="0" i="0" u="none" strike="noStrike" kern="1200" cap="none" spc="0" normalizeH="0" baseline="0" noProof="0" smtClean="0">
                <a:ln>
                  <a:noFill/>
                </a:ln>
                <a:solidFill>
                  <a:prstClr val="black">
                    <a:tint val="75000"/>
                  </a:prstClr>
                </a:solidFill>
                <a:effectLst/>
                <a:uLnTx/>
                <a:uFillTx/>
                <a:latin typeface="Tw Cen MT Std Semi Medium" panose="020B04020201040206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Tw Cen MT Std Semi Medium" panose="020B0402020104020603" pitchFamily="34" charset="0"/>
              <a:ea typeface="+mn-ea"/>
              <a:cs typeface="+mn-cs"/>
            </a:endParaRPr>
          </a:p>
        </p:txBody>
      </p:sp>
      <p:sp>
        <p:nvSpPr>
          <p:cNvPr id="6" name="Title 5">
            <a:extLst>
              <a:ext uri="{FF2B5EF4-FFF2-40B4-BE49-F238E27FC236}">
                <a16:creationId xmlns:a16="http://schemas.microsoft.com/office/drawing/2014/main" xmlns="" id="{D6FCB8AA-9D6D-73FA-AF0E-103DAB78A095}"/>
              </a:ext>
            </a:extLst>
          </p:cNvPr>
          <p:cNvSpPr>
            <a:spLocks noGrp="1"/>
          </p:cNvSpPr>
          <p:nvPr>
            <p:ph type="ctrTitle"/>
          </p:nvPr>
        </p:nvSpPr>
        <p:spPr>
          <a:xfrm>
            <a:off x="628651" y="338203"/>
            <a:ext cx="6409147" cy="524826"/>
          </a:xfrm>
        </p:spPr>
        <p:txBody>
          <a:bodyPr>
            <a:normAutofit fontScale="90000"/>
          </a:bodyPr>
          <a:lstStyle/>
          <a:p>
            <a:r>
              <a:rPr lang="en-ZA" sz="3200" u="sng" dirty="0">
                <a:solidFill>
                  <a:srgbClr val="005800"/>
                </a:solidFill>
                <a:latin typeface="Arial" panose="020B0604020202020204" pitchFamily="34" charset="0"/>
                <a:cs typeface="Arial" panose="020B0604020202020204" pitchFamily="34" charset="0"/>
              </a:rPr>
              <a:t>2</a:t>
            </a:r>
            <a:r>
              <a:rPr kumimoji="0" lang="en-ZA" sz="3200" b="1" i="0" u="sng" strike="noStrike" kern="1200" cap="none" spc="0" normalizeH="0" baseline="0" noProof="0" dirty="0">
                <a:ln>
                  <a:noFill/>
                </a:ln>
                <a:solidFill>
                  <a:srgbClr val="005800"/>
                </a:solidFill>
                <a:effectLst/>
                <a:uLnTx/>
                <a:uFillTx/>
                <a:latin typeface="Arial" panose="020B0604020202020204" pitchFamily="34" charset="0"/>
                <a:ea typeface="+mj-ea"/>
                <a:cs typeface="Arial" panose="020B0604020202020204" pitchFamily="34" charset="0"/>
              </a:rPr>
              <a:t>.4 Board Achievements</a:t>
            </a:r>
            <a:endParaRPr lang="en-ZA" dirty="0"/>
          </a:p>
        </p:txBody>
      </p:sp>
      <p:graphicFrame>
        <p:nvGraphicFramePr>
          <p:cNvPr id="3" name="Diagram 2">
            <a:extLst>
              <a:ext uri="{FF2B5EF4-FFF2-40B4-BE49-F238E27FC236}">
                <a16:creationId xmlns:a16="http://schemas.microsoft.com/office/drawing/2014/main" xmlns="" id="{BC4446E6-F0DA-FEFC-27B5-E8FE899ADE3B}"/>
              </a:ext>
            </a:extLst>
          </p:cNvPr>
          <p:cNvGraphicFramePr/>
          <p:nvPr>
            <p:extLst>
              <p:ext uri="{D42A27DB-BD31-4B8C-83A1-F6EECF244321}">
                <p14:modId xmlns:p14="http://schemas.microsoft.com/office/powerpoint/2010/main" xmlns="" val="681760199"/>
              </p:ext>
            </p:extLst>
          </p:nvPr>
        </p:nvGraphicFramePr>
        <p:xfrm>
          <a:off x="1390650" y="11504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83461946"/>
      </p:ext>
    </p:extLst>
  </p:cSld>
  <p:clrMapOvr>
    <a:masterClrMapping/>
  </p:clrMapOvr>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C7453294EC72429EB58288C3F30C70" ma:contentTypeVersion="12" ma:contentTypeDescription="Create a new document." ma:contentTypeScope="" ma:versionID="c0194042a83bb804b2c3823672031ee1">
  <xsd:schema xmlns:xsd="http://www.w3.org/2001/XMLSchema" xmlns:xs="http://www.w3.org/2001/XMLSchema" xmlns:p="http://schemas.microsoft.com/office/2006/metadata/properties" xmlns:ns3="38e2389a-f1d3-4422-958f-1c9b540d75dd" xmlns:ns4="90e1f9b9-9ad4-4f92-b875-0ab4564f4d5b" targetNamespace="http://schemas.microsoft.com/office/2006/metadata/properties" ma:root="true" ma:fieldsID="c184151f1cf7e8d06d74ebabb2e9f6a9" ns3:_="" ns4:_="">
    <xsd:import namespace="38e2389a-f1d3-4422-958f-1c9b540d75dd"/>
    <xsd:import namespace="90e1f9b9-9ad4-4f92-b875-0ab4564f4d5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2389a-f1d3-4422-958f-1c9b540d75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e1f9b9-9ad4-4f92-b875-0ab4564f4d5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0B4CFB-36BF-40A6-9A8E-644B64E96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2389a-f1d3-4422-958f-1c9b540d75dd"/>
    <ds:schemaRef ds:uri="90e1f9b9-9ad4-4f92-b875-0ab4564f4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CDAFC3-03BE-477E-A6BE-FC9318577EE7}">
  <ds:schemaRefs>
    <ds:schemaRef ds:uri="http://schemas.microsoft.com/sharepoint/v3/contenttype/forms"/>
  </ds:schemaRefs>
</ds:datastoreItem>
</file>

<file path=customXml/itemProps3.xml><?xml version="1.0" encoding="utf-8"?>
<ds:datastoreItem xmlns:ds="http://schemas.openxmlformats.org/officeDocument/2006/customXml" ds:itemID="{EF922C89-C52D-4DC4-B2E6-FE3CFC0F486B}">
  <ds:schemaRefs>
    <ds:schemaRef ds:uri="http://schemas.microsoft.com/office/2006/metadata/properties"/>
    <ds:schemaRef ds:uri="http://schemas.microsoft.com/office/infopath/2007/PartnerControls"/>
    <ds:schemaRef ds:uri="http://www.w3.org/XML/1998/namespace"/>
    <ds:schemaRef ds:uri="38e2389a-f1d3-4422-958f-1c9b540d75dd"/>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90e1f9b9-9ad4-4f92-b875-0ab4564f4d5b"/>
  </ds:schemaRefs>
</ds:datastoreItem>
</file>

<file path=docProps/app.xml><?xml version="1.0" encoding="utf-8"?>
<Properties xmlns="http://schemas.openxmlformats.org/officeDocument/2006/extended-properties" xmlns:vt="http://schemas.openxmlformats.org/officeDocument/2006/docPropsVTypes">
  <TotalTime>38</TotalTime>
  <Words>2547</Words>
  <Application>Microsoft Office PowerPoint</Application>
  <PresentationFormat>On-screen Show (4:3)</PresentationFormat>
  <Paragraphs>467</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2021/2022 Annual Report</vt:lpstr>
      <vt:lpstr>Slide 2</vt:lpstr>
      <vt:lpstr>1. Purpose</vt:lpstr>
      <vt:lpstr>Slide 4</vt:lpstr>
      <vt:lpstr>New Board Members and their Portfolios</vt:lpstr>
      <vt:lpstr>2.1 Board Achievements</vt:lpstr>
      <vt:lpstr>2.2 Board Achievements – continue</vt:lpstr>
      <vt:lpstr>2.3 Board Achievements – continue</vt:lpstr>
      <vt:lpstr>2.4 Board Achievements</vt:lpstr>
      <vt:lpstr>2.5 Board Achievements</vt:lpstr>
      <vt:lpstr>Slide 11</vt:lpstr>
      <vt:lpstr> Performance Information – Overall Performance </vt:lpstr>
      <vt:lpstr> Performance Information – Programme 1:Administration</vt:lpstr>
      <vt:lpstr> Performance Information – Programme 1:Administration</vt:lpstr>
      <vt:lpstr> Performance Information – Programme 2: Regulation</vt:lpstr>
      <vt:lpstr> Performance Information – Programme 2: Regulation</vt:lpstr>
      <vt:lpstr>Performance Information – Programme 3: Education and Training </vt:lpstr>
      <vt:lpstr>Performance Information – Programme 3: Education and Training </vt:lpstr>
      <vt:lpstr>Slide 19</vt:lpstr>
      <vt:lpstr>SUMMARY OF AUDIT OUTCOMES MANAGEMENT FINDINGS </vt:lpstr>
      <vt:lpstr>3. Summary of findings in the management report </vt:lpstr>
      <vt:lpstr> Remedial Actions to address the 2022 Audit</vt:lpstr>
      <vt:lpstr>Slide 23</vt:lpstr>
      <vt:lpstr>Financial Performance:  Organizational Receipts </vt:lpstr>
      <vt:lpstr>Financial Performance:  Programme Expenditure </vt:lpstr>
      <vt:lpstr>Key Messages</vt:lpstr>
      <vt:lpstr>6. Recommendation</vt:lpstr>
      <vt:lpstr>Questions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Kedibone Phetla</dc:creator>
  <cp:lastModifiedBy>USER</cp:lastModifiedBy>
  <cp:revision>50</cp:revision>
  <dcterms:created xsi:type="dcterms:W3CDTF">2020-11-11T09:48:54Z</dcterms:created>
  <dcterms:modified xsi:type="dcterms:W3CDTF">2022-10-19T06:33:22Z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0x010100C0C7453294EC72429EB58288C3F30C70</vt:lpwstr>
  </property>
</Properties>
</file>