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110"/>
  </p:notesMasterIdLst>
  <p:sldIdLst>
    <p:sldId id="256" r:id="rId2"/>
    <p:sldId id="1359" r:id="rId3"/>
    <p:sldId id="272" r:id="rId4"/>
    <p:sldId id="259" r:id="rId5"/>
    <p:sldId id="1401" r:id="rId6"/>
    <p:sldId id="268" r:id="rId7"/>
    <p:sldId id="1360" r:id="rId8"/>
    <p:sldId id="404" r:id="rId9"/>
    <p:sldId id="1345" r:id="rId10"/>
    <p:sldId id="1361" r:id="rId11"/>
    <p:sldId id="1362" r:id="rId12"/>
    <p:sldId id="260" r:id="rId13"/>
    <p:sldId id="1365" r:id="rId14"/>
    <p:sldId id="1363" r:id="rId15"/>
    <p:sldId id="1364" r:id="rId16"/>
    <p:sldId id="402" r:id="rId17"/>
    <p:sldId id="1366" r:id="rId18"/>
    <p:sldId id="1367" r:id="rId19"/>
    <p:sldId id="1368" r:id="rId20"/>
    <p:sldId id="285" r:id="rId21"/>
    <p:sldId id="284" r:id="rId22"/>
    <p:sldId id="378" r:id="rId23"/>
    <p:sldId id="1369" r:id="rId24"/>
    <p:sldId id="279" r:id="rId25"/>
    <p:sldId id="1373" r:id="rId26"/>
    <p:sldId id="1375" r:id="rId27"/>
    <p:sldId id="1374" r:id="rId28"/>
    <p:sldId id="1370" r:id="rId29"/>
    <p:sldId id="258" r:id="rId30"/>
    <p:sldId id="392" r:id="rId31"/>
    <p:sldId id="414" r:id="rId32"/>
    <p:sldId id="1280" r:id="rId33"/>
    <p:sldId id="324" r:id="rId34"/>
    <p:sldId id="1278" r:id="rId35"/>
    <p:sldId id="1334" r:id="rId36"/>
    <p:sldId id="321" r:id="rId37"/>
    <p:sldId id="1323" r:id="rId38"/>
    <p:sldId id="397" r:id="rId39"/>
    <p:sldId id="1403" r:id="rId40"/>
    <p:sldId id="1380" r:id="rId41"/>
    <p:sldId id="1328" r:id="rId42"/>
    <p:sldId id="415" r:id="rId43"/>
    <p:sldId id="398" r:id="rId44"/>
    <p:sldId id="1377" r:id="rId45"/>
    <p:sldId id="1402" r:id="rId46"/>
    <p:sldId id="386" r:id="rId47"/>
    <p:sldId id="442" r:id="rId48"/>
    <p:sldId id="1381" r:id="rId49"/>
    <p:sldId id="446" r:id="rId50"/>
    <p:sldId id="1382" r:id="rId51"/>
    <p:sldId id="449" r:id="rId52"/>
    <p:sldId id="1383" r:id="rId53"/>
    <p:sldId id="451" r:id="rId54"/>
    <p:sldId id="453" r:id="rId55"/>
    <p:sldId id="455" r:id="rId56"/>
    <p:sldId id="456" r:id="rId57"/>
    <p:sldId id="457" r:id="rId58"/>
    <p:sldId id="458" r:id="rId59"/>
    <p:sldId id="511" r:id="rId60"/>
    <p:sldId id="461" r:id="rId61"/>
    <p:sldId id="1384" r:id="rId62"/>
    <p:sldId id="463" r:id="rId63"/>
    <p:sldId id="464" r:id="rId64"/>
    <p:sldId id="465" r:id="rId65"/>
    <p:sldId id="466" r:id="rId66"/>
    <p:sldId id="467" r:id="rId67"/>
    <p:sldId id="468" r:id="rId68"/>
    <p:sldId id="1394" r:id="rId69"/>
    <p:sldId id="1385" r:id="rId70"/>
    <p:sldId id="1386" r:id="rId71"/>
    <p:sldId id="1387" r:id="rId72"/>
    <p:sldId id="1389" r:id="rId73"/>
    <p:sldId id="1388" r:id="rId74"/>
    <p:sldId id="408" r:id="rId75"/>
    <p:sldId id="1390" r:id="rId76"/>
    <p:sldId id="1391" r:id="rId77"/>
    <p:sldId id="479" r:id="rId78"/>
    <p:sldId id="480" r:id="rId79"/>
    <p:sldId id="481" r:id="rId80"/>
    <p:sldId id="484" r:id="rId81"/>
    <p:sldId id="485" r:id="rId82"/>
    <p:sldId id="486" r:id="rId83"/>
    <p:sldId id="487" r:id="rId84"/>
    <p:sldId id="488" r:id="rId85"/>
    <p:sldId id="1392" r:id="rId86"/>
    <p:sldId id="412" r:id="rId87"/>
    <p:sldId id="1393" r:id="rId88"/>
    <p:sldId id="492" r:id="rId89"/>
    <p:sldId id="495" r:id="rId90"/>
    <p:sldId id="496" r:id="rId91"/>
    <p:sldId id="497" r:id="rId92"/>
    <p:sldId id="498" r:id="rId93"/>
    <p:sldId id="499" r:id="rId94"/>
    <p:sldId id="500" r:id="rId95"/>
    <p:sldId id="501" r:id="rId96"/>
    <p:sldId id="502" r:id="rId97"/>
    <p:sldId id="503" r:id="rId98"/>
    <p:sldId id="1332" r:id="rId99"/>
    <p:sldId id="1395" r:id="rId100"/>
    <p:sldId id="1396" r:id="rId101"/>
    <p:sldId id="1397" r:id="rId102"/>
    <p:sldId id="1398" r:id="rId103"/>
    <p:sldId id="1399" r:id="rId104"/>
    <p:sldId id="390" r:id="rId105"/>
    <p:sldId id="401" r:id="rId106"/>
    <p:sldId id="388" r:id="rId107"/>
    <p:sldId id="1400" r:id="rId108"/>
    <p:sldId id="340" r:id="rId10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07391-B821-1A62-2401-A6626FB2FA88}" name="Ronel Mosehane" initials="RM" userId="S::rmosehane@sars.gov.za::b54e7290-f87a-466a-9810-fd1cdb372c69" providerId="AD"/>
  <p188:author id="{7CB70AF0-2D78-3B36-8C92-9C5313A95DD0}" name="Basil Maseko" initials="BM" userId="S::basil.maseko@treasury.gov.za::8cf09943-c4d9-4489-932d-70cb727b2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1" clrIdx="0">
    <p:extLst>
      <p:ext uri="{19B8F6BF-5375-455C-9EA6-DF929625EA0E}">
        <p15:presenceInfo xmlns:p15="http://schemas.microsoft.com/office/powerpoint/2012/main" xmlns="" userId="Franz Toma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96"/>
      </p:cViewPr>
      <p:guideLst>
        <p:guide orient="horz" pos="1049"/>
        <p:guide orient="horz" pos="777"/>
        <p:guide orient="horz" pos="1570"/>
        <p:guide pos="2880"/>
      </p:guideLst>
    </p:cSldViewPr>
  </p:slideViewPr>
  <p:notesTextViewPr>
    <p:cViewPr>
      <p:scale>
        <a:sx n="1" d="1"/>
        <a:sy n="1" d="1"/>
      </p:scale>
      <p:origin x="0" y="0"/>
    </p:cViewPr>
  </p:notesTextViewPr>
  <p:sorterViewPr>
    <p:cViewPr>
      <p:scale>
        <a:sx n="100" d="100"/>
        <a:sy n="100" d="100"/>
      </p:scale>
      <p:origin x="0" y="-129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231F7-EF84-44CD-AF74-855C607D230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ZA"/>
        </a:p>
      </dgm:t>
    </dgm:pt>
    <dgm:pt modelId="{D6C636AE-B546-490B-B23F-82043B039D3D}">
      <dgm:prSet phldrT="[Text]" custT="1"/>
      <dgm:spPr>
        <a:solidFill>
          <a:srgbClr val="92D050"/>
        </a:solidFill>
      </dgm:spPr>
      <dgm:t>
        <a:bodyPr/>
        <a:lstStyle/>
        <a:p>
          <a:r>
            <a:rPr lang="en-GB" sz="1600" b="1" dirty="0"/>
            <a:t>Tax rate and emissions allowances</a:t>
          </a:r>
          <a:endParaRPr lang="en-ZA" sz="1600" b="1" dirty="0"/>
        </a:p>
      </dgm:t>
    </dgm:pt>
    <dgm:pt modelId="{2F169F66-E1CB-413E-A950-B5D32FA7F8F4}" type="parTrans" cxnId="{0EEC4833-2C20-4E1F-A033-528F0CF61D97}">
      <dgm:prSet/>
      <dgm:spPr/>
      <dgm:t>
        <a:bodyPr/>
        <a:lstStyle/>
        <a:p>
          <a:endParaRPr lang="en-ZA" sz="2400"/>
        </a:p>
      </dgm:t>
    </dgm:pt>
    <dgm:pt modelId="{A0992CD7-AF56-40CE-8A04-CFBC441DABA9}" type="sibTrans" cxnId="{0EEC4833-2C20-4E1F-A033-528F0CF61D97}">
      <dgm:prSet/>
      <dgm:spPr/>
      <dgm:t>
        <a:bodyPr/>
        <a:lstStyle/>
        <a:p>
          <a:endParaRPr lang="en-ZA" sz="2400"/>
        </a:p>
      </dgm:t>
    </dgm:pt>
    <dgm:pt modelId="{A4EFF17E-7D25-4290-A0E2-7BA0AF3E8DF3}">
      <dgm:prSet phldrT="[Text]" custT="1"/>
      <dgm:spPr/>
      <dgm:t>
        <a:bodyPr/>
        <a:lstStyle/>
        <a:p>
          <a:r>
            <a:rPr lang="en-ZA" sz="1400" b="1" dirty="0"/>
            <a:t>Carbon tax rate of  R144/ton CO</a:t>
          </a:r>
          <a:r>
            <a:rPr lang="en-ZA" sz="1400" b="1" baseline="-25000" dirty="0"/>
            <a:t>2</a:t>
          </a:r>
          <a:r>
            <a:rPr lang="en-ZA" sz="1400" b="1" dirty="0"/>
            <a:t>e in 2022</a:t>
          </a:r>
        </a:p>
      </dgm:t>
    </dgm:pt>
    <dgm:pt modelId="{C8928836-8C7B-4CCA-B2B5-18409F60CFC0}" type="parTrans" cxnId="{E4CD6564-0F5B-4E4F-87A6-58EB0DF5C978}">
      <dgm:prSet/>
      <dgm:spPr/>
      <dgm:t>
        <a:bodyPr/>
        <a:lstStyle/>
        <a:p>
          <a:endParaRPr lang="en-ZA" sz="2400"/>
        </a:p>
      </dgm:t>
    </dgm:pt>
    <dgm:pt modelId="{3A583BCA-E4A0-435B-B5B0-3E8B090BC7D5}" type="sibTrans" cxnId="{E4CD6564-0F5B-4E4F-87A6-58EB0DF5C978}">
      <dgm:prSet/>
      <dgm:spPr/>
      <dgm:t>
        <a:bodyPr/>
        <a:lstStyle/>
        <a:p>
          <a:endParaRPr lang="en-ZA" sz="2400"/>
        </a:p>
      </dgm:t>
    </dgm:pt>
    <dgm:pt modelId="{00752322-9B21-46F6-9858-1EAAE707AACF}">
      <dgm:prSet phldrT="[Text]" custT="1"/>
      <dgm:spPr>
        <a:solidFill>
          <a:srgbClr val="92D050"/>
        </a:solidFill>
      </dgm:spPr>
      <dgm:t>
        <a:bodyPr vert="horz"/>
        <a:lstStyle/>
        <a:p>
          <a:r>
            <a:rPr lang="en-ZA" sz="2000" b="1" dirty="0"/>
            <a:t>Revenue Recycling</a:t>
          </a:r>
        </a:p>
      </dgm:t>
    </dgm:pt>
    <dgm:pt modelId="{E61EFAF4-32FA-4D6C-9057-2D29ADEF1FA0}" type="parTrans" cxnId="{9BFBCA76-5D63-46F0-BF16-528A215A812B}">
      <dgm:prSet/>
      <dgm:spPr/>
      <dgm:t>
        <a:bodyPr/>
        <a:lstStyle/>
        <a:p>
          <a:endParaRPr lang="en-ZA" sz="2400"/>
        </a:p>
      </dgm:t>
    </dgm:pt>
    <dgm:pt modelId="{4579CAA2-2FC4-48E3-83DD-BC905E98DC11}" type="sibTrans" cxnId="{9BFBCA76-5D63-46F0-BF16-528A215A812B}">
      <dgm:prSet/>
      <dgm:spPr/>
      <dgm:t>
        <a:bodyPr/>
        <a:lstStyle/>
        <a:p>
          <a:endParaRPr lang="en-ZA" sz="2400"/>
        </a:p>
      </dgm:t>
    </dgm:pt>
    <dgm:pt modelId="{B65F2347-1319-4C33-8217-FD7FA4236F0F}">
      <dgm:prSet phldrT="[Text]" custT="1"/>
      <dgm:spPr/>
      <dgm:t>
        <a:bodyPr/>
        <a:lstStyle/>
        <a:p>
          <a:r>
            <a:rPr lang="en-ZA" sz="1400" b="1" dirty="0"/>
            <a:t>Energy Efficiency Savings tax incentive </a:t>
          </a:r>
        </a:p>
      </dgm:t>
    </dgm:pt>
    <dgm:pt modelId="{AD003511-8FC9-46A2-8F33-A6C81E89549C}" type="parTrans" cxnId="{3370CDEC-2F1A-4C2C-A94A-2EFD6643C6F4}">
      <dgm:prSet/>
      <dgm:spPr/>
      <dgm:t>
        <a:bodyPr/>
        <a:lstStyle/>
        <a:p>
          <a:endParaRPr lang="en-ZA" sz="2400"/>
        </a:p>
      </dgm:t>
    </dgm:pt>
    <dgm:pt modelId="{51E2C6C4-E65C-42FA-ABBC-D71150DEC9CD}" type="sibTrans" cxnId="{3370CDEC-2F1A-4C2C-A94A-2EFD6643C6F4}">
      <dgm:prSet/>
      <dgm:spPr/>
      <dgm:t>
        <a:bodyPr/>
        <a:lstStyle/>
        <a:p>
          <a:endParaRPr lang="en-ZA" sz="2400"/>
        </a:p>
      </dgm:t>
    </dgm:pt>
    <dgm:pt modelId="{34AE2E79-B0EC-4502-A61C-F796C080F160}">
      <dgm:prSet custT="1"/>
      <dgm:spPr>
        <a:xfrm>
          <a:off x="465772" y="1499616"/>
          <a:ext cx="2108835" cy="72169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l"/>
          <a:r>
            <a:rPr lang="en-ZA" sz="2800" dirty="0">
              <a:solidFill>
                <a:sysClr val="window" lastClr="FFFFFF"/>
              </a:solidFill>
              <a:latin typeface="Calibri"/>
              <a:ea typeface="+mn-ea"/>
              <a:cs typeface="+mn-cs"/>
            </a:rPr>
            <a:t>- </a:t>
          </a:r>
          <a:r>
            <a:rPr lang="en-ZA" sz="2000" dirty="0">
              <a:solidFill>
                <a:sysClr val="window" lastClr="FFFFFF"/>
              </a:solidFill>
              <a:latin typeface="+mn-lt"/>
              <a:ea typeface="+mn-ea"/>
              <a:cs typeface="+mn-cs"/>
            </a:rPr>
            <a:t>Tax-free allowances of </a:t>
          </a:r>
          <a:r>
            <a:rPr lang="en-ZA" sz="2000" b="1" dirty="0">
              <a:solidFill>
                <a:srgbClr val="C00000"/>
              </a:solidFill>
              <a:latin typeface="+mn-lt"/>
              <a:ea typeface="+mn-ea"/>
              <a:cs typeface="+mn-cs"/>
            </a:rPr>
            <a:t>60-95%  </a:t>
          </a:r>
          <a:r>
            <a:rPr lang="en-ZA" sz="2000" dirty="0">
              <a:solidFill>
                <a:sysClr val="window" lastClr="FFFFFF"/>
              </a:solidFill>
              <a:latin typeface="+mn-lt"/>
              <a:ea typeface="+mn-ea"/>
              <a:cs typeface="+mn-cs"/>
            </a:rPr>
            <a:t>- effective tax rate of R6 to ~R50</a:t>
          </a:r>
        </a:p>
        <a:p>
          <a:pPr algn="l"/>
          <a:r>
            <a:rPr lang="en-ZA" sz="2000" dirty="0">
              <a:latin typeface="+mn-lt"/>
            </a:rPr>
            <a:t>-  No impact on electricity prices in  the first phase </a:t>
          </a:r>
        </a:p>
        <a:p>
          <a:pPr algn="l"/>
          <a:r>
            <a:rPr lang="en-ZA" sz="2000" dirty="0">
              <a:latin typeface="+mn-lt"/>
            </a:rPr>
            <a:t>- Phase 1:     1 June 2019 to 31 Dec 2022</a:t>
          </a:r>
        </a:p>
      </dgm:t>
    </dgm:pt>
    <dgm:pt modelId="{AA92C76D-C619-4C9A-981B-4817A53B3D1F}" type="parTrans" cxnId="{5A2C1A62-9D83-43DB-A91A-74E827CE52A8}">
      <dgm:prSet/>
      <dgm:spPr/>
      <dgm:t>
        <a:bodyPr/>
        <a:lstStyle/>
        <a:p>
          <a:endParaRPr lang="en-ZA" sz="2400"/>
        </a:p>
      </dgm:t>
    </dgm:pt>
    <dgm:pt modelId="{0B121130-23A3-444A-99C5-C326189665FF}" type="sibTrans" cxnId="{5A2C1A62-9D83-43DB-A91A-74E827CE52A8}">
      <dgm:prSet/>
      <dgm:spPr/>
      <dgm:t>
        <a:bodyPr/>
        <a:lstStyle/>
        <a:p>
          <a:endParaRPr lang="en-ZA" sz="2400"/>
        </a:p>
      </dgm:t>
    </dgm:pt>
    <dgm:pt modelId="{665F16B6-EE4C-4576-8A80-41BEC5DBDE77}">
      <dgm:prSet custT="1"/>
      <dgm:spPr/>
      <dgm:t>
        <a:bodyPr/>
        <a:lstStyle/>
        <a:p>
          <a:r>
            <a:rPr lang="en-ZA" sz="1400" dirty="0"/>
            <a:t>Credit against Eskom’s carbon tax liability for the </a:t>
          </a:r>
          <a:r>
            <a:rPr lang="en-ZA" sz="1400" b="1" dirty="0"/>
            <a:t>renewable energy premium </a:t>
          </a:r>
          <a:r>
            <a:rPr lang="en-ZA" sz="1400" dirty="0"/>
            <a:t>built into the electricity tariffs </a:t>
          </a:r>
        </a:p>
      </dgm:t>
    </dgm:pt>
    <dgm:pt modelId="{C3B95C8D-030A-4B7F-8B3E-2A760C4C79EE}" type="parTrans" cxnId="{D294B3AC-C823-4C92-A990-5EAB3D0B10F9}">
      <dgm:prSet/>
      <dgm:spPr/>
      <dgm:t>
        <a:bodyPr/>
        <a:lstStyle/>
        <a:p>
          <a:endParaRPr lang="en-ZA" sz="2400"/>
        </a:p>
      </dgm:t>
    </dgm:pt>
    <dgm:pt modelId="{077B5522-7D68-4740-9C06-FB022A3253C3}" type="sibTrans" cxnId="{D294B3AC-C823-4C92-A990-5EAB3D0B10F9}">
      <dgm:prSet/>
      <dgm:spPr/>
      <dgm:t>
        <a:bodyPr/>
        <a:lstStyle/>
        <a:p>
          <a:endParaRPr lang="en-ZA" sz="2400"/>
        </a:p>
      </dgm:t>
    </dgm:pt>
    <dgm:pt modelId="{40905A9F-E2BC-456F-8661-BC62EF8D9C01}">
      <dgm:prSet custT="1"/>
      <dgm:spPr/>
      <dgm:t>
        <a:bodyPr/>
        <a:lstStyle/>
        <a:p>
          <a:r>
            <a:rPr lang="en-US" sz="1400" dirty="0"/>
            <a:t>Credit for the </a:t>
          </a:r>
          <a:r>
            <a:rPr lang="en-US" sz="1400" b="1" dirty="0"/>
            <a:t>electricity levy</a:t>
          </a:r>
          <a:endParaRPr lang="en-ZA" sz="1400" b="1" dirty="0"/>
        </a:p>
      </dgm:t>
    </dgm:pt>
    <dgm:pt modelId="{00A44C5C-81C5-48D5-9FB6-044ECE93D012}" type="parTrans" cxnId="{3A71F767-D802-4397-8885-705612D9019E}">
      <dgm:prSet/>
      <dgm:spPr/>
      <dgm:t>
        <a:bodyPr/>
        <a:lstStyle/>
        <a:p>
          <a:endParaRPr lang="en-ZA" sz="2400"/>
        </a:p>
      </dgm:t>
    </dgm:pt>
    <dgm:pt modelId="{5E104D30-DD7F-4C02-8A18-E3595D76DA22}" type="sibTrans" cxnId="{3A71F767-D802-4397-8885-705612D9019E}">
      <dgm:prSet/>
      <dgm:spPr/>
      <dgm:t>
        <a:bodyPr/>
        <a:lstStyle/>
        <a:p>
          <a:endParaRPr lang="en-ZA" sz="2400"/>
        </a:p>
      </dgm:t>
    </dgm:pt>
    <dgm:pt modelId="{029C884F-C098-48DE-96EA-92E5B8EC0499}">
      <dgm:prSet phldrT="[Text]" custT="1"/>
      <dgm:spPr/>
      <dgm:t>
        <a:bodyPr/>
        <a:lstStyle/>
        <a:p>
          <a:r>
            <a:rPr lang="en-ZA" sz="1400" dirty="0"/>
            <a:t>60% basic tax-free threshold</a:t>
          </a:r>
        </a:p>
      </dgm:t>
    </dgm:pt>
    <dgm:pt modelId="{AE2E7708-65D1-4D42-8001-4C32C0500DF6}" type="parTrans" cxnId="{8DAB0B11-AA3D-44D1-BCA8-550188CEA3D6}">
      <dgm:prSet/>
      <dgm:spPr/>
      <dgm:t>
        <a:bodyPr/>
        <a:lstStyle/>
        <a:p>
          <a:endParaRPr lang="en-ZA" sz="2400"/>
        </a:p>
      </dgm:t>
    </dgm:pt>
    <dgm:pt modelId="{8D4C473F-15D0-48D9-8ED7-551835CE9E17}" type="sibTrans" cxnId="{8DAB0B11-AA3D-44D1-BCA8-550188CEA3D6}">
      <dgm:prSet/>
      <dgm:spPr/>
      <dgm:t>
        <a:bodyPr/>
        <a:lstStyle/>
        <a:p>
          <a:endParaRPr lang="en-ZA" sz="2400"/>
        </a:p>
      </dgm:t>
    </dgm:pt>
    <dgm:pt modelId="{72579679-C7C3-461F-B5BF-BB0544937D95}">
      <dgm:prSet phldrT="[Text]" custT="1"/>
      <dgm:spPr/>
      <dgm:t>
        <a:bodyPr/>
        <a:lstStyle/>
        <a:p>
          <a:r>
            <a:rPr lang="en-ZA" sz="1400" b="1" dirty="0"/>
            <a:t>Max of 10% tax-free allowance for trade exposure</a:t>
          </a:r>
        </a:p>
      </dgm:t>
    </dgm:pt>
    <dgm:pt modelId="{A7AB8B35-E4AC-4812-94BF-E46DB58FF47A}" type="parTrans" cxnId="{D1ADB7B0-5436-425D-87F2-B9B748D3E107}">
      <dgm:prSet/>
      <dgm:spPr/>
      <dgm:t>
        <a:bodyPr/>
        <a:lstStyle/>
        <a:p>
          <a:endParaRPr lang="en-ZA" sz="2400"/>
        </a:p>
      </dgm:t>
    </dgm:pt>
    <dgm:pt modelId="{400B6A12-D9CE-444E-A080-DD1050F1F78D}" type="sibTrans" cxnId="{D1ADB7B0-5436-425D-87F2-B9B748D3E107}">
      <dgm:prSet/>
      <dgm:spPr/>
      <dgm:t>
        <a:bodyPr/>
        <a:lstStyle/>
        <a:p>
          <a:endParaRPr lang="en-ZA" sz="2400"/>
        </a:p>
      </dgm:t>
    </dgm:pt>
    <dgm:pt modelId="{EED0FC88-F360-433A-99C6-3D796F12F92E}">
      <dgm:prSet phldrT="[Text]" custT="1"/>
      <dgm:spPr/>
      <dgm:t>
        <a:bodyPr/>
        <a:lstStyle/>
        <a:p>
          <a:r>
            <a:rPr lang="en-ZA" sz="1400" dirty="0"/>
            <a:t>10% tax-free allowance for process and fugitive  emissions</a:t>
          </a:r>
        </a:p>
      </dgm:t>
    </dgm:pt>
    <dgm:pt modelId="{A5B96656-08FC-4E8F-995A-D9EE83D8BCDD}" type="parTrans" cxnId="{F1128A56-63CF-41B5-B34D-22CF0A1313AF}">
      <dgm:prSet/>
      <dgm:spPr/>
      <dgm:t>
        <a:bodyPr/>
        <a:lstStyle/>
        <a:p>
          <a:endParaRPr lang="en-ZA" sz="2400"/>
        </a:p>
      </dgm:t>
    </dgm:pt>
    <dgm:pt modelId="{5F068325-D71D-4FBE-A42F-44955E2AA12B}" type="sibTrans" cxnId="{F1128A56-63CF-41B5-B34D-22CF0A1313AF}">
      <dgm:prSet/>
      <dgm:spPr/>
      <dgm:t>
        <a:bodyPr/>
        <a:lstStyle/>
        <a:p>
          <a:endParaRPr lang="en-ZA" sz="2400"/>
        </a:p>
      </dgm:t>
    </dgm:pt>
    <dgm:pt modelId="{1EB25CC9-763B-4170-B7F5-4B2E9A17F142}">
      <dgm:prSet phldrT="[Text]" custT="1"/>
      <dgm:spPr/>
      <dgm:t>
        <a:bodyPr/>
        <a:lstStyle/>
        <a:p>
          <a:r>
            <a:rPr lang="en-ZA" sz="1400" b="1" dirty="0">
              <a:solidFill>
                <a:schemeClr val="tx1"/>
              </a:solidFill>
            </a:rPr>
            <a:t>5  or  10% allowance for Carbon Offsets </a:t>
          </a:r>
          <a:r>
            <a:rPr lang="en-ZA" sz="1400" b="0" dirty="0">
              <a:solidFill>
                <a:schemeClr val="tx1"/>
              </a:solidFill>
            </a:rPr>
            <a:t>– to reduce the carbon tax liability</a:t>
          </a:r>
        </a:p>
      </dgm:t>
    </dgm:pt>
    <dgm:pt modelId="{E7B27BDF-C0F8-4AF6-981F-36123843A5B1}" type="parTrans" cxnId="{AB709F4E-C1CD-4E5B-974D-39770EF56B60}">
      <dgm:prSet/>
      <dgm:spPr/>
      <dgm:t>
        <a:bodyPr/>
        <a:lstStyle/>
        <a:p>
          <a:endParaRPr lang="en-ZA" sz="2400"/>
        </a:p>
      </dgm:t>
    </dgm:pt>
    <dgm:pt modelId="{EFBFA41B-974A-4283-8BDD-C4D690E94D12}" type="sibTrans" cxnId="{AB709F4E-C1CD-4E5B-974D-39770EF56B60}">
      <dgm:prSet/>
      <dgm:spPr/>
      <dgm:t>
        <a:bodyPr/>
        <a:lstStyle/>
        <a:p>
          <a:endParaRPr lang="en-ZA" sz="2400"/>
        </a:p>
      </dgm:t>
    </dgm:pt>
    <dgm:pt modelId="{6C16FE05-7A03-46A3-834C-C8C53AB83C52}">
      <dgm:prSet custT="1"/>
      <dgm:spPr/>
      <dgm:t>
        <a:bodyPr/>
        <a:lstStyle/>
        <a:p>
          <a:r>
            <a:rPr lang="en-ZA" sz="1400" dirty="0"/>
            <a:t>Support for the installation of solar water geysers</a:t>
          </a:r>
        </a:p>
      </dgm:t>
    </dgm:pt>
    <dgm:pt modelId="{C09C8831-5B83-452A-80C1-73B24126A5AC}" type="parTrans" cxnId="{08B5B4C3-D545-43F1-B1FD-75638D3CCAF2}">
      <dgm:prSet/>
      <dgm:spPr/>
      <dgm:t>
        <a:bodyPr/>
        <a:lstStyle/>
        <a:p>
          <a:endParaRPr lang="en-ZA" sz="2400"/>
        </a:p>
      </dgm:t>
    </dgm:pt>
    <dgm:pt modelId="{357677FC-8E2E-42D0-BCE1-503603136CD0}" type="sibTrans" cxnId="{08B5B4C3-D545-43F1-B1FD-75638D3CCAF2}">
      <dgm:prSet/>
      <dgm:spPr/>
      <dgm:t>
        <a:bodyPr/>
        <a:lstStyle/>
        <a:p>
          <a:endParaRPr lang="en-ZA" sz="2400"/>
        </a:p>
      </dgm:t>
    </dgm:pt>
    <dgm:pt modelId="{7C3BAA79-F653-4F2B-A2A7-71DFE33291C4}">
      <dgm:prSet custT="1"/>
      <dgm:spPr/>
      <dgm:t>
        <a:bodyPr/>
        <a:lstStyle/>
        <a:p>
          <a:r>
            <a:rPr lang="en-ZA" sz="1400" dirty="0"/>
            <a:t>Enhanced free basic electricity / energy for low income households</a:t>
          </a:r>
        </a:p>
      </dgm:t>
    </dgm:pt>
    <dgm:pt modelId="{9F734205-B192-46C4-BF0E-5EBD0A06A816}" type="parTrans" cxnId="{BC3AD9F9-461F-4E81-B471-0B1CC16762D4}">
      <dgm:prSet/>
      <dgm:spPr/>
      <dgm:t>
        <a:bodyPr/>
        <a:lstStyle/>
        <a:p>
          <a:endParaRPr lang="en-ZA" sz="2400"/>
        </a:p>
      </dgm:t>
    </dgm:pt>
    <dgm:pt modelId="{443A0CB5-C827-46ED-B5FD-55AA94E2719C}" type="sibTrans" cxnId="{BC3AD9F9-461F-4E81-B471-0B1CC16762D4}">
      <dgm:prSet/>
      <dgm:spPr/>
      <dgm:t>
        <a:bodyPr/>
        <a:lstStyle/>
        <a:p>
          <a:endParaRPr lang="en-ZA" sz="2400"/>
        </a:p>
      </dgm:t>
    </dgm:pt>
    <dgm:pt modelId="{4E7FFA4B-A565-4B8C-9645-A75EFCB65AD0}">
      <dgm:prSet custT="1"/>
      <dgm:spPr/>
      <dgm:t>
        <a:bodyPr/>
        <a:lstStyle/>
        <a:p>
          <a:r>
            <a:rPr lang="en-ZA" sz="1400" dirty="0"/>
            <a:t>Improved public passenger transport  &amp; support for shift of freight from road to rail </a:t>
          </a:r>
        </a:p>
      </dgm:t>
    </dgm:pt>
    <dgm:pt modelId="{92E9AA15-81AE-4B8A-9E32-6D9FA3D8667A}" type="parTrans" cxnId="{5AAAA5AB-C06B-4096-A035-C365BE4AC111}">
      <dgm:prSet/>
      <dgm:spPr/>
      <dgm:t>
        <a:bodyPr/>
        <a:lstStyle/>
        <a:p>
          <a:endParaRPr lang="en-ZA" sz="2400"/>
        </a:p>
      </dgm:t>
    </dgm:pt>
    <dgm:pt modelId="{C1D6C278-58EA-45A4-9B4E-CD9922E5CFBF}" type="sibTrans" cxnId="{5AAAA5AB-C06B-4096-A035-C365BE4AC111}">
      <dgm:prSet/>
      <dgm:spPr/>
      <dgm:t>
        <a:bodyPr/>
        <a:lstStyle/>
        <a:p>
          <a:endParaRPr lang="en-ZA" sz="2400"/>
        </a:p>
      </dgm:t>
    </dgm:pt>
    <dgm:pt modelId="{3E4E8A5E-15E5-4AEA-8144-46C2BFB8A0ED}">
      <dgm:prSet custT="1"/>
      <dgm:spPr/>
      <dgm:t>
        <a:bodyPr/>
        <a:lstStyle/>
        <a:p>
          <a:r>
            <a:rPr lang="en-ZA" sz="1400" dirty="0"/>
            <a:t>5% tax-free allowance for complying with carbon budgets information requirements </a:t>
          </a:r>
        </a:p>
      </dgm:t>
    </dgm:pt>
    <dgm:pt modelId="{0B807A2A-D4D7-4542-B5CC-824707A5E9BC}" type="parTrans" cxnId="{EED75315-5161-4107-B632-1A2CB499AA19}">
      <dgm:prSet/>
      <dgm:spPr/>
      <dgm:t>
        <a:bodyPr/>
        <a:lstStyle/>
        <a:p>
          <a:endParaRPr lang="en-ZA" sz="2400"/>
        </a:p>
      </dgm:t>
    </dgm:pt>
    <dgm:pt modelId="{3D30FEC5-5C86-4060-971E-DDC820CAEEB6}" type="sibTrans" cxnId="{EED75315-5161-4107-B632-1A2CB499AA19}">
      <dgm:prSet/>
      <dgm:spPr/>
      <dgm:t>
        <a:bodyPr/>
        <a:lstStyle/>
        <a:p>
          <a:endParaRPr lang="en-ZA" sz="2400"/>
        </a:p>
      </dgm:t>
    </dgm:pt>
    <dgm:pt modelId="{BE9A4162-E601-471B-BBDC-41C3254864C0}">
      <dgm:prSet custT="1"/>
      <dgm:spPr/>
      <dgm:t>
        <a:bodyPr/>
        <a:lstStyle/>
        <a:p>
          <a:r>
            <a:rPr lang="en-ZA" sz="1400" b="1" dirty="0"/>
            <a:t>Up to 5% performance allowance </a:t>
          </a:r>
        </a:p>
      </dgm:t>
    </dgm:pt>
    <dgm:pt modelId="{DFB9FA16-FD3A-478C-93B1-1AC392EAFCB9}" type="parTrans" cxnId="{E7512AD3-7A45-46D7-B610-996F417031A7}">
      <dgm:prSet/>
      <dgm:spPr/>
      <dgm:t>
        <a:bodyPr/>
        <a:lstStyle/>
        <a:p>
          <a:endParaRPr lang="en-ZA" sz="1800"/>
        </a:p>
      </dgm:t>
    </dgm:pt>
    <dgm:pt modelId="{8B0D1B32-B9F9-4ECF-A8E6-DF76454318AE}" type="sibTrans" cxnId="{E7512AD3-7A45-46D7-B610-996F417031A7}">
      <dgm:prSet/>
      <dgm:spPr/>
      <dgm:t>
        <a:bodyPr/>
        <a:lstStyle/>
        <a:p>
          <a:endParaRPr lang="en-ZA" sz="1800"/>
        </a:p>
      </dgm:t>
    </dgm:pt>
    <dgm:pt modelId="{F82A8479-EC82-45D6-9345-AF4B907B2113}" type="pres">
      <dgm:prSet presAssocID="{D77231F7-EF84-44CD-AF74-855C607D2301}" presName="diagram" presStyleCnt="0">
        <dgm:presLayoutVars>
          <dgm:chPref val="1"/>
          <dgm:dir/>
          <dgm:animOne val="branch"/>
          <dgm:animLvl val="lvl"/>
          <dgm:resizeHandles/>
        </dgm:presLayoutVars>
      </dgm:prSet>
      <dgm:spPr/>
      <dgm:t>
        <a:bodyPr/>
        <a:lstStyle/>
        <a:p>
          <a:endParaRPr lang="en-ZA"/>
        </a:p>
      </dgm:t>
    </dgm:pt>
    <dgm:pt modelId="{4E9A4DEB-A2DC-48BF-85AB-AE8EE70260D9}" type="pres">
      <dgm:prSet presAssocID="{D6C636AE-B546-490B-B23F-82043B039D3D}" presName="root" presStyleCnt="0"/>
      <dgm:spPr/>
    </dgm:pt>
    <dgm:pt modelId="{975C710E-EE2B-442D-B56D-A2A4EA04E671}" type="pres">
      <dgm:prSet presAssocID="{D6C636AE-B546-490B-B23F-82043B039D3D}" presName="rootComposite" presStyleCnt="0"/>
      <dgm:spPr/>
    </dgm:pt>
    <dgm:pt modelId="{8A8980AA-5382-445C-9FB2-1B25064A7B67}" type="pres">
      <dgm:prSet presAssocID="{D6C636AE-B546-490B-B23F-82043B039D3D}" presName="rootText" presStyleLbl="node1" presStyleIdx="0" presStyleCnt="3" custScaleX="244555" custScaleY="177156" custLinFactNeighborX="11545" custLinFactNeighborY="-30"/>
      <dgm:spPr>
        <a:prstGeom prst="rightArrow">
          <a:avLst/>
        </a:prstGeom>
      </dgm:spPr>
      <dgm:t>
        <a:bodyPr/>
        <a:lstStyle/>
        <a:p>
          <a:endParaRPr lang="en-ZA"/>
        </a:p>
      </dgm:t>
    </dgm:pt>
    <dgm:pt modelId="{719EA9FA-05D8-453E-990A-0FBC3EEA5B48}" type="pres">
      <dgm:prSet presAssocID="{D6C636AE-B546-490B-B23F-82043B039D3D}" presName="rootConnector" presStyleLbl="node1" presStyleIdx="0" presStyleCnt="3"/>
      <dgm:spPr/>
      <dgm:t>
        <a:bodyPr/>
        <a:lstStyle/>
        <a:p>
          <a:endParaRPr lang="en-ZA"/>
        </a:p>
      </dgm:t>
    </dgm:pt>
    <dgm:pt modelId="{9AD2FE2B-8C32-40C0-B582-723167F7D7D4}" type="pres">
      <dgm:prSet presAssocID="{D6C636AE-B546-490B-B23F-82043B039D3D}" presName="childShape" presStyleCnt="0"/>
      <dgm:spPr/>
    </dgm:pt>
    <dgm:pt modelId="{E1CA8C4A-0B4A-40E5-809D-C66C0D2ECB32}" type="pres">
      <dgm:prSet presAssocID="{C8928836-8C7B-4CCA-B2B5-18409F60CFC0}" presName="Name13" presStyleLbl="parChTrans1D2" presStyleIdx="0" presStyleCnt="13"/>
      <dgm:spPr/>
      <dgm:t>
        <a:bodyPr/>
        <a:lstStyle/>
        <a:p>
          <a:endParaRPr lang="en-ZA"/>
        </a:p>
      </dgm:t>
    </dgm:pt>
    <dgm:pt modelId="{DE23F144-0878-4413-AEB2-4BA2C29FC4FB}" type="pres">
      <dgm:prSet presAssocID="{A4EFF17E-7D25-4290-A0E2-7BA0AF3E8DF3}" presName="childText" presStyleLbl="bgAcc1" presStyleIdx="0" presStyleCnt="13" custScaleX="276687" custScaleY="116346" custLinFactNeighborX="-1456" custLinFactNeighborY="-28418">
        <dgm:presLayoutVars>
          <dgm:bulletEnabled val="1"/>
        </dgm:presLayoutVars>
      </dgm:prSet>
      <dgm:spPr/>
      <dgm:t>
        <a:bodyPr/>
        <a:lstStyle/>
        <a:p>
          <a:endParaRPr lang="en-ZA"/>
        </a:p>
      </dgm:t>
    </dgm:pt>
    <dgm:pt modelId="{A26758F1-822F-42DE-911D-13E171688E90}" type="pres">
      <dgm:prSet presAssocID="{AE2E7708-65D1-4D42-8001-4C32C0500DF6}" presName="Name13" presStyleLbl="parChTrans1D2" presStyleIdx="1" presStyleCnt="13"/>
      <dgm:spPr/>
      <dgm:t>
        <a:bodyPr/>
        <a:lstStyle/>
        <a:p>
          <a:endParaRPr lang="en-ZA"/>
        </a:p>
      </dgm:t>
    </dgm:pt>
    <dgm:pt modelId="{D617047E-FFB6-4AFD-9109-2A17F48D4009}" type="pres">
      <dgm:prSet presAssocID="{029C884F-C098-48DE-96EA-92E5B8EC0499}" presName="childText" presStyleLbl="bgAcc1" presStyleIdx="1" presStyleCnt="13" custScaleX="276319" custScaleY="117295" custLinFactNeighborX="-1456" custLinFactNeighborY="-24958">
        <dgm:presLayoutVars>
          <dgm:bulletEnabled val="1"/>
        </dgm:presLayoutVars>
      </dgm:prSet>
      <dgm:spPr/>
      <dgm:t>
        <a:bodyPr/>
        <a:lstStyle/>
        <a:p>
          <a:endParaRPr lang="en-ZA"/>
        </a:p>
      </dgm:t>
    </dgm:pt>
    <dgm:pt modelId="{C32B3EC3-DB98-45A5-B11A-8AEDE464509B}" type="pres">
      <dgm:prSet presAssocID="{A7AB8B35-E4AC-4812-94BF-E46DB58FF47A}" presName="Name13" presStyleLbl="parChTrans1D2" presStyleIdx="2" presStyleCnt="13"/>
      <dgm:spPr/>
      <dgm:t>
        <a:bodyPr/>
        <a:lstStyle/>
        <a:p>
          <a:endParaRPr lang="en-ZA"/>
        </a:p>
      </dgm:t>
    </dgm:pt>
    <dgm:pt modelId="{FA1DB2DE-D202-48E9-9578-8AE590741A53}" type="pres">
      <dgm:prSet presAssocID="{72579679-C7C3-461F-B5BF-BB0544937D95}" presName="childText" presStyleLbl="bgAcc1" presStyleIdx="2" presStyleCnt="13" custScaleX="263499" custScaleY="107934" custLinFactNeighborX="-1456" custLinFactNeighborY="-22447">
        <dgm:presLayoutVars>
          <dgm:bulletEnabled val="1"/>
        </dgm:presLayoutVars>
      </dgm:prSet>
      <dgm:spPr/>
      <dgm:t>
        <a:bodyPr/>
        <a:lstStyle/>
        <a:p>
          <a:endParaRPr lang="en-ZA"/>
        </a:p>
      </dgm:t>
    </dgm:pt>
    <dgm:pt modelId="{F2CF421D-603E-4EA9-9C6C-5AF78E79FE7E}" type="pres">
      <dgm:prSet presAssocID="{A5B96656-08FC-4E8F-995A-D9EE83D8BCDD}" presName="Name13" presStyleLbl="parChTrans1D2" presStyleIdx="3" presStyleCnt="13"/>
      <dgm:spPr/>
      <dgm:t>
        <a:bodyPr/>
        <a:lstStyle/>
        <a:p>
          <a:endParaRPr lang="en-ZA"/>
        </a:p>
      </dgm:t>
    </dgm:pt>
    <dgm:pt modelId="{4032C8F9-9F47-46E3-9CD3-FC1112C30FA0}" type="pres">
      <dgm:prSet presAssocID="{EED0FC88-F360-433A-99C6-3D796F12F92E}" presName="childText" presStyleLbl="bgAcc1" presStyleIdx="3" presStyleCnt="13" custScaleX="266666" custScaleY="97001" custLinFactNeighborX="-1456" custLinFactNeighborY="-25056">
        <dgm:presLayoutVars>
          <dgm:bulletEnabled val="1"/>
        </dgm:presLayoutVars>
      </dgm:prSet>
      <dgm:spPr/>
      <dgm:t>
        <a:bodyPr/>
        <a:lstStyle/>
        <a:p>
          <a:endParaRPr lang="en-ZA"/>
        </a:p>
      </dgm:t>
    </dgm:pt>
    <dgm:pt modelId="{0B6C7FC0-6F5D-4BDF-972E-0D6FBE8AE2BC}" type="pres">
      <dgm:prSet presAssocID="{DFB9FA16-FD3A-478C-93B1-1AC392EAFCB9}" presName="Name13" presStyleLbl="parChTrans1D2" presStyleIdx="4" presStyleCnt="13"/>
      <dgm:spPr/>
      <dgm:t>
        <a:bodyPr/>
        <a:lstStyle/>
        <a:p>
          <a:endParaRPr lang="en-ZA"/>
        </a:p>
      </dgm:t>
    </dgm:pt>
    <dgm:pt modelId="{1A35241B-65C3-483A-8770-F137A58A7662}" type="pres">
      <dgm:prSet presAssocID="{BE9A4162-E601-471B-BBDC-41C3254864C0}" presName="childText" presStyleLbl="bgAcc1" presStyleIdx="4" presStyleCnt="13" custScaleX="255105" custLinFactNeighborX="-1456" custLinFactNeighborY="-31212">
        <dgm:presLayoutVars>
          <dgm:bulletEnabled val="1"/>
        </dgm:presLayoutVars>
      </dgm:prSet>
      <dgm:spPr/>
      <dgm:t>
        <a:bodyPr/>
        <a:lstStyle/>
        <a:p>
          <a:endParaRPr lang="en-ZA"/>
        </a:p>
      </dgm:t>
    </dgm:pt>
    <dgm:pt modelId="{3EF0A37A-F936-413F-8D61-026610D9CF40}" type="pres">
      <dgm:prSet presAssocID="{0B807A2A-D4D7-4542-B5CC-824707A5E9BC}" presName="Name13" presStyleLbl="parChTrans1D2" presStyleIdx="5" presStyleCnt="13"/>
      <dgm:spPr/>
      <dgm:t>
        <a:bodyPr/>
        <a:lstStyle/>
        <a:p>
          <a:endParaRPr lang="en-ZA"/>
        </a:p>
      </dgm:t>
    </dgm:pt>
    <dgm:pt modelId="{200B1A34-DC68-41DB-B3D8-8F174DF884DF}" type="pres">
      <dgm:prSet presAssocID="{3E4E8A5E-15E5-4AEA-8144-46C2BFB8A0ED}" presName="childText" presStyleLbl="bgAcc1" presStyleIdx="5" presStyleCnt="13" custScaleX="333408" custScaleY="137277" custLinFactNeighborX="-1456" custLinFactNeighborY="-25886">
        <dgm:presLayoutVars>
          <dgm:bulletEnabled val="1"/>
        </dgm:presLayoutVars>
      </dgm:prSet>
      <dgm:spPr/>
      <dgm:t>
        <a:bodyPr/>
        <a:lstStyle/>
        <a:p>
          <a:endParaRPr lang="en-ZA"/>
        </a:p>
      </dgm:t>
    </dgm:pt>
    <dgm:pt modelId="{B9BFCB0C-4E76-44DB-81D7-BBF5555ACB0B}" type="pres">
      <dgm:prSet presAssocID="{E7B27BDF-C0F8-4AF6-981F-36123843A5B1}" presName="Name13" presStyleLbl="parChTrans1D2" presStyleIdx="6" presStyleCnt="13"/>
      <dgm:spPr/>
      <dgm:t>
        <a:bodyPr/>
        <a:lstStyle/>
        <a:p>
          <a:endParaRPr lang="en-ZA"/>
        </a:p>
      </dgm:t>
    </dgm:pt>
    <dgm:pt modelId="{9B98889C-C4FF-4FCD-8863-CE2145655FE4}" type="pres">
      <dgm:prSet presAssocID="{1EB25CC9-763B-4170-B7F5-4B2E9A17F142}" presName="childText" presStyleLbl="bgAcc1" presStyleIdx="6" presStyleCnt="13" custScaleX="334672" custScaleY="95912" custLinFactNeighborX="4027" custLinFactNeighborY="-9675">
        <dgm:presLayoutVars>
          <dgm:bulletEnabled val="1"/>
        </dgm:presLayoutVars>
      </dgm:prSet>
      <dgm:spPr/>
      <dgm:t>
        <a:bodyPr/>
        <a:lstStyle/>
        <a:p>
          <a:endParaRPr lang="en-ZA"/>
        </a:p>
      </dgm:t>
    </dgm:pt>
    <dgm:pt modelId="{052C156F-51C0-44B7-9564-B24B06AF86AA}" type="pres">
      <dgm:prSet presAssocID="{34AE2E79-B0EC-4502-A61C-F796C080F160}" presName="root" presStyleCnt="0"/>
      <dgm:spPr/>
    </dgm:pt>
    <dgm:pt modelId="{BDC84D3F-BF6E-4B7F-A6E8-61A5E1E43C15}" type="pres">
      <dgm:prSet presAssocID="{34AE2E79-B0EC-4502-A61C-F796C080F160}" presName="rootComposite" presStyleCnt="0"/>
      <dgm:spPr/>
    </dgm:pt>
    <dgm:pt modelId="{9E0C36F4-E1AA-4C2E-B60D-8F290CAC9AB9}" type="pres">
      <dgm:prSet presAssocID="{34AE2E79-B0EC-4502-A61C-F796C080F160}" presName="rootText" presStyleLbl="node1" presStyleIdx="1" presStyleCnt="3" custScaleX="159258" custScaleY="979470" custLinFactY="12934" custLinFactNeighborX="12988" custLinFactNeighborY="100000"/>
      <dgm:spPr/>
      <dgm:t>
        <a:bodyPr/>
        <a:lstStyle/>
        <a:p>
          <a:endParaRPr lang="en-ZA"/>
        </a:p>
      </dgm:t>
    </dgm:pt>
    <dgm:pt modelId="{09EAC444-89B2-401A-9F09-27A5CB082D3E}" type="pres">
      <dgm:prSet presAssocID="{34AE2E79-B0EC-4502-A61C-F796C080F160}" presName="rootConnector" presStyleLbl="node1" presStyleIdx="1" presStyleCnt="3"/>
      <dgm:spPr/>
      <dgm:t>
        <a:bodyPr/>
        <a:lstStyle/>
        <a:p>
          <a:endParaRPr lang="en-ZA"/>
        </a:p>
      </dgm:t>
    </dgm:pt>
    <dgm:pt modelId="{9390C8FF-3350-4543-829C-D752FE4BD957}" type="pres">
      <dgm:prSet presAssocID="{34AE2E79-B0EC-4502-A61C-F796C080F160}" presName="childShape" presStyleCnt="0"/>
      <dgm:spPr/>
    </dgm:pt>
    <dgm:pt modelId="{3C396B39-EA7E-44B7-9D95-4BA6002B05D1}" type="pres">
      <dgm:prSet presAssocID="{00752322-9B21-46F6-9858-1EAAE707AACF}" presName="root" presStyleCnt="0"/>
      <dgm:spPr/>
    </dgm:pt>
    <dgm:pt modelId="{80F980CF-F51D-484F-8AFB-224FC91FEC18}" type="pres">
      <dgm:prSet presAssocID="{00752322-9B21-46F6-9858-1EAAE707AACF}" presName="rootComposite" presStyleCnt="0"/>
      <dgm:spPr/>
    </dgm:pt>
    <dgm:pt modelId="{61398DC9-592A-4429-8049-6D03FCA789A8}" type="pres">
      <dgm:prSet presAssocID="{00752322-9B21-46F6-9858-1EAAE707AACF}" presName="rootText" presStyleLbl="node1" presStyleIdx="2" presStyleCnt="3" custAng="0" custScaleX="300784" custScaleY="177156" custLinFactNeighborX="12931" custLinFactNeighborY="14451"/>
      <dgm:spPr>
        <a:prstGeom prst="leftArrow">
          <a:avLst/>
        </a:prstGeom>
      </dgm:spPr>
      <dgm:t>
        <a:bodyPr/>
        <a:lstStyle/>
        <a:p>
          <a:endParaRPr lang="en-ZA"/>
        </a:p>
      </dgm:t>
    </dgm:pt>
    <dgm:pt modelId="{0AEDD53C-48DB-4719-BBF1-BAAABFDBE990}" type="pres">
      <dgm:prSet presAssocID="{00752322-9B21-46F6-9858-1EAAE707AACF}" presName="rootConnector" presStyleLbl="node1" presStyleIdx="2" presStyleCnt="3"/>
      <dgm:spPr/>
      <dgm:t>
        <a:bodyPr/>
        <a:lstStyle/>
        <a:p>
          <a:endParaRPr lang="en-ZA"/>
        </a:p>
      </dgm:t>
    </dgm:pt>
    <dgm:pt modelId="{5FA808BD-EF47-44E2-A50F-D3ECBBD10CA8}" type="pres">
      <dgm:prSet presAssocID="{00752322-9B21-46F6-9858-1EAAE707AACF}" presName="childShape" presStyleCnt="0"/>
      <dgm:spPr/>
    </dgm:pt>
    <dgm:pt modelId="{9963BA51-AC2F-4A90-865D-9BC8C48904EE}" type="pres">
      <dgm:prSet presAssocID="{AD003511-8FC9-46A2-8F33-A6C81E89549C}" presName="Name13" presStyleLbl="parChTrans1D2" presStyleIdx="7" presStyleCnt="13"/>
      <dgm:spPr/>
      <dgm:t>
        <a:bodyPr/>
        <a:lstStyle/>
        <a:p>
          <a:endParaRPr lang="en-ZA"/>
        </a:p>
      </dgm:t>
    </dgm:pt>
    <dgm:pt modelId="{88290081-3906-4084-81D2-3699B1702BDF}" type="pres">
      <dgm:prSet presAssocID="{B65F2347-1319-4C33-8217-FD7FA4236F0F}" presName="childText" presStyleLbl="bgAcc1" presStyleIdx="7" presStyleCnt="13" custScaleX="324803" custScaleY="91648">
        <dgm:presLayoutVars>
          <dgm:bulletEnabled val="1"/>
        </dgm:presLayoutVars>
      </dgm:prSet>
      <dgm:spPr/>
      <dgm:t>
        <a:bodyPr/>
        <a:lstStyle/>
        <a:p>
          <a:endParaRPr lang="en-ZA"/>
        </a:p>
      </dgm:t>
    </dgm:pt>
    <dgm:pt modelId="{AD40E26D-B266-4CA7-A8C9-770E2700774B}" type="pres">
      <dgm:prSet presAssocID="{C3B95C8D-030A-4B7F-8B3E-2A760C4C79EE}" presName="Name13" presStyleLbl="parChTrans1D2" presStyleIdx="8" presStyleCnt="13"/>
      <dgm:spPr/>
      <dgm:t>
        <a:bodyPr/>
        <a:lstStyle/>
        <a:p>
          <a:endParaRPr lang="en-ZA"/>
        </a:p>
      </dgm:t>
    </dgm:pt>
    <dgm:pt modelId="{20026082-8690-4CDF-83E7-6A90901538A4}" type="pres">
      <dgm:prSet presAssocID="{665F16B6-EE4C-4576-8A80-41BEC5DBDE77}" presName="childText" presStyleLbl="bgAcc1" presStyleIdx="8" presStyleCnt="13" custScaleX="337983" custScaleY="177157">
        <dgm:presLayoutVars>
          <dgm:bulletEnabled val="1"/>
        </dgm:presLayoutVars>
      </dgm:prSet>
      <dgm:spPr/>
      <dgm:t>
        <a:bodyPr/>
        <a:lstStyle/>
        <a:p>
          <a:endParaRPr lang="en-ZA"/>
        </a:p>
      </dgm:t>
    </dgm:pt>
    <dgm:pt modelId="{125355DC-3B8B-486F-AA06-FDF942A5BAC6}" type="pres">
      <dgm:prSet presAssocID="{00A44C5C-81C5-48D5-9FB6-044ECE93D012}" presName="Name13" presStyleLbl="parChTrans1D2" presStyleIdx="9" presStyleCnt="13"/>
      <dgm:spPr/>
      <dgm:t>
        <a:bodyPr/>
        <a:lstStyle/>
        <a:p>
          <a:endParaRPr lang="en-ZA"/>
        </a:p>
      </dgm:t>
    </dgm:pt>
    <dgm:pt modelId="{589D336C-80D0-4F18-A83F-37A6B48D84EE}" type="pres">
      <dgm:prSet presAssocID="{40905A9F-E2BC-456F-8661-BC62EF8D9C01}" presName="childText" presStyleLbl="bgAcc1" presStyleIdx="9" presStyleCnt="13" custScaleX="336968" custScaleY="94695">
        <dgm:presLayoutVars>
          <dgm:bulletEnabled val="1"/>
        </dgm:presLayoutVars>
      </dgm:prSet>
      <dgm:spPr/>
      <dgm:t>
        <a:bodyPr/>
        <a:lstStyle/>
        <a:p>
          <a:endParaRPr lang="en-ZA"/>
        </a:p>
      </dgm:t>
    </dgm:pt>
    <dgm:pt modelId="{99E89F98-54A9-4E9B-A075-481C553CF83E}" type="pres">
      <dgm:prSet presAssocID="{C09C8831-5B83-452A-80C1-73B24126A5AC}" presName="Name13" presStyleLbl="parChTrans1D2" presStyleIdx="10" presStyleCnt="13"/>
      <dgm:spPr/>
      <dgm:t>
        <a:bodyPr/>
        <a:lstStyle/>
        <a:p>
          <a:endParaRPr lang="en-ZA"/>
        </a:p>
      </dgm:t>
    </dgm:pt>
    <dgm:pt modelId="{92F7BD58-9BEE-49FB-9C53-5301351F4025}" type="pres">
      <dgm:prSet presAssocID="{6C16FE05-7A03-46A3-834C-C8C53AB83C52}" presName="childText" presStyleLbl="bgAcc1" presStyleIdx="10" presStyleCnt="13" custScaleX="337008">
        <dgm:presLayoutVars>
          <dgm:bulletEnabled val="1"/>
        </dgm:presLayoutVars>
      </dgm:prSet>
      <dgm:spPr/>
      <dgm:t>
        <a:bodyPr/>
        <a:lstStyle/>
        <a:p>
          <a:endParaRPr lang="en-ZA"/>
        </a:p>
      </dgm:t>
    </dgm:pt>
    <dgm:pt modelId="{1F3ED502-2517-4BD7-9159-B8119A91C6EA}" type="pres">
      <dgm:prSet presAssocID="{9F734205-B192-46C4-BF0E-5EBD0A06A816}" presName="Name13" presStyleLbl="parChTrans1D2" presStyleIdx="11" presStyleCnt="13"/>
      <dgm:spPr/>
      <dgm:t>
        <a:bodyPr/>
        <a:lstStyle/>
        <a:p>
          <a:endParaRPr lang="en-ZA"/>
        </a:p>
      </dgm:t>
    </dgm:pt>
    <dgm:pt modelId="{BA5209BB-DDBB-4ED7-8BCB-23C117EDBC4A}" type="pres">
      <dgm:prSet presAssocID="{7C3BAA79-F653-4F2B-A2A7-71DFE33291C4}" presName="childText" presStyleLbl="bgAcc1" presStyleIdx="11" presStyleCnt="13" custScaleX="340270">
        <dgm:presLayoutVars>
          <dgm:bulletEnabled val="1"/>
        </dgm:presLayoutVars>
      </dgm:prSet>
      <dgm:spPr/>
      <dgm:t>
        <a:bodyPr/>
        <a:lstStyle/>
        <a:p>
          <a:endParaRPr lang="en-ZA"/>
        </a:p>
      </dgm:t>
    </dgm:pt>
    <dgm:pt modelId="{CB76AD1A-045B-48C9-BCC2-74395DDA6A11}" type="pres">
      <dgm:prSet presAssocID="{92E9AA15-81AE-4B8A-9E32-6D9FA3D8667A}" presName="Name13" presStyleLbl="parChTrans1D2" presStyleIdx="12" presStyleCnt="13"/>
      <dgm:spPr/>
      <dgm:t>
        <a:bodyPr/>
        <a:lstStyle/>
        <a:p>
          <a:endParaRPr lang="en-ZA"/>
        </a:p>
      </dgm:t>
    </dgm:pt>
    <dgm:pt modelId="{239C0626-F0BF-4078-805C-2F0F129B5CDB}" type="pres">
      <dgm:prSet presAssocID="{4E7FFA4B-A565-4B8C-9645-A75EFCB65AD0}" presName="childText" presStyleLbl="bgAcc1" presStyleIdx="12" presStyleCnt="13" custScaleX="341820">
        <dgm:presLayoutVars>
          <dgm:bulletEnabled val="1"/>
        </dgm:presLayoutVars>
      </dgm:prSet>
      <dgm:spPr/>
      <dgm:t>
        <a:bodyPr/>
        <a:lstStyle/>
        <a:p>
          <a:endParaRPr lang="en-ZA"/>
        </a:p>
      </dgm:t>
    </dgm:pt>
  </dgm:ptLst>
  <dgm:cxnLst>
    <dgm:cxn modelId="{BC3AD9F9-461F-4E81-B471-0B1CC16762D4}" srcId="{00752322-9B21-46F6-9858-1EAAE707AACF}" destId="{7C3BAA79-F653-4F2B-A2A7-71DFE33291C4}" srcOrd="4" destOrd="0" parTransId="{9F734205-B192-46C4-BF0E-5EBD0A06A816}" sibTransId="{443A0CB5-C827-46ED-B5FD-55AA94E2719C}"/>
    <dgm:cxn modelId="{D85AB602-5000-40CE-8326-47366A0C632E}" type="presOf" srcId="{3E4E8A5E-15E5-4AEA-8144-46C2BFB8A0ED}" destId="{200B1A34-DC68-41DB-B3D8-8F174DF884DF}" srcOrd="0" destOrd="0" presId="urn:microsoft.com/office/officeart/2005/8/layout/hierarchy3"/>
    <dgm:cxn modelId="{3370CDEC-2F1A-4C2C-A94A-2EFD6643C6F4}" srcId="{00752322-9B21-46F6-9858-1EAAE707AACF}" destId="{B65F2347-1319-4C33-8217-FD7FA4236F0F}" srcOrd="0" destOrd="0" parTransId="{AD003511-8FC9-46A2-8F33-A6C81E89549C}" sibTransId="{51E2C6C4-E65C-42FA-ABBC-D71150DEC9CD}"/>
    <dgm:cxn modelId="{78D3C3B2-31B5-4564-8232-550FB3E99B71}" type="presOf" srcId="{665F16B6-EE4C-4576-8A80-41BEC5DBDE77}" destId="{20026082-8690-4CDF-83E7-6A90901538A4}" srcOrd="0" destOrd="0" presId="urn:microsoft.com/office/officeart/2005/8/layout/hierarchy3"/>
    <dgm:cxn modelId="{9BFBCA76-5D63-46F0-BF16-528A215A812B}" srcId="{D77231F7-EF84-44CD-AF74-855C607D2301}" destId="{00752322-9B21-46F6-9858-1EAAE707AACF}" srcOrd="2" destOrd="0" parTransId="{E61EFAF4-32FA-4D6C-9057-2D29ADEF1FA0}" sibTransId="{4579CAA2-2FC4-48E3-83DD-BC905E98DC11}"/>
    <dgm:cxn modelId="{AA4630FC-1819-4D0F-9ACD-B55BE7EA6370}" type="presOf" srcId="{C8928836-8C7B-4CCA-B2B5-18409F60CFC0}" destId="{E1CA8C4A-0B4A-40E5-809D-C66C0D2ECB32}" srcOrd="0" destOrd="0" presId="urn:microsoft.com/office/officeart/2005/8/layout/hierarchy3"/>
    <dgm:cxn modelId="{EED75315-5161-4107-B632-1A2CB499AA19}" srcId="{D6C636AE-B546-490B-B23F-82043B039D3D}" destId="{3E4E8A5E-15E5-4AEA-8144-46C2BFB8A0ED}" srcOrd="5" destOrd="0" parTransId="{0B807A2A-D4D7-4542-B5CC-824707A5E9BC}" sibTransId="{3D30FEC5-5C86-4060-971E-DDC820CAEEB6}"/>
    <dgm:cxn modelId="{99FF4441-3BF6-4D51-A610-6CFC3E6F3FD8}" type="presOf" srcId="{DFB9FA16-FD3A-478C-93B1-1AC392EAFCB9}" destId="{0B6C7FC0-6F5D-4BDF-972E-0D6FBE8AE2BC}" srcOrd="0" destOrd="0" presId="urn:microsoft.com/office/officeart/2005/8/layout/hierarchy3"/>
    <dgm:cxn modelId="{D294B3AC-C823-4C92-A990-5EAB3D0B10F9}" srcId="{00752322-9B21-46F6-9858-1EAAE707AACF}" destId="{665F16B6-EE4C-4576-8A80-41BEC5DBDE77}" srcOrd="1" destOrd="0" parTransId="{C3B95C8D-030A-4B7F-8B3E-2A760C4C79EE}" sibTransId="{077B5522-7D68-4740-9C06-FB022A3253C3}"/>
    <dgm:cxn modelId="{13BA3510-8A63-4256-906C-5DC07AA462AB}" type="presOf" srcId="{E7B27BDF-C0F8-4AF6-981F-36123843A5B1}" destId="{B9BFCB0C-4E76-44DB-81D7-BBF5555ACB0B}" srcOrd="0" destOrd="0" presId="urn:microsoft.com/office/officeart/2005/8/layout/hierarchy3"/>
    <dgm:cxn modelId="{6E692528-19A1-4FEB-8F20-1BE4D4CF9103}" type="presOf" srcId="{00752322-9B21-46F6-9858-1EAAE707AACF}" destId="{0AEDD53C-48DB-4719-BBF1-BAAABFDBE990}" srcOrd="1" destOrd="0" presId="urn:microsoft.com/office/officeart/2005/8/layout/hierarchy3"/>
    <dgm:cxn modelId="{0EEC4833-2C20-4E1F-A033-528F0CF61D97}" srcId="{D77231F7-EF84-44CD-AF74-855C607D2301}" destId="{D6C636AE-B546-490B-B23F-82043B039D3D}" srcOrd="0" destOrd="0" parTransId="{2F169F66-E1CB-413E-A950-B5D32FA7F8F4}" sibTransId="{A0992CD7-AF56-40CE-8A04-CFBC441DABA9}"/>
    <dgm:cxn modelId="{1D340ADE-5C37-485E-8324-231BF2FFD716}" type="presOf" srcId="{A5B96656-08FC-4E8F-995A-D9EE83D8BCDD}" destId="{F2CF421D-603E-4EA9-9C6C-5AF78E79FE7E}" srcOrd="0" destOrd="0" presId="urn:microsoft.com/office/officeart/2005/8/layout/hierarchy3"/>
    <dgm:cxn modelId="{22E8A476-F930-4EF8-81F4-356C1DCC0A4F}" type="presOf" srcId="{00752322-9B21-46F6-9858-1EAAE707AACF}" destId="{61398DC9-592A-4429-8049-6D03FCA789A8}" srcOrd="0" destOrd="0" presId="urn:microsoft.com/office/officeart/2005/8/layout/hierarchy3"/>
    <dgm:cxn modelId="{0F951F9F-3264-4E48-BD42-1B8F33BD2A10}" type="presOf" srcId="{EED0FC88-F360-433A-99C6-3D796F12F92E}" destId="{4032C8F9-9F47-46E3-9CD3-FC1112C30FA0}" srcOrd="0" destOrd="0" presId="urn:microsoft.com/office/officeart/2005/8/layout/hierarchy3"/>
    <dgm:cxn modelId="{DA3C3831-D760-408F-ABBF-B181FB62538E}" type="presOf" srcId="{34AE2E79-B0EC-4502-A61C-F796C080F160}" destId="{09EAC444-89B2-401A-9F09-27A5CB082D3E}" srcOrd="1" destOrd="0" presId="urn:microsoft.com/office/officeart/2005/8/layout/hierarchy3"/>
    <dgm:cxn modelId="{DBBBBF90-00CD-45A4-9D6F-457058B547A6}" type="presOf" srcId="{34AE2E79-B0EC-4502-A61C-F796C080F160}" destId="{9E0C36F4-E1AA-4C2E-B60D-8F290CAC9AB9}" srcOrd="0" destOrd="0" presId="urn:microsoft.com/office/officeart/2005/8/layout/hierarchy3"/>
    <dgm:cxn modelId="{1A9E167A-1FBD-4025-91D6-5DAFD21E8E05}" type="presOf" srcId="{A4EFF17E-7D25-4290-A0E2-7BA0AF3E8DF3}" destId="{DE23F144-0878-4413-AEB2-4BA2C29FC4FB}" srcOrd="0" destOrd="0" presId="urn:microsoft.com/office/officeart/2005/8/layout/hierarchy3"/>
    <dgm:cxn modelId="{02C757AB-F4F7-49FA-9E13-212E11664EF3}" type="presOf" srcId="{C3B95C8D-030A-4B7F-8B3E-2A760C4C79EE}" destId="{AD40E26D-B266-4CA7-A8C9-770E2700774B}" srcOrd="0" destOrd="0" presId="urn:microsoft.com/office/officeart/2005/8/layout/hierarchy3"/>
    <dgm:cxn modelId="{90D21E90-2144-4DF9-8777-D793E089D093}" type="presOf" srcId="{4E7FFA4B-A565-4B8C-9645-A75EFCB65AD0}" destId="{239C0626-F0BF-4078-805C-2F0F129B5CDB}" srcOrd="0" destOrd="0" presId="urn:microsoft.com/office/officeart/2005/8/layout/hierarchy3"/>
    <dgm:cxn modelId="{454933A4-9E7C-43B4-8D73-918D177951BF}" type="presOf" srcId="{92E9AA15-81AE-4B8A-9E32-6D9FA3D8667A}" destId="{CB76AD1A-045B-48C9-BCC2-74395DDA6A11}" srcOrd="0" destOrd="0" presId="urn:microsoft.com/office/officeart/2005/8/layout/hierarchy3"/>
    <dgm:cxn modelId="{96711D99-8968-40A9-8CBB-16E0303B075D}" type="presOf" srcId="{1EB25CC9-763B-4170-B7F5-4B2E9A17F142}" destId="{9B98889C-C4FF-4FCD-8863-CE2145655FE4}" srcOrd="0" destOrd="0" presId="urn:microsoft.com/office/officeart/2005/8/layout/hierarchy3"/>
    <dgm:cxn modelId="{A6979377-D5D8-4ECF-82A3-55F692F2C2B0}" type="presOf" srcId="{D6C636AE-B546-490B-B23F-82043B039D3D}" destId="{8A8980AA-5382-445C-9FB2-1B25064A7B67}" srcOrd="0" destOrd="0" presId="urn:microsoft.com/office/officeart/2005/8/layout/hierarchy3"/>
    <dgm:cxn modelId="{D1ADB7B0-5436-425D-87F2-B9B748D3E107}" srcId="{D6C636AE-B546-490B-B23F-82043B039D3D}" destId="{72579679-C7C3-461F-B5BF-BB0544937D95}" srcOrd="2" destOrd="0" parTransId="{A7AB8B35-E4AC-4812-94BF-E46DB58FF47A}" sibTransId="{400B6A12-D9CE-444E-A080-DD1050F1F78D}"/>
    <dgm:cxn modelId="{5A2C1A62-9D83-43DB-A91A-74E827CE52A8}" srcId="{D77231F7-EF84-44CD-AF74-855C607D2301}" destId="{34AE2E79-B0EC-4502-A61C-F796C080F160}" srcOrd="1" destOrd="0" parTransId="{AA92C76D-C619-4C9A-981B-4817A53B3D1F}" sibTransId="{0B121130-23A3-444A-99C5-C326189665FF}"/>
    <dgm:cxn modelId="{0496042F-D8C7-4077-969A-4B62878F8A4F}" type="presOf" srcId="{00A44C5C-81C5-48D5-9FB6-044ECE93D012}" destId="{125355DC-3B8B-486F-AA06-FDF942A5BAC6}" srcOrd="0" destOrd="0" presId="urn:microsoft.com/office/officeart/2005/8/layout/hierarchy3"/>
    <dgm:cxn modelId="{8DAB0B11-AA3D-44D1-BCA8-550188CEA3D6}" srcId="{D6C636AE-B546-490B-B23F-82043B039D3D}" destId="{029C884F-C098-48DE-96EA-92E5B8EC0499}" srcOrd="1" destOrd="0" parTransId="{AE2E7708-65D1-4D42-8001-4C32C0500DF6}" sibTransId="{8D4C473F-15D0-48D9-8ED7-551835CE9E17}"/>
    <dgm:cxn modelId="{04127370-DF4F-4C54-8F35-769EC186C4FF}" type="presOf" srcId="{BE9A4162-E601-471B-BBDC-41C3254864C0}" destId="{1A35241B-65C3-483A-8770-F137A58A7662}" srcOrd="0" destOrd="0" presId="urn:microsoft.com/office/officeart/2005/8/layout/hierarchy3"/>
    <dgm:cxn modelId="{0B2345D4-2BFA-4924-AC61-F69D88CD1124}" type="presOf" srcId="{40905A9F-E2BC-456F-8661-BC62EF8D9C01}" destId="{589D336C-80D0-4F18-A83F-37A6B48D84EE}" srcOrd="0" destOrd="0" presId="urn:microsoft.com/office/officeart/2005/8/layout/hierarchy3"/>
    <dgm:cxn modelId="{39CFA556-DB18-4484-9B74-47520E6279CC}" type="presOf" srcId="{D77231F7-EF84-44CD-AF74-855C607D2301}" destId="{F82A8479-EC82-45D6-9345-AF4B907B2113}" srcOrd="0" destOrd="0" presId="urn:microsoft.com/office/officeart/2005/8/layout/hierarchy3"/>
    <dgm:cxn modelId="{9C747366-92B2-421B-82B4-038504F8392E}" type="presOf" srcId="{72579679-C7C3-461F-B5BF-BB0544937D95}" destId="{FA1DB2DE-D202-48E9-9578-8AE590741A53}" srcOrd="0" destOrd="0" presId="urn:microsoft.com/office/officeart/2005/8/layout/hierarchy3"/>
    <dgm:cxn modelId="{6264FE02-AF10-4DBE-8AF7-EDF0AEFBBD21}" type="presOf" srcId="{D6C636AE-B546-490B-B23F-82043B039D3D}" destId="{719EA9FA-05D8-453E-990A-0FBC3EEA5B48}" srcOrd="1" destOrd="0" presId="urn:microsoft.com/office/officeart/2005/8/layout/hierarchy3"/>
    <dgm:cxn modelId="{3A71F767-D802-4397-8885-705612D9019E}" srcId="{00752322-9B21-46F6-9858-1EAAE707AACF}" destId="{40905A9F-E2BC-456F-8661-BC62EF8D9C01}" srcOrd="2" destOrd="0" parTransId="{00A44C5C-81C5-48D5-9FB6-044ECE93D012}" sibTransId="{5E104D30-DD7F-4C02-8A18-E3595D76DA22}"/>
    <dgm:cxn modelId="{49CB7072-8CF4-4F30-9A2E-7B549EEE47C8}" type="presOf" srcId="{6C16FE05-7A03-46A3-834C-C8C53AB83C52}" destId="{92F7BD58-9BEE-49FB-9C53-5301351F4025}" srcOrd="0" destOrd="0" presId="urn:microsoft.com/office/officeart/2005/8/layout/hierarchy3"/>
    <dgm:cxn modelId="{DDA81063-F970-4E3E-999B-730FE99D202B}" type="presOf" srcId="{AD003511-8FC9-46A2-8F33-A6C81E89549C}" destId="{9963BA51-AC2F-4A90-865D-9BC8C48904EE}" srcOrd="0" destOrd="0" presId="urn:microsoft.com/office/officeart/2005/8/layout/hierarchy3"/>
    <dgm:cxn modelId="{08B5B4C3-D545-43F1-B1FD-75638D3CCAF2}" srcId="{00752322-9B21-46F6-9858-1EAAE707AACF}" destId="{6C16FE05-7A03-46A3-834C-C8C53AB83C52}" srcOrd="3" destOrd="0" parTransId="{C09C8831-5B83-452A-80C1-73B24126A5AC}" sibTransId="{357677FC-8E2E-42D0-BCE1-503603136CD0}"/>
    <dgm:cxn modelId="{D67C0F44-BA77-4E87-A4D2-8A86AF1FB5A5}" type="presOf" srcId="{C09C8831-5B83-452A-80C1-73B24126A5AC}" destId="{99E89F98-54A9-4E9B-A075-481C553CF83E}" srcOrd="0" destOrd="0" presId="urn:microsoft.com/office/officeart/2005/8/layout/hierarchy3"/>
    <dgm:cxn modelId="{BEED5724-8483-463A-9891-8083B307F9BC}" type="presOf" srcId="{9F734205-B192-46C4-BF0E-5EBD0A06A816}" destId="{1F3ED502-2517-4BD7-9159-B8119A91C6EA}" srcOrd="0" destOrd="0" presId="urn:microsoft.com/office/officeart/2005/8/layout/hierarchy3"/>
    <dgm:cxn modelId="{E7512AD3-7A45-46D7-B610-996F417031A7}" srcId="{D6C636AE-B546-490B-B23F-82043B039D3D}" destId="{BE9A4162-E601-471B-BBDC-41C3254864C0}" srcOrd="4" destOrd="0" parTransId="{DFB9FA16-FD3A-478C-93B1-1AC392EAFCB9}" sibTransId="{8B0D1B32-B9F9-4ECF-A8E6-DF76454318AE}"/>
    <dgm:cxn modelId="{F1128A56-63CF-41B5-B34D-22CF0A1313AF}" srcId="{D6C636AE-B546-490B-B23F-82043B039D3D}" destId="{EED0FC88-F360-433A-99C6-3D796F12F92E}" srcOrd="3" destOrd="0" parTransId="{A5B96656-08FC-4E8F-995A-D9EE83D8BCDD}" sibTransId="{5F068325-D71D-4FBE-A42F-44955E2AA12B}"/>
    <dgm:cxn modelId="{0F79AC28-B044-4A6A-9B0C-E8931D1122CA}" type="presOf" srcId="{AE2E7708-65D1-4D42-8001-4C32C0500DF6}" destId="{A26758F1-822F-42DE-911D-13E171688E90}" srcOrd="0" destOrd="0" presId="urn:microsoft.com/office/officeart/2005/8/layout/hierarchy3"/>
    <dgm:cxn modelId="{89D46708-11A7-4009-911D-DDDAB9A3AC4A}" type="presOf" srcId="{B65F2347-1319-4C33-8217-FD7FA4236F0F}" destId="{88290081-3906-4084-81D2-3699B1702BDF}" srcOrd="0" destOrd="0" presId="urn:microsoft.com/office/officeart/2005/8/layout/hierarchy3"/>
    <dgm:cxn modelId="{AB709F4E-C1CD-4E5B-974D-39770EF56B60}" srcId="{D6C636AE-B546-490B-B23F-82043B039D3D}" destId="{1EB25CC9-763B-4170-B7F5-4B2E9A17F142}" srcOrd="6" destOrd="0" parTransId="{E7B27BDF-C0F8-4AF6-981F-36123843A5B1}" sibTransId="{EFBFA41B-974A-4283-8BDD-C4D690E94D12}"/>
    <dgm:cxn modelId="{FF327699-02BC-4F98-B639-8487E6739DC9}" type="presOf" srcId="{029C884F-C098-48DE-96EA-92E5B8EC0499}" destId="{D617047E-FFB6-4AFD-9109-2A17F48D4009}" srcOrd="0" destOrd="0" presId="urn:microsoft.com/office/officeart/2005/8/layout/hierarchy3"/>
    <dgm:cxn modelId="{165044F9-2807-4B34-96A9-53800479E351}" type="presOf" srcId="{0B807A2A-D4D7-4542-B5CC-824707A5E9BC}" destId="{3EF0A37A-F936-413F-8D61-026610D9CF40}" srcOrd="0" destOrd="0" presId="urn:microsoft.com/office/officeart/2005/8/layout/hierarchy3"/>
    <dgm:cxn modelId="{070E8002-6589-4201-9EEF-1EB32F87F935}" type="presOf" srcId="{A7AB8B35-E4AC-4812-94BF-E46DB58FF47A}" destId="{C32B3EC3-DB98-45A5-B11A-8AEDE464509B}" srcOrd="0" destOrd="0" presId="urn:microsoft.com/office/officeart/2005/8/layout/hierarchy3"/>
    <dgm:cxn modelId="{E4CD6564-0F5B-4E4F-87A6-58EB0DF5C978}" srcId="{D6C636AE-B546-490B-B23F-82043B039D3D}" destId="{A4EFF17E-7D25-4290-A0E2-7BA0AF3E8DF3}" srcOrd="0" destOrd="0" parTransId="{C8928836-8C7B-4CCA-B2B5-18409F60CFC0}" sibTransId="{3A583BCA-E4A0-435B-B5B0-3E8B090BC7D5}"/>
    <dgm:cxn modelId="{47618B74-67F6-44DE-BD8B-F3BDB69EB6B3}" type="presOf" srcId="{7C3BAA79-F653-4F2B-A2A7-71DFE33291C4}" destId="{BA5209BB-DDBB-4ED7-8BCB-23C117EDBC4A}" srcOrd="0" destOrd="0" presId="urn:microsoft.com/office/officeart/2005/8/layout/hierarchy3"/>
    <dgm:cxn modelId="{5AAAA5AB-C06B-4096-A035-C365BE4AC111}" srcId="{00752322-9B21-46F6-9858-1EAAE707AACF}" destId="{4E7FFA4B-A565-4B8C-9645-A75EFCB65AD0}" srcOrd="5" destOrd="0" parTransId="{92E9AA15-81AE-4B8A-9E32-6D9FA3D8667A}" sibTransId="{C1D6C278-58EA-45A4-9B4E-CD9922E5CFBF}"/>
    <dgm:cxn modelId="{E3B3F6CA-CF2C-49FD-AE00-5FD48CB2F893}" type="presParOf" srcId="{F82A8479-EC82-45D6-9345-AF4B907B2113}" destId="{4E9A4DEB-A2DC-48BF-85AB-AE8EE70260D9}" srcOrd="0" destOrd="0" presId="urn:microsoft.com/office/officeart/2005/8/layout/hierarchy3"/>
    <dgm:cxn modelId="{D44FB704-5623-4F88-BA9D-63CEBDB7A42B}" type="presParOf" srcId="{4E9A4DEB-A2DC-48BF-85AB-AE8EE70260D9}" destId="{975C710E-EE2B-442D-B56D-A2A4EA04E671}" srcOrd="0" destOrd="0" presId="urn:microsoft.com/office/officeart/2005/8/layout/hierarchy3"/>
    <dgm:cxn modelId="{E2F99E82-9D4D-4AC9-973C-A34A4BDC85FF}" type="presParOf" srcId="{975C710E-EE2B-442D-B56D-A2A4EA04E671}" destId="{8A8980AA-5382-445C-9FB2-1B25064A7B67}" srcOrd="0" destOrd="0" presId="urn:microsoft.com/office/officeart/2005/8/layout/hierarchy3"/>
    <dgm:cxn modelId="{D73326E0-855E-427D-8950-9C65C2C54F23}" type="presParOf" srcId="{975C710E-EE2B-442D-B56D-A2A4EA04E671}" destId="{719EA9FA-05D8-453E-990A-0FBC3EEA5B48}" srcOrd="1" destOrd="0" presId="urn:microsoft.com/office/officeart/2005/8/layout/hierarchy3"/>
    <dgm:cxn modelId="{D839117C-27A6-4550-A7AF-C1682AB73F28}" type="presParOf" srcId="{4E9A4DEB-A2DC-48BF-85AB-AE8EE70260D9}" destId="{9AD2FE2B-8C32-40C0-B582-723167F7D7D4}" srcOrd="1" destOrd="0" presId="urn:microsoft.com/office/officeart/2005/8/layout/hierarchy3"/>
    <dgm:cxn modelId="{25DEB889-A921-42CC-822E-08A66369816A}" type="presParOf" srcId="{9AD2FE2B-8C32-40C0-B582-723167F7D7D4}" destId="{E1CA8C4A-0B4A-40E5-809D-C66C0D2ECB32}" srcOrd="0" destOrd="0" presId="urn:microsoft.com/office/officeart/2005/8/layout/hierarchy3"/>
    <dgm:cxn modelId="{FF8BD062-1B08-4D1B-AE11-F5C60AE94815}" type="presParOf" srcId="{9AD2FE2B-8C32-40C0-B582-723167F7D7D4}" destId="{DE23F144-0878-4413-AEB2-4BA2C29FC4FB}" srcOrd="1" destOrd="0" presId="urn:microsoft.com/office/officeart/2005/8/layout/hierarchy3"/>
    <dgm:cxn modelId="{E6FA6641-B70A-410B-8428-DE4F67449969}" type="presParOf" srcId="{9AD2FE2B-8C32-40C0-B582-723167F7D7D4}" destId="{A26758F1-822F-42DE-911D-13E171688E90}" srcOrd="2" destOrd="0" presId="urn:microsoft.com/office/officeart/2005/8/layout/hierarchy3"/>
    <dgm:cxn modelId="{216BCE32-4D6A-4B29-9DC4-6E0A0915E041}" type="presParOf" srcId="{9AD2FE2B-8C32-40C0-B582-723167F7D7D4}" destId="{D617047E-FFB6-4AFD-9109-2A17F48D4009}" srcOrd="3" destOrd="0" presId="urn:microsoft.com/office/officeart/2005/8/layout/hierarchy3"/>
    <dgm:cxn modelId="{DB895616-5E09-4B17-B7A1-7DC238AB4419}" type="presParOf" srcId="{9AD2FE2B-8C32-40C0-B582-723167F7D7D4}" destId="{C32B3EC3-DB98-45A5-B11A-8AEDE464509B}" srcOrd="4" destOrd="0" presId="urn:microsoft.com/office/officeart/2005/8/layout/hierarchy3"/>
    <dgm:cxn modelId="{E777D0E4-E9B6-4A3E-B70C-115A7FD43684}" type="presParOf" srcId="{9AD2FE2B-8C32-40C0-B582-723167F7D7D4}" destId="{FA1DB2DE-D202-48E9-9578-8AE590741A53}" srcOrd="5" destOrd="0" presId="urn:microsoft.com/office/officeart/2005/8/layout/hierarchy3"/>
    <dgm:cxn modelId="{70A6FEEC-A81B-4261-8A3F-B7F20FF58184}" type="presParOf" srcId="{9AD2FE2B-8C32-40C0-B582-723167F7D7D4}" destId="{F2CF421D-603E-4EA9-9C6C-5AF78E79FE7E}" srcOrd="6" destOrd="0" presId="urn:microsoft.com/office/officeart/2005/8/layout/hierarchy3"/>
    <dgm:cxn modelId="{B54FAE62-28DE-40E7-B81F-47252508396A}" type="presParOf" srcId="{9AD2FE2B-8C32-40C0-B582-723167F7D7D4}" destId="{4032C8F9-9F47-46E3-9CD3-FC1112C30FA0}" srcOrd="7" destOrd="0" presId="urn:microsoft.com/office/officeart/2005/8/layout/hierarchy3"/>
    <dgm:cxn modelId="{79002410-A5BD-4C8D-8B5D-B0B9D41D91B0}" type="presParOf" srcId="{9AD2FE2B-8C32-40C0-B582-723167F7D7D4}" destId="{0B6C7FC0-6F5D-4BDF-972E-0D6FBE8AE2BC}" srcOrd="8" destOrd="0" presId="urn:microsoft.com/office/officeart/2005/8/layout/hierarchy3"/>
    <dgm:cxn modelId="{8290D6DD-1B6C-4E6D-A69F-27AD4E5009AD}" type="presParOf" srcId="{9AD2FE2B-8C32-40C0-B582-723167F7D7D4}" destId="{1A35241B-65C3-483A-8770-F137A58A7662}" srcOrd="9" destOrd="0" presId="urn:microsoft.com/office/officeart/2005/8/layout/hierarchy3"/>
    <dgm:cxn modelId="{74C2DADB-1B2F-4706-8D25-6A9F6363833E}" type="presParOf" srcId="{9AD2FE2B-8C32-40C0-B582-723167F7D7D4}" destId="{3EF0A37A-F936-413F-8D61-026610D9CF40}" srcOrd="10" destOrd="0" presId="urn:microsoft.com/office/officeart/2005/8/layout/hierarchy3"/>
    <dgm:cxn modelId="{1905701E-D53B-43B3-8E84-25C11C52D001}" type="presParOf" srcId="{9AD2FE2B-8C32-40C0-B582-723167F7D7D4}" destId="{200B1A34-DC68-41DB-B3D8-8F174DF884DF}" srcOrd="11" destOrd="0" presId="urn:microsoft.com/office/officeart/2005/8/layout/hierarchy3"/>
    <dgm:cxn modelId="{6CDE1823-491F-4AD1-8AC3-5849EC6BF9CA}" type="presParOf" srcId="{9AD2FE2B-8C32-40C0-B582-723167F7D7D4}" destId="{B9BFCB0C-4E76-44DB-81D7-BBF5555ACB0B}" srcOrd="12" destOrd="0" presId="urn:microsoft.com/office/officeart/2005/8/layout/hierarchy3"/>
    <dgm:cxn modelId="{6770DA65-90CE-4298-85D0-8C31B3E63791}" type="presParOf" srcId="{9AD2FE2B-8C32-40C0-B582-723167F7D7D4}" destId="{9B98889C-C4FF-4FCD-8863-CE2145655FE4}" srcOrd="13" destOrd="0" presId="urn:microsoft.com/office/officeart/2005/8/layout/hierarchy3"/>
    <dgm:cxn modelId="{0385ADBF-102C-4D5F-8943-0A80DDADBF9C}" type="presParOf" srcId="{F82A8479-EC82-45D6-9345-AF4B907B2113}" destId="{052C156F-51C0-44B7-9564-B24B06AF86AA}" srcOrd="1" destOrd="0" presId="urn:microsoft.com/office/officeart/2005/8/layout/hierarchy3"/>
    <dgm:cxn modelId="{BE745719-2DEC-4F9E-968D-20A21511A103}" type="presParOf" srcId="{052C156F-51C0-44B7-9564-B24B06AF86AA}" destId="{BDC84D3F-BF6E-4B7F-A6E8-61A5E1E43C15}" srcOrd="0" destOrd="0" presId="urn:microsoft.com/office/officeart/2005/8/layout/hierarchy3"/>
    <dgm:cxn modelId="{031E76E9-249C-4ACD-92C8-7A9092229DE5}" type="presParOf" srcId="{BDC84D3F-BF6E-4B7F-A6E8-61A5E1E43C15}" destId="{9E0C36F4-E1AA-4C2E-B60D-8F290CAC9AB9}" srcOrd="0" destOrd="0" presId="urn:microsoft.com/office/officeart/2005/8/layout/hierarchy3"/>
    <dgm:cxn modelId="{2457153E-5FB8-4AA1-A1EF-001D863BFBFA}" type="presParOf" srcId="{BDC84D3F-BF6E-4B7F-A6E8-61A5E1E43C15}" destId="{09EAC444-89B2-401A-9F09-27A5CB082D3E}" srcOrd="1" destOrd="0" presId="urn:microsoft.com/office/officeart/2005/8/layout/hierarchy3"/>
    <dgm:cxn modelId="{428BF361-3837-421A-AB68-FD929419703D}" type="presParOf" srcId="{052C156F-51C0-44B7-9564-B24B06AF86AA}" destId="{9390C8FF-3350-4543-829C-D752FE4BD957}" srcOrd="1" destOrd="0" presId="urn:microsoft.com/office/officeart/2005/8/layout/hierarchy3"/>
    <dgm:cxn modelId="{6D9664B1-0BDF-4525-9381-C89E3C7816C3}" type="presParOf" srcId="{F82A8479-EC82-45D6-9345-AF4B907B2113}" destId="{3C396B39-EA7E-44B7-9D95-4BA6002B05D1}" srcOrd="2" destOrd="0" presId="urn:microsoft.com/office/officeart/2005/8/layout/hierarchy3"/>
    <dgm:cxn modelId="{8A365BDC-8F26-48DB-BFC3-6931FEED55ED}" type="presParOf" srcId="{3C396B39-EA7E-44B7-9D95-4BA6002B05D1}" destId="{80F980CF-F51D-484F-8AFB-224FC91FEC18}" srcOrd="0" destOrd="0" presId="urn:microsoft.com/office/officeart/2005/8/layout/hierarchy3"/>
    <dgm:cxn modelId="{271CB278-AC21-4FD9-BAA8-E68276BC1DB0}" type="presParOf" srcId="{80F980CF-F51D-484F-8AFB-224FC91FEC18}" destId="{61398DC9-592A-4429-8049-6D03FCA789A8}" srcOrd="0" destOrd="0" presId="urn:microsoft.com/office/officeart/2005/8/layout/hierarchy3"/>
    <dgm:cxn modelId="{D89ADE5E-6DE7-4A47-8644-0824D7873D8C}" type="presParOf" srcId="{80F980CF-F51D-484F-8AFB-224FC91FEC18}" destId="{0AEDD53C-48DB-4719-BBF1-BAAABFDBE990}" srcOrd="1" destOrd="0" presId="urn:microsoft.com/office/officeart/2005/8/layout/hierarchy3"/>
    <dgm:cxn modelId="{5AB9C44A-B4EC-4002-BB53-AE0F83AD7F2C}" type="presParOf" srcId="{3C396B39-EA7E-44B7-9D95-4BA6002B05D1}" destId="{5FA808BD-EF47-44E2-A50F-D3ECBBD10CA8}" srcOrd="1" destOrd="0" presId="urn:microsoft.com/office/officeart/2005/8/layout/hierarchy3"/>
    <dgm:cxn modelId="{782276D7-A204-4E49-92B5-BC212FC5E24E}" type="presParOf" srcId="{5FA808BD-EF47-44E2-A50F-D3ECBBD10CA8}" destId="{9963BA51-AC2F-4A90-865D-9BC8C48904EE}" srcOrd="0" destOrd="0" presId="urn:microsoft.com/office/officeart/2005/8/layout/hierarchy3"/>
    <dgm:cxn modelId="{89D37EBE-F13C-48E5-9C6D-05CE568CA831}" type="presParOf" srcId="{5FA808BD-EF47-44E2-A50F-D3ECBBD10CA8}" destId="{88290081-3906-4084-81D2-3699B1702BDF}" srcOrd="1" destOrd="0" presId="urn:microsoft.com/office/officeart/2005/8/layout/hierarchy3"/>
    <dgm:cxn modelId="{A25DBD80-C00A-4ADF-8351-1E520AF66A29}" type="presParOf" srcId="{5FA808BD-EF47-44E2-A50F-D3ECBBD10CA8}" destId="{AD40E26D-B266-4CA7-A8C9-770E2700774B}" srcOrd="2" destOrd="0" presId="urn:microsoft.com/office/officeart/2005/8/layout/hierarchy3"/>
    <dgm:cxn modelId="{04F9E93F-EF47-4AFB-81D1-EFAD49922970}" type="presParOf" srcId="{5FA808BD-EF47-44E2-A50F-D3ECBBD10CA8}" destId="{20026082-8690-4CDF-83E7-6A90901538A4}" srcOrd="3" destOrd="0" presId="urn:microsoft.com/office/officeart/2005/8/layout/hierarchy3"/>
    <dgm:cxn modelId="{DE3A72FD-EECB-47F4-B792-7E913F4B882C}" type="presParOf" srcId="{5FA808BD-EF47-44E2-A50F-D3ECBBD10CA8}" destId="{125355DC-3B8B-486F-AA06-FDF942A5BAC6}" srcOrd="4" destOrd="0" presId="urn:microsoft.com/office/officeart/2005/8/layout/hierarchy3"/>
    <dgm:cxn modelId="{4A68D0B1-67C7-42D1-9ADD-F152A53A45AC}" type="presParOf" srcId="{5FA808BD-EF47-44E2-A50F-D3ECBBD10CA8}" destId="{589D336C-80D0-4F18-A83F-37A6B48D84EE}" srcOrd="5" destOrd="0" presId="urn:microsoft.com/office/officeart/2005/8/layout/hierarchy3"/>
    <dgm:cxn modelId="{F28AF8A0-ABC4-411E-B00F-E0722F77D629}" type="presParOf" srcId="{5FA808BD-EF47-44E2-A50F-D3ECBBD10CA8}" destId="{99E89F98-54A9-4E9B-A075-481C553CF83E}" srcOrd="6" destOrd="0" presId="urn:microsoft.com/office/officeart/2005/8/layout/hierarchy3"/>
    <dgm:cxn modelId="{1B599BA4-F2E6-4697-A183-27BD93891D0A}" type="presParOf" srcId="{5FA808BD-EF47-44E2-A50F-D3ECBBD10CA8}" destId="{92F7BD58-9BEE-49FB-9C53-5301351F4025}" srcOrd="7" destOrd="0" presId="urn:microsoft.com/office/officeart/2005/8/layout/hierarchy3"/>
    <dgm:cxn modelId="{8E82B887-6453-4FA0-8556-2643D9EFFA3C}" type="presParOf" srcId="{5FA808BD-EF47-44E2-A50F-D3ECBBD10CA8}" destId="{1F3ED502-2517-4BD7-9159-B8119A91C6EA}" srcOrd="8" destOrd="0" presId="urn:microsoft.com/office/officeart/2005/8/layout/hierarchy3"/>
    <dgm:cxn modelId="{024E8EC1-DCE5-43BA-9A83-81CDD95F4349}" type="presParOf" srcId="{5FA808BD-EF47-44E2-A50F-D3ECBBD10CA8}" destId="{BA5209BB-DDBB-4ED7-8BCB-23C117EDBC4A}" srcOrd="9" destOrd="0" presId="urn:microsoft.com/office/officeart/2005/8/layout/hierarchy3"/>
    <dgm:cxn modelId="{D328BA04-53AB-4186-9A10-B5104F094F87}" type="presParOf" srcId="{5FA808BD-EF47-44E2-A50F-D3ECBBD10CA8}" destId="{CB76AD1A-045B-48C9-BCC2-74395DDA6A11}" srcOrd="10" destOrd="0" presId="urn:microsoft.com/office/officeart/2005/8/layout/hierarchy3"/>
    <dgm:cxn modelId="{B79C2CDE-F684-4F74-B3B9-5BFD9BAC5B42}" type="presParOf" srcId="{5FA808BD-EF47-44E2-A50F-D3ECBBD10CA8}" destId="{239C0626-F0BF-4078-805C-2F0F129B5CDB}" srcOrd="1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pPr/>
              <a:t>10/20/2022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9</a:t>
            </a:fld>
            <a:endParaRPr lang="en-US"/>
          </a:p>
        </p:txBody>
      </p:sp>
    </p:spTree>
    <p:extLst>
      <p:ext uri="{BB962C8B-B14F-4D97-AF65-F5344CB8AC3E}">
        <p14:creationId xmlns:p14="http://schemas.microsoft.com/office/powerpoint/2010/main" xmlns="" val="391429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43</a:t>
            </a:fld>
            <a:endParaRPr lang="en-US"/>
          </a:p>
        </p:txBody>
      </p:sp>
    </p:spTree>
    <p:extLst>
      <p:ext uri="{BB962C8B-B14F-4D97-AF65-F5344CB8AC3E}">
        <p14:creationId xmlns:p14="http://schemas.microsoft.com/office/powerpoint/2010/main" xmlns="" val="82762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45</a:t>
            </a:fld>
            <a:endParaRPr lang="en-US"/>
          </a:p>
        </p:txBody>
      </p:sp>
    </p:spTree>
    <p:extLst>
      <p:ext uri="{BB962C8B-B14F-4D97-AF65-F5344CB8AC3E}">
        <p14:creationId xmlns:p14="http://schemas.microsoft.com/office/powerpoint/2010/main" xmlns="" val="227297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EE0E784-2655-D944-8273-D13A0E562E37}" type="slidenum">
              <a:rPr lang="en-US" smtClean="0"/>
              <a:pPr/>
              <a:t>56</a:t>
            </a:fld>
            <a:endParaRPr lang="en-US"/>
          </a:p>
        </p:txBody>
      </p:sp>
    </p:spTree>
    <p:extLst>
      <p:ext uri="{BB962C8B-B14F-4D97-AF65-F5344CB8AC3E}">
        <p14:creationId xmlns:p14="http://schemas.microsoft.com/office/powerpoint/2010/main" xmlns="" val="20658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Autofit/>
          </a:bodyPr>
          <a:lstStyle/>
          <a:p>
            <a:pPr algn="r">
              <a:lnSpc>
                <a:spcPts val="3600"/>
              </a:lnSpc>
            </a:pPr>
            <a:r>
              <a:rPr lang="en-US" sz="2000" b="1" cap="all" dirty="0">
                <a:solidFill>
                  <a:schemeClr val="bg1"/>
                </a:solidFill>
                <a:latin typeface="+mn-lt"/>
              </a:rPr>
              <a:t>2022 DRAFT TAX BILLS</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Presentation to the Select  Committee on Finance (</a:t>
            </a:r>
            <a:r>
              <a:rPr lang="en-US" sz="2200" dirty="0" err="1">
                <a:solidFill>
                  <a:schemeClr val="bg1"/>
                </a:solidFill>
              </a:rPr>
              <a:t>SECoF</a:t>
            </a:r>
            <a:r>
              <a:rPr lang="en-US" sz="2200" dirty="0">
                <a:solidFill>
                  <a:schemeClr val="bg1"/>
                </a:solidFill>
              </a:rPr>
              <a:t>) </a:t>
            </a:r>
          </a:p>
        </p:txBody>
      </p:sp>
      <p:sp>
        <p:nvSpPr>
          <p:cNvPr id="6" name="TextBox 5"/>
          <p:cNvSpPr txBox="1"/>
          <p:nvPr/>
        </p:nvSpPr>
        <p:spPr>
          <a:xfrm>
            <a:off x="6569901" y="1135366"/>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endParaRPr lang="en-US" sz="1400" b="1" dirty="0">
              <a:solidFill>
                <a:schemeClr val="bg1"/>
              </a:solidFill>
            </a:endParaRPr>
          </a:p>
          <a:p>
            <a:pPr>
              <a:lnSpc>
                <a:spcPts val="1720"/>
              </a:lnSpc>
            </a:pPr>
            <a:r>
              <a:rPr lang="en-US" sz="1400" i="1" dirty="0">
                <a:solidFill>
                  <a:schemeClr val="bg1"/>
                </a:solidFill>
              </a:rPr>
              <a:t>National Treasury &amp; SARS </a:t>
            </a:r>
          </a:p>
          <a:p>
            <a:pPr>
              <a:lnSpc>
                <a:spcPts val="1720"/>
              </a:lnSpc>
            </a:pPr>
            <a:endParaRPr lang="en-US" sz="1400" b="1" dirty="0">
              <a:solidFill>
                <a:schemeClr val="bg1"/>
              </a:solidFill>
            </a:endParaRPr>
          </a:p>
          <a:p>
            <a:pPr>
              <a:lnSpc>
                <a:spcPts val="1720"/>
              </a:lnSpc>
            </a:pPr>
            <a:r>
              <a:rPr lang="en-US" sz="1400" b="1" dirty="0">
                <a:solidFill>
                  <a:schemeClr val="bg1"/>
                </a:solidFill>
              </a:rPr>
              <a:t>Date: 18 October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a:t>2022 Draft Rates Bill: Increase in excise duties on alcohol &amp; tobacco</a:t>
            </a:r>
            <a:endParaRPr lang="en-ZA"/>
          </a:p>
        </p:txBody>
      </p:sp>
    </p:spTree>
    <p:extLst>
      <p:ext uri="{BB962C8B-B14F-4D97-AF65-F5344CB8AC3E}">
        <p14:creationId xmlns:p14="http://schemas.microsoft.com/office/powerpoint/2010/main" xmlns="" val="17032792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sz="2000" dirty="0">
                <a:ea typeface="Calibri" panose="020F0502020204030204" pitchFamily="34" charset="0"/>
                <a:cs typeface="Times New Roman" panose="02020603050405020304" pitchFamily="18" charset="0"/>
              </a:rPr>
              <a:t>Clarifying the requirements for invoices for purposes of the Customs and Excise Act</a:t>
            </a:r>
            <a:r>
              <a:rPr lang="en-ZA" sz="2200" dirty="0">
                <a:ea typeface="Calibri" panose="020F0502020204030204" pitchFamily="34" charset="0"/>
                <a:cs typeface="Times New Roman" panose="02020603050405020304" pitchFamily="18" charset="0"/>
              </a:rPr>
              <a:t/>
            </a:r>
            <a:br>
              <a:rPr lang="en-ZA" sz="2200" dirty="0">
                <a:ea typeface="Calibri" panose="020F0502020204030204" pitchFamily="34" charset="0"/>
                <a:cs typeface="Times New Roman" panose="02020603050405020304" pitchFamily="18" charset="0"/>
              </a:rPr>
            </a:br>
            <a:r>
              <a:rPr lang="en-US" sz="1600" dirty="0"/>
              <a:t>(Clauses 7, </a:t>
            </a:r>
            <a:r>
              <a:rPr lang="en-ZA" sz="1600" dirty="0">
                <a:ea typeface="Calibri" panose="020F0502020204030204" pitchFamily="34" charset="0"/>
              </a:rPr>
              <a:t>10, 11, 12, 19, 20, 21 and 22 </a:t>
            </a:r>
            <a:r>
              <a:rPr lang="en-US" sz="1600" dirty="0"/>
              <a:t>of the draft TALAB; sections 1, </a:t>
            </a:r>
            <a:r>
              <a:rPr lang="en-ZA" sz="1600" dirty="0">
                <a:ea typeface="Calibri" panose="020F0502020204030204" pitchFamily="34" charset="0"/>
              </a:rPr>
              <a:t>39, 40, 41, 84, 86, 107 and 120</a:t>
            </a:r>
            <a:r>
              <a:rPr lang="en-US" sz="1600" dirty="0"/>
              <a:t> of the Act)</a:t>
            </a:r>
          </a:p>
        </p:txBody>
      </p:sp>
      <p:sp>
        <p:nvSpPr>
          <p:cNvPr id="3" name="Content Placeholder 2"/>
          <p:cNvSpPr>
            <a:spLocks noGrp="1"/>
          </p:cNvSpPr>
          <p:nvPr>
            <p:ph idx="1"/>
          </p:nvPr>
        </p:nvSpPr>
        <p:spPr/>
        <p:txBody>
          <a:bodyPr>
            <a:normAutofit/>
          </a:bodyPr>
          <a:lstStyle/>
          <a:p>
            <a:pPr marL="357188" lvl="1" indent="-357188" algn="just">
              <a:buFont typeface="Arial" panose="020B0604020202020204" pitchFamily="34" charset="0"/>
              <a:buChar char="•"/>
            </a:pPr>
            <a:r>
              <a:rPr lang="en-US" sz="2000" dirty="0">
                <a:ea typeface="Arial" panose="020B0604020202020204" pitchFamily="34" charset="0"/>
              </a:rPr>
              <a:t>After the public consultation process, the following changes are proposed in the draft TALAB and the draft response document, in order to take into account comments received: </a:t>
            </a:r>
          </a:p>
          <a:p>
            <a:pPr marL="814388" indent="-457200" algn="just">
              <a:lnSpc>
                <a:spcPct val="115000"/>
              </a:lnSpc>
              <a:buFont typeface="Courier New" panose="02070309020205020404" pitchFamily="49" charset="0"/>
              <a:buChar char="o"/>
            </a:pPr>
            <a:r>
              <a:rPr lang="en-US" sz="2000" dirty="0">
                <a:solidFill>
                  <a:prstClr val="black"/>
                </a:solidFill>
                <a:latin typeface="Calibri" panose="020F0502020204030204" pitchFamily="34" charset="0"/>
                <a:cs typeface="Arial" panose="020B0604020202020204" pitchFamily="34" charset="0"/>
              </a:rPr>
              <a:t>The definition of an invoice changed to refer to an invoice contemplated in section 41(1) to ensure consistency.</a:t>
            </a:r>
          </a:p>
          <a:p>
            <a:pPr marL="814388" indent="-457200" algn="just">
              <a:lnSpc>
                <a:spcPct val="115000"/>
              </a:lnSpc>
              <a:buFont typeface="Courier New" panose="02070309020205020404" pitchFamily="49" charset="0"/>
              <a:buChar char="o"/>
            </a:pPr>
            <a:r>
              <a:rPr lang="en-US" sz="2000" dirty="0">
                <a:solidFill>
                  <a:prstClr val="black"/>
                </a:solidFill>
                <a:latin typeface="Calibri" panose="020F0502020204030204" pitchFamily="34" charset="0"/>
                <a:cs typeface="Arial" panose="020B0604020202020204" pitchFamily="34" charset="0"/>
              </a:rPr>
              <a:t>Consequential changes made to the related provisions.</a:t>
            </a:r>
            <a:endParaRPr lang="en-US"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8048218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1450" lvl="0" indent="-171450" algn="ctr">
              <a:lnSpc>
                <a:spcPct val="115000"/>
              </a:lnSpc>
              <a:spcBef>
                <a:spcPts val="750"/>
              </a:spcBef>
              <a:tabLst>
                <a:tab pos="900430" algn="l"/>
              </a:tabLst>
            </a:pPr>
            <a:r>
              <a:rPr lang="en-ZA" sz="2000" dirty="0">
                <a:solidFill>
                  <a:prstClr val="black"/>
                </a:solidFill>
                <a:ea typeface="Calibri" panose="020F0502020204030204" pitchFamily="34" charset="0"/>
                <a:cs typeface="Times New Roman" panose="02020603050405020304" pitchFamily="18" charset="0"/>
              </a:rPr>
              <a:t>Advance rulings under the Customs and Excise Act</a:t>
            </a:r>
            <a:r>
              <a:rPr lang="en-ZA" sz="1900" b="0" dirty="0">
                <a:solidFill>
                  <a:prstClr val="black"/>
                </a:solidFill>
                <a:ea typeface="Calibri" panose="020F0502020204030204" pitchFamily="34" charset="0"/>
                <a:cs typeface="Times New Roman" panose="02020603050405020304" pitchFamily="18" charset="0"/>
              </a:rPr>
              <a:t/>
            </a:r>
            <a:br>
              <a:rPr lang="en-ZA" sz="1900" b="0" dirty="0">
                <a:solidFill>
                  <a:prstClr val="black"/>
                </a:solidFill>
                <a:ea typeface="Calibri" panose="020F0502020204030204" pitchFamily="34" charset="0"/>
                <a:cs typeface="Times New Roman" panose="02020603050405020304" pitchFamily="18" charset="0"/>
              </a:rPr>
            </a:br>
            <a:r>
              <a:rPr lang="en-ZA" sz="1600" dirty="0"/>
              <a:t> </a:t>
            </a:r>
            <a:r>
              <a:rPr lang="en-US" sz="1600" dirty="0"/>
              <a:t>(Clauses 8, 13, 14, 15, 17, 18, 22 of the draft TALAB; sections 4, 47, 49, 65, Chapter IXA, sections 79 and 120 of the  Act)</a:t>
            </a:r>
            <a:endParaRPr lang="en-ZA" sz="1600" dirty="0">
              <a:latin typeface="+mn-lt"/>
            </a:endParaRPr>
          </a:p>
        </p:txBody>
      </p:sp>
      <p:sp>
        <p:nvSpPr>
          <p:cNvPr id="3" name="Content Placeholder 2"/>
          <p:cNvSpPr>
            <a:spLocks noGrp="1"/>
          </p:cNvSpPr>
          <p:nvPr>
            <p:ph idx="1"/>
          </p:nvPr>
        </p:nvSpPr>
        <p:spPr>
          <a:xfrm>
            <a:off x="288099" y="1408176"/>
            <a:ext cx="8536487" cy="5239114"/>
          </a:xfrm>
        </p:spPr>
        <p:txBody>
          <a:bodyPr>
            <a:noAutofit/>
          </a:bodyPr>
          <a:lstStyle/>
          <a:p>
            <a:pPr algn="just"/>
            <a:endParaRPr lang="en-US" sz="1400" dirty="0"/>
          </a:p>
          <a:p>
            <a:pPr algn="just"/>
            <a:r>
              <a:rPr lang="en-US" sz="2000" dirty="0"/>
              <a:t>The proposed insertion of Chapter IXA gives effect to the Budget announcement that an enabling framework for advance rulings will be provided for in the Customs and Excise Act. </a:t>
            </a:r>
          </a:p>
          <a:p>
            <a:pPr algn="just"/>
            <a:r>
              <a:rPr lang="en-US" sz="2000" dirty="0"/>
              <a:t>Article 3 of the World Trade </a:t>
            </a:r>
            <a:r>
              <a:rPr lang="en-US" sz="2000" dirty="0" err="1"/>
              <a:t>Organisation</a:t>
            </a:r>
            <a:r>
              <a:rPr lang="en-US" sz="2000" dirty="0"/>
              <a:t> Trade Facilitation Agreement obliges member states to provide for a system of advance rulings for the tariff classification and origin of goods as well as on the appropriate method or criteria to be used for determining the customs value of goods.</a:t>
            </a:r>
          </a:p>
          <a:p>
            <a:pPr algn="just"/>
            <a:r>
              <a:rPr lang="en-US" sz="2000" dirty="0"/>
              <a:t>The advantages of advance rulings that are binding for a period of time include facilitating international trade by assisting clients to assess future duty liabilities and to do better financial planning, as well as providing clarity and certainty and thereby improving compliance by traders. </a:t>
            </a:r>
          </a:p>
          <a:p>
            <a:pPr algn="just"/>
            <a:r>
              <a:rPr lang="en-US" sz="2000" dirty="0"/>
              <a:t> South Africa has committed to implementing such a system by 22 February 2028. </a:t>
            </a:r>
          </a:p>
        </p:txBody>
      </p:sp>
    </p:spTree>
    <p:extLst>
      <p:ext uri="{BB962C8B-B14F-4D97-AF65-F5344CB8AC3E}">
        <p14:creationId xmlns:p14="http://schemas.microsoft.com/office/powerpoint/2010/main" xmlns="" val="1703044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71450" lvl="0" indent="-171450" algn="ctr">
              <a:lnSpc>
                <a:spcPct val="115000"/>
              </a:lnSpc>
              <a:spcBef>
                <a:spcPts val="750"/>
              </a:spcBef>
              <a:tabLst>
                <a:tab pos="900430" algn="l"/>
              </a:tabLst>
            </a:pPr>
            <a:r>
              <a:rPr lang="en-ZA" sz="2000" dirty="0">
                <a:solidFill>
                  <a:prstClr val="black"/>
                </a:solidFill>
                <a:ea typeface="Calibri" panose="020F0502020204030204" pitchFamily="34" charset="0"/>
                <a:cs typeface="Times New Roman" panose="02020603050405020304" pitchFamily="18" charset="0"/>
              </a:rPr>
              <a:t>Advance rulings under the Customs and Excise Act</a:t>
            </a:r>
            <a:r>
              <a:rPr lang="en-ZA" sz="1900" b="0" dirty="0">
                <a:solidFill>
                  <a:prstClr val="black"/>
                </a:solidFill>
                <a:ea typeface="Calibri" panose="020F0502020204030204" pitchFamily="34" charset="0"/>
                <a:cs typeface="Times New Roman" panose="02020603050405020304" pitchFamily="18" charset="0"/>
              </a:rPr>
              <a:t/>
            </a:r>
            <a:br>
              <a:rPr lang="en-ZA" sz="1900" b="0" dirty="0">
                <a:solidFill>
                  <a:prstClr val="black"/>
                </a:solidFill>
                <a:ea typeface="Calibri" panose="020F0502020204030204" pitchFamily="34" charset="0"/>
                <a:cs typeface="Times New Roman" panose="02020603050405020304" pitchFamily="18" charset="0"/>
              </a:rPr>
            </a:br>
            <a:r>
              <a:rPr lang="en-ZA" sz="1600" dirty="0"/>
              <a:t> </a:t>
            </a:r>
            <a:r>
              <a:rPr lang="en-US" sz="1600" dirty="0"/>
              <a:t>(Clauses 8, 13, 14, 15, 17, 18, 22 of the draft TALAB; sections 4, 47, 49, 65, Chapter IXA, sections 79 and 120 of the  Act)</a:t>
            </a:r>
            <a:endParaRPr lang="en-ZA" sz="1600" dirty="0">
              <a:latin typeface="+mn-lt"/>
            </a:endParaRPr>
          </a:p>
        </p:txBody>
      </p:sp>
      <p:sp>
        <p:nvSpPr>
          <p:cNvPr id="3" name="Content Placeholder 2"/>
          <p:cNvSpPr>
            <a:spLocks noGrp="1"/>
          </p:cNvSpPr>
          <p:nvPr>
            <p:ph idx="1"/>
          </p:nvPr>
        </p:nvSpPr>
        <p:spPr>
          <a:xfrm>
            <a:off x="288099" y="1408176"/>
            <a:ext cx="8536487" cy="5239114"/>
          </a:xfrm>
        </p:spPr>
        <p:txBody>
          <a:bodyPr>
            <a:noAutofit/>
          </a:bodyPr>
          <a:lstStyle/>
          <a:p>
            <a:pPr algn="just"/>
            <a:endParaRPr lang="en-US" sz="1400" dirty="0"/>
          </a:p>
          <a:p>
            <a:pPr marL="357188" lvl="1" indent="-357188" algn="just">
              <a:buFont typeface="Arial" panose="020B0604020202020204" pitchFamily="34" charset="0"/>
              <a:buChar char="•"/>
            </a:pPr>
            <a:r>
              <a:rPr lang="en-US" sz="2000" dirty="0">
                <a:ea typeface="Arial" panose="020B0604020202020204" pitchFamily="34" charset="0"/>
              </a:rPr>
              <a:t>After the public consultation process, the following changes are proposed in the draft TALAB and the draft response document, in order to take into account comments received: </a:t>
            </a:r>
          </a:p>
          <a:p>
            <a:pPr marL="463550" indent="-285750" algn="just">
              <a:lnSpc>
                <a:spcPct val="115000"/>
              </a:lnSpc>
              <a:buFont typeface="Courier New" panose="02070309020205020404" pitchFamily="49" charset="0"/>
              <a:buChar char="o"/>
            </a:pPr>
            <a:r>
              <a:rPr lang="en-US" sz="1800" dirty="0">
                <a:solidFill>
                  <a:prstClr val="black"/>
                </a:solidFill>
                <a:cs typeface="Calibri" panose="020F0502020204030204" pitchFamily="34" charset="0"/>
              </a:rPr>
              <a:t>Applications for advance rulings limited to importers.</a:t>
            </a:r>
          </a:p>
          <a:p>
            <a:pPr marL="463550" indent="-285750" algn="just">
              <a:lnSpc>
                <a:spcPct val="115000"/>
              </a:lnSpc>
              <a:buFont typeface="Courier New" panose="02070309020205020404" pitchFamily="49" charset="0"/>
              <a:buChar char="o"/>
            </a:pPr>
            <a:r>
              <a:rPr lang="en-ZA" sz="1800" dirty="0">
                <a:ea typeface="Arial" panose="020B0604020202020204" pitchFamily="34" charset="0"/>
                <a:cs typeface="Arial" panose="020B0604020202020204" pitchFamily="34" charset="0"/>
              </a:rPr>
              <a:t>Tax compliance requirement for applicants amended to provide for an applicant to be considered as tax compliant where arrangements acceptable to SARS have been made to file outstanding tax returns or pay outstanding tax debt.</a:t>
            </a:r>
          </a:p>
          <a:p>
            <a:pPr marL="357188" indent="-357188" algn="just">
              <a:lnSpc>
                <a:spcPct val="115000"/>
              </a:lnSpc>
              <a:buFont typeface="Arial" panose="020B0604020202020204" pitchFamily="34" charset="0"/>
              <a:buChar char="•"/>
            </a:pPr>
            <a:r>
              <a:rPr lang="en-US" sz="1800" dirty="0">
                <a:ea typeface="Calibri" panose="020F0502020204030204" pitchFamily="34" charset="0"/>
                <a:cs typeface="Arial" panose="020B0604020202020204" pitchFamily="34" charset="0"/>
              </a:rPr>
              <a:t>Other concerns raised during public consultation are matters that will be addressed in the rules to be drafted and subject to their own public consultation process.</a:t>
            </a:r>
            <a:endParaRPr lang="en-ZA" sz="1800" dirty="0"/>
          </a:p>
        </p:txBody>
      </p:sp>
    </p:spTree>
    <p:extLst>
      <p:ext uri="{BB962C8B-B14F-4D97-AF65-F5344CB8AC3E}">
        <p14:creationId xmlns:p14="http://schemas.microsoft.com/office/powerpoint/2010/main" xmlns="" val="31148890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TALAB: TAX ADMINISTRATION ACT</a:t>
            </a:r>
            <a:endParaRPr lang="en-ZA" dirty="0"/>
          </a:p>
        </p:txBody>
      </p:sp>
    </p:spTree>
    <p:extLst>
      <p:ext uri="{BB962C8B-B14F-4D97-AF65-F5344CB8AC3E}">
        <p14:creationId xmlns:p14="http://schemas.microsoft.com/office/powerpoint/2010/main" xmlns="" val="2183453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789662"/>
          </a:xfrm>
        </p:spPr>
        <p:txBody>
          <a:bodyPr>
            <a:normAutofit fontScale="90000"/>
          </a:bodyPr>
          <a:lstStyle/>
          <a:p>
            <a:pPr algn="ctr"/>
            <a:r>
              <a:rPr lang="en-US" sz="2200" dirty="0"/>
              <a:t>Tax compliance status system abuse</a:t>
            </a:r>
            <a:br>
              <a:rPr lang="en-US" sz="2200" dirty="0"/>
            </a:br>
            <a:r>
              <a:rPr lang="en-ZA" sz="1800" dirty="0"/>
              <a:t>(Clause 28 of the TALAB: Section 256 of the Tax Administration </a:t>
            </a:r>
            <a:r>
              <a:rPr lang="en-ZA" sz="2000" dirty="0"/>
              <a:t>Act)</a:t>
            </a:r>
            <a:endParaRPr lang="en-ZA" sz="1800" dirty="0"/>
          </a:p>
        </p:txBody>
      </p:sp>
      <p:sp>
        <p:nvSpPr>
          <p:cNvPr id="3" name="Content Placeholder 2"/>
          <p:cNvSpPr>
            <a:spLocks noGrp="1"/>
          </p:cNvSpPr>
          <p:nvPr>
            <p:ph idx="1"/>
          </p:nvPr>
        </p:nvSpPr>
        <p:spPr>
          <a:xfrm>
            <a:off x="288099" y="1619250"/>
            <a:ext cx="8536487" cy="5028039"/>
          </a:xfrm>
        </p:spPr>
        <p:txBody>
          <a:bodyPr>
            <a:normAutofit fontScale="92500" lnSpcReduction="10000"/>
          </a:bodyPr>
          <a:lstStyle/>
          <a:p>
            <a:pPr algn="just"/>
            <a:r>
              <a:rPr lang="en-US" sz="1900" dirty="0"/>
              <a:t>SARS has noted increased abuse of the tax compliance status system. </a:t>
            </a:r>
          </a:p>
          <a:p>
            <a:pPr algn="just"/>
            <a:r>
              <a:rPr lang="en-US" sz="1900" dirty="0"/>
              <a:t>Taxpayers that are economically active may file nil or otherwise inaccurate returns to meet the requirement that there are no outstanding returns, amongst other abuses. </a:t>
            </a:r>
          </a:p>
          <a:p>
            <a:pPr algn="just"/>
            <a:r>
              <a:rPr lang="en-US" sz="1900" dirty="0"/>
              <a:t>In the Budget review, it was proposed that approaches to ensuring that the tax compliance system provides a more accurate reflection of the actual tax compliance status of taxpayers be investigated. </a:t>
            </a:r>
          </a:p>
          <a:p>
            <a:pPr algn="just"/>
            <a:r>
              <a:rPr lang="en-US" sz="1900" dirty="0"/>
              <a:t>As a preliminary step in combatting the abuse, it is proposed that the Tax Administration Act be clarified that SARS has the right to revoke third party access to a taxpayer’s tax compliance status should it become apparent at any point in time that the taxpayer’s tax compliance status is in question due to fraud, misrepresentation or non-disclosure of material facts. </a:t>
            </a:r>
          </a:p>
          <a:p>
            <a:pPr algn="just"/>
            <a:r>
              <a:rPr lang="en-US" sz="1900" dirty="0"/>
              <a:t>Taxpayers will continue to be given at least 10 business days’ notice to respond to SARS’ concerns before revocation may take place.</a:t>
            </a:r>
          </a:p>
          <a:p>
            <a:pPr algn="just"/>
            <a:r>
              <a:rPr lang="en-US" sz="1900" dirty="0"/>
              <a:t>As a further precautionary measure, it is proposed that the tax compliance status of a taxpayer include an indication that a taxpayer is a newly registered taxpayer if the taxpayer has not reached the date for the submission of a return or making of a payment in respect of any of the taxes for which they are registered. Users of the tax compliance status will thus be aware that the status is not based on actual returns or payments and that additional due diligence may be required.</a:t>
            </a:r>
          </a:p>
          <a:p>
            <a:pPr marL="400050" lvl="2" indent="0" algn="just">
              <a:buNone/>
            </a:pPr>
            <a:endParaRPr lang="en-US" sz="1600" dirty="0">
              <a:latin typeface="Calibri" panose="020F0502020204030204" pitchFamily="34" charset="0"/>
              <a:cs typeface="Calibri" panose="020F0502020204030204" pitchFamily="34" charset="0"/>
            </a:endParaRPr>
          </a:p>
          <a:p>
            <a:pPr marL="400050" lvl="2" indent="0" algn="just">
              <a:buNone/>
            </a:pPr>
            <a:endParaRPr lang="en-Z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199147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789662"/>
          </a:xfrm>
        </p:spPr>
        <p:txBody>
          <a:bodyPr>
            <a:normAutofit fontScale="90000"/>
          </a:bodyPr>
          <a:lstStyle/>
          <a:p>
            <a:pPr algn="ctr"/>
            <a:r>
              <a:rPr lang="en-US" sz="2200" dirty="0"/>
              <a:t>Tax compliance status system abuse (cont.)</a:t>
            </a:r>
            <a:br>
              <a:rPr lang="en-US" sz="2200" dirty="0"/>
            </a:br>
            <a:r>
              <a:rPr lang="en-ZA" sz="1800" dirty="0"/>
              <a:t>(Clause 28 of the TALAB: Section 256 of the Tax Administration </a:t>
            </a:r>
            <a:r>
              <a:rPr lang="en-ZA" sz="2000" dirty="0"/>
              <a:t>Act)</a:t>
            </a:r>
            <a:endParaRPr lang="en-ZA" sz="1800" dirty="0"/>
          </a:p>
        </p:txBody>
      </p:sp>
      <p:sp>
        <p:nvSpPr>
          <p:cNvPr id="3" name="Content Placeholder 2"/>
          <p:cNvSpPr>
            <a:spLocks noGrp="1"/>
          </p:cNvSpPr>
          <p:nvPr>
            <p:ph idx="1"/>
          </p:nvPr>
        </p:nvSpPr>
        <p:spPr>
          <a:xfrm>
            <a:off x="288099" y="1619250"/>
            <a:ext cx="8536487" cy="5028039"/>
          </a:xfrm>
        </p:spPr>
        <p:txBody>
          <a:bodyPr>
            <a:normAutofit/>
          </a:bodyPr>
          <a:lstStyle/>
          <a:p>
            <a:pPr marL="357188" lvl="1" indent="-357188" algn="just">
              <a:buFont typeface="Arial" panose="020B0604020202020204" pitchFamily="34" charset="0"/>
              <a:buChar char="•"/>
            </a:pPr>
            <a:r>
              <a:rPr lang="en-US" sz="2000" dirty="0">
                <a:ea typeface="Arial" panose="020B0604020202020204" pitchFamily="34" charset="0"/>
              </a:rPr>
              <a:t>After the public consultation process, the following changes are proposed in the draft TALAB and the draft response document, in order to take into account comments received: </a:t>
            </a:r>
          </a:p>
          <a:p>
            <a:pPr marL="541338" lvl="2" indent="-363538"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Change to make it clear that the legislation refers to a suspicion of fraud, misrepresentation or non-disclosure of material facts. </a:t>
            </a:r>
          </a:p>
          <a:p>
            <a:pPr marL="541338" lvl="2" indent="-363538"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Change to reserve the power to revoke the access for a senior SARS official.</a:t>
            </a:r>
          </a:p>
          <a:p>
            <a:pPr marL="541338" lvl="2" indent="-363538"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Changes made to address the challenge that may be encountered by dormant companies registered for corporate income tax that are not required to submit provisional tax returns (these companies may only be required to submit a return within one year after the financial year end of the company) or individuals registered for personal income tax that fall within the auto-assessment population (i.e. they are not required to submit returns at all). </a:t>
            </a:r>
          </a:p>
          <a:p>
            <a:pPr marL="541338" lvl="2" indent="-363538"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 taxpayer will thus no longer be regarded as a “newly registered taxpayer” on the earlier of the following three events: </a:t>
            </a:r>
          </a:p>
          <a:p>
            <a:pPr marL="1079500" lvl="2" indent="-538163"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The taxpayer has reached the first date on which the taxpayer is required to submit a return or make a payment under a tax Act, in respect of a tax for which the taxpayer is registered;</a:t>
            </a:r>
          </a:p>
          <a:p>
            <a:pPr marL="1079500" lvl="2" indent="-538163"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The taxpayer has submitted a return or made a payment, prior to the first date on which the taxpayer is required to submit a return or make a payment as mentioned; or</a:t>
            </a:r>
          </a:p>
          <a:p>
            <a:pPr marL="1079500" lvl="2" indent="-538163" algn="just">
              <a:buFont typeface="Courier New" panose="02070309020205020404" pitchFamily="49" charset="0"/>
              <a:buChar char="o"/>
            </a:pPr>
            <a:r>
              <a:rPr lang="en-US" sz="1600" dirty="0">
                <a:latin typeface="Calibri" panose="020F0502020204030204" pitchFamily="34" charset="0"/>
                <a:cs typeface="Calibri" panose="020F0502020204030204" pitchFamily="34" charset="0"/>
              </a:rPr>
              <a:t>A period of one year from the date the taxpayer was registered for a tax in terms of a tax Act has lapsed.</a:t>
            </a:r>
          </a:p>
          <a:p>
            <a:pPr marL="357188" lvl="2" indent="0" algn="just">
              <a:buNone/>
            </a:pPr>
            <a:endParaRPr lang="en-US" sz="1600" dirty="0">
              <a:latin typeface="Calibri" panose="020F0502020204030204" pitchFamily="34" charset="0"/>
              <a:cs typeface="Calibri" panose="020F0502020204030204" pitchFamily="34" charset="0"/>
            </a:endParaRPr>
          </a:p>
          <a:p>
            <a:pPr marL="357188" lvl="2" indent="-357188" algn="just"/>
            <a:endParaRPr lang="en-US" sz="1600" dirty="0">
              <a:latin typeface="Calibri" panose="020F0502020204030204" pitchFamily="34" charset="0"/>
              <a:cs typeface="Calibri" panose="020F0502020204030204" pitchFamily="34" charset="0"/>
            </a:endParaRPr>
          </a:p>
          <a:p>
            <a:pPr marL="685800" lvl="2" indent="-285750" algn="just"/>
            <a:endParaRPr lang="en-US" sz="1600" dirty="0">
              <a:latin typeface="Calibri" panose="020F0502020204030204" pitchFamily="34" charset="0"/>
              <a:cs typeface="Calibri" panose="020F0502020204030204" pitchFamily="34" charset="0"/>
            </a:endParaRPr>
          </a:p>
          <a:p>
            <a:pPr marL="400050" lvl="2" indent="0" algn="just">
              <a:buNone/>
            </a:pPr>
            <a:endParaRPr lang="en-ZA"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078466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3" y="608444"/>
            <a:ext cx="8536487" cy="1275220"/>
          </a:xfrm>
        </p:spPr>
        <p:txBody>
          <a:bodyPr>
            <a:normAutofit fontScale="90000"/>
          </a:bodyPr>
          <a:lstStyle/>
          <a:p>
            <a:pPr algn="ctr"/>
            <a:r>
              <a:rPr lang="en-US" sz="2200" dirty="0"/>
              <a:t>Imposition of understatement penalty for employment tax incentives improperly claimed </a:t>
            </a:r>
            <a:br>
              <a:rPr lang="en-US" sz="2200" dirty="0"/>
            </a:br>
            <a:r>
              <a:rPr lang="en-ZA" sz="1800" dirty="0">
                <a:latin typeface="+mn-lt"/>
              </a:rPr>
              <a:t>(Clause 26 and 29 of the TALAB: Section 221 of the Tax Administration Act; Section 10 of the Employment Tax Incentive Act)</a:t>
            </a:r>
          </a:p>
        </p:txBody>
      </p:sp>
      <p:sp>
        <p:nvSpPr>
          <p:cNvPr id="3" name="Content Placeholder 2"/>
          <p:cNvSpPr>
            <a:spLocks noGrp="1"/>
          </p:cNvSpPr>
          <p:nvPr>
            <p:ph idx="1"/>
          </p:nvPr>
        </p:nvSpPr>
        <p:spPr>
          <a:xfrm>
            <a:off x="288099" y="1619250"/>
            <a:ext cx="8536487" cy="5028039"/>
          </a:xfrm>
        </p:spPr>
        <p:txBody>
          <a:bodyPr>
            <a:normAutofit/>
          </a:bodyPr>
          <a:lstStyle/>
          <a:p>
            <a:pPr marL="0" lvl="1" indent="0" algn="just">
              <a:buNone/>
            </a:pPr>
            <a:endParaRPr lang="en-US" dirty="0">
              <a:latin typeface="Calibri" panose="020F0502020204030204" pitchFamily="34" charset="0"/>
              <a:cs typeface="Calibri" panose="020F0502020204030204" pitchFamily="34" charset="0"/>
            </a:endParaRPr>
          </a:p>
          <a:p>
            <a:pPr marL="357188" lvl="1" indent="-357188" algn="jus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lvl="1" indent="-285750" algn="just"/>
            <a:r>
              <a:rPr lang="en-US" sz="2000" dirty="0">
                <a:latin typeface="Calibri" panose="020F0502020204030204" pitchFamily="34" charset="0"/>
                <a:cs typeface="Calibri" panose="020F0502020204030204" pitchFamily="34" charset="0"/>
              </a:rPr>
              <a:t>In view of the abuse of the Employment Tax Incentive (ETI) that has been encountered it is proposed that the ETI Act be amended in order to facilitate the imposition of understatement penalties on ETI reimbursements improperly claimed. </a:t>
            </a:r>
          </a:p>
          <a:p>
            <a:pPr marL="285750" lvl="1" indent="-285750" algn="just"/>
            <a:r>
              <a:rPr lang="en-US" sz="2000" dirty="0">
                <a:latin typeface="Calibri" panose="020F0502020204030204" pitchFamily="34" charset="0"/>
                <a:cs typeface="Calibri" panose="020F0502020204030204" pitchFamily="34" charset="0"/>
              </a:rPr>
              <a:t>This is achieved by classifying ETI reimbursements as refunds for purposes of the Tax Administration Act and specifically as refunds of tax for purposes of the understatement penalty provisions.</a:t>
            </a:r>
          </a:p>
          <a:p>
            <a:pPr marL="0" lvl="1" indent="0" algn="just">
              <a:buNone/>
            </a:pPr>
            <a:endParaRPr lang="en-US" sz="2000" dirty="0">
              <a:latin typeface="Calibri" panose="020F0502020204030204" pitchFamily="34" charset="0"/>
              <a:cs typeface="Calibri" panose="020F0502020204030204" pitchFamily="34" charset="0"/>
            </a:endParaRPr>
          </a:p>
          <a:p>
            <a:pPr marL="342900" lvl="2" indent="0" algn="just">
              <a:buNone/>
            </a:pPr>
            <a:endParaRPr lang="en-ZA" sz="1800" dirty="0"/>
          </a:p>
        </p:txBody>
      </p:sp>
    </p:spTree>
    <p:extLst>
      <p:ext uri="{BB962C8B-B14F-4D97-AF65-F5344CB8AC3E}">
        <p14:creationId xmlns:p14="http://schemas.microsoft.com/office/powerpoint/2010/main" xmlns="" val="15961746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03" y="608444"/>
            <a:ext cx="8536487" cy="1275220"/>
          </a:xfrm>
        </p:spPr>
        <p:txBody>
          <a:bodyPr>
            <a:normAutofit fontScale="90000"/>
          </a:bodyPr>
          <a:lstStyle/>
          <a:p>
            <a:pPr algn="ctr"/>
            <a:r>
              <a:rPr lang="en-US" sz="2200" dirty="0"/>
              <a:t>Imposition of understatement penalty for employment tax incentives improperly claimed </a:t>
            </a:r>
            <a:br>
              <a:rPr lang="en-US" sz="2200" dirty="0"/>
            </a:br>
            <a:r>
              <a:rPr lang="en-ZA" sz="1800" dirty="0">
                <a:latin typeface="+mn-lt"/>
              </a:rPr>
              <a:t>(Clause 26 and 29 of the TALAB: Section 221 of the Tax Administration Act; Section 10 of the Employment Tax Incentive Act)</a:t>
            </a:r>
          </a:p>
        </p:txBody>
      </p:sp>
      <p:sp>
        <p:nvSpPr>
          <p:cNvPr id="3" name="Content Placeholder 2"/>
          <p:cNvSpPr>
            <a:spLocks noGrp="1"/>
          </p:cNvSpPr>
          <p:nvPr>
            <p:ph idx="1"/>
          </p:nvPr>
        </p:nvSpPr>
        <p:spPr>
          <a:xfrm>
            <a:off x="288099" y="1619250"/>
            <a:ext cx="8536487" cy="5028039"/>
          </a:xfrm>
        </p:spPr>
        <p:txBody>
          <a:bodyPr>
            <a:normAutofit/>
          </a:bodyPr>
          <a:lstStyle/>
          <a:p>
            <a:pPr marL="0" lvl="1" indent="0" algn="just">
              <a:buNone/>
            </a:pPr>
            <a:endParaRPr lang="en-US" dirty="0">
              <a:latin typeface="Calibri" panose="020F0502020204030204" pitchFamily="34" charset="0"/>
              <a:cs typeface="Calibri" panose="020F0502020204030204" pitchFamily="34" charset="0"/>
            </a:endParaRPr>
          </a:p>
          <a:p>
            <a:pPr marL="357188" lvl="1" indent="-357188" algn="jus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357188" lvl="1" indent="-357188" algn="just">
              <a:buFont typeface="Arial" panose="020B0604020202020204" pitchFamily="34" charset="0"/>
              <a:buChar char="•"/>
            </a:pPr>
            <a:r>
              <a:rPr lang="en-US" sz="2000" dirty="0">
                <a:ea typeface="Arial" panose="020B0604020202020204" pitchFamily="34" charset="0"/>
              </a:rPr>
              <a:t>After the public consultation process, the following changes are proposed in the draft TALAB and the draft response document, in order to take into account comments received: </a:t>
            </a:r>
          </a:p>
          <a:p>
            <a:pPr marL="712788" lvl="2" indent="-369888" algn="just">
              <a:buFont typeface="Courier New" panose="02070309020205020404" pitchFamily="49" charset="0"/>
              <a:buChar char="o"/>
            </a:pPr>
            <a:r>
              <a:rPr lang="en-US" sz="2000" dirty="0">
                <a:latin typeface="Calibri" panose="020F0502020204030204" pitchFamily="34" charset="0"/>
                <a:cs typeface="Calibri" panose="020F0502020204030204" pitchFamily="34" charset="0"/>
              </a:rPr>
              <a:t>Effective date changed to indicate that the proposed amendment will apply to returns filed on or after 1 September 2022. </a:t>
            </a:r>
          </a:p>
          <a:p>
            <a:pPr marL="712788" lvl="2" indent="-369888" algn="just">
              <a:buFont typeface="Courier New" panose="02070309020205020404" pitchFamily="49" charset="0"/>
              <a:buChar char="o"/>
            </a:pPr>
            <a:r>
              <a:rPr lang="en-US" sz="2000" dirty="0">
                <a:latin typeface="Calibri" panose="020F0502020204030204" pitchFamily="34" charset="0"/>
                <a:cs typeface="Calibri" panose="020F0502020204030204" pitchFamily="34" charset="0"/>
              </a:rPr>
              <a:t>An understatement penalty imposed in terms of the Tax Administration Act will be reduced by any penalty imposed on the relevant ETI reimbursement improperly claimed under the ETI Act to ensure that there is no duplication of penalties. </a:t>
            </a:r>
          </a:p>
          <a:p>
            <a:pPr marL="628650" lvl="2" indent="-285750" algn="just"/>
            <a:endParaRPr lang="en-ZA" sz="1800" dirty="0"/>
          </a:p>
        </p:txBody>
      </p:sp>
    </p:spTree>
    <p:extLst>
      <p:ext uri="{BB962C8B-B14F-4D97-AF65-F5344CB8AC3E}">
        <p14:creationId xmlns:p14="http://schemas.microsoft.com/office/powerpoint/2010/main" xmlns="" val="18215466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a:t>THANK YOU</a:t>
            </a:r>
            <a:endParaRPr lang="en-ZA"/>
          </a:p>
        </p:txBody>
      </p:sp>
    </p:spTree>
    <p:extLst>
      <p:ext uri="{BB962C8B-B14F-4D97-AF65-F5344CB8AC3E}">
        <p14:creationId xmlns:p14="http://schemas.microsoft.com/office/powerpoint/2010/main" xmlns="" val="215409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a:t>General increase in the excise duty on alcohol  and tobacco by between 4.5 and 6.5 per cent </a:t>
            </a:r>
            <a:endParaRPr lang="en-US" sz="140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a:bodyPr>
          <a:lstStyle/>
          <a:p>
            <a:pPr marL="514350" indent="-457200" algn="just">
              <a:lnSpc>
                <a:spcPct val="115000"/>
              </a:lnSpc>
            </a:pPr>
            <a:r>
              <a:rPr lang="en-US" sz="2400" dirty="0"/>
              <a:t>Government has a guideline to direct excise duty policy where duty should be 11, 23 and 36 per cent of weighted average retail price for wine, beer and spirits and 40 per cent of price of most popular brand for cigarettes. </a:t>
            </a:r>
          </a:p>
          <a:p>
            <a:pPr marL="514350" indent="-457200" algn="just">
              <a:lnSpc>
                <a:spcPct val="115000"/>
              </a:lnSpc>
            </a:pPr>
            <a:r>
              <a:rPr lang="en-US" sz="2400" dirty="0"/>
              <a:t>In 2022, Government proposes excise duty changes of between 4.5 per cent (inflation) and 6.5 per cent.</a:t>
            </a:r>
            <a:endParaRPr lang="en-US" sz="2400" dirty="0">
              <a:solidFill>
                <a:srgbClr val="000000"/>
              </a:solidFill>
              <a:cs typeface="Arial" panose="020B0604020202020204" pitchFamily="34" charset="0"/>
            </a:endParaRP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xmlns="" val="229271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51C927-E952-C5BC-3092-E874C2C6CBBA}"/>
              </a:ext>
            </a:extLst>
          </p:cNvPr>
          <p:cNvSpPr>
            <a:spLocks noGrp="1"/>
          </p:cNvSpPr>
          <p:nvPr>
            <p:ph idx="1"/>
          </p:nvPr>
        </p:nvSpPr>
        <p:spPr>
          <a:xfrm>
            <a:off x="288099" y="1169641"/>
            <a:ext cx="8536487" cy="4821665"/>
          </a:xfrm>
        </p:spPr>
        <p:txBody>
          <a:bodyPr/>
          <a:lstStyle/>
          <a:p>
            <a:endParaRPr lang="en-ZA" dirty="0"/>
          </a:p>
          <a:p>
            <a:endParaRPr lang="en-ZA" dirty="0"/>
          </a:p>
          <a:p>
            <a:endParaRPr lang="en-ZA" dirty="0"/>
          </a:p>
          <a:p>
            <a:endParaRPr lang="en-ZA" dirty="0"/>
          </a:p>
          <a:p>
            <a:endParaRPr lang="en-ZA" dirty="0"/>
          </a:p>
          <a:p>
            <a:pPr marL="0" indent="0" algn="ctr">
              <a:buNone/>
            </a:pPr>
            <a:r>
              <a:rPr lang="en-ZA" sz="3200" b="1" dirty="0"/>
              <a:t>ADJUSTMENTS TO THE </a:t>
            </a:r>
          </a:p>
          <a:p>
            <a:pPr marL="0" indent="0" algn="ctr">
              <a:buNone/>
            </a:pPr>
            <a:r>
              <a:rPr lang="en-ZA" sz="3200" b="1" dirty="0"/>
              <a:t>2022 DRAFT RATES BILL AFTER PUBLICATION ON BUDGET DAY:  23 FEBRUARY 2022</a:t>
            </a:r>
          </a:p>
        </p:txBody>
      </p:sp>
    </p:spTree>
    <p:extLst>
      <p:ext uri="{BB962C8B-B14F-4D97-AF65-F5344CB8AC3E}">
        <p14:creationId xmlns:p14="http://schemas.microsoft.com/office/powerpoint/2010/main" xmlns="" val="407969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Rates Bill: Temporary relief on the fuel levy</a:t>
            </a:r>
            <a:endParaRPr lang="en-ZA" dirty="0"/>
          </a:p>
        </p:txBody>
      </p:sp>
    </p:spTree>
    <p:extLst>
      <p:ext uri="{BB962C8B-B14F-4D97-AF65-F5344CB8AC3E}">
        <p14:creationId xmlns:p14="http://schemas.microsoft.com/office/powerpoint/2010/main" xmlns="" val="233176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Due to high fuel prices, introduced temporary reductions in the general fuel levy on 31 March</a:t>
            </a:r>
          </a:p>
        </p:txBody>
      </p:sp>
      <p:sp>
        <p:nvSpPr>
          <p:cNvPr id="3" name="Content Placeholder 2"/>
          <p:cNvSpPr>
            <a:spLocks noGrp="1"/>
          </p:cNvSpPr>
          <p:nvPr>
            <p:ph idx="1"/>
          </p:nvPr>
        </p:nvSpPr>
        <p:spPr>
          <a:xfrm>
            <a:off x="288100" y="2010860"/>
            <a:ext cx="8536487" cy="4456848"/>
          </a:xfrm>
        </p:spPr>
        <p:txBody>
          <a:bodyPr/>
          <a:lstStyle/>
          <a:p>
            <a:pPr algn="just"/>
            <a:r>
              <a:rPr lang="en-US" sz="2000" dirty="0"/>
              <a:t>On 31 March 2022, the Minister of Finance and the Minister of DMRE issued a joint statement detailing measures to cushion the impact of large expected increases in the prices of petrol and diesel. </a:t>
            </a:r>
          </a:p>
          <a:p>
            <a:pPr algn="just"/>
            <a:r>
              <a:rPr lang="en-US" sz="2000" dirty="0"/>
              <a:t>The relief included a two-month reduction in the general fuel levy of R1.50 per </a:t>
            </a:r>
            <a:r>
              <a:rPr lang="en-US" sz="2000" dirty="0" err="1"/>
              <a:t>litre</a:t>
            </a:r>
            <a:r>
              <a:rPr lang="en-US" sz="2000" dirty="0"/>
              <a:t> from 6 April 2022, reducing the levy by 40 per cent, at a fiscal cost of around R6 billion. This amount was to be funded through a sale of strategic oil stocks and would not have an impact on the fiscal framework.</a:t>
            </a:r>
          </a:p>
          <a:p>
            <a:pPr algn="just"/>
            <a:r>
              <a:rPr lang="en-US" sz="2000" dirty="0"/>
              <a:t>Government announced </a:t>
            </a:r>
            <a:r>
              <a:rPr lang="en-ZA" sz="2000" dirty="0"/>
              <a:t>additional measures that were intended to come into force at the end of the two-month period, including the removal of the demand side management levy (DSML) of 10 c/l for 95 unleaded petrol (ULP) for the inland market, a reduction in the basic fuel price (BFP) of 3 c/l and the introduction of price cap (maximum price) for 93 ULP to promote competition and reduce prices.</a:t>
            </a:r>
            <a:endParaRPr lang="en-US" sz="2000" dirty="0"/>
          </a:p>
          <a:p>
            <a:endParaRPr lang="en-US" dirty="0"/>
          </a:p>
        </p:txBody>
      </p:sp>
    </p:spTree>
    <p:extLst>
      <p:ext uri="{BB962C8B-B14F-4D97-AF65-F5344CB8AC3E}">
        <p14:creationId xmlns:p14="http://schemas.microsoft.com/office/powerpoint/2010/main" xmlns="" val="323442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further price increases, government extended the relief for another two months</a:t>
            </a:r>
          </a:p>
        </p:txBody>
      </p:sp>
      <p:sp>
        <p:nvSpPr>
          <p:cNvPr id="3" name="Content Placeholder 2"/>
          <p:cNvSpPr>
            <a:spLocks noGrp="1"/>
          </p:cNvSpPr>
          <p:nvPr>
            <p:ph idx="1"/>
          </p:nvPr>
        </p:nvSpPr>
        <p:spPr/>
        <p:txBody>
          <a:bodyPr>
            <a:normAutofit/>
          </a:bodyPr>
          <a:lstStyle/>
          <a:p>
            <a:pPr algn="just"/>
            <a:r>
              <a:rPr lang="en-US" sz="2000" dirty="0"/>
              <a:t>The Minister of Finance and the Minister of DMRE issued a second joint statement on 31 May 2022 that extended the relief by two months, but where the relief dropped to 75c per </a:t>
            </a:r>
            <a:r>
              <a:rPr lang="en-US" sz="2000" dirty="0" err="1"/>
              <a:t>litre</a:t>
            </a:r>
            <a:r>
              <a:rPr lang="en-US" sz="2000" dirty="0"/>
              <a:t> in the second month. </a:t>
            </a:r>
          </a:p>
          <a:p>
            <a:pPr algn="just"/>
            <a:r>
              <a:rPr lang="en-US" sz="2000" dirty="0"/>
              <a:t>In addition, </a:t>
            </a:r>
            <a:r>
              <a:rPr lang="en-ZA" sz="2000" dirty="0"/>
              <a:t>the demand side management levy (DSML) of 10 c/l for 95 unleaded petrol (ULP) for the inland market was removed on 1 June 2022 and a reduction in the basic fuel price (BFP) of 3 c/l would be introduced in the coming months. </a:t>
            </a:r>
          </a:p>
          <a:p>
            <a:pPr algn="just"/>
            <a:r>
              <a:rPr lang="en-ZA" sz="2000" dirty="0"/>
              <a:t>The statement reiterated that government was looking to introduce of price cap (maximum price) for 93 ULP to promote competition and reduce prices. </a:t>
            </a:r>
            <a:endParaRPr lang="en-US" sz="2000" dirty="0"/>
          </a:p>
          <a:p>
            <a:pPr algn="just"/>
            <a:r>
              <a:rPr lang="en-US" sz="2000" dirty="0"/>
              <a:t>Unlike the previous amendment, the loss in revenue could not be paid for through further sales of strategic oil stocks and so will have an impact on the fiscal framework. It is expected that this extended measure will lead to around R4 billion in revenue foregone. </a:t>
            </a:r>
          </a:p>
        </p:txBody>
      </p:sp>
    </p:spTree>
    <p:extLst>
      <p:ext uri="{BB962C8B-B14F-4D97-AF65-F5344CB8AC3E}">
        <p14:creationId xmlns:p14="http://schemas.microsoft.com/office/powerpoint/2010/main" xmlns="" val="63977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Rates Bill: Delaying the increase to the health promotion levy by one year</a:t>
            </a:r>
            <a:endParaRPr lang="en-ZA" dirty="0"/>
          </a:p>
        </p:txBody>
      </p:sp>
    </p:spTree>
    <p:extLst>
      <p:ext uri="{BB962C8B-B14F-4D97-AF65-F5344CB8AC3E}">
        <p14:creationId xmlns:p14="http://schemas.microsoft.com/office/powerpoint/2010/main" xmlns="" val="240751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increase to the health promotion levy was delayed for one year</a:t>
            </a:r>
          </a:p>
        </p:txBody>
      </p:sp>
      <p:sp>
        <p:nvSpPr>
          <p:cNvPr id="3" name="Content Placeholder 2"/>
          <p:cNvSpPr>
            <a:spLocks noGrp="1"/>
          </p:cNvSpPr>
          <p:nvPr>
            <p:ph idx="1"/>
          </p:nvPr>
        </p:nvSpPr>
        <p:spPr/>
        <p:txBody>
          <a:bodyPr>
            <a:normAutofit/>
          </a:bodyPr>
          <a:lstStyle/>
          <a:p>
            <a:pPr algn="just"/>
            <a:r>
              <a:rPr lang="en-US" sz="2000" dirty="0"/>
              <a:t>The 2022 Budget stated that the health promotion levy would be increased by 4.5 per cent to 2.31 cents per gram from 1 April 2022</a:t>
            </a:r>
          </a:p>
          <a:p>
            <a:pPr algn="just"/>
            <a:r>
              <a:rPr lang="en-US" sz="2000" dirty="0"/>
              <a:t>Further announcements were made to start consultations on lowering the 4g of sugar per 100ml threshold and to extend the levy to fruit juices</a:t>
            </a:r>
          </a:p>
          <a:p>
            <a:pPr algn="just"/>
            <a:r>
              <a:rPr lang="en-US" sz="2000" dirty="0"/>
              <a:t>On 1 April 2022, the Minister of Finance released a media statement to delay the implementation of the increase in the health promotion levy to 1 April 2023 </a:t>
            </a:r>
          </a:p>
        </p:txBody>
      </p:sp>
    </p:spTree>
    <p:extLst>
      <p:ext uri="{BB962C8B-B14F-4D97-AF65-F5344CB8AC3E}">
        <p14:creationId xmlns:p14="http://schemas.microsoft.com/office/powerpoint/2010/main" xmlns="" val="336747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lstStyle/>
          <a:p>
            <a:pPr algn="ctr"/>
            <a:r>
              <a:rPr lang="en-US" sz="4800" b="1"/>
              <a:t>2022 Draft Revenue Laws Amendment Bill-Two pot retirement system</a:t>
            </a:r>
            <a:endParaRPr lang="en-ZA"/>
          </a:p>
        </p:txBody>
      </p:sp>
    </p:spTree>
    <p:extLst>
      <p:ext uri="{BB962C8B-B14F-4D97-AF65-F5344CB8AC3E}">
        <p14:creationId xmlns:p14="http://schemas.microsoft.com/office/powerpoint/2010/main" xmlns="" val="3277507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Policy Background</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446643"/>
          </a:xfrm>
        </p:spPr>
        <p:txBody>
          <a:bodyPr vert="horz" lIns="91440" tIns="45720" rIns="91440" bIns="45720" rtlCol="0" anchor="t">
            <a:noAutofit/>
          </a:bodyPr>
          <a:lstStyle/>
          <a:p>
            <a:pPr algn="just"/>
            <a:r>
              <a:rPr lang="en-ZA" sz="1800" dirty="0"/>
              <a:t>The proposed two-pot retirement system gives effect to the previous announcements made by the Minister in the February 2021 Budget Speech and November 2021 MTBPS Speech.</a:t>
            </a:r>
          </a:p>
          <a:p>
            <a:pPr algn="just"/>
            <a:r>
              <a:rPr lang="en-ZA" sz="1800" dirty="0"/>
              <a:t>These announcements were followed by a discussion document published by National Treasury for public comment on 15 December 2021, titled “ </a:t>
            </a:r>
            <a:r>
              <a:rPr lang="en-ZA" sz="1800" i="1" dirty="0"/>
              <a:t>Encouraging South African Households to save more for retirement”.</a:t>
            </a:r>
          </a:p>
          <a:p>
            <a:pPr algn="just"/>
            <a:r>
              <a:rPr lang="en-ZA" sz="1800" dirty="0"/>
              <a:t>These two pots will be housed within the current types of available funds, these are, pension funds, pension preservation funds, provident funds, provident preservation funds and retirement annuity funds.</a:t>
            </a:r>
          </a:p>
          <a:p>
            <a:pPr algn="just"/>
            <a:r>
              <a:rPr lang="en-ZA" sz="1800" dirty="0"/>
              <a:t>The two-pot retirement system will retain the current principle of EET (i.e., exempting contributions, exempting growth, taxing withdrawals and benefits).</a:t>
            </a:r>
          </a:p>
          <a:p>
            <a:pPr algn="just"/>
            <a:r>
              <a:rPr lang="en-ZA" sz="1800" dirty="0"/>
              <a:t>Members of retirement funds will still receive a deduction on contributions up to the lower of 27.5% of gross remuneration or taxable income or R350,000 per tax year. </a:t>
            </a:r>
          </a:p>
          <a:p>
            <a:pPr algn="just"/>
            <a:r>
              <a:rPr lang="en-ZA" sz="1800" dirty="0"/>
              <a:t>Below is a summary of  the tax treatment of contributions and withdrawals proposed  by the two-pot retirement system. It is important to note that the proposed tax changes are subject to the rules of the fund.</a:t>
            </a:r>
          </a:p>
          <a:p>
            <a:pPr algn="just"/>
            <a:r>
              <a:rPr lang="en-ZA" sz="1800" dirty="0"/>
              <a:t>The proposed two-pot retirement system will come into effect on the  proposed implementation date, which is 1 March 2023 and will apply in respect of amounts contributed   to retirement funds on or after that date. </a:t>
            </a:r>
          </a:p>
          <a:p>
            <a:pPr algn="just"/>
            <a:endParaRPr lang="en-ZA" sz="1600" dirty="0"/>
          </a:p>
          <a:p>
            <a:pPr marL="0" indent="0" algn="just">
              <a:buNone/>
            </a:pPr>
            <a:endParaRPr lang="en-ZA" sz="1800" dirty="0"/>
          </a:p>
        </p:txBody>
      </p:sp>
    </p:spTree>
    <p:extLst>
      <p:ext uri="{BB962C8B-B14F-4D97-AF65-F5344CB8AC3E}">
        <p14:creationId xmlns:p14="http://schemas.microsoft.com/office/powerpoint/2010/main" xmlns="" val="277749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12240-1AB5-B2FC-2847-9875B35BE0F3}"/>
              </a:ext>
            </a:extLst>
          </p:cNvPr>
          <p:cNvSpPr>
            <a:spLocks noGrp="1"/>
          </p:cNvSpPr>
          <p:nvPr>
            <p:ph type="title"/>
          </p:nvPr>
        </p:nvSpPr>
        <p:spPr/>
        <p:txBody>
          <a:bodyPr/>
          <a:lstStyle/>
          <a:p>
            <a:r>
              <a:rPr lang="en-ZA" dirty="0"/>
              <a:t>Overview of the 2022 tax legislative process</a:t>
            </a:r>
          </a:p>
        </p:txBody>
      </p:sp>
      <p:sp>
        <p:nvSpPr>
          <p:cNvPr id="3" name="Content Placeholder 2">
            <a:extLst>
              <a:ext uri="{FF2B5EF4-FFF2-40B4-BE49-F238E27FC236}">
                <a16:creationId xmlns:a16="http://schemas.microsoft.com/office/drawing/2014/main" xmlns="" id="{8EBB3B2A-1004-2CA5-A680-94F68352F3A5}"/>
              </a:ext>
            </a:extLst>
          </p:cNvPr>
          <p:cNvSpPr>
            <a:spLocks noGrp="1"/>
          </p:cNvSpPr>
          <p:nvPr>
            <p:ph idx="1"/>
          </p:nvPr>
        </p:nvSpPr>
        <p:spPr>
          <a:xfrm>
            <a:off x="288099" y="1470992"/>
            <a:ext cx="8536487" cy="5176298"/>
          </a:xfrm>
        </p:spPr>
        <p:txBody>
          <a:bodyPr>
            <a:normAutofit lnSpcReduction="10000"/>
          </a:bodyPr>
          <a:lstStyle/>
          <a:p>
            <a:pPr marL="342900" lvl="1" indent="0" algn="just">
              <a:buNone/>
            </a:pPr>
            <a:r>
              <a:rPr lang="en-ZA" sz="1800" b="1" dirty="0"/>
              <a:t>2022 Draft Rates and Monetary Amounts and Amendment of Revenue Laws Bill (Rates Bill)</a:t>
            </a:r>
          </a:p>
          <a:p>
            <a:pPr lvl="1" algn="just"/>
            <a:r>
              <a:rPr lang="en-ZA" dirty="0"/>
              <a:t>The 2022 Draft Rates Bill contains tax announcements made in the 2022 Budget, dealing with changes in rates and monetary thresholds to the personal income tax tables, and increases of the excise duties on alcohol and tobacco. </a:t>
            </a:r>
          </a:p>
          <a:p>
            <a:pPr lvl="1" algn="just"/>
            <a:r>
              <a:rPr lang="en-ZA" dirty="0"/>
              <a:t>It also contains changes tabled by the Minister in Parliament on 31 March 2022 and 31 May 2022 regarding temporary relief on the fuel levy as well as the postponement of the effective date of an increase in the health promotion levy.</a:t>
            </a:r>
          </a:p>
          <a:p>
            <a:pPr marL="342900" lvl="1" indent="0" algn="just">
              <a:buNone/>
            </a:pPr>
            <a:endParaRPr lang="en-ZA" b="1" dirty="0"/>
          </a:p>
          <a:p>
            <a:pPr marL="342900" lvl="1" indent="0" algn="just">
              <a:buNone/>
            </a:pPr>
            <a:r>
              <a:rPr lang="en-ZA" b="1" dirty="0"/>
              <a:t>2022 Draft Revenue Laws Amendment Bill </a:t>
            </a:r>
          </a:p>
          <a:p>
            <a:pPr lvl="1" algn="just"/>
            <a:r>
              <a:rPr lang="en-ZA" dirty="0"/>
              <a:t>The 2022 Draft Revenue Laws Amendment Bill contains proposed amendments to the Income Tax Act dealing with the two pot retirement system.</a:t>
            </a:r>
          </a:p>
          <a:p>
            <a:pPr lvl="1" algn="just"/>
            <a:r>
              <a:rPr lang="en-ZA" dirty="0"/>
              <a:t>The proposed amendments give effect to the previous announcements made by the Minister in February 2021 Budget Speech and November 2021 MTBPS Speech. These amendments also follow a discussion document published by National Treasury for public comment on 15 December 2021, titled “ </a:t>
            </a:r>
            <a:r>
              <a:rPr lang="en-ZA" i="1" dirty="0"/>
              <a:t>Encouraging South African Households to save more for retirement”.</a:t>
            </a:r>
          </a:p>
          <a:p>
            <a:pPr lvl="1" algn="just"/>
            <a:r>
              <a:rPr lang="en-ZA" dirty="0"/>
              <a:t>Following the budget announcement on 25 February 2022, National Treasury held few public  consultations with the selected stakeholders to discuss the proposed two pot retirement system .  </a:t>
            </a:r>
          </a:p>
          <a:p>
            <a:pPr lvl="1" algn="just"/>
            <a:endParaRPr lang="en-ZA" i="1" dirty="0"/>
          </a:p>
          <a:p>
            <a:pPr marL="342900" lvl="1" indent="0" algn="just">
              <a:buNone/>
            </a:pPr>
            <a:endParaRPr lang="en-ZA" sz="1800" dirty="0"/>
          </a:p>
          <a:p>
            <a:pPr marL="342900" lvl="1" indent="0" algn="just">
              <a:buNone/>
            </a:pPr>
            <a:endParaRPr lang="en-ZA" sz="1800" dirty="0"/>
          </a:p>
        </p:txBody>
      </p:sp>
    </p:spTree>
    <p:extLst>
      <p:ext uri="{BB962C8B-B14F-4D97-AF65-F5344CB8AC3E}">
        <p14:creationId xmlns:p14="http://schemas.microsoft.com/office/powerpoint/2010/main" xmlns="" val="258822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“Savings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vert="horz" lIns="91440" tIns="45720" rIns="91440" bIns="45720" rtlCol="0" anchor="t">
            <a:noAutofit/>
          </a:bodyPr>
          <a:lstStyle/>
          <a:p>
            <a:pPr marL="0" indent="0" algn="just">
              <a:buNone/>
            </a:pPr>
            <a:r>
              <a:rPr lang="en-ZA" sz="1600" b="1" dirty="0"/>
              <a:t>“Savings Pot”</a:t>
            </a:r>
          </a:p>
          <a:p>
            <a:pPr lvl="1" algn="just"/>
            <a:r>
              <a:rPr lang="en-ZA" sz="1400" dirty="0"/>
              <a:t>There is no seeding  finance available in the “Savings Pot”. As such, any amounts available for withdrawal from  the ‘Savings  Pot” will be accumulated from the date of implementation of the two-pot retirement system. </a:t>
            </a:r>
          </a:p>
          <a:p>
            <a:pPr lvl="1" algn="just"/>
            <a:r>
              <a:rPr lang="en-ZA" sz="1400" dirty="0"/>
              <a:t>A maximum of 1/3 of the total contribution can go to the “Savings Pot”</a:t>
            </a:r>
          </a:p>
          <a:p>
            <a:pPr lvl="1" algn="just"/>
            <a:r>
              <a:rPr lang="en-ZA" sz="1400" dirty="0"/>
              <a:t>Contributions in excess of the allowable deduction will not be permitted into the “Savings Pot”.</a:t>
            </a:r>
          </a:p>
          <a:p>
            <a:pPr lvl="1" algn="just"/>
            <a:r>
              <a:rPr lang="en-ZA" sz="1400" dirty="0"/>
              <a:t>Amounts contributed to the “Savings Pot” can be accessed, however, individuals can only have one withdrawal  during any twelve-month period from the “Savings Pot”. </a:t>
            </a:r>
          </a:p>
          <a:p>
            <a:pPr lvl="1" algn="just"/>
            <a:r>
              <a:rPr lang="en-ZA" sz="1400" dirty="0"/>
              <a:t>The minimum withdrawal amount from the “Savings Pot” is R2000</a:t>
            </a:r>
          </a:p>
          <a:p>
            <a:pPr lvl="1" algn="just"/>
            <a:r>
              <a:rPr lang="en-ZA" sz="1400" dirty="0"/>
              <a:t>Withdrawals from the “Savings Pot” will be added to taxable income in the year of withdrawal and be subject to tax  in the hands of the individual at the normal income tax tables.</a:t>
            </a:r>
          </a:p>
          <a:p>
            <a:pPr lvl="1" algn="just"/>
            <a:r>
              <a:rPr lang="en-ZA" sz="1400" dirty="0"/>
              <a:t>Should an individual opt not to make a withdrawal within a twelve-month period, the funds available in the “Savings Pot” will be available for withdrawal thereafter. </a:t>
            </a:r>
          </a:p>
          <a:p>
            <a:pPr lvl="1" algn="just"/>
            <a:r>
              <a:rPr lang="en-ZA" sz="1400" dirty="0"/>
              <a:t>An individual will be allowed to transfer the  available funds  from the “Savings Pot” to another “Savings Pot” or “Retirement Pot”  free of tax. </a:t>
            </a:r>
          </a:p>
          <a:p>
            <a:pPr lvl="1" algn="just"/>
            <a:r>
              <a:rPr lang="en-ZA" sz="1400" dirty="0"/>
              <a:t>On the death of an individual  member or on retirement of an individual member, any available amount from the “Savings Pot” will be taxable as a retirement lump sum subject to the retirement lump sum tables.</a:t>
            </a:r>
          </a:p>
          <a:p>
            <a:pPr lvl="1" algn="just"/>
            <a:r>
              <a:rPr lang="en-ZA" sz="1400" dirty="0"/>
              <a:t>When an individual ceases to be a tax resident for an uninterrupted period of three years or leaves South Africa at the expiry of their visa, the individual member will be allowed to withdraw all the funds from the ‘Savings Pot” and  such withdrawal will be added to taxable income and be subject to tax  in the hands of the individual at the normal income tax tables.</a:t>
            </a:r>
          </a:p>
          <a:p>
            <a:pPr lvl="1" algn="just"/>
            <a:r>
              <a:rPr lang="en-ZA" sz="1400" dirty="0"/>
              <a:t>These withdrawals will be subject to the rules of the fund allowing them.</a:t>
            </a:r>
          </a:p>
          <a:p>
            <a:pPr lvl="1" algn="just"/>
            <a:endParaRPr lang="en-ZA" sz="1400" dirty="0"/>
          </a:p>
          <a:p>
            <a:pPr algn="just"/>
            <a:endParaRPr lang="en-ZA" sz="1400" dirty="0"/>
          </a:p>
          <a:p>
            <a:pPr algn="just"/>
            <a:endParaRPr lang="en-ZA" sz="1600" dirty="0"/>
          </a:p>
        </p:txBody>
      </p:sp>
    </p:spTree>
    <p:extLst>
      <p:ext uri="{BB962C8B-B14F-4D97-AF65-F5344CB8AC3E}">
        <p14:creationId xmlns:p14="http://schemas.microsoft.com/office/powerpoint/2010/main" xmlns="" val="2002702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sz="3200"/>
              <a:t>Two pot retirement system: “Retirement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a:noAutofit/>
          </a:bodyPr>
          <a:lstStyle/>
          <a:p>
            <a:pPr marL="0" indent="0" algn="just">
              <a:buNone/>
            </a:pPr>
            <a:r>
              <a:rPr lang="en-ZA" sz="1600" b="1" dirty="0"/>
              <a:t>“Retirement Pot”</a:t>
            </a:r>
          </a:p>
          <a:p>
            <a:pPr lvl="1" algn="just"/>
            <a:r>
              <a:rPr lang="en-ZA" sz="1600" dirty="0"/>
              <a:t>Not less than  2/3 of the total contribution can go to the “Retirement Pot”</a:t>
            </a:r>
          </a:p>
          <a:p>
            <a:pPr lvl="1" algn="just"/>
            <a:r>
              <a:rPr lang="en-ZA" sz="1600" dirty="0"/>
              <a:t>All contributions not allocated to the “Savings Pot” will go to the “Retirement Pot”.</a:t>
            </a:r>
          </a:p>
          <a:p>
            <a:pPr lvl="1" algn="just"/>
            <a:r>
              <a:rPr lang="en-ZA" sz="1600" dirty="0"/>
              <a:t>Amounts contributed to the “Retirement Pot” cannot be accessed before retirement date.</a:t>
            </a:r>
          </a:p>
          <a:p>
            <a:pPr lvl="1" algn="just"/>
            <a:r>
              <a:rPr lang="en-ZA" sz="1600" dirty="0"/>
              <a:t>At retirement date, the total amount from the “Retirement Pot” must be paid in the form of an annuity (including a living annuity).</a:t>
            </a:r>
          </a:p>
          <a:p>
            <a:pPr lvl="1" algn="just"/>
            <a:r>
              <a:rPr lang="en-ZA" sz="1600" dirty="0"/>
              <a:t>The current minimum amount for purchasing an annuity (de minimis of R167 500) will apply to the ‘Retirement Pot”. </a:t>
            </a:r>
          </a:p>
          <a:p>
            <a:pPr lvl="1" algn="just"/>
            <a:r>
              <a:rPr lang="en-ZA" sz="1600" dirty="0"/>
              <a:t>An individual member will be allowed to transfer the available funds from the “retirement Pot” only into another “Retirement Pot” free of tax. </a:t>
            </a:r>
          </a:p>
          <a:p>
            <a:pPr lvl="1" algn="just"/>
            <a:r>
              <a:rPr lang="en-ZA" sz="1600" dirty="0"/>
              <a:t>When an individual ceases to be a tax resident for an uninterrupted period of three years, or leaves South Africa at the expiry of their visa, the individual member will be allowed to withdraw all the funds from the ‘Retirement  Pot” and  such withdrawal will be taxable  as a withdrawal lump sum benefit in terms of the withdrawal tables.</a:t>
            </a:r>
          </a:p>
          <a:p>
            <a:pPr lvl="1" algn="just"/>
            <a:r>
              <a:rPr lang="en-ZA" sz="1600" dirty="0"/>
              <a:t>The proposed changes are subject to the rules of the fund.  </a:t>
            </a:r>
          </a:p>
          <a:p>
            <a:pPr lvl="1" algn="just"/>
            <a:endParaRPr lang="en-ZA" sz="1400" dirty="0"/>
          </a:p>
          <a:p>
            <a:pPr algn="just"/>
            <a:endParaRPr lang="en-ZA" sz="1600" dirty="0"/>
          </a:p>
          <a:p>
            <a:pPr algn="just"/>
            <a:endParaRPr lang="en-ZA" sz="1600" dirty="0"/>
          </a:p>
        </p:txBody>
      </p:sp>
    </p:spTree>
    <p:extLst>
      <p:ext uri="{BB962C8B-B14F-4D97-AF65-F5344CB8AC3E}">
        <p14:creationId xmlns:p14="http://schemas.microsoft.com/office/powerpoint/2010/main" xmlns="" val="139132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normAutofit/>
          </a:bodyPr>
          <a:lstStyle/>
          <a:p>
            <a:pPr algn="ctr"/>
            <a:r>
              <a:rPr lang="en-ZA"/>
              <a:t>Two pot retirement system: “Vested Pot”</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235933"/>
          </a:xfrm>
        </p:spPr>
        <p:txBody>
          <a:bodyPr vert="horz" lIns="91440" tIns="45720" rIns="91440" bIns="45720" rtlCol="0" anchor="t">
            <a:noAutofit/>
          </a:bodyPr>
          <a:lstStyle/>
          <a:p>
            <a:pPr marL="0" indent="0" algn="just">
              <a:buNone/>
            </a:pPr>
            <a:r>
              <a:rPr lang="en-ZA" sz="1600" b="1" dirty="0"/>
              <a:t>“Vested  Pot”</a:t>
            </a:r>
          </a:p>
          <a:p>
            <a:pPr lvl="1" algn="just"/>
            <a:r>
              <a:rPr lang="en-ZA" sz="1600" dirty="0"/>
              <a:t>All contributions and growth (i.e., retirement interest) prior to the implementation date of the two-pot retirement system will have to be valued at the date immediately prior to the implementation to enable vesting of right.</a:t>
            </a:r>
          </a:p>
          <a:p>
            <a:pPr lvl="1" algn="just"/>
            <a:r>
              <a:rPr lang="en-ZA" sz="1600" dirty="0"/>
              <a:t>This amount will be housed in the “Vested Pot”. As such, this implies that the ‘Vested Pot” will consist of the total retirement interest in the fund that exists immediately prior to the implementation of the two-pot retirement system and growth on that amount.</a:t>
            </a:r>
          </a:p>
          <a:p>
            <a:pPr lvl="1" algn="just"/>
            <a:r>
              <a:rPr lang="en-ZA" sz="1600" dirty="0"/>
              <a:t>No contributions may be made to this pot after the implementation of the two-pot retirement system, except in the case of a person who was a member of the provident fund and who was 55 years of age or older on 1 March 2021.</a:t>
            </a:r>
          </a:p>
          <a:p>
            <a:pPr lvl="1" algn="just"/>
            <a:r>
              <a:rPr lang="en-ZA" sz="1600" dirty="0"/>
              <a:t>An individual member will be allowed to transfer the  available funds  from the “Vested  Pot” only into  another “Vested  Pot”  free of tax. </a:t>
            </a:r>
          </a:p>
          <a:p>
            <a:pPr lvl="1" algn="just"/>
            <a:r>
              <a:rPr lang="en-ZA" sz="1600" dirty="0"/>
              <a:t>When an individual ceases to be a tax resident for an uninterrupted period of three years or leaves South Africa at the expiry of their visa, the individual member will be taxed in accordance with the tax provisions that applied prior to the implementation of the two-pot retirement system.</a:t>
            </a:r>
          </a:p>
          <a:p>
            <a:pPr lvl="1" algn="just"/>
            <a:r>
              <a:rPr lang="en-ZA" sz="1600" dirty="0"/>
              <a:t>The rules of the fund applicable prior to the implementation of the two-pot retirement system will apply in this regard.</a:t>
            </a:r>
          </a:p>
          <a:p>
            <a:pPr algn="just"/>
            <a:endParaRPr lang="en-ZA" sz="1600" dirty="0"/>
          </a:p>
        </p:txBody>
      </p:sp>
    </p:spTree>
    <p:extLst>
      <p:ext uri="{BB962C8B-B14F-4D97-AF65-F5344CB8AC3E}">
        <p14:creationId xmlns:p14="http://schemas.microsoft.com/office/powerpoint/2010/main" xmlns="" val="79301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fontScale="90000"/>
          </a:bodyPr>
          <a:lstStyle/>
          <a:p>
            <a:pPr algn="ctr"/>
            <a:r>
              <a:rPr lang="en-US" sz="4800" b="1" dirty="0"/>
              <a:t>Proposed changes to the Draft Revenue Laws Amendment Bill-Two pot retirement system to take into account public comments received</a:t>
            </a:r>
            <a:endParaRPr lang="en-ZA" dirty="0"/>
          </a:p>
        </p:txBody>
      </p:sp>
    </p:spTree>
    <p:extLst>
      <p:ext uri="{BB962C8B-B14F-4D97-AF65-F5344CB8AC3E}">
        <p14:creationId xmlns:p14="http://schemas.microsoft.com/office/powerpoint/2010/main" xmlns="" val="416234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dirty="0"/>
              <a:t>Proposed changes to the Draft revenue Laws Amendment Bill-Two pot retirement system </a:t>
            </a:r>
            <a:endParaRPr lang="en-US" sz="1600" dirty="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fontScale="92500" lnSpcReduction="10000"/>
          </a:bodyPr>
          <a:lstStyle/>
          <a:p>
            <a:pPr marL="285750" indent="0" algn="just">
              <a:lnSpc>
                <a:spcPct val="115000"/>
              </a:lnSpc>
              <a:buNone/>
            </a:pPr>
            <a:r>
              <a:rPr lang="en-US" sz="1800" dirty="0">
                <a:ea typeface="Arial" panose="020B0604020202020204" pitchFamily="34" charset="0"/>
              </a:rPr>
              <a:t>After the public consultation process, the following changes are proposed in the draft Revenue Laws Amendment Bill and the draft response document, in order to take into account comments received: </a:t>
            </a:r>
          </a:p>
          <a:p>
            <a:pPr marL="628650" indent="-342900" algn="just">
              <a:lnSpc>
                <a:spcPct val="115000"/>
              </a:lnSpc>
            </a:pPr>
            <a:r>
              <a:rPr lang="en-ZA" sz="1800" b="1" i="1" dirty="0">
                <a:ea typeface="Calibri" panose="020F0502020204030204" pitchFamily="34" charset="0"/>
              </a:rPr>
              <a:t>Postponement of the Implementation  date of the two- pot retirement system</a:t>
            </a:r>
          </a:p>
          <a:p>
            <a:pPr marL="971550" lvl="1" indent="-342900" algn="just">
              <a:lnSpc>
                <a:spcPct val="115000"/>
              </a:lnSpc>
            </a:pPr>
            <a:r>
              <a:rPr lang="en-ZA" dirty="0"/>
              <a:t>It is proposed that the implementation date for the two-pot retirement system be postponed from 1 March 2023 to 1 March 2024. </a:t>
            </a:r>
          </a:p>
          <a:p>
            <a:pPr marL="628650" indent="-342900" algn="just">
              <a:lnSpc>
                <a:spcPct val="115000"/>
              </a:lnSpc>
            </a:pPr>
            <a:r>
              <a:rPr lang="en-ZA" sz="1800" b="1" i="1" dirty="0">
                <a:ea typeface="Calibri" panose="020F0502020204030204" pitchFamily="34" charset="0"/>
              </a:rPr>
              <a:t>Seeding capital under the two- pot retirement system </a:t>
            </a:r>
          </a:p>
          <a:p>
            <a:pPr marL="971550" lvl="1" indent="-342900" algn="just">
              <a:lnSpc>
                <a:spcPct val="115000"/>
              </a:lnSpc>
            </a:pPr>
            <a:r>
              <a:rPr lang="en-ZA" dirty="0"/>
              <a:t>Government is open to allowing once-off seeding capital, as long as it does not have adverse implications on liquidity, and the costs of such withdrawal is not imposed on members choosing not to withdraw. The mechanism to enable this  will require consultation, to take the relevant risks and benefits into account as  well as possible trade-offs on vested rights.</a:t>
            </a:r>
            <a:endParaRPr lang="en-ZA" dirty="0">
              <a:effectLst/>
              <a:ea typeface="Calibri" panose="020F0502020204030204" pitchFamily="34" charset="0"/>
            </a:endParaRPr>
          </a:p>
          <a:p>
            <a:pPr marL="571500" indent="-285750" algn="just">
              <a:lnSpc>
                <a:spcPct val="115000"/>
              </a:lnSpc>
            </a:pPr>
            <a:r>
              <a:rPr lang="en-ZA" sz="1800" b="1" i="1" dirty="0">
                <a:ea typeface="Calibri" panose="020F0502020204030204" pitchFamily="34" charset="0"/>
              </a:rPr>
              <a:t>Participation in the two-pot retirement system is mandatory for all funds &amp;  funds must provide  a savings pot</a:t>
            </a:r>
            <a:r>
              <a:rPr lang="en-ZA" sz="1800" i="1" dirty="0">
                <a:ea typeface="Calibri" panose="020F0502020204030204" pitchFamily="34" charset="0"/>
              </a:rPr>
              <a:t> </a:t>
            </a:r>
          </a:p>
          <a:p>
            <a:pPr marL="914400" lvl="1" indent="-285750" algn="just">
              <a:lnSpc>
                <a:spcPct val="115000"/>
              </a:lnSpc>
            </a:pPr>
            <a:r>
              <a:rPr lang="en-ZA" sz="1800" dirty="0"/>
              <a:t>The policy intent is for participation in the two-pot retirement system to be mandatory for all funds and members would be required to contribute a third of their contributions to the savings pot.  The 2022 draft Revenue Laws Amendment Bill will be amended to reflect this intention.</a:t>
            </a:r>
          </a:p>
          <a:p>
            <a:pPr marL="0" indent="0">
              <a:buNone/>
            </a:pPr>
            <a:endParaRPr lang="en-US" dirty="0"/>
          </a:p>
        </p:txBody>
      </p:sp>
    </p:spTree>
    <p:extLst>
      <p:ext uri="{BB962C8B-B14F-4D97-AF65-F5344CB8AC3E}">
        <p14:creationId xmlns:p14="http://schemas.microsoft.com/office/powerpoint/2010/main" xmlns="" val="2527895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dirty="0"/>
              <a:t>Proposed changes to the Draft revenue Laws Amendment Bill-Two pot retirement system </a:t>
            </a:r>
            <a:endParaRPr lang="en-US" sz="1600" dirty="0">
              <a:cs typeface="Arial" panose="020B0604020202020204" pitchFamily="34" charset="0"/>
            </a:endParaRPr>
          </a:p>
        </p:txBody>
      </p:sp>
      <p:sp>
        <p:nvSpPr>
          <p:cNvPr id="3" name="Content Placeholder 2"/>
          <p:cNvSpPr>
            <a:spLocks noGrp="1"/>
          </p:cNvSpPr>
          <p:nvPr>
            <p:ph idx="1"/>
          </p:nvPr>
        </p:nvSpPr>
        <p:spPr>
          <a:xfrm>
            <a:off x="288099" y="1534159"/>
            <a:ext cx="8536487" cy="5364481"/>
          </a:xfrm>
        </p:spPr>
        <p:txBody>
          <a:bodyPr vert="horz" lIns="91440" tIns="45720" rIns="91440" bIns="45720" rtlCol="0" anchor="t">
            <a:normAutofit/>
          </a:bodyPr>
          <a:lstStyle/>
          <a:p>
            <a:pPr marL="628650" indent="-342900" algn="just">
              <a:lnSpc>
                <a:spcPct val="115000"/>
              </a:lnSpc>
            </a:pPr>
            <a:r>
              <a:rPr lang="en-ZA" sz="1600" b="1" i="1" dirty="0">
                <a:ea typeface="Calibri" panose="020F0502020204030204" pitchFamily="34" charset="0"/>
              </a:rPr>
              <a:t>Application of the two- pot retirement system to defined benefit funds</a:t>
            </a:r>
            <a:r>
              <a:rPr lang="en-ZA" sz="1600" i="1" dirty="0">
                <a:ea typeface="Calibri" panose="020F0502020204030204" pitchFamily="34" charset="0"/>
              </a:rPr>
              <a:t> </a:t>
            </a:r>
          </a:p>
          <a:p>
            <a:pPr marL="914400" lvl="1" indent="-285750" algn="just">
              <a:lnSpc>
                <a:spcPct val="115000"/>
              </a:lnSpc>
            </a:pPr>
            <a:r>
              <a:rPr lang="en-ZA" sz="1600" dirty="0"/>
              <a:t>A consultative process will be undertaken with the relevant funds and stakeholders to consider the options available as it relates to  defined benefit funds including public sector funds. The outcome of this process will then inform any required legislative amendments. </a:t>
            </a:r>
          </a:p>
          <a:p>
            <a:pPr marL="628650" indent="-342900" algn="just">
              <a:lnSpc>
                <a:spcPct val="115000"/>
              </a:lnSpc>
            </a:pPr>
            <a:r>
              <a:rPr lang="en-ZA" sz="1600" b="1" i="1" dirty="0">
                <a:ea typeface="Calibri" panose="020F0502020204030204" pitchFamily="34" charset="0"/>
              </a:rPr>
              <a:t>Withdrawals during retrenchments under the two- pot retirement system </a:t>
            </a:r>
          </a:p>
          <a:p>
            <a:pPr lvl="2" algn="just"/>
            <a:r>
              <a:rPr lang="en-ZA" sz="1600" dirty="0"/>
              <a:t>Given that retrenchment is beyond the member’s control, Government proposes that income-based withdrawals be permitted from the retirement pot. These withdrawals will however be subject to certain conditions (i.e. the vested and savings pots have been fully utilised, access to UIF benefits have been exhausted – the member will therefore be required to prove that they have no other alternative income source) and will be provided for a limited period. </a:t>
            </a:r>
          </a:p>
          <a:p>
            <a:pPr marL="628650" indent="-342900" algn="just">
              <a:lnSpc>
                <a:spcPct val="115000"/>
              </a:lnSpc>
            </a:pPr>
            <a:r>
              <a:rPr lang="en-ZA" sz="1600" b="1" i="1" dirty="0">
                <a:ea typeface="Calibri" panose="020F0502020204030204" pitchFamily="34" charset="0"/>
              </a:rPr>
              <a:t>Impact of the  two-pot retirement system on transfer between funds</a:t>
            </a:r>
            <a:r>
              <a:rPr lang="en-ZA" sz="1600" i="1" dirty="0">
                <a:ea typeface="Calibri" panose="020F0502020204030204" pitchFamily="34" charset="0"/>
              </a:rPr>
              <a:t> </a:t>
            </a:r>
          </a:p>
          <a:p>
            <a:pPr lvl="2" algn="just"/>
            <a:r>
              <a:rPr lang="en-ZA" sz="1600" dirty="0"/>
              <a:t>Clarification will be made in the 2022 draft Revenue Laws Amendment Bill  that the various pots are components within the relevant fund. As such, when transferring from one fund to another, all pots need to be moved from the transferor fund to the transferee fund (i.e. a ‘leave no pot behind’ principle needs to apply).</a:t>
            </a:r>
          </a:p>
          <a:p>
            <a:pPr lvl="2" algn="just"/>
            <a:r>
              <a:rPr lang="en-ZA" sz="1600" dirty="0"/>
              <a:t> Further clarification will be made in the 2022 draft Revenue Laws Amendment Bill that transfers of any nature are only permissible when fund membership is terminated.  </a:t>
            </a:r>
          </a:p>
          <a:p>
            <a:pPr lvl="2" algn="just"/>
            <a:endParaRPr lang="en-ZA" sz="1700" dirty="0"/>
          </a:p>
          <a:p>
            <a:pPr marL="914400" lvl="1" indent="-285750" algn="just">
              <a:lnSpc>
                <a:spcPct val="115000"/>
              </a:lnSpc>
            </a:pPr>
            <a:endParaRPr lang="en-ZA" sz="1800" dirty="0"/>
          </a:p>
          <a:p>
            <a:pPr marL="0" indent="0">
              <a:buNone/>
            </a:pPr>
            <a:endParaRPr lang="en-US" dirty="0"/>
          </a:p>
        </p:txBody>
      </p:sp>
    </p:spTree>
    <p:extLst>
      <p:ext uri="{BB962C8B-B14F-4D97-AF65-F5344CB8AC3E}">
        <p14:creationId xmlns:p14="http://schemas.microsoft.com/office/powerpoint/2010/main" xmlns="" val="45347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dirty="0"/>
              <a:t>Proposed changes to the Draft revenue Laws Amendment Bill-Two pot retirement system </a:t>
            </a:r>
            <a:endParaRPr lang="en-US" sz="1600" dirty="0">
              <a:cs typeface="Arial" panose="020B0604020202020204" pitchFamily="34" charset="0"/>
            </a:endParaRPr>
          </a:p>
        </p:txBody>
      </p:sp>
      <p:sp>
        <p:nvSpPr>
          <p:cNvPr id="3" name="Content Placeholder 2"/>
          <p:cNvSpPr>
            <a:spLocks noGrp="1"/>
          </p:cNvSpPr>
          <p:nvPr>
            <p:ph idx="1"/>
          </p:nvPr>
        </p:nvSpPr>
        <p:spPr>
          <a:xfrm>
            <a:off x="288099" y="1456659"/>
            <a:ext cx="8536487" cy="5441981"/>
          </a:xfrm>
        </p:spPr>
        <p:txBody>
          <a:bodyPr vert="horz" lIns="91440" tIns="45720" rIns="91440" bIns="45720" rtlCol="0" anchor="t">
            <a:normAutofit/>
          </a:bodyPr>
          <a:lstStyle/>
          <a:p>
            <a:pPr marL="628650" indent="-342900" algn="just">
              <a:lnSpc>
                <a:spcPct val="115000"/>
              </a:lnSpc>
            </a:pPr>
            <a:r>
              <a:rPr lang="en-ZA" sz="1600" b="1" i="1" dirty="0">
                <a:ea typeface="Calibri" panose="020F0502020204030204" pitchFamily="34" charset="0"/>
              </a:rPr>
              <a:t>Impact of the two-pot retirement system on the R165 000 de minimis </a:t>
            </a:r>
            <a:endParaRPr lang="en-ZA" sz="1600" i="1" dirty="0">
              <a:ea typeface="Calibri" panose="020F0502020204030204" pitchFamily="34" charset="0"/>
            </a:endParaRPr>
          </a:p>
          <a:p>
            <a:pPr lvl="2" algn="just"/>
            <a:r>
              <a:rPr lang="en-ZA" sz="1600" dirty="0"/>
              <a:t>The policy intent is for the R165 000 de-minimis to apply on a cumulative basis to amounts subject to annuitisation (i.e. the retirement pot and two-thirds of the vested pot). The 2022 draft Revenue Laws Amendment Bill will be amended to reflect this intention. </a:t>
            </a:r>
          </a:p>
          <a:p>
            <a:pPr marL="628650" indent="-342900" algn="just">
              <a:lnSpc>
                <a:spcPct val="115000"/>
              </a:lnSpc>
            </a:pPr>
            <a:r>
              <a:rPr lang="en-ZA" sz="1600" b="1" i="1" dirty="0">
                <a:ea typeface="Calibri" panose="020F0502020204030204" pitchFamily="34" charset="0"/>
              </a:rPr>
              <a:t>Impact of the two-pot retirement system on section 37D deductions contemplated in Pensions Funds Act</a:t>
            </a:r>
            <a:endParaRPr lang="en-ZA" sz="1600" i="1" dirty="0">
              <a:ea typeface="Calibri" panose="020F0502020204030204" pitchFamily="34" charset="0"/>
            </a:endParaRPr>
          </a:p>
          <a:p>
            <a:pPr lvl="2" algn="just"/>
            <a:r>
              <a:rPr lang="en-ZA" sz="1600" dirty="0"/>
              <a:t>Government acknowledges that changes will need to be made to section 37D of the Pension Funds Act, 1956 (Act No 24 of 1956) to cater for the two-pot retirement system and to ensure that section 37D deductions are catered for from the vested and retirement pot when membership from the fund is terminated or when divorce order settlements become due and payable. </a:t>
            </a:r>
          </a:p>
          <a:p>
            <a:pPr lvl="1" algn="just"/>
            <a:r>
              <a:rPr lang="en-ZA" sz="1600" b="1" i="1" dirty="0">
                <a:ea typeface="Calibri" panose="020F0502020204030204" pitchFamily="34" charset="0"/>
              </a:rPr>
              <a:t>Application of the two-pot retirement system on “legacy retirement annuity products”</a:t>
            </a:r>
            <a:endParaRPr lang="en-ZA" sz="1600" i="1" dirty="0">
              <a:ea typeface="Calibri" panose="020F0502020204030204" pitchFamily="34" charset="0"/>
            </a:endParaRPr>
          </a:p>
          <a:p>
            <a:pPr marL="914400" lvl="1" indent="-285750" algn="just">
              <a:lnSpc>
                <a:spcPct val="115000"/>
              </a:lnSpc>
            </a:pPr>
            <a:r>
              <a:rPr lang="en-ZA" sz="1600" dirty="0"/>
              <a:t>A consultative process shall be undertaken with the Regulator and stakeholders to assess the merits of the proposal that “legacy retirement annuity products” should be exempted from participation in the two-pot retirement system as participation would require a redesign of historically acquired insurance policies together with their respective terms and conditions. </a:t>
            </a:r>
          </a:p>
          <a:p>
            <a:pPr lvl="2" algn="just"/>
            <a:endParaRPr lang="en-ZA" dirty="0"/>
          </a:p>
          <a:p>
            <a:pPr marL="914400" lvl="1" indent="-285750" algn="just">
              <a:lnSpc>
                <a:spcPct val="115000"/>
              </a:lnSpc>
            </a:pPr>
            <a:endParaRPr lang="en-ZA" sz="1800" dirty="0"/>
          </a:p>
          <a:p>
            <a:pPr marL="0" indent="0">
              <a:buNone/>
            </a:pPr>
            <a:endParaRPr lang="en-US" dirty="0"/>
          </a:p>
        </p:txBody>
      </p:sp>
    </p:spTree>
    <p:extLst>
      <p:ext uri="{BB962C8B-B14F-4D97-AF65-F5344CB8AC3E}">
        <p14:creationId xmlns:p14="http://schemas.microsoft.com/office/powerpoint/2010/main" xmlns="" val="393697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1025882"/>
          </a:xfrm>
        </p:spPr>
        <p:txBody>
          <a:bodyPr>
            <a:noAutofit/>
          </a:bodyPr>
          <a:lstStyle/>
          <a:p>
            <a:pPr algn="ctr"/>
            <a:r>
              <a:rPr lang="en-ZA" sz="2000" dirty="0"/>
              <a:t>Proposed changes to the Draft revenue Laws Amendment Bill-Two pot retirement system </a:t>
            </a:r>
            <a:endParaRPr lang="en-US" sz="1600" dirty="0">
              <a:cs typeface="Arial" panose="020B0604020202020204" pitchFamily="34" charset="0"/>
            </a:endParaRPr>
          </a:p>
        </p:txBody>
      </p:sp>
      <p:sp>
        <p:nvSpPr>
          <p:cNvPr id="3" name="Content Placeholder 2"/>
          <p:cNvSpPr>
            <a:spLocks noGrp="1"/>
          </p:cNvSpPr>
          <p:nvPr>
            <p:ph idx="1"/>
          </p:nvPr>
        </p:nvSpPr>
        <p:spPr>
          <a:xfrm>
            <a:off x="288099" y="1534159"/>
            <a:ext cx="8728310" cy="5364481"/>
          </a:xfrm>
        </p:spPr>
        <p:txBody>
          <a:bodyPr vert="horz" lIns="91440" tIns="45720" rIns="91440" bIns="45720" rtlCol="0" anchor="t">
            <a:normAutofit/>
          </a:bodyPr>
          <a:lstStyle/>
          <a:p>
            <a:pPr marL="628650" indent="-342900" algn="just">
              <a:lnSpc>
                <a:spcPct val="115000"/>
              </a:lnSpc>
            </a:pPr>
            <a:r>
              <a:rPr lang="en-ZA" sz="1500" b="1" i="1" dirty="0">
                <a:ea typeface="Calibri" panose="020F0502020204030204" pitchFamily="34" charset="0"/>
              </a:rPr>
              <a:t>Participation of provident fund members who were over the age of 55 as at 1 March 2021 in the two pots retirement system</a:t>
            </a:r>
            <a:endParaRPr lang="en-ZA" sz="1500" i="1" dirty="0">
              <a:ea typeface="Calibri" panose="020F0502020204030204" pitchFamily="34" charset="0"/>
            </a:endParaRPr>
          </a:p>
          <a:p>
            <a:pPr marL="971550" lvl="1" indent="-342900" algn="just">
              <a:lnSpc>
                <a:spcPct val="115000"/>
              </a:lnSpc>
            </a:pPr>
            <a:r>
              <a:rPr lang="en-ZA" sz="1500" dirty="0"/>
              <a:t>The policy intent is for provident fund members who were 55 years or older as at 1 March 2021 to be given the option to either continue contributing to their vested pot (in such cases 100% of the contribution will be allocated to the vested pot provided the member remains in the same fund they were a member of pre 1 March 2021) or participate in the new regime (with one-third of contributions allocated to the savings pot and two-thirds to the retirement pot). </a:t>
            </a:r>
          </a:p>
          <a:p>
            <a:pPr marL="971550" lvl="1" indent="-342900" algn="just">
              <a:lnSpc>
                <a:spcPct val="115000"/>
              </a:lnSpc>
            </a:pPr>
            <a:r>
              <a:rPr lang="en-ZA" sz="1500" dirty="0"/>
              <a:t>As relates to the interaction between the T-Day vested rights and the newly defined vested pot, the policy intent is for the vested pot to be an accumulation of all vested and non-vested rights earned prior to the two pots implementation date.  </a:t>
            </a:r>
          </a:p>
          <a:p>
            <a:pPr marL="628650" indent="-342900" algn="just">
              <a:lnSpc>
                <a:spcPct val="115000"/>
              </a:lnSpc>
            </a:pPr>
            <a:r>
              <a:rPr lang="en-ZA" sz="1400" b="1" i="1" dirty="0">
                <a:ea typeface="Calibri" panose="020F0502020204030204" pitchFamily="34" charset="0"/>
              </a:rPr>
              <a:t>Deduction of costs under the two pots retirement system</a:t>
            </a:r>
          </a:p>
          <a:p>
            <a:pPr marL="971550" lvl="1" indent="-342900" algn="just">
              <a:lnSpc>
                <a:spcPct val="115000"/>
              </a:lnSpc>
            </a:pPr>
            <a:r>
              <a:rPr lang="en-ZA" sz="1400" dirty="0"/>
              <a:t>Although the draft bill appears to be explicit on the fact that costs should be deducted from contributions, however, funds deduct costs from contributions and fund values. </a:t>
            </a:r>
          </a:p>
          <a:p>
            <a:pPr marL="971550" lvl="1" indent="-342900" algn="just">
              <a:lnSpc>
                <a:spcPct val="115000"/>
              </a:lnSpc>
            </a:pPr>
            <a:r>
              <a:rPr lang="en-ZA" sz="1400" dirty="0"/>
              <a:t>Clarification will be made in the 2022 draft Revenue Laws Amendment Bill to give consideration as  to how costs are to be deducted in instances where funds do not receive contributions, but rather receive transfers from other funds.</a:t>
            </a:r>
          </a:p>
          <a:p>
            <a:pPr marL="971550" lvl="1" indent="-342900" algn="just">
              <a:lnSpc>
                <a:spcPct val="115000"/>
              </a:lnSpc>
            </a:pPr>
            <a:r>
              <a:rPr lang="en-ZA" sz="1400" dirty="0"/>
              <a:t>Further clarification will be made regarding the scope and nature of charges that are to be deducted from contributions or fund values and provide certainty that such charges do not include subsequent administration and transactional fees.</a:t>
            </a:r>
          </a:p>
          <a:p>
            <a:pPr marL="285750" indent="0" algn="just">
              <a:lnSpc>
                <a:spcPct val="115000"/>
              </a:lnSpc>
              <a:buNone/>
            </a:pPr>
            <a:endParaRPr lang="en-US" sz="1500" dirty="0">
              <a:ea typeface="Arial" panose="020B0604020202020204" pitchFamily="34" charset="0"/>
            </a:endParaRPr>
          </a:p>
          <a:p>
            <a:pPr lvl="2" algn="just"/>
            <a:endParaRPr lang="en-ZA" sz="1700" dirty="0"/>
          </a:p>
          <a:p>
            <a:pPr marL="914400" lvl="1" indent="-285750" algn="just">
              <a:lnSpc>
                <a:spcPct val="115000"/>
              </a:lnSpc>
            </a:pPr>
            <a:endParaRPr lang="en-ZA" sz="1800" dirty="0"/>
          </a:p>
          <a:p>
            <a:pPr marL="0" indent="0">
              <a:buNone/>
            </a:pPr>
            <a:endParaRPr lang="en-US" dirty="0"/>
          </a:p>
        </p:txBody>
      </p:sp>
    </p:spTree>
    <p:extLst>
      <p:ext uri="{BB962C8B-B14F-4D97-AF65-F5344CB8AC3E}">
        <p14:creationId xmlns:p14="http://schemas.microsoft.com/office/powerpoint/2010/main" xmlns="" val="405013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823565"/>
          </a:xfrm>
        </p:spPr>
        <p:txBody>
          <a:bodyPr>
            <a:noAutofit/>
          </a:bodyPr>
          <a:lstStyle/>
          <a:p>
            <a:pPr algn="ctr"/>
            <a:r>
              <a:rPr lang="en-ZA" sz="2000" dirty="0"/>
              <a:t>Proposed changes to the Draft revenue Laws Amendment Bill-Two pot retirement system </a:t>
            </a:r>
            <a:endParaRPr lang="en-US" sz="1600" dirty="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vert="horz" lIns="91440" tIns="45720" rIns="91440" bIns="45720" rtlCol="0" anchor="t">
            <a:normAutofit/>
          </a:bodyPr>
          <a:lstStyle/>
          <a:p>
            <a:pPr marL="628650" indent="-342900" algn="just">
              <a:lnSpc>
                <a:spcPct val="115000"/>
              </a:lnSpc>
            </a:pPr>
            <a:r>
              <a:rPr lang="en-ZA" sz="1800" b="1" i="1" dirty="0">
                <a:ea typeface="Calibri" panose="020F0502020204030204" pitchFamily="34" charset="0"/>
              </a:rPr>
              <a:t>12-month withdrawal period from the savings pot</a:t>
            </a:r>
          </a:p>
          <a:p>
            <a:pPr marL="971550" lvl="1" indent="-342900" algn="just">
              <a:lnSpc>
                <a:spcPct val="115000"/>
              </a:lnSpc>
            </a:pPr>
            <a:r>
              <a:rPr lang="en-ZA" sz="1600" dirty="0"/>
              <a:t>The 12-month period is intended to be a rolling 12-month period. The 2022 draft Revenue Laws Amendment Bill will be amended to clarify this policy intention.  </a:t>
            </a:r>
          </a:p>
          <a:p>
            <a:pPr marL="628650" indent="-342900" algn="just">
              <a:lnSpc>
                <a:spcPct val="115000"/>
              </a:lnSpc>
            </a:pPr>
            <a:r>
              <a:rPr lang="en-ZA" sz="1800" b="1" i="1" dirty="0">
                <a:ea typeface="Calibri" panose="020F0502020204030204" pitchFamily="34" charset="0"/>
              </a:rPr>
              <a:t>R2 000 minimum withdrawal amount from the savings pot</a:t>
            </a:r>
            <a:endParaRPr lang="en-ZA" sz="1800" i="1" dirty="0">
              <a:ea typeface="Calibri" panose="020F0502020204030204" pitchFamily="34" charset="0"/>
            </a:endParaRPr>
          </a:p>
          <a:p>
            <a:pPr marL="971550" lvl="1" indent="-342900" algn="just">
              <a:lnSpc>
                <a:spcPct val="115000"/>
              </a:lnSpc>
            </a:pPr>
            <a:r>
              <a:rPr lang="en-ZA" sz="1600" dirty="0"/>
              <a:t>The policy intent is for the R2 000 minimum withdrawal amount from the savings pot to be a gross amount not a net amount. The 2022 draft Revenue Laws Amendment Bill will be amended to clarify this policy intention. </a:t>
            </a:r>
          </a:p>
          <a:p>
            <a:pPr marL="628650" indent="-342900" algn="just">
              <a:lnSpc>
                <a:spcPct val="115000"/>
              </a:lnSpc>
            </a:pPr>
            <a:r>
              <a:rPr lang="en-ZA" sz="1800" b="1" i="1" dirty="0">
                <a:ea typeface="Calibri" panose="020F0502020204030204" pitchFamily="34" charset="0"/>
              </a:rPr>
              <a:t>Commutation of small balances from the savings pot</a:t>
            </a:r>
            <a:endParaRPr lang="en-ZA" sz="1800" i="1" dirty="0">
              <a:ea typeface="Calibri" panose="020F0502020204030204" pitchFamily="34" charset="0"/>
            </a:endParaRPr>
          </a:p>
          <a:p>
            <a:pPr lvl="2" algn="just"/>
            <a:r>
              <a:rPr lang="en-ZA" dirty="0"/>
              <a:t>The 2022 draft Revenue Laws Amendment Bill will be amended to cater for the commutation of small balances within the savings pot when  members exits the relevant fund and find themselves in instances where the balance in their savings pot is less than R2 000.</a:t>
            </a:r>
          </a:p>
          <a:p>
            <a:pPr lvl="2" algn="just"/>
            <a:endParaRPr lang="en-US" dirty="0"/>
          </a:p>
        </p:txBody>
      </p:sp>
    </p:spTree>
    <p:extLst>
      <p:ext uri="{BB962C8B-B14F-4D97-AF65-F5344CB8AC3E}">
        <p14:creationId xmlns:p14="http://schemas.microsoft.com/office/powerpoint/2010/main" xmlns="" val="282117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ELECTRONIC NICOTINE AND NON -NICOTINE DELIVERY SYSTEM</a:t>
            </a:r>
            <a:endParaRPr lang="en-ZA" dirty="0"/>
          </a:p>
        </p:txBody>
      </p:sp>
    </p:spTree>
    <p:extLst>
      <p:ext uri="{BB962C8B-B14F-4D97-AF65-F5344CB8AC3E}">
        <p14:creationId xmlns:p14="http://schemas.microsoft.com/office/powerpoint/2010/main" xmlns="" val="132504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12240-1AB5-B2FC-2847-9875B35BE0F3}"/>
              </a:ext>
            </a:extLst>
          </p:cNvPr>
          <p:cNvSpPr>
            <a:spLocks noGrp="1"/>
          </p:cNvSpPr>
          <p:nvPr>
            <p:ph type="title"/>
          </p:nvPr>
        </p:nvSpPr>
        <p:spPr/>
        <p:txBody>
          <a:bodyPr/>
          <a:lstStyle/>
          <a:p>
            <a:r>
              <a:rPr lang="en-ZA" dirty="0"/>
              <a:t>Overview of the 2022 tax legislative process</a:t>
            </a:r>
          </a:p>
        </p:txBody>
      </p:sp>
      <p:sp>
        <p:nvSpPr>
          <p:cNvPr id="3" name="Content Placeholder 2">
            <a:extLst>
              <a:ext uri="{FF2B5EF4-FFF2-40B4-BE49-F238E27FC236}">
                <a16:creationId xmlns:a16="http://schemas.microsoft.com/office/drawing/2014/main" xmlns="" id="{8EBB3B2A-1004-2CA5-A680-94F68352F3A5}"/>
              </a:ext>
            </a:extLst>
          </p:cNvPr>
          <p:cNvSpPr>
            <a:spLocks noGrp="1"/>
          </p:cNvSpPr>
          <p:nvPr>
            <p:ph idx="1"/>
          </p:nvPr>
        </p:nvSpPr>
        <p:spPr>
          <a:xfrm>
            <a:off x="288099" y="1470992"/>
            <a:ext cx="8536487" cy="5176298"/>
          </a:xfrm>
        </p:spPr>
        <p:txBody>
          <a:bodyPr>
            <a:normAutofit/>
          </a:bodyPr>
          <a:lstStyle/>
          <a:p>
            <a:pPr marL="342900" lvl="1" indent="0" algn="just">
              <a:buNone/>
            </a:pPr>
            <a:r>
              <a:rPr lang="en-ZA" sz="1800" b="1" dirty="0"/>
              <a:t>2022 Draft Taxation Laws Amendment Bill (TLAB) and 2022 Draft Tax Administration Laws Amendment Bill (TALAB)</a:t>
            </a:r>
          </a:p>
          <a:p>
            <a:pPr lvl="1" algn="just"/>
            <a:r>
              <a:rPr lang="en-ZA" sz="1600" dirty="0"/>
              <a:t>The 2022 Draft TLAB  and TALAB contain the remainder of the tax announcements made in Chapter 4 and Annexure C of the 2022 Budget Review, which are legislatively more complicated and require greater consultation with the public.</a:t>
            </a:r>
          </a:p>
          <a:p>
            <a:pPr lvl="1" algn="just"/>
            <a:endParaRPr lang="en-ZA" sz="1600" dirty="0"/>
          </a:p>
          <a:p>
            <a:pPr marL="342900" lvl="1" indent="0" algn="just">
              <a:buNone/>
            </a:pPr>
            <a:endParaRPr lang="en-ZA" sz="1800" dirty="0"/>
          </a:p>
        </p:txBody>
      </p:sp>
    </p:spTree>
    <p:extLst>
      <p:ext uri="{BB962C8B-B14F-4D97-AF65-F5344CB8AC3E}">
        <p14:creationId xmlns:p14="http://schemas.microsoft.com/office/powerpoint/2010/main" xmlns="" val="3950108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000" dirty="0"/>
              <a:t>Vaping: Taxation of electronic nicotine and non-nicotine delivery system</a:t>
            </a:r>
            <a:br>
              <a:rPr lang="en-ZA" sz="2000" dirty="0"/>
            </a:br>
            <a:r>
              <a:rPr lang="en-ZA" sz="1600" dirty="0"/>
              <a:t>(Main reference: Part 2A of Schedule 1 to the Customs &amp; Excise Act: Clause 25 of the draft TLAB)</a:t>
            </a:r>
            <a:endParaRPr lang="en-US" sz="1600" dirty="0">
              <a:cs typeface="Arial" panose="020B0604020202020204" pitchFamily="34" charset="0"/>
            </a:endParaRPr>
          </a:p>
        </p:txBody>
      </p:sp>
      <p:sp>
        <p:nvSpPr>
          <p:cNvPr id="3" name="Content Placeholder 2"/>
          <p:cNvSpPr>
            <a:spLocks noGrp="1"/>
          </p:cNvSpPr>
          <p:nvPr>
            <p:ph idx="1"/>
          </p:nvPr>
        </p:nvSpPr>
        <p:spPr>
          <a:xfrm>
            <a:off x="288099" y="1552353"/>
            <a:ext cx="8536487" cy="5346288"/>
          </a:xfrm>
        </p:spPr>
        <p:txBody>
          <a:bodyPr vert="horz" lIns="91440" tIns="45720" rIns="91440" bIns="45720" rtlCol="0" anchor="t">
            <a:normAutofit/>
          </a:bodyPr>
          <a:lstStyle/>
          <a:p>
            <a:pPr algn="just"/>
            <a:r>
              <a:rPr lang="en-ZA" sz="2400" kern="1200" dirty="0">
                <a:solidFill>
                  <a:srgbClr val="000000"/>
                </a:solidFill>
                <a:effectLst/>
                <a:ea typeface="Calibri" panose="020F0502020204030204" pitchFamily="34" charset="0"/>
                <a:cs typeface="Arial" panose="020B0604020202020204" pitchFamily="34" charset="0"/>
              </a:rPr>
              <a:t>In the 2022 Budget, a proposal was made to apply a flat excise duty rate of R2.90 per millilitre regardless of the nicotine content of the solutions with implementation effective from January 2023. </a:t>
            </a:r>
          </a:p>
          <a:p>
            <a:pPr algn="just"/>
            <a:r>
              <a:rPr lang="en-ZA" sz="2400" kern="1200" dirty="0">
                <a:solidFill>
                  <a:srgbClr val="000000"/>
                </a:solidFill>
                <a:effectLst/>
                <a:ea typeface="Calibri" panose="020F0502020204030204" pitchFamily="34" charset="0"/>
                <a:cs typeface="Arial" panose="020B0604020202020204" pitchFamily="34" charset="0"/>
              </a:rPr>
              <a:t>After further consultation with SARS, the effective date has been postponed to June 2023 to allow for the administration systems to be put in place. As such, proposed amendments are made in the part 2 of Schedule 1 to the Customs and Excise Act in this regard. </a:t>
            </a:r>
            <a:endParaRPr lang="en-ZA"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69617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2022 DRAFT TLAB: Carbon Tax</a:t>
            </a:r>
            <a:endParaRPr lang="en-ZA" dirty="0"/>
          </a:p>
        </p:txBody>
      </p:sp>
    </p:spTree>
    <p:extLst>
      <p:ext uri="{BB962C8B-B14F-4D97-AF65-F5344CB8AC3E}">
        <p14:creationId xmlns:p14="http://schemas.microsoft.com/office/powerpoint/2010/main" xmlns="" val="2066342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210334" y="261151"/>
            <a:ext cx="8536487" cy="945715"/>
          </a:xfrm>
        </p:spPr>
        <p:txBody>
          <a:bodyPr/>
          <a:lstStyle/>
          <a:p>
            <a:r>
              <a:rPr lang="en-US" dirty="0"/>
              <a:t>BACKGROUND – Carbon tax</a:t>
            </a:r>
          </a:p>
        </p:txBody>
      </p:sp>
      <p:sp>
        <p:nvSpPr>
          <p:cNvPr id="33795" name="Content Placeholder 3"/>
          <p:cNvSpPr>
            <a:spLocks noGrp="1"/>
          </p:cNvSpPr>
          <p:nvPr>
            <p:ph idx="1"/>
          </p:nvPr>
        </p:nvSpPr>
        <p:spPr>
          <a:xfrm>
            <a:off x="130474" y="1042480"/>
            <a:ext cx="8883052" cy="4046866"/>
          </a:xfrm>
        </p:spPr>
        <p:txBody>
          <a:bodyPr>
            <a:noAutofit/>
          </a:bodyPr>
          <a:lstStyle/>
          <a:p>
            <a:pPr>
              <a:buFontTx/>
              <a:buNone/>
              <a:defRPr/>
            </a:pPr>
            <a:endParaRPr lang="en-US" sz="1600" dirty="0"/>
          </a:p>
          <a:p>
            <a:pPr marL="243000" lvl="1" indent="-257175" algn="just">
              <a:spcBef>
                <a:spcPts val="450"/>
              </a:spcBef>
              <a:buFontTx/>
              <a:buChar char="•"/>
              <a:defRPr/>
            </a:pPr>
            <a:r>
              <a:rPr lang="en-ZA" sz="1600" dirty="0"/>
              <a:t>Carbon tax forms an integral part of </a:t>
            </a:r>
            <a:r>
              <a:rPr lang="en-ZA" sz="1600" b="1" dirty="0"/>
              <a:t>climate change </a:t>
            </a:r>
            <a:r>
              <a:rPr lang="en-ZA" sz="1600" dirty="0"/>
              <a:t>response policy package under the </a:t>
            </a:r>
            <a:r>
              <a:rPr lang="en-ZA" sz="1600" b="1" dirty="0"/>
              <a:t>National Climate Change Response Policy (NCCRP) of 2011</a:t>
            </a:r>
            <a:r>
              <a:rPr lang="en-ZA" sz="1600" dirty="0"/>
              <a:t>, and in </a:t>
            </a:r>
            <a:r>
              <a:rPr lang="en-ZA" sz="1600" b="1" dirty="0"/>
              <a:t>National Development Plan (NDP) </a:t>
            </a:r>
            <a:r>
              <a:rPr lang="en-ZA" sz="1600" dirty="0"/>
              <a:t>as an important cost-effective instrument </a:t>
            </a:r>
            <a:endParaRPr lang="en-ZA" sz="1600" b="1" dirty="0"/>
          </a:p>
          <a:p>
            <a:pPr marL="243000" lvl="1" indent="-257175" algn="just">
              <a:spcBef>
                <a:spcPts val="450"/>
              </a:spcBef>
              <a:buFontTx/>
              <a:buChar char="•"/>
              <a:defRPr/>
            </a:pPr>
            <a:r>
              <a:rPr lang="en-ZA" sz="1600" b="1" dirty="0"/>
              <a:t>The Carbon Tax policy was developed over a 10-year period </a:t>
            </a:r>
            <a:r>
              <a:rPr lang="en-ZA" sz="1600" dirty="0"/>
              <a:t>following extensive stakeholder consultations after </a:t>
            </a:r>
            <a:r>
              <a:rPr lang="en-ZA" sz="1600" b="1" dirty="0"/>
              <a:t>a Carbon Tax Discussion paper published in 2010, and</a:t>
            </a:r>
            <a:r>
              <a:rPr lang="en-ZA" sz="1600" dirty="0"/>
              <a:t> the </a:t>
            </a:r>
            <a:r>
              <a:rPr lang="en-ZA" sz="1600" b="1" dirty="0"/>
              <a:t>Cabinet approved Carbon Tax Policy Paper, published in 2013, </a:t>
            </a:r>
            <a:r>
              <a:rPr lang="en-ZA" sz="1600" dirty="0"/>
              <a:t>setting out the policy rationale, design considerations and outlining proposals for the imposition of the carbon tax. </a:t>
            </a:r>
          </a:p>
          <a:p>
            <a:pPr marL="243000" lvl="1" indent="-257175" algn="just">
              <a:spcBef>
                <a:spcPts val="450"/>
              </a:spcBef>
              <a:buFontTx/>
              <a:buChar char="•"/>
              <a:defRPr/>
            </a:pPr>
            <a:r>
              <a:rPr lang="en-GB" sz="1600" dirty="0"/>
              <a:t>This was followed by further </a:t>
            </a:r>
            <a:r>
              <a:rPr lang="en-GB" sz="1600" b="1" dirty="0"/>
              <a:t>consultations on two versions of the Carbon Tax Bill and tabling of the 2018 Carbon Tax Bill</a:t>
            </a:r>
            <a:r>
              <a:rPr lang="en-GB" sz="1600" dirty="0"/>
              <a:t>: </a:t>
            </a:r>
          </a:p>
          <a:p>
            <a:pPr marL="585900" lvl="2" indent="-257175" algn="just">
              <a:spcBef>
                <a:spcPts val="450"/>
              </a:spcBef>
              <a:buFontTx/>
              <a:buChar char="•"/>
              <a:defRPr/>
            </a:pPr>
            <a:r>
              <a:rPr lang="en-GB" sz="1200" dirty="0"/>
              <a:t>Publication of an initial draft Carbon Tax bill for public comment in November 2015 </a:t>
            </a:r>
          </a:p>
          <a:p>
            <a:pPr marL="585900" lvl="2" indent="-257175" algn="just">
              <a:spcBef>
                <a:spcPts val="450"/>
              </a:spcBef>
              <a:buFontTx/>
              <a:buChar char="•"/>
              <a:defRPr/>
            </a:pPr>
            <a:r>
              <a:rPr lang="en-ZA" sz="1200" dirty="0"/>
              <a:t>Second Draft Carbon Tax Bill was adopted by Cabinet and approved for submission to Parliament in August 2017 </a:t>
            </a:r>
          </a:p>
          <a:p>
            <a:pPr marL="585900" lvl="2" indent="-257175" algn="just">
              <a:spcBef>
                <a:spcPts val="450"/>
              </a:spcBef>
              <a:buFontTx/>
              <a:buChar char="•"/>
              <a:defRPr/>
            </a:pPr>
            <a:r>
              <a:rPr lang="en-ZA" sz="1200" dirty="0"/>
              <a:t>The 2018 Carbon Tax Bill, a refinement of the 2013 Carbon Tax Policy Paper, the initial 2015 Draft Carbon Tax Bill and 2017 Bill was </a:t>
            </a:r>
            <a:r>
              <a:rPr lang="en-GB" sz="1200" dirty="0"/>
              <a:t>tabled on in November 2018 and submitted to the Standing Committee on Finance for finalisation.  </a:t>
            </a:r>
          </a:p>
          <a:p>
            <a:pPr marL="243000" algn="just">
              <a:spcBef>
                <a:spcPts val="450"/>
              </a:spcBef>
              <a:defRPr/>
            </a:pPr>
            <a:r>
              <a:rPr lang="en-ZA" sz="1600" b="1" dirty="0"/>
              <a:t>The Carbon Tax Act No 15 of 2019 was signed into law by the President in May 2019.</a:t>
            </a:r>
            <a:r>
              <a:rPr lang="en-ZA" sz="1600" dirty="0"/>
              <a:t>  The carbon tax came into effect on 1 June 2019. </a:t>
            </a:r>
          </a:p>
          <a:p>
            <a:pPr marL="243000" algn="just">
              <a:spcBef>
                <a:spcPts val="450"/>
              </a:spcBef>
              <a:defRPr/>
            </a:pPr>
            <a:r>
              <a:rPr lang="en-US" sz="1600" b="1" dirty="0"/>
              <a:t>The Carbon Tax Act gives effect to the polluter-pays-principle</a:t>
            </a:r>
            <a:r>
              <a:rPr lang="en-ZA" sz="1600" b="1" dirty="0"/>
              <a:t> </a:t>
            </a:r>
            <a:r>
              <a:rPr lang="en-ZA" sz="1600" dirty="0"/>
              <a:t>and helps to </a:t>
            </a:r>
            <a:r>
              <a:rPr lang="en-GB" sz="1600" dirty="0"/>
              <a:t>ensure that firms and consumers take these costs into account in their FUTURE production, consumption and investment decisions.  Assists in reducing GHG emissions and ensuring SA will meet its NDC commitments as part of its ratification of the 2015 Paris Agreement.</a:t>
            </a:r>
          </a:p>
          <a:p>
            <a:pPr marL="243000" algn="just">
              <a:spcBef>
                <a:spcPts val="450"/>
              </a:spcBef>
              <a:defRPr/>
            </a:pPr>
            <a:r>
              <a:rPr lang="en-ZA" sz="1600" b="1" dirty="0"/>
              <a:t>The Carbon Tax was introduced at a very low effective carbon tax rate with significant tax-free emission allowances</a:t>
            </a:r>
            <a:r>
              <a:rPr lang="en-ZA" sz="1600" dirty="0"/>
              <a:t> ranging from 60 per cent to 95 per cent </a:t>
            </a:r>
            <a:r>
              <a:rPr lang="en-ZA" sz="1600" u="sng" dirty="0">
                <a:latin typeface="+mj-lt"/>
              </a:rPr>
              <a:t>to provide current significant emitters time to transition</a:t>
            </a:r>
            <a:r>
              <a:rPr lang="en-ZA" sz="1600" dirty="0"/>
              <a:t> their operations to cleaner technologies through investments in energy efficiency, renewables, and other low-carbon measures.  </a:t>
            </a:r>
          </a:p>
          <a:p>
            <a:pPr marL="543038" lvl="1" algn="just">
              <a:spcBef>
                <a:spcPts val="450"/>
              </a:spcBef>
              <a:defRPr/>
            </a:pPr>
            <a:endParaRPr lang="en-ZA" sz="1600" dirty="0"/>
          </a:p>
          <a:p>
            <a:pPr marL="0" indent="0" algn="just">
              <a:buNone/>
              <a:defRPr/>
            </a:pPr>
            <a:endParaRPr lang="en-US" sz="1600" dirty="0"/>
          </a:p>
          <a:p>
            <a:pPr algn="just">
              <a:defRPr/>
            </a:pPr>
            <a:endParaRPr lang="en-US" sz="1600" dirty="0"/>
          </a:p>
          <a:p>
            <a:pPr>
              <a:defRPr/>
            </a:pPr>
            <a:endParaRPr lang="en-US" sz="1600" dirty="0"/>
          </a:p>
        </p:txBody>
      </p:sp>
      <p:sp>
        <p:nvSpPr>
          <p:cNvPr id="2" name="Slide Number Placeholder 1"/>
          <p:cNvSpPr>
            <a:spLocks noGrp="1"/>
          </p:cNvSpPr>
          <p:nvPr>
            <p:ph type="sldNum" sz="quarter" idx="4294967295"/>
          </p:nvPr>
        </p:nvSpPr>
        <p:spPr/>
        <p:txBody>
          <a:bodyPr/>
          <a:lstStyle/>
          <a:p>
            <a:pPr>
              <a:defRPr/>
            </a:pPr>
            <a:fld id="{0AA17527-D5F7-47B5-8F9F-D5FB5393B409}" type="slidenum">
              <a:rPr lang="en-US" smtClean="0">
                <a:solidFill>
                  <a:srgbClr val="808080"/>
                </a:solidFill>
              </a:rPr>
              <a:pPr>
                <a:defRPr/>
              </a:pPr>
              <a:t>32</a:t>
            </a:fld>
            <a:endParaRPr lang="en-US" sz="1050" dirty="0">
              <a:solidFill>
                <a:srgbClr val="000000"/>
              </a:solidFill>
              <a:latin typeface="Arial"/>
            </a:endParaRPr>
          </a:p>
        </p:txBody>
      </p:sp>
    </p:spTree>
    <p:extLst>
      <p:ext uri="{BB962C8B-B14F-4D97-AF65-F5344CB8AC3E}">
        <p14:creationId xmlns:p14="http://schemas.microsoft.com/office/powerpoint/2010/main" xmlns="" val="71034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7623" y="474766"/>
            <a:ext cx="8179999" cy="516378"/>
          </a:xfrm>
        </p:spPr>
        <p:txBody>
          <a:bodyPr>
            <a:noAutofit/>
          </a:bodyPr>
          <a:lstStyle/>
          <a:p>
            <a:r>
              <a:rPr lang="en-ZA" sz="1800" dirty="0"/>
              <a:t>Phase 1 carbon tax design:  Rate, Tax-free Allowances and Recycling Measures </a:t>
            </a:r>
            <a:endParaRPr lang="en-ZA" sz="2100" dirty="0"/>
          </a:p>
        </p:txBody>
      </p:sp>
      <p:sp>
        <p:nvSpPr>
          <p:cNvPr id="7" name="Slide Number Placeholder 6"/>
          <p:cNvSpPr>
            <a:spLocks noGrp="1"/>
          </p:cNvSpPr>
          <p:nvPr>
            <p:ph type="sldNum" sz="quarter" idx="4294967295"/>
          </p:nvPr>
        </p:nvSpPr>
        <p:spPr/>
        <p:txBody>
          <a:bodyPr/>
          <a:lstStyle/>
          <a:p>
            <a:pPr>
              <a:defRPr/>
            </a:pPr>
            <a:fld id="{80C94576-B670-40AC-95FC-9F33BDCC6763}" type="slidenum">
              <a:rPr lang="en-US" smtClean="0">
                <a:solidFill>
                  <a:srgbClr val="808080"/>
                </a:solidFill>
              </a:rPr>
              <a:pPr>
                <a:defRPr/>
              </a:pPr>
              <a:t>33</a:t>
            </a:fld>
            <a:endParaRPr lang="en-US" sz="1050" dirty="0">
              <a:solidFill>
                <a:srgbClr val="000000"/>
              </a:solidFill>
              <a:latin typeface="Aria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812882482"/>
              </p:ext>
            </p:extLst>
          </p:nvPr>
        </p:nvGraphicFramePr>
        <p:xfrm>
          <a:off x="-51759" y="1104181"/>
          <a:ext cx="9083615" cy="546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14692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75" y="445378"/>
            <a:ext cx="8536487" cy="945715"/>
          </a:xfrm>
        </p:spPr>
        <p:txBody>
          <a:bodyPr/>
          <a:lstStyle/>
          <a:p>
            <a:r>
              <a:rPr lang="en-ZA" dirty="0"/>
              <a:t>DOMESTIC climate POLICY CONTEXT –  WHERE ARE WE IN 2022…..</a:t>
            </a:r>
          </a:p>
        </p:txBody>
      </p:sp>
      <p:sp>
        <p:nvSpPr>
          <p:cNvPr id="3" name="Content Placeholder 2"/>
          <p:cNvSpPr>
            <a:spLocks noGrp="1"/>
          </p:cNvSpPr>
          <p:nvPr>
            <p:ph idx="1"/>
          </p:nvPr>
        </p:nvSpPr>
        <p:spPr>
          <a:xfrm>
            <a:off x="0" y="1268761"/>
            <a:ext cx="8807570" cy="4896544"/>
          </a:xfrm>
        </p:spPr>
        <p:txBody>
          <a:bodyPr>
            <a:noAutofit/>
          </a:bodyPr>
          <a:lstStyle/>
          <a:p>
            <a:r>
              <a:rPr lang="en-ZA" sz="1400" b="1" dirty="0">
                <a:solidFill>
                  <a:srgbClr val="FF0000"/>
                </a:solidFill>
              </a:rPr>
              <a:t>Paris Agreement</a:t>
            </a:r>
            <a:r>
              <a:rPr lang="en-ZA" sz="1400" dirty="0">
                <a:solidFill>
                  <a:srgbClr val="FF0000"/>
                </a:solidFill>
              </a:rPr>
              <a:t> </a:t>
            </a:r>
            <a:r>
              <a:rPr lang="en-ZA" sz="1400" dirty="0"/>
              <a:t>&amp; </a:t>
            </a:r>
            <a:r>
              <a:rPr lang="en-ZA" sz="1400" dirty="0">
                <a:solidFill>
                  <a:srgbClr val="FF0000"/>
                </a:solidFill>
              </a:rPr>
              <a:t>Nationally Determined Contributions </a:t>
            </a:r>
            <a:r>
              <a:rPr lang="en-ZA" sz="1400" dirty="0"/>
              <a:t>for 2025 and 2030 – emissions targets </a:t>
            </a:r>
          </a:p>
          <a:p>
            <a:r>
              <a:rPr lang="en-ZA" sz="1400" b="1" dirty="0"/>
              <a:t>National Climate Change Response Policy (2011) and </a:t>
            </a:r>
            <a:r>
              <a:rPr lang="en-ZA" sz="1400" b="1" dirty="0">
                <a:solidFill>
                  <a:srgbClr val="FF0000"/>
                </a:solidFill>
              </a:rPr>
              <a:t>National Climate Change Bill </a:t>
            </a:r>
            <a:r>
              <a:rPr lang="en-ZA" sz="1400" b="1" dirty="0"/>
              <a:t>– </a:t>
            </a:r>
            <a:r>
              <a:rPr lang="en-ZA" sz="1400" dirty="0"/>
              <a:t>Bill introduced in National Assembly in February 2022 and published for public consultation by the Portfolio Committee on Environment, Forestry and Fisheries. </a:t>
            </a:r>
          </a:p>
          <a:p>
            <a:r>
              <a:rPr lang="en-ZA" sz="1400" b="1" dirty="0"/>
              <a:t>Low Emissions Development Strategy (2020) </a:t>
            </a:r>
            <a:r>
              <a:rPr lang="en-ZA" sz="1400" dirty="0"/>
              <a:t>– net zero emissions commitments by 2050 </a:t>
            </a:r>
          </a:p>
          <a:p>
            <a:r>
              <a:rPr lang="en-ZA" sz="1400" b="1" dirty="0">
                <a:solidFill>
                  <a:srgbClr val="FF0000"/>
                </a:solidFill>
              </a:rPr>
              <a:t>Carbon Tax Act (2019</a:t>
            </a:r>
            <a:r>
              <a:rPr lang="en-ZA" sz="1400" b="1" dirty="0"/>
              <a:t>) </a:t>
            </a:r>
            <a:r>
              <a:rPr lang="en-ZA" sz="1400" dirty="0"/>
              <a:t>– implemented on 1 June 2019 </a:t>
            </a:r>
          </a:p>
          <a:p>
            <a:r>
              <a:rPr lang="en-US" sz="1400" b="1" dirty="0"/>
              <a:t>Sectoral emissions targets and carbon budgets, and mitigation plans </a:t>
            </a:r>
            <a:r>
              <a:rPr lang="en-US" sz="1400" dirty="0"/>
              <a:t>– methodology and sector targets framework approved. </a:t>
            </a:r>
            <a:endParaRPr lang="en-GB" sz="1400" dirty="0"/>
          </a:p>
          <a:p>
            <a:r>
              <a:rPr lang="en-ZA" sz="1400" b="1" dirty="0"/>
              <a:t>Integrated Resource Plan (2019) </a:t>
            </a:r>
            <a:r>
              <a:rPr lang="en-ZA" sz="1400" dirty="0"/>
              <a:t>– 2030 electricity plan </a:t>
            </a:r>
          </a:p>
          <a:p>
            <a:r>
              <a:rPr lang="en-ZA" sz="1400" b="1" dirty="0"/>
              <a:t>Energy Efficiency and Green Transport Strategies – </a:t>
            </a:r>
            <a:r>
              <a:rPr lang="en-ZA" sz="1400" dirty="0"/>
              <a:t>to be implemented</a:t>
            </a:r>
          </a:p>
          <a:p>
            <a:r>
              <a:rPr lang="en-ZA" sz="1400" b="1" dirty="0"/>
              <a:t>Tax incentives </a:t>
            </a:r>
            <a:r>
              <a:rPr lang="en-ZA" sz="1400" dirty="0"/>
              <a:t>for Energy efficiency, renewable energy, biofuels production, research, development and innovation and biodiversity conservation </a:t>
            </a:r>
          </a:p>
          <a:p>
            <a:r>
              <a:rPr lang="en-ZA" sz="1400" b="1" dirty="0"/>
              <a:t>Mandatory National Greenhouse Gas Reporting Regulations </a:t>
            </a:r>
            <a:r>
              <a:rPr lang="en-ZA" sz="1400" dirty="0"/>
              <a:t>(2017) – basis for carbon tax and Greenhouse Gas Emissions Reporting to the UNFCCC</a:t>
            </a:r>
          </a:p>
          <a:p>
            <a:r>
              <a:rPr lang="en-US" sz="1400" b="1" dirty="0">
                <a:solidFill>
                  <a:srgbClr val="FF0000"/>
                </a:solidFill>
              </a:rPr>
              <a:t>Presidential Climate Commission </a:t>
            </a:r>
            <a:r>
              <a:rPr lang="en-US" sz="1400" b="1" dirty="0"/>
              <a:t>– Development of the Just Transition Framework and implementation plan </a:t>
            </a:r>
          </a:p>
          <a:p>
            <a:r>
              <a:rPr lang="en-US" sz="1400" b="1" dirty="0">
                <a:solidFill>
                  <a:srgbClr val="FF0000"/>
                </a:solidFill>
              </a:rPr>
              <a:t>Just Energy Transition Partnership and investment plan </a:t>
            </a:r>
            <a:r>
              <a:rPr lang="en-US" sz="1400" dirty="0"/>
              <a:t>– access to climate finance to facilitate a just transition commencing with the electricity sector </a:t>
            </a:r>
          </a:p>
          <a:p>
            <a:r>
              <a:rPr lang="en-US" sz="1400" b="1" dirty="0">
                <a:solidFill>
                  <a:srgbClr val="FF0000"/>
                </a:solidFill>
              </a:rPr>
              <a:t>Green Finance Taxonomy </a:t>
            </a:r>
            <a:r>
              <a:rPr lang="en-US" sz="1400" b="1" dirty="0"/>
              <a:t>– </a:t>
            </a:r>
            <a:r>
              <a:rPr lang="en-US" sz="1400" dirty="0"/>
              <a:t>assist financial sector response to climate change </a:t>
            </a:r>
          </a:p>
          <a:p>
            <a:r>
              <a:rPr lang="en-US" sz="1400" b="1" dirty="0"/>
              <a:t>Hydrogen Masterplan </a:t>
            </a:r>
            <a:r>
              <a:rPr lang="en-US" sz="1400" dirty="0"/>
              <a:t>- Hydrogen Society Roadmap launched in February 2022 for the development of a hydrogen economy </a:t>
            </a:r>
          </a:p>
          <a:p>
            <a:r>
              <a:rPr lang="en-US" sz="1400" b="1" dirty="0"/>
              <a:t>Electric vehicle roadmap </a:t>
            </a:r>
            <a:r>
              <a:rPr lang="en-US" sz="1400" dirty="0"/>
              <a:t>(DTIC) </a:t>
            </a:r>
          </a:p>
          <a:p>
            <a:endParaRPr lang="en-ZA" sz="1400" dirty="0"/>
          </a:p>
          <a:p>
            <a:pPr marL="0" indent="0">
              <a:buNone/>
            </a:pPr>
            <a:endParaRPr lang="en-GB" sz="1400" i="1" dirty="0">
              <a:solidFill>
                <a:srgbClr val="0070C0"/>
              </a:solidFill>
            </a:endParaRPr>
          </a:p>
          <a:p>
            <a:endParaRPr lang="en-ZA" sz="1400" dirty="0">
              <a:solidFill>
                <a:srgbClr val="0070C0"/>
              </a:solidFill>
            </a:endParaRPr>
          </a:p>
          <a:p>
            <a:endParaRPr lang="en-ZA" sz="1400" dirty="0"/>
          </a:p>
          <a:p>
            <a:endParaRPr lang="en-ZA" sz="1400" dirty="0"/>
          </a:p>
          <a:p>
            <a:endParaRPr lang="en-ZA" sz="1400" dirty="0"/>
          </a:p>
        </p:txBody>
      </p:sp>
      <p:sp>
        <p:nvSpPr>
          <p:cNvPr id="4" name="Slide Number Placeholder 3"/>
          <p:cNvSpPr>
            <a:spLocks noGrp="1"/>
          </p:cNvSpPr>
          <p:nvPr>
            <p:ph type="sldNum" sz="quarter" idx="4294967295"/>
          </p:nvPr>
        </p:nvSpPr>
        <p:spPr/>
        <p:txBody>
          <a:bodyPr/>
          <a:lstStyle/>
          <a:p>
            <a:fld id="{A4E67396-EAD7-1246-A93B-5244FF26795F}" type="slidenum">
              <a:rPr lang="en-US" smtClean="0"/>
              <a:pPr/>
              <a:t>34</a:t>
            </a:fld>
            <a:endParaRPr lang="en-US" dirty="0"/>
          </a:p>
        </p:txBody>
      </p:sp>
    </p:spTree>
    <p:extLst>
      <p:ext uri="{BB962C8B-B14F-4D97-AF65-F5344CB8AC3E}">
        <p14:creationId xmlns:p14="http://schemas.microsoft.com/office/powerpoint/2010/main" xmlns="" val="21538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F9C5B-FC26-16DB-FEA6-252CB5001071}"/>
              </a:ext>
            </a:extLst>
          </p:cNvPr>
          <p:cNvSpPr>
            <a:spLocks noGrp="1"/>
          </p:cNvSpPr>
          <p:nvPr>
            <p:ph type="title"/>
          </p:nvPr>
        </p:nvSpPr>
        <p:spPr/>
        <p:txBody>
          <a:bodyPr>
            <a:noAutofit/>
          </a:bodyPr>
          <a:lstStyle/>
          <a:p>
            <a:r>
              <a:rPr lang="en-ZA" sz="2400" dirty="0"/>
              <a:t>Climate risks in SA are real, evident and increasing rapidly – more frequent flooding, droughts and severe storms</a:t>
            </a:r>
          </a:p>
        </p:txBody>
      </p:sp>
      <p:pic>
        <p:nvPicPr>
          <p:cNvPr id="4" name="Content Placeholder 3">
            <a:extLst>
              <a:ext uri="{FF2B5EF4-FFF2-40B4-BE49-F238E27FC236}">
                <a16:creationId xmlns:a16="http://schemas.microsoft.com/office/drawing/2014/main" xmlns="" id="{2C85B292-D6A6-7168-C42D-5AE9048589BC}"/>
              </a:ext>
            </a:extLst>
          </p:cNvPr>
          <p:cNvPicPr>
            <a:picLocks noGrp="1" noChangeAspect="1"/>
          </p:cNvPicPr>
          <p:nvPr>
            <p:ph idx="1"/>
          </p:nvPr>
        </p:nvPicPr>
        <p:blipFill>
          <a:blip r:embed="rId2"/>
          <a:stretch>
            <a:fillRect/>
          </a:stretch>
        </p:blipFill>
        <p:spPr>
          <a:xfrm>
            <a:off x="500062" y="1669179"/>
            <a:ext cx="3930548" cy="2621645"/>
          </a:xfrm>
          <a:prstGeom prst="rect">
            <a:avLst/>
          </a:prstGeom>
        </p:spPr>
      </p:pic>
      <p:pic>
        <p:nvPicPr>
          <p:cNvPr id="5" name="Picture 4">
            <a:extLst>
              <a:ext uri="{FF2B5EF4-FFF2-40B4-BE49-F238E27FC236}">
                <a16:creationId xmlns:a16="http://schemas.microsoft.com/office/drawing/2014/main" xmlns="" id="{2DA77D38-3F4A-F30A-43A7-DCE1457A6709}"/>
              </a:ext>
            </a:extLst>
          </p:cNvPr>
          <p:cNvPicPr>
            <a:picLocks noChangeAspect="1"/>
          </p:cNvPicPr>
          <p:nvPr/>
        </p:nvPicPr>
        <p:blipFill>
          <a:blip r:embed="rId3"/>
          <a:stretch>
            <a:fillRect/>
          </a:stretch>
        </p:blipFill>
        <p:spPr>
          <a:xfrm>
            <a:off x="4713390" y="1651426"/>
            <a:ext cx="4111196" cy="2621644"/>
          </a:xfrm>
          <a:prstGeom prst="rect">
            <a:avLst/>
          </a:prstGeom>
        </p:spPr>
      </p:pic>
      <p:pic>
        <p:nvPicPr>
          <p:cNvPr id="6" name="Picture 5">
            <a:extLst>
              <a:ext uri="{FF2B5EF4-FFF2-40B4-BE49-F238E27FC236}">
                <a16:creationId xmlns:a16="http://schemas.microsoft.com/office/drawing/2014/main" xmlns="" id="{996C891A-1B4F-23BC-94EB-7154A6E3293C}"/>
              </a:ext>
            </a:extLst>
          </p:cNvPr>
          <p:cNvPicPr>
            <a:picLocks noChangeAspect="1"/>
          </p:cNvPicPr>
          <p:nvPr/>
        </p:nvPicPr>
        <p:blipFill>
          <a:blip r:embed="rId4"/>
          <a:stretch>
            <a:fillRect/>
          </a:stretch>
        </p:blipFill>
        <p:spPr>
          <a:xfrm>
            <a:off x="500062" y="4394251"/>
            <a:ext cx="3930548" cy="2250786"/>
          </a:xfrm>
          <a:prstGeom prst="rect">
            <a:avLst/>
          </a:prstGeom>
        </p:spPr>
      </p:pic>
      <p:pic>
        <p:nvPicPr>
          <p:cNvPr id="7" name="Picture 6">
            <a:extLst>
              <a:ext uri="{FF2B5EF4-FFF2-40B4-BE49-F238E27FC236}">
                <a16:creationId xmlns:a16="http://schemas.microsoft.com/office/drawing/2014/main" xmlns="" id="{8B44D80A-3505-1245-0376-7C698C99DCE5}"/>
              </a:ext>
            </a:extLst>
          </p:cNvPr>
          <p:cNvPicPr>
            <a:picLocks noChangeAspect="1"/>
          </p:cNvPicPr>
          <p:nvPr/>
        </p:nvPicPr>
        <p:blipFill>
          <a:blip r:embed="rId5"/>
          <a:stretch>
            <a:fillRect/>
          </a:stretch>
        </p:blipFill>
        <p:spPr>
          <a:xfrm>
            <a:off x="4713390" y="4394248"/>
            <a:ext cx="4111197" cy="2250787"/>
          </a:xfrm>
          <a:prstGeom prst="rect">
            <a:avLst/>
          </a:prstGeom>
        </p:spPr>
      </p:pic>
    </p:spTree>
    <p:extLst>
      <p:ext uri="{BB962C8B-B14F-4D97-AF65-F5344CB8AC3E}">
        <p14:creationId xmlns:p14="http://schemas.microsoft.com/office/powerpoint/2010/main" xmlns="" val="147905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21" y="457200"/>
            <a:ext cx="8712679" cy="731087"/>
          </a:xfrm>
        </p:spPr>
        <p:txBody>
          <a:bodyPr>
            <a:normAutofit fontScale="90000"/>
          </a:bodyPr>
          <a:lstStyle/>
          <a:p>
            <a:r>
              <a:rPr lang="en-ZA" sz="2800" dirty="0"/>
              <a:t>Carbon tax key to facilitating a just transition – business as usual is not an option  </a:t>
            </a:r>
          </a:p>
        </p:txBody>
      </p:sp>
      <p:sp>
        <p:nvSpPr>
          <p:cNvPr id="3" name="Content Placeholder 2"/>
          <p:cNvSpPr>
            <a:spLocks noGrp="1"/>
          </p:cNvSpPr>
          <p:nvPr>
            <p:ph idx="1"/>
          </p:nvPr>
        </p:nvSpPr>
        <p:spPr>
          <a:xfrm>
            <a:off x="113221" y="1198650"/>
            <a:ext cx="8917557" cy="5202150"/>
          </a:xfrm>
        </p:spPr>
        <p:txBody>
          <a:bodyPr>
            <a:noAutofit/>
          </a:bodyPr>
          <a:lstStyle/>
          <a:p>
            <a:pPr lvl="0"/>
            <a:r>
              <a:rPr lang="en-GB" sz="1400" b="1" dirty="0">
                <a:solidFill>
                  <a:srgbClr val="000000"/>
                </a:solidFill>
                <a:cs typeface="Arial" panose="020B0604020202020204" pitchFamily="34" charset="0"/>
              </a:rPr>
              <a:t>Policy rationale for a carbon tax directly related to saving SA </a:t>
            </a:r>
            <a:r>
              <a:rPr lang="en-GB" sz="1400" dirty="0">
                <a:solidFill>
                  <a:srgbClr val="000000"/>
                </a:solidFill>
                <a:cs typeface="Arial" panose="020B0604020202020204" pitchFamily="34" charset="0"/>
              </a:rPr>
              <a:t>and the world from adverse climate change. </a:t>
            </a:r>
          </a:p>
          <a:p>
            <a:pPr lvl="0"/>
            <a:r>
              <a:rPr lang="en-US" sz="1400" b="1" dirty="0">
                <a:cs typeface="Arial" panose="020B0604020202020204" pitchFamily="34" charset="0"/>
              </a:rPr>
              <a:t>The introduction of a carbon price will change the relative prices of goods and services, making emission-intensive goods more expensive</a:t>
            </a:r>
            <a:r>
              <a:rPr lang="en-US" sz="1400" dirty="0">
                <a:cs typeface="Arial" panose="020B0604020202020204" pitchFamily="34" charset="0"/>
              </a:rPr>
              <a:t> relative to those that are less emissions intensive. This provides a powerful incentive for consumers and businesses to adjust their </a:t>
            </a:r>
            <a:r>
              <a:rPr lang="en-US" sz="1400" dirty="0" err="1">
                <a:cs typeface="Arial" panose="020B0604020202020204" pitchFamily="34" charset="0"/>
              </a:rPr>
              <a:t>behaviour</a:t>
            </a:r>
            <a:r>
              <a:rPr lang="en-US" sz="1400" dirty="0">
                <a:cs typeface="Arial" panose="020B0604020202020204" pitchFamily="34" charset="0"/>
              </a:rPr>
              <a:t>, resulting in a reduction of emissions.  </a:t>
            </a:r>
          </a:p>
          <a:p>
            <a:pPr lvl="1"/>
            <a:r>
              <a:rPr lang="en-US" sz="1100" dirty="0">
                <a:cs typeface="Arial" panose="020B0604020202020204" pitchFamily="34" charset="0"/>
              </a:rPr>
              <a:t>Although it does not set a fixed quantitative limit on carbon emissions over the short term, a carbon tax at an appropriate level and phased in over time to the “correct level” will provide a strong price signal to both producers and consumers to change their </a:t>
            </a:r>
            <a:r>
              <a:rPr lang="en-US" sz="1100" dirty="0" err="1">
                <a:cs typeface="Arial" panose="020B0604020202020204" pitchFamily="34" charset="0"/>
              </a:rPr>
              <a:t>behaviour</a:t>
            </a:r>
            <a:r>
              <a:rPr lang="en-US" sz="1100" dirty="0">
                <a:cs typeface="Arial" panose="020B0604020202020204" pitchFamily="34" charset="0"/>
              </a:rPr>
              <a:t> over the medium to long term.  </a:t>
            </a:r>
          </a:p>
          <a:p>
            <a:pPr lvl="1"/>
            <a:r>
              <a:rPr lang="en-ZA" sz="1100" dirty="0">
                <a:cs typeface="Arial" panose="020B0604020202020204" pitchFamily="34" charset="0"/>
              </a:rPr>
              <a:t>Minimise potential adverse impacts on low-income households and industry competitiveness through targeted revenue recycling and allowances. </a:t>
            </a:r>
          </a:p>
          <a:p>
            <a:pPr lvl="0"/>
            <a:r>
              <a:rPr lang="en-ZA" sz="1400" dirty="0">
                <a:cs typeface="Arial" panose="020B0604020202020204" pitchFamily="34" charset="0"/>
              </a:rPr>
              <a:t>However, </a:t>
            </a:r>
            <a:r>
              <a:rPr lang="en-ZA" sz="1400" b="1" dirty="0">
                <a:cs typeface="Arial" panose="020B0604020202020204" pitchFamily="34" charset="0"/>
              </a:rPr>
              <a:t>certainty on tax free allowances will be dependent on progress we will make in reducing emissions</a:t>
            </a:r>
            <a:r>
              <a:rPr lang="en-ZA" sz="1400" dirty="0">
                <a:cs typeface="Arial" panose="020B0604020202020204" pitchFamily="34" charset="0"/>
              </a:rPr>
              <a:t> and minimising impacts of climate change.</a:t>
            </a:r>
          </a:p>
          <a:p>
            <a:r>
              <a:rPr lang="en-US" sz="1400" b="1" dirty="0">
                <a:cs typeface="Arial" panose="020B0604020202020204" pitchFamily="34" charset="0"/>
              </a:rPr>
              <a:t>Significant risks of carbon border adjustments and additional future costs on business likely if the carbon footprint and emissions intensity of exported products are not reduced</a:t>
            </a:r>
            <a:r>
              <a:rPr lang="en-US" sz="1400" dirty="0">
                <a:cs typeface="Arial" panose="020B0604020202020204" pitchFamily="34" charset="0"/>
              </a:rPr>
              <a:t>. Business as usual is no longer an option, and firms cannot continue to emit.</a:t>
            </a:r>
          </a:p>
          <a:p>
            <a:r>
              <a:rPr lang="en-US" sz="1400" b="1" dirty="0">
                <a:cs typeface="Arial" panose="020B0604020202020204" pitchFamily="34" charset="0"/>
              </a:rPr>
              <a:t>The carbon tax will force companies to reevaluate their long-term investment decisions</a:t>
            </a:r>
            <a:r>
              <a:rPr lang="en-US" sz="1400" dirty="0">
                <a:cs typeface="Arial" panose="020B0604020202020204" pitchFamily="34" charset="0"/>
              </a:rPr>
              <a:t>, shifting away from emissions-intensive production toward low-carbon technologies. It can prepare South African firms for the global technological transition and strengthen their competitiveness in the future. </a:t>
            </a:r>
            <a:endParaRPr lang="en-ZA" sz="1400" dirty="0">
              <a:cs typeface="Arial" panose="020B0604020202020204" pitchFamily="34" charset="0"/>
            </a:endParaRPr>
          </a:p>
          <a:p>
            <a:r>
              <a:rPr lang="en-GB" sz="1400" b="1" dirty="0">
                <a:solidFill>
                  <a:srgbClr val="000000"/>
                </a:solidFill>
                <a:cs typeface="Arial" panose="020B0604020202020204" pitchFamily="34" charset="0"/>
              </a:rPr>
              <a:t>First mover competitive advantage </a:t>
            </a:r>
            <a:r>
              <a:rPr lang="en-GB" sz="1400" dirty="0">
                <a:solidFill>
                  <a:srgbClr val="000000"/>
                </a:solidFill>
                <a:cs typeface="Arial" panose="020B0604020202020204" pitchFamily="34" charset="0"/>
              </a:rPr>
              <a:t>gains among developing countries creates incentives to leapfrog development via early adoption of low carbon technologies through research, development, innovation. </a:t>
            </a:r>
          </a:p>
          <a:p>
            <a:r>
              <a:rPr lang="en-GB" sz="1400" b="1" dirty="0">
                <a:solidFill>
                  <a:srgbClr val="000000"/>
                </a:solidFill>
                <a:cs typeface="Arial" panose="020B0604020202020204" pitchFamily="34" charset="0"/>
              </a:rPr>
              <a:t>Carbon tax is key to facilitating a just transition </a:t>
            </a:r>
            <a:r>
              <a:rPr lang="en-GB" sz="1400" dirty="0">
                <a:solidFill>
                  <a:srgbClr val="000000"/>
                </a:solidFill>
                <a:cs typeface="Arial" panose="020B0604020202020204" pitchFamily="34" charset="0"/>
              </a:rPr>
              <a:t>and complements the work underway by the </a:t>
            </a:r>
            <a:r>
              <a:rPr lang="en-GB" sz="1400" b="1" dirty="0">
                <a:solidFill>
                  <a:srgbClr val="000000"/>
                </a:solidFill>
                <a:cs typeface="Arial" panose="020B0604020202020204" pitchFamily="34" charset="0"/>
              </a:rPr>
              <a:t>Presidential Climate Commission on Just Transition framework </a:t>
            </a:r>
            <a:r>
              <a:rPr lang="en-GB" sz="1400" dirty="0">
                <a:solidFill>
                  <a:srgbClr val="000000"/>
                </a:solidFill>
                <a:cs typeface="Arial" panose="020B0604020202020204" pitchFamily="34" charset="0"/>
              </a:rPr>
              <a:t>and decarbonisation pathways towards achieving net zero emissions by 2050.  </a:t>
            </a:r>
          </a:p>
          <a:p>
            <a:pPr marL="0" lvl="0" indent="0">
              <a:buNone/>
            </a:pPr>
            <a:endParaRPr lang="en-GB" sz="1400" dirty="0">
              <a:solidFill>
                <a:srgbClr val="000000"/>
              </a:solidFill>
              <a:latin typeface="Arial" panose="020B0604020202020204" pitchFamily="34" charset="0"/>
              <a:cs typeface="Arial" panose="020B0604020202020204" pitchFamily="34" charset="0"/>
            </a:endParaRPr>
          </a:p>
          <a:p>
            <a:endParaRPr lang="en-Z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A4E67396-EAD7-1246-A93B-5244FF26795F}" type="slidenum">
              <a:rPr lang="en-US" smtClean="0"/>
              <a:pPr/>
              <a:t>36</a:t>
            </a:fld>
            <a:endParaRPr lang="en-US" dirty="0"/>
          </a:p>
        </p:txBody>
      </p:sp>
    </p:spTree>
    <p:extLst>
      <p:ext uri="{BB962C8B-B14F-4D97-AF65-F5344CB8AC3E}">
        <p14:creationId xmlns:p14="http://schemas.microsoft.com/office/powerpoint/2010/main" xmlns="" val="3647096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Carbon Tax Proposals Announced in Budget 2022</a:t>
            </a:r>
          </a:p>
        </p:txBody>
      </p:sp>
      <p:sp>
        <p:nvSpPr>
          <p:cNvPr id="3" name="Content Placeholder 2"/>
          <p:cNvSpPr>
            <a:spLocks noGrp="1"/>
          </p:cNvSpPr>
          <p:nvPr>
            <p:ph idx="1"/>
          </p:nvPr>
        </p:nvSpPr>
        <p:spPr>
          <a:xfrm>
            <a:off x="152400" y="1787703"/>
            <a:ext cx="8536487" cy="4328058"/>
          </a:xfrm>
        </p:spPr>
        <p:txBody>
          <a:bodyPr>
            <a:noAutofit/>
          </a:bodyPr>
          <a:lstStyle/>
          <a:p>
            <a:r>
              <a:rPr lang="en-ZA" sz="2400" dirty="0"/>
              <a:t>Extension of first phase revenue recycling measures by 3 years ending in Dec 2025 (i.e. 1 January 2023 to 31 Dec 2025) to assist companies transition and aid the economic recovery.  </a:t>
            </a:r>
          </a:p>
          <a:p>
            <a:r>
              <a:rPr lang="en-ZA" sz="2400" b="1" dirty="0"/>
              <a:t>For the 2</a:t>
            </a:r>
            <a:r>
              <a:rPr lang="en-ZA" sz="2400" b="1" baseline="30000" dirty="0"/>
              <a:t>nd</a:t>
            </a:r>
            <a:r>
              <a:rPr lang="en-ZA" sz="2400" b="1" dirty="0"/>
              <a:t> phase </a:t>
            </a:r>
            <a:r>
              <a:rPr lang="en-ZA" sz="2400" dirty="0"/>
              <a:t>of the carbon tax taking into account our ambitious NDC commitments and efforts to meet the 1,5deg temp goal, </a:t>
            </a:r>
            <a:r>
              <a:rPr lang="en-ZA" sz="2400" b="1" dirty="0"/>
              <a:t>proposals include ramping up the carbon tax from 2026 to 2050 </a:t>
            </a:r>
            <a:r>
              <a:rPr lang="en-ZA" sz="2400" dirty="0"/>
              <a:t>and strengthening carbon price signals. </a:t>
            </a:r>
          </a:p>
          <a:p>
            <a:r>
              <a:rPr lang="en-ZA" sz="2400" dirty="0"/>
              <a:t>This aims to provide policy certainty to companies on the carbon price path over the short, medium and long term to guide their planning and future investment decisions.  It will also assist with meeting net zero emissions commitments by 2050.   </a:t>
            </a:r>
          </a:p>
          <a:p>
            <a:pPr marL="0" indent="0">
              <a:buNone/>
            </a:pPr>
            <a:endParaRPr lang="en-ZA" sz="2400" dirty="0"/>
          </a:p>
          <a:p>
            <a:pPr marL="342900" lvl="1" indent="0">
              <a:buNone/>
            </a:pPr>
            <a:endParaRPr lang="en-ZA" sz="2400" dirty="0"/>
          </a:p>
        </p:txBody>
      </p:sp>
    </p:spTree>
    <p:extLst>
      <p:ext uri="{BB962C8B-B14F-4D97-AF65-F5344CB8AC3E}">
        <p14:creationId xmlns:p14="http://schemas.microsoft.com/office/powerpoint/2010/main" xmlns="" val="1243610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61507"/>
            <a:ext cx="8536487" cy="851067"/>
          </a:xfrm>
        </p:spPr>
        <p:txBody>
          <a:bodyPr>
            <a:noAutofit/>
          </a:bodyPr>
          <a:lstStyle/>
          <a:p>
            <a:pPr algn="ctr"/>
            <a:r>
              <a:rPr lang="en-ZA" sz="2000" dirty="0"/>
              <a:t>Carbon rax rate trajectory-proposals from 2023 to 2030 </a:t>
            </a:r>
            <a:br>
              <a:rPr lang="en-ZA" sz="2000" dirty="0"/>
            </a:br>
            <a:r>
              <a:rPr lang="en-ZA" sz="1800" dirty="0"/>
              <a:t>(Main reference: Section 5(2) of the Carbon Tax Act: Clause 38 of the Draft TLAB)</a:t>
            </a:r>
            <a:endParaRPr lang="en-US" sz="1800" dirty="0">
              <a:cs typeface="Arial" panose="020B0604020202020204" pitchFamily="34" charset="0"/>
            </a:endParaRPr>
          </a:p>
        </p:txBody>
      </p:sp>
      <p:sp>
        <p:nvSpPr>
          <p:cNvPr id="3" name="Content Placeholder 2"/>
          <p:cNvSpPr>
            <a:spLocks noGrp="1"/>
          </p:cNvSpPr>
          <p:nvPr>
            <p:ph idx="1"/>
          </p:nvPr>
        </p:nvSpPr>
        <p:spPr>
          <a:xfrm>
            <a:off x="288099" y="1331843"/>
            <a:ext cx="8536487" cy="5566798"/>
          </a:xfrm>
        </p:spPr>
        <p:txBody>
          <a:bodyPr>
            <a:normAutofit/>
          </a:bodyPr>
          <a:lstStyle/>
          <a:p>
            <a:pPr marL="457200" algn="just" eaLnBrk="0" fontAlgn="base" hangingPunct="0">
              <a:lnSpc>
                <a:spcPct val="115000"/>
              </a:lnSpc>
            </a:pPr>
            <a:r>
              <a:rPr lang="en-ZA" sz="2000" dirty="0">
                <a:solidFill>
                  <a:srgbClr val="000000"/>
                </a:solidFill>
                <a:effectLst/>
                <a:ea typeface="Calibri" panose="020F0502020204030204" pitchFamily="34" charset="0"/>
                <a:cs typeface="Times New Roman" panose="02020603050405020304" pitchFamily="18" charset="0"/>
              </a:rPr>
              <a:t>The 2022 Budget proposed increases in the carbon tax rate</a:t>
            </a:r>
            <a:r>
              <a:rPr lang="en-ZA" sz="2000" b="1" dirty="0">
                <a:solidFill>
                  <a:srgbClr val="000000"/>
                </a:solidFill>
                <a:effectLst/>
                <a:ea typeface="Calibri" panose="020F0502020204030204" pitchFamily="34" charset="0"/>
                <a:cs typeface="Times New Roman" panose="02020603050405020304" pitchFamily="18" charset="0"/>
              </a:rPr>
              <a:t> </a:t>
            </a:r>
            <a:r>
              <a:rPr lang="en-ZA" sz="2000" dirty="0">
                <a:solidFill>
                  <a:srgbClr val="000000"/>
                </a:solidFill>
                <a:effectLst/>
                <a:ea typeface="Calibri" panose="020F0502020204030204" pitchFamily="34" charset="0"/>
                <a:cs typeface="Times New Roman" panose="02020603050405020304" pitchFamily="18" charset="0"/>
              </a:rPr>
              <a:t>for the 2023 to 2025 tax periods by a minimum of US$ 1; and increasing to US$20 in 2026 and at least US$30/tCO</a:t>
            </a:r>
            <a:r>
              <a:rPr lang="en-ZA" sz="2000" baseline="-25000" dirty="0">
                <a:solidFill>
                  <a:srgbClr val="000000"/>
                </a:solidFill>
                <a:effectLst/>
                <a:ea typeface="Calibri" panose="020F0502020204030204" pitchFamily="34" charset="0"/>
                <a:cs typeface="Times New Roman" panose="02020603050405020304" pitchFamily="18" charset="0"/>
              </a:rPr>
              <a:t>2</a:t>
            </a:r>
            <a:r>
              <a:rPr lang="en-ZA" sz="2000" dirty="0">
                <a:solidFill>
                  <a:srgbClr val="000000"/>
                </a:solidFill>
                <a:effectLst/>
                <a:ea typeface="Calibri" panose="020F0502020204030204" pitchFamily="34" charset="0"/>
                <a:cs typeface="Times New Roman" panose="02020603050405020304" pitchFamily="18" charset="0"/>
              </a:rPr>
              <a:t>e in 2030.  To give effect to the carbon tax rate announcements made in Budget 2022, the following amendments are proposed in the 2022 draft TLAB: </a:t>
            </a:r>
            <a:endParaRPr lang="en-ZA" sz="20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2023 to 2025</a:t>
            </a:r>
            <a:r>
              <a:rPr lang="en-ZA" sz="1600" b="1" dirty="0">
                <a:solidFill>
                  <a:srgbClr val="000000"/>
                </a:solidFill>
                <a:effectLst/>
                <a:ea typeface="Calibri" panose="020F0502020204030204" pitchFamily="34" charset="0"/>
                <a:cs typeface="Times New Roman" panose="02020603050405020304" pitchFamily="18" charset="0"/>
              </a:rPr>
              <a:t>:  </a:t>
            </a:r>
            <a:r>
              <a:rPr lang="en-ZA" sz="1600" dirty="0">
                <a:solidFill>
                  <a:srgbClr val="000000"/>
                </a:solidFill>
                <a:effectLst/>
                <a:ea typeface="Calibri" panose="020F0502020204030204" pitchFamily="34" charset="0"/>
                <a:cs typeface="Times New Roman" panose="02020603050405020304" pitchFamily="18" charset="0"/>
              </a:rPr>
              <a:t>It is proposed that amendments are made to Section 5(2) of the Carbon Tax Act to provide for the carbon tax rate adjustment by US$1, US$2 and US$ 3/tCO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for the 2023, 2024, and 2025 tax periods ending on 31 December, respectively.    </a:t>
            </a:r>
            <a:endParaRPr lang="en-ZA" sz="16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2026 and 2030: It is proposed that amendments are made to Section 5(2) of the Carbon Tax Act to provide for that the carbon tax rate increases to US$20/tCO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rand equivalent in 2026 and US$30 in 2030. </a:t>
            </a:r>
            <a:endParaRPr lang="en-ZA" sz="1600" dirty="0">
              <a:effectLst/>
              <a:ea typeface="Calibri" panose="020F0502020204030204" pitchFamily="34" charset="0"/>
              <a:cs typeface="Times New Roman" panose="02020603050405020304" pitchFamily="18" charset="0"/>
            </a:endParaRPr>
          </a:p>
          <a:p>
            <a:pPr marL="685800" lvl="1" indent="-342900" algn="just" eaLnBrk="0" fontAlgn="base" hangingPunct="0">
              <a:lnSpc>
                <a:spcPct val="115000"/>
              </a:lnSpc>
              <a:buFont typeface="Symbol" panose="05050102010706020507" pitchFamily="18" charset="2"/>
              <a:buChar char=""/>
            </a:pPr>
            <a:r>
              <a:rPr lang="en-ZA" sz="1600" dirty="0">
                <a:solidFill>
                  <a:srgbClr val="000000"/>
                </a:solidFill>
                <a:effectLst/>
                <a:ea typeface="Calibri" panose="020F0502020204030204" pitchFamily="34" charset="0"/>
                <a:cs typeface="Times New Roman" panose="02020603050405020304" pitchFamily="18" charset="0"/>
              </a:rPr>
              <a:t>2027 to 2029</a:t>
            </a:r>
            <a:r>
              <a:rPr lang="en-ZA" sz="1600" b="1" dirty="0">
                <a:solidFill>
                  <a:srgbClr val="000000"/>
                </a:solidFill>
                <a:effectLst/>
                <a:ea typeface="Calibri" panose="020F0502020204030204" pitchFamily="34" charset="0"/>
                <a:cs typeface="Times New Roman" panose="02020603050405020304" pitchFamily="18" charset="0"/>
              </a:rPr>
              <a:t>: </a:t>
            </a:r>
            <a:r>
              <a:rPr lang="en-ZA" sz="1600" dirty="0">
                <a:solidFill>
                  <a:srgbClr val="000000"/>
                </a:solidFill>
                <a:effectLst/>
                <a:ea typeface="Calibri" panose="020F0502020204030204" pitchFamily="34" charset="0"/>
                <a:cs typeface="Times New Roman" panose="02020603050405020304" pitchFamily="18" charset="0"/>
              </a:rPr>
              <a:t>It is proposed that amendments are made to Section 5(2) of the Carbon Tax Act  to provide for the carbon tax rate adjustment by US$2, 5 /tCO</a:t>
            </a:r>
            <a:r>
              <a:rPr lang="en-ZA" sz="1600" baseline="-25000" dirty="0">
                <a:solidFill>
                  <a:srgbClr val="000000"/>
                </a:solidFill>
                <a:effectLst/>
                <a:ea typeface="Calibri" panose="020F0502020204030204" pitchFamily="34" charset="0"/>
                <a:cs typeface="Times New Roman" panose="02020603050405020304" pitchFamily="18" charset="0"/>
              </a:rPr>
              <a:t>2</a:t>
            </a:r>
            <a:r>
              <a:rPr lang="en-ZA" sz="1600" dirty="0">
                <a:solidFill>
                  <a:srgbClr val="000000"/>
                </a:solidFill>
                <a:effectLst/>
                <a:ea typeface="Calibri" panose="020F0502020204030204" pitchFamily="34" charset="0"/>
                <a:cs typeface="Times New Roman" panose="02020603050405020304" pitchFamily="18" charset="0"/>
              </a:rPr>
              <a:t>e per year for the 2027 to 2029 tax periods.   </a:t>
            </a:r>
            <a:r>
              <a:rPr lang="en-ZA" sz="2000" i="1" kern="12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xmlns="" val="21255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84790"/>
            <a:ext cx="8648858" cy="1084521"/>
          </a:xfrm>
        </p:spPr>
        <p:txBody>
          <a:bodyPr>
            <a:noAutofit/>
          </a:bodyPr>
          <a:lstStyle/>
          <a:p>
            <a:pPr algn="ctr">
              <a:lnSpc>
                <a:spcPct val="100000"/>
              </a:lnSpc>
            </a:pPr>
            <a:r>
              <a:rPr lang="en-ZA" sz="2800" dirty="0"/>
              <a:t>Carbon Tax: Electricity price neutrality extension</a:t>
            </a:r>
            <a:r>
              <a:rPr lang="en-ZA" sz="1400" dirty="0"/>
              <a:t/>
            </a:r>
            <a:br>
              <a:rPr lang="en-ZA" sz="1400" dirty="0"/>
            </a:br>
            <a:r>
              <a:rPr lang="en-ZA" sz="1400" dirty="0"/>
              <a:t>(Main reference: Section 6(2) of the Carbon Tax Act: Clause 39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392865"/>
            <a:ext cx="8825023" cy="5465136"/>
          </a:xfrm>
        </p:spPr>
        <p:txBody>
          <a:bodyPr vert="horz" lIns="91440" tIns="45720" rIns="91440" bIns="45720" rtlCol="0" anchor="t">
            <a:normAutofit/>
          </a:bodyPr>
          <a:lstStyle/>
          <a:p>
            <a:pPr algn="just"/>
            <a:endParaRPr lang="en-ZA" sz="2400" dirty="0">
              <a:solidFill>
                <a:srgbClr val="000000"/>
              </a:solidFill>
              <a:effectLst/>
              <a:ea typeface="MS Mincho" panose="02020609040205080304" pitchFamily="49" charset="-128"/>
              <a:cs typeface="Arial" panose="020B0604020202020204" pitchFamily="34" charset="0"/>
            </a:endParaRPr>
          </a:p>
          <a:p>
            <a:pPr algn="just"/>
            <a:r>
              <a:rPr lang="en-ZA" sz="2000" dirty="0">
                <a:solidFill>
                  <a:srgbClr val="000000"/>
                </a:solidFill>
                <a:effectLst/>
                <a:ea typeface="MS Mincho" panose="02020609040205080304" pitchFamily="49" charset="-128"/>
                <a:cs typeface="Arial" panose="020B0604020202020204" pitchFamily="34" charset="0"/>
              </a:rPr>
              <a:t>In the 2022 Budget, it was proposed that the first phase of carbon tax and the commitment to electricity price neutrality would be extended for 3 years from 31 December 2022 to December 2025. i.e., credit for electricity generation levy and renewable energy purchases extended to Dec 2025.  </a:t>
            </a:r>
          </a:p>
          <a:p>
            <a:pPr algn="just"/>
            <a:r>
              <a:rPr lang="en-US" sz="2000" b="0" i="0" u="none" strike="noStrike" baseline="0" dirty="0"/>
              <a:t>To provide clarity to taxpayers on the qualifying activities for which this claim can be made, it was further proposed in the 2022 Budget that taxpayers should qualify for a deduction if they generate electricity from fossil fuels and conduct fuel combustion activities under the Intergovernmental Panel on Climate Change (IPCC) Code 1A1 energy industries and 1A2 covering </a:t>
            </a:r>
            <a:r>
              <a:rPr lang="en-ZA" sz="2000" b="0" i="0" u="none" strike="noStrike" baseline="0" dirty="0"/>
              <a:t>manufacturing industries and construction.</a:t>
            </a:r>
            <a:endParaRPr lang="en-ZA" sz="2000" b="0" i="0" u="none" strike="noStrike" baseline="0" dirty="0">
              <a:solidFill>
                <a:srgbClr val="000000"/>
              </a:solidFill>
              <a:cs typeface="Arial" panose="020B0604020202020204" pitchFamily="34" charset="0"/>
            </a:endParaRPr>
          </a:p>
          <a:p>
            <a:pPr marL="0" indent="0" algn="just">
              <a:buNone/>
            </a:pPr>
            <a:endParaRPr lang="en-ZA" sz="2000" dirty="0">
              <a:solidFill>
                <a:srgbClr val="000000"/>
              </a:solidFill>
              <a:effectLst/>
              <a:ea typeface="MS Mincho" panose="02020609040205080304" pitchFamily="49" charset="-128"/>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xmlns="" val="330274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lstStyle/>
          <a:p>
            <a:pPr algn="ctr"/>
            <a:r>
              <a:rPr lang="en-ZA" dirty="0"/>
              <a:t>Overview of the 2022 tax legislative process AFTER publication of the draft tax Bills</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565754"/>
            <a:ext cx="8536487" cy="5081536"/>
          </a:xfrm>
        </p:spPr>
        <p:txBody>
          <a:bodyPr>
            <a:normAutofit fontScale="62500" lnSpcReduction="20000"/>
          </a:bodyPr>
          <a:lstStyle/>
          <a:p>
            <a:pPr algn="just"/>
            <a:r>
              <a:rPr lang="en-US" sz="2900" dirty="0"/>
              <a:t>Due to constitutional requirements, the draft tax bills are split into two separate bills, i.e., money bills in terms of section 77 of the Constitution dealing with national taxes, levies, duties and surcharges (draft Rates Bill, Draft Revenue Laws Amendment Bill and  draft TLAB) and an ordinary bill in terms of section 75 of the Constitution, dealing with tax administration issues (draft TALAB).</a:t>
            </a:r>
          </a:p>
          <a:p>
            <a:pPr algn="just"/>
            <a:r>
              <a:rPr lang="en-GB" sz="2900" dirty="0"/>
              <a:t>The 2022 Draft Rates Bill was first published for public comments on the Budget day on </a:t>
            </a:r>
            <a:r>
              <a:rPr lang="en-GB" sz="2900" b="1" u="sng" dirty="0"/>
              <a:t>23 February 2022 </a:t>
            </a:r>
            <a:r>
              <a:rPr lang="en-GB" sz="2900" dirty="0"/>
              <a:t>and was published again when other draft tax bills were published for public comments on </a:t>
            </a:r>
            <a:r>
              <a:rPr lang="en-GB" sz="2900" b="1" u="sng" dirty="0"/>
              <a:t>29 July 2022.</a:t>
            </a:r>
          </a:p>
          <a:p>
            <a:pPr algn="just"/>
            <a:r>
              <a:rPr lang="en-GB" sz="2900" dirty="0"/>
              <a:t>The closing date for public comments on the 2022 draft tax bills was </a:t>
            </a:r>
            <a:r>
              <a:rPr lang="en-GB" sz="2900" b="1" u="sng" dirty="0"/>
              <a:t>29 August 2022</a:t>
            </a:r>
            <a:r>
              <a:rPr lang="en-GB" sz="2900" dirty="0"/>
              <a:t>.</a:t>
            </a:r>
          </a:p>
          <a:p>
            <a:pPr algn="just"/>
            <a:r>
              <a:rPr lang="en-GB" sz="2900" dirty="0"/>
              <a:t>The </a:t>
            </a:r>
            <a:r>
              <a:rPr lang="en-ZA" sz="2900" dirty="0">
                <a:effectLst/>
                <a:ea typeface="Calibri" panose="020F0502020204030204" pitchFamily="34" charset="0"/>
                <a:cs typeface="Times New Roman" panose="02020603050405020304" pitchFamily="18" charset="0"/>
              </a:rPr>
              <a:t> National Treasury and SARS briefed the Standing Committee on Finance (</a:t>
            </a:r>
            <a:r>
              <a:rPr lang="en-ZA" sz="2900" dirty="0" err="1">
                <a:effectLst/>
                <a:ea typeface="Calibri" panose="020F0502020204030204" pitchFamily="34" charset="0"/>
                <a:cs typeface="Times New Roman" panose="02020603050405020304" pitchFamily="18" charset="0"/>
              </a:rPr>
              <a:t>SCoF</a:t>
            </a:r>
            <a:r>
              <a:rPr lang="en-ZA" sz="2900" dirty="0">
                <a:effectLst/>
                <a:ea typeface="Calibri" panose="020F0502020204030204" pitchFamily="34" charset="0"/>
                <a:cs typeface="Times New Roman" panose="02020603050405020304" pitchFamily="18" charset="0"/>
              </a:rPr>
              <a:t>) on the 2022 draft tax bills on </a:t>
            </a:r>
            <a:r>
              <a:rPr lang="en-ZA" sz="2900" b="1" u="sng" dirty="0">
                <a:effectLst/>
                <a:ea typeface="Calibri" panose="020F0502020204030204" pitchFamily="34" charset="0"/>
                <a:cs typeface="Times New Roman" panose="02020603050405020304" pitchFamily="18" charset="0"/>
              </a:rPr>
              <a:t>23 August 2022</a:t>
            </a:r>
            <a:r>
              <a:rPr lang="en-ZA" sz="2900" b="1" dirty="0">
                <a:effectLst/>
                <a:ea typeface="Calibri" panose="020F0502020204030204" pitchFamily="34" charset="0"/>
                <a:cs typeface="Times New Roman" panose="02020603050405020304" pitchFamily="18" charset="0"/>
              </a:rPr>
              <a:t>. </a:t>
            </a:r>
          </a:p>
          <a:p>
            <a:pPr algn="just"/>
            <a:r>
              <a:rPr lang="en-ZA" sz="2900" dirty="0">
                <a:ea typeface="Calibri" panose="020F0502020204030204" pitchFamily="34" charset="0"/>
                <a:cs typeface="Times New Roman" panose="02020603050405020304" pitchFamily="18" charset="0"/>
              </a:rPr>
              <a:t>Wo</a:t>
            </a:r>
            <a:r>
              <a:rPr lang="en-ZA" sz="2900" dirty="0">
                <a:effectLst/>
                <a:ea typeface="Calibri" panose="020F0502020204030204" pitchFamily="34" charset="0"/>
                <a:cs typeface="Times New Roman" panose="02020603050405020304" pitchFamily="18" charset="0"/>
              </a:rPr>
              <a:t>rkshops with stakeholders to discuss their written comments on the 2022 Draft Rates Bill, 2022 Draft  TLAB and 2022 Draft TALAB were held on </a:t>
            </a:r>
            <a:r>
              <a:rPr lang="en-ZA" sz="2900" b="1" u="sng" dirty="0">
                <a:effectLst/>
                <a:ea typeface="Calibri" panose="020F0502020204030204" pitchFamily="34" charset="0"/>
                <a:cs typeface="Times New Roman" panose="02020603050405020304" pitchFamily="18" charset="0"/>
              </a:rPr>
              <a:t>8 and 9 September 2022</a:t>
            </a:r>
            <a:r>
              <a:rPr lang="en-ZA" sz="2900" u="sng" dirty="0">
                <a:effectLst/>
                <a:ea typeface="Calibri" panose="020F0502020204030204" pitchFamily="34" charset="0"/>
                <a:cs typeface="Times New Roman" panose="02020603050405020304" pitchFamily="18" charset="0"/>
              </a:rPr>
              <a:t> </a:t>
            </a:r>
            <a:r>
              <a:rPr lang="en-ZA" sz="2900" dirty="0">
                <a:effectLst/>
                <a:ea typeface="Calibri" panose="020F0502020204030204" pitchFamily="34" charset="0"/>
                <a:cs typeface="Times New Roman" panose="02020603050405020304" pitchFamily="18" charset="0"/>
              </a:rPr>
              <a:t>respectively. </a:t>
            </a:r>
          </a:p>
          <a:p>
            <a:pPr algn="just"/>
            <a:r>
              <a:rPr lang="en-ZA" sz="2900" dirty="0">
                <a:ea typeface="Calibri" panose="020F0502020204030204" pitchFamily="34" charset="0"/>
                <a:cs typeface="Times New Roman" panose="02020603050405020304" pitchFamily="18" charset="0"/>
              </a:rPr>
              <a:t>Wo</a:t>
            </a:r>
            <a:r>
              <a:rPr lang="en-ZA" sz="2900" dirty="0">
                <a:effectLst/>
                <a:ea typeface="Calibri" panose="020F0502020204030204" pitchFamily="34" charset="0"/>
                <a:cs typeface="Times New Roman" panose="02020603050405020304" pitchFamily="18" charset="0"/>
              </a:rPr>
              <a:t>rkshop with stakeholders to discuss their written comments on the 2022 Draft Revenue Laws Amendment Bill was held on </a:t>
            </a:r>
            <a:r>
              <a:rPr lang="en-ZA" sz="2900" b="1" u="sng" dirty="0">
                <a:effectLst/>
                <a:ea typeface="Calibri" panose="020F0502020204030204" pitchFamily="34" charset="0"/>
                <a:cs typeface="Times New Roman" panose="02020603050405020304" pitchFamily="18" charset="0"/>
              </a:rPr>
              <a:t> 12 September 2022</a:t>
            </a:r>
            <a:r>
              <a:rPr lang="en-ZA" sz="2900" dirty="0">
                <a:effectLst/>
                <a:ea typeface="Calibri" panose="020F0502020204030204" pitchFamily="34" charset="0"/>
                <a:cs typeface="Times New Roman" panose="02020603050405020304" pitchFamily="18" charset="0"/>
              </a:rPr>
              <a:t>. </a:t>
            </a:r>
          </a:p>
          <a:p>
            <a:pPr algn="just"/>
            <a:r>
              <a:rPr lang="en-ZA" sz="2900" dirty="0">
                <a:effectLst/>
                <a:ea typeface="Calibri" panose="020F0502020204030204" pitchFamily="34" charset="0"/>
                <a:cs typeface="Times New Roman" panose="02020603050405020304" pitchFamily="18" charset="0"/>
              </a:rPr>
              <a:t>Oral presentations by taxpayers and tax advisors on the 2022 Draft Rates Bill and 2022 Draft Revenue Laws Amendment Bill were made at hearings held by the </a:t>
            </a:r>
            <a:r>
              <a:rPr lang="en-ZA" sz="2900" dirty="0" err="1">
                <a:effectLst/>
                <a:ea typeface="Calibri" panose="020F0502020204030204" pitchFamily="34" charset="0"/>
                <a:cs typeface="Times New Roman" panose="02020603050405020304" pitchFamily="18" charset="0"/>
              </a:rPr>
              <a:t>SCoF</a:t>
            </a:r>
            <a:r>
              <a:rPr lang="en-ZA" sz="2900" dirty="0">
                <a:effectLst/>
                <a:ea typeface="Calibri" panose="020F0502020204030204" pitchFamily="34" charset="0"/>
                <a:cs typeface="Times New Roman" panose="02020603050405020304" pitchFamily="18" charset="0"/>
              </a:rPr>
              <a:t> on </a:t>
            </a:r>
            <a:r>
              <a:rPr lang="en-ZA" sz="2900" b="1" u="sng" dirty="0">
                <a:effectLst/>
                <a:ea typeface="Calibri" panose="020F0502020204030204" pitchFamily="34" charset="0"/>
                <a:cs typeface="Times New Roman" panose="02020603050405020304" pitchFamily="18" charset="0"/>
              </a:rPr>
              <a:t>13 September 2022. </a:t>
            </a:r>
          </a:p>
          <a:p>
            <a:pPr algn="just"/>
            <a:r>
              <a:rPr lang="en-ZA" sz="2900" dirty="0">
                <a:effectLst/>
                <a:ea typeface="Calibri" panose="020F0502020204030204" pitchFamily="34" charset="0"/>
                <a:cs typeface="Times New Roman" panose="02020603050405020304" pitchFamily="18" charset="0"/>
              </a:rPr>
              <a:t>Oral presentations by taxpayers and tax advisors on the 2022 Draft TLAB and 2022 Draft TALAB were made at hearings held by the </a:t>
            </a:r>
            <a:r>
              <a:rPr lang="en-ZA" sz="2900" dirty="0" err="1">
                <a:effectLst/>
                <a:ea typeface="Calibri" panose="020F0502020204030204" pitchFamily="34" charset="0"/>
                <a:cs typeface="Times New Roman" panose="02020603050405020304" pitchFamily="18" charset="0"/>
              </a:rPr>
              <a:t>SCoF</a:t>
            </a:r>
            <a:r>
              <a:rPr lang="en-ZA" sz="2900" dirty="0">
                <a:effectLst/>
                <a:ea typeface="Calibri" panose="020F0502020204030204" pitchFamily="34" charset="0"/>
                <a:cs typeface="Times New Roman" panose="02020603050405020304" pitchFamily="18" charset="0"/>
              </a:rPr>
              <a:t> on </a:t>
            </a:r>
            <a:r>
              <a:rPr lang="en-ZA" sz="2900" b="1" u="sng" dirty="0">
                <a:effectLst/>
                <a:ea typeface="Calibri" panose="020F0502020204030204" pitchFamily="34" charset="0"/>
                <a:cs typeface="Times New Roman" panose="02020603050405020304" pitchFamily="18" charset="0"/>
              </a:rPr>
              <a:t>14 September 2022. </a:t>
            </a:r>
          </a:p>
          <a:p>
            <a:pPr marL="0" indent="0">
              <a:buNone/>
            </a:pPr>
            <a:endParaRPr lang="en-ZA" dirty="0"/>
          </a:p>
        </p:txBody>
      </p:sp>
    </p:spTree>
    <p:extLst>
      <p:ext uri="{BB962C8B-B14F-4D97-AF65-F5344CB8AC3E}">
        <p14:creationId xmlns:p14="http://schemas.microsoft.com/office/powerpoint/2010/main" xmlns="" val="1312741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84791"/>
            <a:ext cx="8648858" cy="584790"/>
          </a:xfrm>
        </p:spPr>
        <p:txBody>
          <a:bodyPr>
            <a:noAutofit/>
          </a:bodyPr>
          <a:lstStyle/>
          <a:p>
            <a:pPr algn="ctr">
              <a:lnSpc>
                <a:spcPct val="100000"/>
              </a:lnSpc>
            </a:pPr>
            <a:r>
              <a:rPr lang="en-ZA" sz="2400" dirty="0"/>
              <a:t>Carbon Tax: Energy efficiency tax incentive extension</a:t>
            </a:r>
            <a:r>
              <a:rPr lang="en-ZA" sz="2800" dirty="0"/>
              <a:t/>
            </a:r>
            <a:br>
              <a:rPr lang="en-ZA" sz="2800" dirty="0"/>
            </a:br>
            <a:r>
              <a:rPr lang="en-ZA" sz="1400" dirty="0"/>
              <a:t>(Main reference: Section 12L of the Carbon Tax Act: Clause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169581"/>
            <a:ext cx="8825023" cy="5688420"/>
          </a:xfrm>
        </p:spPr>
        <p:txBody>
          <a:bodyPr vert="horz" lIns="91440" tIns="45720" rIns="91440" bIns="45720" rtlCol="0" anchor="t">
            <a:normAutofit/>
          </a:bodyPr>
          <a:lstStyle/>
          <a:p>
            <a:pPr marL="514350" indent="0" algn="just">
              <a:lnSpc>
                <a:spcPct val="115000"/>
              </a:lnSpc>
              <a:buNone/>
            </a:pPr>
            <a:r>
              <a:rPr lang="en-ZA" sz="2000" dirty="0">
                <a:effectLst/>
                <a:highlight>
                  <a:srgbClr val="FFFF00"/>
                </a:highlight>
                <a:ea typeface="Calibri" panose="020F0502020204030204" pitchFamily="34" charset="0"/>
              </a:rPr>
              <a:t> </a:t>
            </a:r>
            <a:endParaRPr lang="en-ZA" sz="2000" dirty="0">
              <a:effectLst/>
              <a:ea typeface="Calibri" panose="020F0502020204030204" pitchFamily="34" charset="0"/>
            </a:endParaRPr>
          </a:p>
          <a:p>
            <a:pPr algn="just"/>
            <a:r>
              <a:rPr lang="en-ZA" sz="2800" dirty="0">
                <a:solidFill>
                  <a:srgbClr val="000000"/>
                </a:solidFill>
                <a:effectLst/>
                <a:ea typeface="MS Mincho" panose="02020609040205080304" pitchFamily="49" charset="-128"/>
                <a:cs typeface="Arial" panose="020B0604020202020204" pitchFamily="34" charset="0"/>
              </a:rPr>
              <a:t>In the 2022 Budget, it was proposed that the first phase of carbon tax and the energy efficiency savings tax incentive would be extended for 3 years from 31 December 2022 to December 2025.  </a:t>
            </a:r>
            <a:endParaRPr lang="en-ZA"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3088271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a:bodyPr>
          <a:lstStyle/>
          <a:p>
            <a:pPr algn="ctr">
              <a:lnSpc>
                <a:spcPct val="100000"/>
              </a:lnSpc>
            </a:pPr>
            <a:r>
              <a:rPr lang="en-ZA" sz="2000" dirty="0"/>
              <a:t>Carbon Tax: Limiting carbon sequestration deduction to activities within operational control of the taxpayer</a:t>
            </a:r>
            <a:br>
              <a:rPr lang="en-ZA" sz="2000" dirty="0"/>
            </a:br>
            <a:r>
              <a:rPr lang="en-ZA" sz="1600" dirty="0"/>
              <a:t>( Main reference: Section 6(4) of the Carbon Tax Act: Clause 39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8" y="1740022"/>
            <a:ext cx="8536487" cy="5117977"/>
          </a:xfrm>
        </p:spPr>
        <p:txBody>
          <a:bodyPr vert="horz" lIns="91440" tIns="45720" rIns="91440" bIns="45720" rtlCol="0" anchor="t">
            <a:noAutofit/>
          </a:bodyPr>
          <a:lstStyle/>
          <a:p>
            <a:pPr algn="just"/>
            <a:r>
              <a:rPr lang="en-ZA" sz="2400" dirty="0">
                <a:effectLst/>
                <a:ea typeface="Calibri" panose="020F0502020204030204" pitchFamily="34" charset="0"/>
              </a:rPr>
              <a:t>In the 2022 Budget, it was proposed that changes be made to section 6(4) of the Carbon Tax Act to limit the sequestration deduction to activities within the operational control of the taxpayer and conducting activities in terms of IPCC code 1A2D for pulp, paper and print. </a:t>
            </a:r>
          </a:p>
          <a:p>
            <a:pPr algn="just"/>
            <a:r>
              <a:rPr lang="en-ZA" sz="2400" b="0" i="0" u="none" strike="noStrike" baseline="0" dirty="0">
                <a:latin typeface="Calibri" panose="020F0502020204030204" pitchFamily="34" charset="0"/>
              </a:rPr>
              <a:t>This proposal aimed to </a:t>
            </a:r>
            <a:r>
              <a:rPr lang="en-US" sz="2400" b="0" i="0" u="none" strike="noStrike" baseline="0" dirty="0">
                <a:latin typeface="Calibri" panose="020F0502020204030204" pitchFamily="34" charset="0"/>
              </a:rPr>
              <a:t>address concerns about potential  abuse and double claims of this tax deduction  where activities are not within the operational control of the taxpayer.  </a:t>
            </a:r>
            <a:endParaRPr lang="en-ZA" sz="2400" b="0" i="0" u="none" strike="noStrike" baseline="0" dirty="0">
              <a:latin typeface="Calibri" panose="020F0502020204030204" pitchFamily="34" charset="0"/>
            </a:endParaRPr>
          </a:p>
          <a:p>
            <a:pPr marL="0" indent="0" algn="just">
              <a:buNone/>
            </a:pPr>
            <a:endParaRPr lang="en-ZA" sz="2000" dirty="0">
              <a:effectLst/>
              <a:ea typeface="Calibri" panose="020F0502020204030204" pitchFamily="34" charset="0"/>
            </a:endParaRPr>
          </a:p>
          <a:p>
            <a:pPr marL="0" indent="0" algn="just">
              <a:buNone/>
            </a:pPr>
            <a:endParaRPr lang="en-ZA" sz="1400" dirty="0"/>
          </a:p>
        </p:txBody>
      </p:sp>
    </p:spTree>
    <p:extLst>
      <p:ext uri="{BB962C8B-B14F-4D97-AF65-F5344CB8AC3E}">
        <p14:creationId xmlns:p14="http://schemas.microsoft.com/office/powerpoint/2010/main" xmlns="" val="1960852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Proposed changes to the Draft TLAB :Carbon Tax to take into account public comments received</a:t>
            </a:r>
            <a:endParaRPr lang="en-ZA" dirty="0"/>
          </a:p>
        </p:txBody>
      </p:sp>
    </p:spTree>
    <p:extLst>
      <p:ext uri="{BB962C8B-B14F-4D97-AF65-F5344CB8AC3E}">
        <p14:creationId xmlns:p14="http://schemas.microsoft.com/office/powerpoint/2010/main" xmlns="" val="4176266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800" dirty="0"/>
              <a:t>Proposed changes to the Draft TLAB: Carbon Tax</a:t>
            </a:r>
            <a:endParaRPr lang="en-US" sz="2800" dirty="0">
              <a:cs typeface="Arial" panose="020B0604020202020204" pitchFamily="34" charset="0"/>
            </a:endParaRPr>
          </a:p>
        </p:txBody>
      </p:sp>
      <p:sp>
        <p:nvSpPr>
          <p:cNvPr id="3" name="Content Placeholder 2"/>
          <p:cNvSpPr>
            <a:spLocks noGrp="1"/>
          </p:cNvSpPr>
          <p:nvPr>
            <p:ph idx="1"/>
          </p:nvPr>
        </p:nvSpPr>
        <p:spPr>
          <a:xfrm>
            <a:off x="0" y="1137684"/>
            <a:ext cx="8943855" cy="5603358"/>
          </a:xfrm>
        </p:spPr>
        <p:txBody>
          <a:bodyPr>
            <a:normAutofit/>
          </a:bodyPr>
          <a:lstStyle/>
          <a:p>
            <a:pPr marL="285750" indent="0" algn="just">
              <a:lnSpc>
                <a:spcPct val="115000"/>
              </a:lnSpc>
              <a:buNone/>
            </a:pPr>
            <a:r>
              <a:rPr lang="en-US" sz="1800" dirty="0">
                <a:ea typeface="Arial" panose="020B0604020202020204" pitchFamily="34" charset="0"/>
              </a:rPr>
              <a:t>After the public consultation process, the following changes are proposed in the draft TLAB and the draft response document, in order to take into account comments received: </a:t>
            </a:r>
          </a:p>
          <a:p>
            <a:pPr marL="628650" indent="-342900" algn="just">
              <a:lnSpc>
                <a:spcPct val="115000"/>
              </a:lnSpc>
            </a:pPr>
            <a:r>
              <a:rPr lang="en-ZA" sz="1800" b="1" i="1" dirty="0">
                <a:ea typeface="Calibri" panose="020F0502020204030204" pitchFamily="34" charset="0"/>
              </a:rPr>
              <a:t>Carbon Tax Rate Trajectory-US Dollar based carbon tax rates</a:t>
            </a:r>
          </a:p>
          <a:p>
            <a:pPr marL="916940" lvl="1" indent="-342900" algn="just">
              <a:lnSpc>
                <a:spcPct val="110000"/>
              </a:lnSpc>
            </a:pPr>
            <a:r>
              <a:rPr lang="en-ZA" sz="1600" dirty="0"/>
              <a:t>It is proposed that changes be made in the 2022 draft TLAB and the </a:t>
            </a:r>
            <a:r>
              <a:rPr lang="en-ZA" sz="1600" kern="1200" dirty="0">
                <a:solidFill>
                  <a:srgbClr val="000000"/>
                </a:solidFill>
                <a:effectLst/>
                <a:ea typeface="Calibri" panose="020F0502020204030204" pitchFamily="34" charset="0"/>
                <a:cs typeface="Arial" panose="020B0604020202020204" pitchFamily="34" charset="0"/>
              </a:rPr>
              <a:t>US$ based carbon tax rates should be converted to the Rand equivalent using the average exchange rates published by the South African Reserve Bank. </a:t>
            </a:r>
          </a:p>
          <a:p>
            <a:pPr marL="916940" lvl="1" indent="-342900" algn="just">
              <a:lnSpc>
                <a:spcPct val="110000"/>
              </a:lnSpc>
            </a:pPr>
            <a:r>
              <a:rPr lang="en-ZA" sz="1600" kern="1200" dirty="0">
                <a:solidFill>
                  <a:srgbClr val="000000"/>
                </a:solidFill>
                <a:effectLst/>
                <a:ea typeface="Calibri" panose="020F0502020204030204" pitchFamily="34" charset="0"/>
                <a:cs typeface="Arial" panose="020B0604020202020204" pitchFamily="34" charset="0"/>
              </a:rPr>
              <a:t>The latest data available for a 12-month period is August 2021 to end of July 2022. It is proposed that the average exchange for this period of R15,40 to the dollar is used for the conversion of the carbon tax rates to the Rand equivalent and the rate increases are replaced with the specific tax rate. </a:t>
            </a:r>
          </a:p>
          <a:p>
            <a:pPr marL="916940" lvl="1" indent="-342900" algn="just">
              <a:lnSpc>
                <a:spcPct val="110000"/>
              </a:lnSpc>
            </a:pPr>
            <a:r>
              <a:rPr lang="en-ZA" sz="1600" kern="1200" dirty="0">
                <a:solidFill>
                  <a:srgbClr val="000000"/>
                </a:solidFill>
                <a:effectLst/>
                <a:ea typeface="Calibri" panose="020F0502020204030204" pitchFamily="34" charset="0"/>
                <a:cs typeface="Arial" panose="020B0604020202020204" pitchFamily="34" charset="0"/>
              </a:rPr>
              <a:t>The new proposed rates in Rands are outlined in the next slide.  </a:t>
            </a:r>
            <a:endParaRPr lang="en-ZA" sz="1600" dirty="0">
              <a:solidFill>
                <a:srgbClr val="000000"/>
              </a:solidFill>
              <a:ea typeface="Calibri" panose="020F0502020204030204" pitchFamily="34" charset="0"/>
              <a:cs typeface="Arial" panose="020B0604020202020204" pitchFamily="34" charset="0"/>
            </a:endParaRPr>
          </a:p>
          <a:p>
            <a:pPr marL="916940" lvl="1" indent="-342900" algn="just">
              <a:lnSpc>
                <a:spcPct val="110000"/>
              </a:lnSpc>
            </a:pPr>
            <a:r>
              <a:rPr lang="en-ZA" sz="1600" dirty="0">
                <a:solidFill>
                  <a:srgbClr val="000000"/>
                </a:solidFill>
                <a:ea typeface="Calibri" panose="020F0502020204030204" pitchFamily="34" charset="0"/>
                <a:cs typeface="Arial" panose="020B0604020202020204" pitchFamily="34" charset="0"/>
              </a:rPr>
              <a:t>Future periodic adjustments of the carbon tax rates for example, every 3 years may be necessary to take into account global carbon pricing developments and to ensure equivalence with any carbon border taxes.</a:t>
            </a:r>
            <a:r>
              <a:rPr lang="en-ZA" sz="1600" dirty="0">
                <a:effectLst/>
                <a:ea typeface="Times New Roman" panose="02020603050405020304" pitchFamily="18" charset="0"/>
                <a:cs typeface="Times New Roman" panose="02020603050405020304" pitchFamily="18" charset="0"/>
              </a:rPr>
              <a:t> </a:t>
            </a:r>
            <a:endParaRPr lang="en-ZA"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270998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40242"/>
            <a:ext cx="8536487" cy="467832"/>
          </a:xfrm>
        </p:spPr>
        <p:txBody>
          <a:bodyPr>
            <a:noAutofit/>
          </a:bodyPr>
          <a:lstStyle/>
          <a:p>
            <a:pPr algn="ctr"/>
            <a:r>
              <a:rPr lang="en-ZA" sz="2000" dirty="0"/>
              <a:t>Proposed changes to the 2022 Draft TLAB: Carbon Tax rate trajectory</a:t>
            </a:r>
            <a:endParaRPr lang="en-US" sz="1400" dirty="0">
              <a:cs typeface="Arial" panose="020B0604020202020204" pitchFamily="34" charset="0"/>
            </a:endParaRPr>
          </a:p>
        </p:txBody>
      </p:sp>
      <p:sp>
        <p:nvSpPr>
          <p:cNvPr id="3" name="Content Placeholder 2"/>
          <p:cNvSpPr>
            <a:spLocks noGrp="1"/>
          </p:cNvSpPr>
          <p:nvPr>
            <p:ph idx="1"/>
          </p:nvPr>
        </p:nvSpPr>
        <p:spPr>
          <a:xfrm>
            <a:off x="127591" y="999461"/>
            <a:ext cx="8825023" cy="5858540"/>
          </a:xfrm>
        </p:spPr>
        <p:txBody>
          <a:bodyPr vert="horz" lIns="91440" tIns="45720" rIns="91440" bIns="45720" rtlCol="0" anchor="t">
            <a:normAutofit/>
          </a:bodyPr>
          <a:lstStyle/>
          <a:p>
            <a:pPr marL="0" indent="0">
              <a:buNone/>
            </a:pPr>
            <a:r>
              <a:rPr lang="en-ZA" sz="2400" kern="1200" dirty="0">
                <a:solidFill>
                  <a:srgbClr val="000000"/>
                </a:solidFill>
                <a:effectLst/>
                <a:ea typeface="Calibri" panose="020F0502020204030204" pitchFamily="34" charset="0"/>
                <a:cs typeface="Arial" panose="020B0604020202020204" pitchFamily="34" charset="0"/>
              </a:rPr>
              <a:t>The new proposed rates in Rands are outlined as follows:</a:t>
            </a:r>
          </a:p>
          <a:p>
            <a:pPr marL="0" indent="0">
              <a:buNone/>
            </a:pPr>
            <a:endParaRPr lang="en-ZA" sz="2400" dirty="0">
              <a:solidFill>
                <a:srgbClr val="000000"/>
              </a:solidFill>
              <a:cs typeface="Arial" panose="020B0604020202020204" pitchFamily="34" charset="0"/>
            </a:endParaRPr>
          </a:p>
          <a:p>
            <a:pPr marL="0" indent="0">
              <a:buNone/>
            </a:pPr>
            <a:endParaRPr lang="en-US" dirty="0"/>
          </a:p>
        </p:txBody>
      </p:sp>
      <p:graphicFrame>
        <p:nvGraphicFramePr>
          <p:cNvPr id="6" name="Table 5">
            <a:extLst>
              <a:ext uri="{FF2B5EF4-FFF2-40B4-BE49-F238E27FC236}">
                <a16:creationId xmlns:a16="http://schemas.microsoft.com/office/drawing/2014/main" xmlns="" id="{35603887-DA46-CE94-2A80-B9865B26B605}"/>
              </a:ext>
            </a:extLst>
          </p:cNvPr>
          <p:cNvGraphicFramePr>
            <a:graphicFrameLocks noGrp="1"/>
          </p:cNvGraphicFramePr>
          <p:nvPr/>
        </p:nvGraphicFramePr>
        <p:xfrm>
          <a:off x="845288" y="1704400"/>
          <a:ext cx="7389628" cy="4065464"/>
        </p:xfrm>
        <a:graphic>
          <a:graphicData uri="http://schemas.openxmlformats.org/drawingml/2006/table">
            <a:tbl>
              <a:tblPr>
                <a:tableStyleId>{5C22544A-7EE6-4342-B048-85BDC9FD1C3A}</a:tableStyleId>
              </a:tblPr>
              <a:tblGrid>
                <a:gridCol w="3688297">
                  <a:extLst>
                    <a:ext uri="{9D8B030D-6E8A-4147-A177-3AD203B41FA5}">
                      <a16:colId xmlns:a16="http://schemas.microsoft.com/office/drawing/2014/main" xmlns="" val="3633978597"/>
                    </a:ext>
                  </a:extLst>
                </a:gridCol>
                <a:gridCol w="3701331">
                  <a:extLst>
                    <a:ext uri="{9D8B030D-6E8A-4147-A177-3AD203B41FA5}">
                      <a16:colId xmlns:a16="http://schemas.microsoft.com/office/drawing/2014/main" xmlns="" val="2590699293"/>
                    </a:ext>
                  </a:extLst>
                </a:gridCol>
              </a:tblGrid>
              <a:tr h="386965">
                <a:tc>
                  <a:txBody>
                    <a:bodyPr/>
                    <a:lstStyle/>
                    <a:p>
                      <a:pPr marL="457200" algn="ctr" fontAlgn="b">
                        <a:lnSpc>
                          <a:spcPct val="115000"/>
                        </a:lnSpc>
                      </a:pPr>
                      <a:r>
                        <a:rPr lang="en-ZA" sz="1800" b="1" kern="1200" dirty="0">
                          <a:effectLst/>
                        </a:rPr>
                        <a:t>Year </a:t>
                      </a:r>
                      <a:endParaRPr lang="en-ZA"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pt-BR" sz="1800" b="1" kern="1200" dirty="0">
                          <a:effectLst/>
                        </a:rPr>
                        <a:t>Carbon Tax Rate (R/tCO2e)</a:t>
                      </a:r>
                      <a:endParaRPr lang="en-ZA"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89605231"/>
                  </a:ext>
                </a:extLst>
              </a:tr>
              <a:tr h="466573">
                <a:tc>
                  <a:txBody>
                    <a:bodyPr/>
                    <a:lstStyle/>
                    <a:p>
                      <a:pPr marL="457200" algn="ctr" fontAlgn="b">
                        <a:lnSpc>
                          <a:spcPct val="115000"/>
                        </a:lnSpc>
                      </a:pPr>
                      <a:r>
                        <a:rPr lang="en-ZA" sz="1800" kern="1200" dirty="0">
                          <a:effectLst/>
                        </a:rPr>
                        <a:t>2023</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a:effectLst/>
                        </a:rPr>
                        <a:t>159</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49526976"/>
                  </a:ext>
                </a:extLst>
              </a:tr>
              <a:tr h="466573">
                <a:tc>
                  <a:txBody>
                    <a:bodyPr/>
                    <a:lstStyle/>
                    <a:p>
                      <a:pPr marL="457200" algn="ctr" fontAlgn="b">
                        <a:lnSpc>
                          <a:spcPct val="115000"/>
                        </a:lnSpc>
                      </a:pPr>
                      <a:r>
                        <a:rPr lang="en-ZA" sz="1800" kern="1200">
                          <a:effectLst/>
                        </a:rPr>
                        <a:t>2024</a:t>
                      </a:r>
                      <a:endParaRPr lang="en-ZA" sz="180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190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456296731"/>
                  </a:ext>
                </a:extLst>
              </a:tr>
              <a:tr h="466573">
                <a:tc>
                  <a:txBody>
                    <a:bodyPr/>
                    <a:lstStyle/>
                    <a:p>
                      <a:pPr marL="457200" algn="ctr" fontAlgn="b">
                        <a:lnSpc>
                          <a:spcPct val="115000"/>
                        </a:lnSpc>
                      </a:pPr>
                      <a:r>
                        <a:rPr lang="en-ZA" sz="1800" kern="1200" dirty="0">
                          <a:effectLst/>
                        </a:rPr>
                        <a:t>2025</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236</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514794663"/>
                  </a:ext>
                </a:extLst>
              </a:tr>
              <a:tr h="466573">
                <a:tc>
                  <a:txBody>
                    <a:bodyPr/>
                    <a:lstStyle/>
                    <a:p>
                      <a:pPr marL="457200" algn="ctr" fontAlgn="b">
                        <a:lnSpc>
                          <a:spcPct val="115000"/>
                        </a:lnSpc>
                      </a:pPr>
                      <a:r>
                        <a:rPr lang="en-ZA" sz="1800" kern="1200" dirty="0">
                          <a:effectLst/>
                        </a:rPr>
                        <a:t>2026</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308</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2307170508"/>
                  </a:ext>
                </a:extLst>
              </a:tr>
              <a:tr h="466573">
                <a:tc>
                  <a:txBody>
                    <a:bodyPr/>
                    <a:lstStyle/>
                    <a:p>
                      <a:pPr marL="457200" algn="ctr" fontAlgn="b">
                        <a:lnSpc>
                          <a:spcPct val="115000"/>
                        </a:lnSpc>
                      </a:pPr>
                      <a:r>
                        <a:rPr lang="en-ZA" sz="1800" kern="1200" dirty="0">
                          <a:effectLst/>
                        </a:rPr>
                        <a:t>2027</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347</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577592050"/>
                  </a:ext>
                </a:extLst>
              </a:tr>
              <a:tr h="520720">
                <a:tc>
                  <a:txBody>
                    <a:bodyPr/>
                    <a:lstStyle/>
                    <a:p>
                      <a:pPr marL="457200" algn="ctr" fontAlgn="b">
                        <a:lnSpc>
                          <a:spcPct val="115000"/>
                        </a:lnSpc>
                      </a:pPr>
                      <a:r>
                        <a:rPr lang="en-ZA" sz="1800" kern="1200" dirty="0">
                          <a:effectLst/>
                        </a:rPr>
                        <a:t>2028</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385</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3550658935"/>
                  </a:ext>
                </a:extLst>
              </a:tr>
              <a:tr h="418135">
                <a:tc>
                  <a:txBody>
                    <a:bodyPr/>
                    <a:lstStyle/>
                    <a:p>
                      <a:pPr marL="457200" algn="ctr" fontAlgn="b">
                        <a:lnSpc>
                          <a:spcPct val="115000"/>
                        </a:lnSpc>
                      </a:pPr>
                      <a:r>
                        <a:rPr lang="en-ZA" sz="1800" kern="1200" dirty="0">
                          <a:effectLst/>
                        </a:rPr>
                        <a:t>2029</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424</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844020116"/>
                  </a:ext>
                </a:extLst>
              </a:tr>
              <a:tr h="406779">
                <a:tc>
                  <a:txBody>
                    <a:bodyPr/>
                    <a:lstStyle/>
                    <a:p>
                      <a:pPr marL="457200" algn="ctr" fontAlgn="b">
                        <a:lnSpc>
                          <a:spcPct val="115000"/>
                        </a:lnSpc>
                      </a:pPr>
                      <a:r>
                        <a:rPr lang="en-ZA" sz="1800" kern="1200" dirty="0">
                          <a:effectLst/>
                        </a:rPr>
                        <a:t>2030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tc>
                  <a:txBody>
                    <a:bodyPr/>
                    <a:lstStyle/>
                    <a:p>
                      <a:pPr marL="457200" algn="ctr" fontAlgn="b">
                        <a:lnSpc>
                          <a:spcPct val="115000"/>
                        </a:lnSpc>
                      </a:pPr>
                      <a:r>
                        <a:rPr lang="en-ZA" sz="1800" kern="1200" dirty="0">
                          <a:effectLst/>
                        </a:rPr>
                        <a:t>462</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350" marR="6350" marT="6350" marB="0" anchor="b"/>
                </a:tc>
                <a:extLst>
                  <a:ext uri="{0D108BD9-81ED-4DB2-BD59-A6C34878D82A}">
                    <a16:rowId xmlns:a16="http://schemas.microsoft.com/office/drawing/2014/main" xmlns="" val="1115458581"/>
                  </a:ext>
                </a:extLst>
              </a:tr>
            </a:tbl>
          </a:graphicData>
        </a:graphic>
      </p:graphicFrame>
    </p:spTree>
    <p:extLst>
      <p:ext uri="{BB962C8B-B14F-4D97-AF65-F5344CB8AC3E}">
        <p14:creationId xmlns:p14="http://schemas.microsoft.com/office/powerpoint/2010/main" xmlns="" val="2725886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08278"/>
            <a:ext cx="8536487" cy="704296"/>
          </a:xfrm>
        </p:spPr>
        <p:txBody>
          <a:bodyPr>
            <a:noAutofit/>
          </a:bodyPr>
          <a:lstStyle/>
          <a:p>
            <a:pPr algn="ctr"/>
            <a:r>
              <a:rPr lang="en-ZA" sz="2800" dirty="0"/>
              <a:t>Proposed changes to the Draft TLAB: Carbon Tax</a:t>
            </a:r>
            <a:endParaRPr lang="en-US" sz="2800" dirty="0">
              <a:cs typeface="Arial" panose="020B0604020202020204" pitchFamily="34" charset="0"/>
            </a:endParaRPr>
          </a:p>
        </p:txBody>
      </p:sp>
      <p:sp>
        <p:nvSpPr>
          <p:cNvPr id="3" name="Content Placeholder 2"/>
          <p:cNvSpPr>
            <a:spLocks noGrp="1"/>
          </p:cNvSpPr>
          <p:nvPr>
            <p:ph idx="1"/>
          </p:nvPr>
        </p:nvSpPr>
        <p:spPr>
          <a:xfrm>
            <a:off x="0" y="1137684"/>
            <a:ext cx="8943855" cy="5603358"/>
          </a:xfrm>
        </p:spPr>
        <p:txBody>
          <a:bodyPr>
            <a:normAutofit/>
          </a:bodyPr>
          <a:lstStyle/>
          <a:p>
            <a:pPr marL="628650" indent="-342900" algn="just">
              <a:lnSpc>
                <a:spcPct val="115000"/>
              </a:lnSpc>
            </a:pPr>
            <a:r>
              <a:rPr lang="en-ZA" sz="1800" b="1" i="1" dirty="0">
                <a:ea typeface="Calibri" panose="020F0502020204030204" pitchFamily="34" charset="0"/>
              </a:rPr>
              <a:t>Carbon Tax –Electricity price neutrality extension</a:t>
            </a:r>
          </a:p>
          <a:p>
            <a:pPr marL="916940" lvl="1" indent="-342900" algn="just">
              <a:lnSpc>
                <a:spcPct val="110000"/>
              </a:lnSpc>
            </a:pPr>
            <a:r>
              <a:rPr lang="en-ZA" dirty="0">
                <a:solidFill>
                  <a:srgbClr val="000000"/>
                </a:solidFill>
                <a:ea typeface="Calibri" panose="020F0502020204030204" pitchFamily="34" charset="0"/>
                <a:cs typeface="Arial" panose="020B0604020202020204" pitchFamily="34" charset="0"/>
              </a:rPr>
              <a:t>It is proposed that changes be made to the 2022 draft TLAB to extend  </a:t>
            </a:r>
            <a:r>
              <a:rPr lang="en-GB" dirty="0">
                <a:solidFill>
                  <a:srgbClr val="000000"/>
                </a:solidFill>
                <a:ea typeface="Calibri" panose="020F0502020204030204" pitchFamily="34" charset="0"/>
                <a:cs typeface="Arial" panose="020B0604020202020204" pitchFamily="34" charset="0"/>
              </a:rPr>
              <a:t>the electricity price neutrality deduction to include </a:t>
            </a:r>
            <a:r>
              <a:rPr lang="en-ZA" dirty="0">
                <a:solidFill>
                  <a:srgbClr val="000000"/>
                </a:solidFill>
                <a:ea typeface="Calibri" panose="020F0502020204030204" pitchFamily="34" charset="0"/>
                <a:cs typeface="Arial" panose="020B0604020202020204" pitchFamily="34" charset="0"/>
              </a:rPr>
              <a:t>the 1A4 (Commercial / Institutional and Agriculture / Forestry sectors) emissions activities  and align the tax treatment of similar activities.  </a:t>
            </a:r>
          </a:p>
          <a:p>
            <a:pPr marL="628650" indent="-342900" algn="just">
              <a:lnSpc>
                <a:spcPct val="115000"/>
              </a:lnSpc>
            </a:pPr>
            <a:r>
              <a:rPr lang="en-ZA" sz="1800" b="1" i="1" dirty="0">
                <a:ea typeface="Calibri" panose="020F0502020204030204" pitchFamily="34" charset="0"/>
              </a:rPr>
              <a:t>Carbon Tax –Limiting carbon sequestration deduction to activities within operational control of the taxpayer</a:t>
            </a:r>
          </a:p>
          <a:p>
            <a:pPr lvl="2" algn="just"/>
            <a:r>
              <a:rPr lang="en-ZA" sz="1800" dirty="0">
                <a:solidFill>
                  <a:srgbClr val="000000"/>
                </a:solidFill>
                <a:ea typeface="Calibri" panose="020F0502020204030204" pitchFamily="34" charset="0"/>
                <a:cs typeface="Arial" panose="020B0604020202020204" pitchFamily="34" charset="0"/>
              </a:rPr>
              <a:t>It is proposed that changes be made to the 2022 draft TLAB to extend to extend the carbon sequestration deduction to include the </a:t>
            </a:r>
            <a:r>
              <a:rPr lang="en-ZA" sz="1800" kern="1200" dirty="0">
                <a:solidFill>
                  <a:srgbClr val="000000"/>
                </a:solidFill>
                <a:effectLst/>
                <a:ea typeface="Calibri" panose="020F0502020204030204" pitchFamily="34" charset="0"/>
                <a:cs typeface="Arial" panose="020B0604020202020204" pitchFamily="34" charset="0"/>
              </a:rPr>
              <a:t>1A2J activities for wood and wood products.</a:t>
            </a:r>
            <a:r>
              <a:rPr lang="en-ZA" sz="1800" dirty="0">
                <a:solidFill>
                  <a:srgbClr val="000000"/>
                </a:solidFill>
                <a:ea typeface="Calibri" panose="020F0502020204030204" pitchFamily="34" charset="0"/>
                <a:cs typeface="Arial" panose="020B0604020202020204" pitchFamily="34" charset="0"/>
              </a:rPr>
              <a:t> </a:t>
            </a:r>
          </a:p>
          <a:p>
            <a:pPr lvl="2" algn="just"/>
            <a:r>
              <a:rPr lang="en-ZA" sz="1800" dirty="0">
                <a:solidFill>
                  <a:srgbClr val="000000"/>
                </a:solidFill>
                <a:ea typeface="Calibri" panose="020F0502020204030204" pitchFamily="34" charset="0"/>
                <a:cs typeface="Arial" panose="020B0604020202020204" pitchFamily="34" charset="0"/>
              </a:rPr>
              <a:t>This ensures alignment with the Department of Forestry, Fisheries and Environment’s Draft Methodological Guidelines for Quantification of Greenhouse Gas Emissions – Carbon Sequestration in the Forestry Industry to Support the Implementation of the Greenhouse Gas Emission Reporting Regulations, 2016 which allows for sequestration in harvested wood products from sawmills and other wood-based product manufacturing facilities. </a:t>
            </a:r>
          </a:p>
          <a:p>
            <a:pPr marL="574040" lvl="1" indent="0" algn="just">
              <a:lnSpc>
                <a:spcPct val="110000"/>
              </a:lnSpc>
              <a:buNone/>
            </a:pPr>
            <a:r>
              <a:rPr lang="en-ZA" dirty="0">
                <a:solidFill>
                  <a:srgbClr val="000000"/>
                </a:solidFill>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xmlns="" val="401125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INCOME TAX: INDIVIDUALS, SAVINGS AND EMPLOYMENT</a:t>
            </a:r>
            <a:endParaRPr lang="en-ZA" dirty="0"/>
          </a:p>
        </p:txBody>
      </p:sp>
    </p:spTree>
    <p:extLst>
      <p:ext uri="{BB962C8B-B14F-4D97-AF65-F5344CB8AC3E}">
        <p14:creationId xmlns:p14="http://schemas.microsoft.com/office/powerpoint/2010/main" xmlns="" val="2993940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a:bodyPr>
          <a:lstStyle/>
          <a:p>
            <a:pPr algn="ctr"/>
            <a:r>
              <a:rPr lang="en-ZA" sz="1800" dirty="0"/>
              <a:t>Reviewing the timing of accrual and </a:t>
            </a:r>
            <a:r>
              <a:rPr lang="en-ZA" sz="1800" dirty="0" err="1"/>
              <a:t>incurral</a:t>
            </a:r>
            <a:r>
              <a:rPr lang="en-ZA" sz="1800" dirty="0"/>
              <a:t> of variable remuneration</a:t>
            </a:r>
            <a:br>
              <a:rPr lang="en-ZA" sz="1800" dirty="0"/>
            </a:br>
            <a:r>
              <a:rPr lang="en-ZA" sz="1800" dirty="0"/>
              <a:t>(Main reference: Section 7B of the Income Tax Act: Clause 2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318437"/>
            <a:ext cx="8707045" cy="5454503"/>
          </a:xfrm>
        </p:spPr>
        <p:txBody>
          <a:bodyPr vert="horz" lIns="91440" tIns="45720" rIns="91440" bIns="45720" rtlCol="0" anchor="t">
            <a:noAutofit/>
          </a:bodyPr>
          <a:lstStyle/>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Section 7B of the Income Tax Act makes special dispensation for variable remuneration and makes provision for the deferral of the taxation of variable remuneration to the date when the amount is received by the employee as opposed to when it accrues to the employee.</a:t>
            </a:r>
          </a:p>
          <a:p>
            <a:pPr marL="685800" algn="just">
              <a:lnSpc>
                <a:spcPct val="115000"/>
              </a:lnSpc>
            </a:pPr>
            <a:r>
              <a:rPr lang="en-ZA" sz="1600" dirty="0">
                <a:solidFill>
                  <a:srgbClr val="000000"/>
                </a:solidFill>
                <a:ea typeface="MS Mincho" panose="02020609040205080304" pitchFamily="49" charset="-128"/>
                <a:cs typeface="Arial" panose="020B0604020202020204" pitchFamily="34" charset="0"/>
              </a:rPr>
              <a:t>At issue is the fact that the current list available in section 7B of the Income Tax Act </a:t>
            </a:r>
            <a:r>
              <a:rPr lang="en-ZA" sz="1600" kern="1200" dirty="0">
                <a:solidFill>
                  <a:srgbClr val="000000"/>
                </a:solidFill>
                <a:effectLst/>
                <a:ea typeface="MS Mincho" panose="02020609040205080304" pitchFamily="49" charset="-128"/>
                <a:cs typeface="Arial" panose="020B0604020202020204" pitchFamily="34" charset="0"/>
              </a:rPr>
              <a:t>of amounts that fall within the definition of variable remuneration may not fully cater for all types of variable remuneration.</a:t>
            </a:r>
          </a:p>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 For example, although commission is included in the current list of variable remuneration, definition only caters for formal sector performance-based payments that form part of the employee’s salary. The informal sector, where such payments are for example calculated based on units produced, is not catered for, since the word “commission” is defined as a percentage-based payment, and not determined on units produced. </a:t>
            </a:r>
          </a:p>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In order to cater for the informal sector, it is proposed that changes be made in the definition of “variable remuneration” in the Income Tax Act. </a:t>
            </a:r>
            <a:endParaRPr lang="en-ZA" sz="1600" dirty="0">
              <a:effectLst/>
              <a:ea typeface="Calibri" panose="020F0502020204030204" pitchFamily="34" charset="0"/>
              <a:cs typeface="Times New Roman" panose="02020603050405020304" pitchFamily="18" charset="0"/>
            </a:endParaRPr>
          </a:p>
          <a:p>
            <a:pPr marL="685800" algn="just">
              <a:lnSpc>
                <a:spcPct val="115000"/>
              </a:lnSpc>
            </a:pPr>
            <a:endParaRPr lang="en-ZA" sz="1600" dirty="0">
              <a:effectLst/>
              <a:ea typeface="Calibri" panose="020F0502020204030204" pitchFamily="34" charset="0"/>
            </a:endParaRPr>
          </a:p>
          <a:p>
            <a:pPr marL="457200" algn="just">
              <a:lnSpc>
                <a:spcPct val="115000"/>
              </a:lnSpc>
            </a:pPr>
            <a:endParaRPr lang="en-ZA" sz="1800" dirty="0"/>
          </a:p>
        </p:txBody>
      </p:sp>
    </p:spTree>
    <p:extLst>
      <p:ext uri="{BB962C8B-B14F-4D97-AF65-F5344CB8AC3E}">
        <p14:creationId xmlns:p14="http://schemas.microsoft.com/office/powerpoint/2010/main" xmlns="" val="1836207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a:bodyPr>
          <a:lstStyle/>
          <a:p>
            <a:pPr algn="ctr"/>
            <a:r>
              <a:rPr lang="en-ZA" sz="1800" dirty="0"/>
              <a:t>Reviewing the timing of accrual and </a:t>
            </a:r>
            <a:r>
              <a:rPr lang="en-ZA" sz="1800" dirty="0" err="1"/>
              <a:t>incurral</a:t>
            </a:r>
            <a:r>
              <a:rPr lang="en-ZA" sz="1800" dirty="0"/>
              <a:t> of variable remuneration</a:t>
            </a:r>
            <a:br>
              <a:rPr lang="en-ZA" sz="1800" dirty="0"/>
            </a:br>
            <a:r>
              <a:rPr lang="en-ZA" sz="1800" dirty="0"/>
              <a:t>(Main reference: Section 7B of the Income Tax Act: Clause 2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707045" cy="5361583"/>
          </a:xfrm>
        </p:spPr>
        <p:txBody>
          <a:bodyPr vert="horz" lIns="91440" tIns="45720" rIns="91440" bIns="45720" rtlCol="0" anchor="t">
            <a:noAutofit/>
          </a:bodyPr>
          <a:lstStyle/>
          <a:p>
            <a:pPr marL="0" lvl="1" indent="0" algn="just" eaLnBrk="0" fontAlgn="base" hangingPunct="0">
              <a:lnSpc>
                <a:spcPct val="120000"/>
              </a:lnSpc>
              <a:spcBef>
                <a:spcPts val="420"/>
              </a:spcBef>
              <a:buNone/>
            </a:pPr>
            <a:r>
              <a:rPr lang="en-ZA" sz="1900" dirty="0">
                <a:cs typeface="Arial" panose="020B0604020202020204" pitchFamily="34" charset="0"/>
              </a:rPr>
              <a:t>After 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1900" dirty="0">
              <a:cs typeface="Arial" panose="020B0604020202020204" pitchFamily="34" charset="0"/>
            </a:endParaRPr>
          </a:p>
          <a:p>
            <a:pPr marL="685800" lvl="2" indent="-342900" algn="just" eaLnBrk="0" fontAlgn="base" hangingPunct="0">
              <a:lnSpc>
                <a:spcPct val="120000"/>
              </a:lnSpc>
              <a:spcBef>
                <a:spcPts val="420"/>
              </a:spcBef>
            </a:pPr>
            <a:r>
              <a:rPr lang="en-ZA" sz="1950" dirty="0">
                <a:effectLst/>
                <a:ea typeface="Calibri" panose="020F0502020204030204" pitchFamily="34" charset="0"/>
              </a:rPr>
              <a:t> While the amendment is based on occurrences within the informal sector, Government is cognisant of the fact that this issue may not necessarily be limited to the informal sector. The proposed amendment is essentially intended to cater for instances where a performance-based payment, over and above the employee’s wages, is dependent on the fulfilment of a suspensive condition by the employee. As such, changes shall be made in the 2022 Draft TLAB to make clarification in this regard. </a:t>
            </a:r>
            <a:endParaRPr lang="en-ZA" sz="1950" dirty="0">
              <a:cs typeface="Arial" panose="020B0604020202020204" pitchFamily="34" charset="0"/>
            </a:endParaRPr>
          </a:p>
          <a:p>
            <a:pPr marL="685800" lvl="2" indent="-342900" algn="just" eaLnBrk="0" fontAlgn="base" hangingPunct="0">
              <a:lnSpc>
                <a:spcPct val="120000"/>
              </a:lnSpc>
              <a:spcBef>
                <a:spcPts val="420"/>
              </a:spcBef>
            </a:pPr>
            <a:r>
              <a:rPr lang="en-ZA" sz="1950" dirty="0">
                <a:cs typeface="Arial" panose="020B0604020202020204" pitchFamily="34" charset="0"/>
              </a:rPr>
              <a:t>Changes will be made in the 2022 draft TLAB to clarify that in instances where an employee who is entitled to variable remuneration dies before date of payment, the accrual date of such payment shall be deemed to be the day prior to the employee’s death.</a:t>
            </a:r>
          </a:p>
          <a:p>
            <a:pPr marL="1028700" lvl="3" indent="-342900" algn="just" eaLnBrk="0" fontAlgn="base" hangingPunct="0">
              <a:lnSpc>
                <a:spcPct val="120000"/>
              </a:lnSpc>
              <a:spcBef>
                <a:spcPts val="420"/>
              </a:spcBef>
            </a:pPr>
            <a:endParaRPr lang="en-ZA" sz="1450" dirty="0">
              <a:cs typeface="Arial" panose="020B0604020202020204" pitchFamily="34" charset="0"/>
            </a:endParaRPr>
          </a:p>
          <a:p>
            <a:pPr marL="285750" indent="0" algn="just">
              <a:lnSpc>
                <a:spcPct val="115000"/>
              </a:lnSpc>
              <a:buNone/>
            </a:pPr>
            <a:endParaRPr lang="en-ZA" sz="1600" dirty="0"/>
          </a:p>
        </p:txBody>
      </p:sp>
    </p:spTree>
    <p:extLst>
      <p:ext uri="{BB962C8B-B14F-4D97-AF65-F5344CB8AC3E}">
        <p14:creationId xmlns:p14="http://schemas.microsoft.com/office/powerpoint/2010/main" xmlns="" val="601537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373378" y="191386"/>
            <a:ext cx="8482524" cy="1701209"/>
          </a:xfrm>
        </p:spPr>
        <p:txBody>
          <a:bodyPr>
            <a:normAutofit/>
          </a:bodyPr>
          <a:lstStyle/>
          <a:p>
            <a:pPr algn="ctr"/>
            <a:r>
              <a:rPr lang="en-ZA" sz="1800" dirty="0"/>
              <a:t>Apportionment of the interest exemption and capital gains tax annual exclusion when an individual ceases to be tax resident</a:t>
            </a:r>
            <a:br>
              <a:rPr lang="en-ZA" sz="1800" dirty="0"/>
            </a:br>
            <a:r>
              <a:rPr lang="en-ZA" sz="1800" dirty="0"/>
              <a:t>(</a:t>
            </a:r>
            <a:r>
              <a:rPr lang="en-ZA" sz="1200" dirty="0"/>
              <a:t>Main reference: </a:t>
            </a:r>
            <a:r>
              <a:rPr lang="en-ZA" sz="1300" dirty="0"/>
              <a:t>Section 10(1)(l)  and paragraph 5(1) of the Eighth Schedule to the Income Tax Act: Clauses 22 and 55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2094614"/>
            <a:ext cx="8707045" cy="4678326"/>
          </a:xfrm>
        </p:spPr>
        <p:txBody>
          <a:bodyPr vert="horz" lIns="91440" tIns="45720" rIns="91440" bIns="45720" rtlCol="0" anchor="t">
            <a:noAutofit/>
          </a:bodyPr>
          <a:lstStyle/>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In 2012, clarification was made in the Income Tax Act to provide that when an individual ceases to be a South African tax resident, that individual’s year of assessment is deemed to have ended on the date immediately before the day he/she ceased tax residency. </a:t>
            </a:r>
          </a:p>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This section further provides that the individual’s next succeeding year of assessment is deemed to commence on the day on which tax residency is ceased.</a:t>
            </a:r>
          </a:p>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The above deeming provisions result in the individual having two years of assessment during a twelve-month period, and that makes it possible for the individual to double-up on certain exemptions or exclusions that are allowable per year of assessment. </a:t>
            </a:r>
          </a:p>
          <a:p>
            <a:pPr marL="685800" algn="just">
              <a:lnSpc>
                <a:spcPct val="115000"/>
              </a:lnSpc>
            </a:pPr>
            <a:r>
              <a:rPr lang="en-ZA" sz="1600" kern="1200" dirty="0">
                <a:solidFill>
                  <a:srgbClr val="000000"/>
                </a:solidFill>
                <a:effectLst/>
                <a:ea typeface="MS Mincho" panose="02020609040205080304" pitchFamily="49" charset="-128"/>
                <a:cs typeface="Arial" panose="020B0604020202020204" pitchFamily="34" charset="0"/>
              </a:rPr>
              <a:t>In order to address this anomaly, it is proposed that changes be made in the following provisions of the Act, section 10  of the Act and paragraph 5 of the Eighth Schedule to the Act, to apportion the interest exemption and capital gains annual exclusion in the above-mentioned instances. </a:t>
            </a:r>
            <a:endParaRPr lang="en-ZA" sz="1600" dirty="0">
              <a:effectLst/>
              <a:ea typeface="Calibri" panose="020F0502020204030204" pitchFamily="34" charset="0"/>
              <a:cs typeface="Times New Roman" panose="02020603050405020304" pitchFamily="18" charset="0"/>
            </a:endParaRPr>
          </a:p>
          <a:p>
            <a:pPr marL="514350" indent="0" algn="just">
              <a:lnSpc>
                <a:spcPct val="115000"/>
              </a:lnSpc>
              <a:buNone/>
            </a:pPr>
            <a:r>
              <a:rPr lang="en-ZA" sz="1800" dirty="0">
                <a:effectLst/>
                <a:ea typeface="Calibri" panose="020F0502020204030204" pitchFamily="34" charset="0"/>
              </a:rPr>
              <a:t> </a:t>
            </a:r>
            <a:endParaRPr lang="en-ZA" sz="1800" dirty="0"/>
          </a:p>
        </p:txBody>
      </p:sp>
    </p:spTree>
    <p:extLst>
      <p:ext uri="{BB962C8B-B14F-4D97-AF65-F5344CB8AC3E}">
        <p14:creationId xmlns:p14="http://schemas.microsoft.com/office/powerpoint/2010/main" xmlns="" val="229701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p:txBody>
          <a:bodyPr/>
          <a:lstStyle/>
          <a:p>
            <a:pPr algn="ctr"/>
            <a:r>
              <a:rPr lang="en-ZA" dirty="0"/>
              <a:t>Overview of the 2022 tax legislative process AFTER publication of the draft tax Bills</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p:txBody>
          <a:bodyPr>
            <a:normAutofit lnSpcReduction="10000"/>
          </a:bodyPr>
          <a:lstStyle/>
          <a:p>
            <a:pPr algn="just"/>
            <a:r>
              <a:rPr lang="en-ZA" sz="2000" dirty="0">
                <a:ea typeface="Calibri" panose="020F0502020204030204" pitchFamily="34" charset="0"/>
                <a:cs typeface="Times New Roman" panose="02020603050405020304" pitchFamily="18" charset="0"/>
              </a:rPr>
              <a:t>On</a:t>
            </a:r>
            <a:r>
              <a:rPr lang="en-ZA" sz="2000" b="1" u="sng" dirty="0">
                <a:ea typeface="Calibri" panose="020F0502020204030204" pitchFamily="34" charset="0"/>
                <a:cs typeface="Times New Roman" panose="02020603050405020304" pitchFamily="18" charset="0"/>
              </a:rPr>
              <a:t> 20 September 2022, </a:t>
            </a:r>
            <a:r>
              <a:rPr lang="en-ZA" sz="2000" dirty="0"/>
              <a:t>National Treasury presented  to the </a:t>
            </a:r>
            <a:r>
              <a:rPr lang="en-ZA" sz="2000" dirty="0" err="1"/>
              <a:t>SCoF</a:t>
            </a:r>
            <a:r>
              <a:rPr lang="en-ZA" sz="2000" dirty="0"/>
              <a:t> a draft response document containing a summary of draft responses to public comments received on the 2022 Draft Rates Bill and 2022 Draft Revenue Laws Amendment Bill. </a:t>
            </a:r>
            <a:endParaRPr lang="en-ZA" sz="2000" b="1" u="sng" dirty="0">
              <a:effectLst/>
              <a:ea typeface="Calibri" panose="020F0502020204030204" pitchFamily="34" charset="0"/>
              <a:cs typeface="Times New Roman" panose="02020603050405020304" pitchFamily="18" charset="0"/>
            </a:endParaRPr>
          </a:p>
          <a:p>
            <a:pPr algn="just"/>
            <a:r>
              <a:rPr lang="en-ZA" sz="2000" dirty="0">
                <a:ea typeface="Calibri" panose="020F0502020204030204" pitchFamily="34" charset="0"/>
                <a:cs typeface="Times New Roman" panose="02020603050405020304" pitchFamily="18" charset="0"/>
              </a:rPr>
              <a:t>On</a:t>
            </a:r>
            <a:r>
              <a:rPr lang="en-ZA" sz="2000" u="sng" dirty="0">
                <a:ea typeface="Calibri" panose="020F0502020204030204" pitchFamily="34" charset="0"/>
                <a:cs typeface="Times New Roman" panose="02020603050405020304" pitchFamily="18" charset="0"/>
              </a:rPr>
              <a:t> </a:t>
            </a:r>
            <a:r>
              <a:rPr lang="en-ZA" sz="2000" b="1" u="sng" dirty="0"/>
              <a:t>21 September 2022,</a:t>
            </a:r>
            <a:r>
              <a:rPr lang="en-ZA" sz="2000" dirty="0"/>
              <a:t> National Treasury presented to the </a:t>
            </a:r>
            <a:r>
              <a:rPr lang="en-ZA" sz="2000" dirty="0" err="1"/>
              <a:t>SCoF</a:t>
            </a:r>
            <a:r>
              <a:rPr lang="en-ZA" sz="2000" dirty="0"/>
              <a:t> a draft response document containing a summary of draft responses to public comments received on the 2022 Draft TLAB and 2022 Draft TALAB.    </a:t>
            </a:r>
          </a:p>
          <a:p>
            <a:r>
              <a:rPr lang="en-ZA" sz="2000" dirty="0">
                <a:ea typeface="Calibri" panose="020F0502020204030204" pitchFamily="34" charset="0"/>
                <a:cs typeface="Times New Roman" panose="02020603050405020304" pitchFamily="18" charset="0"/>
              </a:rPr>
              <a:t>After responses  to the </a:t>
            </a:r>
            <a:r>
              <a:rPr lang="en-ZA" sz="2000" dirty="0" err="1">
                <a:ea typeface="Calibri" panose="020F0502020204030204" pitchFamily="34" charset="0"/>
                <a:cs typeface="Times New Roman" panose="02020603050405020304" pitchFamily="18" charset="0"/>
              </a:rPr>
              <a:t>SCoF</a:t>
            </a:r>
            <a:r>
              <a:rPr lang="en-ZA" sz="2000" dirty="0">
                <a:ea typeface="Calibri" panose="020F0502020204030204" pitchFamily="34" charset="0"/>
                <a:cs typeface="Times New Roman" panose="02020603050405020304" pitchFamily="18" charset="0"/>
              </a:rPr>
              <a:t>,  changes will be made in the following tax bills prior to the formal tabling by the Minister in Parliament during MTBPS.</a:t>
            </a:r>
          </a:p>
          <a:p>
            <a:r>
              <a:rPr lang="en-ZA" sz="2000" dirty="0">
                <a:ea typeface="Calibri" panose="020F0502020204030204" pitchFamily="34" charset="0"/>
                <a:cs typeface="Times New Roman" panose="02020603050405020304" pitchFamily="18" charset="0"/>
              </a:rPr>
              <a:t>It is important to note the 2022 draft Revenue Laws Amendment Bill, dealing with the two pot retirement system,  will not be included in the 2022 tax bills  to be tabled by the Minister during MTBPS, as further consultations are required.</a:t>
            </a:r>
          </a:p>
          <a:p>
            <a:r>
              <a:rPr lang="en-ZA" sz="2000" dirty="0">
                <a:ea typeface="Calibri" panose="020F0502020204030204" pitchFamily="34" charset="0"/>
                <a:cs typeface="Times New Roman" panose="02020603050405020304" pitchFamily="18" charset="0"/>
              </a:rPr>
              <a:t>Today, on </a:t>
            </a:r>
            <a:r>
              <a:rPr lang="en-ZA" sz="2000" b="1" u="sng" dirty="0"/>
              <a:t>18 October 2022,</a:t>
            </a:r>
            <a:r>
              <a:rPr lang="en-ZA" sz="2000" dirty="0"/>
              <a:t> National Treasury briefs </a:t>
            </a:r>
            <a:r>
              <a:rPr lang="en-ZA" sz="2000" dirty="0" err="1"/>
              <a:t>SECoF</a:t>
            </a:r>
            <a:r>
              <a:rPr lang="en-ZA" sz="2000" dirty="0"/>
              <a:t> on the key issues included in the 2022 draft tax bills.</a:t>
            </a:r>
          </a:p>
          <a:p>
            <a:pPr marL="0" indent="0">
              <a:buNone/>
            </a:pPr>
            <a:r>
              <a:rPr lang="en-ZA" sz="2800" dirty="0"/>
              <a:t>    </a:t>
            </a:r>
          </a:p>
          <a:p>
            <a:endParaRPr lang="en-ZA" dirty="0"/>
          </a:p>
        </p:txBody>
      </p:sp>
    </p:spTree>
    <p:extLst>
      <p:ext uri="{BB962C8B-B14F-4D97-AF65-F5344CB8AC3E}">
        <p14:creationId xmlns:p14="http://schemas.microsoft.com/office/powerpoint/2010/main" xmlns="" val="3108819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373377" y="669850"/>
            <a:ext cx="8536487" cy="786809"/>
          </a:xfrm>
        </p:spPr>
        <p:txBody>
          <a:bodyPr>
            <a:normAutofit fontScale="90000"/>
          </a:bodyPr>
          <a:lstStyle/>
          <a:p>
            <a:pPr algn="ctr"/>
            <a:r>
              <a:rPr lang="en-ZA" sz="2000" dirty="0"/>
              <a:t>Apportionment of the interest exemption and capital gains tax annual exclusion when an individual ceases to be tax resident</a:t>
            </a:r>
            <a:br>
              <a:rPr lang="en-ZA" sz="2000" dirty="0"/>
            </a:br>
            <a:r>
              <a:rPr lang="en-ZA" sz="1600" dirty="0"/>
              <a:t>(Main reference: Section 10(1)(l)  and paragraph 5(1) of the Eighth Schedule to the Income Tax Act: Clauses 22and 55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818167"/>
            <a:ext cx="8707045" cy="4954772"/>
          </a:xfrm>
        </p:spPr>
        <p:txBody>
          <a:bodyPr vert="horz" lIns="91440" tIns="45720" rIns="91440" bIns="45720" rtlCol="0" anchor="t">
            <a:noAutofit/>
          </a:bodyPr>
          <a:lstStyle/>
          <a:p>
            <a:pPr marL="231140" indent="0" algn="just">
              <a:lnSpc>
                <a:spcPct val="115000"/>
              </a:lnSpc>
              <a:buNone/>
            </a:pPr>
            <a:r>
              <a:rPr lang="en-ZA" sz="2000" dirty="0">
                <a:cs typeface="Arial" panose="020B0604020202020204" pitchFamily="34" charset="0"/>
              </a:rPr>
              <a:t>After 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914400" lvl="1" indent="-285750" algn="just">
              <a:lnSpc>
                <a:spcPct val="115000"/>
              </a:lnSpc>
            </a:pPr>
            <a:r>
              <a:rPr lang="en-ZA" dirty="0">
                <a:cs typeface="Arial" panose="020B0604020202020204" pitchFamily="34" charset="0"/>
              </a:rPr>
              <a:t>Changes will be made in the 2022 draft TLAB to stipulate that the capital gains tax annual exclusion need not be apportioned on a ‘number of days’ basis. Taxpayers shall therefore be afforded the flexibility to utilise the exclusion as best suites them, </a:t>
            </a:r>
            <a:r>
              <a:rPr lang="en-ZA" dirty="0">
                <a:ea typeface="Calibri" panose="020F0502020204030204" pitchFamily="34" charset="0"/>
              </a:rPr>
              <a:t>provided that the cumulative annual exclusion utilised during a 12 month period does not exceed the annual exclusion allowable.  </a:t>
            </a:r>
          </a:p>
          <a:p>
            <a:pPr marL="571500" indent="-285750" algn="just">
              <a:lnSpc>
                <a:spcPct val="115000"/>
              </a:lnSpc>
            </a:pPr>
            <a:endParaRPr lang="en-ZA" sz="1800" dirty="0">
              <a:ea typeface="Calibri" panose="020F0502020204030204" pitchFamily="34" charset="0"/>
            </a:endParaRPr>
          </a:p>
        </p:txBody>
      </p:sp>
    </p:spTree>
    <p:extLst>
      <p:ext uri="{BB962C8B-B14F-4D97-AF65-F5344CB8AC3E}">
        <p14:creationId xmlns:p14="http://schemas.microsoft.com/office/powerpoint/2010/main" xmlns="" val="1428699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fontScale="90000"/>
          </a:bodyPr>
          <a:lstStyle/>
          <a:p>
            <a:pPr algn="ctr"/>
            <a:r>
              <a:rPr lang="en-ZA" sz="1800" dirty="0"/>
              <a:t>Reviewing the transfer of total interest in a retirement fund</a:t>
            </a:r>
            <a:r>
              <a:rPr lang="en-ZA" sz="2000" dirty="0"/>
              <a:t/>
            </a:r>
            <a:br>
              <a:rPr lang="en-ZA" sz="2000" dirty="0"/>
            </a:br>
            <a:r>
              <a:rPr lang="en-ZA" sz="1600" dirty="0"/>
              <a:t>(Main reference: Definition of “retirement annuity fund”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637413"/>
            <a:ext cx="8707045" cy="5390707"/>
          </a:xfrm>
        </p:spPr>
        <p:txBody>
          <a:bodyPr vert="horz" lIns="91440" tIns="45720" rIns="91440" bIns="45720" rtlCol="0" anchor="t">
            <a:noAutofit/>
          </a:bodyPr>
          <a:lstStyle/>
          <a:p>
            <a:pPr marL="571500" indent="-28575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The Act makes provision for members of retirement funds to transfer their retirement interest from one retirement fund to another.</a:t>
            </a:r>
          </a:p>
          <a:p>
            <a:pPr marL="571500" indent="-28575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These transfers are subject to certain conditions, and these conditions result in retirement annuity fund members with more than one contract in a particular retirement annuity fund being restricted from transferring one or more contracts from one retirement annuity fund to another. </a:t>
            </a:r>
          </a:p>
          <a:p>
            <a:pPr marL="571500" indent="-28575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At issue is the fact that members of a preservation fund are not restricted regarding the proportion of their retirement interest that can be transferred into another fund. </a:t>
            </a:r>
          </a:p>
          <a:p>
            <a:pPr marL="571500" indent="-28575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To address this anomaly, it is proposed that changes be made in the legislation to allow retirement annuity fund members to transfer one or more contracts in a particular retirement annuity fund, subject to certain conditions aimed at ensuring that the current de-minimis thresholds are not contravened.</a:t>
            </a:r>
            <a:endParaRPr lang="en-ZA" sz="1800" dirty="0">
              <a:effectLst/>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1985943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fontScale="90000"/>
          </a:bodyPr>
          <a:lstStyle/>
          <a:p>
            <a:pPr algn="ctr"/>
            <a:r>
              <a:rPr lang="en-ZA" sz="1800" dirty="0"/>
              <a:t>Reviewing the transfer of total interest in a retirement fund</a:t>
            </a:r>
            <a:r>
              <a:rPr lang="en-ZA" sz="2000" dirty="0"/>
              <a:t/>
            </a:r>
            <a:br>
              <a:rPr lang="en-ZA" sz="2000" dirty="0"/>
            </a:br>
            <a:r>
              <a:rPr lang="en-ZA" sz="1600" dirty="0"/>
              <a:t>(Main reference: Definition of “retirement annuity fund”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02819" y="1475152"/>
            <a:ext cx="8707045" cy="5380074"/>
          </a:xfrm>
        </p:spPr>
        <p:txBody>
          <a:bodyPr vert="horz" lIns="91440" tIns="45720" rIns="91440" bIns="45720" rtlCol="0" anchor="t">
            <a:noAutofit/>
          </a:bodyPr>
          <a:lstStyle/>
          <a:p>
            <a:pPr marL="231140" indent="0" algn="just">
              <a:lnSpc>
                <a:spcPct val="115000"/>
              </a:lnSpc>
              <a:buNone/>
            </a:pPr>
            <a:r>
              <a:rPr lang="en-ZA" sz="2000" dirty="0">
                <a:cs typeface="Arial" panose="020B0604020202020204" pitchFamily="34" charset="0"/>
              </a:rPr>
              <a:t>After 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914400" lvl="1" indent="-285750" algn="just">
              <a:lnSpc>
                <a:spcPct val="115000"/>
              </a:lnSpc>
            </a:pPr>
            <a:r>
              <a:rPr lang="en-ZA" dirty="0">
                <a:cs typeface="Arial" panose="020B0604020202020204" pitchFamily="34" charset="0"/>
              </a:rPr>
              <a:t>Changes will be made in the 2022 draft TLAB to reduce the </a:t>
            </a:r>
            <a:r>
              <a:rPr lang="en-ZA" i="1" dirty="0">
                <a:cs typeface="Arial" panose="020B0604020202020204" pitchFamily="34" charset="0"/>
              </a:rPr>
              <a:t>de-minimis</a:t>
            </a:r>
            <a:r>
              <a:rPr lang="en-ZA" dirty="0">
                <a:cs typeface="Arial" panose="020B0604020202020204" pitchFamily="34" charset="0"/>
              </a:rPr>
              <a:t> applicable when transfers are being effected on a per contract basis from R495 000 to R371 250.  </a:t>
            </a:r>
          </a:p>
          <a:p>
            <a:pPr marL="914400" lvl="1" indent="-285750" algn="just">
              <a:lnSpc>
                <a:spcPct val="115000"/>
              </a:lnSpc>
            </a:pPr>
            <a:r>
              <a:rPr lang="en-ZA" dirty="0">
                <a:cs typeface="Arial" panose="020B0604020202020204" pitchFamily="34" charset="0"/>
              </a:rPr>
              <a:t>Changes will be made in the 2022 draft TLAB to clarify that the R371 250 </a:t>
            </a:r>
            <a:r>
              <a:rPr lang="en-ZA" i="1" dirty="0">
                <a:cs typeface="Arial" panose="020B0604020202020204" pitchFamily="34" charset="0"/>
              </a:rPr>
              <a:t>de-minimis</a:t>
            </a:r>
            <a:r>
              <a:rPr lang="en-ZA" dirty="0">
                <a:cs typeface="Arial" panose="020B0604020202020204" pitchFamily="34" charset="0"/>
              </a:rPr>
              <a:t> shall not apply in instances where an individual opts to transfer 100% of the retirement interest. </a:t>
            </a:r>
            <a:endParaRPr lang="en-ZA" dirty="0">
              <a:ea typeface="Calibri" panose="020F0502020204030204" pitchFamily="34" charset="0"/>
            </a:endParaRPr>
          </a:p>
          <a:p>
            <a:pPr marL="457200" algn="just">
              <a:lnSpc>
                <a:spcPct val="115000"/>
              </a:lnSpc>
            </a:pPr>
            <a:endParaRPr lang="en-ZA" sz="1800" i="1" dirty="0">
              <a:effectLst/>
              <a:ea typeface="Calibri" panose="020F0502020204030204" pitchFamily="34" charset="0"/>
            </a:endParaRPr>
          </a:p>
          <a:p>
            <a:pPr marL="514350" indent="0" algn="just">
              <a:lnSpc>
                <a:spcPct val="115000"/>
              </a:lnSpc>
              <a:buNone/>
            </a:pPr>
            <a:r>
              <a:rPr lang="en-ZA" sz="1800" dirty="0">
                <a:effectLst/>
                <a:ea typeface="Calibri" panose="020F0502020204030204" pitchFamily="34" charset="0"/>
              </a:rPr>
              <a:t> </a:t>
            </a:r>
          </a:p>
          <a:p>
            <a:pPr marL="0" indent="0" algn="just">
              <a:buNone/>
            </a:pPr>
            <a:endParaRPr lang="en-ZA" sz="1800" dirty="0"/>
          </a:p>
        </p:txBody>
      </p:sp>
    </p:spTree>
    <p:extLst>
      <p:ext uri="{BB962C8B-B14F-4D97-AF65-F5344CB8AC3E}">
        <p14:creationId xmlns:p14="http://schemas.microsoft.com/office/powerpoint/2010/main" xmlns="" val="189039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776177"/>
            <a:ext cx="8536487" cy="635180"/>
          </a:xfrm>
        </p:spPr>
        <p:txBody>
          <a:bodyPr>
            <a:normAutofit fontScale="90000"/>
          </a:bodyPr>
          <a:lstStyle/>
          <a:p>
            <a:pPr algn="ctr"/>
            <a:r>
              <a:rPr lang="en-ZA" sz="1800" dirty="0"/>
              <a:t>Clarifying the compulsory annuitisation and protection of vested rights when transferring to a public sector fund</a:t>
            </a:r>
            <a:br>
              <a:rPr lang="en-ZA" sz="1800" dirty="0"/>
            </a:br>
            <a:r>
              <a:rPr lang="en-ZA" sz="1800" dirty="0"/>
              <a:t>(</a:t>
            </a:r>
            <a:r>
              <a:rPr lang="en-ZA" sz="1600" dirty="0"/>
              <a:t>Main reference: Definition of “pension fund” and “provident fund”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935126"/>
            <a:ext cx="8707045" cy="4359348"/>
          </a:xfrm>
        </p:spPr>
        <p:txBody>
          <a:bodyPr vert="horz" lIns="91440" tIns="45720" rIns="91440" bIns="45720" rtlCol="0" anchor="t">
            <a:noAutofit/>
          </a:bodyPr>
          <a:lstStyle/>
          <a:p>
            <a:pPr algn="just"/>
            <a:r>
              <a:rPr lang="en-ZA" sz="1600" kern="1200" dirty="0">
                <a:solidFill>
                  <a:srgbClr val="000000"/>
                </a:solidFill>
                <a:effectLst/>
                <a:ea typeface="MS Mincho" panose="02020609040205080304" pitchFamily="49" charset="-128"/>
              </a:rPr>
              <a:t>In 2013 the retirement fund reform amendments were effected to the Act regarding the annuitisation requirements for provident funds and provident preservation funds. </a:t>
            </a:r>
          </a:p>
          <a:p>
            <a:pPr algn="just"/>
            <a:r>
              <a:rPr lang="en-ZA" sz="1600" kern="1200" dirty="0">
                <a:solidFill>
                  <a:srgbClr val="000000"/>
                </a:solidFill>
                <a:effectLst/>
                <a:ea typeface="MS Mincho" panose="02020609040205080304" pitchFamily="49" charset="-128"/>
              </a:rPr>
              <a:t>However. these amendments only came into effect on 1 March 2021 and  were subject to the protection of vested rights</a:t>
            </a:r>
          </a:p>
          <a:p>
            <a:pPr algn="just"/>
            <a:r>
              <a:rPr lang="en-ZA" sz="1600" kern="1200" dirty="0">
                <a:solidFill>
                  <a:srgbClr val="000000"/>
                </a:solidFill>
                <a:effectLst/>
                <a:ea typeface="MS Mincho" panose="02020609040205080304" pitchFamily="49" charset="-128"/>
                <a:cs typeface="Arial" panose="020B0604020202020204" pitchFamily="34" charset="0"/>
              </a:rPr>
              <a:t>It has come to Government’s attention that the tax legislation would result in the protection of historic vested rights being forfeited if a transfer is effected into a public sector fund.  </a:t>
            </a:r>
          </a:p>
          <a:p>
            <a:pPr algn="just"/>
            <a:r>
              <a:rPr lang="en-ZA" sz="1600" kern="1200" dirty="0">
                <a:solidFill>
                  <a:srgbClr val="000000"/>
                </a:solidFill>
                <a:effectLst/>
                <a:ea typeface="MS Mincho" panose="02020609040205080304" pitchFamily="49" charset="-128"/>
                <a:cs typeface="Arial" panose="020B0604020202020204" pitchFamily="34" charset="0"/>
              </a:rPr>
              <a:t>This is due to the fact that the pension fund and provident fund definitions do not make any reference to the protection of vested rights for individuals who were members of a provident or provident preservation fund as at 1 March 2021. </a:t>
            </a:r>
          </a:p>
          <a:p>
            <a:pPr algn="just"/>
            <a:r>
              <a:rPr lang="en-ZA" sz="1600" kern="1200" dirty="0">
                <a:solidFill>
                  <a:srgbClr val="000000"/>
                </a:solidFill>
                <a:effectLst/>
                <a:ea typeface="MS Mincho" panose="02020609040205080304" pitchFamily="49" charset="-128"/>
                <a:cs typeface="Arial" panose="020B0604020202020204" pitchFamily="34" charset="0"/>
              </a:rPr>
              <a:t> To address this anomaly, Government proposes amending the pension and provident fund definitions in section 1 of the Act to ensure that historic vested rights remain protected even if transferred to a public sector fund. </a:t>
            </a:r>
          </a:p>
          <a:p>
            <a:pPr algn="just"/>
            <a:r>
              <a:rPr lang="en-ZA" sz="1600" dirty="0">
                <a:solidFill>
                  <a:srgbClr val="000000"/>
                </a:solidFill>
                <a:ea typeface="MS Mincho" panose="02020609040205080304" pitchFamily="49" charset="-128"/>
                <a:cs typeface="Arial" panose="020B0604020202020204" pitchFamily="34" charset="0"/>
              </a:rPr>
              <a:t>After the public consultation process, no changes are required to be made n the 2022 draft TLAB in this regard. </a:t>
            </a:r>
            <a:endParaRPr lang="en-ZA" sz="1600" kern="1200" dirty="0">
              <a:solidFill>
                <a:srgbClr val="000000"/>
              </a:solidFill>
              <a:effectLst/>
              <a:ea typeface="MS Mincho" panose="02020609040205080304" pitchFamily="49" charset="-128"/>
              <a:cs typeface="Arial" panose="020B0604020202020204" pitchFamily="34" charset="0"/>
            </a:endParaRPr>
          </a:p>
          <a:p>
            <a:pPr algn="just"/>
            <a:endParaRPr lang="en-ZA" sz="2000" dirty="0">
              <a:effectLst/>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3901582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a:bodyPr>
          <a:lstStyle/>
          <a:p>
            <a:pPr algn="ctr">
              <a:lnSpc>
                <a:spcPct val="100000"/>
              </a:lnSpc>
            </a:pPr>
            <a:r>
              <a:rPr lang="en-ZA" sz="1800" dirty="0"/>
              <a:t>Clarifying paragraph (</a:t>
            </a:r>
            <a:r>
              <a:rPr lang="en-ZA" sz="1800" dirty="0" err="1"/>
              <a:t>eA</a:t>
            </a:r>
            <a:r>
              <a:rPr lang="en-ZA" sz="1800" dirty="0"/>
              <a:t>) of the definition of gross income regarding  public sector fund</a:t>
            </a:r>
            <a:br>
              <a:rPr lang="en-ZA" sz="1800" dirty="0"/>
            </a:br>
            <a:r>
              <a:rPr lang="en-ZA" sz="1800" dirty="0"/>
              <a:t>(</a:t>
            </a:r>
            <a:r>
              <a:rPr lang="en-ZA" sz="1600" dirty="0"/>
              <a:t>Main reference: Definition of “gross income”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536487" cy="5159564"/>
          </a:xfrm>
        </p:spPr>
        <p:txBody>
          <a:bodyPr vert="horz" lIns="91440" tIns="45720" rIns="91440" bIns="45720" rtlCol="0" anchor="t">
            <a:noAutofit/>
          </a:bodyPr>
          <a:lstStyle/>
          <a:p>
            <a:pPr marL="40259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In 2021, the retirement reform amendments that require mandatory annuitisation for provident funds came into effect. These reforms included amendments that cater for public sector pension funds that operate like provident funds. As such, with effect from 1 March 2021, members of provident funds (including public sector pension funds that operate like provident funds) are required to </a:t>
            </a:r>
            <a:r>
              <a:rPr lang="en-ZA" sz="1800" kern="1200" dirty="0" err="1">
                <a:solidFill>
                  <a:srgbClr val="000000"/>
                </a:solidFill>
                <a:effectLst/>
                <a:ea typeface="MS Mincho" panose="02020609040205080304" pitchFamily="49" charset="-128"/>
                <a:cs typeface="Arial" panose="020B0604020202020204" pitchFamily="34" charset="0"/>
              </a:rPr>
              <a:t>annuitise</a:t>
            </a:r>
            <a:r>
              <a:rPr lang="en-ZA" sz="1800" kern="1200" dirty="0">
                <a:solidFill>
                  <a:srgbClr val="000000"/>
                </a:solidFill>
                <a:effectLst/>
                <a:ea typeface="MS Mincho" panose="02020609040205080304" pitchFamily="49" charset="-128"/>
                <a:cs typeface="Arial" panose="020B0604020202020204" pitchFamily="34" charset="0"/>
              </a:rPr>
              <a:t> their benefits upon retirement. </a:t>
            </a:r>
            <a:endParaRPr lang="en-ZA" sz="1800" dirty="0">
              <a:effectLst/>
              <a:ea typeface="Calibri" panose="020F0502020204030204" pitchFamily="34" charset="0"/>
              <a:cs typeface="Times New Roman" panose="02020603050405020304" pitchFamily="18" charset="0"/>
            </a:endParaRPr>
          </a:p>
          <a:p>
            <a:pPr marL="40259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At issue is the fact that despite the above-mentioned changes regarding the annuitisation of public sector funds, paragraph </a:t>
            </a:r>
            <a:r>
              <a:rPr lang="en-GB" sz="1800" kern="1200" dirty="0">
                <a:solidFill>
                  <a:srgbClr val="000000"/>
                </a:solidFill>
                <a:effectLst/>
                <a:ea typeface="MS Mincho" panose="02020609040205080304" pitchFamily="49" charset="-128"/>
                <a:cs typeface="Arial" panose="020B0604020202020204" pitchFamily="34" charset="0"/>
              </a:rPr>
              <a:t>(</a:t>
            </a:r>
            <a:r>
              <a:rPr lang="en-GB" sz="1800" kern="1200" dirty="0" err="1">
                <a:solidFill>
                  <a:srgbClr val="000000"/>
                </a:solidFill>
                <a:effectLst/>
                <a:ea typeface="MS Mincho" panose="02020609040205080304" pitchFamily="49" charset="-128"/>
                <a:cs typeface="Arial" panose="020B0604020202020204" pitchFamily="34" charset="0"/>
              </a:rPr>
              <a:t>eA</a:t>
            </a:r>
            <a:r>
              <a:rPr lang="en-GB" sz="1800" kern="1200" dirty="0">
                <a:solidFill>
                  <a:srgbClr val="000000"/>
                </a:solidFill>
                <a:effectLst/>
                <a:ea typeface="MS Mincho" panose="02020609040205080304" pitchFamily="49" charset="-128"/>
                <a:cs typeface="Arial" panose="020B0604020202020204" pitchFamily="34" charset="0"/>
              </a:rPr>
              <a:t>) of the definition of gross income in section 1 is silent on public sector funds that fall within paragraph (a) of the definition of provident fund. To address this and confirm the policy intent that annuities received from public sector pension funds should be included in gross income, it is proposed that clarification be made in paragraph</a:t>
            </a:r>
            <a:r>
              <a:rPr lang="en-ZA" sz="1800" kern="1200" dirty="0">
                <a:solidFill>
                  <a:srgbClr val="000000"/>
                </a:solidFill>
                <a:effectLst/>
                <a:ea typeface="MS Mincho" panose="02020609040205080304" pitchFamily="49" charset="-128"/>
                <a:cs typeface="Arial" panose="020B0604020202020204" pitchFamily="34" charset="0"/>
              </a:rPr>
              <a:t> (</a:t>
            </a:r>
            <a:r>
              <a:rPr lang="en-ZA" sz="1800" kern="1200" dirty="0" err="1">
                <a:solidFill>
                  <a:srgbClr val="000000"/>
                </a:solidFill>
                <a:effectLst/>
                <a:ea typeface="MS Mincho" panose="02020609040205080304" pitchFamily="49" charset="-128"/>
                <a:cs typeface="Arial" panose="020B0604020202020204" pitchFamily="34" charset="0"/>
              </a:rPr>
              <a:t>eA</a:t>
            </a:r>
            <a:r>
              <a:rPr lang="en-ZA" sz="1800" kern="1200" dirty="0">
                <a:solidFill>
                  <a:srgbClr val="000000"/>
                </a:solidFill>
                <a:effectLst/>
                <a:ea typeface="MS Mincho" panose="02020609040205080304" pitchFamily="49" charset="-128"/>
                <a:cs typeface="Arial" panose="020B0604020202020204" pitchFamily="34" charset="0"/>
              </a:rPr>
              <a:t>) of gross income to include these public sector funds. </a:t>
            </a:r>
          </a:p>
          <a:p>
            <a:pPr lvl="1" algn="just"/>
            <a:r>
              <a:rPr lang="en-ZA" dirty="0">
                <a:solidFill>
                  <a:srgbClr val="000000"/>
                </a:solidFill>
                <a:ea typeface="MS Mincho" panose="02020609040205080304" pitchFamily="49" charset="-128"/>
                <a:cs typeface="Arial" panose="020B0604020202020204" pitchFamily="34" charset="0"/>
              </a:rPr>
              <a:t>After the public consultation process, no changes are required to be made n the 2022 draft TLAB in this regard. </a:t>
            </a:r>
            <a:endParaRPr lang="en-ZA" kern="1200" dirty="0">
              <a:solidFill>
                <a:srgbClr val="000000"/>
              </a:solidFill>
              <a:effectLst/>
              <a:ea typeface="MS Mincho" panose="02020609040205080304" pitchFamily="49" charset="-128"/>
              <a:cs typeface="Arial" panose="020B0604020202020204" pitchFamily="34" charset="0"/>
            </a:endParaRPr>
          </a:p>
          <a:p>
            <a:pPr algn="just"/>
            <a:endParaRPr lang="en-ZA" sz="1800" dirty="0">
              <a:effectLst/>
              <a:ea typeface="Calibri" panose="020F0502020204030204" pitchFamily="34" charset="0"/>
              <a:cs typeface="Times New Roman" panose="02020603050405020304" pitchFamily="18" charset="0"/>
            </a:endParaRPr>
          </a:p>
          <a:p>
            <a:pPr marL="402590" algn="just">
              <a:lnSpc>
                <a:spcPct val="115000"/>
              </a:lnSpc>
            </a:pPr>
            <a:endParaRPr lang="en-ZA" sz="2000" dirty="0">
              <a:effectLst/>
              <a:ea typeface="Calibri" panose="020F0502020204030204" pitchFamily="34" charset="0"/>
              <a:cs typeface="Times New Roman" panose="02020603050405020304" pitchFamily="18" charset="0"/>
            </a:endParaRPr>
          </a:p>
          <a:p>
            <a:pPr marL="285750" indent="0" algn="l">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3904797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a:bodyPr>
          <a:lstStyle/>
          <a:p>
            <a:pPr algn="ctr">
              <a:lnSpc>
                <a:spcPct val="100000"/>
              </a:lnSpc>
            </a:pPr>
            <a:r>
              <a:rPr lang="en-ZA" sz="1600" dirty="0"/>
              <a:t>Technical correction to the definition of “living annuity” in section 1 of the Income Tax Act</a:t>
            </a:r>
            <a:br>
              <a:rPr lang="en-ZA" sz="1600" dirty="0"/>
            </a:br>
            <a:r>
              <a:rPr lang="en-ZA" sz="1200" dirty="0"/>
              <a:t>(Main reference: Definition of “living annuity”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297173"/>
            <a:ext cx="8653882" cy="4997302"/>
          </a:xfrm>
        </p:spPr>
        <p:txBody>
          <a:bodyPr vert="horz" lIns="91440" tIns="45720" rIns="91440" bIns="45720" rtlCol="0" anchor="t">
            <a:noAutofit/>
          </a:bodyPr>
          <a:lstStyle/>
          <a:p>
            <a:pPr marL="571500" indent="-342900" algn="just">
              <a:lnSpc>
                <a:spcPct val="115000"/>
              </a:lnSpc>
            </a:pPr>
            <a:r>
              <a:rPr lang="en-ZA" sz="1800" dirty="0">
                <a:effectLst/>
                <a:ea typeface="Calibri" panose="020F0502020204030204" pitchFamily="34" charset="0"/>
              </a:rPr>
              <a:t>Members of retirement funds who have reached retirement age and opted to retire can elect to receive a living annuity from their respective retirement fund.</a:t>
            </a:r>
          </a:p>
          <a:p>
            <a:pPr marL="571500" indent="-342900" algn="just">
              <a:lnSpc>
                <a:spcPct val="115000"/>
              </a:lnSpc>
            </a:pPr>
            <a:r>
              <a:rPr lang="en-ZA" sz="1800" dirty="0">
                <a:effectLst/>
                <a:ea typeface="Calibri" panose="020F0502020204030204" pitchFamily="34" charset="0"/>
              </a:rPr>
              <a:t> It has come to Government’s attention that the current definition of “living annuity” creates an anomaly which may result in taxpayers interpreting the legislation as prohibiting a member in receipt of a living annuity from fund to transfer to another fund and continue receiving their living annuity from the transferee fund. </a:t>
            </a:r>
          </a:p>
          <a:p>
            <a:pPr marL="571500" indent="-342900" algn="just">
              <a:lnSpc>
                <a:spcPct val="115000"/>
              </a:lnSpc>
            </a:pPr>
            <a:r>
              <a:rPr lang="en-ZA" sz="1800" dirty="0">
                <a:effectLst/>
                <a:ea typeface="Calibri" panose="020F0502020204030204" pitchFamily="34" charset="0"/>
              </a:rPr>
              <a:t>To address this anomaly, it is therefore proposed that the definition of “living annuity” amended to clarify that a living annuity can still be provided in instances where the fund providing the living annuity is not the same fund the individual was a member of on date of retirement. </a:t>
            </a:r>
          </a:p>
          <a:p>
            <a:pPr lvl="1" algn="just"/>
            <a:r>
              <a:rPr lang="en-ZA" dirty="0">
                <a:solidFill>
                  <a:srgbClr val="000000"/>
                </a:solidFill>
                <a:ea typeface="MS Mincho" panose="02020609040205080304" pitchFamily="49" charset="-128"/>
                <a:cs typeface="Arial" panose="020B0604020202020204" pitchFamily="34" charset="0"/>
              </a:rPr>
              <a:t>After the public consultation process, no changes are required to be made n the 2022 draft TLAB in this regard. </a:t>
            </a:r>
            <a:endParaRPr lang="en-ZA" kern="1200" dirty="0">
              <a:solidFill>
                <a:srgbClr val="000000"/>
              </a:solidFill>
              <a:effectLst/>
              <a:ea typeface="MS Mincho" panose="02020609040205080304" pitchFamily="49" charset="-128"/>
              <a:cs typeface="Arial" panose="020B0604020202020204" pitchFamily="34" charset="0"/>
            </a:endParaRPr>
          </a:p>
          <a:p>
            <a:pPr algn="just"/>
            <a:endParaRPr lang="en-ZA" sz="1800" dirty="0">
              <a:effectLst/>
              <a:ea typeface="Calibri" panose="020F0502020204030204" pitchFamily="34" charset="0"/>
              <a:cs typeface="Times New Roman" panose="02020603050405020304" pitchFamily="18" charset="0"/>
            </a:endParaRPr>
          </a:p>
          <a:p>
            <a:pPr marL="571500" indent="-342900" algn="just">
              <a:lnSpc>
                <a:spcPct val="115000"/>
              </a:lnSpc>
            </a:pPr>
            <a:endParaRPr lang="en-ZA" sz="2000" dirty="0">
              <a:effectLst/>
              <a:ea typeface="Calibri" panose="020F0502020204030204" pitchFamily="34" charset="0"/>
            </a:endParaRPr>
          </a:p>
          <a:p>
            <a:pPr marL="285750" indent="0" algn="l">
              <a:buNone/>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26244069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669F4-4395-5081-35B9-5EBF2657C006}"/>
              </a:ext>
            </a:extLst>
          </p:cNvPr>
          <p:cNvSpPr>
            <a:spLocks noGrp="1"/>
          </p:cNvSpPr>
          <p:nvPr>
            <p:ph type="title"/>
          </p:nvPr>
        </p:nvSpPr>
        <p:spPr>
          <a:xfrm>
            <a:off x="288099" y="372140"/>
            <a:ext cx="8536487" cy="1039217"/>
          </a:xfrm>
        </p:spPr>
        <p:txBody>
          <a:bodyPr>
            <a:normAutofit fontScale="90000"/>
          </a:bodyPr>
          <a:lstStyle/>
          <a:p>
            <a:pPr algn="ctr">
              <a:lnSpc>
                <a:spcPct val="100000"/>
              </a:lnSpc>
            </a:pPr>
            <a:r>
              <a:rPr lang="en-ZA" sz="1800" dirty="0"/>
              <a:t>Technical correction to the definitions of “pension preservation fund” and “ provident preservation fund” in section 1 of the Income Tax Act</a:t>
            </a:r>
            <a:br>
              <a:rPr lang="en-ZA" sz="1800" dirty="0"/>
            </a:br>
            <a:r>
              <a:rPr lang="en-ZA" sz="1800" dirty="0"/>
              <a:t>(</a:t>
            </a:r>
            <a:r>
              <a:rPr lang="en-ZA" sz="1200" dirty="0"/>
              <a:t>Main reference: Definitions of “pension preservation fund” and “provident preservation fund”” in section 1 of the Income Tax Act: Clause 1 of the draft TLAB)</a:t>
            </a:r>
          </a:p>
        </p:txBody>
      </p:sp>
      <p:sp>
        <p:nvSpPr>
          <p:cNvPr id="3" name="Content Placeholder 2">
            <a:extLst>
              <a:ext uri="{FF2B5EF4-FFF2-40B4-BE49-F238E27FC236}">
                <a16:creationId xmlns:a16="http://schemas.microsoft.com/office/drawing/2014/main" xmlns="" id="{C377F793-903D-1891-B952-A4870E32DC87}"/>
              </a:ext>
            </a:extLst>
          </p:cNvPr>
          <p:cNvSpPr>
            <a:spLocks noGrp="1"/>
          </p:cNvSpPr>
          <p:nvPr>
            <p:ph idx="1"/>
          </p:nvPr>
        </p:nvSpPr>
        <p:spPr>
          <a:xfrm>
            <a:off x="288099" y="1411357"/>
            <a:ext cx="8685780" cy="5329685"/>
          </a:xfrm>
        </p:spPr>
        <p:txBody>
          <a:bodyPr vert="horz" lIns="91440" tIns="45720" rIns="91440" bIns="45720" rtlCol="0" anchor="t">
            <a:noAutofit/>
          </a:bodyPr>
          <a:lstStyle/>
          <a:p>
            <a:pPr marL="571500" indent="-285750" algn="just">
              <a:lnSpc>
                <a:spcPct val="115000"/>
              </a:lnSpc>
            </a:pPr>
            <a:r>
              <a:rPr lang="en-ZA" sz="1800" dirty="0">
                <a:effectLst/>
                <a:ea typeface="Calibri" panose="020F0502020204030204" pitchFamily="34" charset="0"/>
              </a:rPr>
              <a:t>In accordance with section 37C of the Pension Funds Act, upon the death of a member of a retirement fund, the trustees of said fund are responsible for distributing the arising death benefits to the elected nominees or beneficiaries of said fund. In instances where no nominees or beneficiaries have been selected by the member, the Pension Funds Act allows the trustees to transfer said benefits to an unclaimed benefit fund.</a:t>
            </a:r>
          </a:p>
          <a:p>
            <a:pPr marL="571500" indent="-285750" algn="just">
              <a:lnSpc>
                <a:spcPct val="115000"/>
              </a:lnSpc>
            </a:pPr>
            <a:r>
              <a:rPr lang="en-ZA" sz="1800" dirty="0">
                <a:effectLst/>
                <a:ea typeface="Calibri" panose="020F0502020204030204" pitchFamily="34" charset="0"/>
              </a:rPr>
              <a:t> It has come to Government’s attention that the current definitions of “pension preservation fund” and “Provident Preservation Fund” in the Income Tax Act create anomalies as they do not make specific references to section 37C of the Pension Funds Act, but only makes references to the Pension Funds Act. </a:t>
            </a:r>
          </a:p>
          <a:p>
            <a:pPr marL="571500" indent="-285750" algn="just">
              <a:lnSpc>
                <a:spcPct val="115000"/>
              </a:lnSpc>
            </a:pPr>
            <a:r>
              <a:rPr lang="en-ZA" sz="1800" dirty="0">
                <a:effectLst/>
                <a:ea typeface="Calibri" panose="020F0502020204030204" pitchFamily="34" charset="0"/>
              </a:rPr>
              <a:t>To address these anomalies, it is proposed that the current definitions of “pension preservation fund” and “provident preservation fund” be amended to make specific references to section 37C of the Pension Funds Act. </a:t>
            </a:r>
          </a:p>
          <a:p>
            <a:pPr lvl="1" algn="just"/>
            <a:r>
              <a:rPr lang="en-ZA" dirty="0">
                <a:solidFill>
                  <a:srgbClr val="000000"/>
                </a:solidFill>
                <a:ea typeface="MS Mincho" panose="02020609040205080304" pitchFamily="49" charset="-128"/>
                <a:cs typeface="Arial" panose="020B0604020202020204" pitchFamily="34" charset="0"/>
              </a:rPr>
              <a:t>After the public consultation process, no changes are required to be made n the 2022 draft TLAB in this regard. </a:t>
            </a:r>
            <a:endParaRPr lang="en-ZA" kern="1200" dirty="0">
              <a:solidFill>
                <a:srgbClr val="000000"/>
              </a:solidFill>
              <a:effectLst/>
              <a:ea typeface="MS Mincho" panose="02020609040205080304" pitchFamily="49" charset="-128"/>
              <a:cs typeface="Arial" panose="020B0604020202020204" pitchFamily="34" charset="0"/>
            </a:endParaRPr>
          </a:p>
          <a:p>
            <a:pPr algn="just"/>
            <a:endParaRPr lang="en-ZA" sz="1800" dirty="0">
              <a:effectLst/>
              <a:ea typeface="Calibri" panose="020F0502020204030204" pitchFamily="34" charset="0"/>
              <a:cs typeface="Times New Roman" panose="02020603050405020304" pitchFamily="18" charset="0"/>
            </a:endParaRPr>
          </a:p>
          <a:p>
            <a:pPr marL="285750" indent="0" algn="just" eaLnBrk="0" fontAlgn="base" hangingPunct="0">
              <a:lnSpc>
                <a:spcPct val="115000"/>
              </a:lnSpc>
              <a:buNone/>
            </a:pPr>
            <a:r>
              <a:rPr lang="en-GB" sz="2000" dirty="0">
                <a:solidFill>
                  <a:srgbClr val="000000"/>
                </a:solidFill>
                <a:effectLst/>
                <a:ea typeface="Calibri" panose="020F0502020204030204" pitchFamily="34" charset="0"/>
                <a:cs typeface="Arial" panose="020B0604020202020204" pitchFamily="34" charset="0"/>
              </a:rPr>
              <a:t> </a:t>
            </a:r>
            <a:r>
              <a:rPr lang="en-ZA" sz="2000" i="1" dirty="0">
                <a:effectLst/>
                <a:ea typeface="Calibri" panose="020F0502020204030204" pitchFamily="34" charset="0"/>
                <a:cs typeface="Arial" panose="020B0604020202020204" pitchFamily="34" charset="0"/>
              </a:rPr>
              <a:t> </a:t>
            </a:r>
            <a:endParaRPr lang="en-ZA" sz="2000" dirty="0">
              <a:effectLst/>
              <a:ea typeface="Calibri" panose="020F0502020204030204" pitchFamily="34" charset="0"/>
              <a:cs typeface="Times New Roman" panose="02020603050405020304" pitchFamily="18" charset="0"/>
            </a:endParaRPr>
          </a:p>
          <a:p>
            <a:pPr marL="285750" indent="0" algn="l">
              <a:buNone/>
            </a:pPr>
            <a:endParaRPr lang="en-ZA" sz="1200" dirty="0">
              <a:effectLst/>
              <a:ea typeface="Calibri" panose="020F0502020204030204" pitchFamily="34" charset="0"/>
              <a:cs typeface="Times New Roman" panose="02020603050405020304" pitchFamily="18" charset="0"/>
            </a:endParaRPr>
          </a:p>
          <a:p>
            <a:pPr marL="0" indent="0" algn="just">
              <a:buNone/>
            </a:pPr>
            <a:endParaRPr lang="en-ZA" sz="1800" dirty="0"/>
          </a:p>
        </p:txBody>
      </p:sp>
    </p:spTree>
    <p:extLst>
      <p:ext uri="{BB962C8B-B14F-4D97-AF65-F5344CB8AC3E}">
        <p14:creationId xmlns:p14="http://schemas.microsoft.com/office/powerpoint/2010/main" xmlns="" val="21895948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INCOME TAX: GENERAL BUSINESS TAX</a:t>
            </a:r>
            <a:endParaRPr lang="en-ZA" dirty="0"/>
          </a:p>
        </p:txBody>
      </p:sp>
    </p:spTree>
    <p:extLst>
      <p:ext uri="{BB962C8B-B14F-4D97-AF65-F5344CB8AC3E}">
        <p14:creationId xmlns:p14="http://schemas.microsoft.com/office/powerpoint/2010/main" xmlns="" val="2611407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584790"/>
            <a:ext cx="8648858" cy="542261"/>
          </a:xfrm>
        </p:spPr>
        <p:txBody>
          <a:bodyPr>
            <a:noAutofit/>
          </a:bodyPr>
          <a:lstStyle/>
          <a:p>
            <a:pPr algn="ctr">
              <a:lnSpc>
                <a:spcPct val="100000"/>
              </a:lnSpc>
            </a:pPr>
            <a:r>
              <a:rPr lang="en-ZA" sz="2000" dirty="0"/>
              <a:t>Clarifying the definition of “contributed tax capital”</a:t>
            </a:r>
            <a:r>
              <a:rPr lang="en-ZA" sz="1400" dirty="0"/>
              <a:t/>
            </a:r>
            <a:br>
              <a:rPr lang="en-ZA" sz="1400" dirty="0"/>
            </a:br>
            <a:r>
              <a:rPr lang="en-ZA" sz="1400" dirty="0"/>
              <a:t>(Main reference: Section 1 of the Income Tax Act: Clause 41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392865"/>
            <a:ext cx="8825023" cy="5465136"/>
          </a:xfrm>
        </p:spPr>
        <p:txBody>
          <a:bodyPr vert="horz" lIns="91440" tIns="45720" rIns="91440" bIns="45720" rtlCol="0" anchor="t">
            <a:normAutofit fontScale="92500" lnSpcReduction="10000"/>
          </a:bodyPr>
          <a:lstStyle/>
          <a:p>
            <a:pPr algn="just"/>
            <a:r>
              <a:rPr lang="en-ZA" sz="1800" kern="1200" dirty="0">
                <a:solidFill>
                  <a:srgbClr val="000000"/>
                </a:solidFill>
                <a:effectLst/>
                <a:ea typeface="MS Mincho" panose="02020609040205080304" pitchFamily="49" charset="-128"/>
                <a:cs typeface="Arial" panose="020B0604020202020204" pitchFamily="34" charset="0"/>
              </a:rPr>
              <a:t>In the 2021 Budget Review, Government announced proposed changes to the definition of the CTC aimed at limiting possible exploitation of the provisions dealing with Contributed Tax Capital (CTC). </a:t>
            </a:r>
          </a:p>
          <a:p>
            <a:pPr algn="just"/>
            <a:r>
              <a:rPr lang="en-ZA" sz="1800" kern="1200" dirty="0">
                <a:solidFill>
                  <a:srgbClr val="000000"/>
                </a:solidFill>
                <a:effectLst/>
                <a:ea typeface="MS Mincho" panose="02020609040205080304" pitchFamily="49" charset="-128"/>
                <a:cs typeface="Arial" panose="020B0604020202020204" pitchFamily="34" charset="0"/>
              </a:rPr>
              <a:t>As such, amendments were proposed in the 2021 draft TLAB to address these tax avoidance concerns and clarify the definition of contributed tax capital. </a:t>
            </a:r>
          </a:p>
          <a:p>
            <a:pPr algn="just"/>
            <a:r>
              <a:rPr lang="en-ZA" sz="1800" kern="1200" dirty="0">
                <a:solidFill>
                  <a:srgbClr val="000000"/>
                </a:solidFill>
                <a:effectLst/>
                <a:ea typeface="MS Mincho" panose="02020609040205080304" pitchFamily="49" charset="-128"/>
                <a:cs typeface="Arial" panose="020B0604020202020204" pitchFamily="34" charset="0"/>
              </a:rPr>
              <a:t> After reviewing the public comments on the 2021 draft TLAB, Government decided to postpone the effective for these amendments to 1 January 2023, to give both National Treasury and affected stakeholders more time to take account of the impact of the proposed amendment, and to review the impact of the 2021 amendments in the 2022 legislative cycle. </a:t>
            </a:r>
          </a:p>
          <a:p>
            <a:pPr algn="just"/>
            <a:r>
              <a:rPr lang="en-ZA" sz="1800" kern="1200" dirty="0">
                <a:solidFill>
                  <a:srgbClr val="000000"/>
                </a:solidFill>
                <a:effectLst/>
                <a:ea typeface="MS Mincho" panose="02020609040205080304" pitchFamily="49" charset="-128"/>
                <a:cs typeface="Arial" panose="020B0604020202020204" pitchFamily="34" charset="0"/>
              </a:rPr>
              <a:t>As such, in the 2022 draft TLAB, it is proposed that changes be made in the proviso to the definition of “contributed tax capital” in section 1 of the Act to allow for targeted transactions to certain holders of shares within the same class of shares to which the transfer is actually made instead of a specific list of corporate actions that are exempt from the proposed provisions. </a:t>
            </a:r>
          </a:p>
          <a:p>
            <a:pPr algn="just"/>
            <a:r>
              <a:rPr lang="en-ZA" sz="1800" kern="1200" dirty="0">
                <a:solidFill>
                  <a:srgbClr val="000000"/>
                </a:solidFill>
                <a:effectLst/>
                <a:ea typeface="MS Mincho" panose="02020609040205080304" pitchFamily="49" charset="-128"/>
                <a:cs typeface="Arial" panose="020B0604020202020204" pitchFamily="34" charset="0"/>
              </a:rPr>
              <a:t>Also, proposed changes will be made in the legislation to include an anti-avoidance measure that will require a company to test whether “contributed tax capital” had equally been allocated to all shareholders of that class of shares, proportionality to their shareholding, for a running 91-day period before and after each and every transfer made within that class of shares for that period. </a:t>
            </a:r>
          </a:p>
          <a:p>
            <a:pPr algn="just"/>
            <a:r>
              <a:rPr lang="en-ZA" sz="1800" kern="1200" dirty="0">
                <a:solidFill>
                  <a:srgbClr val="000000"/>
                </a:solidFill>
                <a:effectLst/>
                <a:ea typeface="MS Mincho" panose="02020609040205080304" pitchFamily="49" charset="-128"/>
                <a:cs typeface="Arial" panose="020B0604020202020204" pitchFamily="34" charset="0"/>
              </a:rPr>
              <a:t>Consequently, should any previous or any future distribution within that 91-day period before and after a distribution not have been allocated “contributed tax capital” within that class of shares then none of those transfers made during that period will be able to be allocated “contributed tax capital”. </a:t>
            </a:r>
            <a:endParaRPr lang="en-ZA" sz="1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374838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93405"/>
            <a:ext cx="8648858" cy="797442"/>
          </a:xfrm>
        </p:spPr>
        <p:txBody>
          <a:bodyPr>
            <a:noAutofit/>
          </a:bodyPr>
          <a:lstStyle/>
          <a:p>
            <a:pPr algn="ctr">
              <a:lnSpc>
                <a:spcPct val="100000"/>
              </a:lnSpc>
            </a:pPr>
            <a:r>
              <a:rPr lang="en-ZA" sz="2000" dirty="0"/>
              <a:t>Clarifying the definition of “contributed tax capital”</a:t>
            </a:r>
            <a:br>
              <a:rPr lang="en-ZA" sz="2000" dirty="0"/>
            </a:br>
            <a:r>
              <a:rPr lang="en-ZA" sz="1400" dirty="0"/>
              <a:t>(Main reference: Section 1 of the Income  Tax Act: Clause 41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084521"/>
            <a:ext cx="8825023" cy="5773480"/>
          </a:xfrm>
        </p:spPr>
        <p:txBody>
          <a:bodyPr vert="horz" lIns="91440" tIns="45720" rIns="91440" bIns="45720" rtlCol="0" anchor="t">
            <a:normAutofit/>
          </a:bodyPr>
          <a:lstStyle/>
          <a:p>
            <a:pPr marL="231140" indent="0" algn="just">
              <a:lnSpc>
                <a:spcPct val="115000"/>
              </a:lnSpc>
              <a:buNone/>
            </a:pPr>
            <a:r>
              <a:rPr lang="en-ZA" sz="2000" dirty="0">
                <a:cs typeface="Arial" panose="020B0604020202020204" pitchFamily="34" charset="0"/>
              </a:rPr>
              <a:t>After 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914400" lvl="1" indent="-285750" algn="just">
              <a:lnSpc>
                <a:spcPct val="115000"/>
              </a:lnSpc>
            </a:pPr>
            <a:r>
              <a:rPr lang="en-ZA" dirty="0">
                <a:cs typeface="Arial" panose="020B0604020202020204" pitchFamily="34" charset="0"/>
              </a:rPr>
              <a:t>Changes will be made in the 2022 draft TLAB </a:t>
            </a:r>
            <a:r>
              <a:rPr lang="en-ZA" sz="1800" dirty="0">
                <a:ea typeface="Calibri" panose="020F0502020204030204" pitchFamily="34" charset="0"/>
                <a:cs typeface="Calibri" panose="020F0502020204030204" pitchFamily="34" charset="0"/>
              </a:rPr>
              <a:t>to ensure an equal and proportionate distribution of CTC per share whilst not impacting on certain legitimate targeted corporate actions</a:t>
            </a:r>
            <a:r>
              <a:rPr lang="en-ZA" dirty="0">
                <a:ea typeface="Calibri" panose="020F0502020204030204" pitchFamily="34" charset="0"/>
              </a:rPr>
              <a:t>.  </a:t>
            </a:r>
          </a:p>
          <a:p>
            <a:pPr marL="133985" indent="0" algn="just">
              <a:lnSpc>
                <a:spcPct val="115000"/>
              </a:lnSpc>
              <a:buNone/>
            </a:pPr>
            <a:endParaRPr lang="en-US" dirty="0"/>
          </a:p>
        </p:txBody>
      </p:sp>
    </p:spTree>
    <p:extLst>
      <p:ext uri="{BB962C8B-B14F-4D97-AF65-F5344CB8AC3E}">
        <p14:creationId xmlns:p14="http://schemas.microsoft.com/office/powerpoint/2010/main" xmlns="" val="228754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dirty="0">
                <a:cs typeface="Arial" panose="020B0604020202020204" pitchFamily="34" charset="0"/>
              </a:rPr>
              <a:t>KEY ISSUES INCLUDED IN THE 2022 DRAFT TAX BILLS</a:t>
            </a:r>
          </a:p>
        </p:txBody>
      </p:sp>
      <p:sp>
        <p:nvSpPr>
          <p:cNvPr id="3" name="Content Placeholder 2"/>
          <p:cNvSpPr>
            <a:spLocks noGrp="1"/>
          </p:cNvSpPr>
          <p:nvPr>
            <p:ph idx="1"/>
          </p:nvPr>
        </p:nvSpPr>
        <p:spPr>
          <a:xfrm>
            <a:off x="288099" y="1123949"/>
            <a:ext cx="8536487" cy="5532031"/>
          </a:xfrm>
        </p:spPr>
        <p:txBody>
          <a:bodyPr>
            <a:normAutofit/>
          </a:bodyPr>
          <a:lstStyle/>
          <a:p>
            <a:pPr marL="0" indent="0" algn="just">
              <a:buNone/>
            </a:pPr>
            <a:r>
              <a:rPr lang="en-ZA" sz="2400" dirty="0"/>
              <a:t>The key issues included in the 2022 draft tax bills are the following: </a:t>
            </a:r>
          </a:p>
          <a:p>
            <a:pPr marL="0" indent="0" algn="just">
              <a:buNone/>
            </a:pPr>
            <a:r>
              <a:rPr lang="en-ZA" sz="1600" b="1" dirty="0"/>
              <a:t>2022 Draft Rates Bill</a:t>
            </a:r>
          </a:p>
          <a:p>
            <a:pPr algn="just"/>
            <a:r>
              <a:rPr lang="en-ZA" sz="1600" dirty="0"/>
              <a:t>General increase in the excise duty on alcohol and tobacco b</a:t>
            </a:r>
            <a:r>
              <a:rPr lang="en-ZA" sz="1600" dirty="0">
                <a:effectLst/>
                <a:ea typeface="MS Gothic" panose="020B0609070205080204" pitchFamily="49" charset="-128"/>
              </a:rPr>
              <a:t>y between 4.5 and 6.5 per cent</a:t>
            </a:r>
          </a:p>
          <a:p>
            <a:pPr algn="just"/>
            <a:r>
              <a:rPr lang="en-ZA" sz="1600" dirty="0">
                <a:ea typeface="MS Gothic" panose="020B0609070205080204" pitchFamily="49" charset="-128"/>
              </a:rPr>
              <a:t>Temporary relief on the fuel ley</a:t>
            </a:r>
            <a:endParaRPr lang="en-ZA" sz="1600" dirty="0">
              <a:effectLst/>
              <a:ea typeface="MS Gothic" panose="020B0609070205080204" pitchFamily="49" charset="-128"/>
            </a:endParaRPr>
          </a:p>
          <a:p>
            <a:pPr algn="just"/>
            <a:r>
              <a:rPr lang="en-ZA" sz="1600" dirty="0">
                <a:ea typeface="MS Gothic" panose="020B0609070205080204" pitchFamily="49" charset="-128"/>
              </a:rPr>
              <a:t>Delaying the increase to the health promotion levy for one year</a:t>
            </a:r>
            <a:endParaRPr lang="en-ZA" sz="1600" dirty="0"/>
          </a:p>
          <a:p>
            <a:pPr marL="0" indent="0" algn="just">
              <a:buNone/>
            </a:pPr>
            <a:r>
              <a:rPr lang="en-ZA" sz="1600" b="1" dirty="0"/>
              <a:t>2022 Draft Revenue Laws Amendment Bill</a:t>
            </a:r>
          </a:p>
          <a:p>
            <a:pPr algn="just">
              <a:buFont typeface="Arial" panose="020B0604020202020204" pitchFamily="34" charset="0"/>
              <a:buChar char="•"/>
            </a:pPr>
            <a:r>
              <a:rPr lang="en-US" sz="1600" dirty="0"/>
              <a:t>Two-pot retirement system</a:t>
            </a:r>
          </a:p>
          <a:p>
            <a:pPr marL="0" indent="0" algn="just">
              <a:buNone/>
            </a:pPr>
            <a:r>
              <a:rPr lang="en-ZA" sz="1600" b="1" dirty="0"/>
              <a:t>2022 Draft TLAB</a:t>
            </a:r>
          </a:p>
          <a:p>
            <a:pPr algn="just"/>
            <a:r>
              <a:rPr lang="en-ZA" sz="1600" dirty="0"/>
              <a:t>Customs &amp; Excise: Electronic nicotine and non-nicotine delivery system</a:t>
            </a:r>
          </a:p>
          <a:p>
            <a:pPr lvl="1" algn="just"/>
            <a:r>
              <a:rPr lang="en-ZA" sz="1600" dirty="0"/>
              <a:t>Taxation of electronic nicotine and non-nicotine delivery system</a:t>
            </a:r>
          </a:p>
          <a:p>
            <a:pPr algn="just"/>
            <a:r>
              <a:rPr lang="en-ZA" sz="1600" dirty="0"/>
              <a:t>Carbon Tax</a:t>
            </a:r>
          </a:p>
          <a:p>
            <a:pPr lvl="1" algn="just"/>
            <a:r>
              <a:rPr lang="en-ZA" sz="1600" dirty="0"/>
              <a:t>Carbon Tax Rate Trajectory proposals from 2023 to 2030</a:t>
            </a:r>
          </a:p>
          <a:p>
            <a:pPr lvl="1" algn="just"/>
            <a:r>
              <a:rPr lang="en-ZA" sz="1600" dirty="0">
                <a:ea typeface="MS Gothic" panose="020B0609070205080204" pitchFamily="49" charset="-128"/>
              </a:rPr>
              <a:t>Electricity price neutrality extension</a:t>
            </a:r>
          </a:p>
          <a:p>
            <a:pPr lvl="1" algn="just"/>
            <a:r>
              <a:rPr lang="en-ZA" sz="1600" dirty="0">
                <a:ea typeface="MS Gothic" panose="020B0609070205080204" pitchFamily="49" charset="-128"/>
              </a:rPr>
              <a:t>Energy efficiency savings tax incentive extension</a:t>
            </a:r>
          </a:p>
          <a:p>
            <a:pPr lvl="1" algn="just"/>
            <a:r>
              <a:rPr lang="en-ZA" sz="1600" dirty="0">
                <a:ea typeface="MS Gothic" panose="020B0609070205080204" pitchFamily="49" charset="-128"/>
              </a:rPr>
              <a:t>Limiting carbon sequestration deduction to activities within operation control of the taxpayer</a:t>
            </a:r>
          </a:p>
          <a:p>
            <a:pPr algn="just">
              <a:buFont typeface="Arial" panose="020B0604020202020204" pitchFamily="34" charset="0"/>
              <a:buChar char="•"/>
            </a:pPr>
            <a:endParaRPr lang="en-US" sz="1600" dirty="0">
              <a:solidFill>
                <a:srgbClr val="000000"/>
              </a:solidFill>
            </a:endParaRPr>
          </a:p>
          <a:p>
            <a:pPr lvl="1" algn="just">
              <a:buFont typeface="Arial" panose="020B0604020202020204" pitchFamily="34" charset="0"/>
              <a:buChar char="•"/>
            </a:pPr>
            <a:endParaRPr lang="en-US" dirty="0"/>
          </a:p>
        </p:txBody>
      </p:sp>
    </p:spTree>
    <p:extLst>
      <p:ext uri="{BB962C8B-B14F-4D97-AF65-F5344CB8AC3E}">
        <p14:creationId xmlns:p14="http://schemas.microsoft.com/office/powerpoint/2010/main" xmlns="" val="4030289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Refining the reversal of the nil base cost rules applicable to intra-group transactions</a:t>
            </a:r>
            <a:r>
              <a:rPr lang="en-ZA" sz="1400" dirty="0"/>
              <a:t/>
            </a:r>
            <a:br>
              <a:rPr lang="en-ZA" sz="1400" dirty="0"/>
            </a:br>
            <a:r>
              <a:rPr lang="en-ZA" sz="1400" dirty="0"/>
              <a:t>(Main reference: Section 45 of the Income Tax Act: Clause 16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414131"/>
            <a:ext cx="8825023" cy="5443870"/>
          </a:xfrm>
        </p:spPr>
        <p:txBody>
          <a:bodyPr vert="horz" lIns="91440" tIns="45720" rIns="91440" bIns="45720" rtlCol="0" anchor="t">
            <a:normAutofit/>
          </a:bodyPr>
          <a:lstStyle/>
          <a:p>
            <a:pPr algn="just"/>
            <a:r>
              <a:rPr lang="en-ZA" sz="1900" kern="1200" dirty="0">
                <a:solidFill>
                  <a:srgbClr val="262624"/>
                </a:solidFill>
                <a:effectLst/>
                <a:ea typeface="Arial" panose="020B0604020202020204" pitchFamily="34" charset="0"/>
                <a:cs typeface="Arial" panose="020B0604020202020204" pitchFamily="34" charset="0"/>
              </a:rPr>
              <a:t>In 2021, amendments were made to the intra group transactions rules in the corporate reorganisation provisions to clarify the application of the reversal of the nil base cost rules in instances that a group company acquires an asset in terms of a tax deferred intra-group transaction and within 18 months the acquirer of an asset disposes of that asset that triggers the tax deferral benefit in respect of the asset disposed of. Amendments were also made to allow for a reversal of the nil base cost rules when a de-grouping is triggered as a result of a transferee company ceasing to form part of the same group of companies as a transferor company. </a:t>
            </a:r>
          </a:p>
          <a:p>
            <a:pPr algn="just"/>
            <a:r>
              <a:rPr lang="en-ZA" sz="1900" kern="1200" dirty="0">
                <a:solidFill>
                  <a:srgbClr val="262624"/>
                </a:solidFill>
                <a:effectLst/>
                <a:ea typeface="Arial" panose="020B0604020202020204" pitchFamily="34" charset="0"/>
                <a:cs typeface="Arial" panose="020B0604020202020204" pitchFamily="34" charset="0"/>
              </a:rPr>
              <a:t>It has come to Government’s attention that there are further instances that warrant the reversal of the nil base cost rules that have not been taken into account in the 2021 amendments, for example, when an asset is disposed of beyond 18 months outside of the corporate reorganisation rules and where de-grouping is triggered as a result of a transferee company ceasing to form part of the same group of companies as a controlling company in relation to a transferor company. </a:t>
            </a:r>
          </a:p>
          <a:p>
            <a:pPr algn="just"/>
            <a:r>
              <a:rPr lang="en-ZA" sz="1900" kern="1200" dirty="0">
                <a:solidFill>
                  <a:srgbClr val="262624"/>
                </a:solidFill>
                <a:effectLst/>
                <a:ea typeface="Arial" panose="020B0604020202020204" pitchFamily="34" charset="0"/>
                <a:cs typeface="Arial" panose="020B0604020202020204" pitchFamily="34" charset="0"/>
              </a:rPr>
              <a:t>It is proposed that further refinements be made in the 2022 draft TLAB to take into account the above-mentioned instances, and that </a:t>
            </a:r>
            <a:r>
              <a:rPr lang="en-US" sz="1900" dirty="0">
                <a:solidFill>
                  <a:srgbClr val="000000"/>
                </a:solidFill>
                <a:effectLst/>
                <a:ea typeface="MS Mincho" panose="02020609040205080304" pitchFamily="49" charset="-128"/>
                <a:cs typeface="Arial" panose="020B0604020202020204" pitchFamily="34" charset="0"/>
              </a:rPr>
              <a:t>that the proposed amendments should come into operation on 1 January 2023 and apply in respect of years of assessment ending on or after that date.</a:t>
            </a:r>
          </a:p>
          <a:p>
            <a:pPr algn="just"/>
            <a:endParaRPr lang="en-ZA" sz="20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3121620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Refining the reversal of the nil base cost rules applicable to intra-group transactions</a:t>
            </a:r>
            <a:r>
              <a:rPr lang="en-ZA" sz="1400" dirty="0"/>
              <a:t/>
            </a:r>
            <a:br>
              <a:rPr lang="en-ZA" sz="1400" dirty="0"/>
            </a:br>
            <a:r>
              <a:rPr lang="en-ZA" sz="1400" dirty="0"/>
              <a:t>(Main reference: Section 45 of the Income Tax Act: Clause 16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1" y="1414131"/>
            <a:ext cx="8825023" cy="5443870"/>
          </a:xfrm>
        </p:spPr>
        <p:txBody>
          <a:bodyPr vert="horz" lIns="91440" tIns="45720" rIns="91440" bIns="45720" rtlCol="0" anchor="t">
            <a:noAutofit/>
          </a:bodyPr>
          <a:lstStyle/>
          <a:p>
            <a:pPr marL="23114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lvl="1" algn="just"/>
            <a:r>
              <a:rPr lang="en-ZA" sz="2000" dirty="0">
                <a:solidFill>
                  <a:srgbClr val="262624"/>
                </a:solidFill>
                <a:ea typeface="Arial" panose="020B0604020202020204" pitchFamily="34" charset="0"/>
              </a:rPr>
              <a:t>In order to align the proposed changes with the 2021 amendments, it is proposed that changes be made in the 2022 draft TLAB to make provision for the proposed amendments to come into effect on 1 January 2022 and apply in respect of years of assessment commencing on or after that date.</a:t>
            </a:r>
          </a:p>
          <a:p>
            <a:pPr lvl="1" algn="just"/>
            <a:r>
              <a:rPr lang="en-ZA" sz="2000" dirty="0">
                <a:solidFill>
                  <a:srgbClr val="262624"/>
                </a:solidFill>
              </a:rPr>
              <a:t>Changes will be made in the 2022 draft TLAB so that the provision dealing with the nil base cost rule is simplified </a:t>
            </a:r>
            <a:r>
              <a:rPr lang="en-GB" sz="2000" dirty="0">
                <a:solidFill>
                  <a:srgbClr val="262624"/>
                </a:solidFill>
              </a:rPr>
              <a:t>by providing that nil base cost reversal is available in instance where assets previously acquired through debt or share funding and subsequent disposed of outside of the reorganisation rules, without regard to whether such disposal occurred within 18 months or not.</a:t>
            </a:r>
          </a:p>
          <a:p>
            <a:pPr lvl="1" algn="just"/>
            <a:r>
              <a:rPr lang="en-ZA" sz="2000" dirty="0"/>
              <a:t>Lastly, </a:t>
            </a:r>
            <a:r>
              <a:rPr lang="en-GB" sz="2000" dirty="0"/>
              <a:t>changes will be made in the 2022 TLAB to clarify that the reversal of nil base cost rules only apply were the asset being disposed of was funded by the debt or shares. </a:t>
            </a:r>
          </a:p>
          <a:p>
            <a:pPr marL="685800" lvl="2" indent="0">
              <a:buNone/>
            </a:pPr>
            <a:r>
              <a:rPr lang="en-US" sz="2000" dirty="0"/>
              <a:t> </a:t>
            </a:r>
          </a:p>
        </p:txBody>
      </p:sp>
    </p:spTree>
    <p:extLst>
      <p:ext uri="{BB962C8B-B14F-4D97-AF65-F5344CB8AC3E}">
        <p14:creationId xmlns:p14="http://schemas.microsoft.com/office/powerpoint/2010/main" xmlns="" val="3762904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Refining the rules that trigger recoupment under the debt forgiveness rules</a:t>
            </a:r>
            <a:r>
              <a:rPr lang="en-ZA" sz="1400" dirty="0"/>
              <a:t/>
            </a:r>
            <a:br>
              <a:rPr lang="en-ZA" sz="1400" dirty="0"/>
            </a:br>
            <a:r>
              <a:rPr lang="en-ZA" sz="1400" dirty="0"/>
              <a:t>(Main reference : Section 19 of the Income Tax Act: Clause 10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1"/>
          </a:xfrm>
        </p:spPr>
        <p:txBody>
          <a:bodyPr vert="horz" lIns="91440" tIns="45720" rIns="91440" bIns="45720" rtlCol="0" anchor="t">
            <a:normAutofit/>
          </a:bodyPr>
          <a:lstStyle/>
          <a:p>
            <a:pPr algn="just"/>
            <a:r>
              <a:rPr lang="en-GB" sz="2000" kern="1200" dirty="0">
                <a:solidFill>
                  <a:srgbClr val="000000"/>
                </a:solidFill>
                <a:effectLst/>
                <a:ea typeface="MS Mincho" panose="02020609040205080304" pitchFamily="49" charset="-128"/>
                <a:cs typeface="Arial" panose="020B0604020202020204" pitchFamily="34" charset="0"/>
              </a:rPr>
              <a:t>The debt forgiveness rules make provision for the trigger of an additional recoupment in the instance that an asset is disposed of during a year of assessment and the debt that was used to fund the acquisition of that asset is forgiven in a subsequent year of assessment. </a:t>
            </a:r>
          </a:p>
          <a:p>
            <a:pPr algn="just"/>
            <a:r>
              <a:rPr lang="en-GB" sz="2000" kern="1200" dirty="0">
                <a:solidFill>
                  <a:srgbClr val="000000"/>
                </a:solidFill>
                <a:effectLst/>
                <a:ea typeface="MS Mincho" panose="02020609040205080304" pitchFamily="49" charset="-128"/>
                <a:cs typeface="Arial" panose="020B0604020202020204" pitchFamily="34" charset="0"/>
              </a:rPr>
              <a:t>It is proposed that clarification be made in the legislation that this provision is also intended to apply to trigger a recoupment in a subsequent year of assessment if the disposal of the asset in a prior year of assessment resulted in a scrapping allowance or capital loss. </a:t>
            </a:r>
          </a:p>
          <a:p>
            <a:pPr algn="just"/>
            <a:r>
              <a:rPr lang="en-GB" sz="2000" kern="1200" dirty="0">
                <a:solidFill>
                  <a:srgbClr val="000000"/>
                </a:solidFill>
                <a:effectLst/>
                <a:ea typeface="MS Mincho" panose="02020609040205080304" pitchFamily="49" charset="-128"/>
                <a:cs typeface="Arial" panose="020B0604020202020204" pitchFamily="34" charset="0"/>
              </a:rPr>
              <a:t>In this regard, changes are proposed to clarify that a debt benefit arising in respect of a debt that funded any allowance asset that was disposed of in a prior year of assessment, must be treated as an amount recovered or recouped and only reduced by so much amount that was previously recovered or recouped (if any) on the prior disposal of that allowance asset. </a:t>
            </a:r>
          </a:p>
          <a:p>
            <a:pPr algn="just"/>
            <a:r>
              <a:rPr lang="en-GB" sz="2000" kern="1200" dirty="0">
                <a:solidFill>
                  <a:srgbClr val="000000"/>
                </a:solidFill>
                <a:effectLst/>
                <a:ea typeface="MS Mincho" panose="02020609040205080304" pitchFamily="49" charset="-128"/>
                <a:cs typeface="Arial" panose="020B0604020202020204" pitchFamily="34" charset="0"/>
              </a:rPr>
              <a:t> As a result, where a capital loss arose or scrapping allowance was claimed, the total amount of the debt benefit arising in a latter year of assessment will be treated as an amount recovered or recouped.</a:t>
            </a:r>
            <a:endParaRPr lang="en-ZA" sz="20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219163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Refining the rules that trigger recoupment under the debt forgiveness rules</a:t>
            </a:r>
            <a:r>
              <a:rPr lang="en-ZA" sz="1400" dirty="0"/>
              <a:t/>
            </a:r>
            <a:br>
              <a:rPr lang="en-ZA" sz="1400" dirty="0"/>
            </a:br>
            <a:r>
              <a:rPr lang="en-ZA" sz="1400" dirty="0"/>
              <a:t>(Main reference: Section 19 of the Income Tax Act: Clause 10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222745"/>
            <a:ext cx="8648858" cy="5518298"/>
          </a:xfrm>
        </p:spPr>
        <p:txBody>
          <a:bodyPr vert="horz" lIns="91440" tIns="45720" rIns="91440" bIns="45720" rtlCol="0" anchor="t">
            <a:normAutofit/>
          </a:bodyPr>
          <a:lstStyle/>
          <a:p>
            <a:pPr marL="0" indent="0" algn="just">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lvl="1" algn="just"/>
            <a:r>
              <a:rPr lang="en-GB" sz="2000" dirty="0"/>
              <a:t>The manner in which the initial amendment is drafted could be read to mean that the full amount of a debt benefit is the recoupment that a taxpayer must include in income. </a:t>
            </a:r>
          </a:p>
          <a:p>
            <a:pPr lvl="1" algn="just"/>
            <a:r>
              <a:rPr lang="en-GB" sz="2000" dirty="0"/>
              <a:t>In order to provide clarity, changes will be made in the 2022 draft TLAB to include a limitation indicating that any recoupment should be limited to previous deductions claimed in respect of any asset funded by debt that the debt benefit relates to. </a:t>
            </a:r>
          </a:p>
          <a:p>
            <a:pPr lvl="1" algn="just"/>
            <a:r>
              <a:rPr lang="en-GB" sz="2000" dirty="0"/>
              <a:t>In addition, in determining a recoupment only so much of the debt benefit arising that was not taken into account in reducing the base cost of the asset as provided for under paragraph 12A of the Eighth Schedule should be considered. </a:t>
            </a:r>
          </a:p>
          <a:p>
            <a:pPr marL="0" indent="0">
              <a:buNone/>
            </a:pPr>
            <a:endParaRPr lang="en-US" dirty="0"/>
          </a:p>
        </p:txBody>
      </p:sp>
    </p:spTree>
    <p:extLst>
      <p:ext uri="{BB962C8B-B14F-4D97-AF65-F5344CB8AC3E}">
        <p14:creationId xmlns:p14="http://schemas.microsoft.com/office/powerpoint/2010/main" xmlns="" val="1005261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744278"/>
          </a:xfrm>
        </p:spPr>
        <p:txBody>
          <a:bodyPr>
            <a:noAutofit/>
          </a:bodyPr>
          <a:lstStyle/>
          <a:p>
            <a:pPr algn="ctr">
              <a:lnSpc>
                <a:spcPct val="100000"/>
              </a:lnSpc>
            </a:pPr>
            <a:r>
              <a:rPr lang="en-ZA" sz="1800" dirty="0"/>
              <a:t>Reviewing the debtor’s allowance provisions to limit the impact on lay-by arrangements</a:t>
            </a:r>
            <a:r>
              <a:rPr lang="en-ZA" sz="1400" dirty="0"/>
              <a:t/>
            </a:r>
            <a:br>
              <a:rPr lang="en-ZA" sz="1400" dirty="0"/>
            </a:br>
            <a:r>
              <a:rPr lang="en-ZA" sz="1400" dirty="0"/>
              <a:t>(Main reference: Section 24 of the Income Tax Act: Clause 13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265275"/>
            <a:ext cx="8648858" cy="5475768"/>
          </a:xfrm>
        </p:spPr>
        <p:txBody>
          <a:bodyPr vert="horz" lIns="91440" tIns="45720" rIns="91440" bIns="45720" rtlCol="0" anchor="t">
            <a:normAutofit lnSpcReduction="10000"/>
          </a:bodyPr>
          <a:lstStyle/>
          <a:p>
            <a:pPr algn="just"/>
            <a:r>
              <a:rPr lang="en-ZA" sz="1800" kern="1200" dirty="0">
                <a:solidFill>
                  <a:srgbClr val="000000"/>
                </a:solidFill>
                <a:effectLst/>
                <a:ea typeface="Calibri" panose="020F0502020204030204" pitchFamily="34" charset="0"/>
              </a:rPr>
              <a:t>The Act makes provision for the debtors’ allowance to be claimed as a deduction against income of taxpayer in respect of an agreement entered into by a taxpayer with any other person in respect of any property of which ownership or transfer is passed from the taxpayer to that other person after the receipt by the taxpayer of the whole or a certain portion of the amount payable in terms of the agreement, provided that the agreement has a duration of at least 12 months and in terms of which at least 25 per cent of the amount due to the taxpayer is only payable in a subsequent year of assessment.  </a:t>
            </a:r>
          </a:p>
          <a:p>
            <a:pPr algn="just"/>
            <a:r>
              <a:rPr lang="en-ZA" sz="1800" kern="1200" dirty="0">
                <a:solidFill>
                  <a:srgbClr val="000000"/>
                </a:solidFill>
                <a:effectLst/>
                <a:ea typeface="Calibri" panose="020F0502020204030204" pitchFamily="34" charset="0"/>
              </a:rPr>
              <a:t>In terms of this provision, the whole of the amount due in terms of the agreement is deemed to have accrued to the taxpayer on the day on which the agreement was entered into and included in the taxpayer’s income upfront. </a:t>
            </a:r>
          </a:p>
          <a:p>
            <a:pPr algn="just"/>
            <a:r>
              <a:rPr lang="en-ZA" sz="1800" kern="1200" dirty="0">
                <a:solidFill>
                  <a:srgbClr val="000000"/>
                </a:solidFill>
                <a:effectLst/>
                <a:ea typeface="Calibri" panose="020F0502020204030204" pitchFamily="34" charset="0"/>
              </a:rPr>
              <a:t> It has come to Government's attention that lay-by arrangements do not benefit from the above-mentioned debtors allowance rules because lay-by arrangements last for periods shorter than 12 months.  </a:t>
            </a:r>
          </a:p>
          <a:p>
            <a:pPr algn="just"/>
            <a:r>
              <a:rPr lang="en-GB" sz="1800" kern="1200" dirty="0">
                <a:solidFill>
                  <a:srgbClr val="000000"/>
                </a:solidFill>
                <a:effectLst/>
                <a:ea typeface="MS Mincho" panose="02020609040205080304" pitchFamily="49" charset="-128"/>
              </a:rPr>
              <a:t>In order to mitigate against the adverse effect of a upfront inclusion of proceeds from lay by arrangements, it is proposed that a new provision be added to section 24 of the Income Tax Act </a:t>
            </a:r>
            <a:r>
              <a:rPr lang="en-ZA" sz="1800" dirty="0">
                <a:effectLst/>
                <a:ea typeface="Calibri" panose="020F0502020204030204" pitchFamily="34" charset="0"/>
              </a:rPr>
              <a:t>to make provision for a taxpayer to claim as an allowance against income, all proceeds from lay by arrangements, to the extent that such amount was not claimed by the taxpayer as an allowance in terms of the other provisions of the Act and subject to a condition that any proceeds from lay by arrangements claimed as allowance must be included in the taxpayer’s income in the flowing year of assessment.</a:t>
            </a:r>
          </a:p>
          <a:p>
            <a:pPr algn="just"/>
            <a:r>
              <a:rPr lang="en-ZA" sz="1800" dirty="0">
                <a:effectLst/>
                <a:ea typeface="Calibri" panose="020F0502020204030204" pitchFamily="34" charset="0"/>
              </a:rPr>
              <a:t> The proposed amendments will come into operation on 1 January 2023 and apply in respect of years of assessment commencing on or after that date.</a:t>
            </a:r>
          </a:p>
          <a:p>
            <a:pPr marL="0" indent="0">
              <a:buNone/>
            </a:pPr>
            <a:endParaRPr lang="en-US" dirty="0"/>
          </a:p>
        </p:txBody>
      </p:sp>
    </p:spTree>
    <p:extLst>
      <p:ext uri="{BB962C8B-B14F-4D97-AF65-F5344CB8AC3E}">
        <p14:creationId xmlns:p14="http://schemas.microsoft.com/office/powerpoint/2010/main" xmlns="" val="806224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Reviewing the debtor’s allowance provisions to limit the impact on lay-by arrangements</a:t>
            </a:r>
            <a:r>
              <a:rPr lang="en-ZA" sz="1400" dirty="0"/>
              <a:t/>
            </a:r>
            <a:br>
              <a:rPr lang="en-ZA" sz="1400" dirty="0"/>
            </a:br>
            <a:r>
              <a:rPr lang="en-ZA" sz="1400" dirty="0"/>
              <a:t>(Main reference: Section 24 of the Income Tax Act: Clause 13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2"/>
          </a:xfrm>
        </p:spPr>
        <p:txBody>
          <a:bodyPr vert="horz" lIns="91440" tIns="45720" rIns="91440" bIns="45720" rtlCol="0" anchor="t">
            <a:normAutofit/>
          </a:bodyPr>
          <a:lstStyle/>
          <a:p>
            <a:pPr marL="0" indent="0" algn="just">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lvl="1" algn="just"/>
            <a:r>
              <a:rPr lang="en-ZA" sz="2000" dirty="0">
                <a:effectLst/>
                <a:ea typeface="Calibri" panose="020F0502020204030204" pitchFamily="34" charset="0"/>
              </a:rPr>
              <a:t>In order to provide the relief earlier, it is proposed that changes should be made in  the 2022 draft TLAB to make provision for the proposed amendments to come into effect on 1 January 2023 and apply in respect of years of assessment ending on or after that date.</a:t>
            </a:r>
            <a:endParaRPr lang="en-ZA" sz="2000" dirty="0"/>
          </a:p>
          <a:p>
            <a:pPr marL="0" indent="0">
              <a:buNone/>
            </a:pPr>
            <a:endParaRPr lang="en-US" dirty="0"/>
          </a:p>
        </p:txBody>
      </p:sp>
    </p:spTree>
    <p:extLst>
      <p:ext uri="{BB962C8B-B14F-4D97-AF65-F5344CB8AC3E}">
        <p14:creationId xmlns:p14="http://schemas.microsoft.com/office/powerpoint/2010/main" xmlns="" val="111736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INCOME TAX: TAXATION OF FINANCIAL INSTRUMENTS AND PRODUCTS</a:t>
            </a:r>
            <a:endParaRPr lang="en-ZA" dirty="0"/>
          </a:p>
        </p:txBody>
      </p:sp>
    </p:spTree>
    <p:extLst>
      <p:ext uri="{BB962C8B-B14F-4D97-AF65-F5344CB8AC3E}">
        <p14:creationId xmlns:p14="http://schemas.microsoft.com/office/powerpoint/2010/main" xmlns="" val="2628044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Impact of IFRS17 insurance contracts on the taxation of insurers</a:t>
            </a:r>
            <a:r>
              <a:rPr lang="en-ZA" sz="1400" dirty="0"/>
              <a:t/>
            </a:r>
            <a:br>
              <a:rPr lang="en-ZA" sz="1400" dirty="0"/>
            </a:br>
            <a:r>
              <a:rPr lang="en-ZA" sz="1400" dirty="0"/>
              <a:t>(Main reference: Sections 28 &amp;29 of the Income Tax Act: Clauses 14&amp;15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297173"/>
            <a:ext cx="8648858" cy="5443870"/>
          </a:xfrm>
        </p:spPr>
        <p:txBody>
          <a:bodyPr vert="horz" lIns="91440" tIns="45720" rIns="91440" bIns="45720" rtlCol="0" anchor="t">
            <a:normAutofit fontScale="77500" lnSpcReduction="20000"/>
          </a:bodyPr>
          <a:lstStyle/>
          <a:p>
            <a:pPr algn="just">
              <a:buFont typeface="Arial" panose="020B0604020202020204" pitchFamily="34" charset="0"/>
              <a:buChar char="•"/>
            </a:pPr>
            <a:r>
              <a:rPr lang="en-US" sz="3200" dirty="0"/>
              <a:t>The International Accounting Standards Board issued International Financial Reporting Standard (IFRS) 17 Insurance Contracts on 18 May 2017 to replace IFRS 4 Insurance Contracts, which was issued in March 2004 on an interim basis. </a:t>
            </a:r>
          </a:p>
          <a:p>
            <a:pPr algn="just">
              <a:buFont typeface="Arial" panose="020B0604020202020204" pitchFamily="34" charset="0"/>
              <a:buChar char="•"/>
            </a:pPr>
            <a:r>
              <a:rPr lang="en-US" sz="3200" dirty="0"/>
              <a:t>IFRS 17 Insurance Contracts aims to provide a global uniform and comprehensive standard on insurance accounting for insurers. The new standard will be effective for reporting periods starting on or after 1 January 2023. </a:t>
            </a:r>
          </a:p>
          <a:p>
            <a:pPr algn="just">
              <a:buFont typeface="Arial" panose="020B0604020202020204" pitchFamily="34" charset="0"/>
              <a:buChar char="•"/>
            </a:pPr>
            <a:r>
              <a:rPr lang="en-US" sz="3200" dirty="0"/>
              <a:t>The implementation of IFRS 17 Insurance Contracts may have a  material impact on the valuation method for insurance contract liabilities and insurers’ cash flow and profit profiles. </a:t>
            </a:r>
          </a:p>
          <a:p>
            <a:pPr algn="just">
              <a:buFont typeface="Arial" panose="020B0604020202020204" pitchFamily="34" charset="0"/>
              <a:buChar char="•"/>
            </a:pPr>
            <a:r>
              <a:rPr lang="en-US" sz="3200" dirty="0"/>
              <a:t>To mitigate this impact, government proposes that changes be made to the income tax provisions dealing with the taxation of insurers.</a:t>
            </a:r>
          </a:p>
          <a:p>
            <a:pPr algn="just">
              <a:buFont typeface="Arial" panose="020B0604020202020204" pitchFamily="34" charset="0"/>
              <a:buChar char="•"/>
            </a:pPr>
            <a:r>
              <a:rPr lang="en-US" sz="3200" dirty="0"/>
              <a:t>Based on consultation with affected stakeholders, the impact on short-term insurers is minimal, in some instances nil. </a:t>
            </a:r>
            <a:endParaRPr lang="en-ZA" sz="3200" dirty="0"/>
          </a:p>
          <a:p>
            <a:pPr marL="0" indent="0">
              <a:buNone/>
            </a:pPr>
            <a:endParaRPr lang="en-US" dirty="0"/>
          </a:p>
        </p:txBody>
      </p:sp>
    </p:spTree>
    <p:extLst>
      <p:ext uri="{BB962C8B-B14F-4D97-AF65-F5344CB8AC3E}">
        <p14:creationId xmlns:p14="http://schemas.microsoft.com/office/powerpoint/2010/main" xmlns="" val="1637960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Impact of IFRS17 insurance contracts on the taxation of insurers</a:t>
            </a:r>
            <a:r>
              <a:rPr lang="en-ZA" sz="1400" dirty="0"/>
              <a:t/>
            </a:r>
            <a:br>
              <a:rPr lang="en-ZA" sz="1400" dirty="0"/>
            </a:br>
            <a:r>
              <a:rPr lang="en-ZA" sz="1400" dirty="0"/>
              <a:t>(Main reference: Sections 28 &amp;29 of the Income Tax Act: Clauses 14&amp;15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297173"/>
            <a:ext cx="8648858" cy="5443870"/>
          </a:xfrm>
        </p:spPr>
        <p:txBody>
          <a:bodyPr vert="horz" lIns="91440" tIns="45720" rIns="91440" bIns="45720" rtlCol="0" anchor="t">
            <a:normAutofit fontScale="25000" lnSpcReduction="20000"/>
          </a:bodyPr>
          <a:lstStyle/>
          <a:p>
            <a:pPr marL="457200" algn="just">
              <a:lnSpc>
                <a:spcPct val="90000"/>
              </a:lnSpc>
            </a:pPr>
            <a:r>
              <a:rPr lang="en-GB" sz="8000" b="1" kern="1200" dirty="0">
                <a:solidFill>
                  <a:srgbClr val="000000"/>
                </a:solidFill>
                <a:effectLst/>
                <a:ea typeface="MS Mincho" panose="02020609040205080304" pitchFamily="49" charset="-128"/>
                <a:cs typeface="Arial" panose="020B0604020202020204" pitchFamily="34" charset="0"/>
              </a:rPr>
              <a:t> </a:t>
            </a:r>
            <a:r>
              <a:rPr lang="en-GB" sz="8000" kern="1200" dirty="0">
                <a:solidFill>
                  <a:srgbClr val="000000"/>
                </a:solidFill>
                <a:effectLst/>
                <a:ea typeface="MS Mincho" panose="02020609040205080304" pitchFamily="49" charset="-128"/>
                <a:cs typeface="Arial" panose="020B0604020202020204" pitchFamily="34" charset="0"/>
              </a:rPr>
              <a:t>With regard to short term insurers, the following is proposed:</a:t>
            </a:r>
            <a:endParaRPr lang="en-ZA" sz="8000" dirty="0">
              <a:effectLst/>
              <a:ea typeface="Calibri" panose="020F0502020204030204" pitchFamily="34" charset="0"/>
              <a:cs typeface="Times New Roman" panose="02020603050405020304" pitchFamily="18" charset="0"/>
            </a:endParaRPr>
          </a:p>
          <a:p>
            <a:pPr marL="1143000" lvl="2" algn="just"/>
            <a:r>
              <a:rPr lang="en-GB" sz="7200" kern="1200" dirty="0">
                <a:solidFill>
                  <a:srgbClr val="000000"/>
                </a:solidFill>
                <a:effectLst/>
                <a:ea typeface="MS Mincho" panose="02020609040205080304" pitchFamily="49" charset="-128"/>
                <a:cs typeface="Arial" panose="020B0604020202020204" pitchFamily="34" charset="0"/>
              </a:rPr>
              <a:t> A phasing in period of 3 years</a:t>
            </a:r>
            <a:endParaRPr lang="en-ZA" sz="7200" dirty="0">
              <a:effectLst/>
              <a:ea typeface="Calibri" panose="020F0502020204030204" pitchFamily="34" charset="0"/>
              <a:cs typeface="Times New Roman" panose="02020603050405020304" pitchFamily="18" charset="0"/>
            </a:endParaRPr>
          </a:p>
          <a:p>
            <a:pPr marL="1028700" lvl="2" indent="-342900" algn="just">
              <a:lnSpc>
                <a:spcPct val="115000"/>
              </a:lnSpc>
              <a:buFont typeface="Symbol" panose="05050102010706020507" pitchFamily="18" charset="2"/>
              <a:buChar char=""/>
            </a:pPr>
            <a:r>
              <a:rPr lang="en-GB" sz="7200" kern="1200" dirty="0">
                <a:solidFill>
                  <a:srgbClr val="000000"/>
                </a:solidFill>
                <a:effectLst/>
                <a:ea typeface="MS Mincho" panose="02020609040205080304" pitchFamily="49" charset="-128"/>
                <a:cs typeface="Arial" panose="020B0604020202020204" pitchFamily="34" charset="0"/>
              </a:rPr>
              <a:t>The phasing in amount will be the difference between the amount that is deductible from income of a short-term insurer in terms of the current provisions of section 28(3) and 28(3A) of the Act at the end of the last year of assessment commencing on or after 1 January 2022 but before 1 January 2023 (measuring year) determined under the current rules of the Act and the amount of the deduction for the measuring year had IFRS17 been applied at the end of the measuring year.    </a:t>
            </a:r>
          </a:p>
          <a:p>
            <a:pPr marL="685800" lvl="2" indent="0" algn="just">
              <a:lnSpc>
                <a:spcPct val="115000"/>
              </a:lnSpc>
              <a:buNone/>
            </a:pPr>
            <a:endParaRPr lang="en-ZA" sz="7200" dirty="0">
              <a:effectLst/>
              <a:ea typeface="Calibri" panose="020F0502020204030204" pitchFamily="34" charset="0"/>
              <a:cs typeface="Times New Roman" panose="02020603050405020304" pitchFamily="18" charset="0"/>
            </a:endParaRPr>
          </a:p>
          <a:p>
            <a:pPr marL="457200" algn="just">
              <a:lnSpc>
                <a:spcPct val="90000"/>
              </a:lnSpc>
            </a:pPr>
            <a:r>
              <a:rPr lang="en-GB" sz="8000" b="1" kern="1200" dirty="0">
                <a:solidFill>
                  <a:srgbClr val="000000"/>
                </a:solidFill>
                <a:effectLst/>
                <a:ea typeface="MS Mincho" panose="02020609040205080304" pitchFamily="49" charset="-128"/>
                <a:cs typeface="Arial" panose="020B0604020202020204" pitchFamily="34" charset="0"/>
              </a:rPr>
              <a:t> </a:t>
            </a:r>
            <a:r>
              <a:rPr lang="en-GB" sz="8000" kern="1200" dirty="0">
                <a:solidFill>
                  <a:srgbClr val="000000"/>
                </a:solidFill>
                <a:effectLst/>
                <a:ea typeface="MS Mincho" panose="02020609040205080304" pitchFamily="49" charset="-128"/>
                <a:cs typeface="Arial" panose="020B0604020202020204" pitchFamily="34" charset="0"/>
              </a:rPr>
              <a:t>With regard to long term insurers, the following is proposed:</a:t>
            </a:r>
          </a:p>
          <a:p>
            <a:pPr marL="1143000" lvl="2" algn="just"/>
            <a:r>
              <a:rPr lang="en-GB" sz="7400" dirty="0">
                <a:solidFill>
                  <a:srgbClr val="000000"/>
                </a:solidFill>
                <a:ea typeface="MS Mincho" panose="02020609040205080304" pitchFamily="49" charset="-128"/>
                <a:cs typeface="Arial" panose="020B0604020202020204" pitchFamily="34" charset="0"/>
              </a:rPr>
              <a:t>A phasing in period of 6 years</a:t>
            </a:r>
            <a:endParaRPr lang="en-ZA" sz="7200" dirty="0">
              <a:effectLst/>
              <a:ea typeface="Calibri" panose="020F0502020204030204" pitchFamily="34" charset="0"/>
              <a:cs typeface="Times New Roman" panose="02020603050405020304" pitchFamily="18" charset="0"/>
            </a:endParaRPr>
          </a:p>
          <a:p>
            <a:pPr lvl="3" algn="just">
              <a:lnSpc>
                <a:spcPct val="115000"/>
              </a:lnSpc>
            </a:pPr>
            <a:r>
              <a:rPr lang="en-GB" sz="7050" kern="1200" dirty="0">
                <a:solidFill>
                  <a:srgbClr val="000000"/>
                </a:solidFill>
                <a:effectLst/>
                <a:ea typeface="MS Mincho" panose="02020609040205080304" pitchFamily="49" charset="-128"/>
                <a:cs typeface="Arial" panose="020B0604020202020204" pitchFamily="34" charset="0"/>
              </a:rPr>
              <a:t>The phasing in amount will be the difference between the value of liabilities  amount determined under the current rules with reference to IFRS 4 at the end of the last  year of assessment commencing on or after 1 January 2022 but before 1 January 2023 (measuring year) and the and the value of liabilities amount had IFRS17 and the definitions of “adjusted IFRS value”  and “value of liabilities” as amended by the 2022 TLAB, been applied at the end of that year of assessment.</a:t>
            </a:r>
            <a:endParaRPr lang="en-ZA" sz="7050" dirty="0">
              <a:effectLst/>
              <a:ea typeface="Calibri" panose="020F0502020204030204" pitchFamily="34" charset="0"/>
              <a:cs typeface="Times New Roman" panose="02020603050405020304" pitchFamily="18" charset="0"/>
            </a:endParaRPr>
          </a:p>
          <a:p>
            <a:pPr marL="285750" indent="0" algn="just">
              <a:lnSpc>
                <a:spcPct val="115000"/>
              </a:lnSpc>
              <a:spcAft>
                <a:spcPts val="800"/>
              </a:spcAft>
              <a:buNone/>
            </a:pPr>
            <a:r>
              <a:rPr lang="en-ZA" sz="7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72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0" algn="just">
              <a:lnSpc>
                <a:spcPct val="115000"/>
              </a:lnSpc>
              <a:spcAft>
                <a:spcPts val="800"/>
              </a:spcAft>
              <a:buNone/>
            </a:pPr>
            <a:endParaRPr lang="en-ZA" sz="16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301073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Proposed changes to the Draft TLAB :Impact of IFRS17 on the taxation of short-term insurers</a:t>
            </a:r>
            <a:endParaRPr lang="en-ZA" dirty="0"/>
          </a:p>
        </p:txBody>
      </p:sp>
    </p:spTree>
    <p:extLst>
      <p:ext uri="{BB962C8B-B14F-4D97-AF65-F5344CB8AC3E}">
        <p14:creationId xmlns:p14="http://schemas.microsoft.com/office/powerpoint/2010/main" xmlns="" val="112931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dirty="0">
                <a:cs typeface="Arial" panose="020B0604020202020204" pitchFamily="34" charset="0"/>
              </a:rPr>
              <a:t>KEY ISSUES INCLUDED IN THE 2022 DRAFT TAX BILLS</a:t>
            </a:r>
          </a:p>
        </p:txBody>
      </p:sp>
      <p:sp>
        <p:nvSpPr>
          <p:cNvPr id="3" name="Content Placeholder 2"/>
          <p:cNvSpPr>
            <a:spLocks noGrp="1"/>
          </p:cNvSpPr>
          <p:nvPr>
            <p:ph idx="1"/>
          </p:nvPr>
        </p:nvSpPr>
        <p:spPr>
          <a:xfrm>
            <a:off x="288099" y="1123949"/>
            <a:ext cx="8536487" cy="5532031"/>
          </a:xfrm>
        </p:spPr>
        <p:txBody>
          <a:bodyPr>
            <a:normAutofit/>
          </a:bodyPr>
          <a:lstStyle/>
          <a:p>
            <a:pPr marL="0" indent="0" algn="just">
              <a:buNone/>
            </a:pPr>
            <a:r>
              <a:rPr lang="en-ZA" sz="2400" dirty="0"/>
              <a:t>The key issues included in the 2022 draft tax bills are the following: </a:t>
            </a:r>
          </a:p>
          <a:p>
            <a:pPr marL="0" indent="0" algn="just">
              <a:buNone/>
            </a:pPr>
            <a:r>
              <a:rPr lang="en-ZA" sz="2400" b="1" dirty="0"/>
              <a:t>2022 Draft TLAB</a:t>
            </a:r>
          </a:p>
          <a:p>
            <a:pPr algn="just"/>
            <a:r>
              <a:rPr lang="en-ZA" sz="2000" dirty="0">
                <a:ea typeface="MS Gothic" panose="020B0609070205080204" pitchFamily="49" charset="-128"/>
              </a:rPr>
              <a:t>Income Tax: Individuals, Savings and Employment</a:t>
            </a:r>
          </a:p>
          <a:p>
            <a:pPr lvl="1" algn="just"/>
            <a:r>
              <a:rPr lang="en-ZA" dirty="0">
                <a:ea typeface="MS Gothic" panose="020B0609070205080204" pitchFamily="49" charset="-128"/>
              </a:rPr>
              <a:t>Reviewing the timing of accrual and </a:t>
            </a:r>
            <a:r>
              <a:rPr lang="en-ZA" dirty="0" err="1">
                <a:ea typeface="MS Gothic" panose="020B0609070205080204" pitchFamily="49" charset="-128"/>
              </a:rPr>
              <a:t>incurral</a:t>
            </a:r>
            <a:r>
              <a:rPr lang="en-ZA" dirty="0">
                <a:ea typeface="MS Gothic" panose="020B0609070205080204" pitchFamily="49" charset="-128"/>
              </a:rPr>
              <a:t> of variable remuneration</a:t>
            </a:r>
          </a:p>
          <a:p>
            <a:pPr lvl="1" algn="just"/>
            <a:r>
              <a:rPr lang="en-ZA" dirty="0">
                <a:ea typeface="MS Gothic" panose="020B0609070205080204" pitchFamily="49" charset="-128"/>
              </a:rPr>
              <a:t>Apportionment  of the interest and capital gains tax annual exclusion when an individual ceases to be tax resident</a:t>
            </a:r>
          </a:p>
          <a:p>
            <a:pPr lvl="1" algn="just"/>
            <a:r>
              <a:rPr lang="en-ZA" dirty="0">
                <a:ea typeface="MS Gothic" panose="020B0609070205080204" pitchFamily="49" charset="-128"/>
              </a:rPr>
              <a:t>Clarifying paragraph (</a:t>
            </a:r>
            <a:r>
              <a:rPr lang="en-ZA" dirty="0" err="1">
                <a:ea typeface="MS Gothic" panose="020B0609070205080204" pitchFamily="49" charset="-128"/>
              </a:rPr>
              <a:t>eA</a:t>
            </a:r>
            <a:r>
              <a:rPr lang="en-ZA" dirty="0">
                <a:ea typeface="MS Gothic" panose="020B0609070205080204" pitchFamily="49" charset="-128"/>
              </a:rPr>
              <a:t>) of the definition of gross income regarding public sector funds</a:t>
            </a:r>
          </a:p>
          <a:p>
            <a:pPr lvl="1" algn="just"/>
            <a:r>
              <a:rPr lang="en-ZA" dirty="0">
                <a:ea typeface="MS Gothic" panose="020B0609070205080204" pitchFamily="49" charset="-128"/>
              </a:rPr>
              <a:t>Technical correction to the definition of “living annuity” in section 1 of the Income Tax Act</a:t>
            </a:r>
          </a:p>
          <a:p>
            <a:pPr lvl="1" algn="just"/>
            <a:r>
              <a:rPr lang="en-ZA" dirty="0">
                <a:ea typeface="MS Gothic" panose="020B0609070205080204" pitchFamily="49" charset="-128"/>
              </a:rPr>
              <a:t>Technical correction to the definitions of “pension preservation fund” and “provident preservation fund” in section 1 of the Income Tax Act   </a:t>
            </a:r>
          </a:p>
          <a:p>
            <a:pPr algn="just">
              <a:buFont typeface="Arial" panose="020B0604020202020204" pitchFamily="34" charset="0"/>
              <a:buChar char="•"/>
            </a:pPr>
            <a:r>
              <a:rPr lang="en-US" sz="2000" dirty="0"/>
              <a:t>Income Tax: General Business Tax</a:t>
            </a:r>
          </a:p>
          <a:p>
            <a:pPr lvl="1" algn="just">
              <a:buFont typeface="Arial" panose="020B0604020202020204" pitchFamily="34" charset="0"/>
              <a:buChar char="•"/>
            </a:pPr>
            <a:r>
              <a:rPr lang="en-US" dirty="0"/>
              <a:t>Clarifying the definition of “contributed tax capital”</a:t>
            </a:r>
          </a:p>
          <a:p>
            <a:pPr lvl="1" algn="just">
              <a:buFont typeface="Arial" panose="020B0604020202020204" pitchFamily="34" charset="0"/>
              <a:buChar char="•"/>
            </a:pPr>
            <a:r>
              <a:rPr lang="en-US" dirty="0"/>
              <a:t>Refining the reversal of the nil base cost rules applicable to intra group transactions</a:t>
            </a:r>
          </a:p>
          <a:p>
            <a:pPr lvl="1" algn="just">
              <a:buFont typeface="Arial" panose="020B0604020202020204" pitchFamily="34" charset="0"/>
              <a:buChar char="•"/>
            </a:pPr>
            <a:r>
              <a:rPr lang="en-US" dirty="0"/>
              <a:t>Clarifying the rule that triggers recoupment under the debt forgiveness rules</a:t>
            </a:r>
          </a:p>
          <a:p>
            <a:pPr lvl="1" algn="just">
              <a:buFont typeface="Arial" panose="020B0604020202020204" pitchFamily="34" charset="0"/>
              <a:buChar char="•"/>
            </a:pPr>
            <a:r>
              <a:rPr lang="en-US" dirty="0"/>
              <a:t>Reviewing the debtors’ allowance provisions to limit the impact on lay by arrangements </a:t>
            </a:r>
          </a:p>
          <a:p>
            <a:pPr lvl="1" algn="just">
              <a:buFont typeface="Arial" panose="020B0604020202020204" pitchFamily="34" charset="0"/>
              <a:buChar char="•"/>
            </a:pPr>
            <a:endParaRPr lang="en-US" dirty="0"/>
          </a:p>
        </p:txBody>
      </p:sp>
    </p:spTree>
    <p:extLst>
      <p:ext uri="{BB962C8B-B14F-4D97-AF65-F5344CB8AC3E}">
        <p14:creationId xmlns:p14="http://schemas.microsoft.com/office/powerpoint/2010/main" xmlns="" val="18337945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short-term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14 of the Draft TLAB: Section 28  of the Income Tax Act )</a:t>
            </a:r>
            <a:endParaRPr lang="en-ZA" sz="1800" dirty="0"/>
          </a:p>
        </p:txBody>
      </p:sp>
      <p:sp>
        <p:nvSpPr>
          <p:cNvPr id="3" name="Content Placeholder 2"/>
          <p:cNvSpPr>
            <a:spLocks noGrp="1"/>
          </p:cNvSpPr>
          <p:nvPr>
            <p:ph idx="1"/>
          </p:nvPr>
        </p:nvSpPr>
        <p:spPr>
          <a:xfrm>
            <a:off x="288099" y="1619250"/>
            <a:ext cx="8536487" cy="5028039"/>
          </a:xfrm>
        </p:spPr>
        <p:txBody>
          <a:bodyPr>
            <a:normAutofit fontScale="92500" lnSpcReduction="10000"/>
          </a:bodyPr>
          <a:lstStyle/>
          <a:p>
            <a:pPr marL="0" lvl="1" indent="0" algn="just" eaLnBrk="0" fontAlgn="base" hangingPunct="0">
              <a:lnSpc>
                <a:spcPct val="120000"/>
              </a:lnSpc>
              <a:spcBef>
                <a:spcPts val="420"/>
              </a:spcBef>
              <a:buNone/>
              <a:defRPr/>
            </a:pPr>
            <a:r>
              <a:rPr lang="en-US" sz="2200" dirty="0"/>
              <a:t>After </a:t>
            </a:r>
            <a:r>
              <a:rPr lang="en-ZA" sz="2200" dirty="0">
                <a:cs typeface="Arial" panose="020B0604020202020204" pitchFamily="34" charset="0"/>
              </a:rPr>
              <a:t>the public consultation process, </a:t>
            </a:r>
            <a:r>
              <a:rPr lang="en-US" sz="2200" dirty="0">
                <a:ea typeface="Arial" panose="020B0604020202020204" pitchFamily="34" charset="0"/>
              </a:rPr>
              <a:t>the following changes are proposed in the draft TLAB and the draft response document, in order to take into account comments received: </a:t>
            </a:r>
            <a:endParaRPr lang="en-ZA" sz="2200" dirty="0">
              <a:cs typeface="Arial" panose="020B0604020202020204" pitchFamily="34" charset="0"/>
            </a:endParaRPr>
          </a:p>
          <a:p>
            <a:pPr marL="971550" lvl="3" indent="-285750" algn="just" eaLnBrk="0" fontAlgn="base" hangingPunct="0">
              <a:lnSpc>
                <a:spcPct val="120000"/>
              </a:lnSpc>
              <a:spcBef>
                <a:spcPts val="420"/>
              </a:spcBef>
              <a:defRPr/>
            </a:pPr>
            <a:r>
              <a:rPr kumimoji="0" lang="en-ZA" sz="2200" b="0" i="0" u="non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To u</a:t>
            </a:r>
            <a:r>
              <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pdate the terminology in section 28 of the Income tax Act in line with IFRS 17 and cross referencing of the proposed new sections. </a:t>
            </a:r>
          </a:p>
          <a:p>
            <a:pPr marL="971550" lvl="3" indent="-285750" algn="just" eaLnBrk="0" fontAlgn="base" hangingPunct="0">
              <a:lnSpc>
                <a:spcPct val="120000"/>
              </a:lnSpc>
              <a:spcBef>
                <a:spcPts val="420"/>
              </a:spcBef>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To make  provision for Section 28(2)(a) to refer  to “insurance revenue” determined in accordance with IFRS 17 as annually reported in the annual financial statements and section 28(3)(a) will be deleted as it will no longer be required. </a:t>
            </a:r>
          </a:p>
          <a:p>
            <a:pPr marL="971550" lvl="3" indent="-285750" algn="just" eaLnBrk="0" fontAlgn="base" hangingPunct="0">
              <a:lnSpc>
                <a:spcPct val="120000"/>
              </a:lnSpc>
              <a:spcBef>
                <a:spcPts val="420"/>
              </a:spcBef>
              <a:defRPr/>
            </a:pPr>
            <a:r>
              <a:rPr lang="en-ZA" sz="2200" dirty="0">
                <a:solidFill>
                  <a:prstClr val="black"/>
                </a:solidFill>
                <a:latin typeface="Calibri" panose="020F0502020204030204"/>
                <a:ea typeface="Calibri" panose="020F0502020204030204" pitchFamily="34" charset="0"/>
              </a:rPr>
              <a:t>To make provision for all </a:t>
            </a:r>
            <a:r>
              <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transactions of third-party cell captives  to be accounted for as per IFRS 17. As a result, premiums received will be deemed to be the amount of insurance revenue as determined in accordance with IFRS 17 in respect of a third-party risk as defined in the Insurance Act.</a:t>
            </a:r>
          </a:p>
          <a:p>
            <a:pPr marL="971550" lvl="3" indent="-285750" algn="just" eaLnBrk="0" fontAlgn="base" hangingPunct="0">
              <a:lnSpc>
                <a:spcPct val="120000"/>
              </a:lnSpc>
              <a:spcBef>
                <a:spcPts val="420"/>
              </a:spcBef>
              <a:defRPr/>
            </a:pPr>
            <a:endPar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lvl="1" indent="0" algn="just" eaLnBrk="0" fontAlgn="base" hangingPunct="0">
              <a:lnSpc>
                <a:spcPct val="120000"/>
              </a:lnSpc>
              <a:spcBef>
                <a:spcPts val="420"/>
              </a:spcBef>
              <a:buNone/>
              <a:defRPr/>
            </a:pPr>
            <a:endPar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2300041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short-term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14 of the Draft TLAB: Section 28  of the Income Tax Act )</a:t>
            </a:r>
            <a:endParaRPr lang="en-ZA" sz="1800" dirty="0"/>
          </a:p>
        </p:txBody>
      </p:sp>
      <p:sp>
        <p:nvSpPr>
          <p:cNvPr id="3" name="Content Placeholder 2"/>
          <p:cNvSpPr>
            <a:spLocks noGrp="1"/>
          </p:cNvSpPr>
          <p:nvPr>
            <p:ph idx="1"/>
          </p:nvPr>
        </p:nvSpPr>
        <p:spPr>
          <a:xfrm>
            <a:off x="288099" y="1619250"/>
            <a:ext cx="8536487" cy="5028039"/>
          </a:xfrm>
        </p:spPr>
        <p:txBody>
          <a:bodyPr>
            <a:normAutofit fontScale="70000" lnSpcReduction="20000"/>
          </a:bodyPr>
          <a:lstStyle/>
          <a:p>
            <a:pPr marL="0" lvl="1" indent="0" algn="just" eaLnBrk="0" fontAlgn="base" hangingPunct="0">
              <a:lnSpc>
                <a:spcPct val="120000"/>
              </a:lnSpc>
              <a:spcBef>
                <a:spcPts val="420"/>
              </a:spcBef>
              <a:buNone/>
              <a:defRPr/>
            </a:pPr>
            <a:r>
              <a:rPr lang="en-US" sz="2600" dirty="0"/>
              <a:t>After </a:t>
            </a:r>
            <a:r>
              <a:rPr lang="en-ZA" sz="2600" dirty="0">
                <a:cs typeface="Arial" panose="020B0604020202020204" pitchFamily="34" charset="0"/>
              </a:rPr>
              <a:t>the public consultation process, </a:t>
            </a:r>
            <a:r>
              <a:rPr lang="en-US" sz="2600" dirty="0">
                <a:ea typeface="Arial" panose="020B0604020202020204" pitchFamily="34" charset="0"/>
              </a:rPr>
              <a:t>the following changes are proposed in the draft TLAB and the draft response document, in order to take into account comments received: </a:t>
            </a:r>
            <a:endParaRPr lang="en-ZA" sz="2600" dirty="0">
              <a:cs typeface="Arial" panose="020B0604020202020204" pitchFamily="34" charset="0"/>
            </a:endParaRPr>
          </a:p>
          <a:p>
            <a:pPr marL="628650" lvl="2" indent="-285750" algn="just" eaLnBrk="0" fontAlgn="base" hangingPunct="0">
              <a:lnSpc>
                <a:spcPct val="120000"/>
              </a:lnSpc>
              <a:spcBef>
                <a:spcPts val="420"/>
              </a:spcBef>
              <a:defRPr/>
            </a:pPr>
            <a:r>
              <a:rPr kumimoji="0" lang="en-ZA" sz="2600" b="0" i="0" u="non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To define </a:t>
            </a:r>
            <a:r>
              <a:rPr kumimoji="0" lang="en-ZA" sz="2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LIC to represent the amount of the liability for incurred claims determined in accordance with IFRS 17 in respect of the policies of the insurer, net of amounts recognised in reinsurance contracts for liabilities for incurred claims, which are determined in accordance with IFRS as annually reported by the insurer to shareholders in the audited financial statements. </a:t>
            </a:r>
          </a:p>
          <a:p>
            <a:pPr marL="628650" lvl="2" indent="-285750" algn="just" eaLnBrk="0" fontAlgn="base" hangingPunct="0">
              <a:lnSpc>
                <a:spcPct val="120000"/>
              </a:lnSpc>
              <a:spcBef>
                <a:spcPts val="420"/>
              </a:spcBef>
              <a:defRPr/>
            </a:pPr>
            <a:r>
              <a:rPr kumimoji="0" lang="en-ZA" sz="2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In addition, section 28(3)(b) of the Income Tax Act dealing with amounts recognised as deferred acquisition costs, deferred revenue determined in accordance with IFRS as reported to shareholders in the audited financial statements will be deleted.  The reason for the deletion is that these amounts are taken into account in insurance revenue calculations.</a:t>
            </a:r>
          </a:p>
          <a:p>
            <a:pPr marL="628650" lvl="2" indent="-285750" algn="just" eaLnBrk="0" fontAlgn="base" hangingPunct="0">
              <a:lnSpc>
                <a:spcPct val="120000"/>
              </a:lnSpc>
              <a:spcBef>
                <a:spcPts val="420"/>
              </a:spcBef>
              <a:defRPr/>
            </a:pPr>
            <a:r>
              <a:rPr kumimoji="0" lang="en-ZA" sz="2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To cater for  certain asset balances which were disclosed as separate asset balances under IFRS 4  but that are to be set off against insurance contract liabilities under IFRS 17.</a:t>
            </a:r>
          </a:p>
          <a:p>
            <a:pPr marL="342900" lvl="2" indent="0" algn="just" eaLnBrk="0" fontAlgn="base" hangingPunct="0">
              <a:lnSpc>
                <a:spcPct val="120000"/>
              </a:lnSpc>
              <a:spcBef>
                <a:spcPts val="420"/>
              </a:spcBef>
              <a:buNone/>
              <a:defRPr/>
            </a:pPr>
            <a:r>
              <a:rPr kumimoji="0" lang="en-ZA" sz="2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a:t>
            </a:r>
          </a:p>
          <a:p>
            <a:pPr marL="971550" lvl="3" indent="-285750" algn="just" eaLnBrk="0" fontAlgn="base" hangingPunct="0">
              <a:lnSpc>
                <a:spcPct val="120000"/>
              </a:lnSpc>
              <a:spcBef>
                <a:spcPts val="420"/>
              </a:spcBef>
              <a:defRPr/>
            </a:pPr>
            <a:endPar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lvl="1" indent="0" algn="just" eaLnBrk="0" fontAlgn="base" hangingPunct="0">
              <a:lnSpc>
                <a:spcPct val="120000"/>
              </a:lnSpc>
              <a:spcBef>
                <a:spcPts val="420"/>
              </a:spcBef>
              <a:buNone/>
              <a:defRPr/>
            </a:pPr>
            <a:endParaRPr kumimoji="0" lang="en-ZA" sz="2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2015590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short-term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14 of the Draft TLAB: Section 28  of the Income Tax Act )</a:t>
            </a:r>
            <a:endParaRPr lang="en-ZA" sz="1800" dirty="0"/>
          </a:p>
        </p:txBody>
      </p:sp>
      <p:sp>
        <p:nvSpPr>
          <p:cNvPr id="3" name="Content Placeholder 2"/>
          <p:cNvSpPr>
            <a:spLocks noGrp="1"/>
          </p:cNvSpPr>
          <p:nvPr>
            <p:ph idx="1"/>
          </p:nvPr>
        </p:nvSpPr>
        <p:spPr>
          <a:xfrm>
            <a:off x="288099" y="1619250"/>
            <a:ext cx="8536487" cy="5028039"/>
          </a:xfrm>
        </p:spPr>
        <p:txBody>
          <a:bodyPr>
            <a:normAutofit/>
          </a:bodyPr>
          <a:lstStyle/>
          <a:p>
            <a:pPr marL="0" lvl="1" indent="0" algn="just" eaLnBrk="0" fontAlgn="base" hangingPunct="0">
              <a:lnSpc>
                <a:spcPct val="120000"/>
              </a:lnSpc>
              <a:spcBef>
                <a:spcPts val="420"/>
              </a:spcBef>
              <a:buNone/>
              <a:defRPr/>
            </a:pPr>
            <a:r>
              <a:rPr lang="en-US" sz="2000" dirty="0"/>
              <a:t>After </a:t>
            </a:r>
            <a:r>
              <a:rPr lang="en-ZA" sz="2000" dirty="0">
                <a:cs typeface="Arial" panose="020B0604020202020204" pitchFamily="34" charset="0"/>
              </a:rPr>
              <a:t>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342900" lvl="1" indent="-342900" algn="just" eaLnBrk="0" fontAlgn="base" hangingPunct="0">
              <a:lnSpc>
                <a:spcPct val="120000"/>
              </a:lnSpc>
              <a:spcBef>
                <a:spcPts val="420"/>
              </a:spcBef>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Currently salvages / third-party recoveries are taxable on receipt. As a result, changes will be made in the 2022 draft TLAB for the inclusion in taxable income in the first year of assessment commencing on or after 1 January 2023 of amounts previously treated as non-taxable in terms of section 28(2)(e) of the Income Tax Act that have not been included in income.</a:t>
            </a:r>
            <a:r>
              <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p>
          <a:p>
            <a:pPr marL="342900" lvl="1" indent="-342900" algn="just" eaLnBrk="0" fontAlgn="base" hangingPunct="0">
              <a:lnSpc>
                <a:spcPct val="120000"/>
              </a:lnSpc>
              <a:spcBef>
                <a:spcPts val="420"/>
              </a:spcBef>
              <a:defRPr/>
            </a:pPr>
            <a:r>
              <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 In addition, the phasing-in will include amounts previously treated as non-taxable in terms of section 28(2)(e) of the Income Tax Act to account for the transitional impact of the change in tax treatment of salvages / third party recoveries.   </a:t>
            </a: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28376574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 Proposed changes to the Draft TLAB :Impact of IFRS17 on the taxation of long-term insurers</a:t>
            </a:r>
            <a:endParaRPr lang="en-ZA" dirty="0"/>
          </a:p>
        </p:txBody>
      </p:sp>
    </p:spTree>
    <p:extLst>
      <p:ext uri="{BB962C8B-B14F-4D97-AF65-F5344CB8AC3E}">
        <p14:creationId xmlns:p14="http://schemas.microsoft.com/office/powerpoint/2010/main" xmlns="" val="4038519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long-term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15 of the Draft TLAB: Section 29A  of the Income Tax Act )</a:t>
            </a:r>
            <a:endParaRPr lang="en-ZA" sz="1800" dirty="0"/>
          </a:p>
        </p:txBody>
      </p:sp>
      <p:sp>
        <p:nvSpPr>
          <p:cNvPr id="3" name="Content Placeholder 2"/>
          <p:cNvSpPr>
            <a:spLocks noGrp="1"/>
          </p:cNvSpPr>
          <p:nvPr>
            <p:ph idx="1"/>
          </p:nvPr>
        </p:nvSpPr>
        <p:spPr>
          <a:xfrm>
            <a:off x="288099" y="1619250"/>
            <a:ext cx="8536487" cy="5028039"/>
          </a:xfrm>
        </p:spPr>
        <p:txBody>
          <a:bodyPr>
            <a:normAutofit/>
          </a:bodyPr>
          <a:lstStyle/>
          <a:p>
            <a:pPr marL="0" lvl="1" indent="0" algn="just" eaLnBrk="0" fontAlgn="base" hangingPunct="0">
              <a:lnSpc>
                <a:spcPct val="120000"/>
              </a:lnSpc>
              <a:spcBef>
                <a:spcPts val="420"/>
              </a:spcBef>
              <a:buNone/>
              <a:defRPr/>
            </a:pPr>
            <a:r>
              <a:rPr lang="en-US" sz="2000" dirty="0"/>
              <a:t>After </a:t>
            </a:r>
            <a:r>
              <a:rPr lang="en-ZA" sz="2000" dirty="0">
                <a:cs typeface="Arial" panose="020B0604020202020204" pitchFamily="34" charset="0"/>
              </a:rPr>
              <a:t>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342900" lvl="1" indent="-342900" algn="just" eaLnBrk="0" fontAlgn="base" hangingPunct="0">
              <a:lnSpc>
                <a:spcPct val="120000"/>
              </a:lnSpc>
              <a:spcBef>
                <a:spcPts val="420"/>
              </a:spcBef>
              <a:buFont typeface="Courier New" panose="02070309020205020404" pitchFamily="49" charset="0"/>
              <a:buChar char="o"/>
              <a:defRPr/>
            </a:pPr>
            <a:r>
              <a:rPr lang="en-ZA" sz="2000" dirty="0">
                <a:effectLst/>
                <a:ea typeface="Calibri" panose="020F0502020204030204" pitchFamily="34" charset="0"/>
              </a:rPr>
              <a:t>The proposed phase-in period of 6 years in the 2022 Draft TLAB will be maintained because of :</a:t>
            </a:r>
          </a:p>
          <a:p>
            <a:pPr marL="685800" lvl="2" indent="-342900" algn="just" eaLnBrk="0" fontAlgn="base" hangingPunct="0">
              <a:lnSpc>
                <a:spcPct val="120000"/>
              </a:lnSpc>
              <a:spcBef>
                <a:spcPts val="420"/>
              </a:spcBef>
              <a:buFont typeface="Courier New" panose="02070309020205020404" pitchFamily="49" charset="0"/>
              <a:buChar char="o"/>
              <a:defRPr/>
            </a:pPr>
            <a:r>
              <a:rPr lang="en-ZA" sz="1700" dirty="0">
                <a:effectLst/>
                <a:ea typeface="Calibri" panose="020F0502020204030204" pitchFamily="34" charset="0"/>
              </a:rPr>
              <a:t>(i) the financial impact figures that were submitted by the industry reflecting the impact of transitioning to IFRS 17; </a:t>
            </a:r>
          </a:p>
          <a:p>
            <a:pPr marL="685800" lvl="2" indent="-342900" algn="just" eaLnBrk="0" fontAlgn="base" hangingPunct="0">
              <a:lnSpc>
                <a:spcPct val="120000"/>
              </a:lnSpc>
              <a:spcBef>
                <a:spcPts val="420"/>
              </a:spcBef>
              <a:buFont typeface="Courier New" panose="02070309020205020404" pitchFamily="49" charset="0"/>
              <a:buChar char="o"/>
              <a:defRPr/>
            </a:pPr>
            <a:r>
              <a:rPr lang="en-ZA" sz="1700" dirty="0">
                <a:effectLst/>
                <a:ea typeface="Calibri" panose="020F0502020204030204" pitchFamily="34" charset="0"/>
              </a:rPr>
              <a:t>(ii) ensuring consistency and practising fairness to those companies that were given 6-year phasing-in 2016, when an adjusted IFRS basis was introduced to value long-term insurers’ liabilities. </a:t>
            </a:r>
          </a:p>
          <a:p>
            <a:pPr marL="342900" lvl="1" indent="-342900" algn="just" eaLnBrk="0" fontAlgn="base" hangingPunct="0">
              <a:lnSpc>
                <a:spcPct val="120000"/>
              </a:lnSpc>
              <a:spcBef>
                <a:spcPts val="420"/>
              </a:spcBef>
              <a:buFont typeface="Courier New" panose="02070309020205020404" pitchFamily="49" charset="0"/>
              <a:buChar char="o"/>
              <a:defRPr/>
            </a:pPr>
            <a:r>
              <a:rPr lang="en-ZA" sz="2000" dirty="0">
                <a:effectLst/>
                <a:ea typeface="Calibri" panose="020F0502020204030204" pitchFamily="34" charset="0"/>
              </a:rPr>
              <a:t>However, Government will monitor the issues raised by the industry after the commencement of IFRS 17 and the implementation of the amendments to section 29A.</a:t>
            </a: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223495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long-term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15 of the Draft TLAB: Section 29A  of the Income Tax Act )</a:t>
            </a:r>
            <a:endParaRPr lang="en-ZA" sz="1800" dirty="0"/>
          </a:p>
        </p:txBody>
      </p:sp>
      <p:sp>
        <p:nvSpPr>
          <p:cNvPr id="3" name="Content Placeholder 2"/>
          <p:cNvSpPr>
            <a:spLocks noGrp="1"/>
          </p:cNvSpPr>
          <p:nvPr>
            <p:ph idx="1"/>
          </p:nvPr>
        </p:nvSpPr>
        <p:spPr>
          <a:xfrm>
            <a:off x="288099" y="1619250"/>
            <a:ext cx="8536487" cy="5028039"/>
          </a:xfrm>
        </p:spPr>
        <p:txBody>
          <a:bodyPr>
            <a:normAutofit/>
          </a:bodyPr>
          <a:lstStyle/>
          <a:p>
            <a:pPr marL="0" lvl="1" indent="0" algn="just" eaLnBrk="0" fontAlgn="base" hangingPunct="0">
              <a:lnSpc>
                <a:spcPct val="120000"/>
              </a:lnSpc>
              <a:spcBef>
                <a:spcPts val="420"/>
              </a:spcBef>
              <a:buNone/>
              <a:defRPr/>
            </a:pPr>
            <a:r>
              <a:rPr lang="en-US" sz="2000" dirty="0"/>
              <a:t>After </a:t>
            </a:r>
            <a:r>
              <a:rPr lang="en-ZA" sz="2000" dirty="0">
                <a:cs typeface="Arial" panose="020B0604020202020204" pitchFamily="34" charset="0"/>
              </a:rPr>
              <a:t>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342900" lvl="1" indent="-342900" algn="just" eaLnBrk="0" fontAlgn="base" hangingPunct="0">
              <a:lnSpc>
                <a:spcPct val="120000"/>
              </a:lnSpc>
              <a:spcBef>
                <a:spcPts val="420"/>
              </a:spcBef>
              <a:buFont typeface="Courier New" panose="02070309020205020404" pitchFamily="49" charset="0"/>
              <a:buChar char="o"/>
              <a:defRPr/>
            </a:pPr>
            <a:r>
              <a:rPr lang="en-ZA" sz="2000" dirty="0">
                <a:effectLst/>
                <a:ea typeface="Calibri" panose="020F0502020204030204" pitchFamily="34" charset="0"/>
              </a:rPr>
              <a:t>The intention for the proposal in the 2022 draft TLAB for an adjustment to be made in the determination of taxable income of the corporate fund was to provide a greater alignment between tax and accounting. In fact, this proposal was favoured by one member of ASISA.  That said, in order to cater for most long-term insurers, changes will be made in the 2022 Draft TLAB in the phasing-in mechanism by withdrawing adjustments to the taxable income </a:t>
            </a:r>
            <a:r>
              <a:rPr lang="en-ZA" sz="2000" dirty="0">
                <a:ea typeface="Calibri" panose="020F0502020204030204" pitchFamily="34" charset="0"/>
              </a:rPr>
              <a:t>of the corporate fund and by </a:t>
            </a:r>
            <a:r>
              <a:rPr lang="en-ZA" sz="2000" dirty="0">
                <a:effectLst/>
                <a:ea typeface="Calibri" panose="020F0502020204030204" pitchFamily="34" charset="0"/>
              </a:rPr>
              <a:t>adjusting the “adjusted IFRS value” per policyholder and risk policy fund as was done for the phasing-in in 2018.</a:t>
            </a: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4098874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US" altLang="en-US" sz="2200" kern="0" dirty="0">
                <a:solidFill>
                  <a:prstClr val="black"/>
                </a:solidFill>
                <a:ea typeface="Osaka"/>
                <a:cs typeface="Arial" pitchFamily="34" charset="0"/>
              </a:rPr>
              <a:t>Impact of IFRS 17 insurance contracts on the taxation of long-term insurers</a:t>
            </a:r>
            <a:br>
              <a:rPr lang="en-US" altLang="en-US" sz="2200" kern="0" dirty="0">
                <a:solidFill>
                  <a:prstClr val="black"/>
                </a:solidFill>
                <a:ea typeface="Osaka"/>
                <a:cs typeface="Arial" pitchFamily="34" charset="0"/>
              </a:rPr>
            </a:br>
            <a:r>
              <a:rPr lang="en-US" altLang="en-US" sz="1800" kern="0" dirty="0">
                <a:solidFill>
                  <a:prstClr val="black"/>
                </a:solidFill>
                <a:ea typeface="Osaka"/>
                <a:cs typeface="Arial" pitchFamily="34" charset="0"/>
              </a:rPr>
              <a:t>(Clause 15 of the Draft TLAB: Section 29A  of the Income Tax Act )</a:t>
            </a:r>
            <a:endParaRPr lang="en-ZA" sz="1800" dirty="0"/>
          </a:p>
        </p:txBody>
      </p:sp>
      <p:sp>
        <p:nvSpPr>
          <p:cNvPr id="3" name="Content Placeholder 2"/>
          <p:cNvSpPr>
            <a:spLocks noGrp="1"/>
          </p:cNvSpPr>
          <p:nvPr>
            <p:ph idx="1"/>
          </p:nvPr>
        </p:nvSpPr>
        <p:spPr>
          <a:xfrm>
            <a:off x="288099" y="1619250"/>
            <a:ext cx="8675148" cy="5028039"/>
          </a:xfrm>
        </p:spPr>
        <p:txBody>
          <a:bodyPr>
            <a:normAutofit/>
          </a:bodyPr>
          <a:lstStyle/>
          <a:p>
            <a:pPr marL="0" lvl="1" indent="0" algn="just" eaLnBrk="0" fontAlgn="base" hangingPunct="0">
              <a:lnSpc>
                <a:spcPct val="120000"/>
              </a:lnSpc>
              <a:spcBef>
                <a:spcPts val="420"/>
              </a:spcBef>
              <a:buNone/>
              <a:defRPr/>
            </a:pPr>
            <a:r>
              <a:rPr lang="en-US" sz="2000" dirty="0"/>
              <a:t>After </a:t>
            </a:r>
            <a:r>
              <a:rPr lang="en-ZA" sz="2000" dirty="0">
                <a:cs typeface="Arial" panose="020B0604020202020204" pitchFamily="34" charset="0"/>
              </a:rPr>
              <a:t>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342900" lvl="1" indent="-342900" algn="just" eaLnBrk="0" fontAlgn="base" hangingPunct="0">
              <a:lnSpc>
                <a:spcPct val="120000"/>
              </a:lnSpc>
              <a:spcBef>
                <a:spcPts val="420"/>
              </a:spcBef>
              <a:buFont typeface="Courier New" panose="02070309020205020404" pitchFamily="49" charset="0"/>
              <a:buChar char="o"/>
              <a:defRPr/>
            </a:pPr>
            <a:r>
              <a:rPr lang="en-ZA" dirty="0">
                <a:effectLst/>
                <a:ea typeface="Calibri" panose="020F0502020204030204" pitchFamily="34" charset="0"/>
                <a:cs typeface="Times New Roman" panose="02020603050405020304" pitchFamily="18" charset="0"/>
              </a:rPr>
              <a:t>To ensure that the correct comparison is being made in determining the phasing in amount and to ensure equal treatment of insurers, changes will be made in the 2022 draft TLAB so that the “value of liabilities” definition is utilised to determine the phasing-in amount instead of the adjusted IFRS value.</a:t>
            </a:r>
          </a:p>
          <a:p>
            <a:pPr marL="342900" lvl="1" indent="-342900" algn="just" eaLnBrk="0" fontAlgn="base" hangingPunct="0">
              <a:lnSpc>
                <a:spcPct val="120000"/>
              </a:lnSpc>
              <a:spcBef>
                <a:spcPts val="420"/>
              </a:spcBef>
              <a:buFont typeface="Courier New" panose="02070309020205020404" pitchFamily="49" charset="0"/>
              <a:buChar char="o"/>
              <a:defRPr/>
            </a:pPr>
            <a:r>
              <a:rPr lang="en-ZA" dirty="0">
                <a:effectLst/>
                <a:ea typeface="Calibri" panose="020F0502020204030204" pitchFamily="34" charset="0"/>
              </a:rPr>
              <a:t>The proposed “phasing-in amount” in the 2022 Draft TLAB will be changed to exclude premium debtors and policy loans as they are no longer </a:t>
            </a:r>
            <a:r>
              <a:rPr lang="en-ZA" dirty="0">
                <a:ea typeface="Calibri" panose="020F0502020204030204" pitchFamily="34" charset="0"/>
              </a:rPr>
              <a:t>disclosed separately but are </a:t>
            </a:r>
            <a:r>
              <a:rPr lang="en-ZA" dirty="0">
                <a:effectLst/>
                <a:ea typeface="Calibri" panose="020F0502020204030204" pitchFamily="34" charset="0"/>
              </a:rPr>
              <a:t>set off against liabilities in the calculation of “value of liabilities” under IFRS 17. </a:t>
            </a: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3565108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INCOME TAX:BUSINESS INCENTIVES</a:t>
            </a:r>
            <a:endParaRPr lang="en-ZA" dirty="0"/>
          </a:p>
        </p:txBody>
      </p:sp>
    </p:spTree>
    <p:extLst>
      <p:ext uri="{BB962C8B-B14F-4D97-AF65-F5344CB8AC3E}">
        <p14:creationId xmlns:p14="http://schemas.microsoft.com/office/powerpoint/2010/main" xmlns="" val="2115011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Interaction between the application of the assessed loss restriction rules and capital expenditure regime for mining companies</a:t>
            </a:r>
            <a:r>
              <a:rPr lang="en-ZA" sz="1400" dirty="0"/>
              <a:t/>
            </a:r>
            <a:br>
              <a:rPr lang="en-ZA" sz="1400" dirty="0"/>
            </a:br>
            <a:r>
              <a:rPr lang="en-ZA" sz="1400" dirty="0"/>
              <a:t>(Main reference: Section 20 of the Income Tax Act: Clause 42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1"/>
          </a:xfrm>
        </p:spPr>
        <p:txBody>
          <a:bodyPr vert="horz" lIns="91440" tIns="45720" rIns="91440" bIns="45720" rtlCol="0" anchor="t">
            <a:normAutofit/>
          </a:bodyPr>
          <a:lstStyle/>
          <a:p>
            <a:pPr marL="111760" indent="0" algn="just">
              <a:lnSpc>
                <a:spcPct val="115000"/>
              </a:lnSpc>
              <a:spcAft>
                <a:spcPts val="800"/>
              </a:spcAft>
              <a:buNone/>
            </a:pPr>
            <a:r>
              <a:rPr lang="en-ZA"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800" dirty="0">
              <a:effectLst/>
              <a:ea typeface="Calibri" panose="020F0502020204030204" pitchFamily="34" charset="0"/>
              <a:cs typeface="Times New Roman" panose="02020603050405020304" pitchFamily="18" charset="0"/>
            </a:endParaRP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In 2021 changes were made in section 20 of the Act to restrict the use of assessed losses carried forward as part of the corporate income tax package to broaden the tax base and reducing the corporate income tax rate.</a:t>
            </a: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 It has come to Government’s attention that there is an anomaly in the interaction between the application of the new assessed loss restriction rules in section 20 of the Act and the current capital expenditure regime applicable to mining operations in terms of section 36 of the Act. </a:t>
            </a: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To address this anomaly, it was proposed that clarification be made in section 20 of the Act, dealing with restriction of assessed losses, by inserting an ordering rule stating that the calculation of the assessed loss restriction in terms of section 20 should be determined before taking into account the capital expenditure deduction for mining operations in terms of section 36 of the Act.</a:t>
            </a:r>
            <a:endParaRPr lang="en-ZA" sz="1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444591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Interaction between the application of the assessed loss restriction rules and capital expenditure regime for mining companies</a:t>
            </a:r>
            <a:r>
              <a:rPr lang="en-ZA" sz="1400" dirty="0"/>
              <a:t/>
            </a:r>
            <a:br>
              <a:rPr lang="en-ZA" sz="1400" dirty="0"/>
            </a:br>
            <a:r>
              <a:rPr lang="en-ZA" sz="1400" dirty="0"/>
              <a:t>(Main reference: Section 20 of the Income Tax Act: Clause 42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1"/>
          </a:xfrm>
        </p:spPr>
        <p:txBody>
          <a:bodyPr vert="horz" lIns="91440" tIns="45720" rIns="91440" bIns="45720" rtlCol="0" anchor="t">
            <a:normAutofit/>
          </a:bodyPr>
          <a:lstStyle/>
          <a:p>
            <a:pPr marL="0" indent="0">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800100" lvl="1" algn="just">
              <a:lnSpc>
                <a:spcPct val="115000"/>
              </a:lnSpc>
            </a:pPr>
            <a:r>
              <a:rPr lang="en-ZA" sz="2000" dirty="0">
                <a:solidFill>
                  <a:srgbClr val="000000"/>
                </a:solidFill>
                <a:ea typeface="MS Mincho" panose="02020609040205080304" pitchFamily="49" charset="-128"/>
                <a:cs typeface="Arial" panose="020B0604020202020204" pitchFamily="34" charset="0"/>
              </a:rPr>
              <a:t>Changes will be made in the Explanatory Memo to the 2022 Draft TLAB to include a revised illustrative example to rectify the anomalies identified in that example.</a:t>
            </a:r>
          </a:p>
          <a:p>
            <a:pPr marL="800100" lvl="1" algn="just">
              <a:lnSpc>
                <a:spcPct val="115000"/>
              </a:lnSpc>
            </a:pPr>
            <a:r>
              <a:rPr lang="en-ZA" sz="2000" kern="1200" dirty="0">
                <a:solidFill>
                  <a:srgbClr val="000000"/>
                </a:solidFill>
                <a:effectLst/>
                <a:ea typeface="MS Mincho" panose="02020609040205080304" pitchFamily="49" charset="-128"/>
                <a:cs typeface="Arial" panose="020B0604020202020204" pitchFamily="34" charset="0"/>
              </a:rPr>
              <a:t>Changes will be made in the 2022 draft  TLAB to include a technical correction to ensure a link between the ring-fencing rules and deduction for capex, by making a reference to section 36(7C), as such section makes references to subsections (7E), (7F) and (7G)  as well as section 15 (a).  </a:t>
            </a:r>
          </a:p>
          <a:p>
            <a:pPr marL="0" indent="0">
              <a:buNone/>
            </a:pPr>
            <a:endParaRPr lang="en-US" dirty="0"/>
          </a:p>
        </p:txBody>
      </p:sp>
    </p:spTree>
    <p:extLst>
      <p:ext uri="{BB962C8B-B14F-4D97-AF65-F5344CB8AC3E}">
        <p14:creationId xmlns:p14="http://schemas.microsoft.com/office/powerpoint/2010/main" xmlns="" val="282524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dirty="0">
                <a:cs typeface="Arial" panose="020B0604020202020204" pitchFamily="34" charset="0"/>
              </a:rPr>
              <a:t>KEY ISSUES INCLUDED IN THE 2022 DRAFT TAX BILLS</a:t>
            </a:r>
          </a:p>
        </p:txBody>
      </p:sp>
      <p:sp>
        <p:nvSpPr>
          <p:cNvPr id="3" name="Content Placeholder 2"/>
          <p:cNvSpPr>
            <a:spLocks noGrp="1"/>
          </p:cNvSpPr>
          <p:nvPr>
            <p:ph idx="1"/>
          </p:nvPr>
        </p:nvSpPr>
        <p:spPr>
          <a:xfrm>
            <a:off x="288099" y="1123949"/>
            <a:ext cx="8536487" cy="5734051"/>
          </a:xfrm>
        </p:spPr>
        <p:txBody>
          <a:bodyPr>
            <a:normAutofit/>
          </a:bodyPr>
          <a:lstStyle/>
          <a:p>
            <a:pPr marL="0" indent="0" algn="just">
              <a:buNone/>
            </a:pPr>
            <a:r>
              <a:rPr lang="en-ZA" sz="2000" dirty="0"/>
              <a:t>The key issues included in the 2022 draft tax bills are the following: </a:t>
            </a:r>
          </a:p>
          <a:p>
            <a:pPr marL="0" indent="0" algn="just">
              <a:buNone/>
            </a:pPr>
            <a:r>
              <a:rPr lang="en-ZA" sz="2000" b="1" dirty="0"/>
              <a:t>2022 Draft TLAB</a:t>
            </a:r>
          </a:p>
          <a:p>
            <a:pPr algn="just">
              <a:buFont typeface="Arial" panose="020B0604020202020204" pitchFamily="34" charset="0"/>
              <a:buChar char="•"/>
            </a:pPr>
            <a:r>
              <a:rPr lang="en-US" sz="2000" dirty="0"/>
              <a:t>Income Tax: Taxation of financial institutions and products</a:t>
            </a:r>
          </a:p>
          <a:p>
            <a:pPr lvl="1" algn="just">
              <a:buFont typeface="Arial" panose="020B0604020202020204" pitchFamily="34" charset="0"/>
              <a:buChar char="•"/>
            </a:pPr>
            <a:r>
              <a:rPr lang="en-US" sz="1600" dirty="0"/>
              <a:t>Impact of IFRS17 insurance contracts on the taxation of short term and long term insurers</a:t>
            </a:r>
          </a:p>
          <a:p>
            <a:pPr algn="just">
              <a:buFont typeface="Arial" panose="020B0604020202020204" pitchFamily="34" charset="0"/>
              <a:buChar char="•"/>
            </a:pPr>
            <a:r>
              <a:rPr lang="en-US" dirty="0"/>
              <a:t> </a:t>
            </a:r>
            <a:r>
              <a:rPr lang="en-US" sz="2000" dirty="0"/>
              <a:t>Income Tax: Business incentives</a:t>
            </a:r>
          </a:p>
          <a:p>
            <a:pPr lvl="1" algn="just">
              <a:buFont typeface="Arial" panose="020B0604020202020204" pitchFamily="34" charset="0"/>
              <a:buChar char="•"/>
            </a:pPr>
            <a:r>
              <a:rPr lang="en-US" sz="1600" dirty="0"/>
              <a:t>Interaction between the application of the assessed loss restriction rules and capital expenditure regime for mining operations</a:t>
            </a:r>
          </a:p>
          <a:p>
            <a:pPr lvl="1" algn="just">
              <a:buFont typeface="Arial" panose="020B0604020202020204" pitchFamily="34" charset="0"/>
              <a:buChar char="•"/>
            </a:pPr>
            <a:r>
              <a:rPr lang="en-US" sz="1600" dirty="0"/>
              <a:t>Interaction between the application of the interest limitation rules and capital expenditure regime for mining operations</a:t>
            </a:r>
          </a:p>
          <a:p>
            <a:pPr lvl="1" algn="just">
              <a:buFont typeface="Arial" panose="020B0604020202020204" pitchFamily="34" charset="0"/>
              <a:buChar char="•"/>
            </a:pPr>
            <a:r>
              <a:rPr lang="en-US" sz="1600" dirty="0"/>
              <a:t>Tax treatment of an asset acquired as a government grant in kind</a:t>
            </a:r>
          </a:p>
          <a:p>
            <a:pPr algn="just">
              <a:buFont typeface="Arial" panose="020B0604020202020204" pitchFamily="34" charset="0"/>
              <a:buChar char="•"/>
            </a:pPr>
            <a:r>
              <a:rPr lang="en-US" sz="2000" dirty="0"/>
              <a:t>International Tax</a:t>
            </a:r>
          </a:p>
          <a:p>
            <a:pPr lvl="1" algn="just">
              <a:buFont typeface="Arial" panose="020B0604020202020204" pitchFamily="34" charset="0"/>
              <a:buChar char="•"/>
            </a:pPr>
            <a:r>
              <a:rPr lang="en-US" sz="1600" dirty="0"/>
              <a:t>Clarifying the treatment of amounts from hybrid equity instruments deemed to be income under CFC rules</a:t>
            </a:r>
          </a:p>
          <a:p>
            <a:pPr lvl="1" algn="just">
              <a:buFont typeface="Arial" panose="020B0604020202020204" pitchFamily="34" charset="0"/>
              <a:buChar char="•"/>
            </a:pPr>
            <a:r>
              <a:rPr lang="en-US" sz="1600" dirty="0"/>
              <a:t>Clarifying the exclusion of redemptions of participatory interests in foreign collective investment schemes from the definition of foreign dividend</a:t>
            </a:r>
          </a:p>
        </p:txBody>
      </p:sp>
    </p:spTree>
    <p:extLst>
      <p:ext uri="{BB962C8B-B14F-4D97-AF65-F5344CB8AC3E}">
        <p14:creationId xmlns:p14="http://schemas.microsoft.com/office/powerpoint/2010/main" xmlns="" val="35619609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Interaction between the application of the interest limitation rules and capital expenditure regime for mining companies</a:t>
            </a:r>
            <a:r>
              <a:rPr lang="en-ZA" sz="1400" dirty="0"/>
              <a:t/>
            </a:r>
            <a:br>
              <a:rPr lang="en-ZA" sz="1400" dirty="0"/>
            </a:br>
            <a:r>
              <a:rPr lang="en-ZA" sz="1400" dirty="0"/>
              <a:t>(Main reference: Section 23M of the Income Tax Act: Clause 12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1"/>
          </a:xfrm>
        </p:spPr>
        <p:txBody>
          <a:bodyPr vert="horz" lIns="91440" tIns="45720" rIns="91440" bIns="45720" rtlCol="0" anchor="t">
            <a:normAutofit fontScale="92500"/>
          </a:bodyPr>
          <a:lstStyle/>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In 2021 changes were made in section 23M of the Act to strengthen the rules dealing with limitation of interest deduction in respect of debts owed to persons not subject to tax as part of the corporate income tax package to broaden the tax base and reducing the corporate income tax rate.</a:t>
            </a: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 It has come to Government’s attention that there is an anomaly in the interaction between the application of the interest limitation rules in section 23M of the Act and the current capital expenditure regime applicable to mining operations in terms of section 36 of the Act.  </a:t>
            </a: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At issue is the application of the provisions of section 23M to the interest expense on non-producing mining operations that forms part of capital expenditure of such mining operations. </a:t>
            </a:r>
          </a:p>
          <a:p>
            <a:pPr marL="457200" algn="just">
              <a:lnSpc>
                <a:spcPct val="115000"/>
              </a:lnSpc>
            </a:pPr>
            <a:r>
              <a:rPr lang="en-ZA" sz="1800" kern="1200" dirty="0">
                <a:solidFill>
                  <a:srgbClr val="000000"/>
                </a:solidFill>
                <a:effectLst/>
                <a:ea typeface="MS Mincho" panose="02020609040205080304" pitchFamily="49" charset="-128"/>
                <a:cs typeface="Arial" panose="020B0604020202020204" pitchFamily="34" charset="0"/>
              </a:rPr>
              <a:t>To address this anomaly, it is proposed that clarification be made in section 23M of the Act, by inserting a provision stating that the interest limitation rules will not be applied to limit the interest expense of non-producing mining operations that forms part of capital expenditure of such mining operations in terms of section 36 of the Act.</a:t>
            </a:r>
            <a:endParaRPr lang="en-ZA" sz="1800" dirty="0">
              <a:effectLst/>
              <a:ea typeface="Calibri" panose="020F0502020204030204" pitchFamily="34" charset="0"/>
              <a:cs typeface="Times New Roman" panose="02020603050405020304" pitchFamily="18" charset="0"/>
            </a:endParaRPr>
          </a:p>
          <a:p>
            <a:pPr marL="285750" indent="0" algn="just" eaLnBrk="0" fontAlgn="base" hangingPunct="0">
              <a:lnSpc>
                <a:spcPct val="115000"/>
              </a:lnSpc>
              <a:buNone/>
            </a:pPr>
            <a:r>
              <a:rPr lang="en-US"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457200" algn="just">
              <a:lnSpc>
                <a:spcPct val="115000"/>
              </a:lnSpc>
            </a:pPr>
            <a:endParaRPr lang="en-US" dirty="0"/>
          </a:p>
        </p:txBody>
      </p:sp>
    </p:spTree>
    <p:extLst>
      <p:ext uri="{BB962C8B-B14F-4D97-AF65-F5344CB8AC3E}">
        <p14:creationId xmlns:p14="http://schemas.microsoft.com/office/powerpoint/2010/main" xmlns="" val="897292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1031358"/>
          </a:xfrm>
        </p:spPr>
        <p:txBody>
          <a:bodyPr>
            <a:noAutofit/>
          </a:bodyPr>
          <a:lstStyle/>
          <a:p>
            <a:pPr algn="ctr">
              <a:lnSpc>
                <a:spcPct val="100000"/>
              </a:lnSpc>
            </a:pPr>
            <a:r>
              <a:rPr lang="en-ZA" sz="1800" dirty="0"/>
              <a:t>Interaction between the application of the interest limitation rules and capital expenditure regime for mining companies</a:t>
            </a:r>
            <a:r>
              <a:rPr lang="en-ZA" sz="1400" dirty="0"/>
              <a:t/>
            </a:r>
            <a:br>
              <a:rPr lang="en-ZA" sz="1400" dirty="0"/>
            </a:br>
            <a:r>
              <a:rPr lang="en-ZA" sz="1400" dirty="0"/>
              <a:t>(Main reference: Section 23M of the Income Tax Act: Clause 12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414131"/>
            <a:ext cx="8648858" cy="5326911"/>
          </a:xfrm>
        </p:spPr>
        <p:txBody>
          <a:bodyPr vert="horz" lIns="91440" tIns="45720" rIns="91440" bIns="45720" rtlCol="0" anchor="t">
            <a:normAutofit/>
          </a:bodyPr>
          <a:lstStyle/>
          <a:p>
            <a:pPr marL="28575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lvl="2" algn="just">
              <a:lnSpc>
                <a:spcPct val="115000"/>
              </a:lnSpc>
            </a:pPr>
            <a:r>
              <a:rPr lang="en-ZA" sz="2000" dirty="0">
                <a:effectLst/>
                <a:ea typeface="Calibri" panose="020F0502020204030204" pitchFamily="34" charset="0"/>
                <a:cs typeface="Arial" panose="020B0604020202020204" pitchFamily="34" charset="0"/>
              </a:rPr>
              <a:t> Changes will be made in the 2022 draft TLAB to clarify that the proposed amendment to subsection (6A) extends to interest on loans prior to commencing production too</a:t>
            </a:r>
            <a:r>
              <a:rPr lang="en-ZA" sz="2000" dirty="0">
                <a:effectLst/>
                <a:ea typeface="Calibri" panose="020F0502020204030204" pitchFamily="34" charset="0"/>
              </a:rPr>
              <a:t>.</a:t>
            </a:r>
          </a:p>
          <a:p>
            <a:pPr marL="457200" algn="just">
              <a:lnSpc>
                <a:spcPct val="115000"/>
              </a:lnSpc>
            </a:pPr>
            <a:endParaRPr lang="en-US" dirty="0"/>
          </a:p>
        </p:txBody>
      </p:sp>
    </p:spTree>
    <p:extLst>
      <p:ext uri="{BB962C8B-B14F-4D97-AF65-F5344CB8AC3E}">
        <p14:creationId xmlns:p14="http://schemas.microsoft.com/office/powerpoint/2010/main" xmlns="" val="2759045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669850"/>
          </a:xfrm>
        </p:spPr>
        <p:txBody>
          <a:bodyPr>
            <a:noAutofit/>
          </a:bodyPr>
          <a:lstStyle/>
          <a:p>
            <a:pPr algn="ctr">
              <a:lnSpc>
                <a:spcPct val="150000"/>
              </a:lnSpc>
            </a:pPr>
            <a:r>
              <a:rPr lang="en-ZA" sz="1800" dirty="0"/>
              <a:t>Tax treatment of government grants in kind</a:t>
            </a:r>
            <a:r>
              <a:rPr lang="en-ZA" sz="1400" dirty="0"/>
              <a:t/>
            </a:r>
            <a:br>
              <a:rPr lang="en-ZA" sz="1400" dirty="0"/>
            </a:br>
            <a:r>
              <a:rPr lang="en-ZA" sz="1400" dirty="0"/>
              <a:t>(Main reference: Section 11(e) of the Income Tax Act: Clause 8 of the draft TLAB)</a:t>
            </a:r>
            <a:endParaRPr lang="en-US" sz="1400" dirty="0">
              <a:cs typeface="Arial" panose="020B0604020202020204" pitchFamily="34" charset="0"/>
            </a:endParaRPr>
          </a:p>
        </p:txBody>
      </p:sp>
      <p:sp>
        <p:nvSpPr>
          <p:cNvPr id="3" name="Content Placeholder 2"/>
          <p:cNvSpPr>
            <a:spLocks noGrp="1"/>
          </p:cNvSpPr>
          <p:nvPr>
            <p:ph idx="1"/>
          </p:nvPr>
        </p:nvSpPr>
        <p:spPr>
          <a:xfrm>
            <a:off x="127592" y="1137685"/>
            <a:ext cx="8825022" cy="5603358"/>
          </a:xfrm>
        </p:spPr>
        <p:txBody>
          <a:bodyPr vert="horz" lIns="91440" tIns="45720" rIns="91440" bIns="45720" rtlCol="0" anchor="t">
            <a:normAutofit fontScale="25000" lnSpcReduction="20000"/>
          </a:bodyPr>
          <a:lstStyle/>
          <a:p>
            <a:pPr marL="742950" indent="-457200" algn="just">
              <a:lnSpc>
                <a:spcPct val="115000"/>
              </a:lnSpc>
            </a:pPr>
            <a:r>
              <a:rPr lang="en-ZA" sz="6400" kern="1200" dirty="0">
                <a:solidFill>
                  <a:srgbClr val="000000"/>
                </a:solidFill>
                <a:effectLst/>
                <a:ea typeface="Calibri" panose="020F0502020204030204" pitchFamily="34" charset="0"/>
                <a:cs typeface="Arial" panose="020B0604020202020204" pitchFamily="34" charset="0"/>
              </a:rPr>
              <a:t>The Act provides tax exemption for any government grant received or accrued under a scheme listed in terms of the Eleventh Schedule or approved under the national annual budget process and gazetted by the Minister of Finance.  In addition, any expenditure funded by a government grant that has been received or accrued, other than a government grant in kind, must be reduced for purposes of claiming allowances in respect of trading stock and allowance assets. This reduction is required because a taxpayer receiving a government grant does not incur the expenditure it is funded by that government grant. </a:t>
            </a:r>
          </a:p>
          <a:p>
            <a:pPr marL="742950" indent="-457200" algn="just">
              <a:lnSpc>
                <a:spcPct val="115000"/>
              </a:lnSpc>
            </a:pPr>
            <a:r>
              <a:rPr lang="en-ZA" sz="6400" kern="1200" dirty="0">
                <a:solidFill>
                  <a:srgbClr val="000000"/>
                </a:solidFill>
                <a:effectLst/>
                <a:ea typeface="Calibri" panose="020F0502020204030204" pitchFamily="34" charset="0"/>
                <a:cs typeface="Arial" panose="020B0604020202020204" pitchFamily="34" charset="0"/>
              </a:rPr>
              <a:t>It has come to Government’s attention that when an asset is acquired for no consideration, for example a government grant in kind, the provisions for wear and tear allowances in terms of section 11(</a:t>
            </a:r>
            <a:r>
              <a:rPr lang="en-ZA" sz="6400" i="1" kern="1200" dirty="0">
                <a:solidFill>
                  <a:srgbClr val="000000"/>
                </a:solidFill>
                <a:effectLst/>
                <a:ea typeface="Calibri" panose="020F0502020204030204" pitchFamily="34" charset="0"/>
                <a:cs typeface="Arial" panose="020B0604020202020204" pitchFamily="34" charset="0"/>
              </a:rPr>
              <a:t>e</a:t>
            </a:r>
            <a:r>
              <a:rPr lang="en-ZA" sz="6400" kern="1200" dirty="0">
                <a:solidFill>
                  <a:srgbClr val="000000"/>
                </a:solidFill>
                <a:effectLst/>
                <a:ea typeface="Calibri" panose="020F0502020204030204" pitchFamily="34" charset="0"/>
                <a:cs typeface="Arial" panose="020B0604020202020204" pitchFamily="34" charset="0"/>
              </a:rPr>
              <a:t>) are applicable because they apply to the value of the asset and not the expenditure or cost incurred by the taxpayer. </a:t>
            </a:r>
          </a:p>
          <a:p>
            <a:pPr marL="742950" indent="-457200" algn="just">
              <a:lnSpc>
                <a:spcPct val="115000"/>
              </a:lnSpc>
            </a:pPr>
            <a:r>
              <a:rPr lang="en-ZA" sz="6400" kern="1200" dirty="0">
                <a:solidFill>
                  <a:srgbClr val="000000"/>
                </a:solidFill>
                <a:effectLst/>
                <a:ea typeface="Calibri" panose="020F0502020204030204" pitchFamily="34" charset="0"/>
                <a:cs typeface="Arial" panose="020B0604020202020204" pitchFamily="34" charset="0"/>
              </a:rPr>
              <a:t>This creates an anomaly in the system as, similar with a cash government grant, the receipt of a government grant in kind is exempt from tax but the assets received should not qualify for wear and tear allowances.</a:t>
            </a:r>
          </a:p>
          <a:p>
            <a:pPr marL="742950" indent="-457200" algn="just">
              <a:lnSpc>
                <a:spcPct val="115000"/>
              </a:lnSpc>
            </a:pPr>
            <a:r>
              <a:rPr lang="en-ZA" sz="6400" kern="1200" dirty="0">
                <a:solidFill>
                  <a:srgbClr val="000000"/>
                </a:solidFill>
                <a:effectLst/>
                <a:ea typeface="Calibri" panose="020F0502020204030204" pitchFamily="34" charset="0"/>
                <a:cs typeface="Arial" panose="020B0604020202020204" pitchFamily="34" charset="0"/>
              </a:rPr>
              <a:t> To a</a:t>
            </a:r>
            <a:r>
              <a:rPr lang="en-ZA" sz="6400" dirty="0">
                <a:solidFill>
                  <a:srgbClr val="000000"/>
                </a:solidFill>
                <a:effectLst/>
                <a:ea typeface="Calibri" panose="020F0502020204030204" pitchFamily="34" charset="0"/>
                <a:cs typeface="Arial" panose="020B0604020202020204" pitchFamily="34" charset="0"/>
              </a:rPr>
              <a:t>ddress this anomaly, it is proposed that a new paragraph (ix) be introduced in the proviso to section 11 of the Act aimed at aligning the tax treatment of an asset acquired as a government grant in kind with the tax treatment of assets acquired using a cash government grant. </a:t>
            </a:r>
            <a:r>
              <a:rPr lang="en-GB" sz="6400" kern="1200" dirty="0">
                <a:solidFill>
                  <a:srgbClr val="000000"/>
                </a:solidFill>
                <a:effectLst/>
                <a:ea typeface="MS Mincho" panose="02020609040205080304" pitchFamily="49" charset="-128"/>
                <a:cs typeface="Arial" panose="020B0604020202020204" pitchFamily="34" charset="0"/>
              </a:rPr>
              <a:t>It is proposed that these changes should be deemed to have come into effect on the date that the 2022 draft TLAB was published for public comment, </a:t>
            </a:r>
            <a:r>
              <a:rPr lang="en-GB" sz="6400" kern="1200" dirty="0" err="1">
                <a:solidFill>
                  <a:srgbClr val="000000"/>
                </a:solidFill>
                <a:effectLst/>
                <a:ea typeface="MS Mincho" panose="02020609040205080304" pitchFamily="49" charset="-128"/>
                <a:cs typeface="Arial" panose="020B0604020202020204" pitchFamily="34" charset="0"/>
              </a:rPr>
              <a:t>i.e</a:t>
            </a:r>
            <a:r>
              <a:rPr lang="en-GB" sz="6400" kern="1200" dirty="0">
                <a:solidFill>
                  <a:srgbClr val="000000"/>
                </a:solidFill>
                <a:effectLst/>
                <a:ea typeface="MS Mincho" panose="02020609040205080304" pitchFamily="49" charset="-128"/>
                <a:cs typeface="Arial" panose="020B0604020202020204" pitchFamily="34" charset="0"/>
              </a:rPr>
              <a:t>, 29 July 2022 and apply in respect of years of assessment ending on or after that date.</a:t>
            </a:r>
          </a:p>
          <a:p>
            <a:pPr marL="742950" indent="-457200" algn="just">
              <a:lnSpc>
                <a:spcPct val="115000"/>
              </a:lnSpc>
            </a:pPr>
            <a:r>
              <a:rPr lang="en-ZA" sz="6400" dirty="0">
                <a:solidFill>
                  <a:srgbClr val="000000"/>
                </a:solidFill>
                <a:ea typeface="MS Mincho" panose="02020609040205080304" pitchFamily="49" charset="-128"/>
                <a:cs typeface="Arial" panose="020B0604020202020204" pitchFamily="34" charset="0"/>
              </a:rPr>
              <a:t>After the public consultation process, no changes are required to be made to the 2022 draft TLAB in this regard. </a:t>
            </a:r>
            <a:endParaRPr lang="en-ZA" sz="6400" kern="1200" dirty="0">
              <a:solidFill>
                <a:srgbClr val="000000"/>
              </a:solidFill>
              <a:effectLst/>
              <a:ea typeface="MS Mincho" panose="02020609040205080304" pitchFamily="49" charset="-128"/>
              <a:cs typeface="Arial" panose="020B0604020202020204" pitchFamily="34" charset="0"/>
            </a:endParaRPr>
          </a:p>
          <a:p>
            <a:pPr marL="285750" indent="0" algn="just">
              <a:lnSpc>
                <a:spcPct val="115000"/>
              </a:lnSpc>
              <a:buNone/>
            </a:pPr>
            <a:endParaRPr lang="en-ZA" sz="6400" dirty="0">
              <a:effectLst/>
              <a:ea typeface="Calibri" panose="020F0502020204030204" pitchFamily="34" charset="0"/>
              <a:cs typeface="Times New Roman" panose="02020603050405020304" pitchFamily="18" charset="0"/>
            </a:endParaRPr>
          </a:p>
          <a:p>
            <a:pPr marL="285750" indent="0" algn="just" eaLnBrk="0" fontAlgn="base" hangingPunct="0">
              <a:lnSpc>
                <a:spcPct val="115000"/>
              </a:lnSpc>
              <a:buNone/>
            </a:pPr>
            <a:r>
              <a:rPr lang="en-US" sz="6400" dirty="0">
                <a:solidFill>
                  <a:srgbClr val="000000"/>
                </a:solidFill>
                <a:effectLst/>
                <a:ea typeface="MS Mincho" panose="02020609040205080304" pitchFamily="49" charset="-128"/>
                <a:cs typeface="Arial" panose="020B0604020202020204" pitchFamily="34" charset="0"/>
              </a:rPr>
              <a:t> </a:t>
            </a:r>
            <a:endParaRPr lang="en-ZA" sz="6400" dirty="0">
              <a:effectLst/>
              <a:ea typeface="Calibri" panose="020F0502020204030204" pitchFamily="34" charset="0"/>
              <a:cs typeface="Times New Roman" panose="02020603050405020304" pitchFamily="18" charset="0"/>
            </a:endParaRPr>
          </a:p>
          <a:p>
            <a:pPr marL="457200" algn="just">
              <a:lnSpc>
                <a:spcPct val="115000"/>
              </a:lnSpc>
            </a:pPr>
            <a:endParaRPr lang="en-US" dirty="0"/>
          </a:p>
        </p:txBody>
      </p:sp>
    </p:spTree>
    <p:extLst>
      <p:ext uri="{BB962C8B-B14F-4D97-AF65-F5344CB8AC3E}">
        <p14:creationId xmlns:p14="http://schemas.microsoft.com/office/powerpoint/2010/main" xmlns="" val="15449106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INTERNATIONAL TAX</a:t>
            </a:r>
            <a:endParaRPr lang="en-ZA" dirty="0"/>
          </a:p>
        </p:txBody>
      </p:sp>
    </p:spTree>
    <p:extLst>
      <p:ext uri="{BB962C8B-B14F-4D97-AF65-F5344CB8AC3E}">
        <p14:creationId xmlns:p14="http://schemas.microsoft.com/office/powerpoint/2010/main" xmlns="" val="36621668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754912"/>
          </a:xfrm>
        </p:spPr>
        <p:txBody>
          <a:bodyPr>
            <a:noAutofit/>
          </a:bodyPr>
          <a:lstStyle/>
          <a:p>
            <a:pPr algn="ctr">
              <a:lnSpc>
                <a:spcPct val="100000"/>
              </a:lnSpc>
            </a:pPr>
            <a:r>
              <a:rPr lang="en-ZA" sz="1400" dirty="0"/>
              <a:t>Clarifying the treatment of amounts from hybrid equity instruments deemed to be income under CFC rules</a:t>
            </a:r>
            <a:br>
              <a:rPr lang="en-ZA" sz="1400" dirty="0"/>
            </a:br>
            <a:r>
              <a:rPr lang="en-ZA" sz="1200" dirty="0"/>
              <a:t>(Main reference: Section 9D(9)(</a:t>
            </a:r>
            <a:r>
              <a:rPr lang="en-ZA" sz="1200" dirty="0" err="1"/>
              <a:t>fA</a:t>
            </a:r>
            <a:r>
              <a:rPr lang="en-ZA" sz="1200" dirty="0"/>
              <a:t>) of the Income Tax Act: Clause 4 of the draft TLAB)</a:t>
            </a:r>
            <a:endParaRPr lang="en-US" sz="1200" dirty="0">
              <a:cs typeface="Arial" panose="020B0604020202020204" pitchFamily="34" charset="0"/>
            </a:endParaRPr>
          </a:p>
        </p:txBody>
      </p:sp>
      <p:sp>
        <p:nvSpPr>
          <p:cNvPr id="3" name="Content Placeholder 2"/>
          <p:cNvSpPr>
            <a:spLocks noGrp="1"/>
          </p:cNvSpPr>
          <p:nvPr>
            <p:ph idx="1"/>
          </p:nvPr>
        </p:nvSpPr>
        <p:spPr>
          <a:xfrm>
            <a:off x="127592" y="1137685"/>
            <a:ext cx="8825022" cy="5603358"/>
          </a:xfrm>
        </p:spPr>
        <p:txBody>
          <a:bodyPr vert="horz" lIns="91440" tIns="45720" rIns="91440" bIns="45720" rtlCol="0" anchor="t">
            <a:normAutofit/>
          </a:bodyPr>
          <a:lstStyle/>
          <a:p>
            <a:pPr marL="457200" algn="just">
              <a:lnSpc>
                <a:spcPct val="115000"/>
              </a:lnSpc>
            </a:pPr>
            <a:r>
              <a:rPr lang="en-ZA" sz="2400" dirty="0"/>
              <a:t>The CFC rules contain an exclusion applicable to a payor and payee for intra-CFC interest, royalties, rental income, insurance premium or income of a similar nature, provided both the payor and payee are part of the same group of companies.  In terms of hybrid equity instrument rules, certain dividends in relation to the recipient are deemed to be income.  To ensure neutral tax treatment, it is proposed that the deemed income rule does not apply to the payee company  for hybrid equity instruments between the CFCs.  </a:t>
            </a:r>
          </a:p>
          <a:p>
            <a:pPr marL="285750" indent="0" algn="just">
              <a:lnSpc>
                <a:spcPct val="115000"/>
              </a:lnSpc>
              <a:buNone/>
            </a:pPr>
            <a:endParaRPr lang="en-US" dirty="0"/>
          </a:p>
        </p:txBody>
      </p:sp>
    </p:spTree>
    <p:extLst>
      <p:ext uri="{BB962C8B-B14F-4D97-AF65-F5344CB8AC3E}">
        <p14:creationId xmlns:p14="http://schemas.microsoft.com/office/powerpoint/2010/main" xmlns="" val="21373535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82773"/>
            <a:ext cx="8648858" cy="754912"/>
          </a:xfrm>
        </p:spPr>
        <p:txBody>
          <a:bodyPr>
            <a:noAutofit/>
          </a:bodyPr>
          <a:lstStyle/>
          <a:p>
            <a:pPr algn="ctr">
              <a:lnSpc>
                <a:spcPct val="100000"/>
              </a:lnSpc>
            </a:pPr>
            <a:r>
              <a:rPr lang="en-ZA" sz="1400" dirty="0"/>
              <a:t>Clarifying the treatment of amounts from hybrid equity instruments deemed to be income under CFC rules</a:t>
            </a:r>
            <a:br>
              <a:rPr lang="en-ZA" sz="1400" dirty="0"/>
            </a:br>
            <a:r>
              <a:rPr lang="en-ZA" sz="1200" dirty="0"/>
              <a:t>(Main reference: Section 9D(9)(</a:t>
            </a:r>
            <a:r>
              <a:rPr lang="en-ZA" sz="1200" dirty="0" err="1"/>
              <a:t>fA</a:t>
            </a:r>
            <a:r>
              <a:rPr lang="en-ZA" sz="1200" dirty="0"/>
              <a:t>) of the Income Tax Act: Clause 4 of the draft TLAB)</a:t>
            </a:r>
            <a:endParaRPr lang="en-US" sz="1200" dirty="0">
              <a:cs typeface="Arial" panose="020B0604020202020204" pitchFamily="34" charset="0"/>
            </a:endParaRPr>
          </a:p>
        </p:txBody>
      </p:sp>
      <p:sp>
        <p:nvSpPr>
          <p:cNvPr id="3" name="Content Placeholder 2"/>
          <p:cNvSpPr>
            <a:spLocks noGrp="1"/>
          </p:cNvSpPr>
          <p:nvPr>
            <p:ph idx="1"/>
          </p:nvPr>
        </p:nvSpPr>
        <p:spPr>
          <a:xfrm>
            <a:off x="127592" y="1137685"/>
            <a:ext cx="8825022" cy="5603358"/>
          </a:xfrm>
        </p:spPr>
        <p:txBody>
          <a:bodyPr vert="horz" lIns="91440" tIns="45720" rIns="91440" bIns="45720" rtlCol="0" anchor="t">
            <a:normAutofit/>
          </a:bodyPr>
          <a:lstStyle/>
          <a:p>
            <a:pPr marL="28575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571500" indent="-285750" algn="just">
              <a:lnSpc>
                <a:spcPct val="115000"/>
              </a:lnSpc>
              <a:buFont typeface="Arial" panose="020B0604020202020204" pitchFamily="34" charset="0"/>
              <a:buChar char="•"/>
            </a:pPr>
            <a:r>
              <a:rPr lang="en-ZA" sz="2000" dirty="0"/>
              <a:t>Changes will be made in the 2022 Draft TLAB to extend the proposed amendment to dividends from third party-backed instruments between CFCs  that are part of a group of companies.</a:t>
            </a:r>
          </a:p>
          <a:p>
            <a:pPr marL="571500" indent="-285750" algn="just">
              <a:lnSpc>
                <a:spcPct val="115000"/>
              </a:lnSpc>
              <a:buFont typeface="Arial" panose="020B0604020202020204" pitchFamily="34" charset="0"/>
              <a:buChar char="•"/>
            </a:pPr>
            <a:endParaRPr lang="en-ZA" sz="1800" dirty="0"/>
          </a:p>
          <a:p>
            <a:pPr marL="285750" indent="0" algn="just">
              <a:lnSpc>
                <a:spcPct val="115000"/>
              </a:lnSpc>
              <a:buNone/>
            </a:pPr>
            <a:endParaRPr lang="en-US" dirty="0"/>
          </a:p>
        </p:txBody>
      </p:sp>
    </p:spTree>
    <p:extLst>
      <p:ext uri="{BB962C8B-B14F-4D97-AF65-F5344CB8AC3E}">
        <p14:creationId xmlns:p14="http://schemas.microsoft.com/office/powerpoint/2010/main" xmlns="" val="13562293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ZA" sz="2000" dirty="0"/>
              <a:t>Clarifying the exclusion of redemptions of participatory interests in foreign collective investment schemes from the definition of foreign dividend</a:t>
            </a:r>
            <a:br>
              <a:rPr lang="en-ZA" sz="2000" dirty="0"/>
            </a:br>
            <a:r>
              <a:rPr lang="en-US" altLang="en-US" sz="1800" kern="0" dirty="0">
                <a:solidFill>
                  <a:prstClr val="black"/>
                </a:solidFill>
                <a:ea typeface="Osaka"/>
                <a:cs typeface="Arial" pitchFamily="34" charset="0"/>
              </a:rPr>
              <a:t>(Clause 1 of the Draft TLAB: </a:t>
            </a:r>
            <a:r>
              <a:rPr lang="en-ZA" sz="1800" dirty="0"/>
              <a:t>Definition of “foreign dividend” in section 1 of the Income Tax Act)</a:t>
            </a:r>
          </a:p>
        </p:txBody>
      </p:sp>
      <p:sp>
        <p:nvSpPr>
          <p:cNvPr id="3" name="Content Placeholder 2"/>
          <p:cNvSpPr>
            <a:spLocks noGrp="1"/>
          </p:cNvSpPr>
          <p:nvPr>
            <p:ph idx="1"/>
          </p:nvPr>
        </p:nvSpPr>
        <p:spPr>
          <a:xfrm>
            <a:off x="288099" y="1619250"/>
            <a:ext cx="8536487" cy="5028039"/>
          </a:xfrm>
        </p:spPr>
        <p:txBody>
          <a:bodyPr>
            <a:normAutofit fontScale="85000" lnSpcReduction="10000"/>
          </a:bodyPr>
          <a:lstStyle/>
          <a:p>
            <a:pPr marL="571500" indent="-285750" algn="just">
              <a:lnSpc>
                <a:spcPct val="115000"/>
              </a:lnSpc>
              <a:buFont typeface="Arial" panose="020B0604020202020204" pitchFamily="34" charset="0"/>
              <a:buChar char="•"/>
            </a:pPr>
            <a:r>
              <a:rPr lang="en-ZA" sz="1700" dirty="0">
                <a:effectLst/>
                <a:ea typeface="Calibri" panose="020F0502020204030204" pitchFamily="34" charset="0"/>
                <a:cs typeface="Times New Roman" panose="02020603050405020304" pitchFamily="18" charset="0"/>
              </a:rPr>
              <a:t> </a:t>
            </a:r>
            <a:r>
              <a:rPr lang="en-ZA" sz="2400" dirty="0">
                <a:solidFill>
                  <a:srgbClr val="000000"/>
                </a:solidFill>
                <a:effectLst/>
                <a:ea typeface="MS Mincho" panose="02020609040205080304" pitchFamily="49" charset="-128"/>
                <a:cs typeface="Arial" panose="020B0604020202020204" pitchFamily="34" charset="0"/>
              </a:rPr>
              <a:t>A “foreign dividend” is defined in the Act as an amount paid by a foreign company in respect of a share in that foreign company. Specifically excluded from the definition of “foreign dividend” is any amount paid or payable that constitutes a redemption of a participatory interest in an arrangement or scheme contemplated in paragraph (</a:t>
            </a:r>
            <a:r>
              <a:rPr lang="en-ZA" sz="2400" i="1" dirty="0">
                <a:solidFill>
                  <a:srgbClr val="000000"/>
                </a:solidFill>
                <a:effectLst/>
                <a:ea typeface="MS Mincho" panose="02020609040205080304" pitchFamily="49" charset="-128"/>
                <a:cs typeface="Arial" panose="020B0604020202020204" pitchFamily="34" charset="0"/>
              </a:rPr>
              <a:t>e</a:t>
            </a:r>
            <a:r>
              <a:rPr lang="en-ZA" sz="2400" dirty="0">
                <a:solidFill>
                  <a:srgbClr val="000000"/>
                </a:solidFill>
                <a:effectLst/>
                <a:ea typeface="MS Mincho" panose="02020609040205080304" pitchFamily="49" charset="-128"/>
                <a:cs typeface="Arial" panose="020B0604020202020204" pitchFamily="34" charset="0"/>
              </a:rPr>
              <a:t>)(ii) of the definition of “company”. </a:t>
            </a:r>
          </a:p>
          <a:p>
            <a:pPr marL="571500" indent="-285750" algn="just">
              <a:lnSpc>
                <a:spcPct val="115000"/>
              </a:lnSpc>
              <a:buFont typeface="Arial" panose="020B0604020202020204" pitchFamily="34" charset="0"/>
              <a:buChar char="•"/>
            </a:pPr>
            <a:r>
              <a:rPr lang="en-ZA" sz="2400" dirty="0">
                <a:solidFill>
                  <a:srgbClr val="000000"/>
                </a:solidFill>
                <a:effectLst/>
                <a:ea typeface="MS Mincho" panose="02020609040205080304" pitchFamily="49" charset="-128"/>
                <a:cs typeface="Arial" panose="020B0604020202020204" pitchFamily="34" charset="0"/>
              </a:rPr>
              <a:t>It has come to Government’s attention that in certain instances foreign law does not only deal with redemptions but also the sale of units, shares or interest to the arrangement, scheme or foreign management company of the scheme. </a:t>
            </a:r>
          </a:p>
          <a:p>
            <a:pPr marL="571500" indent="-285750" algn="just">
              <a:lnSpc>
                <a:spcPct val="115000"/>
              </a:lnSpc>
              <a:buFont typeface="Arial" panose="020B0604020202020204" pitchFamily="34" charset="0"/>
              <a:buChar char="•"/>
            </a:pPr>
            <a:r>
              <a:rPr lang="en-ZA" sz="2400" dirty="0">
                <a:solidFill>
                  <a:srgbClr val="000000"/>
                </a:solidFill>
                <a:effectLst/>
                <a:ea typeface="MS Mincho" panose="02020609040205080304" pitchFamily="49" charset="-128"/>
                <a:cs typeface="Arial" panose="020B0604020202020204" pitchFamily="34" charset="0"/>
              </a:rPr>
              <a:t>It is therefore proposed that changes be made in the Act so that the term “or other disposal” be included to the exclusion from the definition of a “foreign dividend” to cater for any amounts from those disposals.</a:t>
            </a:r>
          </a:p>
          <a:p>
            <a:pPr marL="285750" indent="0" algn="just">
              <a:lnSpc>
                <a:spcPct val="115000"/>
              </a:lnSpc>
              <a:buNone/>
            </a:pPr>
            <a:r>
              <a:rPr lang="en-ZA" sz="2400" dirty="0">
                <a:effectLst/>
                <a:ea typeface="Calibri" panose="020F0502020204030204" pitchFamily="34" charset="0"/>
              </a:rPr>
              <a:t> </a:t>
            </a:r>
            <a:endParaRPr lang="en-ZA" sz="2400" dirty="0">
              <a:effectLst/>
              <a:ea typeface="Calibri" panose="020F0502020204030204" pitchFamily="34" charset="0"/>
              <a:cs typeface="Times New Roman" panose="02020603050405020304" pitchFamily="18" charset="0"/>
            </a:endParaRPr>
          </a:p>
          <a:p>
            <a:pPr marL="457200" algn="just">
              <a:lnSpc>
                <a:spcPct val="115000"/>
              </a:lnSpc>
            </a:pPr>
            <a:endParaRPr lang="en-ZA" sz="2100" dirty="0">
              <a:effectLst/>
              <a:ea typeface="Calibri" panose="020F0502020204030204" pitchFamily="34"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11966534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620039"/>
            <a:ext cx="8536487" cy="789662"/>
          </a:xfrm>
        </p:spPr>
        <p:txBody>
          <a:bodyPr>
            <a:normAutofit fontScale="90000"/>
          </a:bodyPr>
          <a:lstStyle/>
          <a:p>
            <a:pPr algn="ctr"/>
            <a:r>
              <a:rPr lang="en-ZA" sz="2000" dirty="0"/>
              <a:t>Clarifying the exclusion of redemptions of participatory interests in foreign collective investment schemes from the definition of foreign dividend</a:t>
            </a:r>
            <a:br>
              <a:rPr lang="en-ZA" sz="2000" dirty="0"/>
            </a:br>
            <a:r>
              <a:rPr lang="en-US" altLang="en-US" sz="1800" kern="0" dirty="0">
                <a:solidFill>
                  <a:prstClr val="black"/>
                </a:solidFill>
                <a:ea typeface="Osaka"/>
                <a:cs typeface="Arial" pitchFamily="34" charset="0"/>
              </a:rPr>
              <a:t>(Clause 1 of the Draft TLAB: </a:t>
            </a:r>
            <a:r>
              <a:rPr lang="en-ZA" sz="1800" dirty="0"/>
              <a:t>Definition of “foreign dividend” in section 1 of the Income Tax Act)</a:t>
            </a:r>
          </a:p>
        </p:txBody>
      </p:sp>
      <p:sp>
        <p:nvSpPr>
          <p:cNvPr id="3" name="Content Placeholder 2"/>
          <p:cNvSpPr>
            <a:spLocks noGrp="1"/>
          </p:cNvSpPr>
          <p:nvPr>
            <p:ph idx="1"/>
          </p:nvPr>
        </p:nvSpPr>
        <p:spPr>
          <a:xfrm>
            <a:off x="288099" y="1619250"/>
            <a:ext cx="8536487" cy="5028039"/>
          </a:xfrm>
        </p:spPr>
        <p:txBody>
          <a:bodyPr>
            <a:normAutofit/>
          </a:bodyPr>
          <a:lstStyle/>
          <a:p>
            <a:pPr marL="28575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914400" lvl="1" indent="-285750" algn="just">
              <a:lnSpc>
                <a:spcPct val="115000"/>
              </a:lnSpc>
              <a:buFont typeface="Arial" panose="020B0604020202020204" pitchFamily="34" charset="0"/>
              <a:buChar char="•"/>
            </a:pPr>
            <a:r>
              <a:rPr lang="en-ZA" sz="2100" dirty="0">
                <a:effectLst/>
                <a:ea typeface="Calibri" panose="020F0502020204030204" pitchFamily="34" charset="0"/>
              </a:rPr>
              <a:t>Changes will be made in the 2022 draft TLAB to change the effective date to the date of promulgation as the general practice is that if the amendment is merely clarifying the existing legislation, the effective is the date of promulgation of the TLAB. </a:t>
            </a:r>
            <a:endParaRPr lang="en-ZA" sz="2100" dirty="0">
              <a:effectLst/>
              <a:ea typeface="Calibri" panose="020F0502020204030204" pitchFamily="34" charset="0"/>
              <a:cs typeface="Times New Roman" panose="02020603050405020304" pitchFamily="18" charset="0"/>
            </a:endParaRPr>
          </a:p>
          <a:p>
            <a:pPr marL="457200" algn="just">
              <a:lnSpc>
                <a:spcPct val="115000"/>
              </a:lnSpc>
            </a:pPr>
            <a:endParaRPr lang="en-ZA" sz="2100" dirty="0">
              <a:effectLst/>
              <a:ea typeface="Calibri" panose="020F0502020204030204" pitchFamily="34"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lvl="1" indent="-342900" algn="just" eaLnBrk="0" fontAlgn="base" hangingPunct="0">
              <a:lnSpc>
                <a:spcPct val="120000"/>
              </a:lnSpc>
              <a:spcBef>
                <a:spcPts val="420"/>
              </a:spcBef>
              <a:buFont typeface="Courier New" panose="02070309020205020404" pitchFamily="49" charset="0"/>
              <a:buChar char="o"/>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342900" marR="0" lvl="1" indent="-342900" algn="just" defTabSz="685800" rtl="0" eaLnBrk="0" fontAlgn="base" latinLnBrk="0" hangingPunct="0">
              <a:lnSpc>
                <a:spcPct val="120000"/>
              </a:lnSpc>
              <a:spcBef>
                <a:spcPts val="420"/>
              </a:spcBef>
              <a:spcAft>
                <a:spcPts val="0"/>
              </a:spcAft>
              <a:buClrTx/>
              <a:buSzTx/>
              <a:buFont typeface="Arial"/>
              <a:buChar char="•"/>
              <a:tabLst/>
              <a:defRPr/>
            </a:pPr>
            <a:endParaRPr kumimoji="0" lang="en-ZA"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endParaRPr lang="en-ZA" dirty="0"/>
          </a:p>
        </p:txBody>
      </p:sp>
    </p:spTree>
    <p:extLst>
      <p:ext uri="{BB962C8B-B14F-4D97-AF65-F5344CB8AC3E}">
        <p14:creationId xmlns:p14="http://schemas.microsoft.com/office/powerpoint/2010/main" xmlns="" val="34174874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TLAB: VALUE ADDED TAX</a:t>
            </a:r>
            <a:endParaRPr lang="en-ZA" dirty="0"/>
          </a:p>
        </p:txBody>
      </p:sp>
    </p:spTree>
    <p:extLst>
      <p:ext uri="{BB962C8B-B14F-4D97-AF65-F5344CB8AC3E}">
        <p14:creationId xmlns:p14="http://schemas.microsoft.com/office/powerpoint/2010/main" xmlns="" val="1234268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cross border leases of foreign owned ships, aircraft and rolling stock for use in South Africa </a:t>
            </a:r>
            <a:r>
              <a:rPr lang="en-ZA" sz="1400" dirty="0"/>
              <a:t/>
            </a:r>
            <a:br>
              <a:rPr lang="en-ZA" sz="1400" dirty="0"/>
            </a:br>
            <a:r>
              <a:rPr lang="en-ZA" sz="1200" dirty="0"/>
              <a:t>(Main reference: Definition of enterprise”  in section 1  of </a:t>
            </a:r>
            <a:r>
              <a:rPr lang="en-ZA" sz="1200" dirty="0">
                <a:effectLst/>
                <a:ea typeface="Calibri" panose="020F0502020204030204" pitchFamily="34" charset="0"/>
              </a:rPr>
              <a:t>the VAT Act: Clause 27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lnSpcReduction="10000"/>
          </a:bodyPr>
          <a:lstStyle/>
          <a:p>
            <a:pPr marL="269875" algn="just" eaLnBrk="0" fontAlgn="base" hangingPunct="0">
              <a:lnSpc>
                <a:spcPct val="115000"/>
              </a:lnSpc>
            </a:pPr>
            <a:r>
              <a:rPr lang="en-ZA" sz="1800" kern="1200" dirty="0">
                <a:solidFill>
                  <a:srgbClr val="000000"/>
                </a:solidFill>
                <a:effectLst/>
                <a:ea typeface="Calibri" panose="020F0502020204030204" pitchFamily="34" charset="0"/>
                <a:cs typeface="Calibri" panose="020F0502020204030204" pitchFamily="34" charset="0"/>
              </a:rPr>
              <a:t>In 2020, changes were made to the definition of “enterprise” in section 1(1) of the VAT Act by introducing a new proviso (xiii) to the definition, aimed at excluding such a lessor from the definition of “enterprise” in instances where the lessee imports the following goods, namely, ships, aircraft and rolling stock for use in or partly in South Africa and the lessor of the above-mentioned goods is not resident in South Africa and is not a registered vendor in terms of the South African VAT Act, subject to the lessee declaring the VAT on the importation  of the above-mentioned goods. </a:t>
            </a:r>
          </a:p>
          <a:p>
            <a:pPr marL="269875" algn="just" eaLnBrk="0" fontAlgn="base" hangingPunct="0">
              <a:lnSpc>
                <a:spcPct val="115000"/>
              </a:lnSpc>
            </a:pPr>
            <a:r>
              <a:rPr lang="en-ZA" sz="1800" kern="1200" dirty="0">
                <a:solidFill>
                  <a:srgbClr val="000000"/>
                </a:solidFill>
                <a:effectLst/>
                <a:ea typeface="Calibri" panose="020F0502020204030204" pitchFamily="34" charset="0"/>
                <a:cs typeface="Calibri" panose="020F0502020204030204" pitchFamily="34" charset="0"/>
              </a:rPr>
              <a:t>It has come to Government’s attention that the new proviso does not apply in instances where the foreign lessor enters into a separate agreement with the South African resident lessee for purposes of leasing any foreign owned parts relating to such foreign owned ships, foreign owned aircraft or foreign owned rolling stock, for example, aircraft engines. </a:t>
            </a:r>
          </a:p>
          <a:p>
            <a:pPr marL="269875" algn="just" eaLnBrk="0" fontAlgn="base" hangingPunct="0">
              <a:lnSpc>
                <a:spcPct val="115000"/>
              </a:lnSpc>
            </a:pPr>
            <a:r>
              <a:rPr lang="en-US" sz="1800" kern="1200" dirty="0">
                <a:solidFill>
                  <a:srgbClr val="000000"/>
                </a:solidFill>
                <a:effectLst/>
                <a:ea typeface="Calibri" panose="020F0502020204030204" pitchFamily="34" charset="0"/>
                <a:cs typeface="Calibri" panose="020F0502020204030204" pitchFamily="34" charset="0"/>
              </a:rPr>
              <a:t>It is proposed that changes be made to the above-mentioned proviso of the definition of “enterprise” of the VAT Act by extending the scope to include any lease agreement entered into between a foreign resident lessor and a South African resident lessee with regard to the leasing of any foreign owned parts relating to the foreign owned </a:t>
            </a:r>
            <a:r>
              <a:rPr lang="en-ZA" sz="1800" kern="1200" dirty="0">
                <a:solidFill>
                  <a:srgbClr val="000000"/>
                </a:solidFill>
                <a:effectLst/>
                <a:ea typeface="Calibri" panose="020F0502020204030204" pitchFamily="34" charset="0"/>
                <a:cs typeface="Calibri" panose="020F0502020204030204" pitchFamily="34" charset="0"/>
              </a:rPr>
              <a:t>ships, foreign owned aircraft or foreign owned rolling stock, if all the current requirements of the proviso (xiii) to the definition of “enterprise” in section 1(1) of the Act are met.</a:t>
            </a:r>
            <a:endParaRPr lang="en-US" dirty="0">
              <a:cs typeface="Calibri" panose="020F0502020204030204" pitchFamily="34" charset="0"/>
            </a:endParaRPr>
          </a:p>
        </p:txBody>
      </p:sp>
    </p:spTree>
    <p:extLst>
      <p:ext uri="{BB962C8B-B14F-4D97-AF65-F5344CB8AC3E}">
        <p14:creationId xmlns:p14="http://schemas.microsoft.com/office/powerpoint/2010/main" xmlns="" val="386986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508278"/>
            <a:ext cx="8536487" cy="815697"/>
          </a:xfrm>
        </p:spPr>
        <p:txBody>
          <a:bodyPr>
            <a:noAutofit/>
          </a:bodyPr>
          <a:lstStyle/>
          <a:p>
            <a:pPr algn="ctr"/>
            <a:r>
              <a:rPr lang="en-US" sz="2800" dirty="0">
                <a:cs typeface="Arial" panose="020B0604020202020204" pitchFamily="34" charset="0"/>
              </a:rPr>
              <a:t>KEY ISSUES INCLUDED IN THE 2022 DRAFT TAX BILLS</a:t>
            </a:r>
          </a:p>
        </p:txBody>
      </p:sp>
      <p:sp>
        <p:nvSpPr>
          <p:cNvPr id="3" name="Content Placeholder 2"/>
          <p:cNvSpPr>
            <a:spLocks noGrp="1"/>
          </p:cNvSpPr>
          <p:nvPr>
            <p:ph idx="1"/>
          </p:nvPr>
        </p:nvSpPr>
        <p:spPr>
          <a:xfrm>
            <a:off x="288099" y="1123949"/>
            <a:ext cx="8536487" cy="5734051"/>
          </a:xfrm>
        </p:spPr>
        <p:txBody>
          <a:bodyPr>
            <a:normAutofit/>
          </a:bodyPr>
          <a:lstStyle/>
          <a:p>
            <a:pPr marL="0" indent="0" algn="just">
              <a:buNone/>
            </a:pPr>
            <a:r>
              <a:rPr lang="en-ZA" sz="2000" dirty="0"/>
              <a:t>The key issues included in the 2022 draft tax bills are the following:</a:t>
            </a:r>
          </a:p>
          <a:p>
            <a:pPr marL="0" indent="0" algn="just">
              <a:buNone/>
            </a:pPr>
            <a:r>
              <a:rPr lang="en-ZA" sz="2000" b="1" dirty="0"/>
              <a:t>2022 Draft TLAB</a:t>
            </a:r>
          </a:p>
          <a:p>
            <a:pPr algn="just">
              <a:buFont typeface="Arial" panose="020B0604020202020204" pitchFamily="34" charset="0"/>
              <a:buChar char="•"/>
            </a:pPr>
            <a:r>
              <a:rPr lang="en-US" sz="2000" dirty="0"/>
              <a:t>Value Added Tax</a:t>
            </a:r>
          </a:p>
          <a:p>
            <a:pPr lvl="1" algn="just">
              <a:buFont typeface="Arial" panose="020B0604020202020204" pitchFamily="34" charset="0"/>
              <a:buChar char="•"/>
            </a:pPr>
            <a:r>
              <a:rPr lang="en-US" sz="1600" dirty="0"/>
              <a:t>General comments on the proposed amendments as a result of the 2019 amendments to section 72 of the VAT Act</a:t>
            </a:r>
          </a:p>
          <a:p>
            <a:pPr lvl="1" algn="just">
              <a:buFont typeface="Arial" panose="020B0604020202020204" pitchFamily="34" charset="0"/>
              <a:buChar char="•"/>
            </a:pPr>
            <a:r>
              <a:rPr lang="en-US" sz="1600" dirty="0"/>
              <a:t>Reviewing the section 72 decision with regard to cross border leases of foreign owned ships, foreign owned aircraft and foreign owned rolling stock for use in South Africa</a:t>
            </a:r>
          </a:p>
          <a:p>
            <a:pPr lvl="1" algn="just">
              <a:buFont typeface="Arial" panose="020B0604020202020204" pitchFamily="34" charset="0"/>
              <a:buChar char="•"/>
            </a:pPr>
            <a:r>
              <a:rPr lang="en-US" sz="1600" dirty="0"/>
              <a:t>Reviewing the section 72 decision with regard to “flash title sales”</a:t>
            </a:r>
          </a:p>
          <a:p>
            <a:pPr lvl="1" algn="just">
              <a:buFont typeface="Arial" panose="020B0604020202020204" pitchFamily="34" charset="0"/>
              <a:buChar char="•"/>
            </a:pPr>
            <a:r>
              <a:rPr lang="en-US" sz="1600" dirty="0"/>
              <a:t>Reviewing the section 72 decision with regard to  the VAT treatment of the registration of certain foreign suppliers</a:t>
            </a:r>
          </a:p>
          <a:p>
            <a:pPr lvl="1" algn="just">
              <a:buFont typeface="Arial" panose="020B0604020202020204" pitchFamily="34" charset="0"/>
              <a:buChar char="•"/>
            </a:pPr>
            <a:r>
              <a:rPr lang="en-US" sz="1600" dirty="0"/>
              <a:t>Reviewing the section 72 decision with regard to  the VAT treatment of pooling arrangements</a:t>
            </a:r>
          </a:p>
          <a:p>
            <a:pPr marL="0" indent="0" algn="just">
              <a:buNone/>
            </a:pPr>
            <a:r>
              <a:rPr lang="en-ZA" sz="2000" b="1" dirty="0"/>
              <a:t>2022 Draft TALAB</a:t>
            </a:r>
          </a:p>
          <a:p>
            <a:pPr algn="just">
              <a:lnSpc>
                <a:spcPct val="100000"/>
              </a:lnSpc>
              <a:buFont typeface="Arial" panose="020B0604020202020204" pitchFamily="34" charset="0"/>
              <a:buChar char="•"/>
            </a:pPr>
            <a:r>
              <a:rPr lang="en-US" sz="2000" dirty="0"/>
              <a:t>Customs and Excise Act</a:t>
            </a:r>
          </a:p>
          <a:p>
            <a:pPr lvl="1" algn="just">
              <a:lnSpc>
                <a:spcPct val="100000"/>
              </a:lnSpc>
              <a:buFont typeface="Arial" panose="020B0604020202020204" pitchFamily="34" charset="0"/>
              <a:buChar char="•"/>
            </a:pPr>
            <a:r>
              <a:rPr lang="en-ZA" sz="1600" dirty="0">
                <a:ea typeface="Calibri" panose="020F0502020204030204" pitchFamily="34" charset="0"/>
                <a:cs typeface="Times New Roman" panose="02020603050405020304" pitchFamily="18" charset="0"/>
              </a:rPr>
              <a:t>Clarifying the requirements for invoices for purposes of the Customs and Excise Act</a:t>
            </a:r>
          </a:p>
          <a:p>
            <a:pPr lvl="1" algn="just">
              <a:lnSpc>
                <a:spcPct val="100000"/>
              </a:lnSpc>
              <a:buFont typeface="Arial" panose="020B0604020202020204" pitchFamily="34" charset="0"/>
              <a:buChar char="•"/>
            </a:pPr>
            <a:r>
              <a:rPr lang="en-ZA" sz="1600" dirty="0">
                <a:ea typeface="Calibri" panose="020F0502020204030204" pitchFamily="34" charset="0"/>
                <a:cs typeface="Times New Roman" panose="02020603050405020304" pitchFamily="18" charset="0"/>
              </a:rPr>
              <a:t>Advance rulings under the Customs and Excise Act</a:t>
            </a:r>
          </a:p>
          <a:p>
            <a:pPr algn="just">
              <a:lnSpc>
                <a:spcPct val="110000"/>
              </a:lnSpc>
              <a:buFont typeface="Arial" panose="020B0604020202020204" pitchFamily="34" charset="0"/>
              <a:buChar char="•"/>
            </a:pPr>
            <a:r>
              <a:rPr lang="en-US" sz="2000" dirty="0"/>
              <a:t>Tax Administration Act</a:t>
            </a:r>
          </a:p>
          <a:p>
            <a:pPr lvl="1" algn="just">
              <a:lnSpc>
                <a:spcPct val="110000"/>
              </a:lnSpc>
              <a:buFont typeface="Arial" panose="020B0604020202020204" pitchFamily="34" charset="0"/>
              <a:buChar char="•"/>
            </a:pPr>
            <a:r>
              <a:rPr lang="en-US" sz="1600" dirty="0"/>
              <a:t>Imposition of understatement penalty for employment tax incentives improperly claimed</a:t>
            </a:r>
          </a:p>
          <a:p>
            <a:pPr lvl="1" algn="just">
              <a:lnSpc>
                <a:spcPct val="110000"/>
              </a:lnSpc>
              <a:buFont typeface="Arial" panose="020B0604020202020204" pitchFamily="34" charset="0"/>
              <a:buChar char="•"/>
            </a:pPr>
            <a:r>
              <a:rPr lang="en-US" sz="1600" dirty="0"/>
              <a:t>Tax compliance status system abuse</a:t>
            </a:r>
          </a:p>
          <a:p>
            <a:pPr algn="just">
              <a:buFont typeface="Arial" panose="020B0604020202020204" pitchFamily="34" charset="0"/>
              <a:buChar char="•"/>
            </a:pPr>
            <a:endParaRPr lang="en-US" dirty="0"/>
          </a:p>
        </p:txBody>
      </p:sp>
    </p:spTree>
    <p:extLst>
      <p:ext uri="{BB962C8B-B14F-4D97-AF65-F5344CB8AC3E}">
        <p14:creationId xmlns:p14="http://schemas.microsoft.com/office/powerpoint/2010/main" xmlns="" val="34058582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cross border leases of foreign owned ships, aircraft and rolling stock for use in South Africa </a:t>
            </a:r>
            <a:r>
              <a:rPr lang="en-ZA" sz="1400" dirty="0"/>
              <a:t/>
            </a:r>
            <a:br>
              <a:rPr lang="en-ZA" sz="1400" dirty="0"/>
            </a:br>
            <a:r>
              <a:rPr lang="en-ZA" sz="1200" dirty="0"/>
              <a:t>(Main reference: Definition of enterprise”  in section 1  of </a:t>
            </a:r>
            <a:r>
              <a:rPr lang="en-ZA" sz="1200" dirty="0">
                <a:effectLst/>
                <a:ea typeface="Calibri" panose="020F0502020204030204" pitchFamily="34" charset="0"/>
              </a:rPr>
              <a:t>the VAT Act: Clause 27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a:bodyPr>
          <a:lstStyle/>
          <a:p>
            <a:pPr marL="10287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634365" algn="just">
              <a:lnSpc>
                <a:spcPct val="115000"/>
              </a:lnSpc>
            </a:pPr>
            <a:r>
              <a:rPr lang="en-ZA" sz="2000" dirty="0">
                <a:effectLst/>
                <a:ea typeface="Calibri" panose="020F0502020204030204" pitchFamily="34" charset="0"/>
                <a:cs typeface="Arial" panose="020B0604020202020204" pitchFamily="34" charset="0"/>
              </a:rPr>
              <a:t>Changes will be made in the 2022 draft TLAB to clarify that </a:t>
            </a:r>
            <a:r>
              <a:rPr lang="en-ZA" sz="2000" dirty="0">
                <a:ea typeface="Calibri" panose="020F0502020204030204" pitchFamily="34" charset="0"/>
                <a:cs typeface="Arial" panose="020B0604020202020204" pitchFamily="34" charset="0"/>
              </a:rPr>
              <a:t>the contracts for the leasing of foreign-owned ships, foreign-owned aircraft or foreign-owned rolling stock do not need to be linked to the contracts for the leasing of the parts.</a:t>
            </a:r>
            <a:endParaRPr lang="en-ZA" sz="2000" dirty="0">
              <a:effectLst/>
              <a:ea typeface="Calibri" panose="020F0502020204030204" pitchFamily="34" charset="0"/>
              <a:cs typeface="Arial" panose="020B0604020202020204" pitchFamily="34" charset="0"/>
            </a:endParaRPr>
          </a:p>
          <a:p>
            <a:pPr marL="98425" indent="0" algn="just" eaLnBrk="0" fontAlgn="base" hangingPunct="0">
              <a:lnSpc>
                <a:spcPct val="115000"/>
              </a:lnSpc>
              <a:buNone/>
            </a:pPr>
            <a:endParaRPr lang="en-US" dirty="0"/>
          </a:p>
        </p:txBody>
      </p:sp>
    </p:spTree>
    <p:extLst>
      <p:ext uri="{BB962C8B-B14F-4D97-AF65-F5344CB8AC3E}">
        <p14:creationId xmlns:p14="http://schemas.microsoft.com/office/powerpoint/2010/main" xmlns="" val="19838377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“flash title”” sales </a:t>
            </a:r>
            <a:r>
              <a:rPr lang="en-ZA" sz="1400" dirty="0"/>
              <a:t/>
            </a:r>
            <a:br>
              <a:rPr lang="en-ZA" sz="1400" dirty="0"/>
            </a:br>
            <a:r>
              <a:rPr lang="en-ZA" sz="1200" dirty="0"/>
              <a:t>(Main reference: Definition of enterprise”  in section 1  of </a:t>
            </a:r>
            <a:r>
              <a:rPr lang="en-ZA" sz="1200" dirty="0">
                <a:effectLst/>
                <a:ea typeface="Calibri" panose="020F0502020204030204" pitchFamily="34" charset="0"/>
              </a:rPr>
              <a:t>the VAT Act: Clause 27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lnSpcReduction="10000"/>
          </a:bodyPr>
          <a:lstStyle/>
          <a:p>
            <a:pPr marL="269875" algn="just" eaLnBrk="0" fontAlgn="base" hangingPunct="0">
              <a:lnSpc>
                <a:spcPct val="115000"/>
              </a:lnSpc>
            </a:pPr>
            <a:r>
              <a:rPr lang="en-US" sz="1800" kern="1200" dirty="0">
                <a:solidFill>
                  <a:srgbClr val="000000"/>
                </a:solidFill>
                <a:effectLst/>
                <a:ea typeface="MS Mincho" panose="02020609040205080304" pitchFamily="49" charset="-128"/>
                <a:cs typeface="Arial" panose="020B0604020202020204" pitchFamily="34" charset="0"/>
              </a:rPr>
              <a:t>Other arrangements made in terms of section 72 of the VAT Act before 21 July 2019, which is impacted by these changes refers to the VAT treatment of flash title sales. </a:t>
            </a:r>
          </a:p>
          <a:p>
            <a:pPr marL="269875" algn="just" eaLnBrk="0" fontAlgn="base" hangingPunct="0">
              <a:lnSpc>
                <a:spcPct val="115000"/>
              </a:lnSpc>
            </a:pPr>
            <a:r>
              <a:rPr lang="en-US" sz="1800" kern="1200" dirty="0">
                <a:solidFill>
                  <a:srgbClr val="000000"/>
                </a:solidFill>
                <a:effectLst/>
                <a:ea typeface="MS Mincho" panose="02020609040205080304" pitchFamily="49" charset="-128"/>
                <a:cs typeface="Arial" panose="020B0604020202020204" pitchFamily="34" charset="0"/>
              </a:rPr>
              <a:t>Flash title sales is defined in the Export Regulations as a supply of movable goods by a vendor to a non-resident qualifying purchaser (QP1), which QP1 subsequently supplies the movable goods to non -resident QP2 for export  purposes.  </a:t>
            </a:r>
          </a:p>
          <a:p>
            <a:pPr marL="269875" algn="just" eaLnBrk="0" fontAlgn="base" hangingPunct="0">
              <a:lnSpc>
                <a:spcPct val="115000"/>
              </a:lnSpc>
            </a:pPr>
            <a:r>
              <a:rPr lang="en-US" sz="1800" kern="1200" dirty="0">
                <a:solidFill>
                  <a:srgbClr val="000000"/>
                </a:solidFill>
                <a:effectLst/>
                <a:ea typeface="MS Mincho" panose="02020609040205080304" pitchFamily="49" charset="-128"/>
                <a:cs typeface="Arial" panose="020B0604020202020204" pitchFamily="34" charset="0"/>
              </a:rPr>
              <a:t>At issue is the fact that flash title sales may be caught under the current definition of enterprise and such QP1 may  be required to register for VAT in South Africa. </a:t>
            </a:r>
          </a:p>
          <a:p>
            <a:pPr marL="269875" algn="just" eaLnBrk="0" fontAlgn="base" hangingPunct="0">
              <a:lnSpc>
                <a:spcPct val="115000"/>
              </a:lnSpc>
            </a:pPr>
            <a:r>
              <a:rPr lang="en-US" sz="1800" kern="1200" dirty="0">
                <a:solidFill>
                  <a:srgbClr val="000000"/>
                </a:solidFill>
                <a:effectLst/>
                <a:ea typeface="MS Mincho" panose="02020609040205080304" pitchFamily="49" charset="-128"/>
                <a:cs typeface="Arial" panose="020B0604020202020204" pitchFamily="34" charset="0"/>
              </a:rPr>
              <a:t>In order to address the administrative burden, the Commissioner had, before 21 July 2019, issued rulings in terms of section 72 of the VAT Act to the effect that foreign suppliers and acquirers of goods on a flash-title basis do not have to register for VAT in South Africa.  </a:t>
            </a:r>
          </a:p>
          <a:p>
            <a:pPr marL="269875" algn="just" eaLnBrk="0" fontAlgn="base" hangingPunct="0">
              <a:lnSpc>
                <a:spcPct val="115000"/>
              </a:lnSpc>
            </a:pPr>
            <a:r>
              <a:rPr lang="en-US" sz="1800" kern="1200" dirty="0">
                <a:solidFill>
                  <a:srgbClr val="000000"/>
                </a:solidFill>
                <a:effectLst/>
                <a:ea typeface="MS Mincho" panose="02020609040205080304" pitchFamily="49" charset="-128"/>
                <a:cs typeface="Arial" panose="020B0604020202020204" pitchFamily="34" charset="0"/>
              </a:rPr>
              <a:t>In view of the fact that the 2019 changes to section 72 of the VAT Act imply that all rulings issued by the Commissioner before 21 July 2019 will no longer be valid after 31 December 2021, i</a:t>
            </a:r>
            <a:r>
              <a:rPr lang="en-US" sz="1800" kern="1200" dirty="0">
                <a:solidFill>
                  <a:srgbClr val="000000"/>
                </a:solidFill>
                <a:effectLst/>
                <a:ea typeface="Calibri" panose="020F0502020204030204" pitchFamily="34" charset="0"/>
                <a:cs typeface="Arial" panose="020B0604020202020204" pitchFamily="34" charset="0"/>
              </a:rPr>
              <a:t>t is proposed that the definition of “enterprise” in the VAT Act be amended by introducing a new proviso aimed at excluding from the definition of “enterprise” a </a:t>
            </a:r>
            <a:r>
              <a:rPr lang="en-ZA" sz="1800" kern="1200" dirty="0">
                <a:solidFill>
                  <a:srgbClr val="000000"/>
                </a:solidFill>
                <a:effectLst/>
                <a:ea typeface="Calibri" panose="020F0502020204030204" pitchFamily="34" charset="0"/>
                <a:cs typeface="Arial" panose="020B0604020202020204" pitchFamily="34" charset="0"/>
              </a:rPr>
              <a:t>“Qualifying Purchaser”, as defined in the Export Regulations (QP1), who is a</a:t>
            </a:r>
            <a:r>
              <a:rPr lang="en-US" sz="1800" kern="1200" dirty="0">
                <a:solidFill>
                  <a:srgbClr val="000000"/>
                </a:solidFill>
                <a:effectLst/>
                <a:ea typeface="Calibri" panose="020F0502020204030204" pitchFamily="34" charset="0"/>
                <a:cs typeface="Arial" panose="020B0604020202020204" pitchFamily="34" charset="0"/>
              </a:rPr>
              <a:t> non-resident non-vendor, who merely takes flash-title ownership of goods in the Republic. </a:t>
            </a:r>
            <a:endParaRPr lang="en-ZA" sz="1800" dirty="0">
              <a:effectLst/>
              <a:ea typeface="Calibri" panose="020F0502020204030204" pitchFamily="34" charset="0"/>
              <a:cs typeface="Times New Roman" panose="02020603050405020304" pitchFamily="18" charset="0"/>
            </a:endParaRPr>
          </a:p>
          <a:p>
            <a:pPr marL="269875" algn="just" eaLnBrk="0" fontAlgn="base" hangingPunct="0">
              <a:lnSpc>
                <a:spcPct val="115000"/>
              </a:lnSpc>
            </a:pPr>
            <a:endParaRPr lang="en-US" dirty="0"/>
          </a:p>
        </p:txBody>
      </p:sp>
    </p:spTree>
    <p:extLst>
      <p:ext uri="{BB962C8B-B14F-4D97-AF65-F5344CB8AC3E}">
        <p14:creationId xmlns:p14="http://schemas.microsoft.com/office/powerpoint/2010/main" xmlns="" val="6776022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“flash title”” sales </a:t>
            </a:r>
            <a:r>
              <a:rPr lang="en-ZA" sz="1400" dirty="0"/>
              <a:t/>
            </a:r>
            <a:br>
              <a:rPr lang="en-ZA" sz="1400" dirty="0"/>
            </a:br>
            <a:r>
              <a:rPr lang="en-ZA" sz="1200" dirty="0"/>
              <a:t>(Main reference: Definition of enterprise”  in section 1  of </a:t>
            </a:r>
            <a:r>
              <a:rPr lang="en-ZA" sz="1200" dirty="0">
                <a:effectLst/>
                <a:ea typeface="Calibri" panose="020F0502020204030204" pitchFamily="34" charset="0"/>
              </a:rPr>
              <a:t>the VAT Act: Clause 27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a:bodyPr>
          <a:lstStyle/>
          <a:p>
            <a:pPr marL="28575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690245" lvl="1" indent="-342900" algn="just">
              <a:lnSpc>
                <a:spcPct val="115000"/>
              </a:lnSpc>
            </a:pPr>
            <a:r>
              <a:rPr lang="en-ZA" sz="2000" dirty="0">
                <a:effectLst/>
                <a:ea typeface="Calibri" panose="020F0502020204030204" pitchFamily="34" charset="0"/>
                <a:cs typeface="Times New Roman" panose="02020603050405020304" pitchFamily="18" charset="0"/>
              </a:rPr>
              <a:t>Changes will be made in the 2022 draft TLAB to cater for an </a:t>
            </a:r>
            <a:r>
              <a:rPr lang="en-ZA" sz="2000" dirty="0">
                <a:cs typeface="Arial" panose="020B0604020202020204" pitchFamily="34" charset="0"/>
              </a:rPr>
              <a:t>option for QP1 to register for VAT in South Africa, if QP1 so chooses to in order to claim input tax credits. This applies in instances where the other requirements are still being met – i.e. QP1 makes no other “supplies” in South Africa.</a:t>
            </a:r>
          </a:p>
          <a:p>
            <a:pPr marL="98425" indent="0" algn="just" eaLnBrk="0" fontAlgn="base" hangingPunct="0">
              <a:lnSpc>
                <a:spcPct val="115000"/>
              </a:lnSpc>
              <a:buNone/>
            </a:pPr>
            <a:endParaRPr lang="en-US" dirty="0"/>
          </a:p>
        </p:txBody>
      </p:sp>
    </p:spTree>
    <p:extLst>
      <p:ext uri="{BB962C8B-B14F-4D97-AF65-F5344CB8AC3E}">
        <p14:creationId xmlns:p14="http://schemas.microsoft.com/office/powerpoint/2010/main" xmlns="" val="25258887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the VAT treatment of the registration of certain foreign suppliers </a:t>
            </a:r>
            <a:r>
              <a:rPr lang="en-ZA" sz="1400" dirty="0"/>
              <a:t/>
            </a:r>
            <a:br>
              <a:rPr lang="en-ZA" sz="1400" dirty="0"/>
            </a:br>
            <a:r>
              <a:rPr lang="en-ZA" sz="1200" dirty="0"/>
              <a:t>(Main reference: New section 23(2A)  of </a:t>
            </a:r>
            <a:r>
              <a:rPr lang="en-ZA" sz="1200" dirty="0">
                <a:effectLst/>
                <a:ea typeface="Calibri" panose="020F0502020204030204" pitchFamily="34" charset="0"/>
              </a:rPr>
              <a:t>the VAT Act: Clause 32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fontScale="92500" lnSpcReduction="10000"/>
          </a:bodyPr>
          <a:lstStyle/>
          <a:p>
            <a:pPr marL="269875" algn="just" eaLnBrk="0" fontAlgn="base" hangingPunct="0">
              <a:lnSpc>
                <a:spcPct val="115000"/>
              </a:lnSpc>
            </a:pPr>
            <a:r>
              <a:rPr lang="en-ZA" sz="1600" dirty="0">
                <a:effectLst/>
                <a:ea typeface="Calibri" panose="020F0502020204030204" pitchFamily="34" charset="0"/>
                <a:cs typeface="Arial" panose="020B0604020202020204" pitchFamily="34" charset="0"/>
              </a:rPr>
              <a:t>Other arrangements made in terms of section 72 of the VAT Act before 21 July 2019, which were impacted by the 2019 changes refer to the VAT treatment of the registration of certain foreign suppliers. </a:t>
            </a:r>
          </a:p>
          <a:p>
            <a:pPr marL="269875" algn="just" eaLnBrk="0" fontAlgn="base" hangingPunct="0">
              <a:lnSpc>
                <a:spcPct val="115000"/>
              </a:lnSpc>
            </a:pPr>
            <a:r>
              <a:rPr lang="en-ZA" sz="1600" dirty="0">
                <a:effectLst/>
                <a:ea typeface="Calibri" panose="020F0502020204030204" pitchFamily="34" charset="0"/>
                <a:cs typeface="Times New Roman" panose="02020603050405020304" pitchFamily="18" charset="0"/>
              </a:rPr>
              <a:t>The definition of “enterprise” in section 1(1) of the VAT Act, read together with the provisions of section 23 of the VAT Act, makes provision for every person who is conducting an enterprise and whose taxable supplies have exceeded the registration threshold or are expected to exceed same, to have a legal requirement to register for VAT in South Africa. </a:t>
            </a:r>
          </a:p>
          <a:p>
            <a:pPr marL="269875" algn="just" eaLnBrk="0" fontAlgn="base" hangingPunct="0">
              <a:lnSpc>
                <a:spcPct val="115000"/>
              </a:lnSpc>
            </a:pPr>
            <a:r>
              <a:rPr lang="en-ZA" sz="1600" dirty="0">
                <a:effectLst/>
                <a:ea typeface="Calibri" panose="020F0502020204030204" pitchFamily="34" charset="0"/>
                <a:cs typeface="Times New Roman" panose="02020603050405020304" pitchFamily="18" charset="0"/>
              </a:rPr>
              <a:t>This applies regardless of whether or not such a “vendor” as defined, has a physical presence in South Africa. Consequently, section 23(2) of the VAT Act, makes provision for foreign entities who are required to register for VAT in the Republic in terms of section 23(1) to appoint a representative vendor and to open a banking account with any bank, mutual bank or other similar institution, registered in terms of the Banks Act 94 of 1990, for the purposes of the enterprise carried on in the Republic. </a:t>
            </a:r>
          </a:p>
          <a:p>
            <a:pPr marL="269875" algn="just" eaLnBrk="0" fontAlgn="base" hangingPunct="0">
              <a:lnSpc>
                <a:spcPct val="115000"/>
              </a:lnSpc>
            </a:pPr>
            <a:r>
              <a:rPr lang="en-ZA" sz="1600" dirty="0">
                <a:effectLst/>
                <a:ea typeface="Calibri" panose="020F0502020204030204" pitchFamily="34" charset="0"/>
                <a:cs typeface="Times New Roman" panose="02020603050405020304" pitchFamily="18" charset="0"/>
              </a:rPr>
              <a:t>At issue is the administrative compliance challenges encountered by foreign entities with no physical presence in South Africa with the provisions of section 23(2) of the VAT Act. These difficulties include for example, the appointment of the representative vendor in South Africa who is capable of administering the VAT registrations and compliance requirements of multiple entities that form part of the same group of companies and the opening of a South African bank account.</a:t>
            </a:r>
          </a:p>
          <a:p>
            <a:pPr marL="269875" algn="just" eaLnBrk="0" fontAlgn="base" hangingPunct="0">
              <a:lnSpc>
                <a:spcPct val="115000"/>
              </a:lnSpc>
            </a:pPr>
            <a:r>
              <a:rPr lang="en-ZA" sz="1600" dirty="0">
                <a:effectLst/>
                <a:ea typeface="Calibri" panose="020F0502020204030204" pitchFamily="34" charset="0"/>
                <a:cs typeface="Times New Roman" panose="02020603050405020304" pitchFamily="18" charset="0"/>
              </a:rPr>
              <a:t> The proposed amendment seeks to introduce a new subsection (2A) aimed at allowing the resident registered vendor to register a single branch registration in respect of all the non-resident holding companies and subsidiaries that form part of the same group of companies, as defined in section 1(1) of the Income Tax Act, as the registered vendor, subject to certain conditions.</a:t>
            </a:r>
          </a:p>
          <a:p>
            <a:pPr marL="269875" algn="just" eaLnBrk="0" fontAlgn="base" hangingPunct="0">
              <a:lnSpc>
                <a:spcPct val="115000"/>
              </a:lnSpc>
            </a:pPr>
            <a:endParaRPr lang="en-US" dirty="0"/>
          </a:p>
        </p:txBody>
      </p:sp>
    </p:spTree>
    <p:extLst>
      <p:ext uri="{BB962C8B-B14F-4D97-AF65-F5344CB8AC3E}">
        <p14:creationId xmlns:p14="http://schemas.microsoft.com/office/powerpoint/2010/main" xmlns="" val="18190841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the VAT treatment of the registration of certain foreign suppliers </a:t>
            </a:r>
            <a:r>
              <a:rPr lang="en-ZA" sz="1400" dirty="0"/>
              <a:t/>
            </a:r>
            <a:br>
              <a:rPr lang="en-ZA" sz="1400" dirty="0"/>
            </a:br>
            <a:r>
              <a:rPr lang="en-ZA" sz="1200" dirty="0"/>
              <a:t>(Main reference: New section 23(2A)  of </a:t>
            </a:r>
            <a:r>
              <a:rPr lang="en-ZA" sz="1200" dirty="0">
                <a:effectLst/>
                <a:ea typeface="Calibri" panose="020F0502020204030204" pitchFamily="34" charset="0"/>
              </a:rPr>
              <a:t>the VAT Act: Clause 32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a:bodyPr>
          <a:lstStyle/>
          <a:p>
            <a:pPr marL="285750" indent="0" algn="just">
              <a:lnSpc>
                <a:spcPct val="115000"/>
              </a:lnSpc>
              <a:buNone/>
            </a:pPr>
            <a:r>
              <a:rPr lang="en-US" sz="2400" dirty="0"/>
              <a:t>After </a:t>
            </a:r>
            <a:r>
              <a:rPr lang="en-ZA" sz="2400" dirty="0">
                <a:cs typeface="Arial" panose="020B0604020202020204" pitchFamily="34" charset="0"/>
              </a:rPr>
              <a:t>the public consultation process, </a:t>
            </a:r>
            <a:r>
              <a:rPr lang="en-US" sz="2400" dirty="0">
                <a:ea typeface="Arial" panose="020B0604020202020204" pitchFamily="34" charset="0"/>
              </a:rPr>
              <a:t>the following changes are proposed in the draft TLAB and the draft response document, in order to take into account comments received: </a:t>
            </a:r>
            <a:endParaRPr lang="en-ZA" sz="2400" dirty="0">
              <a:cs typeface="Arial" panose="020B0604020202020204" pitchFamily="34" charset="0"/>
            </a:endParaRPr>
          </a:p>
          <a:p>
            <a:pPr marL="854075" lvl="2" indent="-168275" algn="just">
              <a:lnSpc>
                <a:spcPct val="115000"/>
              </a:lnSpc>
            </a:pPr>
            <a:r>
              <a:rPr lang="en-ZA" sz="2000" dirty="0">
                <a:effectLst/>
                <a:ea typeface="Calibri" panose="020F0502020204030204" pitchFamily="34" charset="0"/>
                <a:cs typeface="Times New Roman" panose="02020603050405020304" pitchFamily="18" charset="0"/>
              </a:rPr>
              <a:t>To make provision for the branch registration to be optional</a:t>
            </a:r>
          </a:p>
          <a:p>
            <a:pPr marL="854075" lvl="2" indent="-168275" algn="just">
              <a:lnSpc>
                <a:spcPct val="115000"/>
              </a:lnSpc>
            </a:pPr>
            <a:r>
              <a:rPr lang="en-ZA" sz="2000" dirty="0">
                <a:effectLst/>
                <a:ea typeface="Calibri" panose="020F0502020204030204" pitchFamily="34" charset="0"/>
                <a:cs typeface="Times New Roman" panose="02020603050405020304" pitchFamily="18" charset="0"/>
              </a:rPr>
              <a:t>To  clarify which vendor is required to make the application for branch registration</a:t>
            </a:r>
          </a:p>
          <a:p>
            <a:pPr marL="854075" lvl="2" indent="-168275" algn="just">
              <a:lnSpc>
                <a:spcPct val="115000"/>
              </a:lnSpc>
            </a:pPr>
            <a:r>
              <a:rPr lang="en-ZA" sz="2000" dirty="0">
                <a:effectLst/>
                <a:ea typeface="Calibri" panose="020F0502020204030204" pitchFamily="34" charset="0"/>
                <a:cs typeface="Times New Roman" panose="02020603050405020304" pitchFamily="18" charset="0"/>
              </a:rPr>
              <a:t> To refer  to the group companies as separate persons rather than separate enterprises</a:t>
            </a:r>
          </a:p>
          <a:p>
            <a:pPr marL="854075" lvl="2" indent="-168275" algn="just">
              <a:lnSpc>
                <a:spcPct val="115000"/>
              </a:lnSpc>
            </a:pPr>
            <a:r>
              <a:rPr lang="en-ZA" sz="2000" dirty="0">
                <a:effectLst/>
                <a:ea typeface="Calibri" panose="020F0502020204030204" pitchFamily="34" charset="0"/>
                <a:cs typeface="Times New Roman" panose="02020603050405020304" pitchFamily="18" charset="0"/>
              </a:rPr>
              <a:t>To clarify that where supplies are made in South Africa between group companies registered within the branch registration, both the sale and acquisition must be accounted for in the VAT return of such branch</a:t>
            </a:r>
          </a:p>
          <a:p>
            <a:pPr marL="168275" indent="-168275" algn="just">
              <a:lnSpc>
                <a:spcPct val="115000"/>
              </a:lnSpc>
            </a:pPr>
            <a:endParaRPr lang="en-ZA" sz="2000" dirty="0">
              <a:effectLst/>
              <a:ea typeface="Calibri" panose="020F0502020204030204" pitchFamily="34" charset="0"/>
              <a:cs typeface="Times New Roman" panose="02020603050405020304" pitchFamily="18" charset="0"/>
            </a:endParaRPr>
          </a:p>
          <a:p>
            <a:pPr marL="690245" lvl="1" indent="-342900" algn="just">
              <a:lnSpc>
                <a:spcPct val="115000"/>
              </a:lnSpc>
            </a:pPr>
            <a:endParaRPr lang="en-US" dirty="0"/>
          </a:p>
        </p:txBody>
      </p:sp>
    </p:spTree>
    <p:extLst>
      <p:ext uri="{BB962C8B-B14F-4D97-AF65-F5344CB8AC3E}">
        <p14:creationId xmlns:p14="http://schemas.microsoft.com/office/powerpoint/2010/main" xmlns="" val="968819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a:t>
            </a:r>
            <a:r>
              <a:rPr lang="en-ZA" sz="1200" dirty="0"/>
              <a:t>section</a:t>
            </a:r>
            <a:r>
              <a:rPr lang="en-ZA" sz="1600" dirty="0"/>
              <a:t> 72 rulings with regard to the VAT treatment of pooling arrangements </a:t>
            </a:r>
            <a:r>
              <a:rPr lang="en-ZA" sz="1400" dirty="0"/>
              <a:t/>
            </a:r>
            <a:br>
              <a:rPr lang="en-ZA" sz="1400" dirty="0"/>
            </a:br>
            <a:r>
              <a:rPr lang="en-ZA" sz="1200" dirty="0"/>
              <a:t>(Main reference: New section 53(3)  of </a:t>
            </a:r>
            <a:r>
              <a:rPr lang="en-ZA" sz="1200" dirty="0">
                <a:effectLst/>
                <a:ea typeface="Calibri" panose="020F0502020204030204" pitchFamily="34" charset="0"/>
              </a:rPr>
              <a:t>the VAT Act: Clause 33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fontScale="85000" lnSpcReduction="20000"/>
          </a:bodyPr>
          <a:lstStyle/>
          <a:p>
            <a:pPr marL="457200" algn="just">
              <a:lnSpc>
                <a:spcPct val="120000"/>
              </a:lnSpc>
              <a:spcAft>
                <a:spcPts val="800"/>
              </a:spcAft>
            </a:pPr>
            <a:r>
              <a:rPr lang="en-ZA" sz="1800" kern="1200" dirty="0">
                <a:solidFill>
                  <a:srgbClr val="000000"/>
                </a:solidFill>
                <a:effectLst/>
                <a:ea typeface="Calibri" panose="020F0502020204030204" pitchFamily="34" charset="0"/>
                <a:cs typeface="Arial" panose="020B0604020202020204" pitchFamily="34" charset="0"/>
              </a:rPr>
              <a:t> </a:t>
            </a:r>
            <a:r>
              <a:rPr lang="en-ZA" sz="1800" dirty="0">
                <a:effectLst/>
                <a:ea typeface="Calibri" panose="020F0502020204030204" pitchFamily="34" charset="0"/>
              </a:rPr>
              <a:t>Further arrangements made in terms of section 72 of the VAT Act before 21 July 2019, that were impacted by the 2019 changes relate to the VAT treatment of pooling arrangements. </a:t>
            </a:r>
          </a:p>
          <a:p>
            <a:pPr marL="457200" algn="just">
              <a:lnSpc>
                <a:spcPct val="120000"/>
              </a:lnSpc>
              <a:spcAft>
                <a:spcPts val="800"/>
              </a:spcAft>
            </a:pPr>
            <a:r>
              <a:rPr lang="en-ZA" sz="1800" dirty="0">
                <a:effectLst/>
                <a:ea typeface="Calibri" panose="020F0502020204030204" pitchFamily="34" charset="0"/>
                <a:cs typeface="Times New Roman" panose="02020603050405020304" pitchFamily="18" charset="0"/>
              </a:rPr>
              <a:t>Section 52 of the VAT Act makes provisions for the VAT treatment of pooling arrangements in respect of pools contemplated in section 17 of the Marketing of Agricultural Products Act 47 of 1996, any rental pool scheme operated and managed by any person for the benefit of the owners of time sharing interests in a property time sharing scheme as defined in section 1 of the Property Time-sharing Control Act 75 of 1983, the owners of sectional title interests in a sectional title scheme as defined in section 1 of the Sectional Title Act 95 of 1986 and the shareholders in a </a:t>
            </a:r>
            <a:r>
              <a:rPr lang="en-ZA" sz="1800" dirty="0" err="1">
                <a:effectLst/>
                <a:ea typeface="Calibri" panose="020F0502020204030204" pitchFamily="34" charset="0"/>
                <a:cs typeface="Times New Roman" panose="02020603050405020304" pitchFamily="18" charset="0"/>
              </a:rPr>
              <a:t>Shareblock</a:t>
            </a:r>
            <a:r>
              <a:rPr lang="en-ZA" sz="1800" dirty="0">
                <a:effectLst/>
                <a:ea typeface="Calibri" panose="020F0502020204030204" pitchFamily="34" charset="0"/>
                <a:cs typeface="Times New Roman" panose="02020603050405020304" pitchFamily="18" charset="0"/>
              </a:rPr>
              <a:t> Company as defined in section 1 of the </a:t>
            </a:r>
            <a:r>
              <a:rPr lang="en-ZA" sz="1800" dirty="0" err="1">
                <a:effectLst/>
                <a:ea typeface="Calibri" panose="020F0502020204030204" pitchFamily="34" charset="0"/>
                <a:cs typeface="Times New Roman" panose="02020603050405020304" pitchFamily="18" charset="0"/>
              </a:rPr>
              <a:t>Shareblocks</a:t>
            </a:r>
            <a:r>
              <a:rPr lang="en-ZA" sz="1800" dirty="0">
                <a:effectLst/>
                <a:ea typeface="Calibri" panose="020F0502020204030204" pitchFamily="34" charset="0"/>
                <a:cs typeface="Times New Roman" panose="02020603050405020304" pitchFamily="18" charset="0"/>
              </a:rPr>
              <a:t> Control Act 59 of 1980, subject to certain conditions stipulated in that provision. </a:t>
            </a:r>
          </a:p>
          <a:p>
            <a:pPr marL="457200" algn="just">
              <a:lnSpc>
                <a:spcPct val="120000"/>
              </a:lnSpc>
              <a:spcAft>
                <a:spcPts val="800"/>
              </a:spcAft>
            </a:pPr>
            <a:r>
              <a:rPr lang="en-ZA" sz="1800" dirty="0">
                <a:effectLst/>
                <a:ea typeface="Calibri" panose="020F0502020204030204" pitchFamily="34" charset="0"/>
                <a:cs typeface="Times New Roman" panose="02020603050405020304" pitchFamily="18" charset="0"/>
              </a:rPr>
              <a:t>However, there are other pooling arrangements, for example pooling arrangements for incorporated medical practices and pooling arrangements for the medical practitioners that are subject to the policies by the Health Professions Council of South Africa (“HPCSA”). These policies or regulations impact the manner in which these practises and practitioners conduct business and lead to enormous complexities, administrative challenges and additional costs.</a:t>
            </a:r>
          </a:p>
          <a:p>
            <a:pPr marL="457200" algn="just">
              <a:lnSpc>
                <a:spcPct val="120000"/>
              </a:lnSpc>
              <a:spcAft>
                <a:spcPts val="800"/>
              </a:spcAft>
            </a:pPr>
            <a:r>
              <a:rPr lang="en-ZA" sz="1800" dirty="0">
                <a:effectLst/>
                <a:ea typeface="Calibri" panose="020F0502020204030204" pitchFamily="34" charset="0"/>
                <a:cs typeface="Times New Roman" panose="02020603050405020304" pitchFamily="18" charset="0"/>
              </a:rPr>
              <a:t> The section 72 ruling that the Commissioner had issued previously had the effect that each pool was separately registered as a VAT vendor and not each individual practice or practitioner. </a:t>
            </a:r>
            <a:r>
              <a:rPr lang="en-ZA" sz="1800" dirty="0">
                <a:effectLst/>
                <a:ea typeface="Calibri" panose="020F0502020204030204" pitchFamily="34" charset="0"/>
              </a:rPr>
              <a:t>t is proposed that </a:t>
            </a:r>
            <a:r>
              <a:rPr lang="en-ZA" sz="1800" dirty="0">
                <a:effectLst/>
                <a:ea typeface="Calibri" panose="020F0502020204030204" pitchFamily="34" charset="0"/>
                <a:cs typeface="Times New Roman" panose="02020603050405020304" pitchFamily="18" charset="0"/>
              </a:rPr>
              <a:t>changes be made to section 52 by introducing a new subsection (3) dealing with VAT treatment of pooling arrangements established in order to comply with the provisions of legislation, regulations or rules of a professional body and applied by taxpayers that are subject to such legislation, regulations or rules of such professional body, subject to certain conditions</a:t>
            </a:r>
          </a:p>
          <a:p>
            <a:pPr marL="269875" algn="just" eaLnBrk="0" fontAlgn="base" hangingPunct="0">
              <a:lnSpc>
                <a:spcPct val="115000"/>
              </a:lnSpc>
            </a:pPr>
            <a:endParaRPr lang="en-US" dirty="0"/>
          </a:p>
        </p:txBody>
      </p:sp>
    </p:spTree>
    <p:extLst>
      <p:ext uri="{BB962C8B-B14F-4D97-AF65-F5344CB8AC3E}">
        <p14:creationId xmlns:p14="http://schemas.microsoft.com/office/powerpoint/2010/main" xmlns="" val="38318417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56" y="350874"/>
            <a:ext cx="8425574" cy="882503"/>
          </a:xfrm>
        </p:spPr>
        <p:txBody>
          <a:bodyPr>
            <a:noAutofit/>
          </a:bodyPr>
          <a:lstStyle/>
          <a:p>
            <a:pPr algn="ctr">
              <a:lnSpc>
                <a:spcPct val="100000"/>
              </a:lnSpc>
            </a:pPr>
            <a:r>
              <a:rPr lang="en-ZA" sz="1600" dirty="0"/>
              <a:t>Reviewing section 72 rulings with regard to the VAT treatment of pooling arrangements </a:t>
            </a:r>
            <a:r>
              <a:rPr lang="en-ZA" sz="1400" dirty="0"/>
              <a:t/>
            </a:r>
            <a:br>
              <a:rPr lang="en-ZA" sz="1400" dirty="0"/>
            </a:br>
            <a:r>
              <a:rPr lang="en-ZA" sz="1200" dirty="0"/>
              <a:t>(Main reference: New section 53(3)  of </a:t>
            </a:r>
            <a:r>
              <a:rPr lang="en-ZA" sz="1200" dirty="0">
                <a:effectLst/>
                <a:ea typeface="Calibri" panose="020F0502020204030204" pitchFamily="34" charset="0"/>
              </a:rPr>
              <a:t>the VAT Act: Clause 33 of the Draft TLAB</a:t>
            </a:r>
            <a:r>
              <a:rPr lang="en-ZA" sz="1200" dirty="0"/>
              <a:t>)</a:t>
            </a:r>
            <a:endParaRPr lang="en-US" sz="1200" dirty="0">
              <a:cs typeface="Arial" panose="020B0604020202020204" pitchFamily="34" charset="0"/>
            </a:endParaRPr>
          </a:p>
        </p:txBody>
      </p:sp>
      <p:sp>
        <p:nvSpPr>
          <p:cNvPr id="3" name="Content Placeholder 2"/>
          <p:cNvSpPr>
            <a:spLocks noGrp="1"/>
          </p:cNvSpPr>
          <p:nvPr>
            <p:ph idx="1"/>
          </p:nvPr>
        </p:nvSpPr>
        <p:spPr>
          <a:xfrm>
            <a:off x="127592" y="1307805"/>
            <a:ext cx="8825022" cy="5433238"/>
          </a:xfrm>
        </p:spPr>
        <p:txBody>
          <a:bodyPr vert="horz" lIns="91440" tIns="45720" rIns="91440" bIns="45720" rtlCol="0" anchor="t">
            <a:normAutofit/>
          </a:bodyPr>
          <a:lstStyle/>
          <a:p>
            <a:pPr marL="285750" indent="0" algn="just">
              <a:lnSpc>
                <a:spcPct val="107000"/>
              </a:lnSpc>
              <a:spcAft>
                <a:spcPts val="800"/>
              </a:spcAft>
              <a:buNone/>
            </a:pPr>
            <a:r>
              <a:rPr lang="en-ZA" sz="2000" kern="1200" dirty="0">
                <a:solidFill>
                  <a:srgbClr val="000000"/>
                </a:solidFill>
                <a:effectLst/>
                <a:ea typeface="Calibri" panose="020F0502020204030204" pitchFamily="34" charset="0"/>
                <a:cs typeface="Arial" panose="020B0604020202020204" pitchFamily="34" charset="0"/>
              </a:rPr>
              <a:t> </a:t>
            </a:r>
            <a:r>
              <a:rPr lang="en-US" sz="2000" dirty="0"/>
              <a:t>After </a:t>
            </a:r>
            <a:r>
              <a:rPr lang="en-ZA" sz="2000" dirty="0">
                <a:cs typeface="Arial" panose="020B0604020202020204" pitchFamily="34" charset="0"/>
              </a:rPr>
              <a:t>the public consultation process, </a:t>
            </a:r>
            <a:r>
              <a:rPr lang="en-US" sz="2000" dirty="0">
                <a:ea typeface="Arial" panose="020B0604020202020204" pitchFamily="34" charset="0"/>
              </a:rPr>
              <a:t>the following changes are proposed in the draft TLAB and the draft response document, in order to take into account comments received: </a:t>
            </a:r>
            <a:endParaRPr lang="en-ZA" sz="2000" dirty="0">
              <a:cs typeface="Arial" panose="020B0604020202020204" pitchFamily="34" charset="0"/>
            </a:endParaRPr>
          </a:p>
          <a:p>
            <a:pPr marL="800100" lvl="1" algn="just">
              <a:lnSpc>
                <a:spcPct val="107000"/>
              </a:lnSpc>
              <a:spcAft>
                <a:spcPts val="800"/>
              </a:spcAft>
            </a:pPr>
            <a:r>
              <a:rPr lang="en-ZA" sz="2000" dirty="0">
                <a:effectLst/>
                <a:ea typeface="Calibri" panose="020F0502020204030204" pitchFamily="34" charset="0"/>
                <a:cs typeface="Times New Roman" panose="02020603050405020304" pitchFamily="18" charset="0"/>
              </a:rPr>
              <a:t>Changes will be made in the 2022 Draft TLAB so that the opening wording in the section should  not refer to shareholders of a company or partners in a partnership or members of a body as this creates confusion with reference to section 51.</a:t>
            </a:r>
          </a:p>
          <a:p>
            <a:pPr marL="628650" lvl="1" indent="0" algn="just">
              <a:lnSpc>
                <a:spcPct val="107000"/>
              </a:lnSpc>
              <a:spcAft>
                <a:spcPts val="800"/>
              </a:spcAft>
              <a:buNone/>
            </a:pPr>
            <a:endParaRPr lang="en-ZA" sz="2000" dirty="0">
              <a:effectLst/>
              <a:ea typeface="Calibri" panose="020F0502020204030204" pitchFamily="34" charset="0"/>
              <a:cs typeface="Times New Roman" panose="02020603050405020304" pitchFamily="18" charset="0"/>
            </a:endParaRPr>
          </a:p>
          <a:p>
            <a:pPr marL="0" indent="0" algn="just">
              <a:lnSpc>
                <a:spcPct val="115000"/>
              </a:lnSpc>
              <a:buNone/>
            </a:pPr>
            <a:r>
              <a:rPr lang="en-ZA" sz="2000" dirty="0">
                <a:effectLst/>
                <a:ea typeface="Calibri" panose="020F0502020204030204" pitchFamily="34" charset="0"/>
                <a:cs typeface="Arial" panose="020B0604020202020204" pitchFamily="34" charset="0"/>
              </a:rPr>
              <a:t> </a:t>
            </a:r>
            <a:endParaRPr lang="en-ZA" sz="2000" dirty="0">
              <a:effectLst/>
              <a:ea typeface="Calibri" panose="020F0502020204030204" pitchFamily="34" charset="0"/>
              <a:cs typeface="Times New Roman" panose="02020603050405020304" pitchFamily="18" charset="0"/>
            </a:endParaRPr>
          </a:p>
          <a:p>
            <a:pPr marL="457200" algn="just">
              <a:lnSpc>
                <a:spcPct val="120000"/>
              </a:lnSpc>
              <a:spcAft>
                <a:spcPts val="800"/>
              </a:spcAft>
            </a:pPr>
            <a:endParaRPr lang="en-US" dirty="0"/>
          </a:p>
        </p:txBody>
      </p:sp>
    </p:spTree>
    <p:extLst>
      <p:ext uri="{BB962C8B-B14F-4D97-AF65-F5344CB8AC3E}">
        <p14:creationId xmlns:p14="http://schemas.microsoft.com/office/powerpoint/2010/main" xmlns="" val="32712231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TALAB</a:t>
            </a:r>
            <a:endParaRPr lang="en-ZA" dirty="0"/>
          </a:p>
        </p:txBody>
      </p:sp>
    </p:spTree>
    <p:extLst>
      <p:ext uri="{BB962C8B-B14F-4D97-AF65-F5344CB8AC3E}">
        <p14:creationId xmlns:p14="http://schemas.microsoft.com/office/powerpoint/2010/main" xmlns="" val="1195840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A4BD07A-1FC5-4DED-B717-3CB0C4A1585B}"/>
              </a:ext>
            </a:extLst>
          </p:cNvPr>
          <p:cNvSpPr>
            <a:spLocks noGrp="1"/>
          </p:cNvSpPr>
          <p:nvPr>
            <p:ph type="title"/>
          </p:nvPr>
        </p:nvSpPr>
        <p:spPr/>
        <p:txBody>
          <a:bodyPr>
            <a:normAutofit/>
          </a:bodyPr>
          <a:lstStyle/>
          <a:p>
            <a:pPr algn="ctr"/>
            <a:r>
              <a:rPr lang="en-US" sz="4800" b="1" dirty="0"/>
              <a:t>2022 DRAFT TALAB: CUSTOMS AND EXCISE ACT</a:t>
            </a:r>
            <a:endParaRPr lang="en-ZA" dirty="0"/>
          </a:p>
        </p:txBody>
      </p:sp>
    </p:spTree>
    <p:extLst>
      <p:ext uri="{BB962C8B-B14F-4D97-AF65-F5344CB8AC3E}">
        <p14:creationId xmlns:p14="http://schemas.microsoft.com/office/powerpoint/2010/main" xmlns="" val="31934428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sz="2000" dirty="0">
                <a:ea typeface="Calibri" panose="020F0502020204030204" pitchFamily="34" charset="0"/>
                <a:cs typeface="Times New Roman" panose="02020603050405020304" pitchFamily="18" charset="0"/>
              </a:rPr>
              <a:t>Clarifying the requirements for invoices for purposes of the Customs and Excise Act</a:t>
            </a:r>
            <a:r>
              <a:rPr lang="en-ZA" sz="2200" dirty="0">
                <a:ea typeface="Calibri" panose="020F0502020204030204" pitchFamily="34" charset="0"/>
                <a:cs typeface="Times New Roman" panose="02020603050405020304" pitchFamily="18" charset="0"/>
              </a:rPr>
              <a:t/>
            </a:r>
            <a:br>
              <a:rPr lang="en-ZA" sz="2200" dirty="0">
                <a:ea typeface="Calibri" panose="020F0502020204030204" pitchFamily="34" charset="0"/>
                <a:cs typeface="Times New Roman" panose="02020603050405020304" pitchFamily="18" charset="0"/>
              </a:rPr>
            </a:br>
            <a:r>
              <a:rPr lang="en-US" sz="1600" dirty="0"/>
              <a:t>(Clauses 7, </a:t>
            </a:r>
            <a:r>
              <a:rPr lang="en-ZA" sz="1600" dirty="0">
                <a:ea typeface="Calibri" panose="020F0502020204030204" pitchFamily="34" charset="0"/>
              </a:rPr>
              <a:t>10, 11, 12, 19, 20, 21 and 22 </a:t>
            </a:r>
            <a:r>
              <a:rPr lang="en-US" sz="1600" dirty="0"/>
              <a:t>of the draft TALAB; sections 1, </a:t>
            </a:r>
            <a:r>
              <a:rPr lang="en-ZA" sz="1600" dirty="0">
                <a:ea typeface="Calibri" panose="020F0502020204030204" pitchFamily="34" charset="0"/>
              </a:rPr>
              <a:t>39, 40, 41, 84, 86, 107 and 120</a:t>
            </a:r>
            <a:r>
              <a:rPr lang="en-US" sz="1600" dirty="0"/>
              <a:t> of the Act)</a:t>
            </a:r>
          </a:p>
        </p:txBody>
      </p:sp>
      <p:sp>
        <p:nvSpPr>
          <p:cNvPr id="3" name="Content Placeholder 2"/>
          <p:cNvSpPr>
            <a:spLocks noGrp="1"/>
          </p:cNvSpPr>
          <p:nvPr>
            <p:ph idx="1"/>
          </p:nvPr>
        </p:nvSpPr>
        <p:spPr/>
        <p:txBody>
          <a:bodyPr>
            <a:normAutofit fontScale="70000" lnSpcReduction="20000"/>
          </a:bodyPr>
          <a:lstStyle/>
          <a:p>
            <a:pPr marL="357188" indent="-357188" algn="just">
              <a:lnSpc>
                <a:spcPct val="115000"/>
              </a:lnSpc>
              <a:buFont typeface="Arial" panose="020B0604020202020204" pitchFamily="34" charset="0"/>
              <a:buChar char="•"/>
            </a:pPr>
            <a:r>
              <a:rPr lang="en-ZA" sz="3200" dirty="0">
                <a:solidFill>
                  <a:srgbClr val="000000"/>
                </a:solidFill>
                <a:ea typeface="Calibri" panose="020F0502020204030204" pitchFamily="34" charset="0"/>
              </a:rPr>
              <a:t>Amendments are proposed to clarify the requirements for invoices in respect of goods imported or exported. The requirements specifically allow the Commissioner to prescribe particulars in respect of invoices by rule. An invoice supporting an entry of goods must be true and correct and reflect the information that is required to be able to make a valid entry of the relevant goods, but the Commissioner may prescribe additional particulars depending on the circumstances, which particulars may also include particulars in respect of the transaction value of the goods. </a:t>
            </a:r>
          </a:p>
          <a:p>
            <a:pPr marL="357188" indent="-265113" algn="just">
              <a:lnSpc>
                <a:spcPct val="115000"/>
              </a:lnSpc>
              <a:buFont typeface="Arial" panose="020B0604020202020204" pitchFamily="34" charset="0"/>
              <a:buChar char="•"/>
            </a:pPr>
            <a:r>
              <a:rPr lang="en-ZA" sz="3200" dirty="0">
                <a:ea typeface="Arial" panose="020B0604020202020204" pitchFamily="34" charset="0"/>
              </a:rPr>
              <a:t>The intention of providing for a definition of “invoice” was to avoid repetition and to ensure consistency in relation to wording referring to invoices or particulars on invoices in the Act.</a:t>
            </a:r>
          </a:p>
        </p:txBody>
      </p:sp>
    </p:spTree>
    <p:extLst>
      <p:ext uri="{BB962C8B-B14F-4D97-AF65-F5344CB8AC3E}">
        <p14:creationId xmlns:p14="http://schemas.microsoft.com/office/powerpoint/2010/main" xmlns="" val="200394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1313</TotalTime>
  <Words>13698</Words>
  <Application>Microsoft Office PowerPoint</Application>
  <PresentationFormat>On-screen Show (4:3)</PresentationFormat>
  <Paragraphs>643</Paragraphs>
  <Slides>108</Slides>
  <Notes>5</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Office Theme</vt:lpstr>
      <vt:lpstr>2022 DRAFT TAX BILLS</vt:lpstr>
      <vt:lpstr>Overview of the 2022 tax legislative process</vt:lpstr>
      <vt:lpstr>Overview of the 2022 tax legislative process</vt:lpstr>
      <vt:lpstr>Overview of the 2022 tax legislative process AFTER publication of the draft tax Bills</vt:lpstr>
      <vt:lpstr>Overview of the 2022 tax legislative process AFTER publication of the draft tax Bills</vt:lpstr>
      <vt:lpstr>KEY ISSUES INCLUDED IN THE 2022 DRAFT TAX BILLS</vt:lpstr>
      <vt:lpstr>KEY ISSUES INCLUDED IN THE 2022 DRAFT TAX BILLS</vt:lpstr>
      <vt:lpstr>KEY ISSUES INCLUDED IN THE 2022 DRAFT TAX BILLS</vt:lpstr>
      <vt:lpstr>KEY ISSUES INCLUDED IN THE 2022 DRAFT TAX BILLS</vt:lpstr>
      <vt:lpstr>2022 Draft Rates Bill: Increase in excise duties on alcohol &amp; tobacco</vt:lpstr>
      <vt:lpstr>General increase in the excise duty on alcohol  and tobacco by between 4.5 and 6.5 per cent </vt:lpstr>
      <vt:lpstr>Slide 12</vt:lpstr>
      <vt:lpstr>2022 Draft Rates Bill: Temporary relief on the fuel levy</vt:lpstr>
      <vt:lpstr>Due to high fuel prices, introduced temporary reductions in the general fuel levy on 31 March</vt:lpstr>
      <vt:lpstr>After further price increases, government extended the relief for another two months</vt:lpstr>
      <vt:lpstr>2022 Draft Rates Bill: Delaying the increase to the health promotion levy by one year</vt:lpstr>
      <vt:lpstr>The increase to the health promotion levy was delayed for one year</vt:lpstr>
      <vt:lpstr>2022 Draft Revenue Laws Amendment Bill-Two pot retirement system</vt:lpstr>
      <vt:lpstr>Two pot retirement system: Policy Background</vt:lpstr>
      <vt:lpstr>Two pot retirement system: “Savings Pot”</vt:lpstr>
      <vt:lpstr>Two pot retirement system: “Retirement Pot”</vt:lpstr>
      <vt:lpstr>Two pot retirement system: “Vested Pot”</vt:lpstr>
      <vt:lpstr>Proposed changes to the Draft Revenue Laws Amendment Bill-Two pot retirement system to take into account public comments received</vt:lpstr>
      <vt:lpstr>Proposed changes to the Draft revenue Laws Amendment Bill-Two pot retirement system </vt:lpstr>
      <vt:lpstr>Proposed changes to the Draft revenue Laws Amendment Bill-Two pot retirement system </vt:lpstr>
      <vt:lpstr>Proposed changes to the Draft revenue Laws Amendment Bill-Two pot retirement system </vt:lpstr>
      <vt:lpstr>Proposed changes to the Draft revenue Laws Amendment Bill-Two pot retirement system </vt:lpstr>
      <vt:lpstr>Proposed changes to the Draft revenue Laws Amendment Bill-Two pot retirement system </vt:lpstr>
      <vt:lpstr>2022 DRAFT TLAB: ELECTRONIC NICOTINE AND NON -NICOTINE DELIVERY SYSTEM</vt:lpstr>
      <vt:lpstr>Vaping: Taxation of electronic nicotine and non-nicotine delivery system (Main reference: Part 2A of Schedule 1 to the Customs &amp; Excise Act: Clause 25 of the draft TLAB)</vt:lpstr>
      <vt:lpstr> 2022 DRAFT TLAB: Carbon Tax</vt:lpstr>
      <vt:lpstr>BACKGROUND – Carbon tax</vt:lpstr>
      <vt:lpstr>Phase 1 carbon tax design:  Rate, Tax-free Allowances and Recycling Measures </vt:lpstr>
      <vt:lpstr>DOMESTIC climate POLICY CONTEXT –  WHERE ARE WE IN 2022…..</vt:lpstr>
      <vt:lpstr>Climate risks in SA are real, evident and increasing rapidly – more frequent flooding, droughts and severe storms</vt:lpstr>
      <vt:lpstr>Carbon tax key to facilitating a just transition – business as usual is not an option  </vt:lpstr>
      <vt:lpstr>Carbon Tax Proposals Announced in Budget 2022</vt:lpstr>
      <vt:lpstr>Carbon rax rate trajectory-proposals from 2023 to 2030  (Main reference: Section 5(2) of the Carbon Tax Act: Clause 38 of the Draft TLAB)</vt:lpstr>
      <vt:lpstr>Carbon Tax: Electricity price neutrality extension (Main reference: Section 6(2) of the Carbon Tax Act: Clause 39 of the draft TLAB)</vt:lpstr>
      <vt:lpstr>Carbon Tax: Energy efficiency tax incentive extension (Main reference: Section 12L of the Carbon Tax Act: Clause  of the draft TLAB)</vt:lpstr>
      <vt:lpstr>Carbon Tax: Limiting carbon sequestration deduction to activities within operational control of the taxpayer ( Main reference: Section 6(4) of the Carbon Tax Act: Clause 39 of the draft TLAB)</vt:lpstr>
      <vt:lpstr> Proposed changes to the Draft TLAB :Carbon Tax to take into account public comments received</vt:lpstr>
      <vt:lpstr>Proposed changes to the Draft TLAB: Carbon Tax</vt:lpstr>
      <vt:lpstr>Proposed changes to the 2022 Draft TLAB: Carbon Tax rate trajectory</vt:lpstr>
      <vt:lpstr>Proposed changes to the Draft TLAB: Carbon Tax</vt:lpstr>
      <vt:lpstr>2022 DRAFT TLAB: INCOME TAX: INDIVIDUALS, SAVINGS AND EMPLOYMENT</vt:lpstr>
      <vt:lpstr>Reviewing the timing of accrual and incurral of variable remuneration (Main reference: Section 7B of the Income Tax Act: Clause 2 of the draft TLAB)</vt:lpstr>
      <vt:lpstr>Reviewing the timing of accrual and incurral of variable remuneration (Main reference: Section 7B of the Income Tax Act: Clause 2 of the draft TLAB)</vt:lpstr>
      <vt:lpstr>Apportionment of the interest exemption and capital gains tax annual exclusion when an individual ceases to be tax resident (Main reference: Section 10(1)(l)  and paragraph 5(1) of the Eighth Schedule to the Income Tax Act: Clauses 22 and 55  of the draft TLAB)</vt:lpstr>
      <vt:lpstr>Apportionment of the interest exemption and capital gains tax annual exclusion when an individual ceases to be tax resident (Main reference: Section 10(1)(l)  and paragraph 5(1) of the Eighth Schedule to the Income Tax Act: Clauses 22and 55  of the draft TLAB)</vt:lpstr>
      <vt:lpstr>Reviewing the transfer of total interest in a retirement fund (Main reference: Definition of “retirement annuity fund” in section 1 of the Income Tax Act: Clause 1 of the draft TLAB)</vt:lpstr>
      <vt:lpstr>Reviewing the transfer of total interest in a retirement fund (Main reference: Definition of “retirement annuity fund” in section 1 of the Income Tax Act: Clause 1 of the draft TLAB)</vt:lpstr>
      <vt:lpstr>Clarifying the compulsory annuitisation and protection of vested rights when transferring to a public sector fund (Main reference: Definition of “pension fund” and “provident fund” in section 1 of the Income Tax Act: Clause 1 of the draft TLAB)</vt:lpstr>
      <vt:lpstr>Clarifying paragraph (eA) of the definition of gross income regarding  public sector fund (Main reference: Definition of “gross income” in section 1 of the Income Tax Act: Clause 1 of the draft TLAB)</vt:lpstr>
      <vt:lpstr>Technical correction to the definition of “living annuity” in section 1 of the Income Tax Act (Main reference: Definition of “living annuity” in section 1 of the Income Tax Act: Clause 1 of the draft TLAB)</vt:lpstr>
      <vt:lpstr>Technical correction to the definitions of “pension preservation fund” and “ provident preservation fund” in section 1 of the Income Tax Act (Main reference: Definitions of “pension preservation fund” and “provident preservation fund”” in section 1 of the Income Tax Act: Clause 1 of the draft TLAB)</vt:lpstr>
      <vt:lpstr>2022 DRAFT TLAB: INCOME TAX: GENERAL BUSINESS TAX</vt:lpstr>
      <vt:lpstr>Clarifying the definition of “contributed tax capital” (Main reference: Section 1 of the Income Tax Act: Clause 41 of the draft TLAB)</vt:lpstr>
      <vt:lpstr>Clarifying the definition of “contributed tax capital” (Main reference: Section 1 of the Income  Tax Act: Clause 41 of the draft TLAB)</vt:lpstr>
      <vt:lpstr>Refining the reversal of the nil base cost rules applicable to intra-group transactions (Main reference: Section 45 of the Income Tax Act: Clause 16 of the draft TLAB)</vt:lpstr>
      <vt:lpstr>Refining the reversal of the nil base cost rules applicable to intra-group transactions (Main reference: Section 45 of the Income Tax Act: Clause 16 of the draft TLAB)</vt:lpstr>
      <vt:lpstr>Refining the rules that trigger recoupment under the debt forgiveness rules (Main reference : Section 19 of the Income Tax Act: Clause 10 of the draft TLAB)</vt:lpstr>
      <vt:lpstr>Refining the rules that trigger recoupment under the debt forgiveness rules (Main reference: Section 19 of the Income Tax Act: Clause 10 of the draft TLAB)</vt:lpstr>
      <vt:lpstr>Reviewing the debtor’s allowance provisions to limit the impact on lay-by arrangements (Main reference: Section 24 of the Income Tax Act: Clause 13 of the draft TLAB)</vt:lpstr>
      <vt:lpstr>Reviewing the debtor’s allowance provisions to limit the impact on lay-by arrangements (Main reference: Section 24 of the Income Tax Act: Clause 13 of the draft TLAB)</vt:lpstr>
      <vt:lpstr>2022 DRAFT TLAB: INCOME TAX: TAXATION OF FINANCIAL INSTRUMENTS AND PRODUCTS</vt:lpstr>
      <vt:lpstr>Impact of IFRS17 insurance contracts on the taxation of insurers (Main reference: Sections 28 &amp;29 of the Income Tax Act: Clauses 14&amp;15 of the draft TLAB)</vt:lpstr>
      <vt:lpstr>Impact of IFRS17 insurance contracts on the taxation of insurers (Main reference: Sections 28 &amp;29 of the Income Tax Act: Clauses 14&amp;15 of the draft TLAB)</vt:lpstr>
      <vt:lpstr> Proposed changes to the Draft TLAB :Impact of IFRS17 on the taxation of short-term insurers</vt:lpstr>
      <vt:lpstr>Impact of IFRS 17 insurance contracts on the taxation of short-term insurers (Clause 14 of the Draft TLAB: Section 28  of the Income Tax Act )</vt:lpstr>
      <vt:lpstr>Impact of IFRS 17 insurance contracts on the taxation of short-term insurers (Clause 14 of the Draft TLAB: Section 28  of the Income Tax Act )</vt:lpstr>
      <vt:lpstr>Impact of IFRS 17 insurance contracts on the taxation of short-term insurers (Clause 14 of the Draft TLAB: Section 28  of the Income Tax Act )</vt:lpstr>
      <vt:lpstr> Proposed changes to the Draft TLAB :Impact of IFRS17 on the taxation of long-term insurers</vt:lpstr>
      <vt:lpstr>Impact of IFRS 17 insurance contracts on the taxation of long-term insurers (Clause 15 of the Draft TLAB: Section 29A  of the Income Tax Act )</vt:lpstr>
      <vt:lpstr>Impact of IFRS 17 insurance contracts on the taxation of long-term insurers (Clause 15 of the Draft TLAB: Section 29A  of the Income Tax Act )</vt:lpstr>
      <vt:lpstr>Impact of IFRS 17 insurance contracts on the taxation of long-term insurers (Clause 15 of the Draft TLAB: Section 29A  of the Income Tax Act )</vt:lpstr>
      <vt:lpstr>2022 DRAFT TLAB: INCOME TAX:BUSINESS INCENTIVES</vt:lpstr>
      <vt:lpstr>Interaction between the application of the assessed loss restriction rules and capital expenditure regime for mining companies (Main reference: Section 20 of the Income Tax Act: Clause 42 of the draft TLAB)</vt:lpstr>
      <vt:lpstr>Interaction between the application of the assessed loss restriction rules and capital expenditure regime for mining companies (Main reference: Section 20 of the Income Tax Act: Clause 42 of the draft TLAB)</vt:lpstr>
      <vt:lpstr>Interaction between the application of the interest limitation rules and capital expenditure regime for mining companies (Main reference: Section 23M of the Income Tax Act: Clause 12 of the draft TLAB)</vt:lpstr>
      <vt:lpstr>Interaction between the application of the interest limitation rules and capital expenditure regime for mining companies (Main reference: Section 23M of the Income Tax Act: Clause 12 of the draft TLAB)</vt:lpstr>
      <vt:lpstr>Tax treatment of government grants in kind (Main reference: Section 11(e) of the Income Tax Act: Clause 8 of the draft TLAB)</vt:lpstr>
      <vt:lpstr>2022 DRAFT TLAB: INTERNATIONAL TAX</vt:lpstr>
      <vt:lpstr>Clarifying the treatment of amounts from hybrid equity instruments deemed to be income under CFC rules (Main reference: Section 9D(9)(fA) of the Income Tax Act: Clause 4 of the draft TLAB)</vt:lpstr>
      <vt:lpstr>Clarifying the treatment of amounts from hybrid equity instruments deemed to be income under CFC rules (Main reference: Section 9D(9)(fA) of the Income Tax Act: Clause 4 of the draft TLAB)</vt:lpstr>
      <vt:lpstr>Clarifying the exclusion of redemptions of participatory interests in foreign collective investment schemes from the definition of foreign dividend (Clause 1 of the Draft TLAB: Definition of “foreign dividend” in section 1 of the Income Tax Act)</vt:lpstr>
      <vt:lpstr>Clarifying the exclusion of redemptions of participatory interests in foreign collective investment schemes from the definition of foreign dividend (Clause 1 of the Draft TLAB: Definition of “foreign dividend” in section 1 of the Income Tax Act)</vt:lpstr>
      <vt:lpstr>2022 DRAFT TLAB: VALUE ADDED TAX</vt:lpstr>
      <vt:lpstr>Reviewing section 72 rulings with regard to cross border leases of foreign owned ships, aircraft and rolling stock for use in South Africa  (Main reference: Definition of enterprise”  in section 1  of the VAT Act: Clause 27 of the Draft TLAB)</vt:lpstr>
      <vt:lpstr>Reviewing section 72 rulings with regard to cross border leases of foreign owned ships, aircraft and rolling stock for use in South Africa  (Main reference: Definition of enterprise”  in section 1  of the VAT Act: Clause 27 of the Draft TLAB)</vt:lpstr>
      <vt:lpstr>Reviewing section 72 rulings with regard to “flash title”” sales  (Main reference: Definition of enterprise”  in section 1  of the VAT Act: Clause 27  of the Draft TLAB)</vt:lpstr>
      <vt:lpstr>Reviewing section 72 rulings with regard to “flash title”” sales  (Main reference: Definition of enterprise”  in section 1  of the VAT Act: Clause 27  of the Draft TLAB)</vt:lpstr>
      <vt:lpstr>Reviewing section 72 rulings with regard to the VAT treatment of the registration of certain foreign suppliers  (Main reference: New section 23(2A)  of the VAT Act: Clause 32 of the Draft TLAB)</vt:lpstr>
      <vt:lpstr>Reviewing section 72 rulings with regard to the VAT treatment of the registration of certain foreign suppliers  (Main reference: New section 23(2A)  of the VAT Act: Clause 32 of the Draft TLAB)</vt:lpstr>
      <vt:lpstr>Reviewing section 72 rulings with regard to the VAT treatment of pooling arrangements  (Main reference: New section 53(3)  of the VAT Act: Clause 33 of the Draft TLAB)</vt:lpstr>
      <vt:lpstr>Reviewing section 72 rulings with regard to the VAT treatment of pooling arrangements  (Main reference: New section 53(3)  of the VAT Act: Clause 33 of the Draft TLAB)</vt:lpstr>
      <vt:lpstr>2022 DRAFT TALAB</vt:lpstr>
      <vt:lpstr>2022 DRAFT TALAB: CUSTOMS AND EXCISE ACT</vt:lpstr>
      <vt:lpstr>Clarifying the requirements for invoices for purposes of the Customs and Excise Act (Clauses 7, 10, 11, 12, 19, 20, 21 and 22 of the draft TALAB; sections 1, 39, 40, 41, 84, 86, 107 and 120 of the Act)</vt:lpstr>
      <vt:lpstr>Clarifying the requirements for invoices for purposes of the Customs and Excise Act (Clauses 7, 10, 11, 12, 19, 20, 21 and 22 of the draft TALAB; sections 1, 39, 40, 41, 84, 86, 107 and 120 of the Act)</vt:lpstr>
      <vt:lpstr>Advance rulings under the Customs and Excise Act  (Clauses 8, 13, 14, 15, 17, 18, 22 of the draft TALAB; sections 4, 47, 49, 65, Chapter IXA, sections 79 and 120 of the  Act)</vt:lpstr>
      <vt:lpstr>Advance rulings under the Customs and Excise Act  (Clauses 8, 13, 14, 15, 17, 18, 22 of the draft TALAB; sections 4, 47, 49, 65, Chapter IXA, sections 79 and 120 of the  Act)</vt:lpstr>
      <vt:lpstr>2022 DRAFT TALAB: TAX ADMINISTRATION ACT</vt:lpstr>
      <vt:lpstr>Tax compliance status system abuse (Clause 28 of the TALAB: Section 256 of the Tax Administration Act)</vt:lpstr>
      <vt:lpstr>Tax compliance status system abuse (cont.) (Clause 28 of the TALAB: Section 256 of the Tax Administration Act)</vt:lpstr>
      <vt:lpstr>Imposition of understatement penalty for employment tax incentives improperly claimed  (Clause 26 and 29 of the TALAB: Section 221 of the Tax Administration Act; Section 10 of the Employment Tax Incentive Act)</vt:lpstr>
      <vt:lpstr>Imposition of understatement penalty for employment tax incentives improperly claimed  (Clause 26 and 29 of the TALAB: Section 221 of the Tax Administration Act; Section 10 of the Employment Tax Incentive Act)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377</cp:revision>
  <cp:lastPrinted>2022-10-17T15:22:38Z</cp:lastPrinted>
  <dcterms:created xsi:type="dcterms:W3CDTF">2017-06-12T08:43:34Z</dcterms:created>
  <dcterms:modified xsi:type="dcterms:W3CDTF">2022-10-20T09:03:57Z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2022-09-16T14:47:13Z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526e13fc-fd19-4cb0-b7f8-75eab32477d3</vt:lpwstr>
  </property>
  <property fmtid="{D5CDD505-2E9C-101B-9397-08002B2CF9AE}" pid="8" name="MSIP_Label_93c4247e-447d-4732-af29-2e529a4288f1_ContentBits">
    <vt:lpwstr>0</vt:lpwstr>
  </property>
</Properties>
</file>