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18"/>
  </p:notesMasterIdLst>
  <p:sldIdLst>
    <p:sldId id="256" r:id="rId2"/>
    <p:sldId id="257" r:id="rId3"/>
    <p:sldId id="278" r:id="rId4"/>
    <p:sldId id="258" r:id="rId5"/>
    <p:sldId id="259" r:id="rId6"/>
    <p:sldId id="262" r:id="rId7"/>
    <p:sldId id="261" r:id="rId8"/>
    <p:sldId id="263" r:id="rId9"/>
    <p:sldId id="264" r:id="rId10"/>
    <p:sldId id="277" r:id="rId11"/>
    <p:sldId id="265" r:id="rId12"/>
    <p:sldId id="266" r:id="rId13"/>
    <p:sldId id="279"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94660"/>
  </p:normalViewPr>
  <p:slideViewPr>
    <p:cSldViewPr snapToGrid="0">
      <p:cViewPr varScale="1">
        <p:scale>
          <a:sx n="68" d="100"/>
          <a:sy n="68" d="100"/>
        </p:scale>
        <p:origin x="-73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8892D-3619-4FF6-8F4B-20403DC63C50}" type="datetimeFigureOut">
              <a:rPr lang="en-ZA" smtClean="0"/>
              <a:pPr/>
              <a:t>2022/10/19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43742-7BB1-4A75-94BF-004C38180472}" type="slidenum">
              <a:rPr lang="en-ZA" smtClean="0"/>
              <a:pPr/>
              <a:t>‹#›</a:t>
            </a:fld>
            <a:endParaRPr lang="en-ZA"/>
          </a:p>
        </p:txBody>
      </p:sp>
    </p:spTree>
    <p:extLst>
      <p:ext uri="{BB962C8B-B14F-4D97-AF65-F5344CB8AC3E}">
        <p14:creationId xmlns:p14="http://schemas.microsoft.com/office/powerpoint/2010/main" xmlns="" val="14986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For</a:t>
            </a:r>
            <a:r>
              <a:rPr lang="en-ZA" baseline="0" dirty="0" smtClean="0"/>
              <a:t> the next session on Performers’ Bill</a:t>
            </a:r>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2</a:t>
            </a:fld>
            <a:endParaRPr lang="en-ZA"/>
          </a:p>
        </p:txBody>
      </p:sp>
    </p:spTree>
    <p:extLst>
      <p:ext uri="{BB962C8B-B14F-4D97-AF65-F5344CB8AC3E}">
        <p14:creationId xmlns:p14="http://schemas.microsoft.com/office/powerpoint/2010/main" xmlns="" val="61440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Use</a:t>
            </a:r>
            <a:r>
              <a:rPr lang="en-ZA" baseline="0" dirty="0" smtClean="0"/>
              <a:t> of Prof Dean’s slide (fair dealing or fair use)</a:t>
            </a:r>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4</a:t>
            </a:fld>
            <a:endParaRPr lang="en-ZA"/>
          </a:p>
        </p:txBody>
      </p:sp>
    </p:spTree>
    <p:extLst>
      <p:ext uri="{BB962C8B-B14F-4D97-AF65-F5344CB8AC3E}">
        <p14:creationId xmlns:p14="http://schemas.microsoft.com/office/powerpoint/2010/main" xmlns="" val="384821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Use of Prof Dean’s slide (fair dealing or fair use</a:t>
            </a:r>
          </a:p>
          <a:p>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5</a:t>
            </a:fld>
            <a:endParaRPr lang="en-ZA"/>
          </a:p>
        </p:txBody>
      </p:sp>
    </p:spTree>
    <p:extLst>
      <p:ext uri="{BB962C8B-B14F-4D97-AF65-F5344CB8AC3E}">
        <p14:creationId xmlns:p14="http://schemas.microsoft.com/office/powerpoint/2010/main" xmlns="" val="268840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Reproduction</a:t>
            </a:r>
            <a:r>
              <a:rPr lang="en-ZA" dirty="0" smtClean="0"/>
              <a:t> is rampant with excellent quality</a:t>
            </a:r>
          </a:p>
          <a:p>
            <a:r>
              <a:rPr lang="en-ZA" b="1" dirty="0" smtClean="0"/>
              <a:t>Adaptation</a:t>
            </a:r>
            <a:r>
              <a:rPr lang="en-ZA" dirty="0" smtClean="0"/>
              <a:t> is a norm</a:t>
            </a:r>
          </a:p>
          <a:p>
            <a:r>
              <a:rPr lang="en-ZA" b="1" dirty="0" smtClean="0"/>
              <a:t>Communication to the public is the 21</a:t>
            </a:r>
            <a:r>
              <a:rPr lang="en-ZA" b="1" baseline="30000" dirty="0" smtClean="0"/>
              <a:t>st</a:t>
            </a:r>
            <a:r>
              <a:rPr lang="en-ZA" b="1" dirty="0" smtClean="0"/>
              <a:t> century mode of consumption</a:t>
            </a:r>
          </a:p>
          <a:p>
            <a:r>
              <a:rPr lang="en-ZA" b="1" dirty="0" smtClean="0"/>
              <a:t>Broadcast</a:t>
            </a:r>
            <a:r>
              <a:rPr lang="en-ZA" b="1" baseline="0" dirty="0" smtClean="0"/>
              <a:t> (</a:t>
            </a:r>
            <a:r>
              <a:rPr lang="en-ZA" b="1" baseline="0" dirty="0" err="1" smtClean="0"/>
              <a:t>tv</a:t>
            </a:r>
            <a:r>
              <a:rPr lang="en-ZA" b="1" baseline="0" dirty="0" smtClean="0"/>
              <a:t> and radio) is endangered</a:t>
            </a:r>
            <a:r>
              <a:rPr lang="en-ZA" b="1" dirty="0" smtClean="0"/>
              <a:t> </a:t>
            </a:r>
            <a:endParaRPr lang="en-ZA" b="1"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6</a:t>
            </a:fld>
            <a:endParaRPr lang="en-ZA"/>
          </a:p>
        </p:txBody>
      </p:sp>
    </p:spTree>
    <p:extLst>
      <p:ext uri="{BB962C8B-B14F-4D97-AF65-F5344CB8AC3E}">
        <p14:creationId xmlns:p14="http://schemas.microsoft.com/office/powerpoint/2010/main" xmlns="" val="74680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7</a:t>
            </a:fld>
            <a:endParaRPr lang="en-ZA"/>
          </a:p>
        </p:txBody>
      </p:sp>
    </p:spTree>
    <p:extLst>
      <p:ext uri="{BB962C8B-B14F-4D97-AF65-F5344CB8AC3E}">
        <p14:creationId xmlns:p14="http://schemas.microsoft.com/office/powerpoint/2010/main" xmlns="" val="342412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NB: databases are regarded as literary works within the meaning of Bern Convention</a:t>
            </a:r>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8</a:t>
            </a:fld>
            <a:endParaRPr lang="en-ZA"/>
          </a:p>
        </p:txBody>
      </p:sp>
    </p:spTree>
    <p:extLst>
      <p:ext uri="{BB962C8B-B14F-4D97-AF65-F5344CB8AC3E}">
        <p14:creationId xmlns:p14="http://schemas.microsoft.com/office/powerpoint/2010/main" xmlns="" val="135319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Self-help (TPMs)</a:t>
            </a:r>
            <a:endParaRPr lang="en-ZA" dirty="0"/>
          </a:p>
        </p:txBody>
      </p:sp>
      <p:sp>
        <p:nvSpPr>
          <p:cNvPr id="4" name="Slide Number Placeholder 3"/>
          <p:cNvSpPr>
            <a:spLocks noGrp="1"/>
          </p:cNvSpPr>
          <p:nvPr>
            <p:ph type="sldNum" sz="quarter" idx="10"/>
          </p:nvPr>
        </p:nvSpPr>
        <p:spPr/>
        <p:txBody>
          <a:bodyPr/>
          <a:lstStyle/>
          <a:p>
            <a:fld id="{94943742-7BB1-4A75-94BF-004C38180472}" type="slidenum">
              <a:rPr lang="en-ZA" smtClean="0"/>
              <a:pPr/>
              <a:t>10</a:t>
            </a:fld>
            <a:endParaRPr lang="en-ZA"/>
          </a:p>
        </p:txBody>
      </p:sp>
    </p:spTree>
    <p:extLst>
      <p:ext uri="{BB962C8B-B14F-4D97-AF65-F5344CB8AC3E}">
        <p14:creationId xmlns:p14="http://schemas.microsoft.com/office/powerpoint/2010/main" xmlns="" val="108340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4726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92407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020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5677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2564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71702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1290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4138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0812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93161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6668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10/19/2022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6963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3600" dirty="0" smtClean="0"/>
              <a:t>COPYRIGHT IN THE AGE OF TECHNOLOGY AND INTERNET: Presented to parliament of the republic of south africa, 18 </a:t>
            </a:r>
            <a:r>
              <a:rPr lang="en-ZA" sz="3600" smtClean="0"/>
              <a:t>oct. </a:t>
            </a:r>
            <a:r>
              <a:rPr lang="en-ZA" sz="3600" dirty="0" smtClean="0"/>
              <a:t>2022</a:t>
            </a:r>
            <a:endParaRPr lang="en-ZA" sz="3600" dirty="0"/>
          </a:p>
        </p:txBody>
      </p:sp>
      <p:sp>
        <p:nvSpPr>
          <p:cNvPr id="3" name="Subtitle 2"/>
          <p:cNvSpPr>
            <a:spLocks noGrp="1"/>
          </p:cNvSpPr>
          <p:nvPr>
            <p:ph type="subTitle" idx="1"/>
          </p:nvPr>
        </p:nvSpPr>
        <p:spPr/>
        <p:txBody>
          <a:bodyPr/>
          <a:lstStyle/>
          <a:p>
            <a:r>
              <a:rPr lang="en-ZA" dirty="0" smtClean="0"/>
              <a:t>Prof Malebakeng Forere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 y="428"/>
            <a:ext cx="12191238" cy="4812872"/>
          </a:xfrm>
          <a:prstGeom prst="rect">
            <a:avLst/>
          </a:prstGeom>
        </p:spPr>
      </p:pic>
    </p:spTree>
    <p:extLst>
      <p:ext uri="{BB962C8B-B14F-4D97-AF65-F5344CB8AC3E}">
        <p14:creationId xmlns:p14="http://schemas.microsoft.com/office/powerpoint/2010/main" xmlns="" val="55177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Safeguarding rights online: TPMs</a:t>
            </a:r>
            <a:endParaRPr lang="en-ZA" dirty="0"/>
          </a:p>
        </p:txBody>
      </p:sp>
      <p:sp>
        <p:nvSpPr>
          <p:cNvPr id="3" name="Content Placeholder 2"/>
          <p:cNvSpPr>
            <a:spLocks noGrp="1"/>
          </p:cNvSpPr>
          <p:nvPr>
            <p:ph idx="1"/>
          </p:nvPr>
        </p:nvSpPr>
        <p:spPr>
          <a:xfrm>
            <a:off x="1725769" y="2285999"/>
            <a:ext cx="9018432" cy="3522373"/>
          </a:xfrm>
        </p:spPr>
        <p:txBody>
          <a:bodyPr>
            <a:normAutofit/>
          </a:bodyPr>
          <a:lstStyle/>
          <a:p>
            <a:pPr marL="0" lvl="0" indent="0">
              <a:lnSpc>
                <a:spcPct val="94000"/>
              </a:lnSpc>
              <a:spcBef>
                <a:spcPts val="1000"/>
              </a:spcBef>
              <a:buClrTx/>
              <a:buSzTx/>
              <a:buNone/>
            </a:pPr>
            <a:r>
              <a:rPr lang="en-ZA" sz="2800" dirty="0">
                <a:solidFill>
                  <a:srgbClr val="191B0E"/>
                </a:solidFill>
                <a:latin typeface="Franklin Gothic Book" panose="020B0503020102020204"/>
              </a:rPr>
              <a:t>Purpose</a:t>
            </a:r>
          </a:p>
          <a:p>
            <a:pPr marL="841248" lvl="1" indent="-384048">
              <a:lnSpc>
                <a:spcPct val="94000"/>
              </a:lnSpc>
              <a:spcBef>
                <a:spcPts val="1000"/>
              </a:spcBef>
              <a:spcAft>
                <a:spcPts val="200"/>
              </a:spcAft>
              <a:buClrTx/>
              <a:buFont typeface="Franklin Gothic Book" panose="020B0503020102020204" pitchFamily="34" charset="0"/>
              <a:buChar char="■"/>
            </a:pPr>
            <a:r>
              <a:rPr lang="en-ZA" sz="2600" i="1" dirty="0">
                <a:solidFill>
                  <a:srgbClr val="191B0E"/>
                </a:solidFill>
                <a:latin typeface="Franklin Gothic Book" panose="020B0503020102020204"/>
              </a:rPr>
              <a:t>A means of enforcing IP </a:t>
            </a:r>
            <a:r>
              <a:rPr lang="en-ZA" sz="2600" i="1" dirty="0" smtClean="0">
                <a:solidFill>
                  <a:srgbClr val="191B0E"/>
                </a:solidFill>
                <a:latin typeface="Franklin Gothic Book" panose="020B0503020102020204"/>
              </a:rPr>
              <a:t>policy</a:t>
            </a:r>
            <a:endParaRPr lang="en-ZA" sz="2600" i="1" dirty="0">
              <a:solidFill>
                <a:srgbClr val="191B0E"/>
              </a:solidFill>
              <a:latin typeface="Franklin Gothic Book" panose="020B0503020102020204"/>
            </a:endParaRPr>
          </a:p>
          <a:p>
            <a:pPr marL="841248" lvl="1" indent="-384048">
              <a:lnSpc>
                <a:spcPct val="94000"/>
              </a:lnSpc>
              <a:spcBef>
                <a:spcPts val="1000"/>
              </a:spcBef>
              <a:spcAft>
                <a:spcPts val="200"/>
              </a:spcAft>
              <a:buClrTx/>
              <a:buFont typeface="Franklin Gothic Book" panose="020B0503020102020204" pitchFamily="34" charset="0"/>
              <a:buChar char="■"/>
            </a:pPr>
            <a:r>
              <a:rPr lang="en-ZA" sz="2600" i="1" dirty="0">
                <a:solidFill>
                  <a:srgbClr val="191B0E"/>
                </a:solidFill>
                <a:latin typeface="Franklin Gothic Book" panose="020B0503020102020204"/>
              </a:rPr>
              <a:t>Protection of right owners </a:t>
            </a:r>
          </a:p>
          <a:p>
            <a:pPr marL="841248" lvl="1" indent="-384048">
              <a:lnSpc>
                <a:spcPct val="94000"/>
              </a:lnSpc>
              <a:spcBef>
                <a:spcPts val="1000"/>
              </a:spcBef>
              <a:spcAft>
                <a:spcPts val="200"/>
              </a:spcAft>
              <a:buClrTx/>
              <a:buFont typeface="Franklin Gothic Book" panose="020B0503020102020204" pitchFamily="34" charset="0"/>
              <a:buChar char="■"/>
            </a:pPr>
            <a:r>
              <a:rPr lang="en-ZA" sz="2600" i="1" dirty="0">
                <a:solidFill>
                  <a:srgbClr val="191B0E"/>
                </a:solidFill>
                <a:latin typeface="Franklin Gothic Book" panose="020B0503020102020204"/>
              </a:rPr>
              <a:t>Assurance of authenticity and quality control </a:t>
            </a:r>
          </a:p>
          <a:p>
            <a:endParaRPr lang="en-ZA" sz="1800" dirty="0" smtClean="0"/>
          </a:p>
          <a:p>
            <a:pPr lvl="2"/>
            <a:endParaRPr lang="en-ZA" sz="1800" dirty="0" smtClean="0"/>
          </a:p>
          <a:p>
            <a:pPr lvl="2"/>
            <a:endParaRPr lang="en-ZA" sz="1800" dirty="0" smtClean="0"/>
          </a:p>
          <a:p>
            <a:pPr lvl="2"/>
            <a:endParaRPr lang="en-ZA" sz="1800" dirty="0"/>
          </a:p>
        </p:txBody>
      </p:sp>
      <p:pic>
        <p:nvPicPr>
          <p:cNvPr id="4" name="Picture 3"/>
          <p:cNvPicPr>
            <a:picLocks noChangeAspect="1"/>
          </p:cNvPicPr>
          <p:nvPr/>
        </p:nvPicPr>
        <p:blipFill>
          <a:blip r:embed="rId3"/>
          <a:stretch>
            <a:fillRect/>
          </a:stretch>
        </p:blipFill>
        <p:spPr>
          <a:xfrm>
            <a:off x="9369433" y="127837"/>
            <a:ext cx="2749534" cy="1371719"/>
          </a:xfrm>
          <a:prstGeom prst="rect">
            <a:avLst/>
          </a:prstGeom>
        </p:spPr>
      </p:pic>
    </p:spTree>
    <p:extLst>
      <p:ext uri="{BB962C8B-B14F-4D97-AF65-F5344CB8AC3E}">
        <p14:creationId xmlns:p14="http://schemas.microsoft.com/office/powerpoint/2010/main" xmlns="" val="65244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2466" y="-25757"/>
            <a:ext cx="2749534" cy="1371719"/>
          </a:xfrm>
          <a:prstGeom prst="rect">
            <a:avLst/>
          </a:prstGeom>
        </p:spPr>
      </p:pic>
      <p:sp>
        <p:nvSpPr>
          <p:cNvPr id="2" name="Title 1"/>
          <p:cNvSpPr>
            <a:spLocks noGrp="1"/>
          </p:cNvSpPr>
          <p:nvPr>
            <p:ph type="title"/>
          </p:nvPr>
        </p:nvSpPr>
        <p:spPr/>
        <p:txBody>
          <a:bodyPr/>
          <a:lstStyle/>
          <a:p>
            <a:r>
              <a:rPr lang="en-ZA" dirty="0">
                <a:solidFill>
                  <a:prstClr val="black">
                    <a:lumMod val="95000"/>
                    <a:lumOff val="5000"/>
                  </a:prstClr>
                </a:solidFill>
              </a:rPr>
              <a:t>Safeguarding rights online: TPMs</a:t>
            </a:r>
            <a:endParaRPr lang="en-ZA" dirty="0"/>
          </a:p>
        </p:txBody>
      </p:sp>
      <p:sp>
        <p:nvSpPr>
          <p:cNvPr id="3" name="Content Placeholder 2"/>
          <p:cNvSpPr>
            <a:spLocks noGrp="1"/>
          </p:cNvSpPr>
          <p:nvPr>
            <p:ph idx="1"/>
          </p:nvPr>
        </p:nvSpPr>
        <p:spPr/>
        <p:txBody>
          <a:bodyPr>
            <a:normAutofit/>
          </a:bodyPr>
          <a:lstStyle/>
          <a:p>
            <a:pPr marL="0" lvl="0" indent="0">
              <a:lnSpc>
                <a:spcPct val="104000"/>
              </a:lnSpc>
              <a:spcBef>
                <a:spcPts val="1000"/>
              </a:spcBef>
              <a:buClrTx/>
              <a:buSzTx/>
              <a:buNone/>
            </a:pPr>
            <a:r>
              <a:rPr lang="en-US" sz="2300" dirty="0">
                <a:solidFill>
                  <a:srgbClr val="191B0E"/>
                </a:solidFill>
                <a:latin typeface="Franklin Gothic Book" panose="020B0503020102020204"/>
              </a:rPr>
              <a:t>WIPO Internet Treaties, 1996:</a:t>
            </a:r>
          </a:p>
          <a:p>
            <a:pPr marL="841248" lvl="1" indent="-384048">
              <a:lnSpc>
                <a:spcPct val="104000"/>
              </a:lnSpc>
              <a:spcBef>
                <a:spcPts val="1000"/>
              </a:spcBef>
              <a:spcAft>
                <a:spcPts val="200"/>
              </a:spcAft>
              <a:buClrTx/>
              <a:buFont typeface="Franklin Gothic Book" panose="020B0503020102020204" pitchFamily="34" charset="0"/>
              <a:buChar char="■"/>
            </a:pPr>
            <a:r>
              <a:rPr lang="en-US" sz="2200" i="1" dirty="0">
                <a:solidFill>
                  <a:srgbClr val="191B0E"/>
                </a:solidFill>
                <a:latin typeface="Franklin Gothic Book" panose="020B0503020102020204"/>
              </a:rPr>
              <a:t>The WIPO Copyright Treaty (WCT)</a:t>
            </a:r>
          </a:p>
          <a:p>
            <a:pPr marL="841248" lvl="1" indent="-384048">
              <a:lnSpc>
                <a:spcPct val="104000"/>
              </a:lnSpc>
              <a:spcBef>
                <a:spcPts val="1000"/>
              </a:spcBef>
              <a:spcAft>
                <a:spcPts val="200"/>
              </a:spcAft>
              <a:buClrTx/>
              <a:buFont typeface="Franklin Gothic Book" panose="020B0503020102020204" pitchFamily="34" charset="0"/>
              <a:buChar char="■"/>
            </a:pPr>
            <a:r>
              <a:rPr lang="en-US" sz="2200" i="1" dirty="0">
                <a:solidFill>
                  <a:srgbClr val="191B0E"/>
                </a:solidFill>
                <a:latin typeface="Franklin Gothic Book" panose="020B0503020102020204"/>
              </a:rPr>
              <a:t>The WIPO Performances and Phonograms Treaty (WPPT)</a:t>
            </a:r>
          </a:p>
          <a:p>
            <a:pPr marL="384048" lvl="0" indent="-384048">
              <a:lnSpc>
                <a:spcPct val="104000"/>
              </a:lnSpc>
              <a:spcBef>
                <a:spcPts val="1000"/>
              </a:spcBef>
              <a:buClrTx/>
              <a:buSzTx/>
              <a:buFont typeface="Franklin Gothic Book" panose="020B0503020102020204" pitchFamily="34" charset="0"/>
              <a:buChar char="■"/>
            </a:pPr>
            <a:endParaRPr lang="en-US" sz="2300" dirty="0">
              <a:solidFill>
                <a:srgbClr val="191B0E"/>
              </a:solidFill>
              <a:latin typeface="Franklin Gothic Book" panose="020B0503020102020204"/>
            </a:endParaRPr>
          </a:p>
          <a:p>
            <a:pPr marL="0" lvl="0" indent="0">
              <a:lnSpc>
                <a:spcPct val="104000"/>
              </a:lnSpc>
              <a:spcBef>
                <a:spcPts val="1000"/>
              </a:spcBef>
              <a:buClrTx/>
              <a:buSzTx/>
              <a:buNone/>
            </a:pPr>
            <a:r>
              <a:rPr lang="en-US" sz="2300" dirty="0">
                <a:solidFill>
                  <a:srgbClr val="191B0E"/>
                </a:solidFill>
                <a:latin typeface="Franklin Gothic Book" panose="020B0503020102020204"/>
              </a:rPr>
              <a:t>Obligations under the treaties</a:t>
            </a:r>
            <a:r>
              <a:rPr lang="en-US" sz="2300" dirty="0" smtClean="0">
                <a:solidFill>
                  <a:srgbClr val="191B0E"/>
                </a:solidFill>
                <a:latin typeface="Franklin Gothic Book" panose="020B0503020102020204"/>
              </a:rPr>
              <a:t>: Art. 11 of WCT</a:t>
            </a:r>
            <a:endParaRPr lang="en-US" sz="2300" dirty="0">
              <a:solidFill>
                <a:srgbClr val="191B0E"/>
              </a:solidFill>
              <a:latin typeface="Franklin Gothic Book" panose="020B0503020102020204"/>
            </a:endParaRPr>
          </a:p>
          <a:p>
            <a:pPr marL="841248" lvl="1" indent="-384048">
              <a:lnSpc>
                <a:spcPct val="104000"/>
              </a:lnSpc>
              <a:spcBef>
                <a:spcPts val="1000"/>
              </a:spcBef>
              <a:spcAft>
                <a:spcPts val="200"/>
              </a:spcAft>
              <a:buClrTx/>
              <a:buFont typeface="Franklin Gothic Book" panose="020B0503020102020204" pitchFamily="34" charset="0"/>
              <a:buChar char="■"/>
            </a:pPr>
            <a:r>
              <a:rPr lang="en-US" sz="2200" i="1" dirty="0">
                <a:solidFill>
                  <a:srgbClr val="191B0E"/>
                </a:solidFill>
                <a:latin typeface="Franklin Gothic Book" panose="020B0503020102020204"/>
              </a:rPr>
              <a:t>Provision of adequate legal protection</a:t>
            </a:r>
          </a:p>
          <a:p>
            <a:pPr marL="841248" lvl="1" indent="-384048">
              <a:lnSpc>
                <a:spcPct val="104000"/>
              </a:lnSpc>
              <a:spcBef>
                <a:spcPts val="1000"/>
              </a:spcBef>
              <a:spcAft>
                <a:spcPts val="200"/>
              </a:spcAft>
              <a:buClrTx/>
              <a:buFont typeface="Franklin Gothic Book" panose="020B0503020102020204" pitchFamily="34" charset="0"/>
              <a:buChar char="■"/>
            </a:pPr>
            <a:r>
              <a:rPr lang="en-US" sz="2200" i="1" dirty="0">
                <a:solidFill>
                  <a:srgbClr val="191B0E"/>
                </a:solidFill>
                <a:latin typeface="Franklin Gothic Book" panose="020B0503020102020204"/>
              </a:rPr>
              <a:t>Effective remedies for circumvention of the technologies</a:t>
            </a:r>
          </a:p>
          <a:p>
            <a:endParaRPr lang="en-ZA" dirty="0"/>
          </a:p>
        </p:txBody>
      </p:sp>
    </p:spTree>
    <p:extLst>
      <p:ext uri="{BB962C8B-B14F-4D97-AF65-F5344CB8AC3E}">
        <p14:creationId xmlns:p14="http://schemas.microsoft.com/office/powerpoint/2010/main" xmlns="" val="91497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69433" y="127838"/>
            <a:ext cx="2749534" cy="1371719"/>
          </a:xfrm>
          <a:prstGeom prst="rect">
            <a:avLst/>
          </a:prstGeom>
        </p:spPr>
      </p:pic>
      <p:sp>
        <p:nvSpPr>
          <p:cNvPr id="2" name="Title 1"/>
          <p:cNvSpPr>
            <a:spLocks noGrp="1"/>
          </p:cNvSpPr>
          <p:nvPr>
            <p:ph type="title"/>
          </p:nvPr>
        </p:nvSpPr>
        <p:spPr/>
        <p:txBody>
          <a:bodyPr/>
          <a:lstStyle/>
          <a:p>
            <a:r>
              <a:rPr lang="en-ZA" dirty="0">
                <a:solidFill>
                  <a:prstClr val="black">
                    <a:lumMod val="95000"/>
                    <a:lumOff val="5000"/>
                  </a:prstClr>
                </a:solidFill>
              </a:rPr>
              <a:t>Safeguarding rights online: TPMs</a:t>
            </a:r>
            <a:endParaRPr lang="en-ZA" dirty="0"/>
          </a:p>
        </p:txBody>
      </p:sp>
      <p:sp>
        <p:nvSpPr>
          <p:cNvPr id="3" name="Content Placeholder 2"/>
          <p:cNvSpPr>
            <a:spLocks noGrp="1"/>
          </p:cNvSpPr>
          <p:nvPr>
            <p:ph idx="1"/>
          </p:nvPr>
        </p:nvSpPr>
        <p:spPr/>
        <p:txBody>
          <a:bodyPr/>
          <a:lstStyle/>
          <a:p>
            <a:pPr marL="457200" lvl="1" indent="0" algn="just" defTabSz="457200">
              <a:lnSpc>
                <a:spcPct val="84000"/>
              </a:lnSpc>
              <a:spcBef>
                <a:spcPts val="1000"/>
              </a:spcBef>
              <a:spcAft>
                <a:spcPts val="0"/>
              </a:spcAft>
              <a:buClrTx/>
              <a:buNone/>
            </a:pPr>
            <a:r>
              <a:rPr lang="en-ZA" sz="3200" dirty="0" smtClean="0">
                <a:solidFill>
                  <a:prstClr val="black"/>
                </a:solidFill>
                <a:latin typeface="Franklin Gothic Book" panose="020B0503020102020204"/>
              </a:rPr>
              <a:t>Art. 11 of WCT:</a:t>
            </a:r>
          </a:p>
          <a:p>
            <a:pPr marL="457200" lvl="1" indent="0" algn="just" defTabSz="457200">
              <a:lnSpc>
                <a:spcPct val="84000"/>
              </a:lnSpc>
              <a:spcBef>
                <a:spcPts val="1000"/>
              </a:spcBef>
              <a:spcAft>
                <a:spcPts val="0"/>
              </a:spcAft>
              <a:buClrTx/>
              <a:buNone/>
            </a:pPr>
            <a:r>
              <a:rPr lang="en-ZA" sz="3200" dirty="0" smtClean="0">
                <a:solidFill>
                  <a:prstClr val="black"/>
                </a:solidFill>
                <a:latin typeface="Franklin Gothic Book" panose="020B0503020102020204"/>
              </a:rPr>
              <a:t>“Contracting </a:t>
            </a:r>
            <a:r>
              <a:rPr lang="en-ZA" sz="3200" dirty="0">
                <a:solidFill>
                  <a:prstClr val="black"/>
                </a:solidFill>
                <a:latin typeface="Franklin Gothic Book" panose="020B0503020102020204"/>
              </a:rPr>
              <a:t>Parties shall provide </a:t>
            </a:r>
            <a:r>
              <a:rPr lang="en-ZA" sz="3200" b="1" dirty="0">
                <a:solidFill>
                  <a:prstClr val="black"/>
                </a:solidFill>
                <a:latin typeface="Franklin Gothic Book" panose="020B0503020102020204"/>
              </a:rPr>
              <a:t>adequate legal protection and effective legal remedies against the circumvention of effective technological measures </a:t>
            </a:r>
            <a:r>
              <a:rPr lang="en-ZA" sz="3200" dirty="0">
                <a:solidFill>
                  <a:prstClr val="black"/>
                </a:solidFill>
                <a:latin typeface="Franklin Gothic Book" panose="020B0503020102020204"/>
              </a:rPr>
              <a:t>that are used by authors in connection with the exercise of their rights under this Treaty or the Berne Convention and that restrict acts, in respect of their works, which are not authorized by the authors concerned or permitted by law." </a:t>
            </a:r>
          </a:p>
          <a:p>
            <a:endParaRPr lang="en-ZA" dirty="0"/>
          </a:p>
        </p:txBody>
      </p:sp>
    </p:spTree>
    <p:extLst>
      <p:ext uri="{BB962C8B-B14F-4D97-AF65-F5344CB8AC3E}">
        <p14:creationId xmlns:p14="http://schemas.microsoft.com/office/powerpoint/2010/main" xmlns="" val="15516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a:solidFill>
                  <a:prstClr val="black">
                    <a:lumMod val="95000"/>
                    <a:lumOff val="5000"/>
                  </a:prstClr>
                </a:solidFill>
              </a:rPr>
              <a:t>Safeguarding rights online: TPMs</a:t>
            </a:r>
            <a:endParaRPr lang="en-ZA" dirty="0"/>
          </a:p>
        </p:txBody>
      </p:sp>
      <p:sp>
        <p:nvSpPr>
          <p:cNvPr id="3" name="Content Placeholder 2"/>
          <p:cNvSpPr>
            <a:spLocks noGrp="1"/>
          </p:cNvSpPr>
          <p:nvPr>
            <p:ph idx="1"/>
          </p:nvPr>
        </p:nvSpPr>
        <p:spPr/>
        <p:txBody>
          <a:bodyPr/>
          <a:lstStyle/>
          <a:p>
            <a:r>
              <a:rPr lang="en-ZA" dirty="0" smtClean="0"/>
              <a:t>Challenge for legislature:</a:t>
            </a:r>
          </a:p>
          <a:p>
            <a:r>
              <a:rPr lang="en-ZA" dirty="0" smtClean="0"/>
              <a:t>Recall section 12 of Copyright Act</a:t>
            </a:r>
          </a:p>
          <a:p>
            <a:r>
              <a:rPr lang="en-ZA" dirty="0" smtClean="0"/>
              <a:t>Consider obligations imposed by Art 10 WCT and the nature of TPMs</a:t>
            </a:r>
          </a:p>
          <a:p>
            <a:endParaRPr lang="en-ZA" dirty="0" smtClean="0"/>
          </a:p>
          <a:p>
            <a:r>
              <a:rPr lang="en-ZA" b="1" dirty="0" smtClean="0"/>
              <a:t>How do you ensure fair dealing and/or fair use in light of TPMs?</a:t>
            </a:r>
            <a:endParaRPr lang="en-ZA" b="1" dirty="0"/>
          </a:p>
        </p:txBody>
      </p:sp>
    </p:spTree>
    <p:extLst>
      <p:ext uri="{BB962C8B-B14F-4D97-AF65-F5344CB8AC3E}">
        <p14:creationId xmlns:p14="http://schemas.microsoft.com/office/powerpoint/2010/main" xmlns="" val="385323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69433" y="0"/>
            <a:ext cx="2749534" cy="1371719"/>
          </a:xfrm>
          <a:prstGeom prst="rect">
            <a:avLst/>
          </a:prstGeom>
        </p:spPr>
      </p:pic>
      <p:sp>
        <p:nvSpPr>
          <p:cNvPr id="2" name="Title 1"/>
          <p:cNvSpPr>
            <a:spLocks noGrp="1"/>
          </p:cNvSpPr>
          <p:nvPr>
            <p:ph type="title"/>
          </p:nvPr>
        </p:nvSpPr>
        <p:spPr/>
        <p:txBody>
          <a:bodyPr>
            <a:normAutofit/>
          </a:bodyPr>
          <a:lstStyle/>
          <a:p>
            <a:r>
              <a:rPr lang="en-ZA" sz="4000" dirty="0" smtClean="0"/>
              <a:t>Safeguarding rights: Information rights management</a:t>
            </a:r>
            <a:endParaRPr lang="en-ZA" sz="4000" dirty="0"/>
          </a:p>
        </p:txBody>
      </p:sp>
      <p:sp>
        <p:nvSpPr>
          <p:cNvPr id="3" name="Content Placeholder 2"/>
          <p:cNvSpPr>
            <a:spLocks noGrp="1"/>
          </p:cNvSpPr>
          <p:nvPr>
            <p:ph idx="1"/>
          </p:nvPr>
        </p:nvSpPr>
        <p:spPr/>
        <p:txBody>
          <a:bodyPr>
            <a:normAutofit/>
          </a:bodyPr>
          <a:lstStyle/>
          <a:p>
            <a:r>
              <a:rPr lang="en-ZA" dirty="0" smtClean="0"/>
              <a:t>Obligations to states parties:</a:t>
            </a:r>
          </a:p>
          <a:p>
            <a:r>
              <a:rPr lang="en-ZA" dirty="0"/>
              <a:t>E</a:t>
            </a:r>
            <a:r>
              <a:rPr lang="en-ZA" dirty="0" smtClean="0"/>
              <a:t>ffective legal remedies </a:t>
            </a:r>
            <a:r>
              <a:rPr lang="en-ZA" dirty="0"/>
              <a:t>against any person knowingly performing any of the following acts knowing, </a:t>
            </a:r>
            <a:endParaRPr lang="en-ZA" dirty="0" smtClean="0"/>
          </a:p>
          <a:p>
            <a:r>
              <a:rPr lang="en-ZA" dirty="0" smtClean="0"/>
              <a:t>- induce</a:t>
            </a:r>
            <a:r>
              <a:rPr lang="en-ZA" dirty="0"/>
              <a:t>, </a:t>
            </a:r>
            <a:r>
              <a:rPr lang="en-ZA" dirty="0" smtClean="0"/>
              <a:t> enable</a:t>
            </a:r>
            <a:r>
              <a:rPr lang="en-ZA" dirty="0"/>
              <a:t>, </a:t>
            </a:r>
            <a:r>
              <a:rPr lang="en-ZA" dirty="0" smtClean="0"/>
              <a:t>facilitate </a:t>
            </a:r>
            <a:r>
              <a:rPr lang="en-ZA" dirty="0"/>
              <a:t>or conceal an infringement of any right </a:t>
            </a:r>
            <a:endParaRPr lang="en-ZA" dirty="0" smtClean="0"/>
          </a:p>
          <a:p>
            <a:r>
              <a:rPr lang="en-ZA" dirty="0" err="1" smtClean="0"/>
              <a:t>i</a:t>
            </a:r>
            <a:r>
              <a:rPr lang="en-ZA" dirty="0"/>
              <a:t>) to remove or alter any electronic rights management information without authority; </a:t>
            </a:r>
            <a:r>
              <a:rPr lang="en-ZA" dirty="0" smtClean="0"/>
              <a:t>ii</a:t>
            </a:r>
            <a:r>
              <a:rPr lang="en-ZA" dirty="0"/>
              <a:t>) to distribute, import for distribution, broadcast or communicate to the public, without authority, works or copies of works knowing that electronic rights management information has been removed or altered without authority.</a:t>
            </a:r>
          </a:p>
        </p:txBody>
      </p:sp>
    </p:spTree>
    <p:extLst>
      <p:ext uri="{BB962C8B-B14F-4D97-AF65-F5344CB8AC3E}">
        <p14:creationId xmlns:p14="http://schemas.microsoft.com/office/powerpoint/2010/main" xmlns="" val="8198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smtClean="0"/>
              <a:t>Challenges for the legislature</a:t>
            </a:r>
            <a:endParaRPr lang="en-ZA" dirty="0"/>
          </a:p>
        </p:txBody>
      </p:sp>
      <p:sp>
        <p:nvSpPr>
          <p:cNvPr id="3" name="Content Placeholder 2"/>
          <p:cNvSpPr>
            <a:spLocks noGrp="1"/>
          </p:cNvSpPr>
          <p:nvPr>
            <p:ph idx="1"/>
          </p:nvPr>
        </p:nvSpPr>
        <p:spPr/>
        <p:txBody>
          <a:bodyPr/>
          <a:lstStyle/>
          <a:p>
            <a:pPr marL="384048" lvl="0" indent="-384048">
              <a:lnSpc>
                <a:spcPct val="94000"/>
              </a:lnSpc>
              <a:spcBef>
                <a:spcPts val="1000"/>
              </a:spcBef>
              <a:buClrTx/>
              <a:buSzTx/>
              <a:buFont typeface="Franklin Gothic Book" panose="020B0503020102020204" pitchFamily="34" charset="0"/>
              <a:buChar char="■"/>
            </a:pPr>
            <a:r>
              <a:rPr lang="en-US" sz="1900" dirty="0">
                <a:solidFill>
                  <a:srgbClr val="191B0E"/>
                </a:solidFill>
                <a:latin typeface="Franklin Gothic Book" panose="020B0503020102020204"/>
              </a:rPr>
              <a:t>scope of copyright protection in the digital environment</a:t>
            </a:r>
          </a:p>
          <a:p>
            <a:pPr marL="384048" lvl="0" indent="-384048">
              <a:lnSpc>
                <a:spcPct val="94000"/>
              </a:lnSpc>
              <a:spcBef>
                <a:spcPts val="1000"/>
              </a:spcBef>
              <a:buClrTx/>
              <a:buSzTx/>
              <a:buFont typeface="Franklin Gothic Book" panose="020B0503020102020204" pitchFamily="34" charset="0"/>
              <a:buChar char="■"/>
            </a:pPr>
            <a:r>
              <a:rPr lang="en-US" sz="1900" dirty="0">
                <a:solidFill>
                  <a:srgbClr val="191B0E"/>
                </a:solidFill>
                <a:latin typeface="Franklin Gothic Book" panose="020B0503020102020204"/>
              </a:rPr>
              <a:t>responsibility of online service providers (active vs passive hosts</a:t>
            </a:r>
            <a:r>
              <a:rPr lang="en-US" sz="1900" dirty="0" smtClean="0">
                <a:solidFill>
                  <a:srgbClr val="191B0E"/>
                </a:solidFill>
                <a:latin typeface="Franklin Gothic Book" panose="020B0503020102020204"/>
              </a:rPr>
              <a:t>)</a:t>
            </a:r>
            <a:endParaRPr lang="en-US" sz="1900" dirty="0">
              <a:solidFill>
                <a:srgbClr val="191B0E"/>
              </a:solidFill>
              <a:latin typeface="Franklin Gothic Book" panose="020B0503020102020204"/>
            </a:endParaRPr>
          </a:p>
          <a:p>
            <a:pPr marL="384048" lvl="0" indent="-384048">
              <a:lnSpc>
                <a:spcPct val="94000"/>
              </a:lnSpc>
              <a:spcBef>
                <a:spcPts val="1000"/>
              </a:spcBef>
              <a:buClrTx/>
              <a:buSzTx/>
              <a:buFont typeface="Franklin Gothic Book" panose="020B0503020102020204" pitchFamily="34" charset="0"/>
              <a:buChar char="■"/>
            </a:pPr>
            <a:r>
              <a:rPr lang="en-US" sz="1900" dirty="0">
                <a:solidFill>
                  <a:srgbClr val="191B0E"/>
                </a:solidFill>
                <a:latin typeface="Franklin Gothic Book" panose="020B0503020102020204"/>
              </a:rPr>
              <a:t>rights of performers in the digital environment (e.g. YouTube singing stars</a:t>
            </a:r>
            <a:r>
              <a:rPr lang="en-US" sz="1900" dirty="0" smtClean="0">
                <a:solidFill>
                  <a:srgbClr val="191B0E"/>
                </a:solidFill>
                <a:latin typeface="Franklin Gothic Book" panose="020B0503020102020204"/>
              </a:rPr>
              <a:t>)</a:t>
            </a:r>
            <a:endParaRPr lang="en-US" sz="1900" dirty="0">
              <a:solidFill>
                <a:srgbClr val="191B0E"/>
              </a:solidFill>
              <a:latin typeface="Franklin Gothic Book" panose="020B0503020102020204"/>
            </a:endParaRPr>
          </a:p>
          <a:p>
            <a:pPr marL="384048" lvl="0" indent="-384048">
              <a:lnSpc>
                <a:spcPct val="94000"/>
              </a:lnSpc>
              <a:spcBef>
                <a:spcPts val="1000"/>
              </a:spcBef>
              <a:buClrTx/>
              <a:buSzTx/>
              <a:buFont typeface="Franklin Gothic Book" panose="020B0503020102020204" pitchFamily="34" charset="0"/>
              <a:buChar char="■"/>
            </a:pPr>
            <a:r>
              <a:rPr lang="en-US" sz="1900" dirty="0">
                <a:solidFill>
                  <a:srgbClr val="191B0E"/>
                </a:solidFill>
                <a:latin typeface="Franklin Gothic Book" panose="020B0503020102020204"/>
              </a:rPr>
              <a:t>protection of databases </a:t>
            </a:r>
          </a:p>
          <a:p>
            <a:pPr marL="384048" lvl="0" indent="-384048">
              <a:lnSpc>
                <a:spcPct val="94000"/>
              </a:lnSpc>
              <a:spcBef>
                <a:spcPts val="1000"/>
              </a:spcBef>
              <a:buClrTx/>
              <a:buSzTx/>
              <a:buFont typeface="Franklin Gothic Book" panose="020B0503020102020204" pitchFamily="34" charset="0"/>
              <a:buChar char="■"/>
            </a:pPr>
            <a:r>
              <a:rPr lang="en-US" sz="1900" dirty="0">
                <a:solidFill>
                  <a:srgbClr val="191B0E"/>
                </a:solidFill>
                <a:latin typeface="Franklin Gothic Book" panose="020B0503020102020204"/>
              </a:rPr>
              <a:t>peer-to-peer file sharing systems such (e.g. Napster)</a:t>
            </a:r>
          </a:p>
          <a:p>
            <a:pPr marL="384048" lvl="0" indent="-384048">
              <a:lnSpc>
                <a:spcPct val="94000"/>
              </a:lnSpc>
              <a:spcBef>
                <a:spcPts val="1000"/>
              </a:spcBef>
              <a:buClrTx/>
              <a:buSzTx/>
              <a:buFont typeface="Franklin Gothic Book" panose="020B0503020102020204" pitchFamily="34" charset="0"/>
              <a:buChar char="■"/>
            </a:pPr>
            <a:r>
              <a:rPr lang="en-US" sz="1900" dirty="0" smtClean="0">
                <a:solidFill>
                  <a:srgbClr val="191B0E"/>
                </a:solidFill>
                <a:latin typeface="Franklin Gothic Book" panose="020B0503020102020204"/>
              </a:rPr>
              <a:t>4</a:t>
            </a:r>
            <a:r>
              <a:rPr lang="en-US" sz="1900" baseline="30000" dirty="0" smtClean="0">
                <a:solidFill>
                  <a:srgbClr val="191B0E"/>
                </a:solidFill>
                <a:latin typeface="Franklin Gothic Book" panose="020B0503020102020204"/>
              </a:rPr>
              <a:t>th</a:t>
            </a:r>
            <a:r>
              <a:rPr lang="en-US" sz="1900" dirty="0" smtClean="0">
                <a:solidFill>
                  <a:srgbClr val="191B0E"/>
                </a:solidFill>
                <a:latin typeface="Franklin Gothic Book" panose="020B0503020102020204"/>
              </a:rPr>
              <a:t> Industrial Revolution and AI: Copyright </a:t>
            </a:r>
            <a:r>
              <a:rPr lang="en-US" sz="1900" dirty="0">
                <a:solidFill>
                  <a:srgbClr val="191B0E"/>
                </a:solidFill>
                <a:latin typeface="Franklin Gothic Book" panose="020B0503020102020204"/>
              </a:rPr>
              <a:t>for works created by </a:t>
            </a:r>
            <a:r>
              <a:rPr lang="en-US" sz="1900" dirty="0" smtClean="0">
                <a:solidFill>
                  <a:srgbClr val="191B0E"/>
                </a:solidFill>
                <a:latin typeface="Franklin Gothic Book" panose="020B0503020102020204"/>
              </a:rPr>
              <a:t>AI (SA Scandal in Patents – DABUS)</a:t>
            </a:r>
            <a:endParaRPr lang="en-US" sz="1900" dirty="0">
              <a:solidFill>
                <a:srgbClr val="191B0E"/>
              </a:solidFill>
              <a:latin typeface="Franklin Gothic Book" panose="020B0503020102020204"/>
            </a:endParaRPr>
          </a:p>
          <a:p>
            <a:endParaRPr lang="en-ZA" dirty="0"/>
          </a:p>
        </p:txBody>
      </p:sp>
    </p:spTree>
    <p:extLst>
      <p:ext uri="{BB962C8B-B14F-4D97-AF65-F5344CB8AC3E}">
        <p14:creationId xmlns:p14="http://schemas.microsoft.com/office/powerpoint/2010/main" xmlns="" val="361684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smtClean="0"/>
              <a:t>Why does it matter????</a:t>
            </a:r>
            <a:endParaRPr lang="en-ZA"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ZA" sz="2800" dirty="0"/>
              <a:t>Interdependence of </a:t>
            </a:r>
            <a:r>
              <a:rPr lang="en-ZA" sz="2800" dirty="0" smtClean="0"/>
              <a:t>markets and FDI</a:t>
            </a:r>
          </a:p>
          <a:p>
            <a:pPr lvl="1">
              <a:buFont typeface="Wingdings" panose="05000000000000000000" pitchFamily="2" charset="2"/>
              <a:buChar char="q"/>
            </a:pPr>
            <a:endParaRPr lang="en-ZA" sz="2800" dirty="0"/>
          </a:p>
          <a:p>
            <a:pPr lvl="1">
              <a:buFont typeface="Wingdings" panose="05000000000000000000" pitchFamily="2" charset="2"/>
              <a:buChar char="q"/>
            </a:pPr>
            <a:r>
              <a:rPr lang="en-ZA" sz="2800" dirty="0" smtClean="0"/>
              <a:t>Nature </a:t>
            </a:r>
            <a:r>
              <a:rPr lang="en-ZA" sz="2800" dirty="0"/>
              <a:t>of IP, enforcement &amp; </a:t>
            </a:r>
            <a:r>
              <a:rPr lang="en-ZA" sz="2800" dirty="0" smtClean="0"/>
              <a:t>reciprocity</a:t>
            </a:r>
          </a:p>
          <a:p>
            <a:pPr lvl="1">
              <a:buFont typeface="Wingdings" panose="05000000000000000000" pitchFamily="2" charset="2"/>
              <a:buChar char="q"/>
            </a:pPr>
            <a:endParaRPr lang="en-ZA" sz="2800" dirty="0"/>
          </a:p>
          <a:p>
            <a:pPr lvl="1">
              <a:buFont typeface="Wingdings" panose="05000000000000000000" pitchFamily="2" charset="2"/>
              <a:buChar char="q"/>
            </a:pPr>
            <a:r>
              <a:rPr lang="en-ZA" sz="2800" dirty="0" smtClean="0"/>
              <a:t>EU-EPAs/US-AGOA</a:t>
            </a:r>
            <a:r>
              <a:rPr lang="en-ZA" sz="2800" dirty="0"/>
              <a:t>, S301</a:t>
            </a:r>
          </a:p>
          <a:p>
            <a:endParaRPr lang="en-ZA" sz="2800" dirty="0"/>
          </a:p>
        </p:txBody>
      </p:sp>
    </p:spTree>
    <p:extLst>
      <p:ext uri="{BB962C8B-B14F-4D97-AF65-F5344CB8AC3E}">
        <p14:creationId xmlns:p14="http://schemas.microsoft.com/office/powerpoint/2010/main" xmlns="" val="184140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Outline  </a:t>
            </a:r>
            <a:endParaRPr lang="en-ZA" dirty="0"/>
          </a:p>
        </p:txBody>
      </p:sp>
      <p:sp>
        <p:nvSpPr>
          <p:cNvPr id="3" name="Content Placeholder 2"/>
          <p:cNvSpPr>
            <a:spLocks noGrp="1"/>
          </p:cNvSpPr>
          <p:nvPr>
            <p:ph idx="1"/>
          </p:nvPr>
        </p:nvSpPr>
        <p:spPr>
          <a:xfrm>
            <a:off x="1024128" y="2084832"/>
            <a:ext cx="9613821" cy="4006875"/>
          </a:xfrm>
        </p:spPr>
        <p:txBody>
          <a:bodyPr>
            <a:normAutofit fontScale="85000" lnSpcReduction="20000"/>
          </a:bodyPr>
          <a:lstStyle/>
          <a:p>
            <a:r>
              <a:rPr lang="en-ZA" dirty="0" smtClean="0"/>
              <a:t>1. INTRODUCTION: TECH, INTERNET &amp; IP</a:t>
            </a:r>
          </a:p>
          <a:p>
            <a:pPr marL="128016" lvl="1" indent="0">
              <a:buNone/>
            </a:pPr>
            <a:r>
              <a:rPr lang="en-ZA" dirty="0" smtClean="0"/>
              <a:t>1.1 Advancements in technology</a:t>
            </a:r>
          </a:p>
          <a:p>
            <a:pPr marL="128016" lvl="1" indent="0">
              <a:buClr>
                <a:srgbClr val="1CADE4"/>
              </a:buClr>
              <a:buNone/>
            </a:pPr>
            <a:r>
              <a:rPr lang="en-ZA" dirty="0" smtClean="0"/>
              <a:t>1.2 Impact of tech and internet on copyright</a:t>
            </a:r>
          </a:p>
          <a:p>
            <a:pPr marL="128016" lvl="1" indent="0">
              <a:buClr>
                <a:srgbClr val="1CADE4"/>
              </a:buClr>
              <a:buNone/>
            </a:pPr>
            <a:r>
              <a:rPr lang="en-ZA" dirty="0">
                <a:solidFill>
                  <a:prstClr val="black"/>
                </a:solidFill>
              </a:rPr>
              <a:t>	</a:t>
            </a:r>
            <a:r>
              <a:rPr lang="en-ZA" dirty="0" smtClean="0">
                <a:solidFill>
                  <a:prstClr val="black"/>
                </a:solidFill>
              </a:rPr>
              <a:t>Recap </a:t>
            </a:r>
            <a:r>
              <a:rPr lang="en-ZA" dirty="0">
                <a:solidFill>
                  <a:prstClr val="black"/>
                </a:solidFill>
              </a:rPr>
              <a:t>of Prof Dean’s presentation: content of </a:t>
            </a:r>
            <a:r>
              <a:rPr lang="en-ZA" dirty="0" smtClean="0">
                <a:solidFill>
                  <a:prstClr val="black"/>
                </a:solidFill>
              </a:rPr>
              <a:t>rights</a:t>
            </a:r>
            <a:endParaRPr lang="en-ZA" dirty="0" smtClean="0"/>
          </a:p>
          <a:p>
            <a:pPr marL="128016" lvl="1" indent="0">
              <a:buNone/>
            </a:pPr>
            <a:endParaRPr lang="en-ZA" dirty="0" smtClean="0"/>
          </a:p>
          <a:p>
            <a:pPr marL="128016" lvl="1" indent="0">
              <a:buNone/>
            </a:pPr>
            <a:r>
              <a:rPr lang="en-ZA" dirty="0" smtClean="0"/>
              <a:t>2. RESPONSES TO INTERNET &amp; TECH DISRUPTIONS ON COPYRIGHT: INTERNATIONAL TREATIES</a:t>
            </a:r>
          </a:p>
          <a:p>
            <a:pPr marL="128016" lvl="1" indent="0">
              <a:buNone/>
            </a:pPr>
            <a:r>
              <a:rPr lang="en-ZA" dirty="0" smtClean="0"/>
              <a:t>2.1 WIPO Copyright Treaty (WCT)</a:t>
            </a:r>
          </a:p>
          <a:p>
            <a:pPr marL="128016" lvl="1" indent="0">
              <a:buNone/>
            </a:pPr>
            <a:r>
              <a:rPr lang="en-ZA" dirty="0"/>
              <a:t> </a:t>
            </a:r>
            <a:r>
              <a:rPr lang="en-ZA" dirty="0" smtClean="0"/>
              <a:t>     - new rights for copyright owners</a:t>
            </a:r>
          </a:p>
          <a:p>
            <a:pPr marL="128016" lvl="1" indent="0">
              <a:buNone/>
            </a:pPr>
            <a:r>
              <a:rPr lang="en-ZA" dirty="0"/>
              <a:t> </a:t>
            </a:r>
            <a:r>
              <a:rPr lang="en-ZA" dirty="0" smtClean="0"/>
              <a:t>     - infringement and exceptions</a:t>
            </a:r>
          </a:p>
          <a:p>
            <a:pPr marL="128016" lvl="1" indent="0">
              <a:buNone/>
            </a:pPr>
            <a:r>
              <a:rPr lang="en-ZA" dirty="0"/>
              <a:t> </a:t>
            </a:r>
            <a:r>
              <a:rPr lang="en-ZA" dirty="0" smtClean="0"/>
              <a:t>     - Safeguarding rights online: obligations for States’ parties</a:t>
            </a:r>
          </a:p>
          <a:p>
            <a:pPr marL="128016" lvl="1" indent="0">
              <a:buNone/>
            </a:pPr>
            <a:r>
              <a:rPr lang="en-ZA" dirty="0" smtClean="0"/>
              <a:t>2.2 WIPO Performances and Phonograms Treaty (WPPT)*</a:t>
            </a:r>
          </a:p>
          <a:p>
            <a:pPr marL="128016" lvl="1" indent="0">
              <a:buNone/>
            </a:pPr>
            <a:endParaRPr lang="en-ZA" dirty="0" smtClean="0"/>
          </a:p>
          <a:p>
            <a:pPr marL="128016" lvl="1" indent="0">
              <a:buNone/>
            </a:pPr>
            <a:r>
              <a:rPr lang="en-ZA" dirty="0" smtClean="0"/>
              <a:t>3. SOUTH AFRICA AND INTERNATIONAL ORGANISATIONS/TREATIES AND TRADING PARTNERS</a:t>
            </a:r>
          </a:p>
          <a:p>
            <a:pPr marL="128016" lvl="1" indent="0">
              <a:buNone/>
            </a:pPr>
            <a:r>
              <a:rPr lang="en-ZA" dirty="0" smtClean="0"/>
              <a:t>3.1 Interdependence of markets</a:t>
            </a:r>
          </a:p>
          <a:p>
            <a:pPr marL="128016" lvl="1" indent="0">
              <a:buNone/>
            </a:pPr>
            <a:r>
              <a:rPr lang="en-ZA" dirty="0" smtClean="0"/>
              <a:t>3.2 Nature of IP, enforcement &amp; reciprocity</a:t>
            </a:r>
          </a:p>
          <a:p>
            <a:pPr marL="128016" lvl="1" indent="0">
              <a:buNone/>
            </a:pPr>
            <a:r>
              <a:rPr lang="en-ZA" dirty="0" smtClean="0"/>
              <a:t>3.3 EU-EPAs/US-AGOA, S301</a:t>
            </a:r>
          </a:p>
          <a:p>
            <a:pPr marL="128016" lvl="1" indent="0">
              <a:buNone/>
            </a:pPr>
            <a:endParaRPr lang="en-ZA" dirty="0" smtClean="0"/>
          </a:p>
          <a:p>
            <a:pPr marL="310896" lvl="2" indent="0">
              <a:buNone/>
            </a:pPr>
            <a:endParaRPr lang="en-ZA" dirty="0" smtClean="0"/>
          </a:p>
          <a:p>
            <a:endParaRPr lang="en-ZA" dirty="0"/>
          </a:p>
        </p:txBody>
      </p:sp>
      <p:pic>
        <p:nvPicPr>
          <p:cNvPr id="4" name="Picture 3"/>
          <p:cNvPicPr>
            <a:picLocks noChangeAspect="1"/>
          </p:cNvPicPr>
          <p:nvPr/>
        </p:nvPicPr>
        <p:blipFill>
          <a:blip r:embed="rId3"/>
          <a:stretch>
            <a:fillRect/>
          </a:stretch>
        </p:blipFill>
        <p:spPr>
          <a:xfrm>
            <a:off x="9369433" y="126940"/>
            <a:ext cx="2749534" cy="1371719"/>
          </a:xfrm>
          <a:prstGeom prst="rect">
            <a:avLst/>
          </a:prstGeom>
        </p:spPr>
      </p:pic>
    </p:spTree>
    <p:extLst>
      <p:ext uri="{BB962C8B-B14F-4D97-AF65-F5344CB8AC3E}">
        <p14:creationId xmlns:p14="http://schemas.microsoft.com/office/powerpoint/2010/main" xmlns="" val="76420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69433" y="127838"/>
            <a:ext cx="2749534" cy="1371719"/>
          </a:xfrm>
          <a:prstGeom prst="rect">
            <a:avLst/>
          </a:prstGeom>
        </p:spPr>
      </p:pic>
      <p:sp>
        <p:nvSpPr>
          <p:cNvPr id="2" name="Title 1"/>
          <p:cNvSpPr>
            <a:spLocks noGrp="1"/>
          </p:cNvSpPr>
          <p:nvPr>
            <p:ph type="title"/>
          </p:nvPr>
        </p:nvSpPr>
        <p:spPr/>
        <p:txBody>
          <a:bodyPr/>
          <a:lstStyle/>
          <a:p>
            <a:r>
              <a:rPr lang="en-ZA" dirty="0" smtClean="0"/>
              <a:t>Terms</a:t>
            </a:r>
            <a:endParaRPr lang="en-ZA" dirty="0"/>
          </a:p>
        </p:txBody>
      </p:sp>
      <p:sp>
        <p:nvSpPr>
          <p:cNvPr id="3" name="Content Placeholder 2"/>
          <p:cNvSpPr>
            <a:spLocks noGrp="1"/>
          </p:cNvSpPr>
          <p:nvPr>
            <p:ph idx="1"/>
          </p:nvPr>
        </p:nvSpPr>
        <p:spPr/>
        <p:txBody>
          <a:bodyPr/>
          <a:lstStyle/>
          <a:p>
            <a:r>
              <a:rPr lang="en-ZA" b="1" dirty="0" smtClean="0"/>
              <a:t>Digital technologies</a:t>
            </a:r>
          </a:p>
          <a:p>
            <a:pPr marL="310896" lvl="2" indent="0">
              <a:buNone/>
            </a:pPr>
            <a:r>
              <a:rPr lang="en-ZA" i="1" dirty="0" smtClean="0">
                <a:solidFill>
                  <a:srgbClr val="191B0E"/>
                </a:solidFill>
                <a:latin typeface="Franklin Gothic Book" panose="020B0503020102020204"/>
              </a:rPr>
              <a:t>	Enablers </a:t>
            </a:r>
            <a:r>
              <a:rPr lang="en-ZA" i="1" dirty="0">
                <a:solidFill>
                  <a:srgbClr val="191B0E"/>
                </a:solidFill>
                <a:latin typeface="Franklin Gothic Book" panose="020B0503020102020204"/>
              </a:rPr>
              <a:t>which aid in the transmission and use of protected works in digital form over interactive works.</a:t>
            </a:r>
          </a:p>
          <a:p>
            <a:pPr lvl="1"/>
            <a:endParaRPr lang="en-ZA" b="1" dirty="0" smtClean="0"/>
          </a:p>
          <a:p>
            <a:r>
              <a:rPr lang="en-ZA" b="1" dirty="0" smtClean="0"/>
              <a:t>Technological Measures</a:t>
            </a:r>
          </a:p>
          <a:p>
            <a:pPr marL="128016" lvl="1" indent="0">
              <a:buNone/>
            </a:pPr>
            <a:r>
              <a:rPr lang="en-ZA" dirty="0" smtClean="0">
                <a:solidFill>
                  <a:srgbClr val="333333"/>
                </a:solidFill>
                <a:latin typeface="system-ui"/>
              </a:rPr>
              <a:t>	</a:t>
            </a:r>
            <a:r>
              <a:rPr lang="en-ZA" i="1" dirty="0" smtClean="0">
                <a:solidFill>
                  <a:srgbClr val="333333"/>
                </a:solidFill>
                <a:latin typeface="system-ui"/>
              </a:rPr>
              <a:t>Technologies/devices, which </a:t>
            </a:r>
            <a:r>
              <a:rPr lang="en-ZA" i="1" dirty="0">
                <a:solidFill>
                  <a:srgbClr val="333333"/>
                </a:solidFill>
                <a:latin typeface="system-ui"/>
              </a:rPr>
              <a:t>in their normal use can prevent unauthorized </a:t>
            </a:r>
            <a:r>
              <a:rPr lang="en-ZA" i="1" dirty="0" smtClean="0">
                <a:solidFill>
                  <a:srgbClr val="333333"/>
                </a:solidFill>
                <a:latin typeface="system-ui"/>
              </a:rPr>
              <a:t>activity, </a:t>
            </a:r>
            <a:r>
              <a:rPr lang="en-ZA" i="1" dirty="0" err="1" smtClean="0">
                <a:solidFill>
                  <a:srgbClr val="333333"/>
                </a:solidFill>
                <a:latin typeface="system-ui"/>
              </a:rPr>
              <a:t>e.g</a:t>
            </a:r>
            <a:r>
              <a:rPr lang="en-ZA" i="1" dirty="0" smtClean="0">
                <a:solidFill>
                  <a:srgbClr val="333333"/>
                </a:solidFill>
                <a:latin typeface="system-ui"/>
              </a:rPr>
              <a:t> 	encryption; passcodes; no copying/saving functionality</a:t>
            </a:r>
            <a:endParaRPr lang="en-ZA" i="1" dirty="0" smtClean="0"/>
          </a:p>
          <a:p>
            <a:r>
              <a:rPr lang="en-ZA" b="1" dirty="0" smtClean="0"/>
              <a:t>Internet Treaties 1996: </a:t>
            </a:r>
          </a:p>
          <a:p>
            <a:pPr marL="310896" lvl="2" indent="0">
              <a:buNone/>
            </a:pPr>
            <a:r>
              <a:rPr lang="en-ZA" sz="1800" i="1" dirty="0" smtClean="0"/>
              <a:t>WIPO Copyright Treaty (WCT)</a:t>
            </a:r>
          </a:p>
          <a:p>
            <a:pPr marL="310896" lvl="2" indent="0">
              <a:buNone/>
            </a:pPr>
            <a:r>
              <a:rPr lang="en-ZA" sz="1800" i="1" dirty="0" smtClean="0"/>
              <a:t>WIPO Performances and Phonograms Treaty (WPPT)</a:t>
            </a:r>
          </a:p>
          <a:p>
            <a:endParaRPr lang="en-ZA" dirty="0"/>
          </a:p>
        </p:txBody>
      </p:sp>
    </p:spTree>
    <p:extLst>
      <p:ext uri="{BB962C8B-B14F-4D97-AF65-F5344CB8AC3E}">
        <p14:creationId xmlns:p14="http://schemas.microsoft.com/office/powerpoint/2010/main" xmlns="" val="411056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 INTERNET AND IP</a:t>
            </a:r>
            <a:endParaRPr lang="en-ZA" dirty="0"/>
          </a:p>
        </p:txBody>
      </p:sp>
      <p:sp>
        <p:nvSpPr>
          <p:cNvPr id="3" name="Content Placeholder 2"/>
          <p:cNvSpPr>
            <a:spLocks noGrp="1"/>
          </p:cNvSpPr>
          <p:nvPr>
            <p:ph idx="1"/>
          </p:nvPr>
        </p:nvSpPr>
        <p:spPr>
          <a:xfrm>
            <a:off x="1024128" y="2084832"/>
            <a:ext cx="9720073" cy="4671568"/>
          </a:xfrm>
        </p:spPr>
        <p:txBody>
          <a:bodyPr>
            <a:normAutofit/>
          </a:bodyPr>
          <a:lstStyle/>
          <a:p>
            <a:pPr marL="128016" lvl="1" indent="0">
              <a:buNone/>
            </a:pPr>
            <a:r>
              <a:rPr lang="en-ZA" sz="2400" dirty="0" smtClean="0"/>
              <a:t>Re-cap on Prof Dean’s presentation on protected works:</a:t>
            </a:r>
          </a:p>
        </p:txBody>
      </p:sp>
      <p:pic>
        <p:nvPicPr>
          <p:cNvPr id="4" name="Picture 3"/>
          <p:cNvPicPr>
            <a:picLocks noChangeAspect="1"/>
          </p:cNvPicPr>
          <p:nvPr/>
        </p:nvPicPr>
        <p:blipFill>
          <a:blip r:embed="rId3"/>
          <a:stretch>
            <a:fillRect/>
          </a:stretch>
        </p:blipFill>
        <p:spPr>
          <a:xfrm>
            <a:off x="9372481" y="101540"/>
            <a:ext cx="2743438" cy="1371719"/>
          </a:xfrm>
          <a:prstGeom prst="rect">
            <a:avLst/>
          </a:prstGeom>
        </p:spPr>
      </p:pic>
      <p:pic>
        <p:nvPicPr>
          <p:cNvPr id="6" name="Picture 5"/>
          <p:cNvPicPr>
            <a:picLocks noChangeAspect="1"/>
          </p:cNvPicPr>
          <p:nvPr/>
        </p:nvPicPr>
        <p:blipFill>
          <a:blip r:embed="rId4"/>
          <a:stretch>
            <a:fillRect/>
          </a:stretch>
        </p:blipFill>
        <p:spPr>
          <a:xfrm>
            <a:off x="1751527" y="2884037"/>
            <a:ext cx="5852908" cy="3973963"/>
          </a:xfrm>
          <a:prstGeom prst="rect">
            <a:avLst/>
          </a:prstGeom>
        </p:spPr>
      </p:pic>
    </p:spTree>
    <p:extLst>
      <p:ext uri="{BB962C8B-B14F-4D97-AF65-F5344CB8AC3E}">
        <p14:creationId xmlns:p14="http://schemas.microsoft.com/office/powerpoint/2010/main" xmlns="" val="380528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 internet and </a:t>
            </a:r>
            <a:r>
              <a:rPr lang="en-ZA" dirty="0" err="1" smtClean="0"/>
              <a:t>ip</a:t>
            </a:r>
            <a:r>
              <a:rPr lang="en-ZA" dirty="0" smtClean="0"/>
              <a:t> </a:t>
            </a:r>
            <a:endParaRPr lang="en-ZA" dirty="0"/>
          </a:p>
        </p:txBody>
      </p:sp>
      <p:sp>
        <p:nvSpPr>
          <p:cNvPr id="3" name="Content Placeholder 2"/>
          <p:cNvSpPr>
            <a:spLocks noGrp="1"/>
          </p:cNvSpPr>
          <p:nvPr>
            <p:ph idx="1"/>
          </p:nvPr>
        </p:nvSpPr>
        <p:spPr>
          <a:xfrm>
            <a:off x="1024128" y="1956935"/>
            <a:ext cx="10393172" cy="4761365"/>
          </a:xfrm>
        </p:spPr>
        <p:txBody>
          <a:bodyPr>
            <a:normAutofit/>
          </a:bodyPr>
          <a:lstStyle/>
          <a:p>
            <a:pPr marL="0" indent="0">
              <a:buNone/>
            </a:pPr>
            <a:r>
              <a:rPr lang="en-ZA" dirty="0" smtClean="0"/>
              <a:t>Re-cap on Prof Dean’s presentation on Exclusive/Restricted Rights</a:t>
            </a:r>
          </a:p>
          <a:p>
            <a:pPr marL="0" indent="0">
              <a:buNone/>
            </a:pPr>
            <a:endParaRPr lang="en-ZA" dirty="0"/>
          </a:p>
        </p:txBody>
      </p:sp>
      <p:pic>
        <p:nvPicPr>
          <p:cNvPr id="4" name="Picture 3"/>
          <p:cNvPicPr>
            <a:picLocks noChangeAspect="1"/>
          </p:cNvPicPr>
          <p:nvPr/>
        </p:nvPicPr>
        <p:blipFill>
          <a:blip r:embed="rId3"/>
          <a:stretch>
            <a:fillRect/>
          </a:stretch>
        </p:blipFill>
        <p:spPr>
          <a:xfrm>
            <a:off x="9442466" y="127838"/>
            <a:ext cx="2749534" cy="1371719"/>
          </a:xfrm>
          <a:prstGeom prst="rect">
            <a:avLst/>
          </a:prstGeom>
        </p:spPr>
      </p:pic>
      <p:pic>
        <p:nvPicPr>
          <p:cNvPr id="5" name="Picture 4"/>
          <p:cNvPicPr>
            <a:picLocks noChangeAspect="1"/>
          </p:cNvPicPr>
          <p:nvPr/>
        </p:nvPicPr>
        <p:blipFill>
          <a:blip r:embed="rId4"/>
          <a:stretch>
            <a:fillRect/>
          </a:stretch>
        </p:blipFill>
        <p:spPr>
          <a:xfrm>
            <a:off x="2897746" y="2514810"/>
            <a:ext cx="5756857" cy="4317643"/>
          </a:xfrm>
          <a:prstGeom prst="rect">
            <a:avLst/>
          </a:prstGeom>
        </p:spPr>
      </p:pic>
    </p:spTree>
    <p:extLst>
      <p:ext uri="{BB962C8B-B14F-4D97-AF65-F5344CB8AC3E}">
        <p14:creationId xmlns:p14="http://schemas.microsoft.com/office/powerpoint/2010/main" xmlns="" val="167546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smtClean="0"/>
              <a:t>Tech, internet &amp; IP</a:t>
            </a:r>
            <a:endParaRPr lang="en-ZA" dirty="0"/>
          </a:p>
        </p:txBody>
      </p:sp>
      <p:pic>
        <p:nvPicPr>
          <p:cNvPr id="5" name="Content Placeholder 4"/>
          <p:cNvPicPr>
            <a:picLocks noGrp="1" noChangeAspect="1"/>
          </p:cNvPicPr>
          <p:nvPr>
            <p:ph idx="1"/>
          </p:nvPr>
        </p:nvPicPr>
        <p:blipFill>
          <a:blip r:embed="rId4"/>
          <a:stretch>
            <a:fillRect/>
          </a:stretch>
        </p:blipFill>
        <p:spPr>
          <a:xfrm>
            <a:off x="103668" y="1648550"/>
            <a:ext cx="4198513" cy="4198513"/>
          </a:xfrm>
          <a:prstGeom prst="rect">
            <a:avLst/>
          </a:prstGeom>
        </p:spPr>
      </p:pic>
      <p:pic>
        <p:nvPicPr>
          <p:cNvPr id="6" name="Picture 5"/>
          <p:cNvPicPr>
            <a:picLocks noChangeAspect="1"/>
          </p:cNvPicPr>
          <p:nvPr/>
        </p:nvPicPr>
        <p:blipFill>
          <a:blip r:embed="rId5"/>
          <a:stretch>
            <a:fillRect/>
          </a:stretch>
        </p:blipFill>
        <p:spPr>
          <a:xfrm>
            <a:off x="4302181" y="2084831"/>
            <a:ext cx="3955099" cy="2963687"/>
          </a:xfrm>
          <a:prstGeom prst="rect">
            <a:avLst/>
          </a:prstGeom>
        </p:spPr>
      </p:pic>
      <p:pic>
        <p:nvPicPr>
          <p:cNvPr id="7" name="Picture 6"/>
          <p:cNvPicPr>
            <a:picLocks noChangeAspect="1"/>
          </p:cNvPicPr>
          <p:nvPr/>
        </p:nvPicPr>
        <p:blipFill>
          <a:blip r:embed="rId6"/>
          <a:stretch>
            <a:fillRect/>
          </a:stretch>
        </p:blipFill>
        <p:spPr>
          <a:xfrm>
            <a:off x="8358389" y="1831736"/>
            <a:ext cx="3570354" cy="3832143"/>
          </a:xfrm>
          <a:prstGeom prst="rect">
            <a:avLst/>
          </a:prstGeom>
        </p:spPr>
      </p:pic>
    </p:spTree>
    <p:extLst>
      <p:ext uri="{BB962C8B-B14F-4D97-AF65-F5344CB8AC3E}">
        <p14:creationId xmlns:p14="http://schemas.microsoft.com/office/powerpoint/2010/main" xmlns="" val="2423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smtClean="0"/>
              <a:t>Tech, internet and IP</a:t>
            </a:r>
            <a:endParaRPr lang="en-ZA" dirty="0"/>
          </a:p>
        </p:txBody>
      </p:sp>
      <p:sp>
        <p:nvSpPr>
          <p:cNvPr id="3" name="Content Placeholder 2"/>
          <p:cNvSpPr>
            <a:spLocks noGrp="1"/>
          </p:cNvSpPr>
          <p:nvPr>
            <p:ph idx="1"/>
          </p:nvPr>
        </p:nvSpPr>
        <p:spPr>
          <a:xfrm>
            <a:off x="0" y="2285999"/>
            <a:ext cx="12192000" cy="4572001"/>
          </a:xfrm>
        </p:spPr>
        <p:txBody>
          <a:bodyPr>
            <a:normAutofit/>
          </a:bodyPr>
          <a:lstStyle/>
          <a:p>
            <a:pPr marL="0" lvl="0" indent="0">
              <a:lnSpc>
                <a:spcPct val="100000"/>
              </a:lnSpc>
              <a:spcBef>
                <a:spcPts val="0"/>
              </a:spcBef>
              <a:spcAft>
                <a:spcPts val="0"/>
              </a:spcAft>
              <a:buClrTx/>
              <a:buSzTx/>
              <a:buNone/>
            </a:pPr>
            <a:r>
              <a:rPr lang="en-ZA" sz="1800" b="1" dirty="0">
                <a:solidFill>
                  <a:prstClr val="black"/>
                </a:solidFill>
                <a:latin typeface="Calibri" panose="020F0502020204030204"/>
              </a:rPr>
              <a:t>Reproduction</a:t>
            </a:r>
            <a:r>
              <a:rPr lang="en-ZA" sz="1800" dirty="0">
                <a:solidFill>
                  <a:prstClr val="black"/>
                </a:solidFill>
                <a:latin typeface="Calibri" panose="020F0502020204030204"/>
              </a:rPr>
              <a:t> is rampant with excellent </a:t>
            </a:r>
            <a:r>
              <a:rPr lang="en-ZA" sz="1800" dirty="0" smtClean="0">
                <a:solidFill>
                  <a:prstClr val="black"/>
                </a:solidFill>
                <a:latin typeface="Calibri" panose="020F0502020204030204"/>
              </a:rPr>
              <a:t>quality</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who wants to buy a book while Google has it or can copy for free from the library with excellent quality?</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why buy CD or DVD while you can copy or share with peers?</a:t>
            </a:r>
            <a:endParaRPr lang="en-ZA" sz="1800" dirty="0">
              <a:solidFill>
                <a:prstClr val="black"/>
              </a:solidFill>
              <a:latin typeface="Calibri" panose="020F0502020204030204"/>
            </a:endParaRPr>
          </a:p>
          <a:p>
            <a:pPr marL="0" lvl="0" indent="0">
              <a:lnSpc>
                <a:spcPct val="100000"/>
              </a:lnSpc>
              <a:spcBef>
                <a:spcPts val="0"/>
              </a:spcBef>
              <a:spcAft>
                <a:spcPts val="0"/>
              </a:spcAft>
              <a:buClrTx/>
              <a:buSzTx/>
              <a:buNone/>
            </a:pPr>
            <a:r>
              <a:rPr lang="en-ZA" sz="1800" b="1" dirty="0">
                <a:solidFill>
                  <a:prstClr val="black"/>
                </a:solidFill>
                <a:latin typeface="Calibri" panose="020F0502020204030204"/>
              </a:rPr>
              <a:t>Adaptation</a:t>
            </a:r>
            <a:r>
              <a:rPr lang="en-ZA" sz="1800" dirty="0">
                <a:solidFill>
                  <a:prstClr val="black"/>
                </a:solidFill>
                <a:latin typeface="Calibri" panose="020F0502020204030204"/>
              </a:rPr>
              <a:t> is a </a:t>
            </a:r>
            <a:r>
              <a:rPr lang="en-ZA" sz="1800" dirty="0" smtClean="0">
                <a:solidFill>
                  <a:prstClr val="black"/>
                </a:solidFill>
                <a:latin typeface="Calibri" panose="020F0502020204030204"/>
              </a:rPr>
              <a:t>norm</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why not using that novel for a movie?</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why not translating that Harry Potter book in isiZulu?</a:t>
            </a:r>
            <a:endParaRPr lang="en-ZA" sz="1800" dirty="0">
              <a:solidFill>
                <a:prstClr val="black"/>
              </a:solidFill>
              <a:latin typeface="Calibri" panose="020F0502020204030204"/>
            </a:endParaRPr>
          </a:p>
          <a:p>
            <a:pPr marL="0" lvl="0" indent="0">
              <a:lnSpc>
                <a:spcPct val="100000"/>
              </a:lnSpc>
              <a:spcBef>
                <a:spcPts val="0"/>
              </a:spcBef>
              <a:spcAft>
                <a:spcPts val="0"/>
              </a:spcAft>
              <a:buClrTx/>
              <a:buSzTx/>
              <a:buNone/>
            </a:pPr>
            <a:r>
              <a:rPr lang="en-ZA" sz="1800" b="1" dirty="0">
                <a:solidFill>
                  <a:prstClr val="black"/>
                </a:solidFill>
                <a:latin typeface="Calibri" panose="020F0502020204030204"/>
              </a:rPr>
              <a:t>Communication to the </a:t>
            </a:r>
            <a:r>
              <a:rPr lang="en-ZA" sz="1800" b="1" dirty="0" smtClean="0">
                <a:solidFill>
                  <a:prstClr val="black"/>
                </a:solidFill>
                <a:latin typeface="Calibri" panose="020F0502020204030204"/>
              </a:rPr>
              <a:t>public &gt;&gt;&gt;the right of making available   </a:t>
            </a:r>
            <a:r>
              <a:rPr lang="en-ZA" sz="1800" dirty="0">
                <a:solidFill>
                  <a:prstClr val="black"/>
                </a:solidFill>
                <a:latin typeface="Calibri" panose="020F0502020204030204"/>
              </a:rPr>
              <a:t>is the 21</a:t>
            </a:r>
            <a:r>
              <a:rPr lang="en-ZA" sz="1800" baseline="30000" dirty="0">
                <a:solidFill>
                  <a:prstClr val="black"/>
                </a:solidFill>
                <a:latin typeface="Calibri" panose="020F0502020204030204"/>
              </a:rPr>
              <a:t>st</a:t>
            </a:r>
            <a:r>
              <a:rPr lang="en-ZA" sz="1800" dirty="0">
                <a:solidFill>
                  <a:prstClr val="black"/>
                </a:solidFill>
                <a:latin typeface="Calibri" panose="020F0502020204030204"/>
              </a:rPr>
              <a:t> century mode of </a:t>
            </a:r>
            <a:r>
              <a:rPr lang="en-ZA" sz="1800" dirty="0" smtClean="0">
                <a:solidFill>
                  <a:prstClr val="black"/>
                </a:solidFill>
                <a:latin typeface="Calibri" panose="020F0502020204030204"/>
              </a:rPr>
              <a:t>consumption</a:t>
            </a:r>
            <a:endParaRPr lang="en-ZA" sz="1800" dirty="0">
              <a:solidFill>
                <a:prstClr val="black"/>
              </a:solidFill>
              <a:latin typeface="Calibri" panose="020F0502020204030204"/>
            </a:endParaRPr>
          </a:p>
          <a:p>
            <a:pPr marL="0" lvl="0" indent="0">
              <a:lnSpc>
                <a:spcPct val="100000"/>
              </a:lnSpc>
              <a:spcBef>
                <a:spcPts val="0"/>
              </a:spcBef>
              <a:spcAft>
                <a:spcPts val="0"/>
              </a:spcAft>
              <a:buClrTx/>
              <a:buSzTx/>
              <a:buNone/>
            </a:pPr>
            <a:r>
              <a:rPr lang="en-ZA" sz="1800" b="1" dirty="0" smtClean="0">
                <a:solidFill>
                  <a:prstClr val="black"/>
                </a:solidFill>
                <a:latin typeface="Calibri" panose="020F0502020204030204"/>
              </a:rPr>
              <a:t>				Broadcast </a:t>
            </a:r>
            <a:r>
              <a:rPr lang="en-ZA" sz="1800" b="1" dirty="0">
                <a:solidFill>
                  <a:prstClr val="black"/>
                </a:solidFill>
                <a:latin typeface="Calibri" panose="020F0502020204030204"/>
              </a:rPr>
              <a:t>(</a:t>
            </a:r>
            <a:r>
              <a:rPr lang="en-ZA" sz="1800" b="1" dirty="0" err="1">
                <a:solidFill>
                  <a:prstClr val="black"/>
                </a:solidFill>
                <a:latin typeface="Calibri" panose="020F0502020204030204"/>
              </a:rPr>
              <a:t>tv</a:t>
            </a:r>
            <a:r>
              <a:rPr lang="en-ZA" sz="1800" b="1" dirty="0">
                <a:solidFill>
                  <a:prstClr val="black"/>
                </a:solidFill>
                <a:latin typeface="Calibri" panose="020F0502020204030204"/>
              </a:rPr>
              <a:t> and radio) </a:t>
            </a:r>
            <a:r>
              <a:rPr lang="en-ZA" sz="1800" dirty="0">
                <a:solidFill>
                  <a:prstClr val="black"/>
                </a:solidFill>
                <a:latin typeface="Calibri" panose="020F0502020204030204"/>
              </a:rPr>
              <a:t>is endangered </a:t>
            </a:r>
            <a:r>
              <a:rPr lang="en-ZA" sz="1800" dirty="0" smtClean="0">
                <a:solidFill>
                  <a:prstClr val="black"/>
                </a:solidFill>
                <a:latin typeface="Calibri" panose="020F0502020204030204"/>
              </a:rPr>
              <a:t>with the making available</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			- who still go to the cinemas or watch monotonous </a:t>
            </a:r>
            <a:r>
              <a:rPr lang="en-ZA" sz="1800" dirty="0" err="1" smtClean="0">
                <a:solidFill>
                  <a:prstClr val="black"/>
                </a:solidFill>
                <a:latin typeface="Calibri" panose="020F0502020204030204"/>
              </a:rPr>
              <a:t>tv</a:t>
            </a:r>
            <a:r>
              <a:rPr lang="en-ZA" sz="1800" dirty="0" smtClean="0">
                <a:solidFill>
                  <a:prstClr val="black"/>
                </a:solidFill>
                <a:latin typeface="Calibri" panose="020F0502020204030204"/>
              </a:rPr>
              <a:t> programs?</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			- who still buys stacks of CDs or DVD? By the way, where would you             				                                      buy them? Look n Listen and </a:t>
            </a:r>
            <a:r>
              <a:rPr lang="en-ZA" sz="1800" dirty="0" err="1" smtClean="0">
                <a:solidFill>
                  <a:prstClr val="black"/>
                </a:solidFill>
                <a:latin typeface="Calibri" panose="020F0502020204030204"/>
              </a:rPr>
              <a:t>Musica</a:t>
            </a:r>
            <a:r>
              <a:rPr lang="en-ZA" sz="1800" dirty="0" smtClean="0">
                <a:solidFill>
                  <a:prstClr val="black"/>
                </a:solidFill>
                <a:latin typeface="Calibri" panose="020F0502020204030204"/>
              </a:rPr>
              <a:t> gone?</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			- by the way downloads (</a:t>
            </a:r>
            <a:r>
              <a:rPr lang="en-ZA" sz="1800" dirty="0" err="1" smtClean="0">
                <a:solidFill>
                  <a:prstClr val="black"/>
                </a:solidFill>
                <a:latin typeface="Calibri" panose="020F0502020204030204"/>
              </a:rPr>
              <a:t>i</a:t>
            </a:r>
            <a:r>
              <a:rPr lang="en-ZA" sz="1800" dirty="0" smtClean="0">
                <a:solidFill>
                  <a:prstClr val="black"/>
                </a:solidFill>
                <a:latin typeface="Calibri" panose="020F0502020204030204"/>
              </a:rPr>
              <a:t>-tunes) are very old fashioned!!!!						</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r>
              <a:rPr lang="en-ZA" sz="1800" dirty="0" smtClean="0">
                <a:solidFill>
                  <a:prstClr val="black"/>
                </a:solidFill>
                <a:latin typeface="Calibri" panose="020F0502020204030204"/>
              </a:rPr>
              <a:t>                                                                    </a:t>
            </a:r>
          </a:p>
          <a:p>
            <a:pPr marL="0" lvl="0" indent="0">
              <a:lnSpc>
                <a:spcPct val="100000"/>
              </a:lnSpc>
              <a:spcBef>
                <a:spcPts val="0"/>
              </a:spcBef>
              <a:spcAft>
                <a:spcPts val="0"/>
              </a:spcAft>
              <a:buClrTx/>
              <a:buSzTx/>
              <a:buNone/>
            </a:pPr>
            <a:r>
              <a:rPr lang="en-ZA" sz="1800" dirty="0">
                <a:solidFill>
                  <a:prstClr val="black"/>
                </a:solidFill>
                <a:latin typeface="Calibri" panose="020F0502020204030204"/>
              </a:rPr>
              <a:t>	</a:t>
            </a:r>
          </a:p>
        </p:txBody>
      </p:sp>
      <p:pic>
        <p:nvPicPr>
          <p:cNvPr id="6" name="Picture 5"/>
          <p:cNvPicPr>
            <a:picLocks noChangeAspect="1"/>
          </p:cNvPicPr>
          <p:nvPr/>
        </p:nvPicPr>
        <p:blipFill>
          <a:blip r:embed="rId4"/>
          <a:stretch>
            <a:fillRect/>
          </a:stretch>
        </p:blipFill>
        <p:spPr>
          <a:xfrm>
            <a:off x="388043" y="4714875"/>
            <a:ext cx="2143125" cy="2143125"/>
          </a:xfrm>
          <a:prstGeom prst="rect">
            <a:avLst/>
          </a:prstGeom>
        </p:spPr>
      </p:pic>
      <p:pic>
        <p:nvPicPr>
          <p:cNvPr id="8" name="Picture 7"/>
          <p:cNvPicPr>
            <a:picLocks noChangeAspect="1"/>
          </p:cNvPicPr>
          <p:nvPr/>
        </p:nvPicPr>
        <p:blipFill>
          <a:blip r:embed="rId5"/>
          <a:stretch>
            <a:fillRect/>
          </a:stretch>
        </p:blipFill>
        <p:spPr>
          <a:xfrm>
            <a:off x="3026664" y="5608555"/>
            <a:ext cx="2150643" cy="1204360"/>
          </a:xfrm>
          <a:prstGeom prst="rect">
            <a:avLst/>
          </a:prstGeom>
        </p:spPr>
      </p:pic>
      <p:pic>
        <p:nvPicPr>
          <p:cNvPr id="9" name="Picture 8"/>
          <p:cNvPicPr>
            <a:picLocks noChangeAspect="1"/>
          </p:cNvPicPr>
          <p:nvPr/>
        </p:nvPicPr>
        <p:blipFill>
          <a:blip r:embed="rId6"/>
          <a:stretch>
            <a:fillRect/>
          </a:stretch>
        </p:blipFill>
        <p:spPr>
          <a:xfrm>
            <a:off x="7785116" y="5608556"/>
            <a:ext cx="3058895" cy="1274540"/>
          </a:xfrm>
          <a:prstGeom prst="rect">
            <a:avLst/>
          </a:prstGeom>
        </p:spPr>
      </p:pic>
    </p:spTree>
    <p:extLst>
      <p:ext uri="{BB962C8B-B14F-4D97-AF65-F5344CB8AC3E}">
        <p14:creationId xmlns:p14="http://schemas.microsoft.com/office/powerpoint/2010/main" xmlns="" val="242256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69433" y="127838"/>
            <a:ext cx="2749534" cy="1371719"/>
          </a:xfrm>
          <a:prstGeom prst="rect">
            <a:avLst/>
          </a:prstGeom>
        </p:spPr>
      </p:pic>
      <p:sp>
        <p:nvSpPr>
          <p:cNvPr id="2" name="Title 1"/>
          <p:cNvSpPr>
            <a:spLocks noGrp="1"/>
          </p:cNvSpPr>
          <p:nvPr>
            <p:ph type="title"/>
          </p:nvPr>
        </p:nvSpPr>
        <p:spPr/>
        <p:txBody>
          <a:bodyPr/>
          <a:lstStyle/>
          <a:p>
            <a:r>
              <a:rPr lang="en-ZA" dirty="0" smtClean="0"/>
              <a:t>RESPONSE TO DISRUPTIONS: </a:t>
            </a:r>
            <a:r>
              <a:rPr lang="en-ZA" dirty="0" err="1" smtClean="0"/>
              <a:t>wct</a:t>
            </a:r>
            <a:endParaRPr lang="en-ZA" dirty="0"/>
          </a:p>
        </p:txBody>
      </p:sp>
      <p:sp>
        <p:nvSpPr>
          <p:cNvPr id="3" name="Content Placeholder 2"/>
          <p:cNvSpPr>
            <a:spLocks noGrp="1"/>
          </p:cNvSpPr>
          <p:nvPr>
            <p:ph idx="1"/>
          </p:nvPr>
        </p:nvSpPr>
        <p:spPr/>
        <p:txBody>
          <a:bodyPr>
            <a:normAutofit/>
          </a:bodyPr>
          <a:lstStyle/>
          <a:p>
            <a:r>
              <a:rPr lang="en-ZA" dirty="0" smtClean="0"/>
              <a:t>NEW RIGHTS</a:t>
            </a:r>
          </a:p>
          <a:p>
            <a:endParaRPr lang="en-ZA" dirty="0" smtClean="0"/>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2191553138"/>
              </p:ext>
            </p:extLst>
          </p:nvPr>
        </p:nvGraphicFramePr>
        <p:xfrm>
          <a:off x="309089" y="2646680"/>
          <a:ext cx="11462200" cy="4211320"/>
        </p:xfrm>
        <a:graphic>
          <a:graphicData uri="http://schemas.openxmlformats.org/drawingml/2006/table">
            <a:tbl>
              <a:tblPr firstRow="1" bandRow="1">
                <a:tableStyleId>{5C22544A-7EE6-4342-B048-85BDC9FD1C3A}</a:tableStyleId>
              </a:tblPr>
              <a:tblGrid>
                <a:gridCol w="5731100">
                  <a:extLst>
                    <a:ext uri="{9D8B030D-6E8A-4147-A177-3AD203B41FA5}">
                      <a16:colId xmlns:a16="http://schemas.microsoft.com/office/drawing/2014/main" xmlns="" val="2577576461"/>
                    </a:ext>
                  </a:extLst>
                </a:gridCol>
                <a:gridCol w="5731100">
                  <a:extLst>
                    <a:ext uri="{9D8B030D-6E8A-4147-A177-3AD203B41FA5}">
                      <a16:colId xmlns:a16="http://schemas.microsoft.com/office/drawing/2014/main" xmlns="" val="2213751712"/>
                    </a:ext>
                  </a:extLst>
                </a:gridCol>
              </a:tblGrid>
              <a:tr h="370840">
                <a:tc>
                  <a:txBody>
                    <a:bodyPr/>
                    <a:lstStyle/>
                    <a:p>
                      <a:r>
                        <a:rPr lang="en-ZA" dirty="0" smtClean="0"/>
                        <a:t>NATURE OF WORKS</a:t>
                      </a:r>
                      <a:endParaRPr lang="en-ZA" dirty="0"/>
                    </a:p>
                  </a:txBody>
                  <a:tcPr/>
                </a:tc>
                <a:tc>
                  <a:txBody>
                    <a:bodyPr/>
                    <a:lstStyle/>
                    <a:p>
                      <a:r>
                        <a:rPr lang="en-ZA" dirty="0" smtClean="0"/>
                        <a:t>NEW RIGHTS</a:t>
                      </a:r>
                      <a:endParaRPr lang="en-ZA" dirty="0"/>
                    </a:p>
                  </a:txBody>
                  <a:tcPr/>
                </a:tc>
                <a:extLst>
                  <a:ext uri="{0D108BD9-81ED-4DB2-BD59-A6C34878D82A}">
                    <a16:rowId xmlns:a16="http://schemas.microsoft.com/office/drawing/2014/main" xmlns="" val="910102075"/>
                  </a:ext>
                </a:extLst>
              </a:tr>
              <a:tr h="370840">
                <a:tc>
                  <a:txBody>
                    <a:bodyPr/>
                    <a:lstStyle/>
                    <a:p>
                      <a:r>
                        <a:rPr lang="en-ZA" b="1" u="sng" dirty="0" smtClean="0"/>
                        <a:t>Authors</a:t>
                      </a:r>
                      <a:r>
                        <a:rPr lang="en-ZA" dirty="0" smtClean="0"/>
                        <a:t> of literary &amp; artistic works</a:t>
                      </a:r>
                      <a:endParaRPr lang="en-ZA" dirty="0"/>
                    </a:p>
                  </a:txBody>
                  <a:tcPr/>
                </a:tc>
                <a:tc>
                  <a:txBody>
                    <a:bodyPr/>
                    <a:lstStyle/>
                    <a:p>
                      <a:r>
                        <a:rPr lang="en-ZA" dirty="0" smtClean="0"/>
                        <a:t>Right of distribution, Art. 6</a:t>
                      </a:r>
                    </a:p>
                    <a:p>
                      <a:r>
                        <a:rPr lang="en-ZA" dirty="0" smtClean="0"/>
                        <a:t>-</a:t>
                      </a:r>
                      <a:r>
                        <a:rPr lang="en-ZA" baseline="0" dirty="0" smtClean="0"/>
                        <a:t> Authorise the making available of their work through sale or any transfer of ownership</a:t>
                      </a:r>
                      <a:endParaRPr lang="en-ZA" dirty="0"/>
                    </a:p>
                  </a:txBody>
                  <a:tcPr/>
                </a:tc>
                <a:extLst>
                  <a:ext uri="{0D108BD9-81ED-4DB2-BD59-A6C34878D82A}">
                    <a16:rowId xmlns:a16="http://schemas.microsoft.com/office/drawing/2014/main" xmlns="" val="2715021171"/>
                  </a:ext>
                </a:extLst>
              </a:tr>
              <a:tr h="370840">
                <a:tc>
                  <a:txBody>
                    <a:bodyPr/>
                    <a:lstStyle/>
                    <a:p>
                      <a:r>
                        <a:rPr lang="en-ZA" dirty="0" smtClean="0"/>
                        <a:t>Authors of</a:t>
                      </a:r>
                    </a:p>
                    <a:p>
                      <a:r>
                        <a:rPr lang="en-ZA" dirty="0" smtClean="0"/>
                        <a:t>(</a:t>
                      </a:r>
                      <a:r>
                        <a:rPr lang="en-ZA" dirty="0" err="1" smtClean="0"/>
                        <a:t>i</a:t>
                      </a:r>
                      <a:r>
                        <a:rPr lang="en-ZA" dirty="0" smtClean="0"/>
                        <a:t>) computer programs;</a:t>
                      </a:r>
                    </a:p>
                    <a:p>
                      <a:r>
                        <a:rPr lang="en-ZA" dirty="0" smtClean="0"/>
                        <a:t>(ii) cinematographic works; and</a:t>
                      </a:r>
                    </a:p>
                    <a:p>
                      <a:r>
                        <a:rPr lang="en-ZA" dirty="0" smtClean="0"/>
                        <a:t>(iii) works embodied in phonograms</a:t>
                      </a:r>
                      <a:endParaRPr lang="en-ZA" dirty="0"/>
                    </a:p>
                  </a:txBody>
                  <a:tcPr/>
                </a:tc>
                <a:tc>
                  <a:txBody>
                    <a:bodyPr/>
                    <a:lstStyle/>
                    <a:p>
                      <a:r>
                        <a:rPr lang="en-ZA" dirty="0" smtClean="0"/>
                        <a:t>Rental right, Art 7</a:t>
                      </a:r>
                    </a:p>
                    <a:p>
                      <a:r>
                        <a:rPr lang="en-ZA" dirty="0" smtClean="0"/>
                        <a:t>right of authorizing commercial rental to the public of the originals or copies of their works</a:t>
                      </a:r>
                      <a:endParaRPr lang="en-ZA" dirty="0"/>
                    </a:p>
                  </a:txBody>
                  <a:tcPr/>
                </a:tc>
                <a:extLst>
                  <a:ext uri="{0D108BD9-81ED-4DB2-BD59-A6C34878D82A}">
                    <a16:rowId xmlns:a16="http://schemas.microsoft.com/office/drawing/2014/main" xmlns="" val="3224244964"/>
                  </a:ext>
                </a:extLst>
              </a:tr>
              <a:tr h="370840">
                <a:tc>
                  <a:txBody>
                    <a:bodyPr/>
                    <a:lstStyle/>
                    <a:p>
                      <a:r>
                        <a:rPr lang="en-ZA" dirty="0" smtClean="0"/>
                        <a:t>authors of literary and artistic works</a:t>
                      </a:r>
                      <a:endParaRPr lang="en-ZA" dirty="0"/>
                    </a:p>
                  </a:txBody>
                  <a:tcPr/>
                </a:tc>
                <a:tc>
                  <a:txBody>
                    <a:bodyPr/>
                    <a:lstStyle/>
                    <a:p>
                      <a:r>
                        <a:rPr lang="en-ZA" dirty="0" smtClean="0"/>
                        <a:t>Communication</a:t>
                      </a:r>
                      <a:r>
                        <a:rPr lang="en-ZA" baseline="0" dirty="0" smtClean="0"/>
                        <a:t> to the public, Art 8 </a:t>
                      </a:r>
                      <a:r>
                        <a:rPr lang="en-ZA" dirty="0" smtClean="0"/>
                        <a:t>authorizing any communication to the public of their works, by wire or wireless means, including the making available to the public of their works in such a way that members of the public may access these works from a place and at a time individually chosen by them</a:t>
                      </a:r>
                      <a:endParaRPr lang="en-ZA" dirty="0"/>
                    </a:p>
                  </a:txBody>
                  <a:tcPr/>
                </a:tc>
                <a:extLst>
                  <a:ext uri="{0D108BD9-81ED-4DB2-BD59-A6C34878D82A}">
                    <a16:rowId xmlns:a16="http://schemas.microsoft.com/office/drawing/2014/main" xmlns="" val="3609151037"/>
                  </a:ext>
                </a:extLst>
              </a:tr>
            </a:tbl>
          </a:graphicData>
        </a:graphic>
      </p:graphicFrame>
    </p:spTree>
    <p:extLst>
      <p:ext uri="{BB962C8B-B14F-4D97-AF65-F5344CB8AC3E}">
        <p14:creationId xmlns:p14="http://schemas.microsoft.com/office/powerpoint/2010/main" xmlns="" val="195007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2466" y="0"/>
            <a:ext cx="2749534" cy="1371719"/>
          </a:xfrm>
          <a:prstGeom prst="rect">
            <a:avLst/>
          </a:prstGeom>
        </p:spPr>
      </p:pic>
      <p:sp>
        <p:nvSpPr>
          <p:cNvPr id="2" name="Title 1"/>
          <p:cNvSpPr>
            <a:spLocks noGrp="1"/>
          </p:cNvSpPr>
          <p:nvPr>
            <p:ph type="title"/>
          </p:nvPr>
        </p:nvSpPr>
        <p:spPr/>
        <p:txBody>
          <a:bodyPr/>
          <a:lstStyle/>
          <a:p>
            <a:r>
              <a:rPr lang="en-ZA" dirty="0" smtClean="0"/>
              <a:t>Exceptions to restricted rights</a:t>
            </a:r>
            <a:endParaRPr lang="en-ZA" dirty="0"/>
          </a:p>
        </p:txBody>
      </p:sp>
      <p:sp>
        <p:nvSpPr>
          <p:cNvPr id="3" name="Content Placeholder 2"/>
          <p:cNvSpPr>
            <a:spLocks noGrp="1"/>
          </p:cNvSpPr>
          <p:nvPr>
            <p:ph idx="1"/>
          </p:nvPr>
        </p:nvSpPr>
        <p:spPr/>
        <p:txBody>
          <a:bodyPr/>
          <a:lstStyle/>
          <a:p>
            <a:pPr marL="0" indent="0">
              <a:buNone/>
            </a:pPr>
            <a:r>
              <a:rPr lang="en-ZA" dirty="0" smtClean="0"/>
              <a:t>Three step test: Art: 10</a:t>
            </a:r>
          </a:p>
          <a:p>
            <a:pPr marL="0" indent="0">
              <a:buNone/>
            </a:pPr>
            <a:r>
              <a:rPr lang="en-ZA" dirty="0"/>
              <a:t>Contracting Parties may, in their national legislation, provide for limitations of or exceptions to the rights granted to authors of literary and artistic works under this Treaty in </a:t>
            </a:r>
            <a:r>
              <a:rPr lang="en-ZA" b="1" u="sng" dirty="0"/>
              <a:t>certain special cases </a:t>
            </a:r>
            <a:r>
              <a:rPr lang="en-ZA" dirty="0"/>
              <a:t>that do </a:t>
            </a:r>
            <a:r>
              <a:rPr lang="en-ZA" b="1" i="1" u="sng" dirty="0"/>
              <a:t>not conflict with a normal exploitation </a:t>
            </a:r>
            <a:r>
              <a:rPr lang="en-ZA" u="sng" dirty="0"/>
              <a:t>of the </a:t>
            </a:r>
            <a:r>
              <a:rPr lang="en-ZA" dirty="0"/>
              <a:t>work and do </a:t>
            </a:r>
            <a:r>
              <a:rPr lang="en-ZA" b="1" u="sng" dirty="0"/>
              <a:t>not unreasonably prejudice the legitimate interests of the author</a:t>
            </a:r>
            <a:r>
              <a:rPr lang="en-ZA" dirty="0"/>
              <a:t>.</a:t>
            </a:r>
          </a:p>
        </p:txBody>
      </p:sp>
    </p:spTree>
    <p:extLst>
      <p:ext uri="{BB962C8B-B14F-4D97-AF65-F5344CB8AC3E}">
        <p14:creationId xmlns:p14="http://schemas.microsoft.com/office/powerpoint/2010/main" xmlns="" val="1730312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3803</TotalTime>
  <Words>759</Words>
  <Application>Microsoft Office PowerPoint</Application>
  <PresentationFormat>Custom</PresentationFormat>
  <Paragraphs>124</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Integral</vt:lpstr>
      <vt:lpstr>COPYRIGHT IN THE AGE OF TECHNOLOGY AND INTERNET: Presented to parliament of the republic of south africa, 18 oct. 2022</vt:lpstr>
      <vt:lpstr>Outline  </vt:lpstr>
      <vt:lpstr>Terms</vt:lpstr>
      <vt:lpstr>TECH, INTERNET AND IP</vt:lpstr>
      <vt:lpstr>Tech, internet and ip </vt:lpstr>
      <vt:lpstr>Tech, internet &amp; IP</vt:lpstr>
      <vt:lpstr>Tech, internet and IP</vt:lpstr>
      <vt:lpstr>RESPONSE TO DISRUPTIONS: wct</vt:lpstr>
      <vt:lpstr>Exceptions to restricted rights</vt:lpstr>
      <vt:lpstr>Safeguarding rights online: TPMs</vt:lpstr>
      <vt:lpstr>Safeguarding rights online: TPMs</vt:lpstr>
      <vt:lpstr>Safeguarding rights online: TPMs</vt:lpstr>
      <vt:lpstr>Safeguarding rights online: TPMs</vt:lpstr>
      <vt:lpstr>Safeguarding rights: Information rights management</vt:lpstr>
      <vt:lpstr>Challenges for the legislature</vt:lpstr>
      <vt:lpstr>Why does it matter????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user</dc:creator>
  <cp:lastModifiedBy>USER</cp:lastModifiedBy>
  <cp:revision>52</cp:revision>
  <dcterms:created xsi:type="dcterms:W3CDTF">2021-04-27T16:50:11Z</dcterms:created>
  <dcterms:modified xsi:type="dcterms:W3CDTF">2022-10-19T13:09:10Z</dcterms:modified>
</cp:coreProperties>
</file>