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9" r:id="rId5"/>
  </p:sldMasterIdLst>
  <p:notesMasterIdLst>
    <p:notesMasterId r:id="rId53"/>
  </p:notesMasterIdLst>
  <p:sldIdLst>
    <p:sldId id="256" r:id="rId6"/>
    <p:sldId id="260" r:id="rId7"/>
    <p:sldId id="297" r:id="rId8"/>
    <p:sldId id="331" r:id="rId9"/>
    <p:sldId id="335" r:id="rId10"/>
    <p:sldId id="276" r:id="rId11"/>
    <p:sldId id="278" r:id="rId12"/>
    <p:sldId id="280" r:id="rId13"/>
    <p:sldId id="281" r:id="rId14"/>
    <p:sldId id="346" r:id="rId15"/>
    <p:sldId id="347" r:id="rId16"/>
    <p:sldId id="333" r:id="rId17"/>
    <p:sldId id="284" r:id="rId18"/>
    <p:sldId id="285" r:id="rId19"/>
    <p:sldId id="286" r:id="rId20"/>
    <p:sldId id="334" r:id="rId21"/>
    <p:sldId id="289" r:id="rId22"/>
    <p:sldId id="296" r:id="rId23"/>
    <p:sldId id="306" r:id="rId24"/>
    <p:sldId id="307" r:id="rId25"/>
    <p:sldId id="308" r:id="rId26"/>
    <p:sldId id="309" r:id="rId27"/>
    <p:sldId id="310" r:id="rId28"/>
    <p:sldId id="311" r:id="rId29"/>
    <p:sldId id="312" r:id="rId30"/>
    <p:sldId id="313" r:id="rId31"/>
    <p:sldId id="323" r:id="rId32"/>
    <p:sldId id="336" r:id="rId33"/>
    <p:sldId id="337" r:id="rId34"/>
    <p:sldId id="338" r:id="rId35"/>
    <p:sldId id="315" r:id="rId36"/>
    <p:sldId id="316" r:id="rId37"/>
    <p:sldId id="317" r:id="rId38"/>
    <p:sldId id="329" r:id="rId39"/>
    <p:sldId id="339" r:id="rId40"/>
    <p:sldId id="340" r:id="rId41"/>
    <p:sldId id="341" r:id="rId42"/>
    <p:sldId id="342" r:id="rId43"/>
    <p:sldId id="327" r:id="rId44"/>
    <p:sldId id="343" r:id="rId45"/>
    <p:sldId id="344" r:id="rId46"/>
    <p:sldId id="320" r:id="rId47"/>
    <p:sldId id="328" r:id="rId48"/>
    <p:sldId id="304" r:id="rId49"/>
    <p:sldId id="305" r:id="rId50"/>
    <p:sldId id="302" r:id="rId51"/>
    <p:sldId id="273"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7E3"/>
    <a:srgbClr val="000061"/>
    <a:srgbClr val="000047"/>
    <a:srgbClr val="007A8F"/>
    <a:srgbClr val="FA44CA"/>
    <a:srgbClr val="007698"/>
    <a:srgbClr val="E47623"/>
    <a:srgbClr val="0092D2"/>
    <a:srgbClr val="10A9D9"/>
    <a:srgbClr val="0092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69" autoAdjust="0"/>
    <p:restoredTop sz="94708"/>
  </p:normalViewPr>
  <p:slideViewPr>
    <p:cSldViewPr snapToGrid="0" snapToObjects="1">
      <p:cViewPr varScale="1">
        <p:scale>
          <a:sx n="66" d="100"/>
          <a:sy n="66" d="100"/>
        </p:scale>
        <p:origin x="1908" y="7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241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vert.HALLS\Desktop\GPW\Audit%20matrix\FY%202020-21\0000000%20-%20Final%20Updated%20on%2012.10.22%20-%20Audit%20Matrix%20Master%20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AGSA</a:t>
            </a:r>
            <a:r>
              <a:rPr lang="en-ZA" baseline="0"/>
              <a:t> MR 2019/20</a:t>
            </a:r>
            <a:endParaRPr lang="en-ZA"/>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666625779027471"/>
          <c:y val="0.11974792001099088"/>
          <c:w val="0.7624469836716784"/>
          <c:h val="0.45314167536865707"/>
        </c:manualLayout>
      </c:layout>
      <c:bar3DChart>
        <c:barDir val="col"/>
        <c:grouping val="clustered"/>
        <c:varyColors val="0"/>
        <c:ser>
          <c:idx val="0"/>
          <c:order val="0"/>
          <c:tx>
            <c:strRef>
              <c:f>'FS 1920 Summary'!$B$2</c:f>
              <c:strCache>
                <c:ptCount val="1"/>
                <c:pt idx="0">
                  <c:v>Resolved</c:v>
                </c:pt>
              </c:strCache>
            </c:strRef>
          </c:tx>
          <c:spPr>
            <a:solidFill>
              <a:schemeClr val="accent6"/>
            </a:solidFill>
            <a:ln>
              <a:noFill/>
            </a:ln>
            <a:effectLst/>
            <a:sp3d/>
          </c:spPr>
          <c:invertIfNegative val="0"/>
          <c:cat>
            <c:strRef>
              <c:f>'FS 1920 Summary'!$A$3:$A$9</c:f>
              <c:strCache>
                <c:ptCount val="7"/>
                <c:pt idx="0">
                  <c:v>Assets</c:v>
                </c:pt>
                <c:pt idx="1">
                  <c:v>Supply Chain Management</c:v>
                </c:pt>
                <c:pt idx="2">
                  <c:v>Financial Accounting</c:v>
                </c:pt>
                <c:pt idx="3">
                  <c:v>General Ledger</c:v>
                </c:pt>
                <c:pt idx="4">
                  <c:v>Debtors</c:v>
                </c:pt>
                <c:pt idx="5">
                  <c:v>Costing </c:v>
                </c:pt>
                <c:pt idx="6">
                  <c:v>Creditors</c:v>
                </c:pt>
              </c:strCache>
            </c:strRef>
          </c:cat>
          <c:val>
            <c:numRef>
              <c:f>'FS 1920 Summary'!$B$3:$B$9</c:f>
              <c:numCache>
                <c:formatCode>General</c:formatCode>
                <c:ptCount val="7"/>
                <c:pt idx="0">
                  <c:v>6</c:v>
                </c:pt>
                <c:pt idx="1">
                  <c:v>12</c:v>
                </c:pt>
                <c:pt idx="2">
                  <c:v>7</c:v>
                </c:pt>
                <c:pt idx="3">
                  <c:v>9</c:v>
                </c:pt>
                <c:pt idx="4">
                  <c:v>9</c:v>
                </c:pt>
                <c:pt idx="5">
                  <c:v>2</c:v>
                </c:pt>
                <c:pt idx="6">
                  <c:v>2</c:v>
                </c:pt>
              </c:numCache>
            </c:numRef>
          </c:val>
          <c:extLst>
            <c:ext xmlns:c16="http://schemas.microsoft.com/office/drawing/2014/chart" uri="{C3380CC4-5D6E-409C-BE32-E72D297353CC}">
              <c16:uniqueId val="{00000000-2E01-4AC9-9A4D-2AD969BD84FF}"/>
            </c:ext>
          </c:extLst>
        </c:ser>
        <c:ser>
          <c:idx val="1"/>
          <c:order val="1"/>
          <c:tx>
            <c:strRef>
              <c:f>'FS 1920 Summary'!$C$2</c:f>
              <c:strCache>
                <c:ptCount val="1"/>
                <c:pt idx="0">
                  <c:v>Outstanding</c:v>
                </c:pt>
              </c:strCache>
            </c:strRef>
          </c:tx>
          <c:spPr>
            <a:solidFill>
              <a:srgbClr val="FF0000"/>
            </a:solidFill>
            <a:ln>
              <a:noFill/>
            </a:ln>
            <a:effectLst/>
            <a:sp3d/>
          </c:spPr>
          <c:invertIfNegative val="0"/>
          <c:cat>
            <c:strRef>
              <c:f>'FS 1920 Summary'!$A$3:$A$9</c:f>
              <c:strCache>
                <c:ptCount val="7"/>
                <c:pt idx="0">
                  <c:v>Assets</c:v>
                </c:pt>
                <c:pt idx="1">
                  <c:v>Supply Chain Management</c:v>
                </c:pt>
                <c:pt idx="2">
                  <c:v>Financial Accounting</c:v>
                </c:pt>
                <c:pt idx="3">
                  <c:v>General Ledger</c:v>
                </c:pt>
                <c:pt idx="4">
                  <c:v>Debtors</c:v>
                </c:pt>
                <c:pt idx="5">
                  <c:v>Costing </c:v>
                </c:pt>
                <c:pt idx="6">
                  <c:v>Creditors</c:v>
                </c:pt>
              </c:strCache>
            </c:strRef>
          </c:cat>
          <c:val>
            <c:numRef>
              <c:f>'FS 1920 Summary'!$C$3:$C$9</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1-2E01-4AC9-9A4D-2AD969BD84FF}"/>
            </c:ext>
          </c:extLst>
        </c:ser>
        <c:ser>
          <c:idx val="2"/>
          <c:order val="2"/>
          <c:tx>
            <c:strRef>
              <c:f>'FS 1920 Summary'!$D$2</c:f>
              <c:strCache>
                <c:ptCount val="1"/>
                <c:pt idx="0">
                  <c:v>In progress</c:v>
                </c:pt>
              </c:strCache>
            </c:strRef>
          </c:tx>
          <c:spPr>
            <a:solidFill>
              <a:srgbClr val="FFC000"/>
            </a:solidFill>
            <a:ln>
              <a:noFill/>
            </a:ln>
            <a:effectLst/>
            <a:sp3d/>
          </c:spPr>
          <c:invertIfNegative val="0"/>
          <c:cat>
            <c:strRef>
              <c:f>'FS 1920 Summary'!$A$3:$A$9</c:f>
              <c:strCache>
                <c:ptCount val="7"/>
                <c:pt idx="0">
                  <c:v>Assets</c:v>
                </c:pt>
                <c:pt idx="1">
                  <c:v>Supply Chain Management</c:v>
                </c:pt>
                <c:pt idx="2">
                  <c:v>Financial Accounting</c:v>
                </c:pt>
                <c:pt idx="3">
                  <c:v>General Ledger</c:v>
                </c:pt>
                <c:pt idx="4">
                  <c:v>Debtors</c:v>
                </c:pt>
                <c:pt idx="5">
                  <c:v>Costing </c:v>
                </c:pt>
                <c:pt idx="6">
                  <c:v>Creditors</c:v>
                </c:pt>
              </c:strCache>
            </c:strRef>
          </c:cat>
          <c:val>
            <c:numRef>
              <c:f>'FS 1920 Summary'!$D$3:$D$9</c:f>
              <c:numCache>
                <c:formatCode>General</c:formatCode>
                <c:ptCount val="7"/>
                <c:pt idx="0">
                  <c:v>8</c:v>
                </c:pt>
                <c:pt idx="1">
                  <c:v>8</c:v>
                </c:pt>
                <c:pt idx="2">
                  <c:v>4</c:v>
                </c:pt>
                <c:pt idx="3">
                  <c:v>4</c:v>
                </c:pt>
                <c:pt idx="4">
                  <c:v>4</c:v>
                </c:pt>
                <c:pt idx="5">
                  <c:v>5</c:v>
                </c:pt>
                <c:pt idx="6">
                  <c:v>2</c:v>
                </c:pt>
              </c:numCache>
            </c:numRef>
          </c:val>
          <c:extLst>
            <c:ext xmlns:c16="http://schemas.microsoft.com/office/drawing/2014/chart" uri="{C3380CC4-5D6E-409C-BE32-E72D297353CC}">
              <c16:uniqueId val="{00000002-2E01-4AC9-9A4D-2AD969BD84FF}"/>
            </c:ext>
          </c:extLst>
        </c:ser>
        <c:ser>
          <c:idx val="3"/>
          <c:order val="3"/>
          <c:tx>
            <c:strRef>
              <c:f>'FS 1920 Summary'!$E$2</c:f>
              <c:strCache>
                <c:ptCount val="1"/>
                <c:pt idx="0">
                  <c:v>Total audit findings</c:v>
                </c:pt>
              </c:strCache>
            </c:strRef>
          </c:tx>
          <c:spPr>
            <a:solidFill>
              <a:schemeClr val="accent3"/>
            </a:solidFill>
            <a:ln>
              <a:noFill/>
            </a:ln>
            <a:effectLst/>
            <a:sp3d/>
          </c:spPr>
          <c:invertIfNegative val="0"/>
          <c:cat>
            <c:strRef>
              <c:f>'FS 1920 Summary'!$A$3:$A$9</c:f>
              <c:strCache>
                <c:ptCount val="7"/>
                <c:pt idx="0">
                  <c:v>Assets</c:v>
                </c:pt>
                <c:pt idx="1">
                  <c:v>Supply Chain Management</c:v>
                </c:pt>
                <c:pt idx="2">
                  <c:v>Financial Accounting</c:v>
                </c:pt>
                <c:pt idx="3">
                  <c:v>General Ledger</c:v>
                </c:pt>
                <c:pt idx="4">
                  <c:v>Debtors</c:v>
                </c:pt>
                <c:pt idx="5">
                  <c:v>Costing </c:v>
                </c:pt>
                <c:pt idx="6">
                  <c:v>Creditors</c:v>
                </c:pt>
              </c:strCache>
            </c:strRef>
          </c:cat>
          <c:val>
            <c:numRef>
              <c:f>'FS 1920 Summary'!$E$3:$E$9</c:f>
              <c:numCache>
                <c:formatCode>General</c:formatCode>
                <c:ptCount val="7"/>
                <c:pt idx="0">
                  <c:v>14</c:v>
                </c:pt>
                <c:pt idx="1">
                  <c:v>20</c:v>
                </c:pt>
                <c:pt idx="2">
                  <c:v>11</c:v>
                </c:pt>
                <c:pt idx="3">
                  <c:v>13</c:v>
                </c:pt>
                <c:pt idx="4">
                  <c:v>13</c:v>
                </c:pt>
                <c:pt idx="5">
                  <c:v>7</c:v>
                </c:pt>
                <c:pt idx="6">
                  <c:v>4</c:v>
                </c:pt>
              </c:numCache>
            </c:numRef>
          </c:val>
          <c:extLst>
            <c:ext xmlns:c16="http://schemas.microsoft.com/office/drawing/2014/chart" uri="{C3380CC4-5D6E-409C-BE32-E72D297353CC}">
              <c16:uniqueId val="{00000003-2E01-4AC9-9A4D-2AD969BD84FF}"/>
            </c:ext>
          </c:extLst>
        </c:ser>
        <c:dLbls>
          <c:showLegendKey val="0"/>
          <c:showVal val="0"/>
          <c:showCatName val="0"/>
          <c:showSerName val="0"/>
          <c:showPercent val="0"/>
          <c:showBubbleSize val="0"/>
        </c:dLbls>
        <c:gapWidth val="150"/>
        <c:shape val="box"/>
        <c:axId val="482061312"/>
        <c:axId val="482062096"/>
        <c:axId val="0"/>
      </c:bar3DChart>
      <c:catAx>
        <c:axId val="482061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062096"/>
        <c:crosses val="autoZero"/>
        <c:auto val="1"/>
        <c:lblAlgn val="ctr"/>
        <c:lblOffset val="100"/>
        <c:noMultiLvlLbl val="0"/>
      </c:catAx>
      <c:valAx>
        <c:axId val="482062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061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51E97-BD85-45CD-B1EB-5A615AA4063A}" type="datetimeFigureOut">
              <a:rPr lang="en-ZA" smtClean="0"/>
              <a:t>2022/10/17</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AE2D0-8496-4DC5-BCB9-E36B3B3264D5}" type="slidenum">
              <a:rPr lang="en-ZA" smtClean="0"/>
              <a:t>‹#›</a:t>
            </a:fld>
            <a:endParaRPr lang="en-ZA" dirty="0"/>
          </a:p>
        </p:txBody>
      </p:sp>
    </p:spTree>
    <p:extLst>
      <p:ext uri="{BB962C8B-B14F-4D97-AF65-F5344CB8AC3E}">
        <p14:creationId xmlns:p14="http://schemas.microsoft.com/office/powerpoint/2010/main" val="4252176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AE2D0-8496-4DC5-BCB9-E36B3B3264D5}" type="slidenum">
              <a:rPr lang="en-ZA" smtClean="0"/>
              <a:t>12</a:t>
            </a:fld>
            <a:endParaRPr lang="en-ZA" dirty="0"/>
          </a:p>
        </p:txBody>
      </p:sp>
    </p:spTree>
    <p:extLst>
      <p:ext uri="{BB962C8B-B14F-4D97-AF65-F5344CB8AC3E}">
        <p14:creationId xmlns:p14="http://schemas.microsoft.com/office/powerpoint/2010/main" val="712899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61919B-5D87-4082-9528-774D9BCF66CD}" type="datetime1">
              <a:rPr lang="en-US" smtClean="0"/>
              <a:t>10/17/2022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FD9CA00-15FD-4BED-BD91-B958D91F3D29}" type="datetime1">
              <a:rPr lang="en-US" smtClean="0"/>
              <a:t>10/17/2022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92159" y="274638"/>
            <a:ext cx="710419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582610" y="1600200"/>
            <a:ext cx="710419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F329C4-138C-4BFA-BE0F-59D2811C68F8}" type="datetime1">
              <a:rPr lang="en-US" smtClean="0"/>
              <a:t>10/17/2022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CFE5AAB-2C1D-40E6-A42D-EF0C4F2B631D}" type="datetime1">
              <a:rPr lang="en-US" smtClean="0"/>
              <a:t>10/17/2022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515546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6C5083-6636-41DB-9DE0-FF80F93E1284}" type="datetime1">
              <a:rPr lang="en-US" smtClean="0"/>
              <a:t>10/17/2022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
        <p:nvSpPr>
          <p:cNvPr id="8" name="Content Placeholder 7"/>
          <p:cNvSpPr>
            <a:spLocks noGrp="1"/>
          </p:cNvSpPr>
          <p:nvPr>
            <p:ph sz="quarter" idx="13"/>
          </p:nvPr>
        </p:nvSpPr>
        <p:spPr>
          <a:xfrm>
            <a:off x="785813" y="6111875"/>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207504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1A2DC1C-FB96-4556-BFF8-2393C353A947}" type="datetime1">
              <a:rPr lang="en-US" smtClean="0"/>
              <a:t>10/17/2022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
        <p:nvSpPr>
          <p:cNvPr id="8" name="Content Placeholder 7"/>
          <p:cNvSpPr>
            <a:spLocks noGrp="1"/>
          </p:cNvSpPr>
          <p:nvPr>
            <p:ph sz="quarter" idx="13"/>
          </p:nvPr>
        </p:nvSpPr>
        <p:spPr>
          <a:xfrm>
            <a:off x="785813" y="6111875"/>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207504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6114D6-DAE1-47E1-A15B-D9C8B7B906EB}" type="datetime1">
              <a:rPr lang="en-US" smtClean="0"/>
              <a:t>10/17/2022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
        <p:nvSpPr>
          <p:cNvPr id="8" name="Content Placeholder 7"/>
          <p:cNvSpPr>
            <a:spLocks noGrp="1"/>
          </p:cNvSpPr>
          <p:nvPr>
            <p:ph sz="quarter" idx="13"/>
          </p:nvPr>
        </p:nvSpPr>
        <p:spPr>
          <a:xfrm>
            <a:off x="785813" y="6111875"/>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207504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12BA3A-0781-4B7B-A70A-08238C46AEDE}" type="datetime1">
              <a:rPr lang="en-US" smtClean="0"/>
              <a:t>10/17/2022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2522910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23EF50-CDD9-4111-B52F-8AD871E3BDF6}" type="datetime1">
              <a:rPr lang="en-US" smtClean="0"/>
              <a:t>10/17/2022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3337005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9D71B76-0F9D-4248-A643-F319277DDC21}" type="datetime1">
              <a:rPr lang="en-US" smtClean="0"/>
              <a:t>10/17/2022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158559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254496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F2EDF60-3301-4D6B-B809-89199A259DA9}" type="datetime1">
              <a:rPr lang="en-US" smtClean="0"/>
              <a:t>10/17/2022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4170550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1651191-A61E-4D56-900A-E607EB981FC7}" type="datetime1">
              <a:rPr lang="en-US" smtClean="0"/>
              <a:t>10/17/2022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253042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8A0E044-D286-4AA0-8DA8-780A70939C9D}" type="datetime1">
              <a:rPr lang="en-US" smtClean="0"/>
              <a:t>10/17/2022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988628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B1B58E-F375-4F79-A0CB-62DE0DD7F042}" type="datetime1">
              <a:rPr lang="en-US" smtClean="0"/>
              <a:t>10/17/2022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3139483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014129A-E3B9-4D08-8310-2D44227463A5}" type="datetime1">
              <a:rPr lang="en-US" smtClean="0"/>
              <a:t>10/17/2022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2292545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3E37A9D-FCBE-475E-BD7D-65CB1AEC3E4A}" type="datetime1">
              <a:rPr lang="en-US" smtClean="0"/>
              <a:t>10/17/2022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3482645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E117F4-2858-4D45-A5D3-077F9B4823F1}" type="datetime1">
              <a:rPr lang="en-US" smtClean="0"/>
              <a:t>10/17/2022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47861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2159" y="274638"/>
            <a:ext cx="710419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582610" y="1600200"/>
            <a:ext cx="710419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6B9472-E686-42CE-8F0A-2EB7E242DC54}" type="datetime1">
              <a:rPr lang="en-US" smtClean="0"/>
              <a:t>10/17/2022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EDAA45-F0EF-4498-B9CF-23A30A865223}" type="datetime1">
              <a:rPr lang="en-US" smtClean="0"/>
              <a:t>10/17/2022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92159" y="274638"/>
            <a:ext cx="710419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983A90C-385D-44A8-AA62-81983FE80A5B}" type="datetime1">
              <a:rPr lang="en-US" smtClean="0"/>
              <a:t>10/17/2022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2159" y="274638"/>
            <a:ext cx="710419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92FF2C9-9263-4627-9514-6C6C3FBB52DE}" type="datetime1">
              <a:rPr lang="en-US" smtClean="0"/>
              <a:t>10/17/2022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92159" y="274638"/>
            <a:ext cx="710419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F1C4D01-1A07-49DD-8012-B704F2286214}" type="datetime1">
              <a:rPr lang="en-US" smtClean="0"/>
              <a:t>10/17/2022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F147426-3740-463A-B22D-69DB76A86F04}" type="datetime1">
              <a:rPr lang="en-US" smtClean="0"/>
              <a:t>10/17/2022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EB1CEE1-DAA3-4CF2-86C1-7765CF15ECDA}" type="datetime1">
              <a:rPr lang="en-US" smtClean="0"/>
              <a:t>10/17/2022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jp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C468E-C835-A44E-A5A6-4269B7A3034C}"/>
              </a:ext>
            </a:extLst>
          </p:cNvPr>
          <p:cNvPicPr>
            <a:picLocks noChangeAspect="1"/>
          </p:cNvPicPr>
          <p:nvPr userDrawn="1"/>
        </p:nvPicPr>
        <p:blipFill>
          <a:blip r:embed="rId17"/>
          <a:stretch>
            <a:fillRect/>
          </a:stretch>
        </p:blipFill>
        <p:spPr>
          <a:xfrm>
            <a:off x="0" y="0"/>
            <a:ext cx="9144000" cy="68580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8" r:id="rId2"/>
    <p:sldLayoutId id="2147493457" r:id="rId3"/>
    <p:sldLayoutId id="2147493458" r:id="rId4"/>
    <p:sldLayoutId id="2147493459" r:id="rId5"/>
    <p:sldLayoutId id="2147493460" r:id="rId6"/>
    <p:sldLayoutId id="2147493461" r:id="rId7"/>
    <p:sldLayoutId id="2147493462" r:id="rId8"/>
    <p:sldLayoutId id="2147493463" r:id="rId9"/>
    <p:sldLayoutId id="2147493464" r:id="rId10"/>
    <p:sldLayoutId id="2147493465" r:id="rId11"/>
    <p:sldLayoutId id="2147493466" r:id="rId12"/>
    <p:sldLayoutId id="2147493467" r:id="rId13"/>
    <p:sldLayoutId id="2147493481" r:id="rId14"/>
    <p:sldLayoutId id="2147493492" r:id="rId15"/>
  </p:sldLayoutIdLst>
  <p:hf hdr="0" ftr="0" dt="0"/>
  <p:txStyles>
    <p:titleStyle>
      <a:lvl1pPr algn="ctr"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tB bg.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9153769" cy="6858000"/>
          </a:xfrm>
          <a:prstGeom prst="rect">
            <a:avLst/>
          </a:prstGeom>
        </p:spPr>
      </p:pic>
      <p:pic>
        <p:nvPicPr>
          <p:cNvPr id="3" name="Picture 2" descr="pptB-footer.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34726" y="5953122"/>
            <a:ext cx="8618823" cy="719001"/>
          </a:xfrm>
          <a:prstGeom prst="rect">
            <a:avLst/>
          </a:prstGeom>
        </p:spPr>
      </p:pic>
      <p:pic>
        <p:nvPicPr>
          <p:cNvPr id="5" name="Picture 4" descr="pptB image2.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79832" cy="6858000"/>
          </a:xfrm>
          <a:prstGeom prst="rect">
            <a:avLst/>
          </a:prstGeom>
        </p:spPr>
      </p:pic>
    </p:spTree>
    <p:extLst>
      <p:ext uri="{BB962C8B-B14F-4D97-AF65-F5344CB8AC3E}">
        <p14:creationId xmlns:p14="http://schemas.microsoft.com/office/powerpoint/2010/main" val="4235456930"/>
      </p:ext>
    </p:extLst>
  </p:cSld>
  <p:clrMap bg1="lt1" tx1="dk1" bg2="lt2" tx2="dk2" accent1="accent1" accent2="accent2" accent3="accent3" accent4="accent4" accent5="accent5" accent6="accent6" hlink="hlink" folHlink="folHlink"/>
  <p:sldLayoutIdLst>
    <p:sldLayoutId id="2147493470" r:id="rId1"/>
    <p:sldLayoutId id="2147493471" r:id="rId2"/>
    <p:sldLayoutId id="2147493472" r:id="rId3"/>
    <p:sldLayoutId id="2147493473" r:id="rId4"/>
    <p:sldLayoutId id="2147493474" r:id="rId5"/>
    <p:sldLayoutId id="2147493475" r:id="rId6"/>
    <p:sldLayoutId id="2147493476" r:id="rId7"/>
    <p:sldLayoutId id="2147493477" r:id="rId8"/>
    <p:sldLayoutId id="2147493478" r:id="rId9"/>
    <p:sldLayoutId id="2147493479" r:id="rId10"/>
    <p:sldLayoutId id="214749348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4091320-EAE7-7F4B-98AE-EA1079A44A95}"/>
              </a:ext>
            </a:extLst>
          </p:cNvPr>
          <p:cNvPicPr>
            <a:picLocks noChangeAspect="1"/>
          </p:cNvPicPr>
          <p:nvPr/>
        </p:nvPicPr>
        <p:blipFill>
          <a:blip r:embed="rId2"/>
          <a:stretch>
            <a:fillRect/>
          </a:stretch>
        </p:blipFill>
        <p:spPr>
          <a:xfrm>
            <a:off x="0" y="0"/>
            <a:ext cx="9144000" cy="6857999"/>
          </a:xfrm>
          <a:prstGeom prst="rect">
            <a:avLst/>
          </a:prstGeom>
        </p:spPr>
      </p:pic>
      <p:sp>
        <p:nvSpPr>
          <p:cNvPr id="2" name="Title 1"/>
          <p:cNvSpPr>
            <a:spLocks noGrp="1"/>
          </p:cNvSpPr>
          <p:nvPr>
            <p:ph type="ctrTitle"/>
          </p:nvPr>
        </p:nvSpPr>
        <p:spPr>
          <a:xfrm>
            <a:off x="1221933" y="1784838"/>
            <a:ext cx="4680103" cy="2894040"/>
          </a:xfrm>
        </p:spPr>
        <p:txBody>
          <a:bodyPr/>
          <a:lstStyle/>
          <a:p>
            <a:pPr marL="0" indent="0"/>
            <a:r>
              <a:rPr lang="en-ZA" sz="2000" dirty="0">
                <a:latin typeface="Arial" panose="020B0604020202020204" pitchFamily="34" charset="0"/>
                <a:ea typeface="Calibri" panose="020F0502020204030204" pitchFamily="34" charset="0"/>
                <a:cs typeface="Arial" panose="020B0604020202020204" pitchFamily="34" charset="0"/>
              </a:rPr>
              <a:t>GOVERNMENT PRINTING WORKS (</a:t>
            </a:r>
            <a:r>
              <a:rPr lang="en-ZA" sz="2000" dirty="0" smtClean="0">
                <a:latin typeface="Arial" panose="020B0604020202020204" pitchFamily="34" charset="0"/>
                <a:ea typeface="Calibri" panose="020F0502020204030204" pitchFamily="34" charset="0"/>
                <a:cs typeface="Arial" panose="020B0604020202020204" pitchFamily="34" charset="0"/>
              </a:rPr>
              <a:t>GPW)</a:t>
            </a:r>
            <a:r>
              <a:rPr lang="en-ZA" sz="2000" dirty="0">
                <a:latin typeface="Arial" panose="020B0604020202020204" pitchFamily="34" charset="0"/>
                <a:ea typeface="Calibri" panose="020F0502020204030204" pitchFamily="34" charset="0"/>
                <a:cs typeface="Arial" panose="020B0604020202020204" pitchFamily="34" charset="0"/>
              </a:rPr>
              <a:t/>
            </a:r>
            <a:br>
              <a:rPr lang="en-ZA" sz="2000" dirty="0">
                <a:latin typeface="Arial" panose="020B0604020202020204" pitchFamily="34" charset="0"/>
                <a:ea typeface="Calibri" panose="020F0502020204030204" pitchFamily="34" charset="0"/>
                <a:cs typeface="Arial" panose="020B0604020202020204" pitchFamily="34" charset="0"/>
              </a:rPr>
            </a:br>
            <a:r>
              <a:rPr lang="en-ZA" sz="2000" dirty="0">
                <a:latin typeface="Arial" panose="020B0604020202020204" pitchFamily="34" charset="0"/>
                <a:ea typeface="Calibri" panose="020F0502020204030204" pitchFamily="34" charset="0"/>
                <a:cs typeface="Arial" panose="020B0604020202020204" pitchFamily="34" charset="0"/>
              </a:rPr>
              <a:t/>
            </a:r>
            <a:br>
              <a:rPr lang="en-ZA" sz="2000" dirty="0">
                <a:latin typeface="Arial" panose="020B0604020202020204" pitchFamily="34" charset="0"/>
                <a:ea typeface="Calibri" panose="020F0502020204030204" pitchFamily="34" charset="0"/>
                <a:cs typeface="Arial" panose="020B0604020202020204" pitchFamily="34" charset="0"/>
              </a:rPr>
            </a:br>
            <a:r>
              <a:rPr lang="en-ZA" sz="2000" dirty="0">
                <a:latin typeface="Arial" panose="020B0604020202020204" pitchFamily="34" charset="0"/>
                <a:ea typeface="Calibri" panose="020F0502020204030204" pitchFamily="34" charset="0"/>
                <a:cs typeface="Arial" panose="020B0604020202020204" pitchFamily="34" charset="0"/>
              </a:rPr>
              <a:t>PRESENTATION: ANNUAL REPORT 2020/21</a:t>
            </a:r>
            <a:br>
              <a:rPr lang="en-ZA" sz="2000" dirty="0">
                <a:latin typeface="Arial" panose="020B0604020202020204" pitchFamily="34" charset="0"/>
                <a:ea typeface="Calibri" panose="020F0502020204030204" pitchFamily="34" charset="0"/>
                <a:cs typeface="Arial" panose="020B0604020202020204" pitchFamily="34" charset="0"/>
              </a:rPr>
            </a:br>
            <a:r>
              <a:rPr lang="en-ZA" sz="2000" dirty="0" smtClean="0">
                <a:latin typeface="Arial" panose="020B0604020202020204" pitchFamily="34" charset="0"/>
                <a:ea typeface="Calibri" panose="020F0502020204030204" pitchFamily="34" charset="0"/>
                <a:cs typeface="Arial" panose="020B0604020202020204" pitchFamily="34" charset="0"/>
              </a:rPr>
              <a:t/>
            </a:r>
            <a:br>
              <a:rPr lang="en-ZA" sz="2000" dirty="0" smtClean="0">
                <a:latin typeface="Arial" panose="020B0604020202020204" pitchFamily="34" charset="0"/>
                <a:ea typeface="Calibri" panose="020F0502020204030204" pitchFamily="34" charset="0"/>
                <a:cs typeface="Arial" panose="020B0604020202020204" pitchFamily="34" charset="0"/>
              </a:rPr>
            </a:br>
            <a:r>
              <a:rPr lang="en-ZA" sz="2000" dirty="0" smtClean="0">
                <a:latin typeface="Arial" panose="020B0604020202020204" pitchFamily="34" charset="0"/>
                <a:ea typeface="Calibri" panose="020F0502020204030204" pitchFamily="34" charset="0"/>
                <a:cs typeface="Arial" panose="020B0604020202020204" pitchFamily="34" charset="0"/>
              </a:rPr>
              <a:t>Presentation to the Portfolio Committee</a:t>
            </a:r>
            <a:br>
              <a:rPr lang="en-ZA" sz="2000" dirty="0" smtClean="0">
                <a:latin typeface="Arial" panose="020B0604020202020204" pitchFamily="34" charset="0"/>
                <a:ea typeface="Calibri" panose="020F0502020204030204" pitchFamily="34" charset="0"/>
                <a:cs typeface="Arial" panose="020B0604020202020204" pitchFamily="34" charset="0"/>
              </a:rPr>
            </a:br>
            <a:r>
              <a:rPr lang="en-ZA" sz="2000" dirty="0" smtClean="0">
                <a:latin typeface="Arial" panose="020B0604020202020204" pitchFamily="34" charset="0"/>
                <a:ea typeface="Calibri" panose="020F0502020204030204" pitchFamily="34" charset="0"/>
                <a:cs typeface="Arial" panose="020B0604020202020204" pitchFamily="34" charset="0"/>
              </a:rPr>
              <a:t>Date: 18</a:t>
            </a:r>
            <a:r>
              <a:rPr lang="en-ZA" sz="2000" baseline="30000" dirty="0" smtClean="0">
                <a:latin typeface="Arial" panose="020B0604020202020204" pitchFamily="34" charset="0"/>
                <a:ea typeface="Calibri" panose="020F0502020204030204" pitchFamily="34" charset="0"/>
                <a:cs typeface="Arial" panose="020B0604020202020204" pitchFamily="34" charset="0"/>
              </a:rPr>
              <a:t>th</a:t>
            </a:r>
            <a:r>
              <a:rPr lang="en-ZA" sz="2000" dirty="0" smtClean="0">
                <a:latin typeface="Arial" panose="020B0604020202020204" pitchFamily="34" charset="0"/>
                <a:ea typeface="Calibri" panose="020F0502020204030204" pitchFamily="34" charset="0"/>
                <a:cs typeface="Arial" panose="020B0604020202020204" pitchFamily="34" charset="0"/>
              </a:rPr>
              <a:t> October 2022</a:t>
            </a:r>
            <a:r>
              <a:rPr lang="en-ZA" sz="2000" dirty="0">
                <a:latin typeface="Arial" panose="020B0604020202020204" pitchFamily="34" charset="0"/>
                <a:ea typeface="Calibri" panose="020F0502020204030204" pitchFamily="34" charset="0"/>
                <a:cs typeface="Arial" panose="020B0604020202020204" pitchFamily="34" charset="0"/>
              </a:rPr>
              <a:t/>
            </a:r>
            <a:br>
              <a:rPr lang="en-ZA" sz="2000" dirty="0">
                <a:latin typeface="Arial" panose="020B0604020202020204" pitchFamily="34" charset="0"/>
                <a:ea typeface="Calibri" panose="020F0502020204030204" pitchFamily="34" charset="0"/>
                <a:cs typeface="Arial" panose="020B0604020202020204" pitchFamily="34" charset="0"/>
              </a:rPr>
            </a:br>
            <a:endParaRPr lang="en-US" sz="2800" b="1" dirty="0">
              <a:solidFill>
                <a:schemeClr val="bg1"/>
              </a:solidFill>
            </a:endParaRPr>
          </a:p>
        </p:txBody>
      </p:sp>
      <p:sp>
        <p:nvSpPr>
          <p:cNvPr id="5" name="Slide Number Placeholder 4"/>
          <p:cNvSpPr>
            <a:spLocks noGrp="1"/>
          </p:cNvSpPr>
          <p:nvPr>
            <p:ph type="sldNum" sz="quarter" idx="12"/>
          </p:nvPr>
        </p:nvSpPr>
        <p:spPr/>
        <p:txBody>
          <a:bodyPr/>
          <a:lstStyle/>
          <a:p>
            <a:fld id="{AF88E988-FB04-AB4E-BE5A-59F242AF7F7A}" type="slidenum">
              <a:rPr lang="en-US" smtClean="0"/>
              <a:t>1</a:t>
            </a:fld>
            <a:endParaRPr lang="en-US" dirty="0"/>
          </a:p>
        </p:txBody>
      </p:sp>
    </p:spTree>
    <p:extLst>
      <p:ext uri="{BB962C8B-B14F-4D97-AF65-F5344CB8AC3E}">
        <p14:creationId xmlns:p14="http://schemas.microsoft.com/office/powerpoint/2010/main" val="247561331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527" y="33460"/>
            <a:ext cx="8240260" cy="589885"/>
          </a:xfrm>
        </p:spPr>
        <p:txBody>
          <a:bodyPr/>
          <a:lstStyle/>
          <a:p>
            <a:pPr algn="l"/>
            <a:r>
              <a:rPr lang="en-US" sz="3200" dirty="0">
                <a:latin typeface="Arial" panose="020B0604020202020204" pitchFamily="34" charset="0"/>
                <a:cs typeface="Arial" panose="020B0604020202020204" pitchFamily="34" charset="0"/>
              </a:rPr>
              <a:t>Office of the CEO</a:t>
            </a:r>
            <a:endParaRPr lang="en-ZA" sz="3200" dirty="0"/>
          </a:p>
        </p:txBody>
      </p:sp>
      <p:sp>
        <p:nvSpPr>
          <p:cNvPr id="3" name="Subtitle 2"/>
          <p:cNvSpPr>
            <a:spLocks noGrp="1"/>
          </p:cNvSpPr>
          <p:nvPr>
            <p:ph type="subTitle" idx="1"/>
          </p:nvPr>
        </p:nvSpPr>
        <p:spPr>
          <a:xfrm>
            <a:off x="1608992" y="1503485"/>
            <a:ext cx="6778870" cy="4413738"/>
          </a:xfrm>
        </p:spPr>
        <p:txBody>
          <a:bodyPr/>
          <a:lstStyle/>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736866653"/>
              </p:ext>
            </p:extLst>
          </p:nvPr>
        </p:nvGraphicFramePr>
        <p:xfrm>
          <a:off x="115453" y="595637"/>
          <a:ext cx="9028546" cy="5973848"/>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706295">
                  <a:extLst>
                    <a:ext uri="{9D8B030D-6E8A-4147-A177-3AD203B41FA5}">
                      <a16:colId xmlns:a16="http://schemas.microsoft.com/office/drawing/2014/main" val="2971356191"/>
                    </a:ext>
                  </a:extLst>
                </a:gridCol>
                <a:gridCol w="2504477">
                  <a:extLst>
                    <a:ext uri="{9D8B030D-6E8A-4147-A177-3AD203B41FA5}">
                      <a16:colId xmlns:a16="http://schemas.microsoft.com/office/drawing/2014/main" val="1537477758"/>
                    </a:ext>
                  </a:extLst>
                </a:gridCol>
                <a:gridCol w="1328712">
                  <a:extLst>
                    <a:ext uri="{9D8B030D-6E8A-4147-A177-3AD203B41FA5}">
                      <a16:colId xmlns:a16="http://schemas.microsoft.com/office/drawing/2014/main" val="479894728"/>
                    </a:ext>
                  </a:extLst>
                </a:gridCol>
                <a:gridCol w="3489062">
                  <a:extLst>
                    <a:ext uri="{9D8B030D-6E8A-4147-A177-3AD203B41FA5}">
                      <a16:colId xmlns:a16="http://schemas.microsoft.com/office/drawing/2014/main" val="2084240622"/>
                    </a:ext>
                  </a:extLst>
                </a:gridCol>
              </a:tblGrid>
              <a:tr h="674254">
                <a:tc>
                  <a:txBody>
                    <a:bodyPr/>
                    <a:lstStyle/>
                    <a:p>
                      <a:pPr algn="l">
                        <a:lnSpc>
                          <a:spcPct val="106000"/>
                        </a:lnSpc>
                        <a:spcAft>
                          <a:spcPts val="0"/>
                        </a:spcAft>
                      </a:pPr>
                      <a:r>
                        <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Branch</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007" marR="55007" marT="0" marB="0" anchor="ctr">
                    <a:cell3D prstMaterial="dkEdge">
                      <a:bevel h="50800" prst="divot"/>
                      <a:lightRig rig="flood" dir="t"/>
                    </a:cell3D>
                  </a:tcPr>
                </a:tc>
                <a:tc>
                  <a:txBody>
                    <a:bodyPr/>
                    <a:lstStyle/>
                    <a:p>
                      <a:pPr algn="l">
                        <a:lnSpc>
                          <a:spcPct val="106000"/>
                        </a:lnSpc>
                        <a:spcAft>
                          <a:spcPts val="0"/>
                        </a:spcAft>
                      </a:pPr>
                      <a:r>
                        <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Targets: </a:t>
                      </a:r>
                      <a:r>
                        <a:rPr lang="en-ZA" sz="1400" b="1"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2020/21</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007" marR="55007" marT="0" marB="0" anchor="ctr">
                    <a:cell3D prstMaterial="dkEdge">
                      <a:bevel h="50800" prst="divot"/>
                      <a:lightRig rig="flood" dir="t"/>
                    </a:cell3D>
                  </a:tcPr>
                </a:tc>
                <a:tc>
                  <a:txBody>
                    <a:bodyPr/>
                    <a:lstStyle/>
                    <a:p>
                      <a:pPr algn="l">
                        <a:lnSpc>
                          <a:spcPct val="106000"/>
                        </a:lnSpc>
                        <a:spcAft>
                          <a:spcPts val="0"/>
                        </a:spcAft>
                      </a:pPr>
                      <a:r>
                        <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Status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007" marR="55007" marT="0" marB="0" anchor="ctr">
                    <a:cell3D prstMaterial="dkEdge">
                      <a:bevel h="50800" prst="divot"/>
                      <a:lightRig rig="flood" dir="t"/>
                    </a:cell3D>
                  </a:tcPr>
                </a:tc>
                <a:tc>
                  <a:txBody>
                    <a:bodyPr/>
                    <a:lstStyle/>
                    <a:p>
                      <a:pPr algn="l">
                        <a:lnSpc>
                          <a:spcPct val="106000"/>
                        </a:lnSpc>
                        <a:spcAft>
                          <a:spcPts val="0"/>
                        </a:spcAft>
                      </a:pPr>
                      <a:r>
                        <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Deviation or Comments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007" marR="55007" marT="0" marB="0" anchor="ctr">
                    <a:cell3D prstMaterial="dkEdge">
                      <a:bevel h="50800" prst="divot"/>
                      <a:lightRig rig="flood" dir="t"/>
                    </a:cell3D>
                  </a:tcPr>
                </a:tc>
                <a:extLst>
                  <a:ext uri="{0D108BD9-81ED-4DB2-BD59-A6C34878D82A}">
                    <a16:rowId xmlns:a16="http://schemas.microsoft.com/office/drawing/2014/main" val="2039573349"/>
                  </a:ext>
                </a:extLst>
              </a:tr>
              <a:tr h="775854">
                <a:tc rowSpan="2">
                  <a:txBody>
                    <a:bodyPr/>
                    <a:lstStyle/>
                    <a:p>
                      <a:pPr marL="0" algn="l" defTabSz="457200" rtl="0" eaLnBrk="1" latinLnBrk="0" hangingPunct="1">
                        <a:lnSpc>
                          <a:spcPct val="106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Office of the CEO</a:t>
                      </a:r>
                    </a:p>
                  </a:txBody>
                  <a:tcPr marL="55007" marR="55007" marT="0" marB="0">
                    <a:cell3D prstMaterial="dkEdge">
                      <a:bevel h="50800" prst="divot"/>
                      <a:lightRig rig="flood" dir="t"/>
                    </a:cell3D>
                  </a:tcPr>
                </a:tc>
                <a:tc>
                  <a:txBody>
                    <a:bodyPr/>
                    <a:lstStyle/>
                    <a:p>
                      <a:pPr>
                        <a:lnSpc>
                          <a:spcPct val="106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 security vulnerabilities detected by security assessments mitigated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07" marR="55007" marT="0" marB="0">
                    <a:cell3D prstMaterial="dkEdge">
                      <a:bevel h="50800" prst="divot"/>
                      <a:lightRig rig="flood" dir="t"/>
                    </a:cell3D>
                  </a:tcPr>
                </a:tc>
                <a:tc>
                  <a:txBody>
                    <a:bodyPr/>
                    <a:lstStyle/>
                    <a:p>
                      <a:pPr marL="0" algn="l" defTabSz="457200" rtl="0" eaLnBrk="1" latinLnBrk="0" hangingPunct="1">
                        <a:lnSpc>
                          <a:spcPct val="106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Achieved</a:t>
                      </a:r>
                      <a:endPar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007" marR="55007" marT="0" marB="0">
                    <a:cell3D prstMaterial="dkEdge">
                      <a:bevel h="50800" prst="divot"/>
                      <a:lightRig rig="flood" dir="t"/>
                    </a:cell3D>
                  </a:tcPr>
                </a:tc>
                <a:tc>
                  <a:txBody>
                    <a:bodyPr/>
                    <a:lstStyle/>
                    <a:p>
                      <a:pPr marL="0" algn="l" defTabSz="457200" rtl="0" eaLnBrk="1" latinLnBrk="0" hangingPunct="1">
                        <a:lnSpc>
                          <a:spcPct val="106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a:t>
                      </a:r>
                      <a:endPar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007" marR="55007" marT="0" marB="0">
                    <a:cell3D prstMaterial="dkEdge">
                      <a:bevel h="50800" prst="divot"/>
                      <a:lightRig rig="flood" dir="t"/>
                    </a:cell3D>
                  </a:tcPr>
                </a:tc>
                <a:extLst>
                  <a:ext uri="{0D108BD9-81ED-4DB2-BD59-A6C34878D82A}">
                    <a16:rowId xmlns:a16="http://schemas.microsoft.com/office/drawing/2014/main" val="982819460"/>
                  </a:ext>
                </a:extLst>
              </a:tr>
              <a:tr h="1834675">
                <a:tc vMerge="1">
                  <a:txBody>
                    <a:bodyPr/>
                    <a:lstStyle/>
                    <a:p>
                      <a:endParaRPr lang="en-ZA"/>
                    </a:p>
                  </a:txBody>
                  <a:tcPr/>
                </a:tc>
                <a:tc>
                  <a:txBody>
                    <a:bodyPr/>
                    <a:lstStyle/>
                    <a:p>
                      <a:pPr marL="0" algn="l" defTabSz="457200" rtl="0" eaLnBrk="1" latinLnBrk="0" hangingPunct="1">
                        <a:lnSpc>
                          <a:spcPct val="106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95.5% </a:t>
                      </a: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system availability </a:t>
                      </a:r>
                    </a:p>
                  </a:txBody>
                  <a:tcPr marL="55007" marR="55007" marT="0" marB="0">
                    <a:cell3D prstMaterial="dkEdge">
                      <a:bevel h="50800" prst="divot"/>
                      <a:lightRig rig="flood" dir="t"/>
                    </a:cell3D>
                  </a:tcPr>
                </a:tc>
                <a:tc>
                  <a:txBody>
                    <a:bodyPr/>
                    <a:lstStyle/>
                    <a:p>
                      <a:pPr marL="0" marR="0" lvl="0" indent="0" algn="l" defTabSz="457200" rtl="0" eaLnBrk="1" fontAlgn="auto" latinLnBrk="0" hangingPunct="1">
                        <a:lnSpc>
                          <a:spcPct val="106000"/>
                        </a:lnSpc>
                        <a:spcBef>
                          <a:spcPts val="0"/>
                        </a:spcBef>
                        <a:spcAft>
                          <a:spcPts val="0"/>
                        </a:spcAft>
                        <a:buClrTx/>
                        <a:buSzTx/>
                        <a:buFontTx/>
                        <a:buNone/>
                        <a:tabLst/>
                        <a:defRPr/>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achieved</a:t>
                      </a:r>
                    </a:p>
                  </a:txBody>
                  <a:tcPr marL="55007" marR="55007" marT="0" marB="0">
                    <a:cell3D prstMaterial="dkEdge">
                      <a:bevel h="50800" prst="divot"/>
                      <a:lightRig rig="flood" dir="t"/>
                    </a:cell3D>
                  </a:tcPr>
                </a:tc>
                <a:tc>
                  <a:txBody>
                    <a:bodyPr/>
                    <a:lstStyle/>
                    <a:p>
                      <a:pPr marL="0" marR="0" lvl="0" indent="0" algn="l" defTabSz="457200" rtl="0" eaLnBrk="1" fontAlgn="auto" latinLnBrk="0" hangingPunct="1">
                        <a:lnSpc>
                          <a:spcPct val="106000"/>
                        </a:lnSpc>
                        <a:spcBef>
                          <a:spcPts val="0"/>
                        </a:spcBef>
                        <a:spcAft>
                          <a:spcPts val="0"/>
                        </a:spcAft>
                        <a:buClrTx/>
                        <a:buSzTx/>
                        <a:buFontTx/>
                        <a:buNone/>
                        <a:tabLst/>
                        <a:defRPr/>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Power disruption resulted in systems failure on the 4th February 2021, resulting in data loss due to unavailability of backup data.</a:t>
                      </a:r>
                    </a:p>
                    <a:p>
                      <a:pPr marL="0" marR="0" lvl="0" indent="0" algn="l" defTabSz="457200" rtl="0" eaLnBrk="1" fontAlgn="auto" latinLnBrk="0" hangingPunct="1">
                        <a:lnSpc>
                          <a:spcPct val="106000"/>
                        </a:lnSpc>
                        <a:spcBef>
                          <a:spcPts val="0"/>
                        </a:spcBef>
                        <a:spcAft>
                          <a:spcPts val="0"/>
                        </a:spcAft>
                        <a:buClrTx/>
                        <a:buSzTx/>
                        <a:buFontTx/>
                        <a:buNone/>
                        <a:tabLst/>
                        <a:defRPr/>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Implemented Backup on three sites as follows:</a:t>
                      </a:r>
                    </a:p>
                    <a:p>
                      <a:pPr marL="0" marR="0" lvl="0" indent="0" algn="l" defTabSz="457200" rtl="0" eaLnBrk="1" fontAlgn="auto" latinLnBrk="0" hangingPunct="1">
                        <a:lnSpc>
                          <a:spcPct val="106000"/>
                        </a:lnSpc>
                        <a:spcBef>
                          <a:spcPts val="0"/>
                        </a:spcBef>
                        <a:spcAft>
                          <a:spcPts val="0"/>
                        </a:spcAft>
                        <a:buClrTx/>
                        <a:buSzTx/>
                        <a:buFontTx/>
                        <a:buNone/>
                        <a:tabLst/>
                        <a:defRPr/>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Both Visagie and Bosman Offices have backup to disk and tape.</a:t>
                      </a:r>
                    </a:p>
                    <a:p>
                      <a:pPr marL="0" marR="0" lvl="0" indent="0" algn="l" defTabSz="457200" rtl="0" eaLnBrk="1" fontAlgn="auto" latinLnBrk="0" hangingPunct="1">
                        <a:lnSpc>
                          <a:spcPct val="106000"/>
                        </a:lnSpc>
                        <a:spcBef>
                          <a:spcPts val="0"/>
                        </a:spcBef>
                        <a:spcAft>
                          <a:spcPts val="0"/>
                        </a:spcAft>
                        <a:buClrTx/>
                        <a:buSzTx/>
                        <a:buFontTx/>
                        <a:buNone/>
                        <a:tabLst/>
                        <a:defRPr/>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BCX has backup to disk and tape.</a:t>
                      </a:r>
                    </a:p>
                    <a:p>
                      <a:pPr marL="0" marR="0" lvl="0" indent="0" algn="l" defTabSz="457200" rtl="0" eaLnBrk="1" fontAlgn="auto" latinLnBrk="0" hangingPunct="1">
                        <a:lnSpc>
                          <a:spcPct val="106000"/>
                        </a:lnSpc>
                        <a:spcBef>
                          <a:spcPts val="0"/>
                        </a:spcBef>
                        <a:spcAft>
                          <a:spcPts val="0"/>
                        </a:spcAft>
                        <a:buClrTx/>
                        <a:buSzTx/>
                        <a:buFontTx/>
                        <a:buNone/>
                        <a:tabLst/>
                        <a:defRPr/>
                      </a:pPr>
                      <a:endPar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6000"/>
                        </a:lnSpc>
                        <a:spcBef>
                          <a:spcPts val="0"/>
                        </a:spcBef>
                        <a:spcAft>
                          <a:spcPts val="0"/>
                        </a:spcAft>
                        <a:buClrTx/>
                        <a:buSzTx/>
                        <a:buFontTx/>
                        <a:buNone/>
                        <a:tabLst/>
                        <a:defRPr/>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Data Restore tests are performed regularly and reported.</a:t>
                      </a:r>
                    </a:p>
                    <a:p>
                      <a:pPr marL="0" marR="0" lvl="0" indent="0" algn="l" defTabSz="457200" rtl="0" eaLnBrk="1" fontAlgn="auto" latinLnBrk="0" hangingPunct="1">
                        <a:lnSpc>
                          <a:spcPct val="106000"/>
                        </a:lnSpc>
                        <a:spcBef>
                          <a:spcPts val="0"/>
                        </a:spcBef>
                        <a:spcAft>
                          <a:spcPts val="0"/>
                        </a:spcAft>
                        <a:buClrTx/>
                        <a:buSzTx/>
                        <a:buFontTx/>
                        <a:buNone/>
                        <a:tabLst/>
                        <a:defRPr/>
                      </a:pPr>
                      <a:endPar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6000"/>
                        </a:lnSpc>
                        <a:spcBef>
                          <a:spcPts val="0"/>
                        </a:spcBef>
                        <a:spcAft>
                          <a:spcPts val="0"/>
                        </a:spcAft>
                        <a:buClrTx/>
                        <a:buSzTx/>
                        <a:buFontTx/>
                        <a:buNone/>
                        <a:tabLst/>
                        <a:defRPr/>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Infrastructure Refresh is estimated to be received in March 2023</a:t>
                      </a:r>
                      <a:r>
                        <a:rPr lang="en-ZA" sz="1400" kern="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migration of services to the new infrastructure by March 2024.</a:t>
                      </a:r>
                      <a:endPar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6000"/>
                        </a:lnSpc>
                        <a:spcBef>
                          <a:spcPts val="0"/>
                        </a:spcBef>
                        <a:spcAft>
                          <a:spcPts val="0"/>
                        </a:spcAft>
                        <a:buClrTx/>
                        <a:buSzTx/>
                        <a:buFontTx/>
                        <a:buNone/>
                        <a:tabLst/>
                        <a:defRPr/>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 Datacentre colocations are identified and datacentre</a:t>
                      </a:r>
                      <a:r>
                        <a:rPr lang="en-ZA" sz="1400" kern="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is being build at CSIR and SITA.</a:t>
                      </a:r>
                      <a:endPar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007" marR="55007" marT="0" marB="0">
                    <a:cell3D prstMaterial="dkEdge">
                      <a:bevel h="50800" prst="divot"/>
                      <a:lightRig rig="flood" dir="t"/>
                    </a:cell3D>
                  </a:tcPr>
                </a:tc>
                <a:extLst>
                  <a:ext uri="{0D108BD9-81ED-4DB2-BD59-A6C34878D82A}">
                    <a16:rowId xmlns:a16="http://schemas.microsoft.com/office/drawing/2014/main" val="3535500443"/>
                  </a:ext>
                </a:extLst>
              </a:tr>
            </a:tbl>
          </a:graphicData>
        </a:graphic>
      </p:graphicFrame>
      <p:sp>
        <p:nvSpPr>
          <p:cNvPr id="7" name="Slide Number Placeholder 6"/>
          <p:cNvSpPr>
            <a:spLocks noGrp="1"/>
          </p:cNvSpPr>
          <p:nvPr>
            <p:ph type="sldNum" sz="quarter" idx="12"/>
          </p:nvPr>
        </p:nvSpPr>
        <p:spPr/>
        <p:txBody>
          <a:bodyPr/>
          <a:lstStyle/>
          <a:p>
            <a:fld id="{AF88E988-FB04-AB4E-BE5A-59F242AF7F7A}" type="slidenum">
              <a:rPr lang="en-US" smtClean="0"/>
              <a:t>10</a:t>
            </a:fld>
            <a:endParaRPr lang="en-US" dirty="0"/>
          </a:p>
        </p:txBody>
      </p:sp>
    </p:spTree>
    <p:extLst>
      <p:ext uri="{BB962C8B-B14F-4D97-AF65-F5344CB8AC3E}">
        <p14:creationId xmlns:p14="http://schemas.microsoft.com/office/powerpoint/2010/main" val="1565338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527" y="33460"/>
            <a:ext cx="8240260" cy="589885"/>
          </a:xfrm>
        </p:spPr>
        <p:txBody>
          <a:bodyPr/>
          <a:lstStyle/>
          <a:p>
            <a:pPr algn="l"/>
            <a:r>
              <a:rPr lang="en-US" sz="3200" dirty="0">
                <a:latin typeface="Arial" panose="020B0604020202020204" pitchFamily="34" charset="0"/>
                <a:cs typeface="Arial" panose="020B0604020202020204" pitchFamily="34" charset="0"/>
              </a:rPr>
              <a:t>Office of the CEO</a:t>
            </a:r>
            <a:endParaRPr lang="en-ZA" sz="3200" dirty="0"/>
          </a:p>
        </p:txBody>
      </p:sp>
      <p:sp>
        <p:nvSpPr>
          <p:cNvPr id="3" name="Subtitle 2"/>
          <p:cNvSpPr>
            <a:spLocks noGrp="1"/>
          </p:cNvSpPr>
          <p:nvPr>
            <p:ph type="subTitle" idx="1"/>
          </p:nvPr>
        </p:nvSpPr>
        <p:spPr>
          <a:xfrm>
            <a:off x="1608992" y="1503485"/>
            <a:ext cx="6778870" cy="4413738"/>
          </a:xfrm>
        </p:spPr>
        <p:txBody>
          <a:bodyPr/>
          <a:lstStyle/>
          <a:p>
            <a:endParaRPr lang="en-ZA" dirty="0"/>
          </a:p>
        </p:txBody>
      </p:sp>
      <p:graphicFrame>
        <p:nvGraphicFramePr>
          <p:cNvPr id="4" name="Table 3"/>
          <p:cNvGraphicFramePr>
            <a:graphicFrameLocks noGrp="1"/>
          </p:cNvGraphicFramePr>
          <p:nvPr>
            <p:extLst/>
          </p:nvPr>
        </p:nvGraphicFramePr>
        <p:xfrm>
          <a:off x="235527" y="618836"/>
          <a:ext cx="8723746" cy="5070763"/>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648691">
                  <a:extLst>
                    <a:ext uri="{9D8B030D-6E8A-4147-A177-3AD203B41FA5}">
                      <a16:colId xmlns:a16="http://schemas.microsoft.com/office/drawing/2014/main" val="2971356191"/>
                    </a:ext>
                  </a:extLst>
                </a:gridCol>
                <a:gridCol w="2419927">
                  <a:extLst>
                    <a:ext uri="{9D8B030D-6E8A-4147-A177-3AD203B41FA5}">
                      <a16:colId xmlns:a16="http://schemas.microsoft.com/office/drawing/2014/main" val="1537477758"/>
                    </a:ext>
                  </a:extLst>
                </a:gridCol>
                <a:gridCol w="1283855">
                  <a:extLst>
                    <a:ext uri="{9D8B030D-6E8A-4147-A177-3AD203B41FA5}">
                      <a16:colId xmlns:a16="http://schemas.microsoft.com/office/drawing/2014/main" val="479894728"/>
                    </a:ext>
                  </a:extLst>
                </a:gridCol>
                <a:gridCol w="3371273">
                  <a:extLst>
                    <a:ext uri="{9D8B030D-6E8A-4147-A177-3AD203B41FA5}">
                      <a16:colId xmlns:a16="http://schemas.microsoft.com/office/drawing/2014/main" val="2084240622"/>
                    </a:ext>
                  </a:extLst>
                </a:gridCol>
              </a:tblGrid>
              <a:tr h="1683087">
                <a:tc>
                  <a:txBody>
                    <a:bodyPr/>
                    <a:lstStyle/>
                    <a:p>
                      <a:pPr algn="l">
                        <a:lnSpc>
                          <a:spcPct val="106000"/>
                        </a:lnSpc>
                        <a:spcAft>
                          <a:spcPts val="0"/>
                        </a:spcAft>
                      </a:pPr>
                      <a:r>
                        <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Branch</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007" marR="55007" marT="0" marB="0" anchor="ctr">
                    <a:cell3D prstMaterial="dkEdge">
                      <a:bevel h="50800" prst="divot"/>
                      <a:lightRig rig="flood" dir="t"/>
                    </a:cell3D>
                  </a:tcPr>
                </a:tc>
                <a:tc>
                  <a:txBody>
                    <a:bodyPr/>
                    <a:lstStyle/>
                    <a:p>
                      <a:pPr algn="l">
                        <a:lnSpc>
                          <a:spcPct val="106000"/>
                        </a:lnSpc>
                        <a:spcAft>
                          <a:spcPts val="0"/>
                        </a:spcAft>
                      </a:pPr>
                      <a:r>
                        <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Targets: </a:t>
                      </a:r>
                      <a:r>
                        <a:rPr lang="en-ZA" sz="1400" b="1"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2020/21</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007" marR="55007" marT="0" marB="0" anchor="ctr">
                    <a:cell3D prstMaterial="dkEdge">
                      <a:bevel h="50800" prst="divot"/>
                      <a:lightRig rig="flood" dir="t"/>
                    </a:cell3D>
                  </a:tcPr>
                </a:tc>
                <a:tc>
                  <a:txBody>
                    <a:bodyPr/>
                    <a:lstStyle/>
                    <a:p>
                      <a:pPr algn="l">
                        <a:lnSpc>
                          <a:spcPct val="106000"/>
                        </a:lnSpc>
                        <a:spcAft>
                          <a:spcPts val="0"/>
                        </a:spcAft>
                      </a:pPr>
                      <a:r>
                        <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Status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007" marR="55007" marT="0" marB="0" anchor="ctr">
                    <a:cell3D prstMaterial="dkEdge">
                      <a:bevel h="50800" prst="divot"/>
                      <a:lightRig rig="flood" dir="t"/>
                    </a:cell3D>
                  </a:tcPr>
                </a:tc>
                <a:tc>
                  <a:txBody>
                    <a:bodyPr/>
                    <a:lstStyle/>
                    <a:p>
                      <a:pPr algn="l">
                        <a:lnSpc>
                          <a:spcPct val="106000"/>
                        </a:lnSpc>
                        <a:spcAft>
                          <a:spcPts val="0"/>
                        </a:spcAft>
                      </a:pPr>
                      <a:r>
                        <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Deviation or Comments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007" marR="55007" marT="0" marB="0" anchor="ctr">
                    <a:cell3D prstMaterial="dkEdge">
                      <a:bevel h="50800" prst="divot"/>
                      <a:lightRig rig="flood" dir="t"/>
                    </a:cell3D>
                  </a:tcPr>
                </a:tc>
                <a:extLst>
                  <a:ext uri="{0D108BD9-81ED-4DB2-BD59-A6C34878D82A}">
                    <a16:rowId xmlns:a16="http://schemas.microsoft.com/office/drawing/2014/main" val="2039573349"/>
                  </a:ext>
                </a:extLst>
              </a:tr>
              <a:tr h="3387676">
                <a:tc>
                  <a:txBody>
                    <a:bodyPr/>
                    <a:lstStyle/>
                    <a:p>
                      <a:pPr marL="0" algn="l" defTabSz="457200" rtl="0" eaLnBrk="1" latinLnBrk="0" hangingPunct="1">
                        <a:lnSpc>
                          <a:spcPct val="106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Office of the CEO</a:t>
                      </a:r>
                    </a:p>
                  </a:txBody>
                  <a:tcPr marL="55007" marR="55007" marT="0" marB="0">
                    <a:cell3D prstMaterial="dkEdge">
                      <a:bevel h="50800" prst="divot"/>
                      <a:lightRig rig="flood" dir="t"/>
                    </a:cell3D>
                  </a:tcPr>
                </a:tc>
                <a:tc>
                  <a:txBody>
                    <a:bodyPr/>
                    <a:lstStyle/>
                    <a:p>
                      <a:pPr marL="0" algn="l" defTabSz="457200" rtl="0" eaLnBrk="1" latinLnBrk="0" hangingPunct="1">
                        <a:lnSpc>
                          <a:spcPct val="106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 </a:t>
                      </a: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 approved annual internal audit plan implemented </a:t>
                      </a:r>
                    </a:p>
                  </a:txBody>
                  <a:tcPr marL="55007" marR="55007" marT="0" marB="0">
                    <a:cell3D prstMaterial="dkEdge">
                      <a:bevel h="50800" prst="divot"/>
                      <a:lightRig rig="flood" dir="t"/>
                    </a:cell3D>
                  </a:tcPr>
                </a:tc>
                <a:tc>
                  <a:txBody>
                    <a:bodyPr/>
                    <a:lstStyle/>
                    <a:p>
                      <a:pPr marL="0" algn="l" defTabSz="457200" rtl="0" eaLnBrk="1" latinLnBrk="0" hangingPunct="1">
                        <a:lnSpc>
                          <a:spcPct val="106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Over Achieved by 4%</a:t>
                      </a:r>
                      <a:endPar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007" marR="55007" marT="0" marB="0">
                    <a:cell3D prstMaterial="dkEdge">
                      <a:bevel h="50800" prst="divot"/>
                      <a:lightRig rig="flood" dir="t"/>
                    </a:cell3D>
                  </a:tcPr>
                </a:tc>
                <a:tc>
                  <a:txBody>
                    <a:bodyPr/>
                    <a:lstStyle/>
                    <a:p>
                      <a:pPr>
                        <a:lnSpc>
                          <a:spcPct val="106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Additional internal audit activities executed over 90%</a:t>
                      </a:r>
                    </a:p>
                    <a:p>
                      <a:pPr>
                        <a:lnSpc>
                          <a:spcPct val="106000"/>
                        </a:lnSpc>
                        <a:spcAft>
                          <a:spcPts val="0"/>
                        </a:spcAft>
                      </a:pPr>
                      <a:endPar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 out of 16 approved audit activities implemented including two ad-hoc reviews (PPE Audit</a:t>
                      </a:r>
                      <a:r>
                        <a:rPr lang="en-ZA" sz="1400" kern="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Review of the Examination Processes</a:t>
                      </a:r>
                      <a:endParaRPr lang="en-ZA"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07" marR="55007" marT="0" marB="0">
                    <a:cell3D prstMaterial="dkEdge">
                      <a:bevel h="50800" prst="divot"/>
                      <a:lightRig rig="flood" dir="t"/>
                    </a:cell3D>
                  </a:tcPr>
                </a:tc>
                <a:extLst>
                  <a:ext uri="{0D108BD9-81ED-4DB2-BD59-A6C34878D82A}">
                    <a16:rowId xmlns:a16="http://schemas.microsoft.com/office/drawing/2014/main" val="437270532"/>
                  </a:ext>
                </a:extLst>
              </a:tr>
            </a:tbl>
          </a:graphicData>
        </a:graphic>
      </p:graphicFrame>
      <p:sp>
        <p:nvSpPr>
          <p:cNvPr id="7" name="Slide Number Placeholder 6"/>
          <p:cNvSpPr>
            <a:spLocks noGrp="1"/>
          </p:cNvSpPr>
          <p:nvPr>
            <p:ph type="sldNum" sz="quarter" idx="12"/>
          </p:nvPr>
        </p:nvSpPr>
        <p:spPr/>
        <p:txBody>
          <a:bodyPr/>
          <a:lstStyle/>
          <a:p>
            <a:fld id="{AF88E988-FB04-AB4E-BE5A-59F242AF7F7A}" type="slidenum">
              <a:rPr lang="en-US" smtClean="0"/>
              <a:t>11</a:t>
            </a:fld>
            <a:endParaRPr lang="en-US" dirty="0"/>
          </a:p>
        </p:txBody>
      </p:sp>
    </p:spTree>
    <p:extLst>
      <p:ext uri="{BB962C8B-B14F-4D97-AF65-F5344CB8AC3E}">
        <p14:creationId xmlns:p14="http://schemas.microsoft.com/office/powerpoint/2010/main" val="181812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055" y="336795"/>
            <a:ext cx="8004730" cy="700698"/>
          </a:xfrm>
        </p:spPr>
        <p:txBody>
          <a:bodyPr/>
          <a:lstStyle/>
          <a:p>
            <a:pPr algn="l"/>
            <a:r>
              <a:rPr lang="en-US" sz="3200" dirty="0" smtClean="0">
                <a:latin typeface="Arial" panose="020B0604020202020204" pitchFamily="34" charset="0"/>
                <a:cs typeface="Arial" panose="020B0604020202020204" pitchFamily="34" charset="0"/>
              </a:rPr>
              <a:t>Branch: </a:t>
            </a:r>
            <a:r>
              <a:rPr lang="en-US" sz="3200" dirty="0">
                <a:latin typeface="Arial" panose="020B0604020202020204" pitchFamily="34" charset="0"/>
                <a:cs typeface="Arial" panose="020B0604020202020204" pitchFamily="34" charset="0"/>
              </a:rPr>
              <a:t>Operations and </a:t>
            </a:r>
            <a:r>
              <a:rPr lang="en-US" sz="3200" dirty="0" smtClean="0">
                <a:latin typeface="Arial" panose="020B0604020202020204" pitchFamily="34" charset="0"/>
                <a:cs typeface="Arial" panose="020B0604020202020204" pitchFamily="34" charset="0"/>
              </a:rPr>
              <a:t>Production</a:t>
            </a:r>
            <a:endParaRPr lang="en-US" sz="3200" dirty="0"/>
          </a:p>
        </p:txBody>
      </p:sp>
      <p:sp>
        <p:nvSpPr>
          <p:cNvPr id="3" name="Subtitle 2"/>
          <p:cNvSpPr>
            <a:spLocks noGrp="1"/>
          </p:cNvSpPr>
          <p:nvPr>
            <p:ph type="subTitle" idx="1"/>
          </p:nvPr>
        </p:nvSpPr>
        <p:spPr>
          <a:xfrm>
            <a:off x="896815" y="1125415"/>
            <a:ext cx="7499839" cy="4513385"/>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96923804"/>
              </p:ext>
            </p:extLst>
          </p:nvPr>
        </p:nvGraphicFramePr>
        <p:xfrm>
          <a:off x="147783" y="905608"/>
          <a:ext cx="8829962" cy="5282756"/>
        </p:xfrm>
        <a:graphic>
          <a:graphicData uri="http://schemas.openxmlformats.org/drawingml/2006/table">
            <a:tbl>
              <a:tblPr firstRow="1" bandRow="1">
                <a:tableStyleId>{5C22544A-7EE6-4342-B048-85BDC9FD1C3A}</a:tableStyleId>
              </a:tblPr>
              <a:tblGrid>
                <a:gridCol w="2335539">
                  <a:extLst>
                    <a:ext uri="{9D8B030D-6E8A-4147-A177-3AD203B41FA5}">
                      <a16:colId xmlns:a16="http://schemas.microsoft.com/office/drawing/2014/main" val="2054562684"/>
                    </a:ext>
                  </a:extLst>
                </a:gridCol>
                <a:gridCol w="4056454">
                  <a:extLst>
                    <a:ext uri="{9D8B030D-6E8A-4147-A177-3AD203B41FA5}">
                      <a16:colId xmlns:a16="http://schemas.microsoft.com/office/drawing/2014/main" val="3968004659"/>
                    </a:ext>
                  </a:extLst>
                </a:gridCol>
                <a:gridCol w="2437969">
                  <a:extLst>
                    <a:ext uri="{9D8B030D-6E8A-4147-A177-3AD203B41FA5}">
                      <a16:colId xmlns:a16="http://schemas.microsoft.com/office/drawing/2014/main" val="977398189"/>
                    </a:ext>
                  </a:extLst>
                </a:gridCol>
              </a:tblGrid>
              <a:tr h="474785">
                <a:tc>
                  <a:txBody>
                    <a:bodyPr/>
                    <a:lstStyle/>
                    <a:p>
                      <a:pPr>
                        <a:lnSpc>
                          <a:spcPct val="107000"/>
                        </a:lnSpc>
                        <a:spcAft>
                          <a:spcPts val="0"/>
                        </a:spcAft>
                      </a:pPr>
                      <a:r>
                        <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Branch</a:t>
                      </a:r>
                    </a:p>
                  </a:txBody>
                  <a:tcPr marL="63718" marR="63718" marT="0" marB="0" anchor="ctr">
                    <a:cell3D prstMaterial="dkEdge">
                      <a:bevel h="50800" prst="divot"/>
                      <a:lightRig rig="flood" dir="t"/>
                    </a:cell3D>
                  </a:tcPr>
                </a:tc>
                <a:tc>
                  <a:txBody>
                    <a:bodyPr/>
                    <a:lstStyle/>
                    <a:p>
                      <a:pPr>
                        <a:lnSpc>
                          <a:spcPct val="107000"/>
                        </a:lnSpc>
                        <a:spcAft>
                          <a:spcPts val="0"/>
                        </a:spcAft>
                      </a:pPr>
                      <a:r>
                        <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Targets: </a:t>
                      </a:r>
                      <a:r>
                        <a:rPr lang="en-ZA"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2020/21</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718" marR="63718" marT="0" marB="0" anchor="ctr">
                    <a:cell3D prstMaterial="dkEdge">
                      <a:bevel h="50800" prst="divot"/>
                      <a:lightRig rig="flood" dir="t"/>
                    </a:cell3D>
                  </a:tcPr>
                </a:tc>
                <a:tc>
                  <a:txBody>
                    <a:bodyPr/>
                    <a:lstStyle/>
                    <a:p>
                      <a:pPr>
                        <a:lnSpc>
                          <a:spcPct val="107000"/>
                        </a:lnSpc>
                        <a:spcAft>
                          <a:spcPts val="0"/>
                        </a:spcAft>
                      </a:pPr>
                      <a:r>
                        <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Status</a:t>
                      </a:r>
                    </a:p>
                  </a:txBody>
                  <a:tcPr marL="63718" marR="63718" marT="0" marB="0" anchor="ctr">
                    <a:cell3D prstMaterial="dkEdge">
                      <a:bevel h="50800" prst="divot"/>
                      <a:lightRig rig="flood" dir="t"/>
                    </a:cell3D>
                  </a:tcPr>
                </a:tc>
                <a:extLst>
                  <a:ext uri="{0D108BD9-81ED-4DB2-BD59-A6C34878D82A}">
                    <a16:rowId xmlns:a16="http://schemas.microsoft.com/office/drawing/2014/main" val="582945540"/>
                  </a:ext>
                </a:extLst>
              </a:tr>
              <a:tr h="919326">
                <a:tc rowSpan="4">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Operations and Production</a:t>
                      </a:r>
                    </a:p>
                  </a:txBody>
                  <a:tcPr marL="63718" marR="63718" marT="0" marB="0">
                    <a:cell3D prstMaterial="dkEdge">
                      <a:bevel h="50800" prst="divot"/>
                      <a:lightRig rig="flood" dir="t"/>
                    </a:cell3D>
                  </a:tcPr>
                </a:tc>
                <a:tc>
                  <a:txBody>
                    <a:bodyPr/>
                    <a:lstStyle/>
                    <a:p>
                      <a:pPr>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 </a:t>
                      </a: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ZA" sz="14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1 267 244)</a:t>
                      </a:r>
                      <a:r>
                        <a:rPr lang="en-ZA" sz="14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of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Identity Documents/ Cards distributed </a:t>
                      </a: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that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conform to the client’s </a:t>
                      </a: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specifications.</a:t>
                      </a:r>
                      <a:endPar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718" marR="63718" marT="0" marB="0">
                    <a:cell3D prstMaterial="dkEdge">
                      <a:bevel h="50800" prst="divot"/>
                      <a:lightRig rig="flood" dir="t"/>
                    </a:cell3D>
                  </a:tcPr>
                </a:tc>
                <a:tc>
                  <a:txBody>
                    <a:bodyPr/>
                    <a:lstStyle/>
                    <a:p>
                      <a:pPr>
                        <a:lnSpc>
                          <a:spcPct val="107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Achieved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3718" marR="63718" marT="0" marB="0">
                    <a:cell3D prstMaterial="dkEdge">
                      <a:bevel h="50800" prst="divot"/>
                      <a:lightRig rig="flood" dir="t"/>
                    </a:cell3D>
                  </a:tcPr>
                </a:tc>
                <a:extLst>
                  <a:ext uri="{0D108BD9-81ED-4DB2-BD59-A6C34878D82A}">
                    <a16:rowId xmlns:a16="http://schemas.microsoft.com/office/drawing/2014/main" val="395128323"/>
                  </a:ext>
                </a:extLst>
              </a:tr>
              <a:tr h="792523">
                <a:tc vMerge="1">
                  <a:txBody>
                    <a:bodyPr/>
                    <a:lstStyle/>
                    <a:p>
                      <a:endParaRPr lang="en-ZA"/>
                    </a:p>
                  </a:txBody>
                  <a:tcPr/>
                </a:tc>
                <a:tc>
                  <a:txBody>
                    <a:bodyPr/>
                    <a:lstStyle/>
                    <a:p>
                      <a:pPr>
                        <a:spcAft>
                          <a:spcPts val="0"/>
                        </a:spcAft>
                      </a:pP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 (</a:t>
                      </a:r>
                      <a:r>
                        <a:rPr lang="en-ZA" sz="14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204 452) </a:t>
                      </a: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of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Travel Documents delivered </a:t>
                      </a: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that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conform to the client’s specifications</a:t>
                      </a:r>
                    </a:p>
                  </a:txBody>
                  <a:tcPr marL="63718" marR="63718" marT="0" marB="0">
                    <a:cell3D prstMaterial="dkEdge">
                      <a:bevel h="50800" prst="divot"/>
                      <a:lightRig rig="flood" dir="t"/>
                    </a:cell3D>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Achieved</a:t>
                      </a:r>
                    </a:p>
                  </a:txBody>
                  <a:tcPr marL="63718" marR="63718" marT="0" marB="0">
                    <a:cell3D prstMaterial="dkEdge">
                      <a:bevel h="50800" prst="divot"/>
                      <a:lightRig rig="flood" dir="t"/>
                    </a:cell3D>
                  </a:tcPr>
                </a:tc>
                <a:extLst>
                  <a:ext uri="{0D108BD9-81ED-4DB2-BD59-A6C34878D82A}">
                    <a16:rowId xmlns:a16="http://schemas.microsoft.com/office/drawing/2014/main" val="1424281590"/>
                  </a:ext>
                </a:extLst>
              </a:tr>
              <a:tr h="898192">
                <a:tc vMerge="1">
                  <a:txBody>
                    <a:bodyPr/>
                    <a:lstStyle/>
                    <a:p>
                      <a:endParaRPr lang="en-ZA"/>
                    </a:p>
                  </a:txBody>
                  <a:tcPr/>
                </a:tc>
                <a:tc>
                  <a:txBody>
                    <a:bodyPr/>
                    <a:lstStyle/>
                    <a:p>
                      <a:pPr>
                        <a:spcAft>
                          <a:spcPts val="0"/>
                        </a:spcAft>
                      </a:pP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en-ZA" sz="14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(15 005 351) of</a:t>
                      </a: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examination papers delivered </a:t>
                      </a: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that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conform to the client’s specifications</a:t>
                      </a:r>
                    </a:p>
                  </a:txBody>
                  <a:tcPr marL="63718" marR="63718" marT="0" marB="0">
                    <a:cell3D prstMaterial="dkEdge">
                      <a:bevel h="50800" prst="divot"/>
                      <a:lightRig rig="flood" dir="t"/>
                    </a:cell3D>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Achieved</a:t>
                      </a:r>
                    </a:p>
                  </a:txBody>
                  <a:tcPr marL="63718" marR="63718" marT="0" marB="0">
                    <a:cell3D prstMaterial="dkEdge">
                      <a:bevel h="50800" prst="divot"/>
                      <a:lightRig rig="flood" dir="t"/>
                    </a:cell3D>
                  </a:tcPr>
                </a:tc>
                <a:extLst>
                  <a:ext uri="{0D108BD9-81ED-4DB2-BD59-A6C34878D82A}">
                    <a16:rowId xmlns:a16="http://schemas.microsoft.com/office/drawing/2014/main" val="48604765"/>
                  </a:ext>
                </a:extLst>
              </a:tr>
              <a:tr h="1098965">
                <a:tc vMerge="1">
                  <a:txBody>
                    <a:bodyPr/>
                    <a:lstStyle/>
                    <a:p>
                      <a:endParaRPr lang="en-ZA"/>
                    </a:p>
                  </a:txBody>
                  <a:tcPr/>
                </a:tc>
                <a:tc>
                  <a:txBody>
                    <a:bodyPr/>
                    <a:lstStyle/>
                    <a:p>
                      <a:pPr>
                        <a:spcAft>
                          <a:spcPts val="0"/>
                        </a:spcAft>
                      </a:pP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en-ZA" sz="14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(2 078) of </a:t>
                      </a: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Government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Gazettes published </a:t>
                      </a: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that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conform to quality and timeline specification</a:t>
                      </a:r>
                    </a:p>
                  </a:txBody>
                  <a:tcPr marL="63718" marR="63718" marT="0" marB="0">
                    <a:cell3D prstMaterial="dkEdge">
                      <a:bevel h="50800" prst="divot"/>
                      <a:lightRig rig="flood" dir="t"/>
                    </a:cell3D>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Achieved</a:t>
                      </a:r>
                    </a:p>
                  </a:txBody>
                  <a:tcPr marL="63718" marR="63718" marT="0" marB="0">
                    <a:cell3D prstMaterial="dkEdge">
                      <a:bevel h="50800" prst="divot"/>
                      <a:lightRig rig="flood" dir="t"/>
                    </a:cell3D>
                  </a:tcPr>
                </a:tc>
                <a:extLst>
                  <a:ext uri="{0D108BD9-81ED-4DB2-BD59-A6C34878D82A}">
                    <a16:rowId xmlns:a16="http://schemas.microsoft.com/office/drawing/2014/main" val="3363678499"/>
                  </a:ext>
                </a:extLst>
              </a:tr>
              <a:tr h="1098965">
                <a:tc>
                  <a:txBody>
                    <a:bodyPr/>
                    <a:lstStyle/>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3718" marR="63718" marT="0" marB="0">
                    <a:cell3D prstMaterial="dkEdge">
                      <a:bevel h="50800" prst="divot"/>
                      <a:lightRig rig="flood" dir="t"/>
                    </a:cell3D>
                  </a:tcPr>
                </a:tc>
                <a:tc>
                  <a:txBody>
                    <a:bodyPr/>
                    <a:lstStyle/>
                    <a:p>
                      <a:pPr>
                        <a:spcAft>
                          <a:spcPts val="0"/>
                        </a:spcAft>
                      </a:pP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99% (6 498 103) of High Security Certificates delivered that conform to client specifications</a:t>
                      </a:r>
                      <a:endPar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718" marR="63718" marT="0" marB="0">
                    <a:cell3D prstMaterial="dkEdge">
                      <a:bevel h="50800" prst="divot"/>
                      <a:lightRig rig="flood" dir="t"/>
                    </a:cell3D>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400" dirty="0" smtClean="0">
                          <a:effectLst/>
                          <a:latin typeface="Arial" panose="020B0604020202020204" pitchFamily="34" charset="0"/>
                          <a:ea typeface="Calibri" panose="020F0502020204030204" pitchFamily="34" charset="0"/>
                          <a:cs typeface="Arial" panose="020B0604020202020204" pitchFamily="34" charset="0"/>
                        </a:rPr>
                        <a:t>Achieved</a:t>
                      </a:r>
                    </a:p>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3718" marR="63718" marT="0" marB="0">
                    <a:cell3D prstMaterial="dkEdge">
                      <a:bevel h="50800" prst="divot"/>
                      <a:lightRig rig="flood" dir="t"/>
                    </a:cell3D>
                  </a:tcPr>
                </a:tc>
                <a:extLst>
                  <a:ext uri="{0D108BD9-81ED-4DB2-BD59-A6C34878D82A}">
                    <a16:rowId xmlns:a16="http://schemas.microsoft.com/office/drawing/2014/main" val="25255908"/>
                  </a:ext>
                </a:extLst>
              </a:tr>
            </a:tbl>
          </a:graphicData>
        </a:graphic>
      </p:graphicFrame>
      <p:sp>
        <p:nvSpPr>
          <p:cNvPr id="7" name="Slide Number Placeholder 6"/>
          <p:cNvSpPr>
            <a:spLocks noGrp="1"/>
          </p:cNvSpPr>
          <p:nvPr>
            <p:ph type="sldNum" sz="quarter" idx="12"/>
          </p:nvPr>
        </p:nvSpPr>
        <p:spPr/>
        <p:txBody>
          <a:bodyPr/>
          <a:lstStyle/>
          <a:p>
            <a:fld id="{AF88E988-FB04-AB4E-BE5A-59F242AF7F7A}" type="slidenum">
              <a:rPr lang="en-US" smtClean="0"/>
              <a:t>12</a:t>
            </a:fld>
            <a:endParaRPr lang="en-US" dirty="0"/>
          </a:p>
        </p:txBody>
      </p:sp>
    </p:spTree>
    <p:extLst>
      <p:ext uri="{BB962C8B-B14F-4D97-AF65-F5344CB8AC3E}">
        <p14:creationId xmlns:p14="http://schemas.microsoft.com/office/powerpoint/2010/main" val="3566265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295" y="240080"/>
            <a:ext cx="7772400" cy="929298"/>
          </a:xfrm>
        </p:spPr>
        <p:txBody>
          <a:bodyPr/>
          <a:lstStyle/>
          <a:p>
            <a:pPr algn="l"/>
            <a:r>
              <a:rPr lang="en-US" sz="3200" dirty="0" smtClean="0">
                <a:latin typeface="Arial" panose="020B0604020202020204" pitchFamily="34" charset="0"/>
                <a:cs typeface="Arial" panose="020B0604020202020204" pitchFamily="34" charset="0"/>
              </a:rPr>
              <a:t>Branch: </a:t>
            </a:r>
            <a:r>
              <a:rPr lang="en-US" sz="3200" dirty="0">
                <a:latin typeface="Arial" panose="020B0604020202020204" pitchFamily="34" charset="0"/>
                <a:cs typeface="Arial" panose="020B0604020202020204" pitchFamily="34" charset="0"/>
              </a:rPr>
              <a:t>Strategic Management</a:t>
            </a:r>
            <a:endParaRPr lang="en-US" sz="3200" dirty="0"/>
          </a:p>
        </p:txBody>
      </p:sp>
      <p:sp>
        <p:nvSpPr>
          <p:cNvPr id="3" name="Subtitle 2"/>
          <p:cNvSpPr>
            <a:spLocks noGrp="1"/>
          </p:cNvSpPr>
          <p:nvPr>
            <p:ph type="subTitle" idx="1"/>
          </p:nvPr>
        </p:nvSpPr>
        <p:spPr>
          <a:xfrm>
            <a:off x="879231" y="844062"/>
            <a:ext cx="7860323" cy="4794738"/>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81607777"/>
              </p:ext>
            </p:extLst>
          </p:nvPr>
        </p:nvGraphicFramePr>
        <p:xfrm>
          <a:off x="147783" y="844062"/>
          <a:ext cx="8820726" cy="5298121"/>
        </p:xfrm>
        <a:graphic>
          <a:graphicData uri="http://schemas.openxmlformats.org/drawingml/2006/table">
            <a:tbl>
              <a:tblPr firstRow="1" bandRow="1">
                <a:tableStyleId>{5C22544A-7EE6-4342-B048-85BDC9FD1C3A}</a:tableStyleId>
              </a:tblPr>
              <a:tblGrid>
                <a:gridCol w="2940242">
                  <a:extLst>
                    <a:ext uri="{9D8B030D-6E8A-4147-A177-3AD203B41FA5}">
                      <a16:colId xmlns:a16="http://schemas.microsoft.com/office/drawing/2014/main" val="4244938037"/>
                    </a:ext>
                  </a:extLst>
                </a:gridCol>
                <a:gridCol w="2940242">
                  <a:extLst>
                    <a:ext uri="{9D8B030D-6E8A-4147-A177-3AD203B41FA5}">
                      <a16:colId xmlns:a16="http://schemas.microsoft.com/office/drawing/2014/main" val="412860186"/>
                    </a:ext>
                  </a:extLst>
                </a:gridCol>
                <a:gridCol w="2940242">
                  <a:extLst>
                    <a:ext uri="{9D8B030D-6E8A-4147-A177-3AD203B41FA5}">
                      <a16:colId xmlns:a16="http://schemas.microsoft.com/office/drawing/2014/main" val="1216114671"/>
                    </a:ext>
                  </a:extLst>
                </a:gridCol>
              </a:tblGrid>
              <a:tr h="1313292">
                <a:tc>
                  <a:txBody>
                    <a:bodyPr/>
                    <a:lstStyle/>
                    <a:p>
                      <a:pPr>
                        <a:lnSpc>
                          <a:spcPct val="107000"/>
                        </a:lnSpc>
                        <a:spcAft>
                          <a:spcPts val="0"/>
                        </a:spcAft>
                      </a:pPr>
                      <a:r>
                        <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Branch</a:t>
                      </a:r>
                    </a:p>
                  </a:txBody>
                  <a:tcPr marL="63718" marR="63718" marT="0" marB="0" anchor="ctr">
                    <a:cell3D prstMaterial="dkEdge">
                      <a:bevel h="50800" prst="divot"/>
                      <a:lightRig rig="flood" dir="t"/>
                    </a:cell3D>
                  </a:tcPr>
                </a:tc>
                <a:tc>
                  <a:txBody>
                    <a:bodyPr/>
                    <a:lstStyle/>
                    <a:p>
                      <a:pPr>
                        <a:lnSpc>
                          <a:spcPct val="107000"/>
                        </a:lnSpc>
                        <a:spcAft>
                          <a:spcPts val="0"/>
                        </a:spcAft>
                      </a:pPr>
                      <a:r>
                        <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Targets: </a:t>
                      </a:r>
                      <a:r>
                        <a:rPr lang="en-ZA" sz="16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2020/21</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718" marR="63718" marT="0" marB="0" anchor="ctr">
                    <a:cell3D prstMaterial="dkEdge">
                      <a:bevel h="50800" prst="divot"/>
                      <a:lightRig rig="flood" dir="t"/>
                    </a:cell3D>
                  </a:tcPr>
                </a:tc>
                <a:tc>
                  <a:txBody>
                    <a:bodyPr/>
                    <a:lstStyle/>
                    <a:p>
                      <a:pPr>
                        <a:lnSpc>
                          <a:spcPct val="107000"/>
                        </a:lnSpc>
                        <a:spcAft>
                          <a:spcPts val="0"/>
                        </a:spcAft>
                      </a:pPr>
                      <a:r>
                        <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Status</a:t>
                      </a:r>
                    </a:p>
                  </a:txBody>
                  <a:tcPr marL="63718" marR="63718" marT="0" marB="0" anchor="ctr">
                    <a:cell3D prstMaterial="dkEdge">
                      <a:bevel h="50800" prst="divot"/>
                      <a:lightRig rig="flood" dir="t"/>
                    </a:cell3D>
                  </a:tcPr>
                </a:tc>
                <a:extLst>
                  <a:ext uri="{0D108BD9-81ED-4DB2-BD59-A6C34878D82A}">
                    <a16:rowId xmlns:a16="http://schemas.microsoft.com/office/drawing/2014/main" val="2740923563"/>
                  </a:ext>
                </a:extLst>
              </a:tr>
              <a:tr h="796323">
                <a:tc rowSpan="3">
                  <a:txBody>
                    <a:bodyPr/>
                    <a:lstStyle/>
                    <a:p>
                      <a:pP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Strategic Management</a:t>
                      </a:r>
                    </a:p>
                  </a:txBody>
                  <a:tcPr marL="63718" marR="63718" marT="0" marB="0">
                    <a:cell3D prstMaterial="dkEdge">
                      <a:bevel h="50800" prst="divot"/>
                      <a:lightRig rig="flood" dir="t"/>
                    </a:cell3D>
                  </a:tcPr>
                </a:tc>
                <a:tc>
                  <a:txBody>
                    <a:bodyPr/>
                    <a:lstStyle/>
                    <a:p>
                      <a:pP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10</a:t>
                      </a:r>
                      <a:r>
                        <a:rPr lang="en-ZA" sz="1600" baseline="0" dirty="0" smtClean="0">
                          <a:effectLst/>
                          <a:latin typeface="Arial" panose="020B0604020202020204" pitchFamily="34" charset="0"/>
                          <a:ea typeface="Calibri" panose="020F0502020204030204" pitchFamily="34" charset="0"/>
                          <a:cs typeface="Arial" panose="020B0604020202020204" pitchFamily="34" charset="0"/>
                        </a:rPr>
                        <a:t> local customers engaged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3718" marR="63718" marT="0" marB="0">
                    <a:cell3D prstMaterial="dkEdge">
                      <a:bevel h="50800" prst="divot"/>
                      <a:lightRig rig="flood" dir="t"/>
                    </a:cell3D>
                  </a:tcPr>
                </a:tc>
                <a:tc>
                  <a:txBody>
                    <a:bodyPr/>
                    <a:lstStyle/>
                    <a:p>
                      <a:pP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Achieved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3718" marR="63718" marT="0" marB="0">
                    <a:cell3D prstMaterial="dkEdge">
                      <a:bevel h="50800" prst="divot"/>
                      <a:lightRig rig="flood" dir="t"/>
                    </a:cell3D>
                  </a:tcPr>
                </a:tc>
                <a:extLst>
                  <a:ext uri="{0D108BD9-81ED-4DB2-BD59-A6C34878D82A}">
                    <a16:rowId xmlns:a16="http://schemas.microsoft.com/office/drawing/2014/main" val="213766684"/>
                  </a:ext>
                </a:extLst>
              </a:tr>
              <a:tr h="1021093">
                <a:tc vMerge="1">
                  <a:txBody>
                    <a:bodyPr/>
                    <a:lstStyle/>
                    <a:p>
                      <a:endParaRPr lang="en-ZA"/>
                    </a:p>
                  </a:txBody>
                  <a:tcPr/>
                </a:tc>
                <a:tc>
                  <a:txBody>
                    <a:bodyPr/>
                    <a:lstStyle/>
                    <a:p>
                      <a:pP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5</a:t>
                      </a:r>
                      <a:r>
                        <a:rPr lang="en-ZA" sz="1600" baseline="0" dirty="0" smtClean="0">
                          <a:effectLst/>
                          <a:latin typeface="Arial" panose="020B0604020202020204" pitchFamily="34" charset="0"/>
                          <a:ea typeface="Calibri" panose="020F0502020204030204" pitchFamily="34" charset="0"/>
                          <a:cs typeface="Arial" panose="020B0604020202020204" pitchFamily="34" charset="0"/>
                        </a:rPr>
                        <a:t> countries in the SADC region engaged as follow up</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3718" marR="63718" marT="0" marB="0">
                    <a:cell3D prstMaterial="dkEdge">
                      <a:bevel h="50800" prst="divot"/>
                      <a:lightRig rig="flood" dir="t"/>
                    </a:cell3D>
                  </a:tcPr>
                </a:tc>
                <a:tc>
                  <a:txBody>
                    <a:bodyPr/>
                    <a:lstStyle/>
                    <a:p>
                      <a:pP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Achieved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3718" marR="63718" marT="0" marB="0">
                    <a:cell3D prstMaterial="dkEdge">
                      <a:bevel h="50800" prst="divot"/>
                      <a:lightRig rig="flood" dir="t"/>
                    </a:cell3D>
                  </a:tcPr>
                </a:tc>
                <a:extLst>
                  <a:ext uri="{0D108BD9-81ED-4DB2-BD59-A6C34878D82A}">
                    <a16:rowId xmlns:a16="http://schemas.microsoft.com/office/drawing/2014/main" val="4234040258"/>
                  </a:ext>
                </a:extLst>
              </a:tr>
              <a:tr h="1069257">
                <a:tc vMerge="1">
                  <a:txBody>
                    <a:bodyPr/>
                    <a:lstStyle/>
                    <a:p>
                      <a:endParaRPr lang="en-ZA"/>
                    </a:p>
                  </a:txBody>
                  <a:tcPr/>
                </a:tc>
                <a:tc>
                  <a:txBody>
                    <a:bodyPr/>
                    <a:lstStyle/>
                    <a:p>
                      <a:pP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100% </a:t>
                      </a:r>
                      <a:r>
                        <a:rPr lang="en-ZA" sz="1600" dirty="0" smtClean="0">
                          <a:effectLst/>
                          <a:latin typeface="Arial" panose="020B0604020202020204" pitchFamily="34" charset="0"/>
                          <a:ea typeface="Calibri" panose="020F0502020204030204" pitchFamily="34" charset="0"/>
                          <a:cs typeface="Arial" panose="020B0604020202020204" pitchFamily="34" charset="0"/>
                        </a:rPr>
                        <a:t>Business</a:t>
                      </a:r>
                      <a:r>
                        <a:rPr lang="en-ZA" sz="1600" baseline="0" dirty="0" smtClean="0">
                          <a:effectLst/>
                          <a:latin typeface="Arial" panose="020B0604020202020204" pitchFamily="34" charset="0"/>
                          <a:ea typeface="Calibri" panose="020F0502020204030204" pitchFamily="34" charset="0"/>
                          <a:cs typeface="Arial" panose="020B0604020202020204" pitchFamily="34" charset="0"/>
                        </a:rPr>
                        <a:t> Continuity Management activities implemented</a:t>
                      </a:r>
                      <a:r>
                        <a:rPr lang="en-ZA" sz="1600" dirty="0" smtClean="0">
                          <a:effectLst/>
                          <a:latin typeface="Arial" panose="020B0604020202020204" pitchFamily="34" charset="0"/>
                          <a:ea typeface="Calibri" panose="020F0502020204030204" pitchFamily="34" charset="0"/>
                          <a:cs typeface="Arial" panose="020B0604020202020204" pitchFamily="34" charset="0"/>
                        </a:rPr>
                        <a:t>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3718" marR="63718" marT="0" marB="0">
                    <a:cell3D prstMaterial="dkEdge">
                      <a:bevel h="50800" prst="divot"/>
                      <a:lightRig rig="flood" dir="t"/>
                    </a:cell3D>
                  </a:tcPr>
                </a:tc>
                <a:tc>
                  <a:txBody>
                    <a:bodyPr/>
                    <a:lstStyle/>
                    <a:p>
                      <a:pP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Achieved</a:t>
                      </a:r>
                    </a:p>
                  </a:txBody>
                  <a:tcPr marL="63718" marR="63718" marT="0" marB="0">
                    <a:cell3D prstMaterial="dkEdge">
                      <a:bevel h="50800" prst="divot"/>
                      <a:lightRig rig="flood" dir="t"/>
                    </a:cell3D>
                  </a:tcPr>
                </a:tc>
                <a:extLst>
                  <a:ext uri="{0D108BD9-81ED-4DB2-BD59-A6C34878D82A}">
                    <a16:rowId xmlns:a16="http://schemas.microsoft.com/office/drawing/2014/main" val="347102671"/>
                  </a:ext>
                </a:extLst>
              </a:tr>
              <a:tr h="1098156">
                <a:tc>
                  <a:txBody>
                    <a:bodyPr/>
                    <a:lstStyle/>
                    <a:p>
                      <a:pPr>
                        <a:lnSpc>
                          <a:spcPct val="107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3718" marR="63718" marT="0" marB="0">
                    <a:cell3D prstMaterial="dkEdge">
                      <a:bevel h="50800" prst="divot"/>
                      <a:lightRig rig="flood" dir="t"/>
                    </a:cell3D>
                  </a:tcPr>
                </a:tc>
                <a:tc>
                  <a:txBody>
                    <a:bodyPr/>
                    <a:lstStyle/>
                    <a:p>
                      <a:pP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Implementation</a:t>
                      </a:r>
                      <a:r>
                        <a:rPr lang="en-ZA" sz="1600" baseline="0" dirty="0" smtClean="0">
                          <a:effectLst/>
                          <a:latin typeface="Arial" panose="020B0604020202020204" pitchFamily="34" charset="0"/>
                          <a:ea typeface="Calibri" panose="020F0502020204030204" pitchFamily="34" charset="0"/>
                          <a:cs typeface="Arial" panose="020B0604020202020204" pitchFamily="34" charset="0"/>
                        </a:rPr>
                        <a:t> of the reviewed security model for GPW</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3718" marR="63718" marT="0" marB="0">
                    <a:cell3D prstMaterial="dkEdge">
                      <a:bevel h="50800" prst="divot"/>
                      <a:lightRig rig="flood" dir="t"/>
                    </a:cell3D>
                  </a:tcPr>
                </a:tc>
                <a:tc>
                  <a:txBody>
                    <a:bodyPr/>
                    <a:lstStyle/>
                    <a:p>
                      <a:pP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Achieved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3718" marR="63718" marT="0" marB="0">
                    <a:cell3D prstMaterial="dkEdge">
                      <a:bevel h="50800" prst="divot"/>
                      <a:lightRig rig="flood" dir="t"/>
                    </a:cell3D>
                  </a:tcPr>
                </a:tc>
                <a:extLst>
                  <a:ext uri="{0D108BD9-81ED-4DB2-BD59-A6C34878D82A}">
                    <a16:rowId xmlns:a16="http://schemas.microsoft.com/office/drawing/2014/main" val="2037274939"/>
                  </a:ext>
                </a:extLst>
              </a:tr>
            </a:tbl>
          </a:graphicData>
        </a:graphic>
      </p:graphicFrame>
      <p:sp>
        <p:nvSpPr>
          <p:cNvPr id="7" name="Slide Number Placeholder 6"/>
          <p:cNvSpPr>
            <a:spLocks noGrp="1"/>
          </p:cNvSpPr>
          <p:nvPr>
            <p:ph type="sldNum" sz="quarter" idx="12"/>
          </p:nvPr>
        </p:nvSpPr>
        <p:spPr/>
        <p:txBody>
          <a:bodyPr/>
          <a:lstStyle/>
          <a:p>
            <a:fld id="{AF88E988-FB04-AB4E-BE5A-59F242AF7F7A}" type="slidenum">
              <a:rPr lang="en-US" smtClean="0"/>
              <a:t>13</a:t>
            </a:fld>
            <a:endParaRPr lang="en-US" dirty="0"/>
          </a:p>
        </p:txBody>
      </p:sp>
    </p:spTree>
    <p:extLst>
      <p:ext uri="{BB962C8B-B14F-4D97-AF65-F5344CB8AC3E}">
        <p14:creationId xmlns:p14="http://schemas.microsoft.com/office/powerpoint/2010/main" val="350947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122" y="292833"/>
            <a:ext cx="7772400" cy="1008429"/>
          </a:xfrm>
        </p:spPr>
        <p:txBody>
          <a:bodyPr/>
          <a:lstStyle/>
          <a:p>
            <a:pPr algn="l"/>
            <a:r>
              <a:rPr lang="en-US" sz="3200" dirty="0" smtClean="0">
                <a:latin typeface="Arial" panose="020B0604020202020204" pitchFamily="34" charset="0"/>
                <a:cs typeface="Arial" panose="020B0604020202020204" pitchFamily="34" charset="0"/>
              </a:rPr>
              <a:t>Branch: Financial </a:t>
            </a:r>
            <a:r>
              <a:rPr lang="en-US" sz="3200" dirty="0">
                <a:latin typeface="Arial" panose="020B0604020202020204" pitchFamily="34" charset="0"/>
                <a:cs typeface="Arial" panose="020B0604020202020204" pitchFamily="34" charset="0"/>
              </a:rPr>
              <a:t>Services</a:t>
            </a:r>
            <a:endParaRPr lang="en-US" sz="3200" dirty="0"/>
          </a:p>
        </p:txBody>
      </p:sp>
      <p:sp>
        <p:nvSpPr>
          <p:cNvPr id="3" name="Subtitle 2"/>
          <p:cNvSpPr>
            <a:spLocks noGrp="1"/>
          </p:cNvSpPr>
          <p:nvPr>
            <p:ph type="subTitle" idx="1"/>
          </p:nvPr>
        </p:nvSpPr>
        <p:spPr>
          <a:xfrm>
            <a:off x="615461" y="1107830"/>
            <a:ext cx="8288394" cy="4659924"/>
          </a:xfrm>
        </p:spPr>
        <p:txBody>
          <a:bodyPr/>
          <a:lstStyle/>
          <a:p>
            <a:pPr algn="l">
              <a:lnSpc>
                <a:spcPct val="107000"/>
              </a:lnSpc>
              <a:spcAft>
                <a:spcPts val="800"/>
              </a:spcAft>
            </a:pPr>
            <a:r>
              <a:rPr lang="en-ZA" sz="2000" dirty="0">
                <a:solidFill>
                  <a:schemeClr val="tx1"/>
                </a:solidFill>
                <a:latin typeface="Arial" panose="020B0604020202020204" pitchFamily="34" charset="0"/>
                <a:ea typeface="Calibri" panose="020F0502020204030204" pitchFamily="34" charset="0"/>
                <a:cs typeface="Arial" panose="020B0604020202020204" pitchFamily="34" charset="0"/>
              </a:rPr>
              <a:t>Financial Services planned for four (4) targets and achieved </a:t>
            </a:r>
            <a:r>
              <a:rPr lang="en-Z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only one (1) </a:t>
            </a:r>
            <a:endParaRPr lang="en-ZA" sz="2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800"/>
              </a:spcAft>
            </a:pPr>
            <a:r>
              <a:rPr lang="en-Z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The targets that were </a:t>
            </a:r>
            <a:r>
              <a:rPr lang="en-ZA" sz="2000" dirty="0">
                <a:solidFill>
                  <a:schemeClr val="tx1"/>
                </a:solidFill>
                <a:latin typeface="Arial" panose="020B0604020202020204" pitchFamily="34" charset="0"/>
                <a:ea typeface="Calibri" panose="020F0502020204030204" pitchFamily="34" charset="0"/>
                <a:cs typeface="Arial" panose="020B0604020202020204" pitchFamily="34" charset="0"/>
              </a:rPr>
              <a:t>not </a:t>
            </a:r>
            <a:r>
              <a:rPr lang="en-Z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achieved are as follows;</a:t>
            </a:r>
            <a:endParaRPr lang="en-ZA" sz="2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800100" lvl="1" indent="-342900" algn="l">
              <a:lnSpc>
                <a:spcPct val="107000"/>
              </a:lnSpc>
              <a:spcAft>
                <a:spcPts val="800"/>
              </a:spcAft>
              <a:buFont typeface="Arial" panose="020B0604020202020204" pitchFamily="34" charset="0"/>
              <a:buChar char="•"/>
            </a:pPr>
            <a:r>
              <a:rPr lang="en-Z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Unqualified audit opinion for 2019/20</a:t>
            </a:r>
          </a:p>
          <a:p>
            <a:pPr marL="800100" lvl="1" indent="-342900" algn="l">
              <a:lnSpc>
                <a:spcPct val="107000"/>
              </a:lnSpc>
              <a:spcAft>
                <a:spcPts val="800"/>
              </a:spcAft>
              <a:buFont typeface="Arial" panose="020B0604020202020204" pitchFamily="34" charset="0"/>
              <a:buChar char="•"/>
            </a:pPr>
            <a:r>
              <a:rPr lang="en-Z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10% net profit margin achieved</a:t>
            </a:r>
          </a:p>
          <a:p>
            <a:pPr marL="800100" lvl="1" indent="-342900" algn="l">
              <a:lnSpc>
                <a:spcPct val="107000"/>
              </a:lnSpc>
              <a:spcAft>
                <a:spcPts val="800"/>
              </a:spcAft>
              <a:buFont typeface="Arial" panose="020B0604020202020204" pitchFamily="34" charset="0"/>
              <a:buChar char="•"/>
            </a:pPr>
            <a:r>
              <a:rPr lang="en-Z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15% progress completed to the Masterplan/ </a:t>
            </a:r>
            <a:r>
              <a:rPr lang="en-US"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Old government garage – 83 </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V</a:t>
            </a:r>
            <a:r>
              <a:rPr lang="en-US"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isagie Street, </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P</a:t>
            </a:r>
            <a:r>
              <a:rPr lang="en-US"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retoria </a:t>
            </a:r>
            <a:endParaRPr lang="en-ZA" sz="2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a:endParaRPr lang="en-US" sz="2000" dirty="0" smtClean="0">
              <a:solidFill>
                <a:schemeClr val="tx1"/>
              </a:solidFill>
              <a:latin typeface="Arial" panose="020B0604020202020204" pitchFamily="34" charset="0"/>
              <a:cs typeface="Arial" panose="020B0604020202020204" pitchFamily="34" charset="0"/>
            </a:endParaRPr>
          </a:p>
          <a:p>
            <a:pPr algn="l"/>
            <a:r>
              <a:rPr lang="en-US" sz="2000" dirty="0" smtClean="0">
                <a:solidFill>
                  <a:schemeClr val="tx1"/>
                </a:solidFill>
                <a:latin typeface="Arial" panose="020B0604020202020204" pitchFamily="34" charset="0"/>
                <a:cs typeface="Arial" panose="020B0604020202020204" pitchFamily="34" charset="0"/>
              </a:rPr>
              <a:t>Reasons are provided in the following slides.</a:t>
            </a:r>
            <a:endParaRPr lang="en-US" sz="2000" dirty="0">
              <a:solidFill>
                <a:schemeClr val="tx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t>14</a:t>
            </a:fld>
            <a:endParaRPr lang="en-US" dirty="0"/>
          </a:p>
        </p:txBody>
      </p:sp>
    </p:spTree>
    <p:extLst>
      <p:ext uri="{BB962C8B-B14F-4D97-AF65-F5344CB8AC3E}">
        <p14:creationId xmlns:p14="http://schemas.microsoft.com/office/powerpoint/2010/main" val="2886439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783" y="309462"/>
            <a:ext cx="7772400" cy="771037"/>
          </a:xfrm>
        </p:spPr>
        <p:txBody>
          <a:bodyPr/>
          <a:lstStyle/>
          <a:p>
            <a:pPr algn="l"/>
            <a:r>
              <a:rPr lang="en-US" sz="3200" dirty="0" smtClean="0">
                <a:latin typeface="Arial" panose="020B0604020202020204" pitchFamily="34" charset="0"/>
                <a:cs typeface="Arial" panose="020B0604020202020204" pitchFamily="34" charset="0"/>
              </a:rPr>
              <a:t>Branch: </a:t>
            </a:r>
            <a:r>
              <a:rPr lang="en-US" sz="3200" dirty="0">
                <a:latin typeface="Arial" panose="020B0604020202020204" pitchFamily="34" charset="0"/>
                <a:cs typeface="Arial" panose="020B0604020202020204" pitchFamily="34" charset="0"/>
              </a:rPr>
              <a:t>Financial Services</a:t>
            </a:r>
            <a:endParaRPr lang="en-US" sz="3200" dirty="0"/>
          </a:p>
        </p:txBody>
      </p:sp>
      <p:sp>
        <p:nvSpPr>
          <p:cNvPr id="3" name="Subtitle 2"/>
          <p:cNvSpPr>
            <a:spLocks noGrp="1"/>
          </p:cNvSpPr>
          <p:nvPr>
            <p:ph type="subTitle" idx="1"/>
          </p:nvPr>
        </p:nvSpPr>
        <p:spPr>
          <a:xfrm>
            <a:off x="1371600" y="1186962"/>
            <a:ext cx="6400800" cy="4451838"/>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01706967"/>
              </p:ext>
            </p:extLst>
          </p:nvPr>
        </p:nvGraphicFramePr>
        <p:xfrm>
          <a:off x="147783" y="905606"/>
          <a:ext cx="8802252" cy="5227338"/>
        </p:xfrm>
        <a:graphic>
          <a:graphicData uri="http://schemas.openxmlformats.org/drawingml/2006/table">
            <a:tbl>
              <a:tblPr firstRow="1" bandRow="1">
                <a:tableStyleId>{5C22544A-7EE6-4342-B048-85BDC9FD1C3A}</a:tableStyleId>
              </a:tblPr>
              <a:tblGrid>
                <a:gridCol w="2200563">
                  <a:extLst>
                    <a:ext uri="{9D8B030D-6E8A-4147-A177-3AD203B41FA5}">
                      <a16:colId xmlns:a16="http://schemas.microsoft.com/office/drawing/2014/main" val="2531284361"/>
                    </a:ext>
                  </a:extLst>
                </a:gridCol>
                <a:gridCol w="2200563">
                  <a:extLst>
                    <a:ext uri="{9D8B030D-6E8A-4147-A177-3AD203B41FA5}">
                      <a16:colId xmlns:a16="http://schemas.microsoft.com/office/drawing/2014/main" val="2225355745"/>
                    </a:ext>
                  </a:extLst>
                </a:gridCol>
                <a:gridCol w="2200563">
                  <a:extLst>
                    <a:ext uri="{9D8B030D-6E8A-4147-A177-3AD203B41FA5}">
                      <a16:colId xmlns:a16="http://schemas.microsoft.com/office/drawing/2014/main" val="773825312"/>
                    </a:ext>
                  </a:extLst>
                </a:gridCol>
                <a:gridCol w="2200563">
                  <a:extLst>
                    <a:ext uri="{9D8B030D-6E8A-4147-A177-3AD203B41FA5}">
                      <a16:colId xmlns:a16="http://schemas.microsoft.com/office/drawing/2014/main" val="1471996878"/>
                    </a:ext>
                  </a:extLst>
                </a:gridCol>
              </a:tblGrid>
              <a:tr h="946257">
                <a:tc>
                  <a:txBody>
                    <a:bodyPr/>
                    <a:lstStyle/>
                    <a:p>
                      <a:pPr marL="0" algn="l" defTabSz="457200" rtl="0" eaLnBrk="1" latinLnBrk="0" hangingPunct="1">
                        <a:lnSpc>
                          <a:spcPct val="106000"/>
                        </a:lnSpc>
                        <a:spcAft>
                          <a:spcPts val="0"/>
                        </a:spcAft>
                      </a:pPr>
                      <a:r>
                        <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Branch</a:t>
                      </a:r>
                    </a:p>
                  </a:txBody>
                  <a:tcPr marL="47235" marR="47235" marT="8857" marB="0" anchor="ctr">
                    <a:cell3D prstMaterial="dkEdge">
                      <a:bevel h="50800" prst="divot"/>
                      <a:lightRig rig="flood" dir="t"/>
                    </a:cell3D>
                  </a:tcPr>
                </a:tc>
                <a:tc>
                  <a:txBody>
                    <a:bodyPr/>
                    <a:lstStyle/>
                    <a:p>
                      <a:pPr marL="0" algn="l" defTabSz="457200" rtl="0" eaLnBrk="1" latinLnBrk="0" hangingPunct="1">
                        <a:lnSpc>
                          <a:spcPct val="106000"/>
                        </a:lnSpc>
                        <a:spcAft>
                          <a:spcPts val="0"/>
                        </a:spcAft>
                      </a:pPr>
                      <a:r>
                        <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Targets: </a:t>
                      </a:r>
                      <a:r>
                        <a:rPr lang="en-ZA" sz="1400" b="1"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2020/21</a:t>
                      </a:r>
                      <a:endPar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235" marR="47235" marT="8857" marB="0" anchor="ctr">
                    <a:cell3D prstMaterial="dkEdge">
                      <a:bevel h="50800" prst="divot"/>
                      <a:lightRig rig="flood" dir="t"/>
                    </a:cell3D>
                  </a:tcPr>
                </a:tc>
                <a:tc>
                  <a:txBody>
                    <a:bodyPr/>
                    <a:lstStyle/>
                    <a:p>
                      <a:pPr marL="0" algn="l" defTabSz="457200" rtl="0" eaLnBrk="1" latinLnBrk="0" hangingPunct="1">
                        <a:lnSpc>
                          <a:spcPct val="106000"/>
                        </a:lnSpc>
                        <a:spcAft>
                          <a:spcPts val="0"/>
                        </a:spcAft>
                      </a:pPr>
                      <a:r>
                        <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Status</a:t>
                      </a:r>
                    </a:p>
                  </a:txBody>
                  <a:tcPr marL="47235" marR="47235" marT="8857" marB="0" anchor="ctr">
                    <a:cell3D prstMaterial="dkEdge">
                      <a:bevel h="50800" prst="divot"/>
                      <a:lightRig rig="flood" dir="t"/>
                    </a:cell3D>
                  </a:tcPr>
                </a:tc>
                <a:tc>
                  <a:txBody>
                    <a:bodyPr/>
                    <a:lstStyle/>
                    <a:p>
                      <a:pPr marL="0" algn="l" defTabSz="457200" rtl="0" eaLnBrk="1" latinLnBrk="0" hangingPunct="1">
                        <a:lnSpc>
                          <a:spcPct val="106000"/>
                        </a:lnSpc>
                        <a:spcAft>
                          <a:spcPts val="0"/>
                        </a:spcAft>
                      </a:pPr>
                      <a:r>
                        <a:rPr lang="en-ZA" sz="1400" b="1"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Deviation </a:t>
                      </a:r>
                      <a:r>
                        <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 Comments</a:t>
                      </a:r>
                    </a:p>
                  </a:txBody>
                  <a:tcPr marL="0" marR="0" marT="0" marB="0" anchor="ctr">
                    <a:cell3D prstMaterial="dkEdge">
                      <a:bevel h="50800" prst="divot"/>
                      <a:lightRig rig="flood" dir="t"/>
                    </a:cell3D>
                  </a:tcPr>
                </a:tc>
                <a:extLst>
                  <a:ext uri="{0D108BD9-81ED-4DB2-BD59-A6C34878D82A}">
                    <a16:rowId xmlns:a16="http://schemas.microsoft.com/office/drawing/2014/main" val="1113368199"/>
                  </a:ext>
                </a:extLst>
              </a:tr>
              <a:tr h="946257">
                <a:tc rowSpan="4">
                  <a:txBody>
                    <a:bodyPr/>
                    <a:lstStyle/>
                    <a:p>
                      <a:pPr marL="0" algn="l" defTabSz="457200" rtl="0" eaLnBrk="1" latinLnBrk="0" hangingPunct="1">
                        <a:lnSpc>
                          <a:spcPct val="106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Financial Services</a:t>
                      </a:r>
                    </a:p>
                  </a:txBody>
                  <a:tcPr marL="47235" marR="47235" marT="8857" marB="0">
                    <a:cell3D prstMaterial="dkEdge">
                      <a:bevel h="50800" prst="divot"/>
                      <a:lightRig rig="flood" dir="t"/>
                    </a:cell3D>
                  </a:tcPr>
                </a:tc>
                <a:tc>
                  <a:txBody>
                    <a:bodyPr/>
                    <a:lstStyle/>
                    <a:p>
                      <a:pPr marL="0" algn="l" defTabSz="457200" rtl="0" eaLnBrk="1" latinLnBrk="0" hangingPunct="1">
                        <a:lnSpc>
                          <a:spcPct val="106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Unqualified </a:t>
                      </a: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audit opinion </a:t>
                      </a: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2019/20</a:t>
                      </a:r>
                      <a:endPar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235" marR="47235" marT="8857" marB="0">
                    <a:cell3D prstMaterial="dkEdge">
                      <a:bevel h="50800" prst="divot"/>
                      <a:lightRig rig="flood" dir="t"/>
                    </a:cell3D>
                  </a:tcPr>
                </a:tc>
                <a:tc>
                  <a:txBody>
                    <a:bodyPr/>
                    <a:lstStyle/>
                    <a:p>
                      <a:pPr marL="0" algn="l" defTabSz="457200" rtl="0" eaLnBrk="1" latinLnBrk="0" hangingPunct="1">
                        <a:lnSpc>
                          <a:spcPct val="106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Achieved</a:t>
                      </a:r>
                    </a:p>
                  </a:txBody>
                  <a:tcPr marL="47235" marR="47235" marT="8857" marB="0">
                    <a:cell3D prstMaterial="dkEdge">
                      <a:bevel h="50800" prst="divot"/>
                      <a:lightRig rig="flood" dir="t"/>
                    </a:cell3D>
                  </a:tcPr>
                </a:tc>
                <a:tc>
                  <a:txBody>
                    <a:bodyPr/>
                    <a:lstStyle/>
                    <a:p>
                      <a:pPr marL="0" lvl="1" algn="l" defTabSz="457200" rtl="0" eaLnBrk="1" latinLnBrk="0" hangingPunct="1">
                        <a:lnSpc>
                          <a:spcPct val="106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Non availability</a:t>
                      </a:r>
                      <a:r>
                        <a:rPr lang="en-ZA" sz="1400" kern="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data due to system failures</a:t>
                      </a:r>
                      <a:endPar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cell3D prstMaterial="dkEdge">
                      <a:bevel h="50800" prst="divot"/>
                      <a:lightRig rig="flood" dir="t"/>
                    </a:cell3D>
                  </a:tcPr>
                </a:tc>
                <a:extLst>
                  <a:ext uri="{0D108BD9-81ED-4DB2-BD59-A6C34878D82A}">
                    <a16:rowId xmlns:a16="http://schemas.microsoft.com/office/drawing/2014/main" val="3684161341"/>
                  </a:ext>
                </a:extLst>
              </a:tr>
              <a:tr h="946257">
                <a:tc vMerge="1">
                  <a:txBody>
                    <a:bodyPr/>
                    <a:lstStyle/>
                    <a:p>
                      <a:endParaRPr lang="en-ZA"/>
                    </a:p>
                  </a:txBody>
                  <a:tcPr/>
                </a:tc>
                <a:tc>
                  <a:txBody>
                    <a:bodyPr/>
                    <a:lstStyle/>
                    <a:p>
                      <a:pPr marL="0" algn="l" defTabSz="457200" rtl="0" eaLnBrk="1" latinLnBrk="0" hangingPunct="1">
                        <a:lnSpc>
                          <a:spcPct val="106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positive working capital ratio maintained </a:t>
                      </a:r>
                    </a:p>
                  </a:txBody>
                  <a:tcPr marL="47235" marR="47235" marT="8857" marB="0">
                    <a:cell3D prstMaterial="dkEdge">
                      <a:bevel h="50800" prst="divot"/>
                      <a:lightRig rig="flood" dir="t"/>
                    </a:cell3D>
                  </a:tcPr>
                </a:tc>
                <a:tc>
                  <a:txBody>
                    <a:bodyPr/>
                    <a:lstStyle/>
                    <a:p>
                      <a:pPr marL="0" algn="l" defTabSz="457200" rtl="0" eaLnBrk="1" latinLnBrk="0" hangingPunct="1">
                        <a:lnSpc>
                          <a:spcPct val="106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Achieved</a:t>
                      </a:r>
                    </a:p>
                  </a:txBody>
                  <a:tcPr marL="47235" marR="47235" marT="8857" marB="0">
                    <a:cell3D prstMaterial="dkEdge">
                      <a:bevel h="50800" prst="divot"/>
                      <a:lightRig rig="flood" dir="t"/>
                    </a:cell3D>
                  </a:tcPr>
                </a:tc>
                <a:tc>
                  <a:txBody>
                    <a:bodyPr/>
                    <a:lstStyle/>
                    <a:p>
                      <a:pPr>
                        <a:lnSpc>
                          <a:spcPct val="106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cell3D prstMaterial="dkEdge">
                      <a:bevel h="50800" prst="divot"/>
                      <a:lightRig rig="flood" dir="t"/>
                    </a:cell3D>
                  </a:tcPr>
                </a:tc>
                <a:extLst>
                  <a:ext uri="{0D108BD9-81ED-4DB2-BD59-A6C34878D82A}">
                    <a16:rowId xmlns:a16="http://schemas.microsoft.com/office/drawing/2014/main" val="180160106"/>
                  </a:ext>
                </a:extLst>
              </a:tr>
              <a:tr h="946257">
                <a:tc vMerge="1">
                  <a:txBody>
                    <a:bodyPr/>
                    <a:lstStyle/>
                    <a:p>
                      <a:endParaRPr lang="en-ZA"/>
                    </a:p>
                  </a:txBody>
                  <a:tcPr/>
                </a:tc>
                <a:tc>
                  <a:txBody>
                    <a:bodyPr/>
                    <a:lstStyle/>
                    <a:p>
                      <a:pPr marL="0" algn="l" defTabSz="457200" rtl="0" eaLnBrk="1" latinLnBrk="0" hangingPunct="1">
                        <a:lnSpc>
                          <a:spcPct val="106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 net profit </a:t>
                      </a: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margin achieved </a:t>
                      </a:r>
                      <a:endPar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235" marR="47235" marT="8857" marB="0">
                    <a:cell3D prstMaterial="dkEdge">
                      <a:bevel h="50800" prst="divot"/>
                      <a:lightRig rig="flood" dir="t"/>
                    </a:cell3D>
                  </a:tcPr>
                </a:tc>
                <a:tc>
                  <a:txBody>
                    <a:bodyPr/>
                    <a:lstStyle/>
                    <a:p>
                      <a:pPr marL="0" algn="l" defTabSz="457200" rtl="0" eaLnBrk="1" latinLnBrk="0" hangingPunct="1">
                        <a:lnSpc>
                          <a:spcPct val="106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Achieved</a:t>
                      </a:r>
                      <a:endPar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235" marR="47235" marT="8857" marB="0">
                    <a:cell3D prstMaterial="dkEdge">
                      <a:bevel h="50800" prst="divot"/>
                      <a:lightRig rig="flood" dir="t"/>
                    </a:cell3D>
                  </a:tcPr>
                </a:tc>
                <a:tc>
                  <a:txBody>
                    <a:bodyPr/>
                    <a:lstStyle/>
                    <a:p>
                      <a:pPr>
                        <a:lnSpc>
                          <a:spcPct val="106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 availability</a:t>
                      </a:r>
                      <a:r>
                        <a:rPr lang="en-ZA" sz="1400" kern="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data due to system failures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cell3D prstMaterial="dkEdge">
                      <a:bevel h="50800" prst="divot"/>
                      <a:lightRig rig="flood" dir="t"/>
                    </a:cell3D>
                  </a:tcPr>
                </a:tc>
                <a:extLst>
                  <a:ext uri="{0D108BD9-81ED-4DB2-BD59-A6C34878D82A}">
                    <a16:rowId xmlns:a16="http://schemas.microsoft.com/office/drawing/2014/main" val="195152479"/>
                  </a:ext>
                </a:extLst>
              </a:tr>
              <a:tr h="1442310">
                <a:tc vMerge="1">
                  <a:txBody>
                    <a:bodyPr/>
                    <a:lstStyle/>
                    <a:p>
                      <a:endParaRPr lang="en-ZA"/>
                    </a:p>
                  </a:txBody>
                  <a:tcPr/>
                </a:tc>
                <a:tc>
                  <a:txBody>
                    <a:bodyPr/>
                    <a:lstStyle/>
                    <a:p>
                      <a:pPr marL="0" algn="l" defTabSz="457200" rtl="0" eaLnBrk="1" latinLnBrk="0" hangingPunct="1">
                        <a:lnSpc>
                          <a:spcPct val="106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 progress</a:t>
                      </a:r>
                      <a:r>
                        <a:rPr lang="en-ZA" sz="1400" kern="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completed to the Masterplan </a:t>
                      </a:r>
                      <a:r>
                        <a:rPr lang="en-US" sz="1400" dirty="0" smtClean="0">
                          <a:solidFill>
                            <a:schemeClr val="tx1"/>
                          </a:solidFill>
                          <a:latin typeface="Arial" panose="020B0604020202020204" pitchFamily="34" charset="0"/>
                          <a:ea typeface="Calibri" panose="020F0502020204030204" pitchFamily="34" charset="0"/>
                          <a:cs typeface="Arial" panose="020B0604020202020204" pitchFamily="34" charset="0"/>
                        </a:rPr>
                        <a:t>Old government garage – 83 Visagie Street, Pretoria</a:t>
                      </a:r>
                      <a:r>
                        <a:rPr lang="en-ZA" sz="1400" dirty="0" smtClean="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235" marR="47235" marT="8857" marB="0">
                    <a:cell3D prstMaterial="dkEdge">
                      <a:bevel h="50800" prst="divot"/>
                      <a:lightRig rig="flood" dir="t"/>
                    </a:cell3D>
                  </a:tcPr>
                </a:tc>
                <a:tc>
                  <a:txBody>
                    <a:bodyPr/>
                    <a:lstStyle/>
                    <a:p>
                      <a:pPr>
                        <a:lnSpc>
                          <a:spcPct val="106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Achieved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235" marR="47235" marT="8857" marB="0">
                    <a:cell3D prstMaterial="dkEdge">
                      <a:bevel h="50800" prst="divot"/>
                      <a:lightRig rig="flood" dir="t"/>
                    </a:cell3D>
                  </a:tcPr>
                </a:tc>
                <a:tc>
                  <a:txBody>
                    <a:bodyPr/>
                    <a:lstStyle/>
                    <a:p>
                      <a:pPr marL="0" lvl="1" algn="l" defTabSz="457200" rtl="0" eaLnBrk="1" latinLnBrk="0" hangingPunct="1">
                        <a:lnSpc>
                          <a:spcPct val="106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Progress not</a:t>
                      </a:r>
                      <a:r>
                        <a:rPr lang="en-ZA" sz="1400" kern="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attained.  DPWI to facilitate Memorandum of Agreement (</a:t>
                      </a:r>
                      <a:r>
                        <a:rPr lang="en-ZA" sz="1400" kern="1200" baseline="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MoA</a:t>
                      </a:r>
                      <a:r>
                        <a:rPr lang="en-ZA" sz="1400" kern="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with implementing agent. Infrastructure SA engaged for intervention.</a:t>
                      </a:r>
                      <a:endPar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cell3D prstMaterial="dkEdge">
                      <a:bevel h="50800" prst="divot"/>
                      <a:lightRig rig="flood" dir="t"/>
                    </a:cell3D>
                  </a:tcPr>
                </a:tc>
                <a:extLst>
                  <a:ext uri="{0D108BD9-81ED-4DB2-BD59-A6C34878D82A}">
                    <a16:rowId xmlns:a16="http://schemas.microsoft.com/office/drawing/2014/main" val="1215534600"/>
                  </a:ext>
                </a:extLst>
              </a:tr>
            </a:tbl>
          </a:graphicData>
        </a:graphic>
      </p:graphicFrame>
      <p:sp>
        <p:nvSpPr>
          <p:cNvPr id="7" name="Slide Number Placeholder 6"/>
          <p:cNvSpPr>
            <a:spLocks noGrp="1"/>
          </p:cNvSpPr>
          <p:nvPr>
            <p:ph type="sldNum" sz="quarter" idx="12"/>
          </p:nvPr>
        </p:nvSpPr>
        <p:spPr/>
        <p:txBody>
          <a:bodyPr/>
          <a:lstStyle/>
          <a:p>
            <a:fld id="{AF88E988-FB04-AB4E-BE5A-59F242AF7F7A}" type="slidenum">
              <a:rPr lang="en-US" smtClean="0"/>
              <a:t>15</a:t>
            </a:fld>
            <a:endParaRPr lang="en-US" dirty="0"/>
          </a:p>
        </p:txBody>
      </p:sp>
    </p:spTree>
    <p:extLst>
      <p:ext uri="{BB962C8B-B14F-4D97-AF65-F5344CB8AC3E}">
        <p14:creationId xmlns:p14="http://schemas.microsoft.com/office/powerpoint/2010/main" val="349278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457"/>
            <a:ext cx="8153400" cy="762244"/>
          </a:xfrm>
        </p:spPr>
        <p:txBody>
          <a:bodyPr/>
          <a:lstStyle/>
          <a:p>
            <a:pPr algn="l"/>
            <a:r>
              <a:rPr lang="en-US" sz="3200" dirty="0" smtClean="0">
                <a:solidFill>
                  <a:prstClr val="black"/>
                </a:solidFill>
                <a:latin typeface="Arial" panose="020B0604020202020204" pitchFamily="34" charset="0"/>
                <a:cs typeface="Arial" panose="020B0604020202020204" pitchFamily="34" charset="0"/>
              </a:rPr>
              <a:t>Branch: </a:t>
            </a:r>
            <a:r>
              <a:rPr lang="en-US" sz="3200" dirty="0">
                <a:solidFill>
                  <a:prstClr val="black"/>
                </a:solidFill>
                <a:latin typeface="Arial" panose="020B0604020202020204" pitchFamily="34" charset="0"/>
                <a:cs typeface="Arial" panose="020B0604020202020204" pitchFamily="34" charset="0"/>
              </a:rPr>
              <a:t>Human Resources</a:t>
            </a:r>
            <a:endParaRPr lang="en-US" sz="3200" dirty="0"/>
          </a:p>
        </p:txBody>
      </p:sp>
      <p:sp>
        <p:nvSpPr>
          <p:cNvPr id="3" name="Subtitle 2"/>
          <p:cNvSpPr>
            <a:spLocks noGrp="1"/>
          </p:cNvSpPr>
          <p:nvPr>
            <p:ph type="subTitle" idx="1"/>
          </p:nvPr>
        </p:nvSpPr>
        <p:spPr>
          <a:xfrm>
            <a:off x="193963" y="844061"/>
            <a:ext cx="8728363" cy="5335065"/>
          </a:xfrm>
        </p:spPr>
        <p:txBody>
          <a:bodyPr/>
          <a:lstStyle/>
          <a:p>
            <a:pPr algn="l">
              <a:lnSpc>
                <a:spcPct val="107000"/>
              </a:lnSpc>
              <a:spcAft>
                <a:spcPts val="800"/>
              </a:spcAft>
            </a:pPr>
            <a:r>
              <a:rPr lang="en-ZA" sz="2000" dirty="0">
                <a:solidFill>
                  <a:schemeClr val="tx1"/>
                </a:solidFill>
                <a:latin typeface="Arial" panose="020B0604020202020204" pitchFamily="34" charset="0"/>
                <a:ea typeface="Calibri" panose="020F0502020204030204" pitchFamily="34" charset="0"/>
                <a:cs typeface="Arial" panose="020B0604020202020204" pitchFamily="34" charset="0"/>
              </a:rPr>
              <a:t>Human Resources planned for </a:t>
            </a:r>
            <a:r>
              <a:rPr lang="en-Z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two (2) </a:t>
            </a:r>
            <a:r>
              <a:rPr lang="en-ZA" sz="2000" dirty="0">
                <a:solidFill>
                  <a:schemeClr val="tx1"/>
                </a:solidFill>
                <a:latin typeface="Arial" panose="020B0604020202020204" pitchFamily="34" charset="0"/>
                <a:ea typeface="Calibri" panose="020F0502020204030204" pitchFamily="34" charset="0"/>
                <a:cs typeface="Arial" panose="020B0604020202020204" pitchFamily="34" charset="0"/>
              </a:rPr>
              <a:t>and achieved </a:t>
            </a:r>
            <a:r>
              <a:rPr lang="en-ZA"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all </a:t>
            </a:r>
            <a:r>
              <a:rPr lang="en-ZA" sz="2000" dirty="0">
                <a:solidFill>
                  <a:schemeClr val="tx1"/>
                </a:solidFill>
                <a:latin typeface="Arial" panose="020B0604020202020204" pitchFamily="34" charset="0"/>
                <a:ea typeface="Calibri" panose="020F0502020204030204" pitchFamily="34" charset="0"/>
                <a:cs typeface="Arial" panose="020B0604020202020204" pitchFamily="34" charset="0"/>
              </a:rPr>
              <a:t>targets for the financial year.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34464870"/>
              </p:ext>
            </p:extLst>
          </p:nvPr>
        </p:nvGraphicFramePr>
        <p:xfrm>
          <a:off x="193962" y="1606304"/>
          <a:ext cx="8563176" cy="4572822"/>
        </p:xfrm>
        <a:graphic>
          <a:graphicData uri="http://schemas.openxmlformats.org/drawingml/2006/table">
            <a:tbl>
              <a:tblPr firstRow="1" bandRow="1">
                <a:tableStyleId>{5C22544A-7EE6-4342-B048-85BDC9FD1C3A}</a:tableStyleId>
              </a:tblPr>
              <a:tblGrid>
                <a:gridCol w="2140794">
                  <a:extLst>
                    <a:ext uri="{9D8B030D-6E8A-4147-A177-3AD203B41FA5}">
                      <a16:colId xmlns:a16="http://schemas.microsoft.com/office/drawing/2014/main" val="3611797066"/>
                    </a:ext>
                  </a:extLst>
                </a:gridCol>
                <a:gridCol w="2140794">
                  <a:extLst>
                    <a:ext uri="{9D8B030D-6E8A-4147-A177-3AD203B41FA5}">
                      <a16:colId xmlns:a16="http://schemas.microsoft.com/office/drawing/2014/main" val="472712581"/>
                    </a:ext>
                  </a:extLst>
                </a:gridCol>
                <a:gridCol w="1601977">
                  <a:extLst>
                    <a:ext uri="{9D8B030D-6E8A-4147-A177-3AD203B41FA5}">
                      <a16:colId xmlns:a16="http://schemas.microsoft.com/office/drawing/2014/main" val="3300725823"/>
                    </a:ext>
                  </a:extLst>
                </a:gridCol>
                <a:gridCol w="2679611">
                  <a:extLst>
                    <a:ext uri="{9D8B030D-6E8A-4147-A177-3AD203B41FA5}">
                      <a16:colId xmlns:a16="http://schemas.microsoft.com/office/drawing/2014/main" val="3575633617"/>
                    </a:ext>
                  </a:extLst>
                </a:gridCol>
              </a:tblGrid>
              <a:tr h="1072045">
                <a:tc>
                  <a:txBody>
                    <a:bodyPr/>
                    <a:lstStyle/>
                    <a:p>
                      <a:pPr marL="0" algn="l" defTabSz="457200" rtl="0" eaLnBrk="1" latinLnBrk="0" hangingPunct="1">
                        <a:lnSpc>
                          <a:spcPct val="106000"/>
                        </a:lnSpc>
                        <a:spcAft>
                          <a:spcPts val="0"/>
                        </a:spcAft>
                      </a:pPr>
                      <a:r>
                        <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Branch</a:t>
                      </a:r>
                    </a:p>
                  </a:txBody>
                  <a:tcPr marL="47235" marR="47235" marT="8857" marB="0" anchor="ctr">
                    <a:cell3D prstMaterial="dkEdge">
                      <a:bevel h="50800" prst="divot"/>
                      <a:lightRig rig="flood" dir="t"/>
                    </a:cell3D>
                  </a:tcPr>
                </a:tc>
                <a:tc>
                  <a:txBody>
                    <a:bodyPr/>
                    <a:lstStyle/>
                    <a:p>
                      <a:pPr marL="0" algn="l" defTabSz="457200" rtl="0" eaLnBrk="1" latinLnBrk="0" hangingPunct="1">
                        <a:lnSpc>
                          <a:spcPct val="106000"/>
                        </a:lnSpc>
                        <a:spcAft>
                          <a:spcPts val="0"/>
                        </a:spcAft>
                      </a:pPr>
                      <a:r>
                        <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Targets: </a:t>
                      </a:r>
                      <a:r>
                        <a:rPr lang="en-ZA" sz="1400" b="1"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2020/21</a:t>
                      </a:r>
                      <a:endPar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235" marR="47235" marT="8857" marB="0" anchor="ctr">
                    <a:cell3D prstMaterial="dkEdge">
                      <a:bevel h="50800" prst="divot"/>
                      <a:lightRig rig="flood" dir="t"/>
                    </a:cell3D>
                  </a:tcPr>
                </a:tc>
                <a:tc>
                  <a:txBody>
                    <a:bodyPr/>
                    <a:lstStyle/>
                    <a:p>
                      <a:pPr marL="0" algn="l" defTabSz="457200" rtl="0" eaLnBrk="1" latinLnBrk="0" hangingPunct="1">
                        <a:lnSpc>
                          <a:spcPct val="106000"/>
                        </a:lnSpc>
                        <a:spcAft>
                          <a:spcPts val="0"/>
                        </a:spcAft>
                      </a:pPr>
                      <a:r>
                        <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Status</a:t>
                      </a:r>
                    </a:p>
                  </a:txBody>
                  <a:tcPr marL="47235" marR="47235" marT="8857" marB="0" anchor="ctr">
                    <a:cell3D prstMaterial="dkEdge">
                      <a:bevel h="50800" prst="divot"/>
                      <a:lightRig rig="flood" dir="t"/>
                    </a:cell3D>
                  </a:tcPr>
                </a:tc>
                <a:tc>
                  <a:txBody>
                    <a:bodyPr/>
                    <a:lstStyle/>
                    <a:p>
                      <a:pPr marL="0" algn="l" defTabSz="457200" rtl="0" eaLnBrk="1" latinLnBrk="0" hangingPunct="1">
                        <a:lnSpc>
                          <a:spcPct val="106000"/>
                        </a:lnSpc>
                        <a:spcAft>
                          <a:spcPts val="0"/>
                        </a:spcAft>
                      </a:pPr>
                      <a:r>
                        <a:rPr lang="en-ZA" sz="1400" b="1"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Deviation </a:t>
                      </a:r>
                      <a:r>
                        <a:rPr lang="en-ZA"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 Comments </a:t>
                      </a:r>
                    </a:p>
                  </a:txBody>
                  <a:tcPr marL="0" marR="0" marT="0" marB="0" anchor="ctr">
                    <a:cell3D prstMaterial="dkEdge">
                      <a:bevel h="50800" prst="divot"/>
                      <a:lightRig rig="flood" dir="t"/>
                    </a:cell3D>
                  </a:tcPr>
                </a:tc>
                <a:extLst>
                  <a:ext uri="{0D108BD9-81ED-4DB2-BD59-A6C34878D82A}">
                    <a16:rowId xmlns:a16="http://schemas.microsoft.com/office/drawing/2014/main" val="2039960805"/>
                  </a:ext>
                </a:extLst>
              </a:tr>
              <a:tr h="1772551">
                <a:tc rowSpan="2">
                  <a:txBody>
                    <a:bodyPr/>
                    <a:lstStyle/>
                    <a:p>
                      <a:pPr marL="0" algn="l" defTabSz="457200" rtl="0" eaLnBrk="1" latinLnBrk="0" hangingPunct="1">
                        <a:lnSpc>
                          <a:spcPct val="106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Human Resources</a:t>
                      </a:r>
                    </a:p>
                  </a:txBody>
                  <a:tcPr marL="47235" marR="47235" marT="8857" marB="0">
                    <a:cell3D prstMaterial="dkEdge">
                      <a:bevel h="50800" prst="divot"/>
                      <a:lightRig rig="flood" dir="t"/>
                    </a:cell3D>
                  </a:tcPr>
                </a:tc>
                <a:tc>
                  <a:txBody>
                    <a:bodyPr/>
                    <a:lstStyle/>
                    <a:p>
                      <a:pPr marL="0" algn="l" defTabSz="457200" rtl="0" eaLnBrk="1" latinLnBrk="0" hangingPunct="1">
                        <a:lnSpc>
                          <a:spcPct val="106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r>
                        <a:rPr lang="en-ZA" sz="1400" kern="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unemployed young people and women recruited for artisan and graduate skills development programs</a:t>
                      </a:r>
                      <a:endPar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235" marR="47235" marT="8857" marB="0">
                    <a:cell3D prstMaterial="dkEdge">
                      <a:bevel h="50800" prst="divot"/>
                      <a:lightRig rig="flood" dir="t"/>
                    </a:cell3D>
                  </a:tcPr>
                </a:tc>
                <a:tc>
                  <a:txBody>
                    <a:bodyPr/>
                    <a:lstStyle/>
                    <a:p>
                      <a:pPr marL="0" algn="l" defTabSz="457200" rtl="0" eaLnBrk="1" latinLnBrk="0" hangingPunct="1">
                        <a:lnSpc>
                          <a:spcPct val="106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Achieved</a:t>
                      </a:r>
                    </a:p>
                  </a:txBody>
                  <a:tcPr marL="47235" marR="47235" marT="8857" marB="0">
                    <a:cell3D prstMaterial="dkEdge">
                      <a:bevel h="50800" prst="divot"/>
                      <a:lightRig rig="flood" dir="t"/>
                    </a:cell3D>
                  </a:tcPr>
                </a:tc>
                <a:tc>
                  <a:txBody>
                    <a:bodyPr/>
                    <a:lstStyle/>
                    <a:p>
                      <a:pPr>
                        <a:lnSpc>
                          <a:spcPct val="106000"/>
                        </a:lnSpc>
                        <a:spcAft>
                          <a:spcPts val="0"/>
                        </a:spcAft>
                      </a:pPr>
                      <a:r>
                        <a:rPr lang="en-ZA" sz="14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Additional 18</a:t>
                      </a:r>
                      <a:r>
                        <a:rPr lang="en-ZA" sz="1400" kern="12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graduates</a:t>
                      </a:r>
                      <a:r>
                        <a:rPr lang="en-ZA" sz="1400" kern="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skills development programmes were identified and more people appointed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cell3D prstMaterial="dkEdge">
                      <a:bevel h="50800" prst="divot"/>
                      <a:lightRig rig="flood" dir="t"/>
                    </a:cell3D>
                  </a:tcPr>
                </a:tc>
                <a:extLst>
                  <a:ext uri="{0D108BD9-81ED-4DB2-BD59-A6C34878D82A}">
                    <a16:rowId xmlns:a16="http://schemas.microsoft.com/office/drawing/2014/main" val="2042599615"/>
                  </a:ext>
                </a:extLst>
              </a:tr>
              <a:tr h="1728226">
                <a:tc vMerge="1">
                  <a:txBody>
                    <a:bodyPr/>
                    <a:lstStyle/>
                    <a:p>
                      <a:endParaRPr lang="en-ZA"/>
                    </a:p>
                  </a:txBody>
                  <a:tcPr/>
                </a:tc>
                <a:tc>
                  <a:txBody>
                    <a:bodyPr/>
                    <a:lstStyle/>
                    <a:p>
                      <a:pPr marL="0" algn="l" defTabSz="457200" rtl="0" eaLnBrk="1" latinLnBrk="0" hangingPunct="1">
                        <a:lnSpc>
                          <a:spcPct val="106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(220) of total workforce trained as per WSP identified priorities</a:t>
                      </a:r>
                      <a:endPar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235" marR="47235" marT="8857" marB="0">
                    <a:cell3D prstMaterial="dkEdge">
                      <a:bevel h="50800" prst="divot"/>
                      <a:lightRig rig="flood" dir="t"/>
                    </a:cell3D>
                  </a:tcPr>
                </a:tc>
                <a:tc>
                  <a:txBody>
                    <a:bodyPr/>
                    <a:lstStyle/>
                    <a:p>
                      <a:pPr marL="0" algn="l" defTabSz="457200" rtl="0" eaLnBrk="1" latinLnBrk="0" hangingPunct="1">
                        <a:lnSpc>
                          <a:spcPct val="106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Achieved</a:t>
                      </a:r>
                    </a:p>
                  </a:txBody>
                  <a:tcPr marL="47235" marR="47235" marT="8857" marB="0">
                    <a:cell3D prstMaterial="dkEdge">
                      <a:bevel h="50800" prst="divot"/>
                      <a:lightRig rig="flood" dir="t"/>
                    </a:cell3D>
                  </a:tcPr>
                </a:tc>
                <a:tc>
                  <a:txBody>
                    <a:bodyPr/>
                    <a:lstStyle/>
                    <a:p>
                      <a:pPr>
                        <a:lnSpc>
                          <a:spcPct val="106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14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Additional officials (58) </a:t>
                      </a:r>
                      <a:r>
                        <a:rPr lang="en-ZA" sz="14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were </a:t>
                      </a:r>
                      <a:r>
                        <a:rPr lang="en-ZA" sz="1400" kern="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trained in the production area to improve colour management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cell3D prstMaterial="dkEdge">
                      <a:bevel h="50800" prst="divot"/>
                      <a:lightRig rig="flood" dir="t"/>
                    </a:cell3D>
                  </a:tcPr>
                </a:tc>
                <a:extLst>
                  <a:ext uri="{0D108BD9-81ED-4DB2-BD59-A6C34878D82A}">
                    <a16:rowId xmlns:a16="http://schemas.microsoft.com/office/drawing/2014/main" val="3914584468"/>
                  </a:ext>
                </a:extLst>
              </a:tr>
            </a:tbl>
          </a:graphicData>
        </a:graphic>
      </p:graphicFrame>
      <p:sp>
        <p:nvSpPr>
          <p:cNvPr id="7" name="Slide Number Placeholder 6"/>
          <p:cNvSpPr>
            <a:spLocks noGrp="1"/>
          </p:cNvSpPr>
          <p:nvPr>
            <p:ph type="sldNum" sz="quarter" idx="12"/>
          </p:nvPr>
        </p:nvSpPr>
        <p:spPr/>
        <p:txBody>
          <a:bodyPr/>
          <a:lstStyle/>
          <a:p>
            <a:fld id="{AF88E988-FB04-AB4E-BE5A-59F242AF7F7A}" type="slidenum">
              <a:rPr lang="en-US" smtClean="0"/>
              <a:t>16</a:t>
            </a:fld>
            <a:endParaRPr lang="en-US" dirty="0"/>
          </a:p>
        </p:txBody>
      </p:sp>
    </p:spTree>
    <p:extLst>
      <p:ext uri="{BB962C8B-B14F-4D97-AF65-F5344CB8AC3E}">
        <p14:creationId xmlns:p14="http://schemas.microsoft.com/office/powerpoint/2010/main" val="768973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2515" y="2910254"/>
            <a:ext cx="7939455" cy="1077218"/>
          </a:xfrm>
          <a:prstGeom prst="rect">
            <a:avLst/>
          </a:prstGeom>
        </p:spPr>
        <p:txBody>
          <a:bodyPr wrap="square">
            <a:spAutoFit/>
          </a:bodyPr>
          <a:lstStyle/>
          <a:p>
            <a:pPr algn="ctr"/>
            <a:r>
              <a:rPr lang="en-US" sz="3200" b="1" dirty="0">
                <a:latin typeface="Arial Black" panose="020B0A04020102020204" pitchFamily="34" charset="0"/>
                <a:cs typeface="Arial" panose="020B0604020202020204" pitchFamily="34" charset="0"/>
              </a:rPr>
              <a:t>PART B: GPW Financial Statements </a:t>
            </a:r>
            <a:r>
              <a:rPr lang="en-US" sz="3200" b="1" dirty="0" smtClean="0">
                <a:latin typeface="Arial Black" panose="020B0A04020102020204" pitchFamily="34" charset="0"/>
                <a:cs typeface="Arial" panose="020B0604020202020204" pitchFamily="34" charset="0"/>
              </a:rPr>
              <a:t>2020/21</a:t>
            </a:r>
            <a:endParaRPr lang="en-US" sz="3200" dirty="0">
              <a:latin typeface="Arial Black" panose="020B0A04020102020204" pitchFamily="34" charset="0"/>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t>17</a:t>
            </a:fld>
            <a:endParaRPr lang="en-US" dirty="0"/>
          </a:p>
        </p:txBody>
      </p:sp>
    </p:spTree>
    <p:extLst>
      <p:ext uri="{BB962C8B-B14F-4D97-AF65-F5344CB8AC3E}">
        <p14:creationId xmlns:p14="http://schemas.microsoft.com/office/powerpoint/2010/main" val="2605102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0" y="166255"/>
            <a:ext cx="7841673" cy="415637"/>
          </a:xfrm>
        </p:spPr>
        <p:txBody>
          <a:bodyPr>
            <a:normAutofit fontScale="90000"/>
          </a:bodyPr>
          <a:lstStyle/>
          <a:p>
            <a:pPr algn="l"/>
            <a:r>
              <a:rPr lang="en-US" sz="2800" b="1" dirty="0" smtClean="0">
                <a:latin typeface="Arial" panose="020B0604020202020204" pitchFamily="34" charset="0"/>
                <a:cs typeface="Arial" panose="020B0604020202020204" pitchFamily="34" charset="0"/>
              </a:rPr>
              <a:t>Annual Financial Statements and Audit outcome</a:t>
            </a:r>
            <a:endParaRPr lang="en-US" sz="2800" b="1" dirty="0">
              <a:latin typeface="Arial" panose="020B0604020202020204" pitchFamily="34" charset="0"/>
              <a:cs typeface="Arial" panose="020B0604020202020204" pitchFamily="34" charset="0"/>
            </a:endParaRPr>
          </a:p>
        </p:txBody>
      </p:sp>
      <p:sp>
        <p:nvSpPr>
          <p:cNvPr id="11" name="Rectangle 10"/>
          <p:cNvSpPr/>
          <p:nvPr/>
        </p:nvSpPr>
        <p:spPr>
          <a:xfrm>
            <a:off x="581891" y="581891"/>
            <a:ext cx="8317409" cy="5703036"/>
          </a:xfrm>
          <a:prstGeom prst="rect">
            <a:avLst/>
          </a:prstGeom>
        </p:spPr>
        <p:txBody>
          <a:bodyPr wrap="square">
            <a:spAutoFit/>
          </a:bodyPr>
          <a:lstStyle/>
          <a:p>
            <a:pPr>
              <a:lnSpc>
                <a:spcPct val="107000"/>
              </a:lnSpc>
              <a:spcAft>
                <a:spcPts val="800"/>
              </a:spcAft>
            </a:pPr>
            <a:endParaRPr lang="en-ZA"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3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400" b="1" dirty="0">
                <a:latin typeface="Arial" panose="020B0604020202020204" pitchFamily="34" charset="0"/>
                <a:ea typeface="Calibri" panose="020F0502020204030204" pitchFamily="34" charset="0"/>
                <a:cs typeface="Times New Roman" panose="02020603050405020304" pitchFamily="18" charset="0"/>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C816D67-B21A-42C7-04E2-7F6C69FDF617}"/>
              </a:ext>
            </a:extLst>
          </p:cNvPr>
          <p:cNvSpPr txBox="1"/>
          <p:nvPr/>
        </p:nvSpPr>
        <p:spPr>
          <a:xfrm>
            <a:off x="212436" y="1034890"/>
            <a:ext cx="8686864" cy="518686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1600" dirty="0">
                <a:latin typeface="Arial" panose="020B0604020202020204" pitchFamily="34" charset="0"/>
                <a:cs typeface="Arial" panose="020B0604020202020204" pitchFamily="34" charset="0"/>
              </a:rPr>
              <a:t>The overall audit outcome has remained stagnant over the past two years. </a:t>
            </a:r>
            <a:endParaRPr lang="en-GB" sz="1600" dirty="0" smtClean="0">
              <a:latin typeface="Arial" panose="020B06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600" dirty="0" smtClean="0">
                <a:latin typeface="Arial" panose="020B0604020202020204" pitchFamily="34" charset="0"/>
                <a:cs typeface="Arial" panose="020B0604020202020204" pitchFamily="34" charset="0"/>
              </a:rPr>
              <a:t>GPW </a:t>
            </a:r>
            <a:r>
              <a:rPr lang="en-GB" sz="1600" dirty="0">
                <a:latin typeface="Arial" panose="020B0604020202020204" pitchFamily="34" charset="0"/>
                <a:cs typeface="Arial" panose="020B0604020202020204" pitchFamily="34" charset="0"/>
              </a:rPr>
              <a:t>received a disclaimer opinion in 2019/20 due to the management representation letter not being signed </a:t>
            </a:r>
            <a:r>
              <a:rPr lang="en-GB" sz="1600" dirty="0" smtClean="0">
                <a:latin typeface="Arial" panose="020B0604020202020204" pitchFamily="34" charset="0"/>
                <a:cs typeface="Arial" panose="020B0604020202020204" pitchFamily="34" charset="0"/>
              </a:rPr>
              <a:t>off pending an escalation outcome. </a:t>
            </a:r>
            <a:endParaRPr lang="en-GB" sz="1600" dirty="0">
              <a:latin typeface="Arial" panose="020B06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AFS for </a:t>
            </a:r>
            <a:r>
              <a:rPr lang="en-ZA" sz="1600" dirty="0" smtClean="0">
                <a:latin typeface="Arial" panose="020B0604020202020204" pitchFamily="34" charset="0"/>
                <a:cs typeface="Arial" panose="020B0604020202020204" pitchFamily="34" charset="0"/>
              </a:rPr>
              <a:t>2020/21 </a:t>
            </a:r>
            <a:r>
              <a:rPr lang="en-ZA" sz="1600" dirty="0">
                <a:latin typeface="Arial" panose="020B0604020202020204" pitchFamily="34" charset="0"/>
                <a:cs typeface="Arial" panose="020B0604020202020204" pitchFamily="34" charset="0"/>
              </a:rPr>
              <a:t>were submitted to the AGSA on the </a:t>
            </a:r>
            <a:r>
              <a:rPr lang="en-ZA" sz="1600" dirty="0" smtClean="0">
                <a:latin typeface="Arial" panose="020B0604020202020204" pitchFamily="34" charset="0"/>
                <a:cs typeface="Arial" panose="020B0604020202020204" pitchFamily="34" charset="0"/>
              </a:rPr>
              <a:t>31</a:t>
            </a:r>
            <a:r>
              <a:rPr lang="en-ZA" sz="1600" baseline="30000" dirty="0" smtClean="0">
                <a:latin typeface="Arial" panose="020B0604020202020204" pitchFamily="34" charset="0"/>
                <a:cs typeface="Arial" panose="020B0604020202020204" pitchFamily="34" charset="0"/>
              </a:rPr>
              <a:t>st</a:t>
            </a:r>
            <a:r>
              <a:rPr lang="en-ZA" sz="1600" dirty="0" smtClean="0">
                <a:latin typeface="Arial" panose="020B0604020202020204" pitchFamily="34" charset="0"/>
                <a:cs typeface="Arial" panose="020B0604020202020204" pitchFamily="34" charset="0"/>
              </a:rPr>
              <a:t> May </a:t>
            </a:r>
            <a:r>
              <a:rPr lang="en-ZA" sz="1600" dirty="0">
                <a:latin typeface="Arial" panose="020B0604020202020204" pitchFamily="34" charset="0"/>
                <a:cs typeface="Arial" panose="020B0604020202020204" pitchFamily="34" charset="0"/>
              </a:rPr>
              <a:t>2021, one year after its statutory submission </a:t>
            </a:r>
            <a:r>
              <a:rPr lang="en-ZA" sz="1600" dirty="0" smtClean="0">
                <a:latin typeface="Arial" panose="020B0604020202020204" pitchFamily="34" charset="0"/>
                <a:cs typeface="Arial" panose="020B0604020202020204" pitchFamily="34" charset="0"/>
              </a:rPr>
              <a:t>date, </a:t>
            </a:r>
            <a:r>
              <a:rPr lang="en-ZA" sz="1600" dirty="0">
                <a:latin typeface="Arial" panose="020B0604020202020204" pitchFamily="34" charset="0"/>
                <a:cs typeface="Arial" panose="020B0604020202020204" pitchFamily="34" charset="0"/>
              </a:rPr>
              <a:t>due to the data </a:t>
            </a:r>
            <a:r>
              <a:rPr lang="en-ZA" sz="1600" dirty="0" smtClean="0">
                <a:latin typeface="Arial" panose="020B0604020202020204" pitchFamily="34" charset="0"/>
                <a:cs typeface="Arial" panose="020B0604020202020204" pitchFamily="34" charset="0"/>
              </a:rPr>
              <a:t>losses experienced within GPW. </a:t>
            </a:r>
          </a:p>
          <a:p>
            <a:pPr marL="285750" indent="-285750">
              <a:lnSpc>
                <a:spcPct val="107000"/>
              </a:lnSpc>
              <a:spcAft>
                <a:spcPts val="80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audit report was signed off on the </a:t>
            </a:r>
            <a:r>
              <a:rPr lang="en-ZA" sz="1600" dirty="0" smtClean="0">
                <a:latin typeface="Arial" panose="020B0604020202020204" pitchFamily="34" charset="0"/>
                <a:cs typeface="Arial" panose="020B0604020202020204" pitchFamily="34" charset="0"/>
              </a:rPr>
              <a:t>20</a:t>
            </a:r>
            <a:r>
              <a:rPr lang="en-ZA" sz="1600" baseline="30000" dirty="0" smtClean="0">
                <a:latin typeface="Arial" panose="020B0604020202020204" pitchFamily="34" charset="0"/>
                <a:cs typeface="Arial" panose="020B0604020202020204" pitchFamily="34" charset="0"/>
              </a:rPr>
              <a:t>th</a:t>
            </a:r>
            <a:r>
              <a:rPr lang="en-ZA" sz="1600" dirty="0" smtClean="0">
                <a:latin typeface="Arial" panose="020B0604020202020204" pitchFamily="34" charset="0"/>
                <a:cs typeface="Arial" panose="020B0604020202020204" pitchFamily="34" charset="0"/>
              </a:rPr>
              <a:t> September </a:t>
            </a:r>
            <a:r>
              <a:rPr lang="en-ZA" sz="1600" dirty="0">
                <a:latin typeface="Arial" panose="020B0604020202020204" pitchFamily="34" charset="0"/>
                <a:cs typeface="Arial" panose="020B0604020202020204" pitchFamily="34" charset="0"/>
              </a:rPr>
              <a:t>2022</a:t>
            </a:r>
            <a:r>
              <a:rPr lang="en-ZA" sz="1600" dirty="0" smtClean="0">
                <a:latin typeface="Arial" panose="020B0604020202020204" pitchFamily="34" charset="0"/>
                <a:cs typeface="Arial" panose="020B0604020202020204" pitchFamily="34" charset="0"/>
              </a:rPr>
              <a:t>. The Annual Report for the same period was prepared by GPW management and tabled  by the 30</a:t>
            </a:r>
            <a:r>
              <a:rPr lang="en-ZA" sz="1600" baseline="30000" dirty="0" smtClean="0">
                <a:latin typeface="Arial" panose="020B0604020202020204" pitchFamily="34" charset="0"/>
                <a:cs typeface="Arial" panose="020B0604020202020204" pitchFamily="34" charset="0"/>
              </a:rPr>
              <a:t>th</a:t>
            </a:r>
            <a:r>
              <a:rPr lang="en-ZA" sz="1600" dirty="0" smtClean="0">
                <a:latin typeface="Arial" panose="020B0604020202020204" pitchFamily="34" charset="0"/>
                <a:cs typeface="Arial" panose="020B0604020202020204" pitchFamily="34" charset="0"/>
              </a:rPr>
              <a:t> September 2022.</a:t>
            </a:r>
          </a:p>
          <a:p>
            <a:pPr marL="285750" indent="-285750">
              <a:lnSpc>
                <a:spcPct val="107000"/>
              </a:lnSpc>
              <a:spcAft>
                <a:spcPts val="800"/>
              </a:spcAft>
              <a:buFont typeface="Arial" panose="020B0604020202020204" pitchFamily="34" charset="0"/>
              <a:buChar char="•"/>
            </a:pPr>
            <a:r>
              <a:rPr lang="en-GB" sz="1600" dirty="0" smtClean="0">
                <a:latin typeface="Arial" panose="020B0604020202020204" pitchFamily="34" charset="0"/>
                <a:cs typeface="Arial" panose="020B0604020202020204" pitchFamily="34" charset="0"/>
              </a:rPr>
              <a:t> GPW received a disclaimer audit opinion for the 2020/21 </a:t>
            </a:r>
            <a:r>
              <a:rPr lang="en-GB" sz="1600" dirty="0">
                <a:latin typeface="Arial" panose="020B0604020202020204" pitchFamily="34" charset="0"/>
                <a:cs typeface="Arial" panose="020B0604020202020204" pitchFamily="34" charset="0"/>
              </a:rPr>
              <a:t>AFS </a:t>
            </a:r>
            <a:r>
              <a:rPr lang="en-GB" sz="1600" dirty="0" smtClean="0">
                <a:latin typeface="Arial" panose="020B0604020202020204" pitchFamily="34" charset="0"/>
                <a:cs typeface="Arial" panose="020B0604020202020204" pitchFamily="34" charset="0"/>
              </a:rPr>
              <a:t>due </a:t>
            </a:r>
            <a:r>
              <a:rPr lang="en-GB" sz="1600" dirty="0">
                <a:latin typeface="Arial" panose="020B0604020202020204" pitchFamily="34" charset="0"/>
                <a:cs typeface="Arial" panose="020B0604020202020204" pitchFamily="34" charset="0"/>
              </a:rPr>
              <a:t>to the data loss which eroded the general ledger. The balances in the AFS were not supported by the general ledger which resulted in limitation of scope.</a:t>
            </a:r>
            <a:endParaRPr lang="en-ZA" sz="1600" dirty="0">
              <a:latin typeface="Arial" panose="020B06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GPW </a:t>
            </a:r>
            <a:r>
              <a:rPr lang="en-ZA" sz="1600" dirty="0">
                <a:latin typeface="Arial" panose="020B0604020202020204" pitchFamily="34" charset="0"/>
                <a:cs typeface="Arial" panose="020B0604020202020204" pitchFamily="34" charset="0"/>
              </a:rPr>
              <a:t>experienced the 1st data loss on the 4 February 2021. The data loss impacted opening balances on 1 April 2020 and transactions for the 10 months period to January 2021. </a:t>
            </a:r>
            <a:endParaRPr lang="en-ZA" sz="1600" dirty="0" smtClean="0">
              <a:latin typeface="Arial" panose="020B06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On </a:t>
            </a:r>
            <a:r>
              <a:rPr lang="en-ZA" sz="1600" dirty="0">
                <a:latin typeface="Arial" panose="020B0604020202020204" pitchFamily="34" charset="0"/>
                <a:cs typeface="Arial" panose="020B0604020202020204" pitchFamily="34" charset="0"/>
              </a:rPr>
              <a:t>the </a:t>
            </a:r>
            <a:r>
              <a:rPr lang="en-ZA" sz="1600" dirty="0" smtClean="0">
                <a:latin typeface="Arial" panose="020B0604020202020204" pitchFamily="34" charset="0"/>
                <a:cs typeface="Arial" panose="020B0604020202020204" pitchFamily="34" charset="0"/>
              </a:rPr>
              <a:t>25</a:t>
            </a:r>
            <a:r>
              <a:rPr lang="en-ZA" sz="1600" baseline="30000" dirty="0" smtClean="0">
                <a:latin typeface="Arial" panose="020B0604020202020204" pitchFamily="34" charset="0"/>
                <a:cs typeface="Arial" panose="020B0604020202020204" pitchFamily="34" charset="0"/>
              </a:rPr>
              <a:t>th</a:t>
            </a:r>
            <a:r>
              <a:rPr lang="en-ZA" sz="1600" dirty="0" smtClean="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March 2022 and the </a:t>
            </a:r>
            <a:r>
              <a:rPr lang="en-ZA" sz="1600" dirty="0" smtClean="0">
                <a:latin typeface="Arial" panose="020B0604020202020204" pitchFamily="34" charset="0"/>
                <a:cs typeface="Arial" panose="020B0604020202020204" pitchFamily="34" charset="0"/>
              </a:rPr>
              <a:t>1</a:t>
            </a:r>
            <a:r>
              <a:rPr lang="en-ZA" sz="1600" baseline="30000" dirty="0" smtClean="0">
                <a:latin typeface="Arial" panose="020B0604020202020204" pitchFamily="34" charset="0"/>
                <a:cs typeface="Arial" panose="020B0604020202020204" pitchFamily="34" charset="0"/>
              </a:rPr>
              <a:t>st</a:t>
            </a:r>
            <a:r>
              <a:rPr lang="en-ZA" sz="1600" dirty="0" smtClean="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April 2022, further system crashes occurred which wiped out the data captured from </a:t>
            </a:r>
            <a:r>
              <a:rPr lang="en-ZA" sz="1600" dirty="0" smtClean="0">
                <a:latin typeface="Arial" panose="020B0604020202020204" pitchFamily="34" charset="0"/>
                <a:cs typeface="Arial" panose="020B0604020202020204" pitchFamily="34" charset="0"/>
              </a:rPr>
              <a:t>02</a:t>
            </a:r>
            <a:r>
              <a:rPr lang="en-ZA" sz="1600" baseline="30000" dirty="0" smtClean="0">
                <a:latin typeface="Arial" panose="020B0604020202020204" pitchFamily="34" charset="0"/>
                <a:cs typeface="Arial" panose="020B0604020202020204" pitchFamily="34" charset="0"/>
              </a:rPr>
              <a:t>nd</a:t>
            </a:r>
            <a:r>
              <a:rPr lang="en-ZA" sz="1600" dirty="0" smtClean="0">
                <a:latin typeface="Arial" panose="020B0604020202020204" pitchFamily="34" charset="0"/>
                <a:cs typeface="Arial" panose="020B0604020202020204" pitchFamily="34" charset="0"/>
              </a:rPr>
              <a:t> September </a:t>
            </a:r>
            <a:r>
              <a:rPr lang="en-ZA" sz="1600" dirty="0">
                <a:latin typeface="Arial" panose="020B0604020202020204" pitchFamily="34" charset="0"/>
                <a:cs typeface="Arial" panose="020B0604020202020204" pitchFamily="34" charset="0"/>
              </a:rPr>
              <a:t>2021 to </a:t>
            </a:r>
            <a:r>
              <a:rPr lang="en-ZA" sz="1600" dirty="0" smtClean="0">
                <a:latin typeface="Arial" panose="020B0604020202020204" pitchFamily="34" charset="0"/>
                <a:cs typeface="Arial" panose="020B0604020202020204" pitchFamily="34" charset="0"/>
              </a:rPr>
              <a:t>31</a:t>
            </a:r>
            <a:r>
              <a:rPr lang="en-ZA" sz="1600" baseline="30000" dirty="0" smtClean="0">
                <a:latin typeface="Arial" panose="020B0604020202020204" pitchFamily="34" charset="0"/>
                <a:cs typeface="Arial" panose="020B0604020202020204" pitchFamily="34" charset="0"/>
              </a:rPr>
              <a:t>st</a:t>
            </a:r>
            <a:r>
              <a:rPr lang="en-ZA" sz="1600" dirty="0" smtClean="0">
                <a:latin typeface="Arial" panose="020B0604020202020204" pitchFamily="34" charset="0"/>
                <a:cs typeface="Arial" panose="020B0604020202020204" pitchFamily="34" charset="0"/>
              </a:rPr>
              <a:t> March </a:t>
            </a:r>
            <a:r>
              <a:rPr lang="en-ZA" sz="1600" dirty="0">
                <a:latin typeface="Arial" panose="020B0604020202020204" pitchFamily="34" charset="0"/>
                <a:cs typeface="Arial" panose="020B0604020202020204" pitchFamily="34" charset="0"/>
              </a:rPr>
              <a:t>2022. The </a:t>
            </a:r>
            <a:r>
              <a:rPr lang="en-ZA" sz="1600" dirty="0" smtClean="0">
                <a:latin typeface="Arial" panose="020B0604020202020204" pitchFamily="34" charset="0"/>
                <a:cs typeface="Arial" panose="020B0604020202020204" pitchFamily="34" charset="0"/>
              </a:rPr>
              <a:t>2</a:t>
            </a:r>
            <a:r>
              <a:rPr lang="en-ZA" sz="1600" baseline="30000" dirty="0" smtClean="0">
                <a:latin typeface="Arial" panose="020B0604020202020204" pitchFamily="34" charset="0"/>
                <a:cs typeface="Arial" panose="020B0604020202020204" pitchFamily="34" charset="0"/>
              </a:rPr>
              <a:t>nd</a:t>
            </a:r>
            <a:r>
              <a:rPr lang="en-ZA" sz="1600" dirty="0" smtClean="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data loss also eroded the data recaptured for February 2021 and March 2021. The data losses had a significant impact on the operations of GPW and the compilation of the 2020/21 </a:t>
            </a:r>
            <a:r>
              <a:rPr lang="en-ZA" sz="1600" dirty="0" smtClean="0">
                <a:latin typeface="Arial" panose="020B0604020202020204" pitchFamily="34" charset="0"/>
                <a:cs typeface="Arial" panose="020B0604020202020204" pitchFamily="34" charset="0"/>
              </a:rPr>
              <a:t>AFS</a:t>
            </a:r>
            <a:r>
              <a:rPr lang="en-ZA" sz="1600" dirty="0">
                <a:latin typeface="Arial" panose="020B0604020202020204" pitchFamily="34" charset="0"/>
                <a:cs typeface="Arial" panose="020B0604020202020204" pitchFamily="34" charset="0"/>
              </a:rPr>
              <a:t>.</a:t>
            </a:r>
          </a:p>
        </p:txBody>
      </p:sp>
      <p:sp>
        <p:nvSpPr>
          <p:cNvPr id="6" name="Slide Number Placeholder 5"/>
          <p:cNvSpPr>
            <a:spLocks noGrp="1"/>
          </p:cNvSpPr>
          <p:nvPr>
            <p:ph type="sldNum" sz="quarter" idx="12"/>
          </p:nvPr>
        </p:nvSpPr>
        <p:spPr/>
        <p:txBody>
          <a:bodyPr/>
          <a:lstStyle/>
          <a:p>
            <a:fld id="{2066355A-084C-D24E-9AD2-7E4FC41EA627}" type="slidenum">
              <a:rPr lang="en-US" smtClean="0"/>
              <a:t>18</a:t>
            </a:fld>
            <a:endParaRPr lang="en-US" dirty="0"/>
          </a:p>
        </p:txBody>
      </p:sp>
    </p:spTree>
    <p:extLst>
      <p:ext uri="{BB962C8B-B14F-4D97-AF65-F5344CB8AC3E}">
        <p14:creationId xmlns:p14="http://schemas.microsoft.com/office/powerpoint/2010/main" val="325148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110" y="374072"/>
            <a:ext cx="6432208" cy="415637"/>
          </a:xfrm>
        </p:spPr>
        <p:txBody>
          <a:bodyPr>
            <a:noAutofit/>
          </a:bodyPr>
          <a:lstStyle/>
          <a:p>
            <a:pPr algn="l"/>
            <a:r>
              <a:rPr lang="en-US" sz="3200" b="1" dirty="0">
                <a:latin typeface="Arial" panose="020B0604020202020204" pitchFamily="34" charset="0"/>
                <a:cs typeface="Arial" panose="020B0604020202020204" pitchFamily="34" charset="0"/>
              </a:rPr>
              <a:t>Important to note</a:t>
            </a:r>
          </a:p>
        </p:txBody>
      </p:sp>
      <p:sp>
        <p:nvSpPr>
          <p:cNvPr id="11" name="Rectangle 10"/>
          <p:cNvSpPr/>
          <p:nvPr/>
        </p:nvSpPr>
        <p:spPr>
          <a:xfrm>
            <a:off x="581891" y="581891"/>
            <a:ext cx="8317409" cy="5703036"/>
          </a:xfrm>
          <a:prstGeom prst="rect">
            <a:avLst/>
          </a:prstGeom>
        </p:spPr>
        <p:txBody>
          <a:bodyPr wrap="square">
            <a:spAutoFit/>
          </a:bodyPr>
          <a:lstStyle/>
          <a:p>
            <a:pPr>
              <a:lnSpc>
                <a:spcPct val="107000"/>
              </a:lnSpc>
              <a:spcAft>
                <a:spcPts val="800"/>
              </a:spcAft>
            </a:pPr>
            <a:endParaRPr lang="en-ZA"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3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400" b="1" dirty="0">
                <a:latin typeface="Arial" panose="020B0604020202020204" pitchFamily="34" charset="0"/>
                <a:ea typeface="Calibri" panose="020F0502020204030204" pitchFamily="34" charset="0"/>
                <a:cs typeface="Times New Roman" panose="02020603050405020304" pitchFamily="18" charset="0"/>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C816D67-B21A-42C7-04E2-7F6C69FDF617}"/>
              </a:ext>
            </a:extLst>
          </p:cNvPr>
          <p:cNvSpPr txBox="1"/>
          <p:nvPr/>
        </p:nvSpPr>
        <p:spPr>
          <a:xfrm>
            <a:off x="771172" y="1125085"/>
            <a:ext cx="8317409" cy="3046988"/>
          </a:xfrm>
          <a:prstGeom prst="rect">
            <a:avLst/>
          </a:prstGeom>
          <a:noFill/>
        </p:spPr>
        <p:txBody>
          <a:bodyPr wrap="square">
            <a:spAutoFit/>
          </a:bodyPr>
          <a:lstStyle/>
          <a:p>
            <a:r>
              <a:rPr lang="en-GB" sz="1600" b="0" i="0" u="none" strike="noStrike" baseline="0" dirty="0">
                <a:latin typeface="Arial" panose="020B0604020202020204" pitchFamily="34" charset="0"/>
                <a:cs typeface="Arial" panose="020B0604020202020204" pitchFamily="34" charset="0"/>
              </a:rPr>
              <a:t>The percentages in this presentation are calculated based on the variance between 2019/20 and 2020/21 over the baseline of 2019/20 figure.</a:t>
            </a:r>
          </a:p>
          <a:p>
            <a:pPr marL="0" indent="0">
              <a:buNone/>
            </a:pPr>
            <a:endParaRPr lang="en-GB" sz="1600" b="0" i="0" u="none" strike="noStrike" baseline="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AFS items highlighted in red, were the basis of the disclaimer opinion in the 2020/21 audit.</a:t>
            </a:r>
          </a:p>
          <a:p>
            <a:pPr marL="0" indent="0">
              <a:buNone/>
            </a:pP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Reasons for variances above 6%  and R16 million based on 2%  of  revenue are provided in the slides that follow.</a:t>
            </a:r>
          </a:p>
          <a:p>
            <a:endParaRPr lang="en-GB"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figures used on the analysis of the Financial Statements are based on the adjusted AFS based on the adjustments allowed by AGSA.</a:t>
            </a: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r>
              <a:rPr lang="en-GB" sz="1600" b="0" i="0" u="none" strike="noStrike" baseline="0" dirty="0">
                <a:latin typeface="Arial" panose="020B0604020202020204" pitchFamily="34" charset="0"/>
                <a:cs typeface="Arial" panose="020B0604020202020204" pitchFamily="34" charset="0"/>
              </a:rPr>
              <a:t>Key ratios for </a:t>
            </a:r>
            <a:r>
              <a:rPr lang="en-GB" sz="1600" dirty="0">
                <a:latin typeface="Arial" panose="020B0604020202020204" pitchFamily="34" charset="0"/>
                <a:cs typeface="Arial" panose="020B0604020202020204" pitchFamily="34" charset="0"/>
              </a:rPr>
              <a:t>GPW are calculated and compared to the norm on the slides that follow.</a:t>
            </a:r>
            <a:endParaRPr lang="en-GB" sz="1600" b="0" i="0" u="none" strike="noStrike" baseline="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t>19</a:t>
            </a:fld>
            <a:endParaRPr lang="en-US" dirty="0"/>
          </a:p>
        </p:txBody>
      </p:sp>
    </p:spTree>
    <p:extLst>
      <p:ext uri="{BB962C8B-B14F-4D97-AF65-F5344CB8AC3E}">
        <p14:creationId xmlns:p14="http://schemas.microsoft.com/office/powerpoint/2010/main" val="636424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601037" y="1336437"/>
            <a:ext cx="8149500" cy="452596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ZA" sz="2000" dirty="0" smtClean="0">
                <a:latin typeface="Arial" panose="020B0604020202020204" pitchFamily="34" charset="0"/>
                <a:cs typeface="Arial" panose="020B0604020202020204" pitchFamily="34" charset="0"/>
              </a:rPr>
              <a:t>Executive Summary </a:t>
            </a:r>
          </a:p>
          <a:p>
            <a:pPr marL="457200" indent="-457200">
              <a:buFont typeface="+mj-lt"/>
              <a:buAutoNum type="arabicPeriod"/>
            </a:pPr>
            <a:r>
              <a:rPr lang="en-US" sz="2000" kern="0" dirty="0" smtClean="0">
                <a:solidFill>
                  <a:prstClr val="black"/>
                </a:solidFill>
                <a:latin typeface="Arial" panose="020B0604020202020204" pitchFamily="34" charset="0"/>
                <a:cs typeface="Arial" panose="020B0604020202020204" pitchFamily="34" charset="0"/>
              </a:rPr>
              <a:t>PART </a:t>
            </a:r>
            <a:r>
              <a:rPr lang="en-US" sz="2000" kern="0" dirty="0">
                <a:solidFill>
                  <a:prstClr val="black"/>
                </a:solidFill>
                <a:latin typeface="Arial" panose="020B0604020202020204" pitchFamily="34" charset="0"/>
                <a:cs typeface="Arial" panose="020B0604020202020204" pitchFamily="34" charset="0"/>
              </a:rPr>
              <a:t>A </a:t>
            </a:r>
            <a:r>
              <a:rPr lang="en-US" sz="2000" kern="0" dirty="0" smtClean="0">
                <a:solidFill>
                  <a:prstClr val="black"/>
                </a:solidFill>
                <a:latin typeface="Arial" panose="020B0604020202020204" pitchFamily="34" charset="0"/>
                <a:cs typeface="Arial" panose="020B0604020202020204" pitchFamily="34" charset="0"/>
              </a:rPr>
              <a:t>: Annual </a:t>
            </a:r>
            <a:r>
              <a:rPr lang="en-US" sz="2000" kern="0" dirty="0">
                <a:solidFill>
                  <a:prstClr val="black"/>
                </a:solidFill>
                <a:latin typeface="Arial" panose="020B0604020202020204" pitchFamily="34" charset="0"/>
                <a:cs typeface="Arial" panose="020B0604020202020204" pitchFamily="34" charset="0"/>
              </a:rPr>
              <a:t>Performance </a:t>
            </a:r>
            <a:r>
              <a:rPr lang="en-US" sz="2000" kern="0" dirty="0" smtClean="0">
                <a:solidFill>
                  <a:prstClr val="black"/>
                </a:solidFill>
                <a:latin typeface="Arial" panose="020B0604020202020204" pitchFamily="34" charset="0"/>
                <a:cs typeface="Arial" panose="020B0604020202020204" pitchFamily="34" charset="0"/>
              </a:rPr>
              <a:t>2020/21</a:t>
            </a:r>
            <a:endParaRPr lang="en-ZA" sz="2000" dirty="0">
              <a:solidFill>
                <a:srgbClr val="FF0000"/>
              </a:solidFill>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PART B: GPW Financial Statements </a:t>
            </a:r>
            <a:r>
              <a:rPr lang="en-US" sz="2000" dirty="0" smtClean="0">
                <a:latin typeface="Arial" panose="020B0604020202020204" pitchFamily="34" charset="0"/>
                <a:cs typeface="Arial" panose="020B0604020202020204" pitchFamily="34" charset="0"/>
              </a:rPr>
              <a:t>2020/21</a:t>
            </a:r>
          </a:p>
          <a:p>
            <a:pPr marL="457200" indent="-457200">
              <a:buFont typeface="+mj-lt"/>
              <a:buAutoNum type="arabicPeriod"/>
            </a:pPr>
            <a:r>
              <a:rPr lang="en-ZA" sz="2000" dirty="0">
                <a:latin typeface="Arial" panose="020B0604020202020204" pitchFamily="34" charset="0"/>
                <a:cs typeface="Arial" panose="020B0604020202020204" pitchFamily="34" charset="0"/>
              </a:rPr>
              <a:t>PART C: Audit </a:t>
            </a:r>
            <a:r>
              <a:rPr lang="en-ZA" sz="2000" dirty="0" smtClean="0">
                <a:latin typeface="Arial" panose="020B0604020202020204" pitchFamily="34" charset="0"/>
                <a:cs typeface="Arial" panose="020B0604020202020204" pitchFamily="34" charset="0"/>
              </a:rPr>
              <a:t>matters</a:t>
            </a:r>
          </a:p>
          <a:p>
            <a:pPr marL="457200" indent="-457200">
              <a:buFont typeface="+mj-lt"/>
              <a:buAutoNum type="arabicPeriod"/>
            </a:pPr>
            <a:r>
              <a:rPr lang="en-ZA" sz="2000" dirty="0">
                <a:latin typeface="Arial" panose="020B0604020202020204" pitchFamily="34" charset="0"/>
                <a:cs typeface="Arial" panose="020B0604020202020204" pitchFamily="34" charset="0"/>
              </a:rPr>
              <a:t>PART D: Risk </a:t>
            </a:r>
            <a:r>
              <a:rPr lang="en-ZA" sz="2000" dirty="0" smtClean="0">
                <a:latin typeface="Arial" panose="020B0604020202020204" pitchFamily="34" charset="0"/>
                <a:cs typeface="Arial" panose="020B0604020202020204" pitchFamily="34" charset="0"/>
              </a:rPr>
              <a:t>Management</a:t>
            </a:r>
          </a:p>
          <a:p>
            <a:pPr marL="457200" indent="-457200">
              <a:buFont typeface="+mj-lt"/>
              <a:buAutoNum type="arabicPeriod"/>
            </a:pPr>
            <a:r>
              <a:rPr lang="en-ZA" sz="2000" dirty="0">
                <a:latin typeface="Arial" panose="020B0604020202020204" pitchFamily="34" charset="0"/>
                <a:cs typeface="Arial" panose="020B0604020202020204" pitchFamily="34" charset="0"/>
              </a:rPr>
              <a:t>PART E: Risk mitigating plans: system collapse and data losses</a:t>
            </a:r>
          </a:p>
          <a:p>
            <a:pPr marL="457200" indent="-457200">
              <a:buFont typeface="+mj-lt"/>
              <a:buAutoNum type="arabicPeriod"/>
            </a:pPr>
            <a:r>
              <a:rPr lang="en-ZA" sz="2000" dirty="0">
                <a:latin typeface="Arial" panose="020B0604020202020204" pitchFamily="34" charset="0"/>
                <a:cs typeface="Arial" panose="020B0604020202020204" pitchFamily="34" charset="0"/>
              </a:rPr>
              <a:t>PART F: Implementation of the Ministerial Review Panel Report</a:t>
            </a:r>
          </a:p>
          <a:p>
            <a:pPr marL="0" indent="0">
              <a:buNone/>
            </a:pPr>
            <a:endParaRPr lang="en-ZA" sz="2000" b="1" dirty="0">
              <a:latin typeface="Arial Black" panose="020B0A04020102020204" pitchFamily="34" charset="0"/>
            </a:endParaRPr>
          </a:p>
          <a:p>
            <a:pPr marL="457200" indent="-457200">
              <a:buFont typeface="+mj-lt"/>
              <a:buAutoNum type="arabicPeriod"/>
            </a:pPr>
            <a:endParaRPr lang="en-ZA" sz="2000" b="1" dirty="0">
              <a:latin typeface="Arial Black" panose="020B0A04020102020204" pitchFamily="34" charset="0"/>
            </a:endParaRPr>
          </a:p>
          <a:p>
            <a:pPr marL="457200" indent="-457200">
              <a:buFont typeface="+mj-lt"/>
              <a:buAutoNum type="arabicPeriod"/>
            </a:pPr>
            <a:endParaRPr lang="en-ZA" sz="2000" b="1" dirty="0">
              <a:solidFill>
                <a:srgbClr val="FF0000"/>
              </a:solidFill>
              <a:latin typeface="Arial"/>
              <a:cs typeface="Arial"/>
            </a:endParaRPr>
          </a:p>
        </p:txBody>
      </p:sp>
      <p:sp>
        <p:nvSpPr>
          <p:cNvPr id="5" name="Title 1"/>
          <p:cNvSpPr txBox="1">
            <a:spLocks/>
          </p:cNvSpPr>
          <p:nvPr/>
        </p:nvSpPr>
        <p:spPr>
          <a:xfrm>
            <a:off x="601037" y="274638"/>
            <a:ext cx="8017380" cy="741362"/>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5"/>
                </a:solidFill>
                <a:latin typeface="Arial"/>
                <a:cs typeface="Arial"/>
              </a:rPr>
              <a:t>Table of contents</a:t>
            </a:r>
            <a:endParaRPr lang="en-US" sz="3600" b="1" dirty="0">
              <a:solidFill>
                <a:schemeClr val="accent5"/>
              </a:solidFill>
              <a:latin typeface="Arial"/>
              <a:cs typeface="Arial"/>
            </a:endParaRPr>
          </a:p>
        </p:txBody>
      </p:sp>
      <p:sp>
        <p:nvSpPr>
          <p:cNvPr id="6" name="Slide Number Placeholder 5"/>
          <p:cNvSpPr>
            <a:spLocks noGrp="1"/>
          </p:cNvSpPr>
          <p:nvPr>
            <p:ph type="sldNum" sz="quarter" idx="12"/>
          </p:nvPr>
        </p:nvSpPr>
        <p:spPr/>
        <p:txBody>
          <a:bodyPr/>
          <a:lstStyle/>
          <a:p>
            <a:fld id="{36EA90C9-3815-364D-8F13-1C3130B69AF4}" type="slidenum">
              <a:rPr lang="en-US" smtClean="0"/>
              <a:t>2</a:t>
            </a:fld>
            <a:endParaRPr lang="en-US" dirty="0"/>
          </a:p>
        </p:txBody>
      </p:sp>
    </p:spTree>
    <p:extLst>
      <p:ext uri="{BB962C8B-B14F-4D97-AF65-F5344CB8AC3E}">
        <p14:creationId xmlns:p14="http://schemas.microsoft.com/office/powerpoint/2010/main" val="1386895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179593"/>
            <a:ext cx="8266543" cy="471571"/>
          </a:xfrm>
        </p:spPr>
        <p:txBody>
          <a:bodyPr>
            <a:normAutofit fontScale="90000"/>
          </a:bodyPr>
          <a:lstStyle/>
          <a:p>
            <a:pPr algn="l"/>
            <a:r>
              <a:rPr lang="en-US" b="1" dirty="0" smtClean="0">
                <a:latin typeface="Arial" panose="020B0604020202020204" pitchFamily="34" charset="0"/>
                <a:cs typeface="Arial" panose="020B0604020202020204" pitchFamily="34" charset="0"/>
              </a:rPr>
              <a:t>Statement of Financial Position (1 of 4)</a:t>
            </a:r>
            <a:r>
              <a:rPr lang="en-ZA" sz="2400" b="1" dirty="0" smtClean="0">
                <a:latin typeface="Arial" panose="020B0604020202020204" pitchFamily="34" charset="0"/>
                <a:ea typeface="Calibri" panose="020F0502020204030204" pitchFamily="34" charset="0"/>
                <a:cs typeface="Arial" panose="020B0604020202020204" pitchFamily="34" charset="0"/>
              </a:rPr>
              <a:t/>
            </a:r>
            <a:br>
              <a:rPr lang="en-ZA" sz="2400" b="1" dirty="0" smtClean="0">
                <a:latin typeface="Arial" panose="020B0604020202020204" pitchFamily="34" charset="0"/>
                <a:ea typeface="Calibri" panose="020F0502020204030204" pitchFamily="34" charset="0"/>
                <a:cs typeface="Arial" panose="020B0604020202020204" pitchFamily="34" charset="0"/>
              </a:rPr>
            </a:br>
            <a:endParaRPr lang="en-US" sz="2100" b="1" dirty="0"/>
          </a:p>
        </p:txBody>
      </p:sp>
      <p:graphicFrame>
        <p:nvGraphicFramePr>
          <p:cNvPr id="7" name="Table 6">
            <a:extLst>
              <a:ext uri="{FF2B5EF4-FFF2-40B4-BE49-F238E27FC236}">
                <a16:creationId xmlns:a16="http://schemas.microsoft.com/office/drawing/2014/main" id="{D609EAF3-B2C0-3827-A55C-2A3DFD8186CA}"/>
              </a:ext>
            </a:extLst>
          </p:cNvPr>
          <p:cNvGraphicFramePr>
            <a:graphicFrameLocks noGrp="1"/>
          </p:cNvGraphicFramePr>
          <p:nvPr>
            <p:extLst>
              <p:ext uri="{D42A27DB-BD31-4B8C-83A1-F6EECF244321}">
                <p14:modId xmlns:p14="http://schemas.microsoft.com/office/powerpoint/2010/main" val="4066042075"/>
              </p:ext>
            </p:extLst>
          </p:nvPr>
        </p:nvGraphicFramePr>
        <p:xfrm>
          <a:off x="203201" y="955965"/>
          <a:ext cx="8756071" cy="5158507"/>
        </p:xfrm>
        <a:graphic>
          <a:graphicData uri="http://schemas.openxmlformats.org/drawingml/2006/table">
            <a:tbl>
              <a:tblPr firstRow="1" bandRow="1">
                <a:tableStyleId>{5C22544A-7EE6-4342-B048-85BDC9FD1C3A}</a:tableStyleId>
              </a:tblPr>
              <a:tblGrid>
                <a:gridCol w="1620150">
                  <a:extLst>
                    <a:ext uri="{9D8B030D-6E8A-4147-A177-3AD203B41FA5}">
                      <a16:colId xmlns:a16="http://schemas.microsoft.com/office/drawing/2014/main" val="20000"/>
                    </a:ext>
                  </a:extLst>
                </a:gridCol>
                <a:gridCol w="1080099">
                  <a:extLst>
                    <a:ext uri="{9D8B030D-6E8A-4147-A177-3AD203B41FA5}">
                      <a16:colId xmlns:a16="http://schemas.microsoft.com/office/drawing/2014/main" val="20001"/>
                    </a:ext>
                  </a:extLst>
                </a:gridCol>
                <a:gridCol w="1242101">
                  <a:extLst>
                    <a:ext uri="{9D8B030D-6E8A-4147-A177-3AD203B41FA5}">
                      <a16:colId xmlns:a16="http://schemas.microsoft.com/office/drawing/2014/main" val="20002"/>
                    </a:ext>
                  </a:extLst>
                </a:gridCol>
                <a:gridCol w="1161698">
                  <a:extLst>
                    <a:ext uri="{9D8B030D-6E8A-4147-A177-3AD203B41FA5}">
                      <a16:colId xmlns:a16="http://schemas.microsoft.com/office/drawing/2014/main" val="20003"/>
                    </a:ext>
                  </a:extLst>
                </a:gridCol>
                <a:gridCol w="1298398">
                  <a:extLst>
                    <a:ext uri="{9D8B030D-6E8A-4147-A177-3AD203B41FA5}">
                      <a16:colId xmlns:a16="http://schemas.microsoft.com/office/drawing/2014/main" val="20004"/>
                    </a:ext>
                  </a:extLst>
                </a:gridCol>
                <a:gridCol w="2353625">
                  <a:extLst>
                    <a:ext uri="{9D8B030D-6E8A-4147-A177-3AD203B41FA5}">
                      <a16:colId xmlns:a16="http://schemas.microsoft.com/office/drawing/2014/main" val="20005"/>
                    </a:ext>
                  </a:extLst>
                </a:gridCol>
              </a:tblGrid>
              <a:tr h="1055410">
                <a:tc>
                  <a:txBody>
                    <a:bodyPr/>
                    <a:lstStyle/>
                    <a:p>
                      <a:pPr algn="ctr"/>
                      <a:r>
                        <a:rPr lang="en-ZA" sz="1400" dirty="0" smtClean="0">
                          <a:solidFill>
                            <a:schemeClr val="tx1"/>
                          </a:solidFill>
                          <a:latin typeface="Arial" panose="020B0604020202020204" pitchFamily="34" charset="0"/>
                          <a:cs typeface="Arial" panose="020B0604020202020204" pitchFamily="34" charset="0"/>
                        </a:rPr>
                        <a:t>AFS </a:t>
                      </a:r>
                      <a:r>
                        <a:rPr lang="en-ZA" sz="1400" dirty="0">
                          <a:solidFill>
                            <a:schemeClr val="tx1"/>
                          </a:solidFill>
                          <a:latin typeface="Arial" panose="020B0604020202020204" pitchFamily="34" charset="0"/>
                          <a:cs typeface="Arial" panose="020B0604020202020204" pitchFamily="34" charset="0"/>
                        </a:rPr>
                        <a:t>caption</a:t>
                      </a:r>
                    </a:p>
                  </a:txBody>
                  <a:tcPr>
                    <a:cell3D prstMaterial="dkEdge">
                      <a:bevel h="50800" prst="divot"/>
                      <a:lightRig rig="flood" dir="t"/>
                    </a:cell3D>
                  </a:tcPr>
                </a:tc>
                <a:tc>
                  <a:txBody>
                    <a:bodyPr/>
                    <a:lstStyle/>
                    <a:p>
                      <a:pPr algn="ctr"/>
                      <a:r>
                        <a:rPr lang="en-ZA" sz="1400" dirty="0">
                          <a:solidFill>
                            <a:schemeClr val="tx1"/>
                          </a:solidFill>
                          <a:latin typeface="Arial" panose="020B0604020202020204" pitchFamily="34" charset="0"/>
                          <a:cs typeface="Arial" panose="020B0604020202020204" pitchFamily="34" charset="0"/>
                        </a:rPr>
                        <a:t>2021</a:t>
                      </a:r>
                    </a:p>
                    <a:p>
                      <a:pPr algn="ct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ctr"/>
                      <a:r>
                        <a:rPr lang="en-ZA" sz="1400" dirty="0">
                          <a:solidFill>
                            <a:schemeClr val="tx1"/>
                          </a:solidFill>
                          <a:latin typeface="Arial" panose="020B0604020202020204" pitchFamily="34" charset="0"/>
                          <a:cs typeface="Arial" panose="020B0604020202020204" pitchFamily="34" charset="0"/>
                        </a:rPr>
                        <a:t>2020</a:t>
                      </a:r>
                    </a:p>
                    <a:p>
                      <a:pPr algn="ct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ctr"/>
                      <a:r>
                        <a:rPr lang="en-ZA" sz="1400" dirty="0">
                          <a:solidFill>
                            <a:schemeClr val="tx1"/>
                          </a:solidFill>
                          <a:latin typeface="Arial" panose="020B0604020202020204" pitchFamily="34" charset="0"/>
                          <a:cs typeface="Arial" panose="020B0604020202020204" pitchFamily="34" charset="0"/>
                        </a:rPr>
                        <a:t>V</a:t>
                      </a:r>
                      <a:r>
                        <a:rPr lang="en-ZA" sz="1400" dirty="0" smtClean="0">
                          <a:solidFill>
                            <a:schemeClr val="tx1"/>
                          </a:solidFill>
                          <a:latin typeface="Arial" panose="020B0604020202020204" pitchFamily="34" charset="0"/>
                          <a:cs typeface="Arial" panose="020B0604020202020204" pitchFamily="34" charset="0"/>
                        </a:rPr>
                        <a:t>ariance</a:t>
                      </a:r>
                      <a:endParaRPr lang="en-ZA" sz="1400" dirty="0">
                        <a:solidFill>
                          <a:schemeClr val="tx1"/>
                        </a:solidFill>
                        <a:latin typeface="Arial" panose="020B0604020202020204" pitchFamily="34" charset="0"/>
                        <a:cs typeface="Arial" panose="020B0604020202020204" pitchFamily="34" charset="0"/>
                      </a:endParaRPr>
                    </a:p>
                    <a:p>
                      <a:pPr algn="ct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ctr"/>
                      <a:r>
                        <a:rPr lang="en-ZA" sz="1400" dirty="0">
                          <a:solidFill>
                            <a:schemeClr val="tx1"/>
                          </a:solidFill>
                          <a:latin typeface="Arial" panose="020B0604020202020204" pitchFamily="34" charset="0"/>
                          <a:cs typeface="Arial" panose="020B0604020202020204" pitchFamily="34" charset="0"/>
                        </a:rPr>
                        <a:t>Variance %</a:t>
                      </a:r>
                    </a:p>
                  </a:txBody>
                  <a:tcPr>
                    <a:cell3D prstMaterial="dkEdge">
                      <a:bevel h="50800" prst="divot"/>
                      <a:lightRig rig="flood" dir="t"/>
                    </a:cell3D>
                  </a:tcPr>
                </a:tc>
                <a:tc>
                  <a:txBody>
                    <a:bodyPr/>
                    <a:lstStyle/>
                    <a:p>
                      <a:pPr algn="ctr"/>
                      <a:r>
                        <a:rPr lang="en-ZA" sz="1400" dirty="0">
                          <a:solidFill>
                            <a:schemeClr val="tx1"/>
                          </a:solidFill>
                          <a:latin typeface="Arial" panose="020B0604020202020204" pitchFamily="34" charset="0"/>
                          <a:cs typeface="Arial" panose="020B0604020202020204" pitchFamily="34" charset="0"/>
                        </a:rPr>
                        <a:t>Reasons</a:t>
                      </a:r>
                    </a:p>
                  </a:txBody>
                  <a:tcPr>
                    <a:cell3D prstMaterial="dkEdge">
                      <a:bevel h="50800" prst="divot"/>
                      <a:lightRig rig="flood" dir="t"/>
                    </a:cell3D>
                  </a:tcPr>
                </a:tc>
                <a:extLst>
                  <a:ext uri="{0D108BD9-81ED-4DB2-BD59-A6C34878D82A}">
                    <a16:rowId xmlns:a16="http://schemas.microsoft.com/office/drawing/2014/main" val="10000"/>
                  </a:ext>
                </a:extLst>
              </a:tr>
              <a:tr h="927444">
                <a:tc>
                  <a:txBody>
                    <a:bodyPr/>
                    <a:lstStyle/>
                    <a:p>
                      <a:pPr algn="l"/>
                      <a:r>
                        <a:rPr lang="en-ZA" sz="1400" b="0" dirty="0">
                          <a:solidFill>
                            <a:srgbClr val="FF0000"/>
                          </a:solidFill>
                          <a:latin typeface="Arial" panose="020B0604020202020204" pitchFamily="34" charset="0"/>
                          <a:cs typeface="Arial" panose="020B0604020202020204" pitchFamily="34" charset="0"/>
                        </a:rPr>
                        <a:t>Property, plant and equipment</a:t>
                      </a:r>
                    </a:p>
                  </a:txBody>
                  <a:tcPr>
                    <a:cell3D prstMaterial="dkEdge">
                      <a:bevel h="50800" prst="divot"/>
                      <a:lightRig rig="flood" dir="t"/>
                    </a:cell3D>
                    <a:noFill/>
                  </a:tcPr>
                </a:tc>
                <a:tc>
                  <a:txBody>
                    <a:bodyPr/>
                    <a:lstStyle/>
                    <a:p>
                      <a:pPr algn="r"/>
                      <a:r>
                        <a:rPr lang="en-ZA" sz="1400" b="0" dirty="0">
                          <a:solidFill>
                            <a:srgbClr val="FF0000"/>
                          </a:solidFill>
                          <a:latin typeface="Arial" panose="020B0604020202020204" pitchFamily="34" charset="0"/>
                          <a:cs typeface="Arial" panose="020B0604020202020204" pitchFamily="34" charset="0"/>
                        </a:rPr>
                        <a:t>847 331</a:t>
                      </a:r>
                    </a:p>
                  </a:txBody>
                  <a:tcPr>
                    <a:cell3D prstMaterial="dkEdge">
                      <a:bevel h="50800" prst="divot"/>
                      <a:lightRig rig="flood" dir="t"/>
                    </a:cell3D>
                    <a:noFill/>
                  </a:tcPr>
                </a:tc>
                <a:tc>
                  <a:txBody>
                    <a:bodyPr/>
                    <a:lstStyle/>
                    <a:p>
                      <a:pPr algn="r"/>
                      <a:r>
                        <a:rPr lang="en-ZA" sz="1400" b="0" dirty="0">
                          <a:solidFill>
                            <a:srgbClr val="FF0000"/>
                          </a:solidFill>
                          <a:latin typeface="Arial" panose="020B0604020202020204" pitchFamily="34" charset="0"/>
                          <a:cs typeface="Arial" panose="020B0604020202020204" pitchFamily="34" charset="0"/>
                        </a:rPr>
                        <a:t>968 730</a:t>
                      </a:r>
                    </a:p>
                  </a:txBody>
                  <a:tcPr>
                    <a:cell3D prstMaterial="dkEdge">
                      <a:bevel h="50800" prst="divot"/>
                      <a:lightRig rig="flood" dir="t"/>
                    </a:cell3D>
                    <a:noFill/>
                  </a:tcPr>
                </a:tc>
                <a:tc>
                  <a:txBody>
                    <a:bodyPr/>
                    <a:lstStyle/>
                    <a:p>
                      <a:pPr algn="r"/>
                      <a:r>
                        <a:rPr lang="en-ZA" sz="1400" b="0" dirty="0">
                          <a:solidFill>
                            <a:srgbClr val="FF0000"/>
                          </a:solidFill>
                          <a:latin typeface="Arial" panose="020B0604020202020204" pitchFamily="34" charset="0"/>
                          <a:cs typeface="Arial" panose="020B0604020202020204" pitchFamily="34" charset="0"/>
                        </a:rPr>
                        <a:t>(121 399)</a:t>
                      </a:r>
                    </a:p>
                  </a:txBody>
                  <a:tcPr>
                    <a:cell3D prstMaterial="dkEdge">
                      <a:bevel h="50800" prst="divot"/>
                      <a:lightRig rig="flood" dir="t"/>
                    </a:cell3D>
                    <a:noFill/>
                  </a:tcPr>
                </a:tc>
                <a:tc>
                  <a:txBody>
                    <a:bodyPr/>
                    <a:lstStyle/>
                    <a:p>
                      <a:pPr algn="ctr"/>
                      <a:r>
                        <a:rPr lang="en-ZA" sz="1400" b="0" dirty="0">
                          <a:solidFill>
                            <a:srgbClr val="FF0000"/>
                          </a:solidFill>
                          <a:latin typeface="Arial" panose="020B0604020202020204" pitchFamily="34" charset="0"/>
                          <a:cs typeface="Arial" panose="020B0604020202020204" pitchFamily="34" charset="0"/>
                        </a:rPr>
                        <a:t>(13%)</a:t>
                      </a:r>
                    </a:p>
                  </a:txBody>
                  <a:tcPr>
                    <a:cell3D prstMaterial="dkEdge">
                      <a:bevel h="50800" prst="divot"/>
                      <a:lightRig rig="flood" dir="t"/>
                    </a:cell3D>
                    <a:noFill/>
                  </a:tcPr>
                </a:tc>
                <a:tc>
                  <a:txBody>
                    <a:bodyPr/>
                    <a:lstStyle/>
                    <a:p>
                      <a:pPr algn="l"/>
                      <a:r>
                        <a:rPr lang="en-ZA" sz="1400" b="0" dirty="0">
                          <a:solidFill>
                            <a:srgbClr val="FF0000"/>
                          </a:solidFill>
                          <a:latin typeface="Arial" panose="020B0604020202020204" pitchFamily="34" charset="0"/>
                          <a:cs typeface="Arial" panose="020B0604020202020204" pitchFamily="34" charset="0"/>
                        </a:rPr>
                        <a:t>Depreciation is R128.4 million in 2020/21.</a:t>
                      </a:r>
                    </a:p>
                  </a:txBody>
                  <a:tcPr>
                    <a:cell3D prstMaterial="dkEdge">
                      <a:bevel h="50800" prst="divot"/>
                      <a:lightRig rig="flood" dir="t"/>
                    </a:cell3D>
                    <a:noFill/>
                  </a:tcPr>
                </a:tc>
                <a:extLst>
                  <a:ext uri="{0D108BD9-81ED-4DB2-BD59-A6C34878D82A}">
                    <a16:rowId xmlns:a16="http://schemas.microsoft.com/office/drawing/2014/main" val="10006"/>
                  </a:ext>
                </a:extLst>
              </a:tr>
              <a:tr h="1732353">
                <a:tc>
                  <a:txBody>
                    <a:bodyPr/>
                    <a:lstStyle/>
                    <a:p>
                      <a:pPr algn="l"/>
                      <a:r>
                        <a:rPr lang="en-ZA" sz="1400" dirty="0">
                          <a:latin typeface="Arial" panose="020B0604020202020204" pitchFamily="34" charset="0"/>
                          <a:cs typeface="Arial" panose="020B0604020202020204" pitchFamily="34" charset="0"/>
                        </a:rPr>
                        <a:t>Intangible assets</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3763</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15 241</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(11 478)</a:t>
                      </a:r>
                    </a:p>
                  </a:txBody>
                  <a:tcPr>
                    <a:cell3D prstMaterial="dkEdge">
                      <a:bevel h="50800" prst="divot"/>
                      <a:lightRig rig="flood" dir="t"/>
                    </a:cell3D>
                  </a:tcPr>
                </a:tc>
                <a:tc>
                  <a:txBody>
                    <a:bodyPr/>
                    <a:lstStyle/>
                    <a:p>
                      <a:pPr algn="ctr"/>
                      <a:r>
                        <a:rPr lang="en-ZA" sz="1400" dirty="0">
                          <a:solidFill>
                            <a:schemeClr val="tx1"/>
                          </a:solidFill>
                          <a:latin typeface="Arial" panose="020B0604020202020204" pitchFamily="34" charset="0"/>
                          <a:cs typeface="Arial" panose="020B0604020202020204" pitchFamily="34" charset="0"/>
                        </a:rPr>
                        <a:t>(75%)</a:t>
                      </a:r>
                    </a:p>
                  </a:txBody>
                  <a:tcPr>
                    <a:cell3D prstMaterial="dkEdge">
                      <a:bevel h="50800" prst="divot"/>
                      <a:lightRig rig="flood" dir="t"/>
                    </a:cell3D>
                  </a:tcPr>
                </a:tc>
                <a:tc>
                  <a:txBody>
                    <a:bodyPr/>
                    <a:lstStyle/>
                    <a:p>
                      <a:pPr algn="l"/>
                      <a:r>
                        <a:rPr lang="en-ZA" sz="1400" b="0" dirty="0">
                          <a:solidFill>
                            <a:schemeClr val="tx1"/>
                          </a:solidFill>
                          <a:latin typeface="Arial" panose="020B0604020202020204" pitchFamily="34" charset="0"/>
                          <a:cs typeface="Arial" panose="020B0604020202020204" pitchFamily="34" charset="0"/>
                        </a:rPr>
                        <a:t>Write off of the e-gazette system due to the data loss. The e-gazette system was 100% automated and was lost during the initial data loss.</a:t>
                      </a:r>
                    </a:p>
                  </a:txBody>
                  <a:tcPr>
                    <a:cell3D prstMaterial="dkEdge">
                      <a:bevel h="50800" prst="divot"/>
                      <a:lightRig rig="flood" dir="t"/>
                    </a:cell3D>
                  </a:tcPr>
                </a:tc>
                <a:extLst>
                  <a:ext uri="{0D108BD9-81ED-4DB2-BD59-A6C34878D82A}">
                    <a16:rowId xmlns:a16="http://schemas.microsoft.com/office/drawing/2014/main" val="10007"/>
                  </a:ext>
                </a:extLst>
              </a:tr>
              <a:tr h="1443300">
                <a:tc>
                  <a:txBody>
                    <a:bodyPr/>
                    <a:lstStyle/>
                    <a:p>
                      <a:pPr algn="l"/>
                      <a:r>
                        <a:rPr lang="en-ZA" sz="1400" b="1" dirty="0">
                          <a:latin typeface="Arial" panose="020B0604020202020204" pitchFamily="34" charset="0"/>
                          <a:cs typeface="Arial" panose="020B0604020202020204" pitchFamily="34" charset="0"/>
                        </a:rPr>
                        <a:t>Non-current assets</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851 094</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983 971</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(132 877)</a:t>
                      </a:r>
                    </a:p>
                  </a:txBody>
                  <a:tcPr>
                    <a:cell3D prstMaterial="dkEdge">
                      <a:bevel h="50800" prst="divot"/>
                      <a:lightRig rig="flood" dir="t"/>
                    </a:cell3D>
                  </a:tcPr>
                </a:tc>
                <a:tc>
                  <a:txBody>
                    <a:bodyPr/>
                    <a:lstStyle/>
                    <a:p>
                      <a:pPr algn="ctr"/>
                      <a:r>
                        <a:rPr lang="en-ZA" sz="1400" b="1" dirty="0">
                          <a:latin typeface="Arial" panose="020B0604020202020204" pitchFamily="34" charset="0"/>
                          <a:cs typeface="Arial" panose="020B0604020202020204" pitchFamily="34" charset="0"/>
                        </a:rPr>
                        <a:t>(13,5%)</a:t>
                      </a:r>
                    </a:p>
                  </a:txBody>
                  <a:tcPr>
                    <a:cell3D prstMaterial="dkEdge">
                      <a:bevel h="50800" prst="divot"/>
                      <a:lightRig rig="flood" dir="t"/>
                    </a:cell3D>
                  </a:tcPr>
                </a:tc>
                <a:tc>
                  <a:txBody>
                    <a:bodyPr/>
                    <a:lstStyle/>
                    <a:p>
                      <a:pPr algn="l"/>
                      <a:r>
                        <a:rPr lang="en-ZA" sz="1400" b="0" dirty="0">
                          <a:latin typeface="Arial" panose="020B0604020202020204" pitchFamily="34" charset="0"/>
                          <a:cs typeface="Arial" panose="020B0604020202020204" pitchFamily="34" charset="0"/>
                        </a:rPr>
                        <a:t>Net movement, refer to reasons above.</a:t>
                      </a:r>
                    </a:p>
                  </a:txBody>
                  <a:tcPr>
                    <a:cell3D prstMaterial="dkEdge">
                      <a:bevel h="50800" prst="divot"/>
                      <a:lightRig rig="flood" dir="t"/>
                    </a:cell3D>
                  </a:tcPr>
                </a:tc>
                <a:extLst>
                  <a:ext uri="{0D108BD9-81ED-4DB2-BD59-A6C34878D82A}">
                    <a16:rowId xmlns:a16="http://schemas.microsoft.com/office/drawing/2014/main" val="10008"/>
                  </a:ext>
                </a:extLst>
              </a:tr>
            </a:tbl>
          </a:graphicData>
        </a:graphic>
      </p:graphicFrame>
      <p:sp>
        <p:nvSpPr>
          <p:cNvPr id="5" name="Slide Number Placeholder 4"/>
          <p:cNvSpPr>
            <a:spLocks noGrp="1"/>
          </p:cNvSpPr>
          <p:nvPr>
            <p:ph type="sldNum" sz="quarter" idx="12"/>
          </p:nvPr>
        </p:nvSpPr>
        <p:spPr/>
        <p:txBody>
          <a:bodyPr/>
          <a:lstStyle/>
          <a:p>
            <a:fld id="{2066355A-084C-D24E-9AD2-7E4FC41EA627}" type="slidenum">
              <a:rPr lang="en-US" smtClean="0"/>
              <a:t>20</a:t>
            </a:fld>
            <a:endParaRPr lang="en-US" dirty="0"/>
          </a:p>
        </p:txBody>
      </p:sp>
    </p:spTree>
    <p:extLst>
      <p:ext uri="{BB962C8B-B14F-4D97-AF65-F5344CB8AC3E}">
        <p14:creationId xmlns:p14="http://schemas.microsoft.com/office/powerpoint/2010/main" val="1979283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28" y="131694"/>
            <a:ext cx="8162765" cy="692726"/>
          </a:xfrm>
        </p:spPr>
        <p:txBody>
          <a:bodyPr>
            <a:normAutofit fontScale="90000"/>
          </a:bodyPr>
          <a:lstStyle/>
          <a:p>
            <a:pPr algn="l"/>
            <a:r>
              <a:rPr lang="en-US" sz="2400" b="1" cap="all"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Statement of Financial Position</a:t>
            </a:r>
            <a:r>
              <a:rPr lang="en-US" b="1" cap="all"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of 4)</a:t>
            </a:r>
            <a:r>
              <a:rPr lang="en-ZA" sz="1600" dirty="0">
                <a:latin typeface="Arial" panose="020B0604020202020204" pitchFamily="34" charset="0"/>
                <a:ea typeface="Calibri" panose="020F0502020204030204" pitchFamily="34" charset="0"/>
                <a:cs typeface="Arial" panose="020B0604020202020204" pitchFamily="34" charset="0"/>
              </a:rPr>
              <a:t/>
            </a:r>
            <a:br>
              <a:rPr lang="en-ZA" sz="1600" dirty="0">
                <a:latin typeface="Arial" panose="020B0604020202020204" pitchFamily="34" charset="0"/>
                <a:ea typeface="Calibri" panose="020F0502020204030204" pitchFamily="34" charset="0"/>
                <a:cs typeface="Arial" panose="020B0604020202020204" pitchFamily="34" charset="0"/>
              </a:rPr>
            </a:br>
            <a:endParaRPr lang="en-US" sz="2100" b="1" dirty="0"/>
          </a:p>
        </p:txBody>
      </p:sp>
      <p:sp>
        <p:nvSpPr>
          <p:cNvPr id="11" name="Rectangle 10"/>
          <p:cNvSpPr/>
          <p:nvPr/>
        </p:nvSpPr>
        <p:spPr>
          <a:xfrm>
            <a:off x="1302589" y="824422"/>
            <a:ext cx="7280693" cy="820674"/>
          </a:xfrm>
          <a:prstGeom prst="rect">
            <a:avLst/>
          </a:prstGeom>
        </p:spPr>
        <p:txBody>
          <a:bodyPr wrap="square">
            <a:spAutoFit/>
          </a:bodyPr>
          <a:lstStyle/>
          <a:p>
            <a:pPr>
              <a:lnSpc>
                <a:spcPct val="107000"/>
              </a:lnSpc>
              <a:spcAft>
                <a:spcPts val="800"/>
              </a:spcAft>
            </a:pPr>
            <a:r>
              <a:rPr lang="en-ZA" sz="1200" b="1" cap="all" dirty="0">
                <a:latin typeface="Arial" panose="020B0604020202020204" pitchFamily="34" charset="0"/>
                <a:ea typeface="Calibri" panose="020F0502020204030204" pitchFamily="34" charset="0"/>
                <a:cs typeface="Times New Roman" panose="02020603050405020304" pitchFamily="18" charset="0"/>
              </a:rPr>
              <a:t/>
            </a:r>
            <a:br>
              <a:rPr lang="en-ZA" sz="1200" b="1" cap="all" dirty="0">
                <a:latin typeface="Arial" panose="020B0604020202020204" pitchFamily="34" charset="0"/>
                <a:ea typeface="Calibri" panose="020F0502020204030204" pitchFamily="34" charset="0"/>
                <a:cs typeface="Times New Roman" panose="02020603050405020304" pitchFamily="18" charset="0"/>
              </a:rPr>
            </a:br>
            <a:endParaRPr lang="en-ZA" sz="12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400" b="1" dirty="0">
                <a:latin typeface="Arial" panose="020B0604020202020204" pitchFamily="34" charset="0"/>
                <a:ea typeface="Calibri" panose="020F0502020204030204" pitchFamily="34" charset="0"/>
                <a:cs typeface="Times New Roman" panose="02020603050405020304" pitchFamily="18" charset="0"/>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C9343F4-DC9A-795E-096E-4E26925E4C56}"/>
              </a:ext>
            </a:extLst>
          </p:cNvPr>
          <p:cNvGraphicFramePr>
            <a:graphicFrameLocks noGrp="1"/>
          </p:cNvGraphicFramePr>
          <p:nvPr>
            <p:extLst>
              <p:ext uri="{D42A27DB-BD31-4B8C-83A1-F6EECF244321}">
                <p14:modId xmlns:p14="http://schemas.microsoft.com/office/powerpoint/2010/main" val="1581567535"/>
              </p:ext>
            </p:extLst>
          </p:nvPr>
        </p:nvGraphicFramePr>
        <p:xfrm>
          <a:off x="184728" y="824421"/>
          <a:ext cx="8636544" cy="5303818"/>
        </p:xfrm>
        <a:graphic>
          <a:graphicData uri="http://schemas.openxmlformats.org/drawingml/2006/table">
            <a:tbl>
              <a:tblPr firstRow="1" bandRow="1">
                <a:tableStyleId>{5C22544A-7EE6-4342-B048-85BDC9FD1C3A}</a:tableStyleId>
              </a:tblPr>
              <a:tblGrid>
                <a:gridCol w="1467038">
                  <a:extLst>
                    <a:ext uri="{9D8B030D-6E8A-4147-A177-3AD203B41FA5}">
                      <a16:colId xmlns:a16="http://schemas.microsoft.com/office/drawing/2014/main" val="20000"/>
                    </a:ext>
                  </a:extLst>
                </a:gridCol>
                <a:gridCol w="1219120">
                  <a:extLst>
                    <a:ext uri="{9D8B030D-6E8A-4147-A177-3AD203B41FA5}">
                      <a16:colId xmlns:a16="http://schemas.microsoft.com/office/drawing/2014/main" val="20001"/>
                    </a:ext>
                  </a:extLst>
                </a:gridCol>
                <a:gridCol w="1160170">
                  <a:extLst>
                    <a:ext uri="{9D8B030D-6E8A-4147-A177-3AD203B41FA5}">
                      <a16:colId xmlns:a16="http://schemas.microsoft.com/office/drawing/2014/main" val="20002"/>
                    </a:ext>
                  </a:extLst>
                </a:gridCol>
                <a:gridCol w="1049486">
                  <a:extLst>
                    <a:ext uri="{9D8B030D-6E8A-4147-A177-3AD203B41FA5}">
                      <a16:colId xmlns:a16="http://schemas.microsoft.com/office/drawing/2014/main" val="20003"/>
                    </a:ext>
                  </a:extLst>
                </a:gridCol>
                <a:gridCol w="1005775">
                  <a:extLst>
                    <a:ext uri="{9D8B030D-6E8A-4147-A177-3AD203B41FA5}">
                      <a16:colId xmlns:a16="http://schemas.microsoft.com/office/drawing/2014/main" val="20004"/>
                    </a:ext>
                  </a:extLst>
                </a:gridCol>
                <a:gridCol w="2734955">
                  <a:extLst>
                    <a:ext uri="{9D8B030D-6E8A-4147-A177-3AD203B41FA5}">
                      <a16:colId xmlns:a16="http://schemas.microsoft.com/office/drawing/2014/main" val="20005"/>
                    </a:ext>
                  </a:extLst>
                </a:gridCol>
              </a:tblGrid>
              <a:tr h="629536">
                <a:tc>
                  <a:txBody>
                    <a:bodyPr/>
                    <a:lstStyle/>
                    <a:p>
                      <a:r>
                        <a:rPr lang="en-ZA" sz="1400" dirty="0" smtClean="0">
                          <a:solidFill>
                            <a:schemeClr val="tx1"/>
                          </a:solidFill>
                          <a:latin typeface="Arial" panose="020B0604020202020204" pitchFamily="34" charset="0"/>
                          <a:cs typeface="Arial" panose="020B0604020202020204" pitchFamily="34" charset="0"/>
                        </a:rPr>
                        <a:t>AFS </a:t>
                      </a:r>
                      <a:r>
                        <a:rPr lang="en-ZA" sz="1400" dirty="0">
                          <a:solidFill>
                            <a:schemeClr val="tx1"/>
                          </a:solidFill>
                          <a:latin typeface="Arial" panose="020B0604020202020204" pitchFamily="34" charset="0"/>
                          <a:cs typeface="Arial" panose="020B0604020202020204" pitchFamily="34" charset="0"/>
                        </a:rPr>
                        <a:t>caption</a:t>
                      </a:r>
                    </a:p>
                  </a:txBody>
                  <a:tcPr>
                    <a:cell3D prstMaterial="dkEdge">
                      <a:bevel h="50800" prst="divot"/>
                      <a:lightRig rig="flood" dir="t"/>
                    </a:cell3D>
                  </a:tcPr>
                </a:tc>
                <a:tc>
                  <a:txBody>
                    <a:bodyPr/>
                    <a:lstStyle/>
                    <a:p>
                      <a:pPr algn="r"/>
                      <a:r>
                        <a:rPr lang="en-ZA" sz="1400" dirty="0">
                          <a:solidFill>
                            <a:schemeClr val="tx1"/>
                          </a:solidFill>
                          <a:latin typeface="Arial" panose="020B0604020202020204" pitchFamily="34" charset="0"/>
                          <a:cs typeface="Arial" panose="020B0604020202020204" pitchFamily="34" charset="0"/>
                        </a:rPr>
                        <a:t>2021</a:t>
                      </a:r>
                    </a:p>
                    <a:p>
                      <a:pPr algn="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r"/>
                      <a:r>
                        <a:rPr lang="en-ZA" sz="1400" dirty="0">
                          <a:solidFill>
                            <a:schemeClr val="tx1"/>
                          </a:solidFill>
                          <a:latin typeface="Arial" panose="020B0604020202020204" pitchFamily="34" charset="0"/>
                          <a:cs typeface="Arial" panose="020B0604020202020204" pitchFamily="34" charset="0"/>
                        </a:rPr>
                        <a:t>2020</a:t>
                      </a:r>
                    </a:p>
                    <a:p>
                      <a:pPr algn="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r"/>
                      <a:r>
                        <a:rPr lang="en-ZA" sz="1400" dirty="0">
                          <a:solidFill>
                            <a:schemeClr val="tx1"/>
                          </a:solidFill>
                          <a:latin typeface="Arial" panose="020B0604020202020204" pitchFamily="34" charset="0"/>
                          <a:cs typeface="Arial" panose="020B0604020202020204" pitchFamily="34" charset="0"/>
                        </a:rPr>
                        <a:t>Variance</a:t>
                      </a:r>
                    </a:p>
                    <a:p>
                      <a:pPr algn="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ctr"/>
                      <a:r>
                        <a:rPr lang="en-ZA" sz="1400" dirty="0">
                          <a:solidFill>
                            <a:schemeClr val="tx1"/>
                          </a:solidFill>
                          <a:latin typeface="Arial" panose="020B0604020202020204" pitchFamily="34" charset="0"/>
                          <a:cs typeface="Arial" panose="020B0604020202020204" pitchFamily="34" charset="0"/>
                        </a:rPr>
                        <a:t>Variance %</a:t>
                      </a:r>
                    </a:p>
                  </a:txBody>
                  <a:tcPr>
                    <a:cell3D prstMaterial="dkEdge">
                      <a:bevel h="50800" prst="divot"/>
                      <a:lightRig rig="flood" dir="t"/>
                    </a:cell3D>
                  </a:tcPr>
                </a:tc>
                <a:tc>
                  <a:txBody>
                    <a:bodyPr/>
                    <a:lstStyle/>
                    <a:p>
                      <a:pPr algn="l"/>
                      <a:r>
                        <a:rPr lang="en-ZA" sz="1400" dirty="0">
                          <a:solidFill>
                            <a:schemeClr val="tx1"/>
                          </a:solidFill>
                          <a:latin typeface="Arial" panose="020B0604020202020204" pitchFamily="34" charset="0"/>
                          <a:cs typeface="Arial" panose="020B0604020202020204" pitchFamily="34" charset="0"/>
                        </a:rPr>
                        <a:t>Reasons</a:t>
                      </a:r>
                    </a:p>
                  </a:txBody>
                  <a:tcPr>
                    <a:cell3D prstMaterial="dkEdge">
                      <a:bevel h="50800" prst="divot"/>
                      <a:lightRig rig="flood" dir="t"/>
                    </a:cell3D>
                  </a:tcPr>
                </a:tc>
                <a:extLst>
                  <a:ext uri="{0D108BD9-81ED-4DB2-BD59-A6C34878D82A}">
                    <a16:rowId xmlns:a16="http://schemas.microsoft.com/office/drawing/2014/main" val="10000"/>
                  </a:ext>
                </a:extLst>
              </a:tr>
              <a:tr h="739823">
                <a:tc>
                  <a:txBody>
                    <a:bodyPr/>
                    <a:lstStyle/>
                    <a:p>
                      <a:r>
                        <a:rPr lang="en-ZA" sz="1400" dirty="0">
                          <a:solidFill>
                            <a:srgbClr val="FF0000"/>
                          </a:solidFill>
                          <a:latin typeface="Arial" panose="020B0604020202020204" pitchFamily="34" charset="0"/>
                          <a:cs typeface="Arial" panose="020B0604020202020204" pitchFamily="34" charset="0"/>
                        </a:rPr>
                        <a:t>Inventories</a:t>
                      </a:r>
                    </a:p>
                  </a:txBody>
                  <a:tcPr>
                    <a:cell3D prstMaterial="dkEdge">
                      <a:bevel h="50800" prst="divot"/>
                      <a:lightRig rig="flood" dir="t"/>
                    </a:cell3D>
                    <a:noFill/>
                  </a:tcPr>
                </a:tc>
                <a:tc>
                  <a:txBody>
                    <a:bodyPr/>
                    <a:lstStyle/>
                    <a:p>
                      <a:pPr algn="r"/>
                      <a:r>
                        <a:rPr lang="en-ZA" sz="1400" dirty="0">
                          <a:solidFill>
                            <a:srgbClr val="FF0000"/>
                          </a:solidFill>
                          <a:latin typeface="Arial" panose="020B0604020202020204" pitchFamily="34" charset="0"/>
                          <a:cs typeface="Arial" panose="020B0604020202020204" pitchFamily="34" charset="0"/>
                        </a:rPr>
                        <a:t>338 584</a:t>
                      </a:r>
                    </a:p>
                  </a:txBody>
                  <a:tcPr>
                    <a:cell3D prstMaterial="dkEdge">
                      <a:bevel h="50800" prst="divot"/>
                      <a:lightRig rig="flood" dir="t"/>
                    </a:cell3D>
                    <a:noFill/>
                  </a:tcPr>
                </a:tc>
                <a:tc>
                  <a:txBody>
                    <a:bodyPr/>
                    <a:lstStyle/>
                    <a:p>
                      <a:pPr algn="r"/>
                      <a:r>
                        <a:rPr lang="en-ZA" sz="1400" dirty="0">
                          <a:solidFill>
                            <a:srgbClr val="FF0000"/>
                          </a:solidFill>
                          <a:latin typeface="Arial" panose="020B0604020202020204" pitchFamily="34" charset="0"/>
                          <a:cs typeface="Arial" panose="020B0604020202020204" pitchFamily="34" charset="0"/>
                        </a:rPr>
                        <a:t>318 969</a:t>
                      </a:r>
                    </a:p>
                  </a:txBody>
                  <a:tcPr>
                    <a:cell3D prstMaterial="dkEdge">
                      <a:bevel h="50800" prst="divot"/>
                      <a:lightRig rig="flood" dir="t"/>
                    </a:cell3D>
                    <a:noFill/>
                  </a:tcPr>
                </a:tc>
                <a:tc>
                  <a:txBody>
                    <a:bodyPr/>
                    <a:lstStyle/>
                    <a:p>
                      <a:pPr algn="r"/>
                      <a:r>
                        <a:rPr lang="en-ZA" sz="1400" dirty="0">
                          <a:solidFill>
                            <a:srgbClr val="FF0000"/>
                          </a:solidFill>
                          <a:latin typeface="Arial" panose="020B0604020202020204" pitchFamily="34" charset="0"/>
                          <a:cs typeface="Arial" panose="020B0604020202020204" pitchFamily="34" charset="0"/>
                        </a:rPr>
                        <a:t>19 615</a:t>
                      </a:r>
                    </a:p>
                  </a:txBody>
                  <a:tcPr>
                    <a:cell3D prstMaterial="dkEdge">
                      <a:bevel h="50800" prst="divot"/>
                      <a:lightRig rig="flood" dir="t"/>
                    </a:cell3D>
                    <a:noFill/>
                  </a:tcPr>
                </a:tc>
                <a:tc>
                  <a:txBody>
                    <a:bodyPr/>
                    <a:lstStyle/>
                    <a:p>
                      <a:pPr algn="ctr"/>
                      <a:r>
                        <a:rPr lang="en-ZA" sz="1400" dirty="0">
                          <a:solidFill>
                            <a:srgbClr val="FF0000"/>
                          </a:solidFill>
                          <a:latin typeface="Arial" panose="020B0604020202020204" pitchFamily="34" charset="0"/>
                          <a:cs typeface="Arial" panose="020B0604020202020204" pitchFamily="34" charset="0"/>
                        </a:rPr>
                        <a:t>6,1%</a:t>
                      </a:r>
                    </a:p>
                  </a:txBody>
                  <a:tcPr>
                    <a:cell3D prstMaterial="dkEdge">
                      <a:bevel h="50800" prst="divot"/>
                      <a:lightRig rig="flood" dir="t"/>
                    </a:cell3D>
                    <a:noFill/>
                  </a:tcPr>
                </a:tc>
                <a:tc>
                  <a:txBody>
                    <a:bodyPr/>
                    <a:lstStyle/>
                    <a:p>
                      <a:pPr algn="l"/>
                      <a:r>
                        <a:rPr lang="en-ZA" sz="1400" dirty="0">
                          <a:solidFill>
                            <a:srgbClr val="FF0000"/>
                          </a:solidFill>
                          <a:latin typeface="Arial" panose="020B0604020202020204" pitchFamily="34" charset="0"/>
                          <a:cs typeface="Arial" panose="020B0604020202020204" pitchFamily="34" charset="0"/>
                        </a:rPr>
                        <a:t>This is due to the lockdown, production was </a:t>
                      </a:r>
                      <a:r>
                        <a:rPr lang="en-ZA" sz="1400" dirty="0" smtClean="0">
                          <a:solidFill>
                            <a:srgbClr val="FF0000"/>
                          </a:solidFill>
                          <a:latin typeface="Arial" panose="020B0604020202020204" pitchFamily="34" charset="0"/>
                          <a:cs typeface="Arial" panose="020B0604020202020204" pitchFamily="34" charset="0"/>
                        </a:rPr>
                        <a:t>halted and </a:t>
                      </a:r>
                      <a:r>
                        <a:rPr lang="en-ZA" sz="1400" dirty="0">
                          <a:solidFill>
                            <a:srgbClr val="FF0000"/>
                          </a:solidFill>
                          <a:latin typeface="Arial" panose="020B0604020202020204" pitchFamily="34" charset="0"/>
                          <a:cs typeface="Arial" panose="020B0604020202020204" pitchFamily="34" charset="0"/>
                        </a:rPr>
                        <a:t>stock was not moving.</a:t>
                      </a:r>
                    </a:p>
                  </a:txBody>
                  <a:tcPr>
                    <a:cell3D prstMaterial="dkEdge">
                      <a:bevel h="50800" prst="divot"/>
                      <a:lightRig rig="flood" dir="t"/>
                    </a:cell3D>
                    <a:noFill/>
                  </a:tcPr>
                </a:tc>
                <a:extLst>
                  <a:ext uri="{0D108BD9-81ED-4DB2-BD59-A6C34878D82A}">
                    <a16:rowId xmlns:a16="http://schemas.microsoft.com/office/drawing/2014/main" val="10001"/>
                  </a:ext>
                </a:extLst>
              </a:tr>
              <a:tr h="1818732">
                <a:tc>
                  <a:txBody>
                    <a:bodyPr/>
                    <a:lstStyle/>
                    <a:p>
                      <a:r>
                        <a:rPr lang="en-ZA" sz="1400" dirty="0">
                          <a:solidFill>
                            <a:srgbClr val="FF0000"/>
                          </a:solidFill>
                          <a:latin typeface="Arial" panose="020B0604020202020204" pitchFamily="34" charset="0"/>
                          <a:cs typeface="Arial" panose="020B0604020202020204" pitchFamily="34" charset="0"/>
                        </a:rPr>
                        <a:t>Receivables from exchange transactions</a:t>
                      </a:r>
                    </a:p>
                  </a:txBody>
                  <a:tcPr>
                    <a:cell3D prstMaterial="dkEdge">
                      <a:bevel h="50800" prst="divot"/>
                      <a:lightRig rig="flood" dir="t"/>
                    </a:cell3D>
                    <a:noFill/>
                  </a:tcPr>
                </a:tc>
                <a:tc>
                  <a:txBody>
                    <a:bodyPr/>
                    <a:lstStyle/>
                    <a:p>
                      <a:pPr algn="r"/>
                      <a:endParaRPr lang="en-ZA" sz="1400" dirty="0">
                        <a:solidFill>
                          <a:srgbClr val="FF0000"/>
                        </a:solidFill>
                        <a:latin typeface="Arial" panose="020B0604020202020204" pitchFamily="34" charset="0"/>
                        <a:cs typeface="Arial" panose="020B0604020202020204" pitchFamily="34" charset="0"/>
                      </a:endParaRPr>
                    </a:p>
                    <a:p>
                      <a:pPr algn="r"/>
                      <a:r>
                        <a:rPr lang="en-ZA" sz="1400" dirty="0">
                          <a:solidFill>
                            <a:srgbClr val="FF0000"/>
                          </a:solidFill>
                          <a:latin typeface="Arial" panose="020B0604020202020204" pitchFamily="34" charset="0"/>
                          <a:cs typeface="Arial" panose="020B0604020202020204" pitchFamily="34" charset="0"/>
                        </a:rPr>
                        <a:t>273 098</a:t>
                      </a:r>
                    </a:p>
                  </a:txBody>
                  <a:tcPr>
                    <a:cell3D prstMaterial="dkEdge">
                      <a:bevel h="50800" prst="divot"/>
                      <a:lightRig rig="flood" dir="t"/>
                    </a:cell3D>
                    <a:noFill/>
                  </a:tcPr>
                </a:tc>
                <a:tc>
                  <a:txBody>
                    <a:bodyPr/>
                    <a:lstStyle/>
                    <a:p>
                      <a:pPr algn="r"/>
                      <a:endParaRPr lang="en-ZA" sz="1400" dirty="0">
                        <a:solidFill>
                          <a:srgbClr val="FF0000"/>
                        </a:solidFill>
                        <a:latin typeface="Arial" panose="020B0604020202020204" pitchFamily="34" charset="0"/>
                        <a:cs typeface="Arial" panose="020B0604020202020204" pitchFamily="34" charset="0"/>
                      </a:endParaRPr>
                    </a:p>
                    <a:p>
                      <a:pPr algn="r"/>
                      <a:r>
                        <a:rPr lang="en-ZA" sz="1400" dirty="0">
                          <a:solidFill>
                            <a:srgbClr val="FF0000"/>
                          </a:solidFill>
                          <a:latin typeface="Arial" panose="020B0604020202020204" pitchFamily="34" charset="0"/>
                          <a:cs typeface="Arial" panose="020B0604020202020204" pitchFamily="34" charset="0"/>
                        </a:rPr>
                        <a:t>206</a:t>
                      </a:r>
                      <a:r>
                        <a:rPr lang="en-ZA" sz="1400" baseline="0" dirty="0">
                          <a:solidFill>
                            <a:srgbClr val="FF0000"/>
                          </a:solidFill>
                          <a:latin typeface="Arial" panose="020B0604020202020204" pitchFamily="34" charset="0"/>
                          <a:cs typeface="Arial" panose="020B0604020202020204" pitchFamily="34" charset="0"/>
                        </a:rPr>
                        <a:t> 497</a:t>
                      </a:r>
                      <a:endParaRPr lang="en-ZA" sz="1400" dirty="0">
                        <a:solidFill>
                          <a:srgbClr val="FF0000"/>
                        </a:solidFill>
                        <a:latin typeface="Arial" panose="020B0604020202020204" pitchFamily="34" charset="0"/>
                        <a:cs typeface="Arial" panose="020B0604020202020204" pitchFamily="34" charset="0"/>
                      </a:endParaRPr>
                    </a:p>
                  </a:txBody>
                  <a:tcPr>
                    <a:cell3D prstMaterial="dkEdge">
                      <a:bevel h="50800" prst="divot"/>
                      <a:lightRig rig="flood" dir="t"/>
                    </a:cell3D>
                    <a:noFill/>
                  </a:tcPr>
                </a:tc>
                <a:tc>
                  <a:txBody>
                    <a:bodyPr/>
                    <a:lstStyle/>
                    <a:p>
                      <a:pPr algn="r"/>
                      <a:endParaRPr lang="en-ZA" sz="1400" dirty="0">
                        <a:solidFill>
                          <a:srgbClr val="FF0000"/>
                        </a:solidFill>
                        <a:latin typeface="Arial" panose="020B0604020202020204" pitchFamily="34" charset="0"/>
                        <a:cs typeface="Arial" panose="020B0604020202020204" pitchFamily="34" charset="0"/>
                      </a:endParaRPr>
                    </a:p>
                    <a:p>
                      <a:pPr algn="r"/>
                      <a:r>
                        <a:rPr lang="en-ZA" sz="1400" dirty="0">
                          <a:solidFill>
                            <a:srgbClr val="FF0000"/>
                          </a:solidFill>
                          <a:latin typeface="Arial" panose="020B0604020202020204" pitchFamily="34" charset="0"/>
                          <a:cs typeface="Arial" panose="020B0604020202020204" pitchFamily="34" charset="0"/>
                        </a:rPr>
                        <a:t>66 601</a:t>
                      </a:r>
                    </a:p>
                  </a:txBody>
                  <a:tcPr>
                    <a:cell3D prstMaterial="dkEdge">
                      <a:bevel h="50800" prst="divot"/>
                      <a:lightRig rig="flood" dir="t"/>
                    </a:cell3D>
                    <a:noFill/>
                  </a:tcPr>
                </a:tc>
                <a:tc>
                  <a:txBody>
                    <a:bodyPr/>
                    <a:lstStyle/>
                    <a:p>
                      <a:pPr algn="ctr"/>
                      <a:endParaRPr lang="en-ZA" sz="1400" dirty="0">
                        <a:solidFill>
                          <a:srgbClr val="FF0000"/>
                        </a:solidFill>
                        <a:latin typeface="Arial" panose="020B0604020202020204" pitchFamily="34" charset="0"/>
                        <a:cs typeface="Arial" panose="020B0604020202020204" pitchFamily="34" charset="0"/>
                      </a:endParaRPr>
                    </a:p>
                    <a:p>
                      <a:pPr algn="ctr"/>
                      <a:r>
                        <a:rPr lang="en-ZA" sz="1400" dirty="0">
                          <a:solidFill>
                            <a:srgbClr val="FF0000"/>
                          </a:solidFill>
                          <a:latin typeface="Arial" panose="020B0604020202020204" pitchFamily="34" charset="0"/>
                          <a:cs typeface="Arial" panose="020B0604020202020204" pitchFamily="34" charset="0"/>
                        </a:rPr>
                        <a:t>32,3%</a:t>
                      </a:r>
                    </a:p>
                  </a:txBody>
                  <a:tcPr>
                    <a:cell3D prstMaterial="dkEdge">
                      <a:bevel h="50800" prst="divot"/>
                      <a:lightRig rig="flood" dir="t"/>
                    </a:cell3D>
                    <a:noFill/>
                  </a:tcPr>
                </a:tc>
                <a:tc>
                  <a:txBody>
                    <a:bodyPr/>
                    <a:lstStyle/>
                    <a:p>
                      <a:pPr algn="just"/>
                      <a:r>
                        <a:rPr lang="en-US" sz="1400" dirty="0">
                          <a:solidFill>
                            <a:srgbClr val="FF0000"/>
                          </a:solidFill>
                          <a:latin typeface="Arial" panose="020B0604020202020204" pitchFamily="34" charset="0"/>
                          <a:cs typeface="Arial" panose="020B0604020202020204" pitchFamily="34" charset="0"/>
                        </a:rPr>
                        <a:t>The increase in the outstanding balance of Receivables can be attributed to the country-wide disruption in business activities caused by COVID-19 lockdown regulations. The data loss </a:t>
                      </a:r>
                      <a:r>
                        <a:rPr lang="en-US" sz="1400" dirty="0" smtClean="0">
                          <a:solidFill>
                            <a:srgbClr val="FF0000"/>
                          </a:solidFill>
                          <a:latin typeface="Arial" panose="020B0604020202020204" pitchFamily="34" charset="0"/>
                          <a:cs typeface="Arial" panose="020B0604020202020204" pitchFamily="34" charset="0"/>
                        </a:rPr>
                        <a:t>also </a:t>
                      </a:r>
                      <a:r>
                        <a:rPr lang="en-US" sz="1400" dirty="0">
                          <a:solidFill>
                            <a:srgbClr val="FF0000"/>
                          </a:solidFill>
                          <a:latin typeface="Arial" panose="020B0604020202020204" pitchFamily="34" charset="0"/>
                          <a:cs typeface="Arial" panose="020B0604020202020204" pitchFamily="34" charset="0"/>
                        </a:rPr>
                        <a:t>had a significant impact on the management of debtors. </a:t>
                      </a:r>
                      <a:endParaRPr lang="en-ZA" sz="1400" dirty="0">
                        <a:solidFill>
                          <a:srgbClr val="FF0000"/>
                        </a:solidFill>
                        <a:latin typeface="Arial" panose="020B0604020202020204" pitchFamily="34" charset="0"/>
                        <a:cs typeface="Arial" panose="020B0604020202020204" pitchFamily="34" charset="0"/>
                      </a:endParaRPr>
                    </a:p>
                  </a:txBody>
                  <a:tcPr>
                    <a:cell3D prstMaterial="dkEdge">
                      <a:bevel h="50800" prst="divot"/>
                      <a:lightRig rig="flood" dir="t"/>
                    </a:cell3D>
                    <a:noFill/>
                  </a:tcPr>
                </a:tc>
                <a:extLst>
                  <a:ext uri="{0D108BD9-81ED-4DB2-BD59-A6C34878D82A}">
                    <a16:rowId xmlns:a16="http://schemas.microsoft.com/office/drawing/2014/main" val="10002"/>
                  </a:ext>
                </a:extLst>
              </a:tr>
              <a:tr h="955605">
                <a:tc>
                  <a:txBody>
                    <a:bodyPr/>
                    <a:lstStyle/>
                    <a:p>
                      <a:r>
                        <a:rPr lang="en-ZA" sz="1400" dirty="0">
                          <a:latin typeface="Arial" panose="020B0604020202020204" pitchFamily="34" charset="0"/>
                          <a:cs typeface="Arial" panose="020B0604020202020204" pitchFamily="34" charset="0"/>
                        </a:rPr>
                        <a:t>VAT receivable</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7 726</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(7 726)</a:t>
                      </a:r>
                    </a:p>
                  </a:txBody>
                  <a:tcPr>
                    <a:cell3D prstMaterial="dkEdge">
                      <a:bevel h="50800" prst="divot"/>
                      <a:lightRig rig="flood" dir="t"/>
                    </a:cell3D>
                  </a:tcPr>
                </a:tc>
                <a:tc>
                  <a:txBody>
                    <a:bodyPr/>
                    <a:lstStyle/>
                    <a:p>
                      <a:pPr algn="ctr"/>
                      <a:r>
                        <a:rPr lang="en-ZA" sz="1400" dirty="0">
                          <a:latin typeface="Arial" panose="020B0604020202020204" pitchFamily="34" charset="0"/>
                          <a:cs typeface="Arial" panose="020B0604020202020204" pitchFamily="34" charset="0"/>
                        </a:rPr>
                        <a:t>(100%)</a:t>
                      </a:r>
                    </a:p>
                  </a:txBody>
                  <a:tcPr>
                    <a:cell3D prstMaterial="dkEdge">
                      <a:bevel h="50800" prst="divot"/>
                      <a:lightRig rig="flood" dir="t"/>
                    </a:cell3D>
                  </a:tcPr>
                </a:tc>
                <a:tc>
                  <a:txBody>
                    <a:bodyPr/>
                    <a:lstStyle/>
                    <a:p>
                      <a:pPr algn="just"/>
                      <a:r>
                        <a:rPr lang="en-ZA" sz="1400" dirty="0">
                          <a:latin typeface="Arial" panose="020B0604020202020204" pitchFamily="34" charset="0"/>
                          <a:cs typeface="Arial" panose="020B0604020202020204" pitchFamily="34" charset="0"/>
                        </a:rPr>
                        <a:t>VAT is a payable in 2020/21 and is the result of the trading activities</a:t>
                      </a:r>
                      <a:r>
                        <a:rPr lang="en-ZA" sz="1400" baseline="0" dirty="0">
                          <a:latin typeface="Arial" panose="020B0604020202020204" pitchFamily="34" charset="0"/>
                          <a:cs typeface="Arial" panose="020B0604020202020204" pitchFamily="34" charset="0"/>
                        </a:rPr>
                        <a:t> of GPW, i.e. the net of Output Tax and Input Tax</a:t>
                      </a:r>
                      <a:endParaRPr lang="en-ZA" sz="1400" dirty="0">
                        <a:latin typeface="Arial" panose="020B0604020202020204" pitchFamily="34" charset="0"/>
                        <a:cs typeface="Arial" panose="020B0604020202020204" pitchFamily="34" charset="0"/>
                      </a:endParaRPr>
                    </a:p>
                  </a:txBody>
                  <a:tcPr>
                    <a:cell3D prstMaterial="dkEdge">
                      <a:bevel h="50800" prst="divot"/>
                      <a:lightRig rig="flood" dir="t"/>
                    </a:cell3D>
                  </a:tcPr>
                </a:tc>
                <a:extLst>
                  <a:ext uri="{0D108BD9-81ED-4DB2-BD59-A6C34878D82A}">
                    <a16:rowId xmlns:a16="http://schemas.microsoft.com/office/drawing/2014/main" val="10003"/>
                  </a:ext>
                </a:extLst>
              </a:tr>
              <a:tr h="524041">
                <a:tc>
                  <a:txBody>
                    <a:bodyPr/>
                    <a:lstStyle/>
                    <a:p>
                      <a:r>
                        <a:rPr lang="en-ZA" sz="1400" dirty="0">
                          <a:latin typeface="Arial" panose="020B0604020202020204" pitchFamily="34" charset="0"/>
                          <a:cs typeface="Arial" panose="020B0604020202020204" pitchFamily="34" charset="0"/>
                        </a:rPr>
                        <a:t>Cash and cash equivalents</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2 364 894</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2 414 456</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(49 562)</a:t>
                      </a:r>
                    </a:p>
                  </a:txBody>
                  <a:tcPr>
                    <a:cell3D prstMaterial="dkEdge">
                      <a:bevel h="50800" prst="divot"/>
                      <a:lightRig rig="flood" dir="t"/>
                    </a:cell3D>
                  </a:tcPr>
                </a:tc>
                <a:tc>
                  <a:txBody>
                    <a:bodyPr/>
                    <a:lstStyle/>
                    <a:p>
                      <a:pPr algn="ctr"/>
                      <a:r>
                        <a:rPr lang="en-ZA" sz="1400" dirty="0">
                          <a:latin typeface="Arial" panose="020B0604020202020204" pitchFamily="34" charset="0"/>
                          <a:cs typeface="Arial" panose="020B0604020202020204" pitchFamily="34" charset="0"/>
                        </a:rPr>
                        <a:t>(2%)</a:t>
                      </a:r>
                    </a:p>
                  </a:txBody>
                  <a:tcPr>
                    <a:cell3D prstMaterial="dkEdge">
                      <a:bevel h="50800" prst="divot"/>
                      <a:lightRig rig="flood" dir="t"/>
                    </a:cell3D>
                  </a:tcPr>
                </a:tc>
                <a:tc>
                  <a:txBody>
                    <a:bodyPr/>
                    <a:lstStyle/>
                    <a:p>
                      <a:pPr algn="l"/>
                      <a:r>
                        <a:rPr lang="en-ZA" sz="1400" dirty="0">
                          <a:latin typeface="Arial" panose="020B0604020202020204" pitchFamily="34" charset="0"/>
                          <a:cs typeface="Arial" panose="020B0604020202020204" pitchFamily="34" charset="0"/>
                        </a:rPr>
                        <a:t>Immaterial movement %.</a:t>
                      </a:r>
                    </a:p>
                  </a:txBody>
                  <a:tcPr>
                    <a:cell3D prstMaterial="dkEdge">
                      <a:bevel h="50800" prst="divot"/>
                      <a:lightRig rig="flood" dir="t"/>
                    </a:cell3D>
                  </a:tcPr>
                </a:tc>
                <a:extLst>
                  <a:ext uri="{0D108BD9-81ED-4DB2-BD59-A6C34878D82A}">
                    <a16:rowId xmlns:a16="http://schemas.microsoft.com/office/drawing/2014/main" val="10004"/>
                  </a:ext>
                </a:extLst>
              </a:tr>
              <a:tr h="636081">
                <a:tc>
                  <a:txBody>
                    <a:bodyPr/>
                    <a:lstStyle/>
                    <a:p>
                      <a:r>
                        <a:rPr lang="en-ZA" sz="1400" b="1" dirty="0">
                          <a:latin typeface="Arial" panose="020B0604020202020204" pitchFamily="34" charset="0"/>
                          <a:cs typeface="Arial" panose="020B0604020202020204" pitchFamily="34" charset="0"/>
                        </a:rPr>
                        <a:t>Current assets</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2 976 576</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2 947 648</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31 164</a:t>
                      </a:r>
                    </a:p>
                  </a:txBody>
                  <a:tcPr>
                    <a:cell3D prstMaterial="dkEdge">
                      <a:bevel h="50800" prst="divot"/>
                      <a:lightRig rig="flood" dir="t"/>
                    </a:cell3D>
                  </a:tcPr>
                </a:tc>
                <a:tc>
                  <a:txBody>
                    <a:bodyPr/>
                    <a:lstStyle/>
                    <a:p>
                      <a:pPr algn="ctr"/>
                      <a:r>
                        <a:rPr lang="en-ZA" sz="1400" b="1" dirty="0">
                          <a:latin typeface="Arial" panose="020B0604020202020204" pitchFamily="34" charset="0"/>
                          <a:cs typeface="Arial" panose="020B0604020202020204" pitchFamily="34" charset="0"/>
                        </a:rPr>
                        <a:t>1%</a:t>
                      </a:r>
                    </a:p>
                  </a:txBody>
                  <a:tcPr>
                    <a:cell3D prstMaterial="dkEdge">
                      <a:bevel h="50800" prst="divot"/>
                      <a:lightRig rig="flood" dir="t"/>
                    </a:cell3D>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dirty="0">
                          <a:latin typeface="Arial" panose="020B0604020202020204" pitchFamily="34" charset="0"/>
                          <a:cs typeface="Arial" panose="020B0604020202020204" pitchFamily="34" charset="0"/>
                        </a:rPr>
                        <a:t>Net movement, refer to reasons above.</a:t>
                      </a:r>
                    </a:p>
                  </a:txBody>
                  <a:tcPr>
                    <a:cell3D prstMaterial="dkEdge">
                      <a:bevel h="50800" prst="divot"/>
                      <a:lightRig rig="flood" dir="t"/>
                    </a:cell3D>
                  </a:tcP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p:txBody>
          <a:bodyPr/>
          <a:lstStyle/>
          <a:p>
            <a:fld id="{2066355A-084C-D24E-9AD2-7E4FC41EA627}" type="slidenum">
              <a:rPr lang="en-US" smtClean="0"/>
              <a:t>21</a:t>
            </a:fld>
            <a:endParaRPr lang="en-US" dirty="0"/>
          </a:p>
        </p:txBody>
      </p:sp>
    </p:spTree>
    <p:extLst>
      <p:ext uri="{BB962C8B-B14F-4D97-AF65-F5344CB8AC3E}">
        <p14:creationId xmlns:p14="http://schemas.microsoft.com/office/powerpoint/2010/main" val="4245574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6" y="131696"/>
            <a:ext cx="8208948" cy="692726"/>
          </a:xfrm>
        </p:spPr>
        <p:txBody>
          <a:bodyPr>
            <a:normAutofit fontScale="90000"/>
          </a:bodyPr>
          <a:lstStyle/>
          <a:p>
            <a:pPr algn="l"/>
            <a:r>
              <a:rPr lang="en-US" b="1" cap="all"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Statement of Financial Position</a:t>
            </a:r>
            <a:r>
              <a:rPr lang="en-US" cap="all"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of 4)</a:t>
            </a:r>
            <a:r>
              <a:rPr lang="en-ZA" sz="2400" b="1" cap="all" dirty="0">
                <a:latin typeface="Arial" panose="020B0604020202020204" pitchFamily="34" charset="0"/>
                <a:ea typeface="Calibri" panose="020F0502020204030204" pitchFamily="34" charset="0"/>
                <a:cs typeface="Arial" panose="020B0604020202020204" pitchFamily="34" charset="0"/>
              </a:rPr>
              <a:t/>
            </a:r>
            <a:br>
              <a:rPr lang="en-ZA" sz="2400" b="1" cap="all" dirty="0">
                <a:latin typeface="Arial" panose="020B0604020202020204" pitchFamily="34" charset="0"/>
                <a:ea typeface="Calibri" panose="020F0502020204030204" pitchFamily="34" charset="0"/>
                <a:cs typeface="Arial" panose="020B0604020202020204" pitchFamily="34" charset="0"/>
              </a:rPr>
            </a:br>
            <a:endParaRPr lang="en-US" sz="2100" b="1" dirty="0"/>
          </a:p>
        </p:txBody>
      </p:sp>
      <p:sp>
        <p:nvSpPr>
          <p:cNvPr id="11" name="Rectangle 10"/>
          <p:cNvSpPr/>
          <p:nvPr/>
        </p:nvSpPr>
        <p:spPr>
          <a:xfrm>
            <a:off x="1302589" y="824422"/>
            <a:ext cx="7280693" cy="820674"/>
          </a:xfrm>
          <a:prstGeom prst="rect">
            <a:avLst/>
          </a:prstGeom>
        </p:spPr>
        <p:txBody>
          <a:bodyPr wrap="square">
            <a:spAutoFit/>
          </a:bodyPr>
          <a:lstStyle/>
          <a:p>
            <a:pPr>
              <a:lnSpc>
                <a:spcPct val="107000"/>
              </a:lnSpc>
              <a:spcAft>
                <a:spcPts val="800"/>
              </a:spcAft>
            </a:pPr>
            <a:r>
              <a:rPr lang="en-ZA" sz="1200" b="1" cap="all" dirty="0">
                <a:latin typeface="Arial" panose="020B0604020202020204" pitchFamily="34" charset="0"/>
                <a:ea typeface="Calibri" panose="020F0502020204030204" pitchFamily="34" charset="0"/>
                <a:cs typeface="Times New Roman" panose="02020603050405020304" pitchFamily="18" charset="0"/>
              </a:rPr>
              <a:t/>
            </a:r>
            <a:br>
              <a:rPr lang="en-ZA" sz="1200" b="1" cap="all" dirty="0">
                <a:latin typeface="Arial" panose="020B0604020202020204" pitchFamily="34" charset="0"/>
                <a:ea typeface="Calibri" panose="020F0502020204030204" pitchFamily="34" charset="0"/>
                <a:cs typeface="Times New Roman" panose="02020603050405020304" pitchFamily="18" charset="0"/>
              </a:rPr>
            </a:br>
            <a:endParaRPr lang="en-ZA" sz="12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400" b="1" dirty="0">
                <a:latin typeface="Arial" panose="020B0604020202020204" pitchFamily="34" charset="0"/>
                <a:ea typeface="Calibri" panose="020F0502020204030204" pitchFamily="34" charset="0"/>
                <a:cs typeface="Times New Roman" panose="02020603050405020304" pitchFamily="18" charset="0"/>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A8A8CB0-7D89-1CD7-6A58-9A93879FE9E3}"/>
              </a:ext>
            </a:extLst>
          </p:cNvPr>
          <p:cNvGraphicFramePr>
            <a:graphicFrameLocks noGrp="1"/>
          </p:cNvGraphicFramePr>
          <p:nvPr>
            <p:extLst>
              <p:ext uri="{D42A27DB-BD31-4B8C-83A1-F6EECF244321}">
                <p14:modId xmlns:p14="http://schemas.microsoft.com/office/powerpoint/2010/main" val="1611139784"/>
              </p:ext>
            </p:extLst>
          </p:nvPr>
        </p:nvGraphicFramePr>
        <p:xfrm>
          <a:off x="138545" y="942110"/>
          <a:ext cx="8765309" cy="5153891"/>
        </p:xfrm>
        <a:graphic>
          <a:graphicData uri="http://schemas.openxmlformats.org/drawingml/2006/table">
            <a:tbl>
              <a:tblPr firstRow="1" bandRow="1">
                <a:tableStyleId>{5C22544A-7EE6-4342-B048-85BDC9FD1C3A}</a:tableStyleId>
              </a:tblPr>
              <a:tblGrid>
                <a:gridCol w="1684408">
                  <a:extLst>
                    <a:ext uri="{9D8B030D-6E8A-4147-A177-3AD203B41FA5}">
                      <a16:colId xmlns:a16="http://schemas.microsoft.com/office/drawing/2014/main" val="2077315388"/>
                    </a:ext>
                  </a:extLst>
                </a:gridCol>
                <a:gridCol w="1053753">
                  <a:extLst>
                    <a:ext uri="{9D8B030D-6E8A-4147-A177-3AD203B41FA5}">
                      <a16:colId xmlns:a16="http://schemas.microsoft.com/office/drawing/2014/main" val="2647846118"/>
                    </a:ext>
                  </a:extLst>
                </a:gridCol>
                <a:gridCol w="1116235">
                  <a:extLst>
                    <a:ext uri="{9D8B030D-6E8A-4147-A177-3AD203B41FA5}">
                      <a16:colId xmlns:a16="http://schemas.microsoft.com/office/drawing/2014/main" val="958832377"/>
                    </a:ext>
                  </a:extLst>
                </a:gridCol>
                <a:gridCol w="1054724">
                  <a:extLst>
                    <a:ext uri="{9D8B030D-6E8A-4147-A177-3AD203B41FA5}">
                      <a16:colId xmlns:a16="http://schemas.microsoft.com/office/drawing/2014/main" val="2554317414"/>
                    </a:ext>
                  </a:extLst>
                </a:gridCol>
                <a:gridCol w="980943">
                  <a:extLst>
                    <a:ext uri="{9D8B030D-6E8A-4147-A177-3AD203B41FA5}">
                      <a16:colId xmlns:a16="http://schemas.microsoft.com/office/drawing/2014/main" val="1040571520"/>
                    </a:ext>
                  </a:extLst>
                </a:gridCol>
                <a:gridCol w="2875246">
                  <a:extLst>
                    <a:ext uri="{9D8B030D-6E8A-4147-A177-3AD203B41FA5}">
                      <a16:colId xmlns:a16="http://schemas.microsoft.com/office/drawing/2014/main" val="1071136976"/>
                    </a:ext>
                  </a:extLst>
                </a:gridCol>
              </a:tblGrid>
              <a:tr h="1049990">
                <a:tc>
                  <a:txBody>
                    <a:bodyPr/>
                    <a:lstStyle/>
                    <a:p>
                      <a:r>
                        <a:rPr lang="en-ZA" sz="1400" dirty="0" smtClean="0">
                          <a:solidFill>
                            <a:schemeClr val="tx1"/>
                          </a:solidFill>
                          <a:latin typeface="Arial" panose="020B0604020202020204" pitchFamily="34" charset="0"/>
                          <a:cs typeface="Arial" panose="020B0604020202020204" pitchFamily="34" charset="0"/>
                        </a:rPr>
                        <a:t>AFS </a:t>
                      </a:r>
                      <a:r>
                        <a:rPr lang="en-ZA" sz="1400" dirty="0">
                          <a:solidFill>
                            <a:schemeClr val="tx1"/>
                          </a:solidFill>
                          <a:latin typeface="Arial" panose="020B0604020202020204" pitchFamily="34" charset="0"/>
                          <a:cs typeface="Arial" panose="020B0604020202020204" pitchFamily="34" charset="0"/>
                        </a:rPr>
                        <a:t>caption</a:t>
                      </a:r>
                    </a:p>
                  </a:txBody>
                  <a:tcPr>
                    <a:cell3D prstMaterial="dkEdge">
                      <a:bevel h="50800" prst="divot"/>
                      <a:lightRig rig="flood" dir="t"/>
                    </a:cell3D>
                  </a:tcPr>
                </a:tc>
                <a:tc>
                  <a:txBody>
                    <a:bodyPr/>
                    <a:lstStyle/>
                    <a:p>
                      <a:pPr algn="r"/>
                      <a:r>
                        <a:rPr lang="en-ZA" sz="1400" dirty="0">
                          <a:solidFill>
                            <a:schemeClr val="tx1"/>
                          </a:solidFill>
                          <a:latin typeface="Arial" panose="020B0604020202020204" pitchFamily="34" charset="0"/>
                          <a:cs typeface="Arial" panose="020B0604020202020204" pitchFamily="34" charset="0"/>
                        </a:rPr>
                        <a:t>2021</a:t>
                      </a:r>
                    </a:p>
                    <a:p>
                      <a:pPr algn="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r"/>
                      <a:r>
                        <a:rPr lang="en-ZA" sz="1400" dirty="0">
                          <a:solidFill>
                            <a:schemeClr val="tx1"/>
                          </a:solidFill>
                          <a:latin typeface="Arial" panose="020B0604020202020204" pitchFamily="34" charset="0"/>
                          <a:cs typeface="Arial" panose="020B0604020202020204" pitchFamily="34" charset="0"/>
                        </a:rPr>
                        <a:t>2020</a:t>
                      </a:r>
                    </a:p>
                    <a:p>
                      <a:pPr algn="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r"/>
                      <a:r>
                        <a:rPr lang="en-ZA" sz="1400" dirty="0">
                          <a:solidFill>
                            <a:schemeClr val="tx1"/>
                          </a:solidFill>
                          <a:latin typeface="Arial" panose="020B0604020202020204" pitchFamily="34" charset="0"/>
                          <a:cs typeface="Arial" panose="020B0604020202020204" pitchFamily="34" charset="0"/>
                        </a:rPr>
                        <a:t>Variance</a:t>
                      </a:r>
                    </a:p>
                    <a:p>
                      <a:pPr algn="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ctr"/>
                      <a:r>
                        <a:rPr lang="en-ZA" sz="1400" dirty="0">
                          <a:solidFill>
                            <a:schemeClr val="tx1"/>
                          </a:solidFill>
                          <a:latin typeface="Arial" panose="020B0604020202020204" pitchFamily="34" charset="0"/>
                          <a:cs typeface="Arial" panose="020B0604020202020204" pitchFamily="34" charset="0"/>
                        </a:rPr>
                        <a:t>Variance %</a:t>
                      </a:r>
                    </a:p>
                  </a:txBody>
                  <a:tcPr>
                    <a:cell3D prstMaterial="dkEdge">
                      <a:bevel h="50800" prst="divot"/>
                      <a:lightRig rig="flood" dir="t"/>
                    </a:cell3D>
                  </a:tcPr>
                </a:tc>
                <a:tc>
                  <a:txBody>
                    <a:bodyPr/>
                    <a:lstStyle/>
                    <a:p>
                      <a:pPr algn="l"/>
                      <a:r>
                        <a:rPr lang="en-ZA" sz="1400" dirty="0" smtClean="0">
                          <a:solidFill>
                            <a:schemeClr val="tx1"/>
                          </a:solidFill>
                          <a:latin typeface="Arial" panose="020B0604020202020204" pitchFamily="34" charset="0"/>
                          <a:cs typeface="Arial" panose="020B0604020202020204" pitchFamily="34" charset="0"/>
                        </a:rPr>
                        <a:t>Reasons</a:t>
                      </a:r>
                      <a:endParaRPr lang="en-ZA" sz="1400" dirty="0">
                        <a:solidFill>
                          <a:schemeClr val="tx1"/>
                        </a:solidFill>
                        <a:latin typeface="Arial" panose="020B0604020202020204" pitchFamily="34" charset="0"/>
                        <a:cs typeface="Arial" panose="020B0604020202020204" pitchFamily="34" charset="0"/>
                      </a:endParaRPr>
                    </a:p>
                  </a:txBody>
                  <a:tcPr>
                    <a:cell3D prstMaterial="dkEdge">
                      <a:bevel h="50800" prst="divot"/>
                      <a:lightRig rig="flood" dir="t"/>
                    </a:cell3D>
                  </a:tcPr>
                </a:tc>
                <a:extLst>
                  <a:ext uri="{0D108BD9-81ED-4DB2-BD59-A6C34878D82A}">
                    <a16:rowId xmlns:a16="http://schemas.microsoft.com/office/drawing/2014/main" val="1112743013"/>
                  </a:ext>
                </a:extLst>
              </a:tr>
              <a:tr h="1362538">
                <a:tc>
                  <a:txBody>
                    <a:bodyPr/>
                    <a:lstStyle/>
                    <a:p>
                      <a:r>
                        <a:rPr lang="en-ZA" sz="1400" b="0" dirty="0">
                          <a:solidFill>
                            <a:srgbClr val="FF0000"/>
                          </a:solidFill>
                          <a:latin typeface="Arial" panose="020B0604020202020204" pitchFamily="34" charset="0"/>
                          <a:cs typeface="Arial" panose="020B0604020202020204" pitchFamily="34" charset="0"/>
                        </a:rPr>
                        <a:t>Payables from exchange transactions</a:t>
                      </a:r>
                    </a:p>
                  </a:txBody>
                  <a:tcPr>
                    <a:cell3D prstMaterial="dkEdge">
                      <a:bevel h="50800" prst="divot"/>
                      <a:lightRig rig="flood" dir="t"/>
                    </a:cell3D>
                    <a:noFill/>
                  </a:tcPr>
                </a:tc>
                <a:tc>
                  <a:txBody>
                    <a:bodyPr/>
                    <a:lstStyle/>
                    <a:p>
                      <a:pPr algn="r"/>
                      <a:r>
                        <a:rPr lang="en-ZA" sz="1400" b="0" dirty="0">
                          <a:solidFill>
                            <a:srgbClr val="FF0000"/>
                          </a:solidFill>
                          <a:latin typeface="Arial" panose="020B0604020202020204" pitchFamily="34" charset="0"/>
                          <a:cs typeface="Arial" panose="020B0604020202020204" pitchFamily="34" charset="0"/>
                        </a:rPr>
                        <a:t>213 156</a:t>
                      </a:r>
                    </a:p>
                    <a:p>
                      <a:pPr algn="r"/>
                      <a:endParaRPr lang="en-ZA" sz="1400" b="0" dirty="0">
                        <a:solidFill>
                          <a:srgbClr val="FF0000"/>
                        </a:solidFill>
                        <a:latin typeface="Arial" panose="020B0604020202020204" pitchFamily="34" charset="0"/>
                        <a:cs typeface="Arial" panose="020B0604020202020204" pitchFamily="34" charset="0"/>
                      </a:endParaRPr>
                    </a:p>
                    <a:p>
                      <a:pPr algn="r"/>
                      <a:endParaRPr lang="en-ZA" sz="1400" b="0" dirty="0">
                        <a:solidFill>
                          <a:srgbClr val="FF0000"/>
                        </a:solidFill>
                        <a:latin typeface="Arial" panose="020B0604020202020204" pitchFamily="34" charset="0"/>
                        <a:cs typeface="Arial" panose="020B0604020202020204" pitchFamily="34" charset="0"/>
                      </a:endParaRPr>
                    </a:p>
                  </a:txBody>
                  <a:tcPr>
                    <a:cell3D prstMaterial="dkEdge">
                      <a:bevel h="50800" prst="divot"/>
                      <a:lightRig rig="flood" dir="t"/>
                    </a:cell3D>
                    <a:noFill/>
                  </a:tcPr>
                </a:tc>
                <a:tc>
                  <a:txBody>
                    <a:bodyPr/>
                    <a:lstStyle/>
                    <a:p>
                      <a:pPr algn="r"/>
                      <a:r>
                        <a:rPr lang="en-ZA" sz="1400" b="0" dirty="0">
                          <a:solidFill>
                            <a:srgbClr val="FF0000"/>
                          </a:solidFill>
                          <a:latin typeface="Arial" panose="020B0604020202020204" pitchFamily="34" charset="0"/>
                          <a:cs typeface="Arial" panose="020B0604020202020204" pitchFamily="34" charset="0"/>
                        </a:rPr>
                        <a:t>145 566</a:t>
                      </a:r>
                    </a:p>
                    <a:p>
                      <a:pPr algn="r"/>
                      <a:endParaRPr lang="en-ZA" sz="1400" b="0" dirty="0">
                        <a:solidFill>
                          <a:srgbClr val="FF0000"/>
                        </a:solidFill>
                        <a:latin typeface="Arial" panose="020B0604020202020204" pitchFamily="34" charset="0"/>
                        <a:cs typeface="Arial" panose="020B0604020202020204" pitchFamily="34" charset="0"/>
                      </a:endParaRPr>
                    </a:p>
                  </a:txBody>
                  <a:tcPr>
                    <a:cell3D prstMaterial="dkEdge">
                      <a:bevel h="50800" prst="divot"/>
                      <a:lightRig rig="flood" dir="t"/>
                    </a:cell3D>
                    <a:noFill/>
                  </a:tcPr>
                </a:tc>
                <a:tc>
                  <a:txBody>
                    <a:bodyPr/>
                    <a:lstStyle/>
                    <a:p>
                      <a:pPr algn="r"/>
                      <a:r>
                        <a:rPr lang="en-ZA" sz="1400" b="0" dirty="0">
                          <a:solidFill>
                            <a:srgbClr val="FF0000"/>
                          </a:solidFill>
                          <a:latin typeface="Arial" panose="020B0604020202020204" pitchFamily="34" charset="0"/>
                          <a:cs typeface="Arial" panose="020B0604020202020204" pitchFamily="34" charset="0"/>
                        </a:rPr>
                        <a:t>67 590</a:t>
                      </a:r>
                    </a:p>
                  </a:txBody>
                  <a:tcPr>
                    <a:cell3D prstMaterial="dkEdge">
                      <a:bevel h="50800" prst="divot"/>
                      <a:lightRig rig="flood" dir="t"/>
                    </a:cell3D>
                    <a:noFill/>
                  </a:tcPr>
                </a:tc>
                <a:tc>
                  <a:txBody>
                    <a:bodyPr/>
                    <a:lstStyle/>
                    <a:p>
                      <a:pPr algn="ctr"/>
                      <a:r>
                        <a:rPr lang="en-ZA" sz="1400" b="0" dirty="0">
                          <a:solidFill>
                            <a:srgbClr val="FF0000"/>
                          </a:solidFill>
                          <a:latin typeface="Arial" panose="020B0604020202020204" pitchFamily="34" charset="0"/>
                          <a:cs typeface="Arial" panose="020B0604020202020204" pitchFamily="34" charset="0"/>
                        </a:rPr>
                        <a:t>46,4%</a:t>
                      </a:r>
                    </a:p>
                  </a:txBody>
                  <a:tcPr>
                    <a:cell3D prstMaterial="dkEdge">
                      <a:bevel h="50800" prst="divot"/>
                      <a:lightRig rig="flood" dir="t"/>
                    </a:cell3D>
                    <a:noFill/>
                  </a:tcPr>
                </a:tc>
                <a:tc>
                  <a:txBody>
                    <a:bodyPr/>
                    <a:lstStyle/>
                    <a:p>
                      <a:pPr algn="l"/>
                      <a:r>
                        <a:rPr lang="en-US" sz="1400" dirty="0">
                          <a:solidFill>
                            <a:srgbClr val="FF0000"/>
                          </a:solidFill>
                          <a:latin typeface="Arial" panose="020B0604020202020204" pitchFamily="34" charset="0"/>
                          <a:cs typeface="Arial" panose="020B0604020202020204" pitchFamily="34" charset="0"/>
                        </a:rPr>
                        <a:t>The increase can mainly be attributed to the delay in payments to service providers following the data loss on 4 February 2021.</a:t>
                      </a:r>
                      <a:endParaRPr lang="en-ZA" sz="1400" b="0" dirty="0">
                        <a:solidFill>
                          <a:srgbClr val="FF0000"/>
                        </a:solidFill>
                        <a:latin typeface="Arial" panose="020B0604020202020204" pitchFamily="34" charset="0"/>
                        <a:cs typeface="Arial" panose="020B0604020202020204" pitchFamily="34" charset="0"/>
                      </a:endParaRPr>
                    </a:p>
                  </a:txBody>
                  <a:tcPr>
                    <a:cell3D prstMaterial="dkEdge">
                      <a:bevel h="50800" prst="divot"/>
                      <a:lightRig rig="flood" dir="t"/>
                    </a:cell3D>
                    <a:noFill/>
                  </a:tcPr>
                </a:tc>
                <a:extLst>
                  <a:ext uri="{0D108BD9-81ED-4DB2-BD59-A6C34878D82A}">
                    <a16:rowId xmlns:a16="http://schemas.microsoft.com/office/drawing/2014/main" val="2927152023"/>
                  </a:ext>
                </a:extLst>
              </a:tr>
              <a:tr h="575114">
                <a:tc>
                  <a:txBody>
                    <a:bodyPr/>
                    <a:lstStyle/>
                    <a:p>
                      <a:r>
                        <a:rPr lang="en-ZA" sz="1400" b="0" dirty="0">
                          <a:latin typeface="Arial" panose="020B0604020202020204" pitchFamily="34" charset="0"/>
                          <a:cs typeface="Arial" panose="020B0604020202020204" pitchFamily="34" charset="0"/>
                        </a:rPr>
                        <a:t>Provisions</a:t>
                      </a:r>
                    </a:p>
                  </a:txBody>
                  <a:tcPr>
                    <a:cell3D prstMaterial="dkEdge">
                      <a:bevel h="50800" prst="divot"/>
                      <a:lightRig rig="flood" dir="t"/>
                    </a:cell3D>
                  </a:tcPr>
                </a:tc>
                <a:tc>
                  <a:txBody>
                    <a:bodyPr/>
                    <a:lstStyle/>
                    <a:p>
                      <a:pPr algn="r"/>
                      <a:r>
                        <a:rPr lang="en-ZA" sz="1400" b="0" dirty="0">
                          <a:latin typeface="Arial" panose="020B0604020202020204" pitchFamily="34" charset="0"/>
                          <a:cs typeface="Arial" panose="020B0604020202020204" pitchFamily="34" charset="0"/>
                        </a:rPr>
                        <a:t>4347</a:t>
                      </a:r>
                    </a:p>
                  </a:txBody>
                  <a:tcPr>
                    <a:cell3D prstMaterial="dkEdge">
                      <a:bevel h="50800" prst="divot"/>
                      <a:lightRig rig="flood" dir="t"/>
                    </a:cell3D>
                  </a:tcPr>
                </a:tc>
                <a:tc>
                  <a:txBody>
                    <a:bodyPr/>
                    <a:lstStyle/>
                    <a:p>
                      <a:pPr algn="r"/>
                      <a:r>
                        <a:rPr lang="en-ZA" sz="1400" b="0" dirty="0">
                          <a:latin typeface="Arial" panose="020B0604020202020204" pitchFamily="34" charset="0"/>
                          <a:cs typeface="Arial" panose="020B0604020202020204" pitchFamily="34" charset="0"/>
                        </a:rPr>
                        <a:t>6961</a:t>
                      </a:r>
                    </a:p>
                  </a:txBody>
                  <a:tcPr>
                    <a:cell3D prstMaterial="dkEdge">
                      <a:bevel h="50800" prst="divot"/>
                      <a:lightRig rig="flood" dir="t"/>
                    </a:cell3D>
                  </a:tcPr>
                </a:tc>
                <a:tc>
                  <a:txBody>
                    <a:bodyPr/>
                    <a:lstStyle/>
                    <a:p>
                      <a:pPr algn="r"/>
                      <a:r>
                        <a:rPr lang="en-ZA" sz="1400" b="0" dirty="0">
                          <a:latin typeface="Arial" panose="020B0604020202020204" pitchFamily="34" charset="0"/>
                          <a:cs typeface="Arial" panose="020B0604020202020204" pitchFamily="34" charset="0"/>
                        </a:rPr>
                        <a:t>(2614)</a:t>
                      </a:r>
                    </a:p>
                  </a:txBody>
                  <a:tcPr>
                    <a:cell3D prstMaterial="dkEdge">
                      <a:bevel h="50800" prst="divot"/>
                      <a:lightRig rig="flood" dir="t"/>
                    </a:cell3D>
                  </a:tcPr>
                </a:tc>
                <a:tc>
                  <a:txBody>
                    <a:bodyPr/>
                    <a:lstStyle/>
                    <a:p>
                      <a:pPr algn="ctr"/>
                      <a:r>
                        <a:rPr lang="en-ZA" sz="1400" b="0" dirty="0">
                          <a:latin typeface="Arial" panose="020B0604020202020204" pitchFamily="34" charset="0"/>
                          <a:cs typeface="Arial" panose="020B0604020202020204" pitchFamily="34" charset="0"/>
                        </a:rPr>
                        <a:t>(37,6%)</a:t>
                      </a:r>
                    </a:p>
                  </a:txBody>
                  <a:tcPr>
                    <a:cell3D prstMaterial="dkEdge">
                      <a:bevel h="50800" prst="divot"/>
                      <a:lightRig rig="flood" dir="t"/>
                    </a:cell3D>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Arial" panose="020B0604020202020204" pitchFamily="34" charset="0"/>
                          <a:cs typeface="Arial" panose="020B0604020202020204" pitchFamily="34" charset="0"/>
                        </a:rPr>
                        <a:t>Immaterial movement</a:t>
                      </a:r>
                    </a:p>
                  </a:txBody>
                  <a:tcPr>
                    <a:cell3D prstMaterial="dkEdge">
                      <a:bevel h="50800" prst="divot"/>
                      <a:lightRig rig="flood" dir="t"/>
                    </a:cell3D>
                  </a:tcPr>
                </a:tc>
                <a:extLst>
                  <a:ext uri="{0D108BD9-81ED-4DB2-BD59-A6C34878D82A}">
                    <a16:rowId xmlns:a16="http://schemas.microsoft.com/office/drawing/2014/main" val="3708341219"/>
                  </a:ext>
                </a:extLst>
              </a:tr>
              <a:tr h="816448">
                <a:tc>
                  <a:txBody>
                    <a:bodyPr/>
                    <a:lstStyle/>
                    <a:p>
                      <a:r>
                        <a:rPr lang="en-ZA" sz="1400" b="1" dirty="0">
                          <a:latin typeface="Arial" panose="020B0604020202020204" pitchFamily="34" charset="0"/>
                          <a:cs typeface="Arial" panose="020B0604020202020204" pitchFamily="34" charset="0"/>
                        </a:rPr>
                        <a:t>Current liabilities</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314 593</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152 527</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162 066</a:t>
                      </a:r>
                    </a:p>
                  </a:txBody>
                  <a:tcPr>
                    <a:cell3D prstMaterial="dkEdge">
                      <a:bevel h="50800" prst="divot"/>
                      <a:lightRig rig="flood" dir="t"/>
                    </a:cell3D>
                  </a:tcPr>
                </a:tc>
                <a:tc>
                  <a:txBody>
                    <a:bodyPr/>
                    <a:lstStyle/>
                    <a:p>
                      <a:pPr algn="ctr"/>
                      <a:r>
                        <a:rPr lang="en-ZA" sz="1400" b="1" dirty="0">
                          <a:latin typeface="Arial" panose="020B0604020202020204" pitchFamily="34" charset="0"/>
                          <a:cs typeface="Arial" panose="020B0604020202020204" pitchFamily="34" charset="0"/>
                        </a:rPr>
                        <a:t>106%</a:t>
                      </a:r>
                    </a:p>
                  </a:txBody>
                  <a:tcPr>
                    <a:cell3D prstMaterial="dkEdge">
                      <a:bevel h="50800" prst="divot"/>
                      <a:lightRig rig="flood" dir="t"/>
                    </a:cell3D>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dirty="0">
                          <a:latin typeface="Arial" panose="020B0604020202020204" pitchFamily="34" charset="0"/>
                          <a:cs typeface="Arial" panose="020B0604020202020204" pitchFamily="34" charset="0"/>
                        </a:rPr>
                        <a:t>Net movement, refer to reasons above.</a:t>
                      </a:r>
                    </a:p>
                    <a:p>
                      <a:pPr algn="l"/>
                      <a:endParaRPr lang="en-ZA" sz="1400" b="0" dirty="0">
                        <a:latin typeface="Arial" panose="020B0604020202020204" pitchFamily="34" charset="0"/>
                        <a:cs typeface="Arial" panose="020B0604020202020204" pitchFamily="34" charset="0"/>
                      </a:endParaRPr>
                    </a:p>
                  </a:txBody>
                  <a:tcPr>
                    <a:cell3D prstMaterial="dkEdge">
                      <a:bevel h="50800" prst="divot"/>
                      <a:lightRig rig="flood" dir="t"/>
                    </a:cell3D>
                  </a:tcPr>
                </a:tc>
                <a:extLst>
                  <a:ext uri="{0D108BD9-81ED-4DB2-BD59-A6C34878D82A}">
                    <a16:rowId xmlns:a16="http://schemas.microsoft.com/office/drawing/2014/main" val="3855084383"/>
                  </a:ext>
                </a:extLst>
              </a:tr>
              <a:tr h="506174">
                <a:tc>
                  <a:txBody>
                    <a:bodyPr/>
                    <a:lstStyle/>
                    <a:p>
                      <a:r>
                        <a:rPr lang="en-ZA" sz="1400" b="0" dirty="0">
                          <a:latin typeface="Arial" panose="020B0604020202020204" pitchFamily="34" charset="0"/>
                          <a:cs typeface="Arial" panose="020B0604020202020204" pitchFamily="34" charset="0"/>
                        </a:rPr>
                        <a:t>Lease liability</a:t>
                      </a:r>
                    </a:p>
                  </a:txBody>
                  <a:tcPr>
                    <a:cell3D prstMaterial="dkEdge">
                      <a:bevel h="50800" prst="divot"/>
                      <a:lightRig rig="flood" dir="t"/>
                    </a:cell3D>
                  </a:tcPr>
                </a:tc>
                <a:tc>
                  <a:txBody>
                    <a:bodyPr/>
                    <a:lstStyle/>
                    <a:p>
                      <a:pPr algn="r"/>
                      <a:r>
                        <a:rPr lang="en-ZA" sz="1400" b="0" dirty="0">
                          <a:latin typeface="Arial" panose="020B0604020202020204" pitchFamily="34" charset="0"/>
                          <a:cs typeface="Arial" panose="020B0604020202020204" pitchFamily="34" charset="0"/>
                        </a:rPr>
                        <a:t>46</a:t>
                      </a:r>
                    </a:p>
                  </a:txBody>
                  <a:tcPr>
                    <a:cell3D prstMaterial="dkEdge">
                      <a:bevel h="50800" prst="divot"/>
                      <a:lightRig rig="flood" dir="t"/>
                    </a:cell3D>
                  </a:tcPr>
                </a:tc>
                <a:tc>
                  <a:txBody>
                    <a:bodyPr/>
                    <a:lstStyle/>
                    <a:p>
                      <a:pPr algn="r"/>
                      <a:r>
                        <a:rPr lang="en-ZA" sz="1400" b="0" dirty="0">
                          <a:latin typeface="Arial" panose="020B0604020202020204" pitchFamily="34" charset="0"/>
                          <a:cs typeface="Arial" panose="020B0604020202020204" pitchFamily="34" charset="0"/>
                        </a:rPr>
                        <a:t>47</a:t>
                      </a:r>
                    </a:p>
                  </a:txBody>
                  <a:tcPr>
                    <a:cell3D prstMaterial="dkEdge">
                      <a:bevel h="50800" prst="divot"/>
                      <a:lightRig rig="flood" dir="t"/>
                    </a:cell3D>
                  </a:tcPr>
                </a:tc>
                <a:tc>
                  <a:txBody>
                    <a:bodyPr/>
                    <a:lstStyle/>
                    <a:p>
                      <a:pPr algn="r"/>
                      <a:r>
                        <a:rPr lang="en-ZA" sz="1400" b="0" dirty="0">
                          <a:latin typeface="Arial" panose="020B0604020202020204" pitchFamily="34" charset="0"/>
                          <a:cs typeface="Arial" panose="020B0604020202020204" pitchFamily="34" charset="0"/>
                        </a:rPr>
                        <a:t>(1)</a:t>
                      </a:r>
                    </a:p>
                  </a:txBody>
                  <a:tcPr>
                    <a:cell3D prstMaterial="dkEdge">
                      <a:bevel h="50800" prst="divot"/>
                      <a:lightRig rig="flood" dir="t"/>
                    </a:cell3D>
                  </a:tcPr>
                </a:tc>
                <a:tc>
                  <a:txBody>
                    <a:bodyPr/>
                    <a:lstStyle/>
                    <a:p>
                      <a:pPr algn="ctr"/>
                      <a:r>
                        <a:rPr lang="en-ZA" sz="1400" b="0" dirty="0">
                          <a:latin typeface="Arial" panose="020B0604020202020204" pitchFamily="34" charset="0"/>
                          <a:cs typeface="Arial" panose="020B0604020202020204" pitchFamily="34" charset="0"/>
                        </a:rPr>
                        <a:t>(2%)</a:t>
                      </a:r>
                    </a:p>
                  </a:txBody>
                  <a:tcPr>
                    <a:cell3D prstMaterial="dkEdge">
                      <a:bevel h="50800" prst="divot"/>
                      <a:lightRig rig="flood" dir="t"/>
                    </a:cell3D>
                  </a:tcPr>
                </a:tc>
                <a:tc>
                  <a:txBody>
                    <a:bodyPr/>
                    <a:lstStyle/>
                    <a:p>
                      <a:pPr algn="l"/>
                      <a:r>
                        <a:rPr lang="en-ZA" sz="1400" b="0" dirty="0">
                          <a:latin typeface="Arial" panose="020B0604020202020204" pitchFamily="34" charset="0"/>
                          <a:cs typeface="Arial" panose="020B0604020202020204" pitchFamily="34" charset="0"/>
                        </a:rPr>
                        <a:t>Immaterial movement</a:t>
                      </a:r>
                    </a:p>
                  </a:txBody>
                  <a:tcPr>
                    <a:cell3D prstMaterial="dkEdge">
                      <a:bevel h="50800" prst="divot"/>
                      <a:lightRig rig="flood" dir="t"/>
                    </a:cell3D>
                  </a:tcPr>
                </a:tc>
                <a:extLst>
                  <a:ext uri="{0D108BD9-81ED-4DB2-BD59-A6C34878D82A}">
                    <a16:rowId xmlns:a16="http://schemas.microsoft.com/office/drawing/2014/main" val="3831296153"/>
                  </a:ext>
                </a:extLst>
              </a:tr>
              <a:tr h="843627">
                <a:tc>
                  <a:txBody>
                    <a:bodyPr/>
                    <a:lstStyle/>
                    <a:p>
                      <a:r>
                        <a:rPr lang="en-ZA" sz="1400" b="1" dirty="0">
                          <a:latin typeface="Arial" panose="020B0604020202020204" pitchFamily="34" charset="0"/>
                          <a:cs typeface="Arial" panose="020B0604020202020204" pitchFamily="34" charset="0"/>
                        </a:rPr>
                        <a:t>Non-current liabilities</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46</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47</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(1)</a:t>
                      </a:r>
                    </a:p>
                  </a:txBody>
                  <a:tcPr>
                    <a:cell3D prstMaterial="dkEdge">
                      <a:bevel h="50800" prst="divot"/>
                      <a:lightRig rig="flood" dir="t"/>
                    </a:cell3D>
                  </a:tcPr>
                </a:tc>
                <a:tc>
                  <a:txBody>
                    <a:bodyPr/>
                    <a:lstStyle/>
                    <a:p>
                      <a:pPr algn="ctr"/>
                      <a:r>
                        <a:rPr lang="en-ZA" sz="1400" b="1" dirty="0">
                          <a:latin typeface="Arial" panose="020B0604020202020204" pitchFamily="34" charset="0"/>
                          <a:cs typeface="Arial" panose="020B0604020202020204" pitchFamily="34" charset="0"/>
                        </a:rPr>
                        <a:t>(2%)</a:t>
                      </a:r>
                    </a:p>
                  </a:txBody>
                  <a:tcPr>
                    <a:cell3D prstMaterial="dkEdge">
                      <a:bevel h="50800" prst="divot"/>
                      <a:lightRig rig="flood" dir="t"/>
                    </a:cell3D>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400" b="0" dirty="0">
                          <a:latin typeface="Arial" panose="020B0604020202020204" pitchFamily="34" charset="0"/>
                          <a:cs typeface="Arial" panose="020B0604020202020204" pitchFamily="34" charset="0"/>
                        </a:rPr>
                        <a:t>Immaterial movement</a:t>
                      </a:r>
                    </a:p>
                    <a:p>
                      <a:pPr algn="just"/>
                      <a:endParaRPr lang="en-ZA" sz="1400" b="0" dirty="0">
                        <a:latin typeface="Arial" panose="020B0604020202020204" pitchFamily="34" charset="0"/>
                        <a:cs typeface="Arial" panose="020B0604020202020204" pitchFamily="34" charset="0"/>
                      </a:endParaRPr>
                    </a:p>
                  </a:txBody>
                  <a:tcPr>
                    <a:cell3D prstMaterial="dkEdge">
                      <a:bevel h="50800" prst="divot"/>
                      <a:lightRig rig="flood" dir="t"/>
                    </a:cell3D>
                  </a:tcPr>
                </a:tc>
                <a:extLst>
                  <a:ext uri="{0D108BD9-81ED-4DB2-BD59-A6C34878D82A}">
                    <a16:rowId xmlns:a16="http://schemas.microsoft.com/office/drawing/2014/main" val="3323569824"/>
                  </a:ext>
                </a:extLst>
              </a:tr>
            </a:tbl>
          </a:graphicData>
        </a:graphic>
      </p:graphicFrame>
      <p:sp>
        <p:nvSpPr>
          <p:cNvPr id="6" name="Slide Number Placeholder 5"/>
          <p:cNvSpPr>
            <a:spLocks noGrp="1"/>
          </p:cNvSpPr>
          <p:nvPr>
            <p:ph type="sldNum" sz="quarter" idx="12"/>
          </p:nvPr>
        </p:nvSpPr>
        <p:spPr/>
        <p:txBody>
          <a:bodyPr/>
          <a:lstStyle/>
          <a:p>
            <a:fld id="{2066355A-084C-D24E-9AD2-7E4FC41EA627}" type="slidenum">
              <a:rPr lang="en-US" smtClean="0"/>
              <a:t>22</a:t>
            </a:fld>
            <a:endParaRPr lang="en-US" dirty="0"/>
          </a:p>
        </p:txBody>
      </p:sp>
    </p:spTree>
    <p:extLst>
      <p:ext uri="{BB962C8B-B14F-4D97-AF65-F5344CB8AC3E}">
        <p14:creationId xmlns:p14="http://schemas.microsoft.com/office/powerpoint/2010/main" val="2372832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492"/>
            <a:ext cx="8370846" cy="526472"/>
          </a:xfrm>
        </p:spPr>
        <p:txBody>
          <a:bodyPr>
            <a:normAutofit fontScale="90000"/>
          </a:bodyPr>
          <a:lstStyle/>
          <a:p>
            <a:pPr algn="l"/>
            <a:r>
              <a:rPr lang="en-US" sz="2400" b="1" cap="all"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Statement of Financial Position</a:t>
            </a:r>
            <a:r>
              <a:rPr lang="en-US" cap="all"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of 4)</a:t>
            </a:r>
            <a:r>
              <a:rPr lang="en-ZA" sz="2400" b="1" cap="all" dirty="0">
                <a:latin typeface="Arial" panose="020B0604020202020204" pitchFamily="34" charset="0"/>
                <a:ea typeface="Calibri" panose="020F0502020204030204" pitchFamily="34" charset="0"/>
                <a:cs typeface="Arial" panose="020B0604020202020204" pitchFamily="34" charset="0"/>
              </a:rPr>
              <a:t/>
            </a:r>
            <a:br>
              <a:rPr lang="en-ZA" sz="2400" b="1" cap="all" dirty="0">
                <a:latin typeface="Arial" panose="020B0604020202020204" pitchFamily="34" charset="0"/>
                <a:ea typeface="Calibri" panose="020F0502020204030204" pitchFamily="34" charset="0"/>
                <a:cs typeface="Arial" panose="020B0604020202020204" pitchFamily="34" charset="0"/>
              </a:rPr>
            </a:br>
            <a:endParaRPr lang="en-US" sz="2100" b="1" dirty="0"/>
          </a:p>
        </p:txBody>
      </p:sp>
      <p:sp>
        <p:nvSpPr>
          <p:cNvPr id="11" name="Rectangle 10"/>
          <p:cNvSpPr/>
          <p:nvPr/>
        </p:nvSpPr>
        <p:spPr>
          <a:xfrm>
            <a:off x="1302589" y="824422"/>
            <a:ext cx="7280693" cy="820674"/>
          </a:xfrm>
          <a:prstGeom prst="rect">
            <a:avLst/>
          </a:prstGeom>
        </p:spPr>
        <p:txBody>
          <a:bodyPr wrap="square">
            <a:spAutoFit/>
          </a:bodyPr>
          <a:lstStyle/>
          <a:p>
            <a:pPr>
              <a:lnSpc>
                <a:spcPct val="107000"/>
              </a:lnSpc>
              <a:spcAft>
                <a:spcPts val="800"/>
              </a:spcAft>
            </a:pPr>
            <a:r>
              <a:rPr lang="en-ZA" sz="1200" b="1" cap="all" dirty="0">
                <a:latin typeface="Arial" panose="020B0604020202020204" pitchFamily="34" charset="0"/>
                <a:ea typeface="Calibri" panose="020F0502020204030204" pitchFamily="34" charset="0"/>
                <a:cs typeface="Times New Roman" panose="02020603050405020304" pitchFamily="18" charset="0"/>
              </a:rPr>
              <a:t/>
            </a:r>
            <a:br>
              <a:rPr lang="en-ZA" sz="1200" b="1" cap="all" dirty="0">
                <a:latin typeface="Arial" panose="020B0604020202020204" pitchFamily="34" charset="0"/>
                <a:ea typeface="Calibri" panose="020F0502020204030204" pitchFamily="34" charset="0"/>
                <a:cs typeface="Times New Roman" panose="02020603050405020304" pitchFamily="18" charset="0"/>
              </a:rPr>
            </a:br>
            <a:endParaRPr lang="en-ZA" sz="12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400" b="1" dirty="0">
                <a:latin typeface="Arial" panose="020B0604020202020204" pitchFamily="34" charset="0"/>
                <a:ea typeface="Calibri" panose="020F0502020204030204" pitchFamily="34" charset="0"/>
                <a:cs typeface="Times New Roman" panose="02020603050405020304" pitchFamily="18" charset="0"/>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FD77730-AD5D-666E-2D76-DD93C8D9EBE7}"/>
              </a:ext>
            </a:extLst>
          </p:cNvPr>
          <p:cNvGraphicFramePr>
            <a:graphicFrameLocks noGrp="1"/>
          </p:cNvGraphicFramePr>
          <p:nvPr>
            <p:extLst>
              <p:ext uri="{D42A27DB-BD31-4B8C-83A1-F6EECF244321}">
                <p14:modId xmlns:p14="http://schemas.microsoft.com/office/powerpoint/2010/main" val="3367308794"/>
              </p:ext>
            </p:extLst>
          </p:nvPr>
        </p:nvGraphicFramePr>
        <p:xfrm>
          <a:off x="230909" y="843874"/>
          <a:ext cx="8709891" cy="5298308"/>
        </p:xfrm>
        <a:graphic>
          <a:graphicData uri="http://schemas.openxmlformats.org/drawingml/2006/table">
            <a:tbl>
              <a:tblPr firstRow="1" bandRow="1">
                <a:tableStyleId>{5C22544A-7EE6-4342-B048-85BDC9FD1C3A}</a:tableStyleId>
              </a:tblPr>
              <a:tblGrid>
                <a:gridCol w="1455691">
                  <a:extLst>
                    <a:ext uri="{9D8B030D-6E8A-4147-A177-3AD203B41FA5}">
                      <a16:colId xmlns:a16="http://schemas.microsoft.com/office/drawing/2014/main" val="3215983817"/>
                    </a:ext>
                  </a:extLst>
                </a:gridCol>
                <a:gridCol w="1226270">
                  <a:extLst>
                    <a:ext uri="{9D8B030D-6E8A-4147-A177-3AD203B41FA5}">
                      <a16:colId xmlns:a16="http://schemas.microsoft.com/office/drawing/2014/main" val="2406535566"/>
                    </a:ext>
                  </a:extLst>
                </a:gridCol>
                <a:gridCol w="1108075">
                  <a:extLst>
                    <a:ext uri="{9D8B030D-6E8A-4147-A177-3AD203B41FA5}">
                      <a16:colId xmlns:a16="http://schemas.microsoft.com/office/drawing/2014/main" val="2692730003"/>
                    </a:ext>
                  </a:extLst>
                </a:gridCol>
                <a:gridCol w="1167173">
                  <a:extLst>
                    <a:ext uri="{9D8B030D-6E8A-4147-A177-3AD203B41FA5}">
                      <a16:colId xmlns:a16="http://schemas.microsoft.com/office/drawing/2014/main" val="4164505261"/>
                    </a:ext>
                  </a:extLst>
                </a:gridCol>
                <a:gridCol w="1196721">
                  <a:extLst>
                    <a:ext uri="{9D8B030D-6E8A-4147-A177-3AD203B41FA5}">
                      <a16:colId xmlns:a16="http://schemas.microsoft.com/office/drawing/2014/main" val="4076963073"/>
                    </a:ext>
                  </a:extLst>
                </a:gridCol>
                <a:gridCol w="2555961">
                  <a:extLst>
                    <a:ext uri="{9D8B030D-6E8A-4147-A177-3AD203B41FA5}">
                      <a16:colId xmlns:a16="http://schemas.microsoft.com/office/drawing/2014/main" val="2235121991"/>
                    </a:ext>
                  </a:extLst>
                </a:gridCol>
              </a:tblGrid>
              <a:tr h="941015">
                <a:tc>
                  <a:txBody>
                    <a:bodyPr/>
                    <a:lstStyle/>
                    <a:p>
                      <a:r>
                        <a:rPr lang="en-ZA" sz="1400" dirty="0" smtClean="0">
                          <a:solidFill>
                            <a:schemeClr val="tx1"/>
                          </a:solidFill>
                          <a:latin typeface="Arial" panose="020B0604020202020204" pitchFamily="34" charset="0"/>
                          <a:cs typeface="Arial" panose="020B0604020202020204" pitchFamily="34" charset="0"/>
                        </a:rPr>
                        <a:t>AFS </a:t>
                      </a:r>
                      <a:r>
                        <a:rPr lang="en-ZA" sz="1400" dirty="0">
                          <a:solidFill>
                            <a:schemeClr val="tx1"/>
                          </a:solidFill>
                          <a:latin typeface="Arial" panose="020B0604020202020204" pitchFamily="34" charset="0"/>
                          <a:cs typeface="Arial" panose="020B0604020202020204" pitchFamily="34" charset="0"/>
                        </a:rPr>
                        <a:t>caption</a:t>
                      </a:r>
                    </a:p>
                  </a:txBody>
                  <a:tcPr>
                    <a:cell3D prstMaterial="dkEdge">
                      <a:bevel h="50800" prst="divot"/>
                      <a:lightRig rig="flood" dir="t"/>
                    </a:cell3D>
                  </a:tcPr>
                </a:tc>
                <a:tc>
                  <a:txBody>
                    <a:bodyPr/>
                    <a:lstStyle/>
                    <a:p>
                      <a:pPr algn="r"/>
                      <a:r>
                        <a:rPr lang="en-ZA" sz="1400" dirty="0">
                          <a:solidFill>
                            <a:schemeClr val="tx1"/>
                          </a:solidFill>
                          <a:latin typeface="Arial" panose="020B0604020202020204" pitchFamily="34" charset="0"/>
                          <a:cs typeface="Arial" panose="020B0604020202020204" pitchFamily="34" charset="0"/>
                        </a:rPr>
                        <a:t>2021</a:t>
                      </a:r>
                    </a:p>
                    <a:p>
                      <a:pPr algn="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r"/>
                      <a:r>
                        <a:rPr lang="en-ZA" sz="1400" dirty="0">
                          <a:solidFill>
                            <a:schemeClr val="tx1"/>
                          </a:solidFill>
                          <a:latin typeface="Arial" panose="020B0604020202020204" pitchFamily="34" charset="0"/>
                          <a:cs typeface="Arial" panose="020B0604020202020204" pitchFamily="34" charset="0"/>
                        </a:rPr>
                        <a:t>2020</a:t>
                      </a:r>
                    </a:p>
                    <a:p>
                      <a:pPr algn="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r"/>
                      <a:r>
                        <a:rPr lang="en-ZA" sz="1400" dirty="0">
                          <a:solidFill>
                            <a:schemeClr val="tx1"/>
                          </a:solidFill>
                          <a:latin typeface="Arial" panose="020B0604020202020204" pitchFamily="34" charset="0"/>
                          <a:cs typeface="Arial" panose="020B0604020202020204" pitchFamily="34" charset="0"/>
                        </a:rPr>
                        <a:t>Variance</a:t>
                      </a:r>
                    </a:p>
                    <a:p>
                      <a:pPr algn="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ctr"/>
                      <a:r>
                        <a:rPr lang="en-ZA" sz="1400" dirty="0">
                          <a:solidFill>
                            <a:schemeClr val="tx1"/>
                          </a:solidFill>
                          <a:latin typeface="Arial" panose="020B0604020202020204" pitchFamily="34" charset="0"/>
                          <a:cs typeface="Arial" panose="020B0604020202020204" pitchFamily="34" charset="0"/>
                        </a:rPr>
                        <a:t>Variance %</a:t>
                      </a:r>
                    </a:p>
                  </a:txBody>
                  <a:tcPr>
                    <a:cell3D prstMaterial="dkEdge">
                      <a:bevel h="50800" prst="divot"/>
                      <a:lightRig rig="flood" dir="t"/>
                    </a:cell3D>
                  </a:tcPr>
                </a:tc>
                <a:tc>
                  <a:txBody>
                    <a:bodyPr/>
                    <a:lstStyle/>
                    <a:p>
                      <a:pPr algn="l"/>
                      <a:r>
                        <a:rPr lang="en-ZA" sz="1400" dirty="0" smtClean="0">
                          <a:solidFill>
                            <a:schemeClr val="tx1"/>
                          </a:solidFill>
                          <a:latin typeface="Arial" panose="020B0604020202020204" pitchFamily="34" charset="0"/>
                          <a:cs typeface="Arial" panose="020B0604020202020204" pitchFamily="34" charset="0"/>
                        </a:rPr>
                        <a:t>Reasons</a:t>
                      </a:r>
                      <a:endParaRPr lang="en-ZA" sz="1400" dirty="0">
                        <a:solidFill>
                          <a:schemeClr val="tx1"/>
                        </a:solidFill>
                        <a:latin typeface="Arial" panose="020B0604020202020204" pitchFamily="34" charset="0"/>
                        <a:cs typeface="Arial" panose="020B0604020202020204" pitchFamily="34" charset="0"/>
                      </a:endParaRPr>
                    </a:p>
                  </a:txBody>
                  <a:tcPr>
                    <a:cell3D prstMaterial="dkEdge">
                      <a:bevel h="50800" prst="divot"/>
                      <a:lightRig rig="flood" dir="t"/>
                    </a:cell3D>
                  </a:tcPr>
                </a:tc>
                <a:extLst>
                  <a:ext uri="{0D108BD9-81ED-4DB2-BD59-A6C34878D82A}">
                    <a16:rowId xmlns:a16="http://schemas.microsoft.com/office/drawing/2014/main" val="2410643567"/>
                  </a:ext>
                </a:extLst>
              </a:tr>
              <a:tr h="959188">
                <a:tc>
                  <a:txBody>
                    <a:bodyPr/>
                    <a:lstStyle/>
                    <a:p>
                      <a:r>
                        <a:rPr lang="en-ZA" sz="1400" dirty="0">
                          <a:latin typeface="Arial" panose="020B0604020202020204" pitchFamily="34" charset="0"/>
                          <a:cs typeface="Arial" panose="020B0604020202020204" pitchFamily="34" charset="0"/>
                        </a:rPr>
                        <a:t>Revaluation reserve</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5197</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5196</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1</a:t>
                      </a:r>
                    </a:p>
                  </a:txBody>
                  <a:tcPr>
                    <a:cell3D prstMaterial="dkEdge">
                      <a:bevel h="50800" prst="divot"/>
                      <a:lightRig rig="flood" dir="t"/>
                    </a:cell3D>
                  </a:tcPr>
                </a:tc>
                <a:tc>
                  <a:txBody>
                    <a:bodyPr/>
                    <a:lstStyle/>
                    <a:p>
                      <a:pPr algn="ctr"/>
                      <a:r>
                        <a:rPr lang="en-ZA" sz="1400" dirty="0">
                          <a:latin typeface="Arial" panose="020B0604020202020204" pitchFamily="34" charset="0"/>
                          <a:cs typeface="Arial" panose="020B0604020202020204" pitchFamily="34" charset="0"/>
                        </a:rPr>
                        <a:t>0%</a:t>
                      </a:r>
                    </a:p>
                  </a:txBody>
                  <a:tcPr>
                    <a:cell3D prstMaterial="dkEdge">
                      <a:bevel h="50800" prst="divot"/>
                      <a:lightRig rig="flood" dir="t"/>
                    </a:cell3D>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400" b="0" dirty="0">
                          <a:latin typeface="Arial" panose="020B0604020202020204" pitchFamily="34" charset="0"/>
                          <a:cs typeface="Arial" panose="020B0604020202020204" pitchFamily="34" charset="0"/>
                        </a:rPr>
                        <a:t>Immaterial movement</a:t>
                      </a:r>
                    </a:p>
                    <a:p>
                      <a:pPr algn="just"/>
                      <a:endParaRPr lang="en-ZA" sz="1400" dirty="0">
                        <a:latin typeface="Arial" panose="020B0604020202020204" pitchFamily="34" charset="0"/>
                        <a:cs typeface="Arial" panose="020B0604020202020204" pitchFamily="34" charset="0"/>
                      </a:endParaRPr>
                    </a:p>
                  </a:txBody>
                  <a:tcPr>
                    <a:cell3D prstMaterial="dkEdge">
                      <a:bevel h="50800" prst="divot"/>
                      <a:lightRig rig="flood" dir="t"/>
                    </a:cell3D>
                  </a:tcPr>
                </a:tc>
                <a:extLst>
                  <a:ext uri="{0D108BD9-81ED-4DB2-BD59-A6C34878D82A}">
                    <a16:rowId xmlns:a16="http://schemas.microsoft.com/office/drawing/2014/main" val="246285200"/>
                  </a:ext>
                </a:extLst>
              </a:tr>
              <a:tr h="763266">
                <a:tc>
                  <a:txBody>
                    <a:bodyPr/>
                    <a:lstStyle/>
                    <a:p>
                      <a:r>
                        <a:rPr lang="en-ZA" sz="1400" dirty="0">
                          <a:latin typeface="Arial" panose="020B0604020202020204" pitchFamily="34" charset="0"/>
                          <a:cs typeface="Arial" panose="020B0604020202020204" pitchFamily="34" charset="0"/>
                        </a:rPr>
                        <a:t>Capital fund</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2 539 926</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2 539 926</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a:t>
                      </a:r>
                    </a:p>
                  </a:txBody>
                  <a:tcPr>
                    <a:cell3D prstMaterial="dkEdge">
                      <a:bevel h="50800" prst="divot"/>
                      <a:lightRig rig="flood" dir="t"/>
                    </a:cell3D>
                  </a:tcPr>
                </a:tc>
                <a:tc>
                  <a:txBody>
                    <a:bodyPr/>
                    <a:lstStyle/>
                    <a:p>
                      <a:pPr algn="ctr"/>
                      <a:r>
                        <a:rPr lang="en-ZA" sz="1400" dirty="0">
                          <a:solidFill>
                            <a:schemeClr val="tx1"/>
                          </a:solidFill>
                          <a:latin typeface="Arial" panose="020B0604020202020204" pitchFamily="34" charset="0"/>
                          <a:cs typeface="Arial" panose="020B0604020202020204" pitchFamily="34" charset="0"/>
                        </a:rPr>
                        <a:t>0%</a:t>
                      </a:r>
                    </a:p>
                  </a:txBody>
                  <a:tcPr>
                    <a:cell3D prstMaterial="dkEdge">
                      <a:bevel h="50800" prst="divot"/>
                      <a:lightRig rig="flood" dir="t"/>
                    </a:cell3D>
                  </a:tcPr>
                </a:tc>
                <a:tc>
                  <a:txBody>
                    <a:bodyPr/>
                    <a:lstStyle/>
                    <a:p>
                      <a:pPr algn="l"/>
                      <a:r>
                        <a:rPr lang="en-ZA" sz="1400" dirty="0">
                          <a:solidFill>
                            <a:schemeClr val="tx1"/>
                          </a:solidFill>
                          <a:latin typeface="Arial" panose="020B0604020202020204" pitchFamily="34" charset="0"/>
                          <a:cs typeface="Arial" panose="020B0604020202020204" pitchFamily="34" charset="0"/>
                        </a:rPr>
                        <a:t>No movement.</a:t>
                      </a:r>
                    </a:p>
                  </a:txBody>
                  <a:tcPr>
                    <a:cell3D prstMaterial="dkEdge">
                      <a:bevel h="50800" prst="divot"/>
                      <a:lightRig rig="flood" dir="t"/>
                    </a:cell3D>
                  </a:tcPr>
                </a:tc>
                <a:extLst>
                  <a:ext uri="{0D108BD9-81ED-4DB2-BD59-A6C34878D82A}">
                    <a16:rowId xmlns:a16="http://schemas.microsoft.com/office/drawing/2014/main" val="47826238"/>
                  </a:ext>
                </a:extLst>
              </a:tr>
              <a:tr h="1693824">
                <a:tc>
                  <a:txBody>
                    <a:bodyPr/>
                    <a:lstStyle/>
                    <a:p>
                      <a:r>
                        <a:rPr lang="en-ZA" sz="1400" b="0" dirty="0">
                          <a:latin typeface="Arial" panose="020B0604020202020204" pitchFamily="34" charset="0"/>
                          <a:cs typeface="Arial" panose="020B0604020202020204" pitchFamily="34" charset="0"/>
                        </a:rPr>
                        <a:t>Accumulated surplus</a:t>
                      </a:r>
                    </a:p>
                  </a:txBody>
                  <a:tcPr>
                    <a:cell3D prstMaterial="dkEdge">
                      <a:bevel h="50800" prst="divot"/>
                      <a:lightRig rig="flood" dir="t"/>
                    </a:cell3D>
                  </a:tcPr>
                </a:tc>
                <a:tc>
                  <a:txBody>
                    <a:bodyPr/>
                    <a:lstStyle/>
                    <a:p>
                      <a:pPr algn="r"/>
                      <a:r>
                        <a:rPr lang="en-ZA" sz="1400" b="0" dirty="0">
                          <a:latin typeface="Arial" panose="020B0604020202020204" pitchFamily="34" charset="0"/>
                          <a:cs typeface="Arial" panose="020B0604020202020204" pitchFamily="34" charset="0"/>
                        </a:rPr>
                        <a:t>1 064 998</a:t>
                      </a:r>
                    </a:p>
                  </a:txBody>
                  <a:tcPr>
                    <a:cell3D prstMaterial="dkEdge">
                      <a:bevel h="50800" prst="divot"/>
                      <a:lightRig rig="flood" dir="t"/>
                    </a:cell3D>
                  </a:tcPr>
                </a:tc>
                <a:tc>
                  <a:txBody>
                    <a:bodyPr/>
                    <a:lstStyle/>
                    <a:p>
                      <a:pPr algn="r"/>
                      <a:r>
                        <a:rPr lang="en-ZA" sz="1400" b="0" dirty="0">
                          <a:latin typeface="Arial" panose="020B0604020202020204" pitchFamily="34" charset="0"/>
                          <a:cs typeface="Arial" panose="020B0604020202020204" pitchFamily="34" charset="0"/>
                        </a:rPr>
                        <a:t>1 233 932</a:t>
                      </a:r>
                    </a:p>
                  </a:txBody>
                  <a:tcPr>
                    <a:cell3D prstMaterial="dkEdge">
                      <a:bevel h="50800" prst="divot"/>
                      <a:lightRig rig="flood" dir="t"/>
                    </a:cell3D>
                  </a:tcPr>
                </a:tc>
                <a:tc>
                  <a:txBody>
                    <a:bodyPr/>
                    <a:lstStyle/>
                    <a:p>
                      <a:pPr algn="r"/>
                      <a:r>
                        <a:rPr lang="en-ZA" sz="1400" b="0" dirty="0">
                          <a:latin typeface="Arial" panose="020B0604020202020204" pitchFamily="34" charset="0"/>
                          <a:cs typeface="Arial" panose="020B0604020202020204" pitchFamily="34" charset="0"/>
                        </a:rPr>
                        <a:t>(168 934)</a:t>
                      </a:r>
                    </a:p>
                  </a:txBody>
                  <a:tcPr>
                    <a:cell3D prstMaterial="dkEdge">
                      <a:bevel h="50800" prst="divot"/>
                      <a:lightRig rig="flood" dir="t"/>
                    </a:cell3D>
                  </a:tcPr>
                </a:tc>
                <a:tc>
                  <a:txBody>
                    <a:bodyPr/>
                    <a:lstStyle/>
                    <a:p>
                      <a:pPr algn="ctr"/>
                      <a:r>
                        <a:rPr lang="en-ZA" sz="1400" b="0" dirty="0">
                          <a:latin typeface="Arial" panose="020B0604020202020204" pitchFamily="34" charset="0"/>
                          <a:cs typeface="Arial" panose="020B0604020202020204" pitchFamily="34" charset="0"/>
                        </a:rPr>
                        <a:t>(13,7%)</a:t>
                      </a:r>
                    </a:p>
                  </a:txBody>
                  <a:tcPr>
                    <a:cell3D prstMaterial="dkEdge">
                      <a:bevel h="50800" prst="divot"/>
                      <a:lightRig rig="flood" dir="t"/>
                    </a:cell3D>
                  </a:tcPr>
                </a:tc>
                <a:tc>
                  <a:txBody>
                    <a:bodyPr/>
                    <a:lstStyle/>
                    <a:p>
                      <a:pPr marL="0" indent="0" algn="l">
                        <a:buFont typeface="+mj-lt"/>
                        <a:buNone/>
                      </a:pPr>
                      <a:r>
                        <a:rPr lang="en-US" sz="1400" dirty="0">
                          <a:latin typeface="Arial" panose="020B0604020202020204" pitchFamily="34" charset="0"/>
                          <a:cs typeface="Arial" panose="020B0604020202020204" pitchFamily="34" charset="0"/>
                        </a:rPr>
                        <a:t>The reduction in the “Accumulated surplus” balance can be attributed to the deficit incurred in the 2020/21 financial year. </a:t>
                      </a:r>
                      <a:endParaRPr lang="en-ZA" sz="1400" b="0" dirty="0">
                        <a:latin typeface="Arial" panose="020B0604020202020204" pitchFamily="34" charset="0"/>
                        <a:cs typeface="Arial" panose="020B0604020202020204" pitchFamily="34" charset="0"/>
                      </a:endParaRPr>
                    </a:p>
                  </a:txBody>
                  <a:tcPr>
                    <a:cell3D prstMaterial="dkEdge">
                      <a:bevel h="50800" prst="divot"/>
                      <a:lightRig rig="flood" dir="t"/>
                    </a:cell3D>
                  </a:tcPr>
                </a:tc>
                <a:extLst>
                  <a:ext uri="{0D108BD9-81ED-4DB2-BD59-A6C34878D82A}">
                    <a16:rowId xmlns:a16="http://schemas.microsoft.com/office/drawing/2014/main" val="2910692601"/>
                  </a:ext>
                </a:extLst>
              </a:tr>
              <a:tr h="9410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Total Net</a:t>
                      </a:r>
                      <a:r>
                        <a:rPr lang="en-ZA" sz="1400" b="1" baseline="0" dirty="0">
                          <a:latin typeface="Arial" panose="020B0604020202020204" pitchFamily="34" charset="0"/>
                          <a:cs typeface="Arial" panose="020B0604020202020204" pitchFamily="34" charset="0"/>
                        </a:rPr>
                        <a:t> Assets</a:t>
                      </a:r>
                      <a:endParaRPr lang="en-ZA" sz="1400" b="1" dirty="0">
                        <a:latin typeface="Arial" panose="020B0604020202020204" pitchFamily="34" charset="0"/>
                        <a:cs typeface="Arial" panose="020B0604020202020204" pitchFamily="34" charset="0"/>
                      </a:endParaRP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3 610 121</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3 779 045</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(168 924)</a:t>
                      </a:r>
                    </a:p>
                  </a:txBody>
                  <a:tcPr>
                    <a:cell3D prstMaterial="dkEdge">
                      <a:bevel h="50800" prst="divot"/>
                      <a:lightRig rig="flood" dir="t"/>
                    </a:cell3D>
                  </a:tcPr>
                </a:tc>
                <a:tc>
                  <a:txBody>
                    <a:bodyPr/>
                    <a:lstStyle/>
                    <a:p>
                      <a:pPr algn="ctr"/>
                      <a:r>
                        <a:rPr lang="en-ZA" sz="1400" b="1" dirty="0">
                          <a:latin typeface="Arial" panose="020B0604020202020204" pitchFamily="34" charset="0"/>
                          <a:cs typeface="Arial" panose="020B0604020202020204" pitchFamily="34" charset="0"/>
                        </a:rPr>
                        <a:t>(4,5%)</a:t>
                      </a:r>
                    </a:p>
                  </a:txBody>
                  <a:tcPr>
                    <a:cell3D prstMaterial="dkEdge">
                      <a:bevel h="50800" prst="divot"/>
                      <a:lightRig rig="flood" dir="t"/>
                    </a:cell3D>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dirty="0">
                          <a:latin typeface="Arial" panose="020B0604020202020204" pitchFamily="34" charset="0"/>
                          <a:cs typeface="Arial" panose="020B0604020202020204" pitchFamily="34" charset="0"/>
                        </a:rPr>
                        <a:t>Net movement, refer to reasons above.</a:t>
                      </a:r>
                    </a:p>
                    <a:p>
                      <a:pPr algn="just"/>
                      <a:endParaRPr lang="en-ZA" sz="1400" b="0" dirty="0">
                        <a:latin typeface="Arial" panose="020B0604020202020204" pitchFamily="34" charset="0"/>
                        <a:cs typeface="Arial" panose="020B0604020202020204" pitchFamily="34" charset="0"/>
                      </a:endParaRPr>
                    </a:p>
                  </a:txBody>
                  <a:tcPr>
                    <a:cell3D prstMaterial="dkEdge">
                      <a:bevel h="50800" prst="divot"/>
                      <a:lightRig rig="flood" dir="t"/>
                    </a:cell3D>
                  </a:tcPr>
                </a:tc>
                <a:extLst>
                  <a:ext uri="{0D108BD9-81ED-4DB2-BD59-A6C34878D82A}">
                    <a16:rowId xmlns:a16="http://schemas.microsoft.com/office/drawing/2014/main" val="2954361106"/>
                  </a:ext>
                </a:extLst>
              </a:tr>
            </a:tbl>
          </a:graphicData>
        </a:graphic>
      </p:graphicFrame>
      <p:sp>
        <p:nvSpPr>
          <p:cNvPr id="6" name="Slide Number Placeholder 5"/>
          <p:cNvSpPr>
            <a:spLocks noGrp="1"/>
          </p:cNvSpPr>
          <p:nvPr>
            <p:ph type="sldNum" sz="quarter" idx="12"/>
          </p:nvPr>
        </p:nvSpPr>
        <p:spPr/>
        <p:txBody>
          <a:bodyPr/>
          <a:lstStyle/>
          <a:p>
            <a:fld id="{2066355A-084C-D24E-9AD2-7E4FC41EA627}" type="slidenum">
              <a:rPr lang="en-US" smtClean="0"/>
              <a:t>23</a:t>
            </a:fld>
            <a:endParaRPr lang="en-US" dirty="0"/>
          </a:p>
        </p:txBody>
      </p:sp>
    </p:spTree>
    <p:extLst>
      <p:ext uri="{BB962C8B-B14F-4D97-AF65-F5344CB8AC3E}">
        <p14:creationId xmlns:p14="http://schemas.microsoft.com/office/powerpoint/2010/main" val="4231670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81" y="1"/>
            <a:ext cx="8829963" cy="692726"/>
          </a:xfrm>
        </p:spPr>
        <p:txBody>
          <a:bodyPr>
            <a:normAutofit fontScale="90000"/>
          </a:bodyPr>
          <a:lstStyle/>
          <a:p>
            <a:pPr algn="l"/>
            <a:r>
              <a:rPr lang="en-US" sz="2400" b="1" cap="all"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Statement of Financial Performance (1 of 2)</a:t>
            </a:r>
            <a:r>
              <a:rPr lang="en-ZA" sz="2400" b="1" cap="all" dirty="0">
                <a:latin typeface="Arial" panose="020B0604020202020204" pitchFamily="34" charset="0"/>
                <a:ea typeface="Calibri" panose="020F0502020204030204" pitchFamily="34" charset="0"/>
                <a:cs typeface="Arial" panose="020B0604020202020204" pitchFamily="34" charset="0"/>
              </a:rPr>
              <a:t/>
            </a:r>
            <a:br>
              <a:rPr lang="en-ZA" sz="2400" b="1" cap="all" dirty="0">
                <a:latin typeface="Arial" panose="020B0604020202020204" pitchFamily="34" charset="0"/>
                <a:ea typeface="Calibri" panose="020F0502020204030204" pitchFamily="34" charset="0"/>
                <a:cs typeface="Arial" panose="020B0604020202020204" pitchFamily="34" charset="0"/>
              </a:rPr>
            </a:br>
            <a:endParaRPr lang="en-US" sz="2100" b="1" dirty="0"/>
          </a:p>
        </p:txBody>
      </p:sp>
      <p:sp>
        <p:nvSpPr>
          <p:cNvPr id="11" name="Rectangle 10"/>
          <p:cNvSpPr/>
          <p:nvPr/>
        </p:nvSpPr>
        <p:spPr>
          <a:xfrm>
            <a:off x="1302589" y="824422"/>
            <a:ext cx="7280693" cy="820674"/>
          </a:xfrm>
          <a:prstGeom prst="rect">
            <a:avLst/>
          </a:prstGeom>
        </p:spPr>
        <p:txBody>
          <a:bodyPr wrap="square">
            <a:spAutoFit/>
          </a:bodyPr>
          <a:lstStyle/>
          <a:p>
            <a:pPr>
              <a:lnSpc>
                <a:spcPct val="107000"/>
              </a:lnSpc>
              <a:spcAft>
                <a:spcPts val="800"/>
              </a:spcAft>
            </a:pPr>
            <a:r>
              <a:rPr lang="en-ZA" sz="1200" b="1" cap="all" dirty="0">
                <a:latin typeface="Arial" panose="020B0604020202020204" pitchFamily="34" charset="0"/>
                <a:ea typeface="Calibri" panose="020F0502020204030204" pitchFamily="34" charset="0"/>
                <a:cs typeface="Times New Roman" panose="02020603050405020304" pitchFamily="18" charset="0"/>
              </a:rPr>
              <a:t/>
            </a:r>
            <a:br>
              <a:rPr lang="en-ZA" sz="1200" b="1" cap="all" dirty="0">
                <a:latin typeface="Arial" panose="020B0604020202020204" pitchFamily="34" charset="0"/>
                <a:ea typeface="Calibri" panose="020F0502020204030204" pitchFamily="34" charset="0"/>
                <a:cs typeface="Times New Roman" panose="02020603050405020304" pitchFamily="18" charset="0"/>
              </a:rPr>
            </a:br>
            <a:endParaRPr lang="en-ZA" sz="12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400" b="1" dirty="0">
                <a:latin typeface="Arial" panose="020B0604020202020204" pitchFamily="34" charset="0"/>
                <a:ea typeface="Calibri" panose="020F0502020204030204" pitchFamily="34" charset="0"/>
                <a:cs typeface="Times New Roman" panose="02020603050405020304" pitchFamily="18" charset="0"/>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6FADA4E-8FA0-8013-7C99-1BBE789DD27C}"/>
              </a:ext>
            </a:extLst>
          </p:cNvPr>
          <p:cNvGraphicFramePr>
            <a:graphicFrameLocks noGrp="1"/>
          </p:cNvGraphicFramePr>
          <p:nvPr>
            <p:extLst>
              <p:ext uri="{D42A27DB-BD31-4B8C-83A1-F6EECF244321}">
                <p14:modId xmlns:p14="http://schemas.microsoft.com/office/powerpoint/2010/main" val="2448192021"/>
              </p:ext>
            </p:extLst>
          </p:nvPr>
        </p:nvGraphicFramePr>
        <p:xfrm>
          <a:off x="212435" y="692728"/>
          <a:ext cx="8765308" cy="5467927"/>
        </p:xfrm>
        <a:graphic>
          <a:graphicData uri="http://schemas.openxmlformats.org/drawingml/2006/table">
            <a:tbl>
              <a:tblPr firstRow="1" bandRow="1">
                <a:tableStyleId>{5C22544A-7EE6-4342-B048-85BDC9FD1C3A}</a:tableStyleId>
              </a:tblPr>
              <a:tblGrid>
                <a:gridCol w="993726">
                  <a:extLst>
                    <a:ext uri="{9D8B030D-6E8A-4147-A177-3AD203B41FA5}">
                      <a16:colId xmlns:a16="http://schemas.microsoft.com/office/drawing/2014/main" val="2757360293"/>
                    </a:ext>
                  </a:extLst>
                </a:gridCol>
                <a:gridCol w="1090811">
                  <a:extLst>
                    <a:ext uri="{9D8B030D-6E8A-4147-A177-3AD203B41FA5}">
                      <a16:colId xmlns:a16="http://schemas.microsoft.com/office/drawing/2014/main" val="259112916"/>
                    </a:ext>
                  </a:extLst>
                </a:gridCol>
                <a:gridCol w="1161873">
                  <a:extLst>
                    <a:ext uri="{9D8B030D-6E8A-4147-A177-3AD203B41FA5}">
                      <a16:colId xmlns:a16="http://schemas.microsoft.com/office/drawing/2014/main" val="1396284706"/>
                    </a:ext>
                  </a:extLst>
                </a:gridCol>
                <a:gridCol w="1022954">
                  <a:extLst>
                    <a:ext uri="{9D8B030D-6E8A-4147-A177-3AD203B41FA5}">
                      <a16:colId xmlns:a16="http://schemas.microsoft.com/office/drawing/2014/main" val="3399490359"/>
                    </a:ext>
                  </a:extLst>
                </a:gridCol>
                <a:gridCol w="1104354">
                  <a:extLst>
                    <a:ext uri="{9D8B030D-6E8A-4147-A177-3AD203B41FA5}">
                      <a16:colId xmlns:a16="http://schemas.microsoft.com/office/drawing/2014/main" val="189961633"/>
                    </a:ext>
                  </a:extLst>
                </a:gridCol>
                <a:gridCol w="3391590">
                  <a:extLst>
                    <a:ext uri="{9D8B030D-6E8A-4147-A177-3AD203B41FA5}">
                      <a16:colId xmlns:a16="http://schemas.microsoft.com/office/drawing/2014/main" val="145182331"/>
                    </a:ext>
                  </a:extLst>
                </a:gridCol>
              </a:tblGrid>
              <a:tr h="794164">
                <a:tc>
                  <a:txBody>
                    <a:bodyPr/>
                    <a:lstStyle/>
                    <a:p>
                      <a:pPr algn="l"/>
                      <a:r>
                        <a:rPr lang="en-ZA" sz="1400" dirty="0" smtClean="0">
                          <a:solidFill>
                            <a:schemeClr val="tx1"/>
                          </a:solidFill>
                          <a:latin typeface="Arial" panose="020B0604020202020204" pitchFamily="34" charset="0"/>
                          <a:cs typeface="Arial" panose="020B0604020202020204" pitchFamily="34" charset="0"/>
                        </a:rPr>
                        <a:t>AFS </a:t>
                      </a:r>
                      <a:r>
                        <a:rPr lang="en-ZA" sz="1400" dirty="0">
                          <a:solidFill>
                            <a:schemeClr val="tx1"/>
                          </a:solidFill>
                          <a:latin typeface="Arial" panose="020B0604020202020204" pitchFamily="34" charset="0"/>
                          <a:cs typeface="Arial" panose="020B0604020202020204" pitchFamily="34" charset="0"/>
                        </a:rPr>
                        <a:t>caption</a:t>
                      </a:r>
                    </a:p>
                  </a:txBody>
                  <a:tcPr>
                    <a:cell3D prstMaterial="dkEdge">
                      <a:bevel h="50800" prst="divot"/>
                      <a:lightRig rig="flood" dir="t"/>
                    </a:cell3D>
                  </a:tcPr>
                </a:tc>
                <a:tc>
                  <a:txBody>
                    <a:bodyPr/>
                    <a:lstStyle/>
                    <a:p>
                      <a:pPr algn="r"/>
                      <a:r>
                        <a:rPr lang="en-ZA" sz="1400" dirty="0">
                          <a:solidFill>
                            <a:schemeClr val="tx1"/>
                          </a:solidFill>
                          <a:latin typeface="Arial" panose="020B0604020202020204" pitchFamily="34" charset="0"/>
                          <a:cs typeface="Arial" panose="020B0604020202020204" pitchFamily="34" charset="0"/>
                        </a:rPr>
                        <a:t>2021</a:t>
                      </a:r>
                    </a:p>
                    <a:p>
                      <a:pPr algn="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r"/>
                      <a:r>
                        <a:rPr lang="en-ZA" sz="1400" dirty="0">
                          <a:solidFill>
                            <a:schemeClr val="tx1"/>
                          </a:solidFill>
                          <a:latin typeface="Arial" panose="020B0604020202020204" pitchFamily="34" charset="0"/>
                          <a:cs typeface="Arial" panose="020B0604020202020204" pitchFamily="34" charset="0"/>
                        </a:rPr>
                        <a:t>2020</a:t>
                      </a:r>
                    </a:p>
                    <a:p>
                      <a:pPr algn="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r"/>
                      <a:r>
                        <a:rPr lang="en-ZA" sz="1400" dirty="0">
                          <a:solidFill>
                            <a:schemeClr val="tx1"/>
                          </a:solidFill>
                          <a:latin typeface="Arial" panose="020B0604020202020204" pitchFamily="34" charset="0"/>
                          <a:cs typeface="Arial" panose="020B0604020202020204" pitchFamily="34" charset="0"/>
                        </a:rPr>
                        <a:t>Variance</a:t>
                      </a:r>
                    </a:p>
                    <a:p>
                      <a:pPr algn="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ctr"/>
                      <a:r>
                        <a:rPr lang="en-ZA" sz="1400" dirty="0">
                          <a:solidFill>
                            <a:schemeClr val="tx1"/>
                          </a:solidFill>
                          <a:latin typeface="Arial" panose="020B0604020202020204" pitchFamily="34" charset="0"/>
                          <a:cs typeface="Arial" panose="020B0604020202020204" pitchFamily="34" charset="0"/>
                        </a:rPr>
                        <a:t>Variance %</a:t>
                      </a:r>
                    </a:p>
                  </a:txBody>
                  <a:tcPr>
                    <a:cell3D prstMaterial="dkEdge">
                      <a:bevel h="50800" prst="divot"/>
                      <a:lightRig rig="flood" dir="t"/>
                    </a:cell3D>
                  </a:tcPr>
                </a:tc>
                <a:tc>
                  <a:txBody>
                    <a:bodyPr/>
                    <a:lstStyle/>
                    <a:p>
                      <a:pPr algn="l"/>
                      <a:r>
                        <a:rPr lang="en-ZA" sz="1400" dirty="0">
                          <a:solidFill>
                            <a:schemeClr val="tx1"/>
                          </a:solidFill>
                          <a:latin typeface="Arial" panose="020B0604020202020204" pitchFamily="34" charset="0"/>
                          <a:cs typeface="Arial" panose="020B0604020202020204" pitchFamily="34" charset="0"/>
                        </a:rPr>
                        <a:t>Reasons</a:t>
                      </a:r>
                    </a:p>
                  </a:txBody>
                  <a:tcPr>
                    <a:cell3D prstMaterial="dkEdge">
                      <a:bevel h="50800" prst="divot"/>
                      <a:lightRig rig="flood" dir="t"/>
                    </a:cell3D>
                  </a:tcPr>
                </a:tc>
                <a:extLst>
                  <a:ext uri="{0D108BD9-81ED-4DB2-BD59-A6C34878D82A}">
                    <a16:rowId xmlns:a16="http://schemas.microsoft.com/office/drawing/2014/main" val="141868866"/>
                  </a:ext>
                </a:extLst>
              </a:tr>
              <a:tr h="1419122">
                <a:tc>
                  <a:txBody>
                    <a:bodyPr/>
                    <a:lstStyle/>
                    <a:p>
                      <a:r>
                        <a:rPr lang="en-ZA" sz="1400" b="1" dirty="0">
                          <a:solidFill>
                            <a:srgbClr val="FF0000"/>
                          </a:solidFill>
                          <a:latin typeface="Arial" panose="020B0604020202020204" pitchFamily="34" charset="0"/>
                          <a:cs typeface="Arial" panose="020B0604020202020204" pitchFamily="34" charset="0"/>
                        </a:rPr>
                        <a:t>Revenue</a:t>
                      </a:r>
                    </a:p>
                  </a:txBody>
                  <a:tcPr>
                    <a:cell3D prstMaterial="dkEdge">
                      <a:bevel h="50800" prst="divot"/>
                      <a:lightRig rig="flood" dir="t"/>
                    </a:cell3D>
                    <a:noFill/>
                  </a:tcPr>
                </a:tc>
                <a:tc>
                  <a:txBody>
                    <a:bodyPr/>
                    <a:lstStyle/>
                    <a:p>
                      <a:pPr algn="r"/>
                      <a:r>
                        <a:rPr lang="en-ZA" sz="1400" dirty="0">
                          <a:solidFill>
                            <a:srgbClr val="FF0000"/>
                          </a:solidFill>
                          <a:latin typeface="Arial" panose="020B0604020202020204" pitchFamily="34" charset="0"/>
                          <a:cs typeface="Arial" panose="020B0604020202020204" pitchFamily="34" charset="0"/>
                        </a:rPr>
                        <a:t>816 675</a:t>
                      </a:r>
                    </a:p>
                  </a:txBody>
                  <a:tcPr>
                    <a:cell3D prstMaterial="dkEdge">
                      <a:bevel h="50800" prst="divot"/>
                      <a:lightRig rig="flood" dir="t"/>
                    </a:cell3D>
                    <a:noFill/>
                  </a:tcPr>
                </a:tc>
                <a:tc>
                  <a:txBody>
                    <a:bodyPr/>
                    <a:lstStyle/>
                    <a:p>
                      <a:pPr algn="r"/>
                      <a:r>
                        <a:rPr lang="en-ZA" sz="1400" dirty="0">
                          <a:solidFill>
                            <a:srgbClr val="FF0000"/>
                          </a:solidFill>
                          <a:latin typeface="Arial" panose="020B0604020202020204" pitchFamily="34" charset="0"/>
                          <a:cs typeface="Arial" panose="020B0604020202020204" pitchFamily="34" charset="0"/>
                        </a:rPr>
                        <a:t>1 618 383</a:t>
                      </a:r>
                    </a:p>
                  </a:txBody>
                  <a:tcPr>
                    <a:cell3D prstMaterial="dkEdge">
                      <a:bevel h="50800" prst="divot"/>
                      <a:lightRig rig="flood" dir="t"/>
                    </a:cell3D>
                    <a:noFill/>
                  </a:tcPr>
                </a:tc>
                <a:tc>
                  <a:txBody>
                    <a:bodyPr/>
                    <a:lstStyle/>
                    <a:p>
                      <a:pPr algn="r"/>
                      <a:r>
                        <a:rPr lang="en-ZA" sz="1400" dirty="0">
                          <a:solidFill>
                            <a:srgbClr val="FF0000"/>
                          </a:solidFill>
                          <a:latin typeface="Arial" panose="020B0604020202020204" pitchFamily="34" charset="0"/>
                          <a:cs typeface="Arial" panose="020B0604020202020204" pitchFamily="34" charset="0"/>
                        </a:rPr>
                        <a:t>(801 708)</a:t>
                      </a:r>
                    </a:p>
                  </a:txBody>
                  <a:tcPr>
                    <a:cell3D prstMaterial="dkEdge">
                      <a:bevel h="50800" prst="divot"/>
                      <a:lightRig rig="flood" dir="t"/>
                    </a:cell3D>
                    <a:noFill/>
                  </a:tcPr>
                </a:tc>
                <a:tc>
                  <a:txBody>
                    <a:bodyPr/>
                    <a:lstStyle/>
                    <a:p>
                      <a:pPr algn="l"/>
                      <a:r>
                        <a:rPr lang="en-ZA" sz="1400" dirty="0">
                          <a:solidFill>
                            <a:srgbClr val="FF0000"/>
                          </a:solidFill>
                          <a:latin typeface="Arial" panose="020B0604020202020204" pitchFamily="34" charset="0"/>
                          <a:cs typeface="Arial" panose="020B0604020202020204" pitchFamily="34" charset="0"/>
                        </a:rPr>
                        <a:t>(49,5%)</a:t>
                      </a:r>
                    </a:p>
                  </a:txBody>
                  <a:tcPr>
                    <a:cell3D prstMaterial="dkEdge">
                      <a:bevel h="50800" prst="divot"/>
                      <a:lightRig rig="flood" dir="t"/>
                    </a:cell3D>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FF0000"/>
                          </a:solidFill>
                          <a:latin typeface="Arial" panose="020B0604020202020204" pitchFamily="34" charset="0"/>
                          <a:cs typeface="Arial" panose="020B0604020202020204" pitchFamily="34" charset="0"/>
                        </a:rPr>
                        <a:t>GPW adjusted its budgeted revenue for the 2020/21 financial year from R1.5 billion per the original budget to R745 million per the adjusted/ final budget in anticipation of the impact of COVID-19 on the operations of the organisation.</a:t>
                      </a:r>
                      <a:endParaRPr lang="en-ZA" sz="1400" dirty="0">
                        <a:solidFill>
                          <a:srgbClr val="FF0000"/>
                        </a:solidFill>
                        <a:latin typeface="Arial" panose="020B0604020202020204" pitchFamily="34" charset="0"/>
                        <a:cs typeface="Arial" panose="020B0604020202020204" pitchFamily="34" charset="0"/>
                      </a:endParaRPr>
                    </a:p>
                  </a:txBody>
                  <a:tcPr>
                    <a:cell3D prstMaterial="dkEdge">
                      <a:bevel h="50800" prst="divot"/>
                      <a:lightRig rig="flood" dir="t"/>
                    </a:cell3D>
                    <a:noFill/>
                  </a:tcPr>
                </a:tc>
                <a:extLst>
                  <a:ext uri="{0D108BD9-81ED-4DB2-BD59-A6C34878D82A}">
                    <a16:rowId xmlns:a16="http://schemas.microsoft.com/office/drawing/2014/main" val="2975912766"/>
                  </a:ext>
                </a:extLst>
              </a:tr>
              <a:tr h="2503570">
                <a:tc>
                  <a:txBody>
                    <a:bodyPr/>
                    <a:lstStyle/>
                    <a:p>
                      <a:r>
                        <a:rPr lang="en-ZA" sz="1400" b="1" dirty="0">
                          <a:solidFill>
                            <a:srgbClr val="FF0000"/>
                          </a:solidFill>
                          <a:latin typeface="Arial" panose="020B0604020202020204" pitchFamily="34" charset="0"/>
                          <a:cs typeface="Arial" panose="020B0604020202020204" pitchFamily="34" charset="0"/>
                        </a:rPr>
                        <a:t>Cost of sales</a:t>
                      </a:r>
                    </a:p>
                  </a:txBody>
                  <a:tcPr>
                    <a:cell3D prstMaterial="dkEdge">
                      <a:bevel h="50800" prst="divot"/>
                      <a:lightRig rig="flood" dir="t"/>
                    </a:cell3D>
                    <a:noFill/>
                  </a:tcPr>
                </a:tc>
                <a:tc>
                  <a:txBody>
                    <a:bodyPr/>
                    <a:lstStyle/>
                    <a:p>
                      <a:pPr algn="r"/>
                      <a:r>
                        <a:rPr lang="en-ZA" sz="1400" dirty="0">
                          <a:solidFill>
                            <a:srgbClr val="FF0000"/>
                          </a:solidFill>
                          <a:latin typeface="Arial" panose="020B0604020202020204" pitchFamily="34" charset="0"/>
                          <a:cs typeface="Arial" panose="020B0604020202020204" pitchFamily="34" charset="0"/>
                        </a:rPr>
                        <a:t>(785 803)</a:t>
                      </a:r>
                    </a:p>
                  </a:txBody>
                  <a:tcPr>
                    <a:cell3D prstMaterial="dkEdge">
                      <a:bevel h="50800" prst="divot"/>
                      <a:lightRig rig="flood" dir="t"/>
                    </a:cell3D>
                    <a:noFill/>
                  </a:tcPr>
                </a:tc>
                <a:tc>
                  <a:txBody>
                    <a:bodyPr/>
                    <a:lstStyle/>
                    <a:p>
                      <a:pPr algn="r"/>
                      <a:r>
                        <a:rPr lang="en-ZA" sz="1400" dirty="0">
                          <a:solidFill>
                            <a:srgbClr val="FF0000"/>
                          </a:solidFill>
                          <a:latin typeface="Arial" panose="020B0604020202020204" pitchFamily="34" charset="0"/>
                          <a:cs typeface="Arial" panose="020B0604020202020204" pitchFamily="34" charset="0"/>
                        </a:rPr>
                        <a:t>(924 473)</a:t>
                      </a:r>
                    </a:p>
                  </a:txBody>
                  <a:tcPr>
                    <a:cell3D prstMaterial="dkEdge">
                      <a:bevel h="50800" prst="divot"/>
                      <a:lightRig rig="flood" dir="t"/>
                    </a:cell3D>
                    <a:noFill/>
                  </a:tcPr>
                </a:tc>
                <a:tc>
                  <a:txBody>
                    <a:bodyPr/>
                    <a:lstStyle/>
                    <a:p>
                      <a:pPr algn="r"/>
                      <a:r>
                        <a:rPr lang="en-ZA" sz="1400" dirty="0">
                          <a:solidFill>
                            <a:srgbClr val="FF0000"/>
                          </a:solidFill>
                          <a:latin typeface="Arial" panose="020B0604020202020204" pitchFamily="34" charset="0"/>
                          <a:cs typeface="Arial" panose="020B0604020202020204" pitchFamily="34" charset="0"/>
                        </a:rPr>
                        <a:t>138 670</a:t>
                      </a:r>
                    </a:p>
                  </a:txBody>
                  <a:tcPr>
                    <a:cell3D prstMaterial="dkEdge">
                      <a:bevel h="50800" prst="divot"/>
                      <a:lightRig rig="flood" dir="t"/>
                    </a:cell3D>
                    <a:noFill/>
                  </a:tcPr>
                </a:tc>
                <a:tc>
                  <a:txBody>
                    <a:bodyPr/>
                    <a:lstStyle/>
                    <a:p>
                      <a:pPr algn="l"/>
                      <a:r>
                        <a:rPr lang="en-ZA" sz="1400" dirty="0">
                          <a:solidFill>
                            <a:srgbClr val="FF0000"/>
                          </a:solidFill>
                          <a:latin typeface="Arial" panose="020B0604020202020204" pitchFamily="34" charset="0"/>
                          <a:cs typeface="Arial" panose="020B0604020202020204" pitchFamily="34" charset="0"/>
                        </a:rPr>
                        <a:t>15%</a:t>
                      </a:r>
                    </a:p>
                  </a:txBody>
                  <a:tcPr>
                    <a:cell3D prstMaterial="dkEdge">
                      <a:bevel h="50800" prst="divot"/>
                      <a:lightRig rig="flood" dir="t"/>
                    </a:cell3D>
                    <a:noFill/>
                  </a:tcPr>
                </a:tc>
                <a:tc>
                  <a:txBody>
                    <a:bodyPr/>
                    <a:lstStyle/>
                    <a:p>
                      <a:pPr algn="l"/>
                      <a:r>
                        <a:rPr lang="en-US" sz="1400" dirty="0">
                          <a:solidFill>
                            <a:srgbClr val="FF0000"/>
                          </a:solidFill>
                          <a:latin typeface="Arial" panose="020B0604020202020204" pitchFamily="34" charset="0"/>
                          <a:cs typeface="Arial" panose="020B0604020202020204" pitchFamily="34" charset="0"/>
                        </a:rPr>
                        <a:t>Cost of sales includes a fixed component of the salaries of the Production Department of R145.8 million (2019/20: R147.2 million). These salary amounts are payable regardless of the level of production/ printing activities undertaken. The lockdown restrictions to combat the COVID-19 pandemic had a severe impact on operations during the period April 20 – December 20. </a:t>
                      </a:r>
                      <a:endParaRPr lang="en-ZA" sz="1400" dirty="0">
                        <a:solidFill>
                          <a:srgbClr val="FF0000"/>
                        </a:solidFill>
                        <a:latin typeface="Arial" panose="020B0604020202020204" pitchFamily="34" charset="0"/>
                        <a:cs typeface="Arial" panose="020B0604020202020204" pitchFamily="34" charset="0"/>
                      </a:endParaRPr>
                    </a:p>
                  </a:txBody>
                  <a:tcPr>
                    <a:cell3D prstMaterial="dkEdge">
                      <a:bevel h="50800" prst="divot"/>
                      <a:lightRig rig="flood" dir="t"/>
                    </a:cell3D>
                    <a:noFill/>
                  </a:tcPr>
                </a:tc>
                <a:extLst>
                  <a:ext uri="{0D108BD9-81ED-4DB2-BD59-A6C34878D82A}">
                    <a16:rowId xmlns:a16="http://schemas.microsoft.com/office/drawing/2014/main" val="454400814"/>
                  </a:ext>
                </a:extLst>
              </a:tr>
              <a:tr h="751071">
                <a:tc>
                  <a:txBody>
                    <a:bodyPr/>
                    <a:lstStyle/>
                    <a:p>
                      <a:r>
                        <a:rPr lang="en-ZA" sz="1400" b="1" dirty="0">
                          <a:latin typeface="Arial" panose="020B0604020202020204" pitchFamily="34" charset="0"/>
                          <a:cs typeface="Arial" panose="020B0604020202020204" pitchFamily="34" charset="0"/>
                        </a:rPr>
                        <a:t>Gross surplus</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30 872</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693 910</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(663 038)</a:t>
                      </a:r>
                    </a:p>
                  </a:txBody>
                  <a:tcPr>
                    <a:cell3D prstMaterial="dkEdge">
                      <a:bevel h="50800" prst="divot"/>
                      <a:lightRig rig="flood" dir="t"/>
                    </a:cell3D>
                  </a:tcPr>
                </a:tc>
                <a:tc>
                  <a:txBody>
                    <a:bodyPr/>
                    <a:lstStyle/>
                    <a:p>
                      <a:pPr algn="ctr"/>
                      <a:r>
                        <a:rPr lang="en-ZA" sz="1400" b="1" dirty="0">
                          <a:solidFill>
                            <a:schemeClr val="tx1"/>
                          </a:solidFill>
                          <a:latin typeface="Arial" panose="020B0604020202020204" pitchFamily="34" charset="0"/>
                          <a:cs typeface="Arial" panose="020B0604020202020204" pitchFamily="34" charset="0"/>
                        </a:rPr>
                        <a:t>(95,6%)</a:t>
                      </a:r>
                    </a:p>
                  </a:txBody>
                  <a:tcPr>
                    <a:cell3D prstMaterial="dkEdge">
                      <a:bevel h="50800" prst="divot"/>
                      <a:lightRig rig="flood" dir="t"/>
                    </a:cell3D>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400" b="0" dirty="0">
                          <a:latin typeface="Arial" panose="020B0604020202020204" pitchFamily="34" charset="0"/>
                          <a:cs typeface="Arial" panose="020B0604020202020204" pitchFamily="34" charset="0"/>
                        </a:rPr>
                        <a:t>Net movement, refer to reasons above.</a:t>
                      </a:r>
                    </a:p>
                    <a:p>
                      <a:pPr algn="just"/>
                      <a:endParaRPr lang="en-ZA" sz="1400" b="1" dirty="0">
                        <a:solidFill>
                          <a:srgbClr val="FF0000"/>
                        </a:solidFill>
                        <a:latin typeface="Arial" panose="020B0604020202020204" pitchFamily="34" charset="0"/>
                        <a:cs typeface="Arial" panose="020B0604020202020204" pitchFamily="34" charset="0"/>
                      </a:endParaRPr>
                    </a:p>
                  </a:txBody>
                  <a:tcPr>
                    <a:cell3D prstMaterial="dkEdge">
                      <a:bevel h="50800" prst="divot"/>
                      <a:lightRig rig="flood" dir="t"/>
                    </a:cell3D>
                  </a:tcPr>
                </a:tc>
                <a:extLst>
                  <a:ext uri="{0D108BD9-81ED-4DB2-BD59-A6C34878D82A}">
                    <a16:rowId xmlns:a16="http://schemas.microsoft.com/office/drawing/2014/main" val="762039145"/>
                  </a:ext>
                </a:extLst>
              </a:tr>
            </a:tbl>
          </a:graphicData>
        </a:graphic>
      </p:graphicFrame>
      <p:sp>
        <p:nvSpPr>
          <p:cNvPr id="6" name="Slide Number Placeholder 5"/>
          <p:cNvSpPr>
            <a:spLocks noGrp="1"/>
          </p:cNvSpPr>
          <p:nvPr>
            <p:ph type="sldNum" sz="quarter" idx="12"/>
          </p:nvPr>
        </p:nvSpPr>
        <p:spPr/>
        <p:txBody>
          <a:bodyPr/>
          <a:lstStyle/>
          <a:p>
            <a:fld id="{2066355A-084C-D24E-9AD2-7E4FC41EA627}" type="slidenum">
              <a:rPr lang="en-US" smtClean="0"/>
              <a:t>24</a:t>
            </a:fld>
            <a:endParaRPr lang="en-US" dirty="0"/>
          </a:p>
        </p:txBody>
      </p:sp>
    </p:spTree>
    <p:extLst>
      <p:ext uri="{BB962C8B-B14F-4D97-AF65-F5344CB8AC3E}">
        <p14:creationId xmlns:p14="http://schemas.microsoft.com/office/powerpoint/2010/main" val="2706036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6" y="73891"/>
            <a:ext cx="8756072" cy="618836"/>
          </a:xfrm>
        </p:spPr>
        <p:txBody>
          <a:bodyPr>
            <a:normAutofit fontScale="90000"/>
          </a:bodyPr>
          <a:lstStyle/>
          <a:p>
            <a:pPr algn="l"/>
            <a:r>
              <a:rPr lang="en-US" b="1" cap="all"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Statement of Financial Performance </a:t>
            </a:r>
            <a:r>
              <a:rPr lang="en-US" dirty="0" smtClean="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of 2)</a:t>
            </a:r>
            <a:r>
              <a:rPr lang="en-ZA" cap="all" dirty="0">
                <a:latin typeface="Arial" panose="020B0604020202020204" pitchFamily="34" charset="0"/>
                <a:ea typeface="Calibri" panose="020F0502020204030204" pitchFamily="34" charset="0"/>
                <a:cs typeface="Arial" panose="020B0604020202020204" pitchFamily="34" charset="0"/>
              </a:rPr>
              <a:t/>
            </a:r>
            <a:br>
              <a:rPr lang="en-ZA" cap="all" dirty="0">
                <a:latin typeface="Arial" panose="020B0604020202020204" pitchFamily="34" charset="0"/>
                <a:ea typeface="Calibri" panose="020F0502020204030204" pitchFamily="34" charset="0"/>
                <a:cs typeface="Arial" panose="020B0604020202020204" pitchFamily="34" charset="0"/>
              </a:rPr>
            </a:br>
            <a:r>
              <a:rPr lang="en-ZA" b="1" cap="all" dirty="0">
                <a:latin typeface="Arial" panose="020B0604020202020204" pitchFamily="34" charset="0"/>
                <a:ea typeface="Calibri" panose="020F0502020204030204" pitchFamily="34" charset="0"/>
                <a:cs typeface="Arial" panose="020B0604020202020204" pitchFamily="34" charset="0"/>
              </a:rPr>
              <a:t/>
            </a:r>
            <a:br>
              <a:rPr lang="en-ZA" b="1" cap="all" dirty="0">
                <a:latin typeface="Arial" panose="020B0604020202020204" pitchFamily="34" charset="0"/>
                <a:ea typeface="Calibri" panose="020F0502020204030204" pitchFamily="34" charset="0"/>
                <a:cs typeface="Arial" panose="020B0604020202020204" pitchFamily="34" charset="0"/>
              </a:rPr>
            </a:br>
            <a:endParaRPr lang="en-US" b="1" dirty="0"/>
          </a:p>
        </p:txBody>
      </p:sp>
      <p:sp>
        <p:nvSpPr>
          <p:cNvPr id="11" name="Rectangle 10"/>
          <p:cNvSpPr/>
          <p:nvPr/>
        </p:nvSpPr>
        <p:spPr>
          <a:xfrm>
            <a:off x="1302589" y="824422"/>
            <a:ext cx="7280693" cy="820674"/>
          </a:xfrm>
          <a:prstGeom prst="rect">
            <a:avLst/>
          </a:prstGeom>
        </p:spPr>
        <p:txBody>
          <a:bodyPr wrap="square">
            <a:spAutoFit/>
          </a:bodyPr>
          <a:lstStyle/>
          <a:p>
            <a:pPr>
              <a:lnSpc>
                <a:spcPct val="107000"/>
              </a:lnSpc>
              <a:spcAft>
                <a:spcPts val="800"/>
              </a:spcAft>
            </a:pPr>
            <a:r>
              <a:rPr lang="en-ZA" sz="1200" b="1" cap="all" dirty="0">
                <a:latin typeface="Arial" panose="020B0604020202020204" pitchFamily="34" charset="0"/>
                <a:ea typeface="Calibri" panose="020F0502020204030204" pitchFamily="34" charset="0"/>
                <a:cs typeface="Times New Roman" panose="02020603050405020304" pitchFamily="18" charset="0"/>
              </a:rPr>
              <a:t/>
            </a:r>
            <a:br>
              <a:rPr lang="en-ZA" sz="1200" b="1" cap="all" dirty="0">
                <a:latin typeface="Arial" panose="020B0604020202020204" pitchFamily="34" charset="0"/>
                <a:ea typeface="Calibri" panose="020F0502020204030204" pitchFamily="34" charset="0"/>
                <a:cs typeface="Times New Roman" panose="02020603050405020304" pitchFamily="18" charset="0"/>
              </a:rPr>
            </a:br>
            <a:endParaRPr lang="en-ZA" sz="12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400" b="1" dirty="0">
                <a:latin typeface="Arial" panose="020B0604020202020204" pitchFamily="34" charset="0"/>
                <a:ea typeface="Calibri" panose="020F0502020204030204" pitchFamily="34" charset="0"/>
                <a:cs typeface="Times New Roman" panose="02020603050405020304" pitchFamily="18" charset="0"/>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ED8FCDF-B301-7E80-9D21-45C902D3B548}"/>
              </a:ext>
            </a:extLst>
          </p:cNvPr>
          <p:cNvGraphicFramePr>
            <a:graphicFrameLocks noGrp="1"/>
          </p:cNvGraphicFramePr>
          <p:nvPr>
            <p:extLst>
              <p:ext uri="{D42A27DB-BD31-4B8C-83A1-F6EECF244321}">
                <p14:modId xmlns:p14="http://schemas.microsoft.com/office/powerpoint/2010/main" val="1032150862"/>
              </p:ext>
            </p:extLst>
          </p:nvPr>
        </p:nvGraphicFramePr>
        <p:xfrm>
          <a:off x="221673" y="921328"/>
          <a:ext cx="8728364" cy="5230091"/>
        </p:xfrm>
        <a:graphic>
          <a:graphicData uri="http://schemas.openxmlformats.org/drawingml/2006/table">
            <a:tbl>
              <a:tblPr firstRow="1" bandRow="1">
                <a:tableStyleId>{5C22544A-7EE6-4342-B048-85BDC9FD1C3A}</a:tableStyleId>
              </a:tblPr>
              <a:tblGrid>
                <a:gridCol w="1458301">
                  <a:extLst>
                    <a:ext uri="{9D8B030D-6E8A-4147-A177-3AD203B41FA5}">
                      <a16:colId xmlns:a16="http://schemas.microsoft.com/office/drawing/2014/main" val="3259343737"/>
                    </a:ext>
                  </a:extLst>
                </a:gridCol>
                <a:gridCol w="1043687">
                  <a:extLst>
                    <a:ext uri="{9D8B030D-6E8A-4147-A177-3AD203B41FA5}">
                      <a16:colId xmlns:a16="http://schemas.microsoft.com/office/drawing/2014/main" val="282618086"/>
                    </a:ext>
                  </a:extLst>
                </a:gridCol>
                <a:gridCol w="1043687">
                  <a:extLst>
                    <a:ext uri="{9D8B030D-6E8A-4147-A177-3AD203B41FA5}">
                      <a16:colId xmlns:a16="http://schemas.microsoft.com/office/drawing/2014/main" val="905731926"/>
                    </a:ext>
                  </a:extLst>
                </a:gridCol>
                <a:gridCol w="1129469">
                  <a:extLst>
                    <a:ext uri="{9D8B030D-6E8A-4147-A177-3AD203B41FA5}">
                      <a16:colId xmlns:a16="http://schemas.microsoft.com/office/drawing/2014/main" val="1478001500"/>
                    </a:ext>
                  </a:extLst>
                </a:gridCol>
                <a:gridCol w="957904">
                  <a:extLst>
                    <a:ext uri="{9D8B030D-6E8A-4147-A177-3AD203B41FA5}">
                      <a16:colId xmlns:a16="http://schemas.microsoft.com/office/drawing/2014/main" val="2702228065"/>
                    </a:ext>
                  </a:extLst>
                </a:gridCol>
                <a:gridCol w="3095316">
                  <a:extLst>
                    <a:ext uri="{9D8B030D-6E8A-4147-A177-3AD203B41FA5}">
                      <a16:colId xmlns:a16="http://schemas.microsoft.com/office/drawing/2014/main" val="2871649302"/>
                    </a:ext>
                  </a:extLst>
                </a:gridCol>
              </a:tblGrid>
              <a:tr h="941999">
                <a:tc>
                  <a:txBody>
                    <a:bodyPr/>
                    <a:lstStyle/>
                    <a:p>
                      <a:r>
                        <a:rPr lang="en-ZA" sz="1400" dirty="0" smtClean="0">
                          <a:solidFill>
                            <a:schemeClr val="tx1"/>
                          </a:solidFill>
                          <a:latin typeface="Arial" panose="020B0604020202020204" pitchFamily="34" charset="0"/>
                          <a:cs typeface="Arial" panose="020B0604020202020204" pitchFamily="34" charset="0"/>
                        </a:rPr>
                        <a:t>AFS </a:t>
                      </a:r>
                      <a:r>
                        <a:rPr lang="en-ZA" sz="1400" dirty="0">
                          <a:solidFill>
                            <a:schemeClr val="tx1"/>
                          </a:solidFill>
                          <a:latin typeface="Arial" panose="020B0604020202020204" pitchFamily="34" charset="0"/>
                          <a:cs typeface="Arial" panose="020B0604020202020204" pitchFamily="34" charset="0"/>
                        </a:rPr>
                        <a:t>caption</a:t>
                      </a:r>
                    </a:p>
                  </a:txBody>
                  <a:tcPr>
                    <a:cell3D prstMaterial="dkEdge">
                      <a:bevel h="50800" prst="divot"/>
                      <a:lightRig rig="flood" dir="t"/>
                    </a:cell3D>
                  </a:tcPr>
                </a:tc>
                <a:tc>
                  <a:txBody>
                    <a:bodyPr/>
                    <a:lstStyle/>
                    <a:p>
                      <a:pPr algn="r"/>
                      <a:r>
                        <a:rPr lang="en-ZA" sz="1400" dirty="0">
                          <a:solidFill>
                            <a:schemeClr val="tx1"/>
                          </a:solidFill>
                          <a:latin typeface="Arial" panose="020B0604020202020204" pitchFamily="34" charset="0"/>
                          <a:cs typeface="Arial" panose="020B0604020202020204" pitchFamily="34" charset="0"/>
                        </a:rPr>
                        <a:t>2021</a:t>
                      </a:r>
                    </a:p>
                    <a:p>
                      <a:pPr algn="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r"/>
                      <a:r>
                        <a:rPr lang="en-ZA" sz="1400" dirty="0">
                          <a:solidFill>
                            <a:schemeClr val="tx1"/>
                          </a:solidFill>
                          <a:latin typeface="Arial" panose="020B0604020202020204" pitchFamily="34" charset="0"/>
                          <a:cs typeface="Arial" panose="020B0604020202020204" pitchFamily="34" charset="0"/>
                        </a:rPr>
                        <a:t>2020</a:t>
                      </a:r>
                    </a:p>
                    <a:p>
                      <a:pPr algn="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r"/>
                      <a:r>
                        <a:rPr lang="en-ZA" sz="1400" dirty="0">
                          <a:solidFill>
                            <a:schemeClr val="tx1"/>
                          </a:solidFill>
                          <a:latin typeface="Arial" panose="020B0604020202020204" pitchFamily="34" charset="0"/>
                          <a:cs typeface="Arial" panose="020B0604020202020204" pitchFamily="34" charset="0"/>
                        </a:rPr>
                        <a:t>Variance</a:t>
                      </a:r>
                    </a:p>
                    <a:p>
                      <a:pPr algn="r"/>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ctr"/>
                      <a:r>
                        <a:rPr lang="en-ZA" sz="1400" dirty="0">
                          <a:solidFill>
                            <a:schemeClr val="tx1"/>
                          </a:solidFill>
                          <a:latin typeface="Arial" panose="020B0604020202020204" pitchFamily="34" charset="0"/>
                          <a:cs typeface="Arial" panose="020B0604020202020204" pitchFamily="34" charset="0"/>
                        </a:rPr>
                        <a:t>Variance %</a:t>
                      </a:r>
                    </a:p>
                  </a:txBody>
                  <a:tcPr>
                    <a:cell3D prstMaterial="dkEdge">
                      <a:bevel h="50800" prst="divot"/>
                      <a:lightRig rig="flood" dir="t"/>
                    </a:cell3D>
                  </a:tcPr>
                </a:tc>
                <a:tc>
                  <a:txBody>
                    <a:bodyPr/>
                    <a:lstStyle/>
                    <a:p>
                      <a:pPr algn="l"/>
                      <a:r>
                        <a:rPr lang="en-ZA" sz="1400" dirty="0">
                          <a:solidFill>
                            <a:schemeClr val="tx1"/>
                          </a:solidFill>
                          <a:latin typeface="Arial" panose="020B0604020202020204" pitchFamily="34" charset="0"/>
                          <a:cs typeface="Arial" panose="020B0604020202020204" pitchFamily="34" charset="0"/>
                        </a:rPr>
                        <a:t>Reasons</a:t>
                      </a:r>
                    </a:p>
                  </a:txBody>
                  <a:tcPr>
                    <a:cell3D prstMaterial="dkEdge">
                      <a:bevel h="50800" prst="divot"/>
                      <a:lightRig rig="flood" dir="t"/>
                    </a:cell3D>
                  </a:tcPr>
                </a:tc>
                <a:extLst>
                  <a:ext uri="{0D108BD9-81ED-4DB2-BD59-A6C34878D82A}">
                    <a16:rowId xmlns:a16="http://schemas.microsoft.com/office/drawing/2014/main" val="582483422"/>
                  </a:ext>
                </a:extLst>
              </a:tr>
              <a:tr h="656004">
                <a:tc>
                  <a:txBody>
                    <a:bodyPr/>
                    <a:lstStyle/>
                    <a:p>
                      <a:r>
                        <a:rPr lang="en-ZA" sz="1400" dirty="0">
                          <a:latin typeface="Arial" panose="020B0604020202020204" pitchFamily="34" charset="0"/>
                          <a:cs typeface="Arial" panose="020B0604020202020204" pitchFamily="34" charset="0"/>
                        </a:rPr>
                        <a:t>Other income</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4 752</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4 863</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(111)</a:t>
                      </a:r>
                    </a:p>
                  </a:txBody>
                  <a:tcPr>
                    <a:cell3D prstMaterial="dkEdge">
                      <a:bevel h="50800" prst="divot"/>
                      <a:lightRig rig="flood" dir="t"/>
                    </a:cell3D>
                  </a:tcPr>
                </a:tc>
                <a:tc>
                  <a:txBody>
                    <a:bodyPr/>
                    <a:lstStyle/>
                    <a:p>
                      <a:pPr algn="ctr"/>
                      <a:r>
                        <a:rPr lang="en-ZA" sz="1400" dirty="0">
                          <a:latin typeface="Arial" panose="020B0604020202020204" pitchFamily="34" charset="0"/>
                          <a:cs typeface="Arial" panose="020B0604020202020204" pitchFamily="34" charset="0"/>
                        </a:rPr>
                        <a:t>(2,3%)</a:t>
                      </a:r>
                    </a:p>
                  </a:txBody>
                  <a:tcPr>
                    <a:cell3D prstMaterial="dkEdge">
                      <a:bevel h="50800" prst="divot"/>
                      <a:lightRig rig="flood" dir="t"/>
                    </a:cell3D>
                  </a:tcPr>
                </a:tc>
                <a:tc>
                  <a:txBody>
                    <a:bodyPr/>
                    <a:lstStyle/>
                    <a:p>
                      <a:pPr algn="just"/>
                      <a:r>
                        <a:rPr lang="en-ZA" sz="1400" dirty="0">
                          <a:latin typeface="Arial" panose="020B0604020202020204" pitchFamily="34" charset="0"/>
                          <a:cs typeface="Arial" panose="020B0604020202020204" pitchFamily="34" charset="0"/>
                        </a:rPr>
                        <a:t>Immaterial  movement</a:t>
                      </a:r>
                    </a:p>
                  </a:txBody>
                  <a:tcPr>
                    <a:cell3D prstMaterial="dkEdge">
                      <a:bevel h="50800" prst="divot"/>
                      <a:lightRig rig="flood" dir="t"/>
                    </a:cell3D>
                  </a:tcPr>
                </a:tc>
                <a:extLst>
                  <a:ext uri="{0D108BD9-81ED-4DB2-BD59-A6C34878D82A}">
                    <a16:rowId xmlns:a16="http://schemas.microsoft.com/office/drawing/2014/main" val="764403384"/>
                  </a:ext>
                </a:extLst>
              </a:tr>
              <a:tr h="1696992">
                <a:tc>
                  <a:txBody>
                    <a:bodyPr/>
                    <a:lstStyle/>
                    <a:p>
                      <a:r>
                        <a:rPr lang="en-ZA" sz="1400" b="1" dirty="0">
                          <a:solidFill>
                            <a:srgbClr val="FF0000"/>
                          </a:solidFill>
                          <a:latin typeface="Arial" panose="020B0604020202020204" pitchFamily="34" charset="0"/>
                          <a:cs typeface="Arial" panose="020B0604020202020204" pitchFamily="34" charset="0"/>
                        </a:rPr>
                        <a:t>Expenses</a:t>
                      </a:r>
                    </a:p>
                  </a:txBody>
                  <a:tcPr>
                    <a:cell3D prstMaterial="dkEdge">
                      <a:bevel h="50800" prst="divot"/>
                      <a:lightRig rig="flood" dir="t"/>
                    </a:cell3D>
                    <a:noFill/>
                  </a:tcPr>
                </a:tc>
                <a:tc>
                  <a:txBody>
                    <a:bodyPr/>
                    <a:lstStyle/>
                    <a:p>
                      <a:pPr algn="r"/>
                      <a:r>
                        <a:rPr lang="en-ZA" sz="1400" dirty="0">
                          <a:solidFill>
                            <a:srgbClr val="FF0000"/>
                          </a:solidFill>
                          <a:latin typeface="Arial" panose="020B0604020202020204" pitchFamily="34" charset="0"/>
                          <a:cs typeface="Arial" panose="020B0604020202020204" pitchFamily="34" charset="0"/>
                        </a:rPr>
                        <a:t>(204 549)</a:t>
                      </a:r>
                    </a:p>
                  </a:txBody>
                  <a:tcPr>
                    <a:cell3D prstMaterial="dkEdge">
                      <a:bevel h="50800" prst="divot"/>
                      <a:lightRig rig="flood" dir="t"/>
                    </a:cell3D>
                    <a:noFill/>
                  </a:tcPr>
                </a:tc>
                <a:tc>
                  <a:txBody>
                    <a:bodyPr/>
                    <a:lstStyle/>
                    <a:p>
                      <a:pPr algn="r"/>
                      <a:r>
                        <a:rPr lang="en-ZA" sz="1400" dirty="0">
                          <a:solidFill>
                            <a:srgbClr val="FF0000"/>
                          </a:solidFill>
                          <a:latin typeface="Arial" panose="020B0604020202020204" pitchFamily="34" charset="0"/>
                          <a:cs typeface="Arial" panose="020B0604020202020204" pitchFamily="34" charset="0"/>
                        </a:rPr>
                        <a:t>(254 031)</a:t>
                      </a:r>
                    </a:p>
                  </a:txBody>
                  <a:tcPr>
                    <a:cell3D prstMaterial="dkEdge">
                      <a:bevel h="50800" prst="divot"/>
                      <a:lightRig rig="flood" dir="t"/>
                    </a:cell3D>
                    <a:noFill/>
                  </a:tcPr>
                </a:tc>
                <a:tc>
                  <a:txBody>
                    <a:bodyPr/>
                    <a:lstStyle/>
                    <a:p>
                      <a:pPr algn="r"/>
                      <a:r>
                        <a:rPr lang="en-ZA" sz="1400" dirty="0">
                          <a:solidFill>
                            <a:srgbClr val="FF0000"/>
                          </a:solidFill>
                          <a:latin typeface="Arial" panose="020B0604020202020204" pitchFamily="34" charset="0"/>
                          <a:cs typeface="Arial" panose="020B0604020202020204" pitchFamily="34" charset="0"/>
                        </a:rPr>
                        <a:t>40 101</a:t>
                      </a:r>
                    </a:p>
                  </a:txBody>
                  <a:tcPr>
                    <a:cell3D prstMaterial="dkEdge">
                      <a:bevel h="50800" prst="divot"/>
                      <a:lightRig rig="flood" dir="t"/>
                    </a:cell3D>
                    <a:noFill/>
                  </a:tcPr>
                </a:tc>
                <a:tc>
                  <a:txBody>
                    <a:bodyPr/>
                    <a:lstStyle/>
                    <a:p>
                      <a:pPr algn="ctr"/>
                      <a:r>
                        <a:rPr lang="en-ZA" sz="1400" dirty="0">
                          <a:solidFill>
                            <a:srgbClr val="FF0000"/>
                          </a:solidFill>
                          <a:latin typeface="Arial" panose="020B0604020202020204" pitchFamily="34" charset="0"/>
                          <a:cs typeface="Arial" panose="020B0604020202020204" pitchFamily="34" charset="0"/>
                        </a:rPr>
                        <a:t>16%</a:t>
                      </a:r>
                    </a:p>
                  </a:txBody>
                  <a:tcPr>
                    <a:cell3D prstMaterial="dkEdge">
                      <a:bevel h="50800" prst="divot"/>
                      <a:lightRig rig="flood" dir="t"/>
                    </a:cell3D>
                    <a:noFill/>
                  </a:tcPr>
                </a:tc>
                <a:tc>
                  <a:txBody>
                    <a:bodyPr/>
                    <a:lstStyle/>
                    <a:p>
                      <a:pPr algn="l"/>
                      <a:r>
                        <a:rPr lang="en-ZA" sz="1400" dirty="0">
                          <a:solidFill>
                            <a:srgbClr val="FF0000"/>
                          </a:solidFill>
                          <a:latin typeface="Arial" panose="020B0604020202020204" pitchFamily="34" charset="0"/>
                          <a:cs typeface="Arial" panose="020B0604020202020204" pitchFamily="34" charset="0"/>
                        </a:rPr>
                        <a:t>Decline in expenses relating to subsistence and travel, transport cost due to the COVID-19 and lockdown restrictions. As employees worked from home and limited travel was done. </a:t>
                      </a:r>
                    </a:p>
                  </a:txBody>
                  <a:tcPr>
                    <a:cell3D prstMaterial="dkEdge">
                      <a:bevel h="50800" prst="divot"/>
                      <a:lightRig rig="flood" dir="t"/>
                    </a:cell3D>
                    <a:noFill/>
                  </a:tcPr>
                </a:tc>
                <a:extLst>
                  <a:ext uri="{0D108BD9-81ED-4DB2-BD59-A6C34878D82A}">
                    <a16:rowId xmlns:a16="http://schemas.microsoft.com/office/drawing/2014/main" val="915484953"/>
                  </a:ext>
                </a:extLst>
              </a:tr>
              <a:tr h="743631">
                <a:tc>
                  <a:txBody>
                    <a:bodyPr/>
                    <a:lstStyle/>
                    <a:p>
                      <a:r>
                        <a:rPr lang="en-ZA" sz="1400" b="0" dirty="0">
                          <a:solidFill>
                            <a:schemeClr val="tx1"/>
                          </a:solidFill>
                          <a:latin typeface="Arial" panose="020B0604020202020204" pitchFamily="34" charset="0"/>
                          <a:cs typeface="Arial" panose="020B0604020202020204" pitchFamily="34" charset="0"/>
                        </a:rPr>
                        <a:t>Finance Cost</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0</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(2275)</a:t>
                      </a:r>
                    </a:p>
                  </a:txBody>
                  <a:tcPr>
                    <a:cell3D prstMaterial="dkEdge">
                      <a:bevel h="50800" prst="divot"/>
                      <a:lightRig rig="flood" dir="t"/>
                    </a:cell3D>
                  </a:tcPr>
                </a:tc>
                <a:tc>
                  <a:txBody>
                    <a:bodyPr/>
                    <a:lstStyle/>
                    <a:p>
                      <a:pPr algn="r"/>
                      <a:r>
                        <a:rPr lang="en-ZA" sz="1400" dirty="0">
                          <a:latin typeface="Arial" panose="020B0604020202020204" pitchFamily="34" charset="0"/>
                          <a:cs typeface="Arial" panose="020B0604020202020204" pitchFamily="34" charset="0"/>
                        </a:rPr>
                        <a:t>2275</a:t>
                      </a:r>
                    </a:p>
                  </a:txBody>
                  <a:tcPr>
                    <a:cell3D prstMaterial="dkEdge">
                      <a:bevel h="50800" prst="divot"/>
                      <a:lightRig rig="flood" dir="t"/>
                    </a:cell3D>
                  </a:tcPr>
                </a:tc>
                <a:tc>
                  <a:txBody>
                    <a:bodyPr/>
                    <a:lstStyle/>
                    <a:p>
                      <a:pPr algn="ctr"/>
                      <a:r>
                        <a:rPr lang="en-ZA" sz="1400" dirty="0">
                          <a:latin typeface="Arial" panose="020B0604020202020204" pitchFamily="34" charset="0"/>
                          <a:cs typeface="Arial" panose="020B0604020202020204" pitchFamily="34" charset="0"/>
                        </a:rPr>
                        <a:t>100%</a:t>
                      </a:r>
                    </a:p>
                  </a:txBody>
                  <a:tcPr>
                    <a:cell3D prstMaterial="dkEdge">
                      <a:bevel h="50800" prst="divot"/>
                      <a:lightRig rig="flood" dir="t"/>
                    </a:cell3D>
                  </a:tcPr>
                </a:tc>
                <a:tc>
                  <a:txBody>
                    <a:bodyPr/>
                    <a:lstStyle/>
                    <a:p>
                      <a:pPr algn="l"/>
                      <a:r>
                        <a:rPr lang="en-ZA" sz="1400" dirty="0">
                          <a:solidFill>
                            <a:schemeClr val="tx1"/>
                          </a:solidFill>
                          <a:latin typeface="Arial" panose="020B0604020202020204" pitchFamily="34" charset="0"/>
                          <a:cs typeface="Arial" panose="020B0604020202020204" pitchFamily="34" charset="0"/>
                        </a:rPr>
                        <a:t>Immaterial movement</a:t>
                      </a:r>
                    </a:p>
                  </a:txBody>
                  <a:tcPr>
                    <a:cell3D prstMaterial="dkEdge">
                      <a:bevel h="50800" prst="divot"/>
                      <a:lightRig rig="flood" dir="t"/>
                    </a:cell3D>
                  </a:tcPr>
                </a:tc>
                <a:extLst>
                  <a:ext uri="{0D108BD9-81ED-4DB2-BD59-A6C34878D82A}">
                    <a16:rowId xmlns:a16="http://schemas.microsoft.com/office/drawing/2014/main" val="2997332671"/>
                  </a:ext>
                </a:extLst>
              </a:tr>
              <a:tr h="1191465">
                <a:tc>
                  <a:txBody>
                    <a:bodyPr/>
                    <a:lstStyle/>
                    <a:p>
                      <a:r>
                        <a:rPr lang="en-ZA" sz="1400" b="1" dirty="0" smtClean="0">
                          <a:latin typeface="Arial" panose="020B0604020202020204" pitchFamily="34" charset="0"/>
                          <a:cs typeface="Arial" panose="020B0604020202020204" pitchFamily="34" charset="0"/>
                        </a:rPr>
                        <a:t>Deficit/ </a:t>
                      </a:r>
                      <a:r>
                        <a:rPr lang="en-ZA" sz="1400" b="1" dirty="0">
                          <a:latin typeface="Arial" panose="020B0604020202020204" pitchFamily="34" charset="0"/>
                          <a:cs typeface="Arial" panose="020B0604020202020204" pitchFamily="34" charset="0"/>
                        </a:rPr>
                        <a:t>surplus</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(168 925) </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442 467</a:t>
                      </a:r>
                    </a:p>
                  </a:txBody>
                  <a:tcPr>
                    <a:cell3D prstMaterial="dkEdge">
                      <a:bevel h="50800" prst="divot"/>
                      <a:lightRig rig="flood" dir="t"/>
                    </a:cell3D>
                  </a:tcPr>
                </a:tc>
                <a:tc>
                  <a:txBody>
                    <a:bodyPr/>
                    <a:lstStyle/>
                    <a:p>
                      <a:pPr algn="r"/>
                      <a:r>
                        <a:rPr lang="en-ZA" sz="1400" b="1" dirty="0">
                          <a:latin typeface="Arial" panose="020B0604020202020204" pitchFamily="34" charset="0"/>
                          <a:cs typeface="Arial" panose="020B0604020202020204" pitchFamily="34" charset="0"/>
                        </a:rPr>
                        <a:t>(611 392)</a:t>
                      </a:r>
                    </a:p>
                  </a:txBody>
                  <a:tcPr>
                    <a:cell3D prstMaterial="dkEdge">
                      <a:bevel h="50800" prst="divot"/>
                      <a:lightRig rig="flood" dir="t"/>
                    </a:cell3D>
                  </a:tcPr>
                </a:tc>
                <a:tc>
                  <a:txBody>
                    <a:bodyPr/>
                    <a:lstStyle/>
                    <a:p>
                      <a:pPr algn="ctr"/>
                      <a:r>
                        <a:rPr lang="en-ZA" sz="1400" b="1" dirty="0">
                          <a:latin typeface="Arial" panose="020B0604020202020204" pitchFamily="34" charset="0"/>
                          <a:cs typeface="Arial" panose="020B0604020202020204" pitchFamily="34" charset="0"/>
                        </a:rPr>
                        <a:t>(138,2%)</a:t>
                      </a:r>
                    </a:p>
                  </a:txBody>
                  <a:tcPr>
                    <a:cell3D prstMaterial="dkEdge">
                      <a:bevel h="50800" prst="divot"/>
                      <a:lightRig rig="flood" dir="t"/>
                    </a:cell3D>
                  </a:tcPr>
                </a:tc>
                <a:tc>
                  <a:txBody>
                    <a:bodyPr/>
                    <a:lstStyle/>
                    <a:p>
                      <a:pPr algn="l"/>
                      <a:r>
                        <a:rPr lang="en-ZA" sz="1400" b="0" dirty="0">
                          <a:latin typeface="Arial" panose="020B0604020202020204" pitchFamily="34" charset="0"/>
                          <a:cs typeface="Arial" panose="020B0604020202020204" pitchFamily="34" charset="0"/>
                        </a:rPr>
                        <a:t>Due to decline in revenue attributable to the COVID-19 pandemic and the lockdown restrictions</a:t>
                      </a:r>
                    </a:p>
                  </a:txBody>
                  <a:tcPr>
                    <a:cell3D prstMaterial="dkEdge">
                      <a:bevel h="50800" prst="divot"/>
                      <a:lightRig rig="flood" dir="t"/>
                    </a:cell3D>
                  </a:tcPr>
                </a:tc>
                <a:extLst>
                  <a:ext uri="{0D108BD9-81ED-4DB2-BD59-A6C34878D82A}">
                    <a16:rowId xmlns:a16="http://schemas.microsoft.com/office/drawing/2014/main" val="3347679096"/>
                  </a:ext>
                </a:extLst>
              </a:tr>
            </a:tbl>
          </a:graphicData>
        </a:graphic>
      </p:graphicFrame>
      <p:sp>
        <p:nvSpPr>
          <p:cNvPr id="6" name="Slide Number Placeholder 5"/>
          <p:cNvSpPr>
            <a:spLocks noGrp="1"/>
          </p:cNvSpPr>
          <p:nvPr>
            <p:ph type="sldNum" sz="quarter" idx="12"/>
          </p:nvPr>
        </p:nvSpPr>
        <p:spPr/>
        <p:txBody>
          <a:bodyPr/>
          <a:lstStyle/>
          <a:p>
            <a:fld id="{2066355A-084C-D24E-9AD2-7E4FC41EA627}" type="slidenum">
              <a:rPr lang="en-US" smtClean="0"/>
              <a:t>25</a:t>
            </a:fld>
            <a:endParaRPr lang="en-US" dirty="0"/>
          </a:p>
        </p:txBody>
      </p:sp>
    </p:spTree>
    <p:extLst>
      <p:ext uri="{BB962C8B-B14F-4D97-AF65-F5344CB8AC3E}">
        <p14:creationId xmlns:p14="http://schemas.microsoft.com/office/powerpoint/2010/main" val="3068910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7890294" cy="360218"/>
          </a:xfrm>
        </p:spPr>
        <p:txBody>
          <a:bodyPr>
            <a:normAutofit fontScale="90000"/>
          </a:bodyPr>
          <a:lstStyle/>
          <a:p>
            <a:pPr algn="l"/>
            <a:r>
              <a:rPr lang="en-US" sz="2400" b="1" cap="all"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Budget vs Actual</a:t>
            </a:r>
            <a:r>
              <a:rPr lang="en-ZA" sz="2400" b="1" cap="all" dirty="0">
                <a:latin typeface="Arial" panose="020B0604020202020204" pitchFamily="34" charset="0"/>
                <a:ea typeface="Calibri" panose="020F0502020204030204" pitchFamily="34" charset="0"/>
                <a:cs typeface="Arial" panose="020B0604020202020204" pitchFamily="34" charset="0"/>
              </a:rPr>
              <a:t/>
            </a:r>
            <a:br>
              <a:rPr lang="en-ZA" sz="2400" b="1" cap="all" dirty="0">
                <a:latin typeface="Arial" panose="020B0604020202020204" pitchFamily="34" charset="0"/>
                <a:ea typeface="Calibri" panose="020F0502020204030204" pitchFamily="34" charset="0"/>
                <a:cs typeface="Arial" panose="020B0604020202020204" pitchFamily="34" charset="0"/>
              </a:rPr>
            </a:br>
            <a:r>
              <a:rPr lang="en-ZA" sz="2400" b="1" cap="all" dirty="0" smtClean="0">
                <a:latin typeface="Arial" panose="020B0604020202020204" pitchFamily="34" charset="0"/>
                <a:ea typeface="Calibri" panose="020F0502020204030204" pitchFamily="34" charset="0"/>
                <a:cs typeface="Arial" panose="020B0604020202020204" pitchFamily="34" charset="0"/>
              </a:rPr>
              <a:t> </a:t>
            </a:r>
            <a:r>
              <a:rPr lang="en-GB" sz="1600" b="0" cap="all" dirty="0" smtClean="0">
                <a:latin typeface="Arial" panose="020B0604020202020204" pitchFamily="34" charset="0"/>
                <a:ea typeface="Calibri" panose="020F0502020204030204" pitchFamily="34" charset="0"/>
                <a:cs typeface="Arial" panose="020B0604020202020204" pitchFamily="34" charset="0"/>
              </a:rPr>
              <a:t>t</a:t>
            </a:r>
            <a:r>
              <a:rPr lang="en-GB" sz="1600" b="0" i="0" u="none" strike="noStrike" baseline="0" dirty="0" smtClean="0">
                <a:latin typeface="Arial" panose="020B0604020202020204" pitchFamily="34" charset="0"/>
              </a:rPr>
              <a:t>he </a:t>
            </a:r>
            <a:r>
              <a:rPr lang="en-GB" sz="1600" b="0" i="0" u="none" strike="noStrike" baseline="0" dirty="0">
                <a:latin typeface="Arial" panose="020B0604020202020204" pitchFamily="34" charset="0"/>
              </a:rPr>
              <a:t>overall budget </a:t>
            </a:r>
            <a:r>
              <a:rPr lang="en-GB" sz="1600" b="0" dirty="0">
                <a:latin typeface="Arial" panose="020B0604020202020204" pitchFamily="34" charset="0"/>
              </a:rPr>
              <a:t>was adjusted</a:t>
            </a:r>
            <a:r>
              <a:rPr lang="en-GB" sz="1600" b="0" i="0" u="none" strike="noStrike" baseline="0" dirty="0">
                <a:latin typeface="Arial" panose="020B0604020202020204" pitchFamily="34" charset="0"/>
              </a:rPr>
              <a:t> due to impact of Covid-19 as employees were </a:t>
            </a:r>
            <a:r>
              <a:rPr lang="en-GB" sz="1600" b="0" i="0" u="none" strike="noStrike" baseline="0" dirty="0" smtClean="0">
                <a:latin typeface="Arial" panose="020B0604020202020204" pitchFamily="34" charset="0"/>
              </a:rPr>
              <a:t>mainly working </a:t>
            </a:r>
            <a:r>
              <a:rPr lang="en-GB" sz="1600" b="0" i="0" u="none" strike="noStrike" baseline="0" dirty="0">
                <a:latin typeface="Arial" panose="020B0604020202020204" pitchFamily="34" charset="0"/>
              </a:rPr>
              <a:t>from home and that operations of the Department of Home Affairs (DHA) were </a:t>
            </a:r>
            <a:r>
              <a:rPr lang="en-GB" sz="1600" b="0" i="0" u="none" strike="noStrike" baseline="0" dirty="0" smtClean="0">
                <a:latin typeface="Arial" panose="020B0604020202020204" pitchFamily="34" charset="0"/>
              </a:rPr>
              <a:t>temporarily closed.</a:t>
            </a:r>
            <a:endParaRPr lang="en-US" sz="1600" b="1" dirty="0"/>
          </a:p>
        </p:txBody>
      </p:sp>
      <p:graphicFrame>
        <p:nvGraphicFramePr>
          <p:cNvPr id="4" name="Table 3">
            <a:extLst>
              <a:ext uri="{FF2B5EF4-FFF2-40B4-BE49-F238E27FC236}">
                <a16:creationId xmlns:a16="http://schemas.microsoft.com/office/drawing/2014/main" id="{4ED8FCDF-B301-7E80-9D21-45C902D3B548}"/>
              </a:ext>
            </a:extLst>
          </p:cNvPr>
          <p:cNvGraphicFramePr>
            <a:graphicFrameLocks noGrp="1"/>
          </p:cNvGraphicFramePr>
          <p:nvPr>
            <p:extLst>
              <p:ext uri="{D42A27DB-BD31-4B8C-83A1-F6EECF244321}">
                <p14:modId xmlns:p14="http://schemas.microsoft.com/office/powerpoint/2010/main" val="2662047101"/>
              </p:ext>
            </p:extLst>
          </p:nvPr>
        </p:nvGraphicFramePr>
        <p:xfrm>
          <a:off x="269823" y="1385000"/>
          <a:ext cx="8529404" cy="4759413"/>
        </p:xfrm>
        <a:graphic>
          <a:graphicData uri="http://schemas.openxmlformats.org/drawingml/2006/table">
            <a:tbl>
              <a:tblPr firstRow="1" bandRow="1">
                <a:tableStyleId>{5C22544A-7EE6-4342-B048-85BDC9FD1C3A}</a:tableStyleId>
              </a:tblPr>
              <a:tblGrid>
                <a:gridCol w="1222747">
                  <a:extLst>
                    <a:ext uri="{9D8B030D-6E8A-4147-A177-3AD203B41FA5}">
                      <a16:colId xmlns:a16="http://schemas.microsoft.com/office/drawing/2014/main" val="3259343737"/>
                    </a:ext>
                  </a:extLst>
                </a:gridCol>
                <a:gridCol w="1133278">
                  <a:extLst>
                    <a:ext uri="{9D8B030D-6E8A-4147-A177-3AD203B41FA5}">
                      <a16:colId xmlns:a16="http://schemas.microsoft.com/office/drawing/2014/main" val="282618086"/>
                    </a:ext>
                  </a:extLst>
                </a:gridCol>
                <a:gridCol w="1088543">
                  <a:extLst>
                    <a:ext uri="{9D8B030D-6E8A-4147-A177-3AD203B41FA5}">
                      <a16:colId xmlns:a16="http://schemas.microsoft.com/office/drawing/2014/main" val="905731926"/>
                    </a:ext>
                  </a:extLst>
                </a:gridCol>
                <a:gridCol w="1073631">
                  <a:extLst>
                    <a:ext uri="{9D8B030D-6E8A-4147-A177-3AD203B41FA5}">
                      <a16:colId xmlns:a16="http://schemas.microsoft.com/office/drawing/2014/main" val="2702228065"/>
                    </a:ext>
                  </a:extLst>
                </a:gridCol>
                <a:gridCol w="4011205">
                  <a:extLst>
                    <a:ext uri="{9D8B030D-6E8A-4147-A177-3AD203B41FA5}">
                      <a16:colId xmlns:a16="http://schemas.microsoft.com/office/drawing/2014/main" val="2871649302"/>
                    </a:ext>
                  </a:extLst>
                </a:gridCol>
              </a:tblGrid>
              <a:tr h="532674">
                <a:tc>
                  <a:txBody>
                    <a:bodyPr/>
                    <a:lstStyle/>
                    <a:p>
                      <a:r>
                        <a:rPr lang="en-ZA" sz="1400" dirty="0" smtClean="0">
                          <a:solidFill>
                            <a:schemeClr val="tx1"/>
                          </a:solidFill>
                          <a:latin typeface="Arial" panose="020B0604020202020204" pitchFamily="34" charset="0"/>
                          <a:cs typeface="Arial" panose="020B0604020202020204" pitchFamily="34" charset="0"/>
                        </a:rPr>
                        <a:t>AFS </a:t>
                      </a:r>
                      <a:r>
                        <a:rPr lang="en-ZA" sz="1400" dirty="0">
                          <a:solidFill>
                            <a:schemeClr val="tx1"/>
                          </a:solidFill>
                          <a:latin typeface="Arial" panose="020B0604020202020204" pitchFamily="34" charset="0"/>
                          <a:cs typeface="Arial" panose="020B0604020202020204" pitchFamily="34" charset="0"/>
                        </a:rPr>
                        <a:t>caption</a:t>
                      </a:r>
                    </a:p>
                  </a:txBody>
                  <a:tcPr>
                    <a:cell3D prstMaterial="dkEdge">
                      <a:bevel h="50800" prst="divot"/>
                      <a:lightRig rig="flood" dir="t"/>
                    </a:cell3D>
                  </a:tcPr>
                </a:tc>
                <a:tc>
                  <a:txBody>
                    <a:bodyPr/>
                    <a:lstStyle/>
                    <a:p>
                      <a:pPr algn="l"/>
                      <a:r>
                        <a:rPr lang="en-ZA" sz="1400" dirty="0">
                          <a:solidFill>
                            <a:schemeClr val="tx1"/>
                          </a:solidFill>
                          <a:latin typeface="Arial" panose="020B0604020202020204" pitchFamily="34" charset="0"/>
                          <a:cs typeface="Arial" panose="020B0604020202020204" pitchFamily="34" charset="0"/>
                        </a:rPr>
                        <a:t>Budget</a:t>
                      </a:r>
                    </a:p>
                    <a:p>
                      <a:pPr algn="l"/>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l"/>
                      <a:r>
                        <a:rPr lang="en-ZA" sz="1400" dirty="0">
                          <a:solidFill>
                            <a:schemeClr val="tx1"/>
                          </a:solidFill>
                          <a:latin typeface="Arial" panose="020B0604020202020204" pitchFamily="34" charset="0"/>
                          <a:cs typeface="Arial" panose="020B0604020202020204" pitchFamily="34" charset="0"/>
                        </a:rPr>
                        <a:t>Actual</a:t>
                      </a:r>
                    </a:p>
                    <a:p>
                      <a:pPr algn="l"/>
                      <a:r>
                        <a:rPr lang="en-ZA" sz="1400" dirty="0">
                          <a:solidFill>
                            <a:schemeClr val="tx1"/>
                          </a:solidFill>
                          <a:latin typeface="Arial" panose="020B0604020202020204" pitchFamily="34" charset="0"/>
                          <a:cs typeface="Arial" panose="020B0604020202020204" pitchFamily="34" charset="0"/>
                        </a:rPr>
                        <a:t>R’000</a:t>
                      </a:r>
                    </a:p>
                  </a:txBody>
                  <a:tcPr>
                    <a:cell3D prstMaterial="dkEdge">
                      <a:bevel h="50800" prst="divot"/>
                      <a:lightRig rig="flood" dir="t"/>
                    </a:cell3D>
                  </a:tcPr>
                </a:tc>
                <a:tc>
                  <a:txBody>
                    <a:bodyPr/>
                    <a:lstStyle/>
                    <a:p>
                      <a:pPr algn="l"/>
                      <a:r>
                        <a:rPr lang="en-ZA" sz="1400" dirty="0">
                          <a:solidFill>
                            <a:schemeClr val="tx1"/>
                          </a:solidFill>
                          <a:latin typeface="Arial" panose="020B0604020202020204" pitchFamily="34" charset="0"/>
                          <a:cs typeface="Arial" panose="020B0604020202020204" pitchFamily="34" charset="0"/>
                        </a:rPr>
                        <a:t>Variance</a:t>
                      </a:r>
                    </a:p>
                  </a:txBody>
                  <a:tcPr>
                    <a:cell3D prstMaterial="dkEdge">
                      <a:bevel h="50800" prst="divot"/>
                      <a:lightRig rig="flood" dir="t"/>
                    </a:cell3D>
                  </a:tcPr>
                </a:tc>
                <a:tc>
                  <a:txBody>
                    <a:bodyPr/>
                    <a:lstStyle/>
                    <a:p>
                      <a:pPr algn="l"/>
                      <a:r>
                        <a:rPr lang="en-ZA" sz="1400" dirty="0">
                          <a:solidFill>
                            <a:schemeClr val="tx1"/>
                          </a:solidFill>
                          <a:latin typeface="Arial" panose="020B0604020202020204" pitchFamily="34" charset="0"/>
                          <a:cs typeface="Arial" panose="020B0604020202020204" pitchFamily="34" charset="0"/>
                        </a:rPr>
                        <a:t>Reasons</a:t>
                      </a:r>
                    </a:p>
                  </a:txBody>
                  <a:tcPr>
                    <a:cell3D prstMaterial="dkEdge">
                      <a:bevel h="50800" prst="divot"/>
                      <a:lightRig rig="flood" dir="t"/>
                    </a:cell3D>
                  </a:tcPr>
                </a:tc>
                <a:extLst>
                  <a:ext uri="{0D108BD9-81ED-4DB2-BD59-A6C34878D82A}">
                    <a16:rowId xmlns:a16="http://schemas.microsoft.com/office/drawing/2014/main" val="582483422"/>
                  </a:ext>
                </a:extLst>
              </a:tr>
              <a:tr h="977510">
                <a:tc>
                  <a:txBody>
                    <a:bodyPr/>
                    <a:lstStyle/>
                    <a:p>
                      <a:r>
                        <a:rPr lang="en-ZA" sz="1400" dirty="0">
                          <a:latin typeface="Arial" panose="020B0604020202020204" pitchFamily="34" charset="0"/>
                          <a:cs typeface="Arial" panose="020B0604020202020204" pitchFamily="34" charset="0"/>
                        </a:rPr>
                        <a:t>Revenue</a:t>
                      </a:r>
                    </a:p>
                  </a:txBody>
                  <a:tcPr>
                    <a:cell3D prstMaterial="dkEdge">
                      <a:bevel h="50800" prst="divot"/>
                      <a:lightRig rig="flood" dir="t"/>
                    </a:cell3D>
                  </a:tcPr>
                </a:tc>
                <a:tc>
                  <a:txBody>
                    <a:bodyPr/>
                    <a:lstStyle/>
                    <a:p>
                      <a:pPr algn="l"/>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744,842</a:t>
                      </a:r>
                      <a:endParaRPr lang="en-ZA" sz="1400" b="0" dirty="0">
                        <a:latin typeface="Arial" panose="020B0604020202020204" pitchFamily="34" charset="0"/>
                        <a:cs typeface="Arial" panose="020B0604020202020204" pitchFamily="34" charset="0"/>
                      </a:endParaRPr>
                    </a:p>
                  </a:txBody>
                  <a:tcPr>
                    <a:cell3D prstMaterial="dkEdge">
                      <a:bevel h="50800" prst="divot"/>
                      <a:lightRig rig="flood" dir="t"/>
                    </a:cell3D>
                  </a:tcPr>
                </a:tc>
                <a:tc>
                  <a:txBody>
                    <a:bodyPr/>
                    <a:lstStyle/>
                    <a:p>
                      <a:pPr algn="l"/>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816,675</a:t>
                      </a:r>
                      <a:endParaRPr lang="en-ZA" sz="1400" b="0" dirty="0">
                        <a:latin typeface="Arial" panose="020B0604020202020204" pitchFamily="34" charset="0"/>
                        <a:cs typeface="Arial" panose="020B0604020202020204" pitchFamily="34" charset="0"/>
                      </a:endParaRPr>
                    </a:p>
                  </a:txBody>
                  <a:tcPr>
                    <a:cell3D prstMaterial="dkEdge">
                      <a:bevel h="50800" prst="divot"/>
                      <a:lightRig rig="flood" dir="t"/>
                    </a:cell3D>
                  </a:tcPr>
                </a:tc>
                <a:tc>
                  <a:txBody>
                    <a:bodyPr/>
                    <a:lstStyle/>
                    <a:p>
                      <a:pPr algn="l"/>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71,833</a:t>
                      </a:r>
                      <a:endParaRPr lang="en-ZA" sz="1400" b="0" dirty="0">
                        <a:latin typeface="Arial" panose="020B0604020202020204" pitchFamily="34" charset="0"/>
                        <a:cs typeface="Arial" panose="020B0604020202020204" pitchFamily="34" charset="0"/>
                      </a:endParaRPr>
                    </a:p>
                  </a:txBody>
                  <a:tcPr>
                    <a:cell3D prstMaterial="dkEdge">
                      <a:bevel h="50800" prst="divot"/>
                      <a:lightRig rig="flood" dir="t"/>
                    </a:cell3D>
                  </a:tcPr>
                </a:tc>
                <a:tc>
                  <a:txBody>
                    <a:bodyPr/>
                    <a:lstStyle/>
                    <a:p>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The over recovery of revenue is due to the DHA opening their offices and issuing the most needed ID's in order to participate in the 2021 Local government elections.</a:t>
                      </a:r>
                      <a:endParaRPr lang="en-ZA" sz="1400" b="0" dirty="0">
                        <a:latin typeface="Arial" panose="020B0604020202020204" pitchFamily="34" charset="0"/>
                        <a:cs typeface="Arial" panose="020B0604020202020204" pitchFamily="34" charset="0"/>
                      </a:endParaRPr>
                    </a:p>
                  </a:txBody>
                  <a:tcPr>
                    <a:cell3D prstMaterial="dkEdge">
                      <a:bevel h="50800" prst="divot"/>
                      <a:lightRig rig="flood" dir="t"/>
                    </a:cell3D>
                  </a:tcPr>
                </a:tc>
                <a:extLst>
                  <a:ext uri="{0D108BD9-81ED-4DB2-BD59-A6C34878D82A}">
                    <a16:rowId xmlns:a16="http://schemas.microsoft.com/office/drawing/2014/main" val="764403384"/>
                  </a:ext>
                </a:extLst>
              </a:tr>
              <a:tr h="847552">
                <a:tc>
                  <a:txBody>
                    <a:bodyPr/>
                    <a:lstStyle/>
                    <a:p>
                      <a:pPr algn="l"/>
                      <a:r>
                        <a:rPr lang="en-ZA" sz="1400" dirty="0">
                          <a:latin typeface="Arial" panose="020B0604020202020204" pitchFamily="34" charset="0"/>
                          <a:cs typeface="Arial" panose="020B0604020202020204" pitchFamily="34" charset="0"/>
                        </a:rPr>
                        <a:t>Cost of Sales</a:t>
                      </a:r>
                    </a:p>
                  </a:txBody>
                  <a:tcPr>
                    <a:cell3D prstMaterial="dkEdge">
                      <a:bevel h="50800" prst="divot"/>
                      <a:lightRig rig="flood" dir="t"/>
                    </a:cell3D>
                  </a:tcPr>
                </a:tc>
                <a:tc>
                  <a:txBody>
                    <a:bodyPr/>
                    <a:lstStyle/>
                    <a:p>
                      <a:pPr marL="0" algn="l" defTabSz="457200" rtl="0" eaLnBrk="1" latinLnBrk="0" hangingPunct="1"/>
                      <a:r>
                        <a:rPr lang="en-ZA" sz="1400" kern="1200" dirty="0">
                          <a:solidFill>
                            <a:schemeClr val="dk1"/>
                          </a:solidFill>
                          <a:latin typeface="Arial" panose="020B0604020202020204" pitchFamily="34" charset="0"/>
                          <a:ea typeface="+mn-ea"/>
                          <a:cs typeface="Arial" panose="020B0604020202020204" pitchFamily="34" charset="0"/>
                        </a:rPr>
                        <a:t>(596,854)</a:t>
                      </a:r>
                    </a:p>
                  </a:txBody>
                  <a:tcPr>
                    <a:cell3D prstMaterial="dkEdge">
                      <a:bevel h="50800" prst="divot"/>
                      <a:lightRig rig="flood" dir="t"/>
                    </a:cell3D>
                  </a:tcPr>
                </a:tc>
                <a:tc>
                  <a:txBody>
                    <a:bodyPr/>
                    <a:lstStyle/>
                    <a:p>
                      <a:pPr marL="0" algn="l" defTabSz="457200" rtl="0" eaLnBrk="1" latinLnBrk="0" hangingPunct="1"/>
                      <a:r>
                        <a:rPr lang="en-ZA" sz="1400" kern="1200" dirty="0">
                          <a:solidFill>
                            <a:schemeClr val="dk1"/>
                          </a:solidFill>
                          <a:latin typeface="Arial" panose="020B0604020202020204" pitchFamily="34" charset="0"/>
                          <a:ea typeface="+mn-ea"/>
                          <a:cs typeface="Arial" panose="020B0604020202020204" pitchFamily="34" charset="0"/>
                        </a:rPr>
                        <a:t>(559,446)</a:t>
                      </a:r>
                    </a:p>
                  </a:txBody>
                  <a:tcPr>
                    <a:cell3D prstMaterial="dkEdge">
                      <a:bevel h="50800" prst="divot"/>
                      <a:lightRig rig="flood" dir="t"/>
                    </a:cell3D>
                  </a:tcPr>
                </a:tc>
                <a:tc>
                  <a:txBody>
                    <a:bodyPr/>
                    <a:lstStyle/>
                    <a:p>
                      <a:pPr marL="0" algn="l" defTabSz="457200" rtl="0" eaLnBrk="1" latinLnBrk="0" hangingPunct="1"/>
                      <a:r>
                        <a:rPr lang="en-ZA" sz="1400" kern="1200" dirty="0">
                          <a:solidFill>
                            <a:schemeClr val="dk1"/>
                          </a:solidFill>
                          <a:latin typeface="Arial" panose="020B0604020202020204" pitchFamily="34" charset="0"/>
                          <a:ea typeface="+mn-ea"/>
                          <a:cs typeface="Arial" panose="020B0604020202020204" pitchFamily="34" charset="0"/>
                        </a:rPr>
                        <a:t>37,408</a:t>
                      </a:r>
                    </a:p>
                  </a:txBody>
                  <a:tcPr>
                    <a:cell3D prstMaterial="dkEdge">
                      <a:bevel h="50800" prst="divot"/>
                      <a:lightRig rig="flood" dir="t"/>
                    </a:cell3D>
                  </a:tcPr>
                </a:tc>
                <a:tc>
                  <a:txBody>
                    <a:bodyPr/>
                    <a:lstStyle/>
                    <a:p>
                      <a:r>
                        <a:rPr lang="en-GB" sz="1400" b="0" i="0" u="none" strike="noStrike" kern="1200" baseline="0" dirty="0">
                          <a:solidFill>
                            <a:schemeClr val="dk1"/>
                          </a:solidFill>
                          <a:latin typeface="+mn-lt"/>
                          <a:ea typeface="+mn-ea"/>
                          <a:cs typeface="+mn-cs"/>
                        </a:rPr>
                        <a:t>The Cost of sales was affected by Covid-19 in that production was low, while GPW still had to pay it’s </a:t>
                      </a:r>
                      <a:r>
                        <a:rPr lang="en-ZA" sz="1400" b="0" i="0" u="none" strike="noStrike" kern="1200" baseline="0" dirty="0">
                          <a:solidFill>
                            <a:schemeClr val="dk1"/>
                          </a:solidFill>
                          <a:latin typeface="+mn-lt"/>
                          <a:ea typeface="+mn-ea"/>
                          <a:cs typeface="+mn-cs"/>
                        </a:rPr>
                        <a:t>employees and overhead costs.</a:t>
                      </a:r>
                      <a:endParaRPr lang="en-ZA" sz="1400" dirty="0">
                        <a:latin typeface="Arial" panose="020B0604020202020204" pitchFamily="34" charset="0"/>
                        <a:cs typeface="Arial" panose="020B0604020202020204" pitchFamily="34" charset="0"/>
                      </a:endParaRPr>
                    </a:p>
                  </a:txBody>
                  <a:tcPr>
                    <a:cell3D prstMaterial="dkEdge">
                      <a:bevel h="50800" prst="divot"/>
                      <a:lightRig rig="flood" dir="t"/>
                    </a:cell3D>
                  </a:tcPr>
                </a:tc>
                <a:extLst>
                  <a:ext uri="{0D108BD9-81ED-4DB2-BD59-A6C34878D82A}">
                    <a16:rowId xmlns:a16="http://schemas.microsoft.com/office/drawing/2014/main" val="2997332671"/>
                  </a:ext>
                </a:extLst>
              </a:tr>
              <a:tr h="1433134">
                <a:tc>
                  <a:txBody>
                    <a:bodyPr/>
                    <a:lstStyle/>
                    <a:p>
                      <a:pPr algn="l"/>
                      <a:r>
                        <a:rPr lang="en-ZA" sz="1400" dirty="0">
                          <a:latin typeface="Arial" panose="020B0604020202020204" pitchFamily="34" charset="0"/>
                          <a:cs typeface="Arial" panose="020B0604020202020204" pitchFamily="34" charset="0"/>
                        </a:rPr>
                        <a:t>General, Admin Expenses and employee cost</a:t>
                      </a:r>
                    </a:p>
                  </a:txBody>
                  <a:tcPr>
                    <a:cell3D prstMaterial="dkEdge">
                      <a:bevel h="50800" prst="divot"/>
                      <a:lightRig rig="flood" dir="t"/>
                    </a:cell3D>
                  </a:tcPr>
                </a:tc>
                <a:tc>
                  <a:txBody>
                    <a:bodyPr/>
                    <a:lstStyle/>
                    <a:p>
                      <a:pPr algn="l"/>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(266 687)</a:t>
                      </a:r>
                      <a:endParaRPr lang="en-ZA" sz="1400" b="0" dirty="0">
                        <a:latin typeface="Arial" panose="020B0604020202020204" pitchFamily="34" charset="0"/>
                        <a:cs typeface="Arial" panose="020B0604020202020204" pitchFamily="34" charset="0"/>
                      </a:endParaRPr>
                    </a:p>
                  </a:txBody>
                  <a:tcPr>
                    <a:cell3D prstMaterial="dkEdge">
                      <a:bevel h="50800" prst="divot"/>
                      <a:lightRig rig="flood" dir="t"/>
                    </a:cell3D>
                  </a:tcPr>
                </a:tc>
                <a:tc>
                  <a:txBody>
                    <a:bodyPr/>
                    <a:lstStyle/>
                    <a:p>
                      <a:pPr algn="l"/>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(302 265)</a:t>
                      </a:r>
                      <a:endParaRPr lang="en-ZA" sz="1400" b="0" dirty="0">
                        <a:latin typeface="Arial" panose="020B0604020202020204" pitchFamily="34" charset="0"/>
                        <a:cs typeface="Arial" panose="020B0604020202020204" pitchFamily="34" charset="0"/>
                      </a:endParaRPr>
                    </a:p>
                  </a:txBody>
                  <a:tcPr>
                    <a:cell3D prstMaterial="dkEdge">
                      <a:bevel h="50800" prst="divot"/>
                      <a:lightRig rig="flood" dir="t"/>
                    </a:cell3D>
                  </a:tcPr>
                </a:tc>
                <a:tc>
                  <a:txBody>
                    <a:bodyPr/>
                    <a:lstStyle/>
                    <a:p>
                      <a:pPr algn="l"/>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a:t>
                      </a:r>
                      <a:r>
                        <a:rPr lang="en-ZA" sz="1400" b="0" kern="1200" dirty="0">
                          <a:solidFill>
                            <a:schemeClr val="dk1"/>
                          </a:solidFill>
                          <a:latin typeface="Arial" panose="020B0604020202020204" pitchFamily="34" charset="0"/>
                          <a:ea typeface="+mn-ea"/>
                          <a:cs typeface="Arial" panose="020B0604020202020204" pitchFamily="34" charset="0"/>
                        </a:rPr>
                        <a:t>35 578</a:t>
                      </a: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a:t>
                      </a:r>
                      <a:endParaRPr lang="en-ZA" sz="1400" b="0" dirty="0">
                        <a:latin typeface="Arial" panose="020B0604020202020204" pitchFamily="34" charset="0"/>
                        <a:cs typeface="Arial" panose="020B0604020202020204" pitchFamily="34" charset="0"/>
                      </a:endParaRPr>
                    </a:p>
                  </a:txBody>
                  <a:tcPr>
                    <a:cell3D prstMaterial="dkEdge">
                      <a:bevel h="50800" prst="divot"/>
                      <a:lightRig rig="flood" dir="t"/>
                    </a:cell3D>
                  </a:tcPr>
                </a:tc>
                <a:tc>
                  <a:txBody>
                    <a:bodyPr/>
                    <a:lstStyle/>
                    <a:p>
                      <a:r>
                        <a:rPr lang="en-GB" sz="1400" b="0" i="0" u="none" strike="noStrike" kern="1200" baseline="0" dirty="0">
                          <a:solidFill>
                            <a:schemeClr val="dk1"/>
                          </a:solidFill>
                          <a:latin typeface="+mn-lt"/>
                          <a:ea typeface="+mn-ea"/>
                          <a:cs typeface="+mn-cs"/>
                        </a:rPr>
                        <a:t>The admin and general cost, especially the transport cost were at an all time low due to lack of deliveries. The impact of employees working from home resulted in the reduction of general expenses. The maintenance of machines also subsided since they were not fully operational.</a:t>
                      </a:r>
                      <a:endParaRPr lang="en-ZA" sz="1400" dirty="0">
                        <a:latin typeface="Arial" panose="020B0604020202020204" pitchFamily="34" charset="0"/>
                        <a:cs typeface="Arial" panose="020B0604020202020204" pitchFamily="34" charset="0"/>
                      </a:endParaRPr>
                    </a:p>
                  </a:txBody>
                  <a:tcPr>
                    <a:cell3D prstMaterial="dkEdge">
                      <a:bevel h="50800" prst="divot"/>
                      <a:lightRig rig="flood" dir="t"/>
                    </a:cell3D>
                  </a:tcPr>
                </a:tc>
                <a:extLst>
                  <a:ext uri="{0D108BD9-81ED-4DB2-BD59-A6C34878D82A}">
                    <a16:rowId xmlns:a16="http://schemas.microsoft.com/office/drawing/2014/main" val="3347679096"/>
                  </a:ext>
                </a:extLst>
              </a:tr>
              <a:tr h="968543">
                <a:tc>
                  <a:txBody>
                    <a:bodyPr/>
                    <a:lstStyle/>
                    <a:p>
                      <a:pPr algn="l"/>
                      <a:r>
                        <a:rPr lang="en-ZA" sz="1400" dirty="0">
                          <a:latin typeface="Arial" panose="020B0604020202020204" pitchFamily="34" charset="0"/>
                          <a:cs typeface="Arial" panose="020B0604020202020204" pitchFamily="34" charset="0"/>
                        </a:rPr>
                        <a:t>Capital Expenditure</a:t>
                      </a:r>
                    </a:p>
                  </a:txBody>
                  <a:tcPr>
                    <a:cell3D prstMaterial="dkEdge">
                      <a:bevel h="50800" prst="divot"/>
                      <a:lightRig rig="flood" dir="t"/>
                    </a:cell3D>
                  </a:tcPr>
                </a:tc>
                <a:tc>
                  <a:txBody>
                    <a:bodyPr/>
                    <a:lstStyle/>
                    <a:p>
                      <a:pPr algn="l"/>
                      <a:r>
                        <a:rPr lang="en-ZA" sz="1400" dirty="0">
                          <a:latin typeface="Arial" panose="020B0604020202020204" pitchFamily="34" charset="0"/>
                          <a:cs typeface="Arial" panose="020B0604020202020204" pitchFamily="34" charset="0"/>
                        </a:rPr>
                        <a:t>(321 000)</a:t>
                      </a:r>
                    </a:p>
                  </a:txBody>
                  <a:tcPr>
                    <a:cell3D prstMaterial="dkEdge">
                      <a:bevel h="50800" prst="divot"/>
                      <a:lightRig rig="flood" dir="t"/>
                    </a:cell3D>
                  </a:tcPr>
                </a:tc>
                <a:tc>
                  <a:txBody>
                    <a:bodyPr/>
                    <a:lstStyle/>
                    <a:p>
                      <a:pPr algn="l"/>
                      <a:r>
                        <a:rPr lang="en-ZA" sz="1400">
                          <a:latin typeface="Arial" panose="020B0604020202020204" pitchFamily="34" charset="0"/>
                          <a:cs typeface="Arial" panose="020B0604020202020204" pitchFamily="34" charset="0"/>
                        </a:rPr>
                        <a:t>(4 572)</a:t>
                      </a:r>
                      <a:endParaRPr lang="en-ZA" sz="1400" dirty="0">
                        <a:latin typeface="Arial" panose="020B0604020202020204" pitchFamily="34" charset="0"/>
                        <a:cs typeface="Arial" panose="020B0604020202020204" pitchFamily="34" charset="0"/>
                      </a:endParaRPr>
                    </a:p>
                  </a:txBody>
                  <a:tcPr>
                    <a:cell3D prstMaterial="dkEdge">
                      <a:bevel h="50800" prst="divot"/>
                      <a:lightRig rig="flood" dir="t"/>
                    </a:cell3D>
                  </a:tcPr>
                </a:tc>
                <a:tc>
                  <a:txBody>
                    <a:bodyPr/>
                    <a:lstStyle/>
                    <a:p>
                      <a:pPr algn="l"/>
                      <a:r>
                        <a:rPr lang="en-ZA" sz="1800" b="0" i="0" u="none" strike="noStrike" kern="1200" baseline="0" dirty="0">
                          <a:solidFill>
                            <a:schemeClr val="dk1"/>
                          </a:solidFill>
                          <a:latin typeface="+mn-lt"/>
                          <a:ea typeface="+mn-ea"/>
                          <a:cs typeface="+mn-cs"/>
                        </a:rPr>
                        <a:t>(</a:t>
                      </a:r>
                      <a:r>
                        <a:rPr lang="en-ZA" sz="1400" kern="1200" dirty="0">
                          <a:solidFill>
                            <a:schemeClr val="dk1"/>
                          </a:solidFill>
                          <a:latin typeface="Arial" panose="020B0604020202020204" pitchFamily="34" charset="0"/>
                          <a:ea typeface="+mn-ea"/>
                          <a:cs typeface="Arial" panose="020B0604020202020204" pitchFamily="34" charset="0"/>
                        </a:rPr>
                        <a:t>316,428</a:t>
                      </a:r>
                      <a:r>
                        <a:rPr lang="en-ZA" sz="1800" b="0" i="0" u="none" strike="noStrike" kern="1200" baseline="0" dirty="0">
                          <a:solidFill>
                            <a:schemeClr val="dk1"/>
                          </a:solidFill>
                          <a:latin typeface="+mn-lt"/>
                          <a:ea typeface="+mn-ea"/>
                          <a:cs typeface="+mn-cs"/>
                        </a:rPr>
                        <a:t>)</a:t>
                      </a:r>
                      <a:endParaRPr lang="en-ZA" sz="1400" dirty="0">
                        <a:latin typeface="Arial" panose="020B0604020202020204" pitchFamily="34" charset="0"/>
                        <a:cs typeface="Arial" panose="020B0604020202020204" pitchFamily="34" charset="0"/>
                      </a:endParaRPr>
                    </a:p>
                  </a:txBody>
                  <a:tcPr>
                    <a:cell3D prstMaterial="dkEdge">
                      <a:bevel h="50800" prst="divot"/>
                      <a:lightRig rig="flood" dir="t"/>
                    </a:cell3D>
                  </a:tcPr>
                </a:tc>
                <a:tc>
                  <a:txBody>
                    <a:bodyPr/>
                    <a:lstStyle/>
                    <a:p>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Covid-19 and the international lockdown of borders, GPW halted purchases of machinery from both local and international  suppliers</a:t>
                      </a:r>
                      <a:endParaRPr lang="en-ZA" sz="1400" dirty="0">
                        <a:latin typeface="Arial" panose="020B0604020202020204" pitchFamily="34" charset="0"/>
                        <a:cs typeface="Arial" panose="020B0604020202020204" pitchFamily="34" charset="0"/>
                      </a:endParaRPr>
                    </a:p>
                  </a:txBody>
                  <a:tcPr>
                    <a:cell3D prstMaterial="dkEdge">
                      <a:bevel h="50800" prst="divot"/>
                      <a:lightRig rig="flood" dir="t"/>
                    </a:cell3D>
                  </a:tcPr>
                </a:tc>
                <a:extLst>
                  <a:ext uri="{0D108BD9-81ED-4DB2-BD59-A6C34878D82A}">
                    <a16:rowId xmlns:a16="http://schemas.microsoft.com/office/drawing/2014/main" val="3002962492"/>
                  </a:ext>
                </a:extLst>
              </a:tr>
            </a:tbl>
          </a:graphicData>
        </a:graphic>
      </p:graphicFrame>
      <p:sp>
        <p:nvSpPr>
          <p:cNvPr id="6" name="Slide Number Placeholder 5"/>
          <p:cNvSpPr>
            <a:spLocks noGrp="1"/>
          </p:cNvSpPr>
          <p:nvPr>
            <p:ph type="sldNum" sz="quarter" idx="12"/>
          </p:nvPr>
        </p:nvSpPr>
        <p:spPr/>
        <p:txBody>
          <a:bodyPr/>
          <a:lstStyle/>
          <a:p>
            <a:fld id="{2066355A-084C-D24E-9AD2-7E4FC41EA627}" type="slidenum">
              <a:rPr lang="en-US" smtClean="0"/>
              <a:t>26</a:t>
            </a:fld>
            <a:endParaRPr lang="en-US" dirty="0"/>
          </a:p>
        </p:txBody>
      </p:sp>
    </p:spTree>
    <p:extLst>
      <p:ext uri="{BB962C8B-B14F-4D97-AF65-F5344CB8AC3E}">
        <p14:creationId xmlns:p14="http://schemas.microsoft.com/office/powerpoint/2010/main" val="748658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27" y="1600200"/>
            <a:ext cx="8700655" cy="4525963"/>
          </a:xfrm>
        </p:spPr>
        <p:txBody>
          <a:bodyPr/>
          <a:lstStyle/>
          <a:p>
            <a:pPr marL="0" indent="0" algn="ctr">
              <a:buNone/>
            </a:pPr>
            <a:endParaRPr lang="en-ZA" dirty="0" smtClean="0"/>
          </a:p>
          <a:p>
            <a:pPr marL="0" indent="0" algn="ctr">
              <a:buNone/>
            </a:pPr>
            <a:endParaRPr lang="en-ZA" dirty="0"/>
          </a:p>
          <a:p>
            <a:pPr marL="0" indent="0" algn="ctr">
              <a:buNone/>
            </a:pPr>
            <a:endParaRPr lang="en-ZA" b="1" dirty="0" smtClean="0">
              <a:latin typeface="Arial Black" panose="020B0A04020102020204" pitchFamily="34" charset="0"/>
            </a:endParaRPr>
          </a:p>
          <a:p>
            <a:pPr marL="0" indent="0" algn="ctr">
              <a:buNone/>
            </a:pPr>
            <a:r>
              <a:rPr lang="en-ZA" b="1" dirty="0" smtClean="0">
                <a:latin typeface="Arial Black" panose="020B0A04020102020204" pitchFamily="34" charset="0"/>
              </a:rPr>
              <a:t>PART C: Audit matters</a:t>
            </a:r>
            <a:endParaRPr lang="en-ZA" b="1" dirty="0">
              <a:latin typeface="Arial Black" panose="020B0A04020102020204" pitchFamily="34" charset="0"/>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t>27</a:t>
            </a:fld>
            <a:endParaRPr lang="en-US" dirty="0"/>
          </a:p>
        </p:txBody>
      </p:sp>
    </p:spTree>
    <p:extLst>
      <p:ext uri="{BB962C8B-B14F-4D97-AF65-F5344CB8AC3E}">
        <p14:creationId xmlns:p14="http://schemas.microsoft.com/office/powerpoint/2010/main" val="2431657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81" y="168564"/>
            <a:ext cx="8515927" cy="635000"/>
          </a:xfrm>
        </p:spPr>
        <p:txBody>
          <a:bodyPr/>
          <a:lstStyle/>
          <a:p>
            <a:pPr algn="l"/>
            <a:r>
              <a:rPr lang="en-ZA" sz="2800" dirty="0" smtClean="0">
                <a:latin typeface="Arial" panose="020B0604020202020204" pitchFamily="34" charset="0"/>
                <a:cs typeface="Arial" panose="020B0604020202020204" pitchFamily="34" charset="0"/>
              </a:rPr>
              <a:t>Efforts by management to resolve audit findings</a:t>
            </a:r>
            <a:endParaRPr lang="en-ZA"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2573" y="1311564"/>
            <a:ext cx="8614335" cy="4814599"/>
          </a:xfrm>
        </p:spPr>
        <p:txBody>
          <a:bodyPr/>
          <a:lstStyle/>
          <a:p>
            <a:pPr algn="just"/>
            <a:r>
              <a:rPr lang="en-ZA" sz="2000" dirty="0" smtClean="0">
                <a:latin typeface="Arial" panose="020B0604020202020204" pitchFamily="34" charset="0"/>
                <a:cs typeface="Arial" panose="020B0604020202020204" pitchFamily="34" charset="0"/>
              </a:rPr>
              <a:t>An Audit Matrix was developed inclusive of all prior years audit findings identified by both Internal Audit and AGSA</a:t>
            </a:r>
          </a:p>
          <a:p>
            <a:pPr algn="just"/>
            <a:r>
              <a:rPr lang="en-ZA" sz="2000" dirty="0" smtClean="0">
                <a:latin typeface="Arial" panose="020B0604020202020204" pitchFamily="34" charset="0"/>
                <a:cs typeface="Arial" panose="020B0604020202020204" pitchFamily="34" charset="0"/>
              </a:rPr>
              <a:t>Internal Audit presented progress against resolution of findings in each EXCO, MANCO, Risk and Audit Committee meetings</a:t>
            </a:r>
          </a:p>
          <a:p>
            <a:pPr algn="just"/>
            <a:r>
              <a:rPr lang="en-ZA" sz="2000" dirty="0" smtClean="0">
                <a:latin typeface="Arial" panose="020B0604020202020204" pitchFamily="34" charset="0"/>
                <a:cs typeface="Arial" panose="020B0604020202020204" pitchFamily="34" charset="0"/>
              </a:rPr>
              <a:t>Internal Audit conducted risk-based audits based on the </a:t>
            </a:r>
            <a:r>
              <a:rPr lang="en-ZA" sz="2000" dirty="0">
                <a:latin typeface="Arial" panose="020B0604020202020204" pitchFamily="34" charset="0"/>
                <a:cs typeface="Arial" panose="020B0604020202020204" pitchFamily="34" charset="0"/>
              </a:rPr>
              <a:t>IA </a:t>
            </a:r>
            <a:r>
              <a:rPr lang="en-ZA" sz="2000" dirty="0" smtClean="0">
                <a:latin typeface="Arial" panose="020B0604020202020204" pitchFamily="34" charset="0"/>
                <a:cs typeface="Arial" panose="020B0604020202020204" pitchFamily="34" charset="0"/>
              </a:rPr>
              <a:t>Plan, as approved by the Audit Committee with concurrence by the CEO</a:t>
            </a:r>
          </a:p>
          <a:p>
            <a:pPr algn="just"/>
            <a:r>
              <a:rPr lang="en-ZA" sz="2000" dirty="0" smtClean="0">
                <a:latin typeface="Arial" panose="020B0604020202020204" pitchFamily="34" charset="0"/>
                <a:cs typeface="Arial" panose="020B0604020202020204" pitchFamily="34" charset="0"/>
              </a:rPr>
              <a:t>Internal audit tested all findings based on evidence provided by management to evaluated adequacy and effectiveness of controls implemented</a:t>
            </a:r>
          </a:p>
          <a:p>
            <a:pPr algn="just"/>
            <a:r>
              <a:rPr lang="en-ZA" sz="2000" dirty="0" smtClean="0">
                <a:latin typeface="Arial" panose="020B0604020202020204" pitchFamily="34" charset="0"/>
                <a:cs typeface="Arial" panose="020B0604020202020204" pitchFamily="34" charset="0"/>
              </a:rPr>
              <a:t>Internal Audit continue to monitor and evaluate progress made by management on a quarterly basis and report to all governance structures</a:t>
            </a:r>
          </a:p>
          <a:p>
            <a:pPr marL="0" indent="0">
              <a:buNone/>
            </a:pPr>
            <a:endParaRPr lang="en-ZA" sz="2000" b="1" dirty="0" smtClean="0">
              <a:solidFill>
                <a:srgbClr val="FF0000"/>
              </a:solidFill>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a:p>
            <a:endParaRPr lang="en-ZA" sz="2000" dirty="0" smtClean="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a:p>
            <a:r>
              <a:rPr lang="en-ZA" sz="2000" dirty="0" smtClean="0">
                <a:latin typeface="Arial" panose="020B0604020202020204" pitchFamily="34" charset="0"/>
                <a:cs typeface="Arial" panose="020B0604020202020204" pitchFamily="34" charset="0"/>
              </a:rPr>
              <a:t>A summary of progress made follows  </a:t>
            </a:r>
            <a:endParaRPr lang="en-ZA"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t>28</a:t>
            </a:fld>
            <a:endParaRPr lang="en-US" dirty="0"/>
          </a:p>
        </p:txBody>
      </p:sp>
    </p:spTree>
    <p:extLst>
      <p:ext uri="{BB962C8B-B14F-4D97-AF65-F5344CB8AC3E}">
        <p14:creationId xmlns:p14="http://schemas.microsoft.com/office/powerpoint/2010/main" val="270661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6" y="55395"/>
            <a:ext cx="8478984" cy="618860"/>
          </a:xfrm>
        </p:spPr>
        <p:txBody>
          <a:bodyPr/>
          <a:lstStyle/>
          <a:p>
            <a:r>
              <a:rPr lang="en-ZA" sz="3200" dirty="0" smtClean="0">
                <a:latin typeface="Arial" panose="020B0604020202020204" pitchFamily="34" charset="0"/>
                <a:cs typeface="Arial" panose="020B0604020202020204" pitchFamily="34" charset="0"/>
              </a:rPr>
              <a:t>Resolution of audit findings </a:t>
            </a:r>
            <a:r>
              <a:rPr lang="en-ZA" sz="2800" dirty="0" smtClean="0"/>
              <a:t/>
            </a:r>
            <a:br>
              <a:rPr lang="en-ZA" sz="2800" dirty="0" smtClean="0"/>
            </a:br>
            <a:endParaRPr lang="en-ZA" sz="2800"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7833342"/>
              </p:ext>
            </p:extLst>
          </p:nvPr>
        </p:nvGraphicFramePr>
        <p:xfrm>
          <a:off x="207817" y="858981"/>
          <a:ext cx="8672948" cy="5098478"/>
        </p:xfrm>
        <a:graphic>
          <a:graphicData uri="http://schemas.openxmlformats.org/drawingml/2006/table">
            <a:tbl>
              <a:tblPr>
                <a:tableStyleId>{5C22544A-7EE6-4342-B048-85BDC9FD1C3A}</a:tableStyleId>
              </a:tblPr>
              <a:tblGrid>
                <a:gridCol w="1713482">
                  <a:extLst>
                    <a:ext uri="{9D8B030D-6E8A-4147-A177-3AD203B41FA5}">
                      <a16:colId xmlns:a16="http://schemas.microsoft.com/office/drawing/2014/main" val="2817960942"/>
                    </a:ext>
                  </a:extLst>
                </a:gridCol>
                <a:gridCol w="1424798">
                  <a:extLst>
                    <a:ext uri="{9D8B030D-6E8A-4147-A177-3AD203B41FA5}">
                      <a16:colId xmlns:a16="http://schemas.microsoft.com/office/drawing/2014/main" val="3045358332"/>
                    </a:ext>
                  </a:extLst>
                </a:gridCol>
                <a:gridCol w="1033676">
                  <a:extLst>
                    <a:ext uri="{9D8B030D-6E8A-4147-A177-3AD203B41FA5}">
                      <a16:colId xmlns:a16="http://schemas.microsoft.com/office/drawing/2014/main" val="788580532"/>
                    </a:ext>
                  </a:extLst>
                </a:gridCol>
                <a:gridCol w="1294424">
                  <a:extLst>
                    <a:ext uri="{9D8B030D-6E8A-4147-A177-3AD203B41FA5}">
                      <a16:colId xmlns:a16="http://schemas.microsoft.com/office/drawing/2014/main" val="3850692062"/>
                    </a:ext>
                  </a:extLst>
                </a:gridCol>
                <a:gridCol w="1033676">
                  <a:extLst>
                    <a:ext uri="{9D8B030D-6E8A-4147-A177-3AD203B41FA5}">
                      <a16:colId xmlns:a16="http://schemas.microsoft.com/office/drawing/2014/main" val="2172632367"/>
                    </a:ext>
                  </a:extLst>
                </a:gridCol>
                <a:gridCol w="1278903">
                  <a:extLst>
                    <a:ext uri="{9D8B030D-6E8A-4147-A177-3AD203B41FA5}">
                      <a16:colId xmlns:a16="http://schemas.microsoft.com/office/drawing/2014/main" val="2550758964"/>
                    </a:ext>
                  </a:extLst>
                </a:gridCol>
                <a:gridCol w="893989">
                  <a:extLst>
                    <a:ext uri="{9D8B030D-6E8A-4147-A177-3AD203B41FA5}">
                      <a16:colId xmlns:a16="http://schemas.microsoft.com/office/drawing/2014/main" val="3109044417"/>
                    </a:ext>
                  </a:extLst>
                </a:gridCol>
              </a:tblGrid>
              <a:tr h="466730">
                <a:tc gridSpan="7">
                  <a:txBody>
                    <a:bodyPr/>
                    <a:lstStyle/>
                    <a:p>
                      <a:pPr algn="ctr" fontAlgn="ctr"/>
                      <a:r>
                        <a:rPr lang="en-US" sz="1600" b="1" u="none" strike="noStrike" dirty="0">
                          <a:effectLst/>
                        </a:rPr>
                        <a:t>SUMMARY OF AUDIT FINDINGS</a:t>
                      </a:r>
                      <a:endParaRPr lang="en-US" sz="16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5017860"/>
                  </a:ext>
                </a:extLst>
              </a:tr>
              <a:tr h="731212">
                <a:tc>
                  <a:txBody>
                    <a:bodyPr/>
                    <a:lstStyle/>
                    <a:p>
                      <a:pPr algn="l" fontAlgn="ctr"/>
                      <a:r>
                        <a:rPr lang="en-US" sz="1100" u="none" strike="noStrike" dirty="0">
                          <a:effectLst/>
                        </a:rPr>
                        <a:t>Branches / Divisions</a:t>
                      </a:r>
                      <a:endParaRPr lang="en-US" sz="11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Total</a:t>
                      </a:r>
                      <a:endParaRPr lang="en-US" sz="11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Resolved</a:t>
                      </a:r>
                      <a:endParaRPr lang="en-US" sz="11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100" u="none" strike="noStrike">
                          <a:effectLst/>
                        </a:rPr>
                        <a:t>Not Resolved</a:t>
                      </a:r>
                      <a:endParaRPr lang="en-US" sz="11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Resolved %</a:t>
                      </a:r>
                      <a:endParaRPr lang="en-US" sz="11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100" u="none" strike="noStrike">
                          <a:effectLst/>
                        </a:rPr>
                        <a:t>Not Resolved %</a:t>
                      </a:r>
                      <a:endParaRPr lang="en-US" sz="11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Internal Audit Verification</a:t>
                      </a:r>
                      <a:endParaRPr lang="en-US" sz="11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5074162"/>
                  </a:ext>
                </a:extLst>
              </a:tr>
              <a:tr h="311154">
                <a:tc>
                  <a:txBody>
                    <a:bodyPr/>
                    <a:lstStyle/>
                    <a:p>
                      <a:pPr algn="l" fontAlgn="b"/>
                      <a:r>
                        <a:rPr lang="en-US" sz="1100" u="none" strike="noStrike" dirty="0">
                          <a:effectLst/>
                        </a:rPr>
                        <a:t>Office of the CEO </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4</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4</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056460"/>
                  </a:ext>
                </a:extLst>
              </a:tr>
              <a:tr h="311154">
                <a:tc>
                  <a:txBody>
                    <a:bodyPr/>
                    <a:lstStyle/>
                    <a:p>
                      <a:pPr algn="l" fontAlgn="b"/>
                      <a:r>
                        <a:rPr lang="en-US" sz="1100" u="none" strike="noStrike" dirty="0">
                          <a:effectLst/>
                        </a:rPr>
                        <a:t>ICT</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153</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136</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dirty="0">
                          <a:effectLst/>
                        </a:rPr>
                        <a:t>17</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89%</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11%</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6457593"/>
                  </a:ext>
                </a:extLst>
              </a:tr>
              <a:tr h="311154">
                <a:tc>
                  <a:txBody>
                    <a:bodyPr/>
                    <a:lstStyle/>
                    <a:p>
                      <a:pPr algn="l" fontAlgn="b"/>
                      <a:r>
                        <a:rPr lang="en-US" sz="1100" u="none" strike="noStrike" dirty="0">
                          <a:effectLst/>
                        </a:rPr>
                        <a:t>Operations &amp; Production</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18</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15</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3</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83%</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17%</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489792"/>
                  </a:ext>
                </a:extLst>
              </a:tr>
              <a:tr h="311154">
                <a:tc>
                  <a:txBody>
                    <a:bodyPr/>
                    <a:lstStyle/>
                    <a:p>
                      <a:pPr algn="l" fontAlgn="b"/>
                      <a:r>
                        <a:rPr lang="en-US" sz="1100" u="none" strike="noStrike" dirty="0">
                          <a:effectLst/>
                        </a:rPr>
                        <a:t>Marketing</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3</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3</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757668"/>
                  </a:ext>
                </a:extLst>
              </a:tr>
              <a:tr h="311154">
                <a:tc>
                  <a:txBody>
                    <a:bodyPr/>
                    <a:lstStyle/>
                    <a:p>
                      <a:pPr algn="l" fontAlgn="t"/>
                      <a:r>
                        <a:rPr lang="en-US" sz="1100" u="none" strike="noStrike" dirty="0">
                          <a:effectLst/>
                        </a:rPr>
                        <a:t>Strategic Support</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12</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11</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92%</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8%</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0353438"/>
                  </a:ext>
                </a:extLst>
              </a:tr>
              <a:tr h="311154">
                <a:tc>
                  <a:txBody>
                    <a:bodyPr/>
                    <a:lstStyle/>
                    <a:p>
                      <a:pPr algn="l" fontAlgn="b"/>
                      <a:r>
                        <a:rPr lang="en-US" sz="1100" u="none" strike="noStrike" dirty="0">
                          <a:effectLst/>
                        </a:rPr>
                        <a:t>Risk Management</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15</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6</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9</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40%</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60%</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4801608"/>
                  </a:ext>
                </a:extLst>
              </a:tr>
              <a:tr h="311154">
                <a:tc>
                  <a:txBody>
                    <a:bodyPr/>
                    <a:lstStyle/>
                    <a:p>
                      <a:pPr algn="l" fontAlgn="b"/>
                      <a:r>
                        <a:rPr lang="en-US" sz="1100" u="none" strike="noStrike" dirty="0">
                          <a:effectLst/>
                        </a:rPr>
                        <a:t>Security Management</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29</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19</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10</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66%</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34%</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894458"/>
                  </a:ext>
                </a:extLst>
              </a:tr>
              <a:tr h="311154">
                <a:tc>
                  <a:txBody>
                    <a:bodyPr/>
                    <a:lstStyle/>
                    <a:p>
                      <a:pPr algn="l" fontAlgn="b"/>
                      <a:r>
                        <a:rPr lang="en-US" sz="1100" u="none" strike="noStrike" dirty="0">
                          <a:effectLst/>
                        </a:rPr>
                        <a:t>Financial Services</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0</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9255386"/>
                  </a:ext>
                </a:extLst>
              </a:tr>
              <a:tr h="311154">
                <a:tc>
                  <a:txBody>
                    <a:bodyPr/>
                    <a:lstStyle/>
                    <a:p>
                      <a:pPr algn="l" fontAlgn="b"/>
                      <a:r>
                        <a:rPr lang="en-US" sz="1100" u="none" strike="noStrike" dirty="0">
                          <a:effectLst/>
                        </a:rPr>
                        <a:t>SCM</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75</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37</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38</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49%</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51%</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5386862"/>
                  </a:ext>
                </a:extLst>
              </a:tr>
              <a:tr h="311154">
                <a:tc>
                  <a:txBody>
                    <a:bodyPr/>
                    <a:lstStyle/>
                    <a:p>
                      <a:pPr algn="l" fontAlgn="b"/>
                      <a:r>
                        <a:rPr lang="en-US" sz="1100" u="none" strike="noStrike" dirty="0">
                          <a:effectLst/>
                        </a:rPr>
                        <a:t>Human Resources</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38</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33</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5</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87%</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13%</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5325362"/>
                  </a:ext>
                </a:extLst>
              </a:tr>
              <a:tr h="322266">
                <a:tc>
                  <a:txBody>
                    <a:bodyPr/>
                    <a:lstStyle/>
                    <a:p>
                      <a:pPr algn="l" fontAlgn="b"/>
                      <a:r>
                        <a:rPr lang="en-US" sz="1100" u="none" strike="noStrike" dirty="0">
                          <a:effectLst/>
                        </a:rPr>
                        <a:t>OHS</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14</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8</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6</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57%</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u="none" strike="noStrike">
                          <a:effectLst/>
                        </a:rPr>
                        <a:t>43%</a:t>
                      </a:r>
                      <a:endParaRPr lang="en-US" sz="11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78796"/>
                  </a:ext>
                </a:extLst>
              </a:tr>
              <a:tr h="244477">
                <a:tc>
                  <a:txBody>
                    <a:bodyPr/>
                    <a:lstStyle/>
                    <a:p>
                      <a:pPr algn="l" fontAlgn="b"/>
                      <a:r>
                        <a:rPr lang="en-US" sz="1200" b="1" u="none" strike="noStrike" dirty="0">
                          <a:effectLst/>
                        </a:rPr>
                        <a:t>Total</a:t>
                      </a:r>
                      <a:endParaRPr lang="en-US"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361</a:t>
                      </a:r>
                      <a:endParaRPr lang="en-US"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272</a:t>
                      </a:r>
                      <a:endParaRPr lang="en-US"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1" u="none" strike="noStrike" dirty="0">
                          <a:effectLst/>
                        </a:rPr>
                        <a:t>89</a:t>
                      </a:r>
                      <a:endParaRPr lang="en-US"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75%</a:t>
                      </a:r>
                      <a:endParaRPr lang="en-US"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1" u="none" strike="noStrike" dirty="0">
                          <a:effectLst/>
                        </a:rPr>
                        <a:t>25%</a:t>
                      </a:r>
                      <a:endParaRPr lang="en-US" sz="12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304449"/>
                  </a:ext>
                </a:extLst>
              </a:tr>
              <a:tr h="222253">
                <a:tc gridSpan="7">
                  <a:txBody>
                    <a:bodyPr/>
                    <a:lstStyle/>
                    <a:p>
                      <a:pPr algn="l" fontAlgn="b"/>
                      <a:r>
                        <a:rPr lang="en-US" sz="1100" u="none" strike="noStrike" dirty="0">
                          <a:effectLst/>
                        </a:rPr>
                        <a:t>Findings within Financial Services to be evaluated in the next financial year due to unavailability of financial information/records</a:t>
                      </a:r>
                      <a:endParaRPr lang="en-US" sz="1100" b="0" i="0" u="none" strike="noStrike" dirty="0">
                        <a:solidFill>
                          <a:srgbClr val="000000"/>
                        </a:solidFill>
                        <a:effectLst/>
                        <a:latin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7098069"/>
                  </a:ext>
                </a:extLst>
              </a:tr>
            </a:tbl>
          </a:graphicData>
        </a:graphic>
      </p:graphicFrame>
    </p:spTree>
    <p:extLst>
      <p:ext uri="{BB962C8B-B14F-4D97-AF65-F5344CB8AC3E}">
        <p14:creationId xmlns:p14="http://schemas.microsoft.com/office/powerpoint/2010/main" val="3893743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1396" y="25256"/>
            <a:ext cx="7104190" cy="1143000"/>
          </a:xfrm>
        </p:spPr>
        <p:txBody>
          <a:bodyPr/>
          <a:lstStyle/>
          <a:p>
            <a:pPr algn="l"/>
            <a:r>
              <a:rPr lang="en-US" sz="3200" dirty="0" smtClean="0">
                <a:latin typeface="Arial" panose="020B0604020202020204" pitchFamily="34" charset="0"/>
                <a:cs typeface="Arial" panose="020B0604020202020204" pitchFamily="34" charset="0"/>
              </a:rPr>
              <a:t>Executive Summary</a:t>
            </a:r>
            <a:endParaRPr lang="en-US" sz="3200"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155904" y="1040102"/>
            <a:ext cx="8766423" cy="5938982"/>
          </a:xfrm>
        </p:spPr>
        <p:txBody>
          <a:bodyPr/>
          <a:lstStyle/>
          <a:p>
            <a:pPr algn="just"/>
            <a:r>
              <a:rPr lang="en-US" sz="1800" dirty="0" smtClean="0">
                <a:latin typeface="Arial" panose="020B0604020202020204" pitchFamily="34" charset="0"/>
                <a:cs typeface="Arial" panose="020B0604020202020204" pitchFamily="34" charset="0"/>
              </a:rPr>
              <a:t>GPW management appreciates an opportunity to present this Annual Report to honourable members of the Portfolio Committee</a:t>
            </a:r>
          </a:p>
          <a:p>
            <a:pPr algn="just"/>
            <a:r>
              <a:rPr lang="en-US" sz="1800" dirty="0" smtClean="0">
                <a:latin typeface="Arial" panose="020B0604020202020204" pitchFamily="34" charset="0"/>
                <a:cs typeface="Arial" panose="020B0604020202020204" pitchFamily="34" charset="0"/>
              </a:rPr>
              <a:t>Management further acknowledges the support received from members of this Committee in its oversight role, which provides guidance towards enhancement of its strategic goals, objectives and plans.</a:t>
            </a:r>
          </a:p>
          <a:p>
            <a:pPr algn="just"/>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2020/21 Annual Report provides an account of GPW’s performance against the strategic plan of 2020- 2025, the </a:t>
            </a:r>
            <a:r>
              <a:rPr lang="en-US" sz="1800" dirty="0" smtClean="0">
                <a:latin typeface="Arial" panose="020B0604020202020204" pitchFamily="34" charset="0"/>
                <a:cs typeface="Arial" panose="020B0604020202020204" pitchFamily="34" charset="0"/>
              </a:rPr>
              <a:t>Annual Performance Plan </a:t>
            </a:r>
            <a:r>
              <a:rPr lang="en-US" sz="1800" dirty="0">
                <a:latin typeface="Arial" panose="020B0604020202020204" pitchFamily="34" charset="0"/>
                <a:cs typeface="Arial" panose="020B0604020202020204" pitchFamily="34" charset="0"/>
              </a:rPr>
              <a:t>2020/21 and </a:t>
            </a:r>
            <a:r>
              <a:rPr lang="en-US" sz="1800" dirty="0" smtClean="0">
                <a:latin typeface="Arial" panose="020B0604020202020204" pitchFamily="34" charset="0"/>
                <a:cs typeface="Arial" panose="020B0604020202020204" pitchFamily="34" charset="0"/>
              </a:rPr>
              <a:t>the budget </a:t>
            </a:r>
            <a:r>
              <a:rPr lang="en-US" sz="1800" dirty="0">
                <a:latin typeface="Arial" panose="020B0604020202020204" pitchFamily="34" charset="0"/>
                <a:cs typeface="Arial" panose="020B0604020202020204" pitchFamily="34" charset="0"/>
              </a:rPr>
              <a:t>as approved by Parliament</a:t>
            </a:r>
            <a:r>
              <a:rPr lang="en-US" sz="1800" dirty="0" smtClean="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The tabling of this Annual Report comes in a year </a:t>
            </a:r>
            <a:r>
              <a:rPr lang="en-US" sz="1800" dirty="0" smtClean="0">
                <a:latin typeface="Arial" panose="020B0604020202020204" pitchFamily="34" charset="0"/>
                <a:cs typeface="Arial" panose="020B0604020202020204" pitchFamily="34" charset="0"/>
              </a:rPr>
              <a:t>later, </a:t>
            </a:r>
            <a:r>
              <a:rPr lang="en-US" sz="1800" dirty="0">
                <a:latin typeface="Arial" panose="020B0604020202020204" pitchFamily="34" charset="0"/>
                <a:cs typeface="Arial" panose="020B0604020202020204" pitchFamily="34" charset="0"/>
              </a:rPr>
              <a:t>due to </a:t>
            </a:r>
            <a:r>
              <a:rPr lang="en-US" sz="1800" dirty="0" smtClean="0">
                <a:latin typeface="Arial" panose="020B0604020202020204" pitchFamily="34" charset="0"/>
                <a:cs typeface="Arial" panose="020B0604020202020204" pitchFamily="34" charset="0"/>
              </a:rPr>
              <a:t>system failure and data losses experienced by </a:t>
            </a:r>
            <a:r>
              <a:rPr lang="en-US" sz="1800" dirty="0">
                <a:latin typeface="Arial" panose="020B0604020202020204" pitchFamily="34" charset="0"/>
                <a:cs typeface="Arial" panose="020B0604020202020204" pitchFamily="34" charset="0"/>
              </a:rPr>
              <a:t>GPW </a:t>
            </a:r>
            <a:r>
              <a:rPr lang="en-US" sz="1800" dirty="0" smtClean="0">
                <a:latin typeface="Arial" panose="020B0604020202020204" pitchFamily="34" charset="0"/>
                <a:cs typeface="Arial" panose="020B0604020202020204" pitchFamily="34" charset="0"/>
              </a:rPr>
              <a:t>on </a:t>
            </a:r>
            <a:r>
              <a:rPr lang="en-US" sz="1800" dirty="0">
                <a:latin typeface="Arial" panose="020B0604020202020204" pitchFamily="34" charset="0"/>
                <a:cs typeface="Arial" panose="020B0604020202020204" pitchFamily="34" charset="0"/>
              </a:rPr>
              <a:t>04 February 2021, </a:t>
            </a:r>
            <a:r>
              <a:rPr lang="en-US" sz="1800" dirty="0" smtClean="0">
                <a:latin typeface="Arial" panose="020B0604020202020204" pitchFamily="34" charset="0"/>
                <a:cs typeface="Arial" panose="020B0604020202020204" pitchFamily="34" charset="0"/>
              </a:rPr>
              <a:t>as a result of a EVA hardware crash, </a:t>
            </a:r>
            <a:r>
              <a:rPr lang="en-US" sz="1800" dirty="0">
                <a:latin typeface="Arial" panose="020B0604020202020204" pitchFamily="34" charset="0"/>
                <a:cs typeface="Arial" panose="020B0604020202020204" pitchFamily="34" charset="0"/>
              </a:rPr>
              <a:t>that </a:t>
            </a:r>
            <a:r>
              <a:rPr lang="en-US" sz="1800" dirty="0" smtClean="0">
                <a:latin typeface="Arial" panose="020B0604020202020204" pitchFamily="34" charset="0"/>
                <a:cs typeface="Arial" panose="020B0604020202020204" pitchFamily="34" charset="0"/>
              </a:rPr>
              <a:t>hosted </a:t>
            </a:r>
            <a:r>
              <a:rPr lang="en-US" sz="1800" dirty="0">
                <a:latin typeface="Arial" panose="020B0604020202020204" pitchFamily="34" charset="0"/>
                <a:cs typeface="Arial" panose="020B0604020202020204" pitchFamily="34" charset="0"/>
              </a:rPr>
              <a:t>multiple </a:t>
            </a:r>
            <a:r>
              <a:rPr lang="en-US" sz="1800" dirty="0" smtClean="0">
                <a:latin typeface="Arial" panose="020B0604020202020204" pitchFamily="34" charset="0"/>
                <a:cs typeface="Arial" panose="020B0604020202020204" pitchFamily="34" charset="0"/>
              </a:rPr>
              <a:t>servers</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containing critical data including the </a:t>
            </a:r>
            <a:r>
              <a:rPr lang="en-US" sz="1800" dirty="0">
                <a:latin typeface="Arial" panose="020B0604020202020204" pitchFamily="34" charset="0"/>
                <a:cs typeface="Arial" panose="020B0604020202020204" pitchFamily="34" charset="0"/>
              </a:rPr>
              <a:t>tenders, </a:t>
            </a:r>
            <a:r>
              <a:rPr lang="en-US" sz="1800" dirty="0" smtClean="0">
                <a:latin typeface="Arial" panose="020B0604020202020204" pitchFamily="34" charset="0"/>
                <a:cs typeface="Arial" panose="020B0604020202020204" pitchFamily="34" charset="0"/>
              </a:rPr>
              <a:t>e-Gazzettes</a:t>
            </a:r>
            <a:r>
              <a:rPr lang="en-US" sz="1800" dirty="0">
                <a:latin typeface="Arial" panose="020B0604020202020204" pitchFamily="34" charset="0"/>
                <a:cs typeface="Arial" panose="020B0604020202020204" pitchFamily="34" charset="0"/>
              </a:rPr>
              <a:t>, Dynamics AX (financial management system</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emails and other technical systems</a:t>
            </a:r>
            <a:r>
              <a:rPr lang="en-US" sz="1800" dirty="0" smtClean="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Recovery of systems and stabilisation of the ICT environment called for a collaborative effort, inclusive of soliciting expert advice and support from </a:t>
            </a:r>
            <a:r>
              <a:rPr lang="en-US" sz="1800" dirty="0" smtClean="0">
                <a:latin typeface="Arial" panose="020B0604020202020204" pitchFamily="34" charset="0"/>
                <a:cs typeface="Arial" panose="020B0604020202020204" pitchFamily="34" charset="0"/>
              </a:rPr>
              <a:t>external service providers.</a:t>
            </a:r>
          </a:p>
          <a:p>
            <a:pPr algn="just"/>
            <a:endParaRPr lang="en-US" sz="1800" dirty="0">
              <a:latin typeface="Arial" panose="020B0604020202020204" pitchFamily="34" charset="0"/>
              <a:cs typeface="Arial" panose="020B0604020202020204" pitchFamily="34" charset="0"/>
            </a:endParaRPr>
          </a:p>
          <a:p>
            <a:pPr marL="0" indent="0">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3</a:t>
            </a:fld>
            <a:endParaRPr lang="en-US" dirty="0"/>
          </a:p>
        </p:txBody>
      </p:sp>
    </p:spTree>
    <p:extLst>
      <p:ext uri="{BB962C8B-B14F-4D97-AF65-F5344CB8AC3E}">
        <p14:creationId xmlns:p14="http://schemas.microsoft.com/office/powerpoint/2010/main" val="787542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00" y="166255"/>
            <a:ext cx="8317409" cy="415637"/>
          </a:xfrm>
        </p:spPr>
        <p:txBody>
          <a:bodyPr>
            <a:noAutofit/>
          </a:bodyPr>
          <a:lstStyle/>
          <a:p>
            <a:pPr algn="l"/>
            <a:r>
              <a:rPr lang="en-ZA" sz="3200" b="1" dirty="0" smtClean="0">
                <a:latin typeface="Arial" panose="020B0604020202020204" pitchFamily="34" charset="0"/>
                <a:cs typeface="Arial" panose="020B0604020202020204" pitchFamily="34" charset="0"/>
              </a:rPr>
              <a:t>Progress report on </a:t>
            </a:r>
            <a:r>
              <a:rPr lang="en-ZA" sz="3200" dirty="0">
                <a:latin typeface="Arial" panose="020B0604020202020204" pitchFamily="34" charset="0"/>
                <a:cs typeface="Arial" panose="020B0604020202020204" pitchFamily="34" charset="0"/>
              </a:rPr>
              <a:t>t</a:t>
            </a:r>
            <a:r>
              <a:rPr lang="en-ZA" sz="3200" b="1" dirty="0" smtClean="0">
                <a:latin typeface="Arial" panose="020B0604020202020204" pitchFamily="34" charset="0"/>
                <a:cs typeface="Arial" panose="020B0604020202020204" pitchFamily="34" charset="0"/>
              </a:rPr>
              <a:t>he 2019/20 findings</a:t>
            </a:r>
            <a:endParaRPr lang="en-US" sz="3200" b="1" dirty="0">
              <a:latin typeface="Arial" panose="020B0604020202020204" pitchFamily="34" charset="0"/>
              <a:cs typeface="Arial" panose="020B0604020202020204" pitchFamily="34" charset="0"/>
            </a:endParaRPr>
          </a:p>
        </p:txBody>
      </p:sp>
      <p:sp>
        <p:nvSpPr>
          <p:cNvPr id="11" name="Rectangle 10"/>
          <p:cNvSpPr/>
          <p:nvPr/>
        </p:nvSpPr>
        <p:spPr>
          <a:xfrm>
            <a:off x="581891" y="581891"/>
            <a:ext cx="8317409" cy="5703036"/>
          </a:xfrm>
          <a:prstGeom prst="rect">
            <a:avLst/>
          </a:prstGeom>
        </p:spPr>
        <p:txBody>
          <a:bodyPr wrap="square">
            <a:spAutoFit/>
          </a:bodyPr>
          <a:lstStyle/>
          <a:p>
            <a:pPr>
              <a:lnSpc>
                <a:spcPct val="107000"/>
              </a:lnSpc>
              <a:spcAft>
                <a:spcPts val="800"/>
              </a:spcAft>
            </a:pPr>
            <a:endParaRPr lang="en-ZA"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3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400" b="1" dirty="0">
                <a:latin typeface="Arial" panose="020B0604020202020204" pitchFamily="34" charset="0"/>
                <a:ea typeface="Calibri" panose="020F0502020204030204" pitchFamily="34" charset="0"/>
                <a:cs typeface="Times New Roman" panose="02020603050405020304" pitchFamily="18" charset="0"/>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C816D67-B21A-42C7-04E2-7F6C69FDF617}"/>
              </a:ext>
            </a:extLst>
          </p:cNvPr>
          <p:cNvSpPr txBox="1"/>
          <p:nvPr/>
        </p:nvSpPr>
        <p:spPr>
          <a:xfrm>
            <a:off x="244700" y="788143"/>
            <a:ext cx="8654600" cy="336631"/>
          </a:xfrm>
          <a:prstGeom prst="rect">
            <a:avLst/>
          </a:prstGeom>
          <a:noFill/>
        </p:spPr>
        <p:txBody>
          <a:bodyPr wrap="square">
            <a:spAutoFit/>
          </a:bodyPr>
          <a:lstStyle/>
          <a:p>
            <a:pPr>
              <a:lnSpc>
                <a:spcPct val="107000"/>
              </a:lnSpc>
              <a:spcAft>
                <a:spcPts val="800"/>
              </a:spcAft>
            </a:pPr>
            <a:r>
              <a:rPr lang="en-ZA" sz="1600" dirty="0" smtClean="0">
                <a:latin typeface="Arial" panose="020B0604020202020204" pitchFamily="34" charset="0"/>
                <a:ea typeface="Calibri" panose="020F0502020204030204" pitchFamily="34" charset="0"/>
                <a:cs typeface="Arial" panose="020B0604020202020204" pitchFamily="34" charset="0"/>
              </a:rPr>
              <a:t>The progress made on the 2019/20 audit findings is depicted in the graph</a:t>
            </a:r>
            <a:r>
              <a:rPr lang="en-ZA" sz="1600" dirty="0">
                <a:latin typeface="Arial" panose="020B0604020202020204" pitchFamily="34" charset="0"/>
                <a:ea typeface="Calibri" panose="020F0502020204030204" pitchFamily="34" charset="0"/>
                <a:cs typeface="Arial" panose="020B0604020202020204" pitchFamily="34" charset="0"/>
              </a:rPr>
              <a:t> </a:t>
            </a:r>
            <a:r>
              <a:rPr lang="en-ZA" sz="1600" dirty="0" smtClean="0">
                <a:latin typeface="Arial" panose="020B0604020202020204" pitchFamily="34" charset="0"/>
                <a:ea typeface="Calibri" panose="020F0502020204030204" pitchFamily="34" charset="0"/>
                <a:cs typeface="Arial" panose="020B0604020202020204" pitchFamily="34" charset="0"/>
              </a:rPr>
              <a:t>below.</a:t>
            </a:r>
            <a:endParaRPr lang="en-ZA" sz="1600" dirty="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00000000-0008-0000-0600-000002000000}"/>
              </a:ext>
            </a:extLst>
          </p:cNvPr>
          <p:cNvGraphicFramePr>
            <a:graphicFrameLocks/>
          </p:cNvGraphicFramePr>
          <p:nvPr>
            <p:extLst/>
          </p:nvPr>
        </p:nvGraphicFramePr>
        <p:xfrm>
          <a:off x="244700" y="1331024"/>
          <a:ext cx="8654600" cy="436781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C816D67-B21A-42C7-04E2-7F6C69FDF617}"/>
              </a:ext>
            </a:extLst>
          </p:cNvPr>
          <p:cNvSpPr txBox="1"/>
          <p:nvPr/>
        </p:nvSpPr>
        <p:spPr>
          <a:xfrm>
            <a:off x="244700" y="5770164"/>
            <a:ext cx="8654600" cy="355803"/>
          </a:xfrm>
          <a:prstGeom prst="rect">
            <a:avLst/>
          </a:prstGeom>
          <a:noFill/>
        </p:spPr>
        <p:txBody>
          <a:bodyPr wrap="square">
            <a:spAutoFit/>
          </a:bodyPr>
          <a:lstStyle/>
          <a:p>
            <a:pPr>
              <a:lnSpc>
                <a:spcPct val="107000"/>
              </a:lnSpc>
              <a:spcAft>
                <a:spcPts val="800"/>
              </a:spcAft>
            </a:pPr>
            <a:r>
              <a:rPr lang="en-ZA" sz="1600" dirty="0" smtClean="0">
                <a:latin typeface="Arial" panose="020B0604020202020204" pitchFamily="34" charset="0"/>
                <a:ea typeface="Calibri" panose="020F0502020204030204" pitchFamily="34" charset="0"/>
                <a:cs typeface="Arial" panose="020B0604020202020204" pitchFamily="34" charset="0"/>
              </a:rPr>
              <a:t>The reasons are in the following slides </a:t>
            </a:r>
            <a:endParaRPr lang="en-ZA" sz="1600" dirty="0">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2066355A-084C-D24E-9AD2-7E4FC41EA627}" type="slidenum">
              <a:rPr lang="en-US" smtClean="0"/>
              <a:t>30</a:t>
            </a:fld>
            <a:endParaRPr lang="en-US" dirty="0"/>
          </a:p>
        </p:txBody>
      </p:sp>
    </p:spTree>
    <p:extLst>
      <p:ext uri="{BB962C8B-B14F-4D97-AF65-F5344CB8AC3E}">
        <p14:creationId xmlns:p14="http://schemas.microsoft.com/office/powerpoint/2010/main" val="3765384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7" y="166255"/>
            <a:ext cx="8899300" cy="415637"/>
          </a:xfrm>
        </p:spPr>
        <p:txBody>
          <a:bodyPr>
            <a:noAutofit/>
          </a:bodyPr>
          <a:lstStyle/>
          <a:p>
            <a:pPr algn="l"/>
            <a:r>
              <a:rPr lang="en-ZA" sz="2800" b="1" dirty="0" smtClean="0">
                <a:latin typeface="Arial" panose="020B0604020202020204" pitchFamily="34" charset="0"/>
                <a:cs typeface="Arial" panose="020B0604020202020204" pitchFamily="34" charset="0"/>
              </a:rPr>
              <a:t>Action plan to address the 2019/20 findings (1 of 2)</a:t>
            </a:r>
            <a:endParaRPr lang="en-US" sz="2800" b="1" dirty="0">
              <a:latin typeface="Arial" panose="020B0604020202020204" pitchFamily="34" charset="0"/>
              <a:cs typeface="Arial" panose="020B0604020202020204" pitchFamily="34" charset="0"/>
            </a:endParaRPr>
          </a:p>
        </p:txBody>
      </p:sp>
      <p:sp>
        <p:nvSpPr>
          <p:cNvPr id="11" name="Rectangle 10"/>
          <p:cNvSpPr/>
          <p:nvPr/>
        </p:nvSpPr>
        <p:spPr>
          <a:xfrm>
            <a:off x="581891" y="581891"/>
            <a:ext cx="8317409" cy="5703036"/>
          </a:xfrm>
          <a:prstGeom prst="rect">
            <a:avLst/>
          </a:prstGeom>
        </p:spPr>
        <p:txBody>
          <a:bodyPr wrap="square">
            <a:spAutoFit/>
          </a:bodyPr>
          <a:lstStyle/>
          <a:p>
            <a:pPr>
              <a:lnSpc>
                <a:spcPct val="107000"/>
              </a:lnSpc>
              <a:spcAft>
                <a:spcPts val="800"/>
              </a:spcAft>
            </a:pPr>
            <a:endParaRPr lang="en-ZA"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3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400" b="1" dirty="0">
                <a:latin typeface="Arial" panose="020B0604020202020204" pitchFamily="34" charset="0"/>
                <a:ea typeface="Calibri" panose="020F0502020204030204" pitchFamily="34" charset="0"/>
                <a:cs typeface="Times New Roman" panose="02020603050405020304" pitchFamily="18" charset="0"/>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C816D67-B21A-42C7-04E2-7F6C69FDF617}"/>
              </a:ext>
            </a:extLst>
          </p:cNvPr>
          <p:cNvSpPr txBox="1"/>
          <p:nvPr/>
        </p:nvSpPr>
        <p:spPr>
          <a:xfrm>
            <a:off x="581890" y="788143"/>
            <a:ext cx="8317410" cy="5067028"/>
          </a:xfrm>
          <a:prstGeom prst="rect">
            <a:avLst/>
          </a:prstGeom>
          <a:noFill/>
        </p:spPr>
        <p:txBody>
          <a:bodyPr wrap="square">
            <a:spAutoFit/>
          </a:bodyPr>
          <a:lstStyle/>
          <a:p>
            <a:pPr marL="342900" indent="-342900">
              <a:lnSpc>
                <a:spcPct val="107000"/>
              </a:lnSpc>
              <a:spcAft>
                <a:spcPts val="800"/>
              </a:spcAft>
              <a:buFont typeface="+mj-lt"/>
              <a:buAutoNum type="arabicPeriod"/>
            </a:pPr>
            <a:r>
              <a:rPr lang="en-ZA" sz="1600" b="1" dirty="0" smtClean="0">
                <a:latin typeface="Arial" panose="020B0604020202020204" pitchFamily="34" charset="0"/>
                <a:cs typeface="Arial" panose="020B0604020202020204" pitchFamily="34" charset="0"/>
              </a:rPr>
              <a:t>Property, plant and equipment</a:t>
            </a:r>
          </a:p>
          <a:p>
            <a:pPr marL="342900" indent="-342900" algn="just">
              <a:lnSpc>
                <a:spcPct val="107000"/>
              </a:lnSpc>
              <a:spcAft>
                <a:spcPts val="800"/>
              </a:spcAft>
              <a:buFont typeface="+mj-lt"/>
              <a:buAutoNum type="alphaLcParenR"/>
            </a:pPr>
            <a:r>
              <a:rPr lang="en-US" sz="1600" b="1" dirty="0" smtClean="0">
                <a:cs typeface="Calibri" panose="020F0502020204030204" pitchFamily="34" charset="0"/>
              </a:rPr>
              <a:t>Review of useful lives: </a:t>
            </a:r>
            <a:r>
              <a:rPr lang="en-US" sz="1600" dirty="0">
                <a:cs typeface="Calibri" panose="020F0502020204030204" pitchFamily="34" charset="0"/>
              </a:rPr>
              <a:t>An external service provider will be engaged to assist with construction of a new Asset </a:t>
            </a:r>
            <a:r>
              <a:rPr lang="en-US" sz="1600" dirty="0" smtClean="0">
                <a:cs typeface="Calibri" panose="020F0502020204030204" pitchFamily="34" charset="0"/>
              </a:rPr>
              <a:t>Register. GPW will incorporate the review of the useful lives and residual values of items of PPE in the 2021/22 AFS, but </a:t>
            </a:r>
            <a:r>
              <a:rPr lang="en-US" sz="1600" dirty="0">
                <a:cs typeface="Calibri" panose="020F0502020204030204" pitchFamily="34" charset="0"/>
              </a:rPr>
              <a:t>the impact will only be felt during 2022/23. </a:t>
            </a:r>
            <a:endParaRPr lang="en-US" sz="1600" b="1" dirty="0" smtClean="0">
              <a:cs typeface="Calibri" panose="020F0502020204030204" pitchFamily="34" charset="0"/>
            </a:endParaRPr>
          </a:p>
          <a:p>
            <a:pPr marL="342900" indent="-342900" algn="just">
              <a:lnSpc>
                <a:spcPct val="107000"/>
              </a:lnSpc>
              <a:spcAft>
                <a:spcPts val="800"/>
              </a:spcAft>
              <a:buFont typeface="+mj-lt"/>
              <a:buAutoNum type="alphaLcParenR"/>
            </a:pPr>
            <a:r>
              <a:rPr lang="en-US" sz="1600" b="1" dirty="0" smtClean="0">
                <a:cs typeface="Calibri" panose="020F0502020204030204" pitchFamily="34" charset="0"/>
              </a:rPr>
              <a:t>Revaluation </a:t>
            </a:r>
            <a:r>
              <a:rPr lang="en-US" sz="1600" b="1" dirty="0">
                <a:cs typeface="Calibri" panose="020F0502020204030204" pitchFamily="34" charset="0"/>
              </a:rPr>
              <a:t>of land and </a:t>
            </a:r>
            <a:r>
              <a:rPr lang="en-US" sz="1600" b="1" dirty="0" smtClean="0">
                <a:cs typeface="Calibri" panose="020F0502020204030204" pitchFamily="34" charset="0"/>
              </a:rPr>
              <a:t>buildings: </a:t>
            </a:r>
            <a:r>
              <a:rPr lang="en-US" sz="1600" dirty="0" smtClean="0">
                <a:cs typeface="Calibri" panose="020F0502020204030204" pitchFamily="34" charset="0"/>
              </a:rPr>
              <a:t>A service provider has been appointed to </a:t>
            </a:r>
            <a:r>
              <a:rPr lang="en-US" sz="1600" dirty="0">
                <a:cs typeface="Calibri" panose="020F0502020204030204" pitchFamily="34" charset="0"/>
              </a:rPr>
              <a:t>revalue land and buildings to enable the separate recording and disclosure thereof in the FAR and AFS. </a:t>
            </a:r>
            <a:endParaRPr lang="en-US" sz="1600" dirty="0" smtClean="0">
              <a:cs typeface="Calibri" panose="020F0502020204030204" pitchFamily="34" charset="0"/>
            </a:endParaRPr>
          </a:p>
          <a:p>
            <a:pPr algn="just">
              <a:lnSpc>
                <a:spcPct val="107000"/>
              </a:lnSpc>
              <a:spcAft>
                <a:spcPts val="800"/>
              </a:spcAft>
            </a:pPr>
            <a:r>
              <a:rPr lang="en-US" sz="1600" b="1" dirty="0">
                <a:solidFill>
                  <a:srgbClr val="FF0000"/>
                </a:solidFill>
                <a:cs typeface="Calibri" panose="020F0502020204030204" pitchFamily="34" charset="0"/>
              </a:rPr>
              <a:t> </a:t>
            </a:r>
            <a:r>
              <a:rPr lang="en-ZA" sz="1600" b="1" dirty="0" smtClean="0"/>
              <a:t>(</a:t>
            </a:r>
            <a:r>
              <a:rPr lang="en-US" sz="1600" b="1" dirty="0" smtClean="0">
                <a:cs typeface="Calibri" panose="020F0502020204030204" pitchFamily="34" charset="0"/>
              </a:rPr>
              <a:t>c) Moveable </a:t>
            </a:r>
            <a:r>
              <a:rPr lang="en-US" sz="1600" b="1" dirty="0">
                <a:cs typeface="Calibri" panose="020F0502020204030204" pitchFamily="34" charset="0"/>
              </a:rPr>
              <a:t>assets:</a:t>
            </a:r>
            <a:r>
              <a:rPr lang="en-US" sz="1600" dirty="0">
                <a:cs typeface="Calibri" panose="020F0502020204030204" pitchFamily="34" charset="0"/>
              </a:rPr>
              <a:t> </a:t>
            </a:r>
            <a:r>
              <a:rPr lang="en-US" sz="1600" dirty="0" smtClean="0">
                <a:cs typeface="Calibri" panose="020F0502020204030204" pitchFamily="34" charset="0"/>
              </a:rPr>
              <a:t>A service </a:t>
            </a:r>
            <a:r>
              <a:rPr lang="en-US" sz="1600" dirty="0">
                <a:cs typeface="Calibri" panose="020F0502020204030204" pitchFamily="34" charset="0"/>
              </a:rPr>
              <a:t>provider </a:t>
            </a:r>
            <a:r>
              <a:rPr lang="en-US" sz="1600" dirty="0" smtClean="0">
                <a:cs typeface="Calibri" panose="020F0502020204030204" pitchFamily="34" charset="0"/>
              </a:rPr>
              <a:t>is being appointed to assist GPW with the 	tagging, counting, physical verification and conditional assessment of items of PPE. 	The tender closed on 12</a:t>
            </a:r>
            <a:r>
              <a:rPr lang="en-US" sz="1600" baseline="30000" dirty="0" smtClean="0">
                <a:cs typeface="Calibri" panose="020F0502020204030204" pitchFamily="34" charset="0"/>
              </a:rPr>
              <a:t>th</a:t>
            </a:r>
            <a:r>
              <a:rPr lang="en-US" sz="1600" dirty="0" smtClean="0">
                <a:cs typeface="Calibri" panose="020F0502020204030204" pitchFamily="34" charset="0"/>
              </a:rPr>
              <a:t> October 2022. It is envisaged that the necessary 	adjustments will be processed in the 2022/23 financial year.</a:t>
            </a:r>
            <a:endParaRPr lang="en-US" sz="1600" dirty="0">
              <a:cs typeface="Calibri" panose="020F0502020204030204" pitchFamily="34" charset="0"/>
            </a:endParaRPr>
          </a:p>
          <a:p>
            <a:pPr algn="just"/>
            <a:r>
              <a:rPr lang="en-US" sz="1600" b="1" dirty="0">
                <a:cs typeface="Calibri" panose="020F0502020204030204" pitchFamily="34" charset="0"/>
              </a:rPr>
              <a:t>       </a:t>
            </a:r>
            <a:endParaRPr lang="en-ZA" sz="1600" dirty="0" smtClean="0">
              <a:cs typeface="Arial" panose="020B0604020202020204" pitchFamily="34" charset="0"/>
            </a:endParaRPr>
          </a:p>
          <a:p>
            <a:pPr marL="342900" indent="-342900">
              <a:lnSpc>
                <a:spcPct val="107000"/>
              </a:lnSpc>
              <a:spcAft>
                <a:spcPts val="800"/>
              </a:spcAft>
              <a:buFont typeface="+mj-lt"/>
              <a:buAutoNum type="arabicPeriod" startAt="2"/>
            </a:pPr>
            <a:r>
              <a:rPr lang="en-ZA" sz="1600" b="1" dirty="0" smtClean="0">
                <a:latin typeface="Arial" panose="020B0604020202020204" pitchFamily="34" charset="0"/>
                <a:cs typeface="Arial" panose="020B0604020202020204" pitchFamily="34" charset="0"/>
              </a:rPr>
              <a:t>Costing</a:t>
            </a:r>
          </a:p>
          <a:p>
            <a:pPr algn="just">
              <a:lnSpc>
                <a:spcPct val="107000"/>
              </a:lnSpc>
              <a:spcAft>
                <a:spcPts val="800"/>
              </a:spcAft>
            </a:pPr>
            <a:r>
              <a:rPr lang="en-ZA" sz="1600" dirty="0" smtClean="0">
                <a:latin typeface="Arial" panose="020B0604020202020204" pitchFamily="34" charset="0"/>
                <a:cs typeface="Arial" panose="020B0604020202020204" pitchFamily="34" charset="0"/>
              </a:rPr>
              <a:t>The establishment of a Fiscal Governance Committee is being prioritised. The committee will </a:t>
            </a:r>
            <a:r>
              <a:rPr lang="en-US" sz="1600" dirty="0" smtClean="0">
                <a:latin typeface="Arial" panose="020B0604020202020204" pitchFamily="34" charset="0"/>
                <a:cs typeface="Arial" panose="020B0604020202020204" pitchFamily="34" charset="0"/>
              </a:rPr>
              <a:t>discuss </a:t>
            </a:r>
            <a:r>
              <a:rPr lang="en-US" sz="1600" dirty="0">
                <a:latin typeface="Arial" panose="020B0604020202020204" pitchFamily="34" charset="0"/>
                <a:cs typeface="Arial" panose="020B0604020202020204" pitchFamily="34" charset="0"/>
              </a:rPr>
              <a:t>and review </a:t>
            </a:r>
            <a:r>
              <a:rPr lang="en-US" sz="1600" dirty="0" smtClean="0">
                <a:latin typeface="Arial" panose="020B0604020202020204" pitchFamily="34" charset="0"/>
                <a:cs typeface="Arial" panose="020B0604020202020204" pitchFamily="34" charset="0"/>
              </a:rPr>
              <a:t>the costing </a:t>
            </a:r>
            <a:r>
              <a:rPr lang="en-US" sz="1600" dirty="0">
                <a:latin typeface="Arial" panose="020B0604020202020204" pitchFamily="34" charset="0"/>
                <a:cs typeface="Arial" panose="020B0604020202020204" pitchFamily="34" charset="0"/>
              </a:rPr>
              <a:t>and </a:t>
            </a:r>
            <a:r>
              <a:rPr lang="en-US" sz="1600" dirty="0" smtClean="0">
                <a:latin typeface="Arial" panose="020B0604020202020204" pitchFamily="34" charset="0"/>
                <a:cs typeface="Arial" panose="020B0604020202020204" pitchFamily="34" charset="0"/>
              </a:rPr>
              <a:t>pricing strategy and policies. It will also be responsible to oversee revenue and debt management practices within GPW.</a:t>
            </a:r>
            <a:endParaRPr lang="en-ZA"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t>31</a:t>
            </a:fld>
            <a:endParaRPr lang="en-US" dirty="0"/>
          </a:p>
        </p:txBody>
      </p:sp>
    </p:spTree>
    <p:extLst>
      <p:ext uri="{BB962C8B-B14F-4D97-AF65-F5344CB8AC3E}">
        <p14:creationId xmlns:p14="http://schemas.microsoft.com/office/powerpoint/2010/main" val="803954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00" y="166255"/>
            <a:ext cx="8654600" cy="415637"/>
          </a:xfrm>
        </p:spPr>
        <p:txBody>
          <a:bodyPr>
            <a:noAutofit/>
          </a:bodyPr>
          <a:lstStyle/>
          <a:p>
            <a:pPr algn="l"/>
            <a:r>
              <a:rPr lang="en-ZA" sz="2400" b="1" dirty="0" smtClean="0">
                <a:latin typeface="Arial" panose="020B0604020202020204" pitchFamily="34" charset="0"/>
                <a:cs typeface="Arial" panose="020B0604020202020204" pitchFamily="34" charset="0"/>
              </a:rPr>
              <a:t>Action plan to address the 2019/20 findings (2 of 2), cont..</a:t>
            </a:r>
            <a:endParaRPr lang="en-US" sz="2400" b="1" dirty="0">
              <a:latin typeface="Arial" panose="020B0604020202020204" pitchFamily="34" charset="0"/>
              <a:cs typeface="Arial" panose="020B0604020202020204" pitchFamily="34" charset="0"/>
            </a:endParaRPr>
          </a:p>
        </p:txBody>
      </p:sp>
      <p:sp>
        <p:nvSpPr>
          <p:cNvPr id="11" name="Rectangle 10"/>
          <p:cNvSpPr/>
          <p:nvPr/>
        </p:nvSpPr>
        <p:spPr>
          <a:xfrm>
            <a:off x="581891" y="581891"/>
            <a:ext cx="8317409" cy="5703036"/>
          </a:xfrm>
          <a:prstGeom prst="rect">
            <a:avLst/>
          </a:prstGeom>
        </p:spPr>
        <p:txBody>
          <a:bodyPr wrap="square">
            <a:spAutoFit/>
          </a:bodyPr>
          <a:lstStyle/>
          <a:p>
            <a:pPr>
              <a:lnSpc>
                <a:spcPct val="107000"/>
              </a:lnSpc>
              <a:spcAft>
                <a:spcPts val="800"/>
              </a:spcAft>
            </a:pPr>
            <a:endParaRPr lang="en-ZA"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3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400" b="1" dirty="0">
                <a:latin typeface="Arial" panose="020B0604020202020204" pitchFamily="34" charset="0"/>
                <a:ea typeface="Calibri" panose="020F0502020204030204" pitchFamily="34" charset="0"/>
                <a:cs typeface="Times New Roman" panose="02020603050405020304" pitchFamily="18" charset="0"/>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C816D67-B21A-42C7-04E2-7F6C69FDF617}"/>
              </a:ext>
            </a:extLst>
          </p:cNvPr>
          <p:cNvSpPr txBox="1"/>
          <p:nvPr/>
        </p:nvSpPr>
        <p:spPr>
          <a:xfrm>
            <a:off x="106154" y="1055997"/>
            <a:ext cx="8654600" cy="2873928"/>
          </a:xfrm>
          <a:prstGeom prst="rect">
            <a:avLst/>
          </a:prstGeom>
          <a:noFill/>
        </p:spPr>
        <p:txBody>
          <a:bodyPr wrap="square">
            <a:spAutoFit/>
          </a:bodyPr>
          <a:lstStyle/>
          <a:p>
            <a:pPr marL="342900" indent="-342900" algn="just">
              <a:lnSpc>
                <a:spcPct val="107000"/>
              </a:lnSpc>
              <a:spcAft>
                <a:spcPts val="800"/>
              </a:spcAft>
              <a:buFont typeface="+mj-lt"/>
              <a:buAutoNum type="arabicPeriod" startAt="3"/>
            </a:pPr>
            <a:r>
              <a:rPr lang="en-ZA" sz="1600" b="1" dirty="0" smtClean="0">
                <a:latin typeface="Arial" panose="020B0604020202020204" pitchFamily="34" charset="0"/>
                <a:cs typeface="Arial" panose="020B0604020202020204" pitchFamily="34" charset="0"/>
              </a:rPr>
              <a:t>Irregular expenditure: </a:t>
            </a:r>
            <a:r>
              <a:rPr lang="en-ZA" sz="1600" dirty="0" smtClean="0">
                <a:latin typeface="Arial" panose="020B0604020202020204" pitchFamily="34" charset="0"/>
                <a:cs typeface="Arial" panose="020B0604020202020204" pitchFamily="34" charset="0"/>
              </a:rPr>
              <a:t>Management embarked on a process to ensure the identification of all irregular expenditure items (completeness) and the appropriate disclosure thereof. Particular attention has been paid on the administration of the Contracts Register to assist management with the early identification of contracts that are maturing 6 months in advance. The relevant SCM processes are initiated in a timely manner.</a:t>
            </a:r>
          </a:p>
          <a:p>
            <a:pPr algn="just">
              <a:lnSpc>
                <a:spcPct val="107000"/>
              </a:lnSpc>
              <a:spcAft>
                <a:spcPts val="800"/>
              </a:spcAft>
            </a:pP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     Progress made on the regularisation of sole supplier contracts is summarised in the table </a:t>
            </a:r>
          </a:p>
          <a:p>
            <a:pPr algn="just">
              <a:lnSpc>
                <a:spcPct val="107000"/>
              </a:lnSpc>
              <a:spcAft>
                <a:spcPts val="800"/>
              </a:spcAft>
            </a:pPr>
            <a:r>
              <a:rPr lang="en-ZA" sz="1600" dirty="0" smtClean="0">
                <a:latin typeface="Arial" panose="020B0604020202020204" pitchFamily="34" charset="0"/>
                <a:cs typeface="Arial" panose="020B0604020202020204" pitchFamily="34" charset="0"/>
              </a:rPr>
              <a:t>      below:</a:t>
            </a:r>
          </a:p>
          <a:p>
            <a:pPr algn="just">
              <a:lnSpc>
                <a:spcPct val="107000"/>
              </a:lnSpc>
              <a:spcAft>
                <a:spcPts val="800"/>
              </a:spcAft>
            </a:pPr>
            <a:endParaRPr lang="en-ZA" sz="1600" dirty="0" smtClean="0">
              <a:latin typeface="Arial" panose="020B0604020202020204" pitchFamily="34" charset="0"/>
              <a:cs typeface="Arial" panose="020B0604020202020204" pitchFamily="34" charset="0"/>
            </a:endParaRPr>
          </a:p>
          <a:p>
            <a:pPr algn="just">
              <a:lnSpc>
                <a:spcPct val="107000"/>
              </a:lnSpc>
              <a:spcAft>
                <a:spcPts val="800"/>
              </a:spcAft>
            </a:pPr>
            <a:endParaRPr lang="en-ZA" sz="16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65545798"/>
              </p:ext>
            </p:extLst>
          </p:nvPr>
        </p:nvGraphicFramePr>
        <p:xfrm>
          <a:off x="244700" y="2925295"/>
          <a:ext cx="8654598" cy="2519680"/>
        </p:xfrm>
        <a:graphic>
          <a:graphicData uri="http://schemas.openxmlformats.org/drawingml/2006/table">
            <a:tbl>
              <a:tblPr firstRow="1" bandRow="1">
                <a:tableStyleId>{5C22544A-7EE6-4342-B048-85BDC9FD1C3A}</a:tableStyleId>
              </a:tblPr>
              <a:tblGrid>
                <a:gridCol w="984328">
                  <a:extLst>
                    <a:ext uri="{9D8B030D-6E8A-4147-A177-3AD203B41FA5}">
                      <a16:colId xmlns:a16="http://schemas.microsoft.com/office/drawing/2014/main" val="20000"/>
                    </a:ext>
                  </a:extLst>
                </a:gridCol>
                <a:gridCol w="6258557">
                  <a:extLst>
                    <a:ext uri="{9D8B030D-6E8A-4147-A177-3AD203B41FA5}">
                      <a16:colId xmlns:a16="http://schemas.microsoft.com/office/drawing/2014/main" val="20001"/>
                    </a:ext>
                  </a:extLst>
                </a:gridCol>
                <a:gridCol w="1411713">
                  <a:extLst>
                    <a:ext uri="{9D8B030D-6E8A-4147-A177-3AD203B41FA5}">
                      <a16:colId xmlns:a16="http://schemas.microsoft.com/office/drawing/2014/main" val="20002"/>
                    </a:ext>
                  </a:extLst>
                </a:gridCol>
              </a:tblGrid>
              <a:tr h="370840">
                <a:tc>
                  <a:txBody>
                    <a:bodyPr/>
                    <a:lstStyle/>
                    <a:p>
                      <a:r>
                        <a:rPr lang="en-ZA" sz="1400" dirty="0" smtClean="0">
                          <a:latin typeface="+mn-lt"/>
                        </a:rPr>
                        <a:t>Item no.</a:t>
                      </a:r>
                      <a:endParaRPr lang="en-ZA" sz="1400" dirty="0">
                        <a:latin typeface="+mn-lt"/>
                      </a:endParaRPr>
                    </a:p>
                  </a:txBody>
                  <a:tcPr/>
                </a:tc>
                <a:tc>
                  <a:txBody>
                    <a:bodyPr/>
                    <a:lstStyle/>
                    <a:p>
                      <a:r>
                        <a:rPr lang="en-ZA" sz="1400" dirty="0" smtClean="0">
                          <a:latin typeface="+mn-lt"/>
                        </a:rPr>
                        <a:t>Description</a:t>
                      </a:r>
                      <a:endParaRPr lang="en-ZA" sz="1400" dirty="0">
                        <a:latin typeface="+mn-lt"/>
                      </a:endParaRPr>
                    </a:p>
                  </a:txBody>
                  <a:tcPr/>
                </a:tc>
                <a:tc>
                  <a:txBody>
                    <a:bodyPr/>
                    <a:lstStyle/>
                    <a:p>
                      <a:pPr algn="ctr"/>
                      <a:r>
                        <a:rPr lang="en-ZA" sz="1400" dirty="0" smtClean="0">
                          <a:latin typeface="+mn-lt"/>
                        </a:rPr>
                        <a:t>Status</a:t>
                      </a:r>
                      <a:endParaRPr lang="en-ZA" sz="1400" dirty="0">
                        <a:latin typeface="+mn-lt"/>
                      </a:endParaRPr>
                    </a:p>
                  </a:txBody>
                  <a:tcPr/>
                </a:tc>
                <a:extLst>
                  <a:ext uri="{0D108BD9-81ED-4DB2-BD59-A6C34878D82A}">
                    <a16:rowId xmlns:a16="http://schemas.microsoft.com/office/drawing/2014/main" val="10000"/>
                  </a:ext>
                </a:extLst>
              </a:tr>
              <a:tr h="370840">
                <a:tc>
                  <a:txBody>
                    <a:bodyPr/>
                    <a:lstStyle/>
                    <a:p>
                      <a:r>
                        <a:rPr lang="en-ZA" sz="1400" dirty="0" smtClean="0">
                          <a:latin typeface="+mn-lt"/>
                        </a:rPr>
                        <a:t>1.</a:t>
                      </a:r>
                      <a:endParaRPr lang="en-ZA" sz="1400" dirty="0">
                        <a:latin typeface="+mn-lt"/>
                      </a:endParaRPr>
                    </a:p>
                  </a:txBody>
                  <a:tcPr/>
                </a:tc>
                <a:tc>
                  <a:txBody>
                    <a:bodyPr/>
                    <a:lstStyle/>
                    <a:p>
                      <a:r>
                        <a:rPr lang="en-US" sz="1400" dirty="0" smtClean="0">
                          <a:latin typeface="+mn-lt"/>
                        </a:rPr>
                        <a:t>Sole supplier submissions approved by CEO (based on research)</a:t>
                      </a:r>
                      <a:endParaRPr lang="en-ZA" sz="1400" dirty="0">
                        <a:latin typeface="+mn-lt"/>
                      </a:endParaRPr>
                    </a:p>
                  </a:txBody>
                  <a:tcPr/>
                </a:tc>
                <a:tc>
                  <a:txBody>
                    <a:bodyPr/>
                    <a:lstStyle/>
                    <a:p>
                      <a:pPr algn="ctr"/>
                      <a:r>
                        <a:rPr lang="en-ZA" sz="1400" dirty="0" smtClean="0">
                          <a:latin typeface="+mn-lt"/>
                        </a:rPr>
                        <a:t>11</a:t>
                      </a:r>
                      <a:endParaRPr lang="en-ZA" sz="1400" dirty="0">
                        <a:latin typeface="+mn-lt"/>
                      </a:endParaRPr>
                    </a:p>
                  </a:txBody>
                  <a:tcPr/>
                </a:tc>
                <a:extLst>
                  <a:ext uri="{0D108BD9-81ED-4DB2-BD59-A6C34878D82A}">
                    <a16:rowId xmlns:a16="http://schemas.microsoft.com/office/drawing/2014/main" val="10001"/>
                  </a:ext>
                </a:extLst>
              </a:tr>
              <a:tr h="370840">
                <a:tc>
                  <a:txBody>
                    <a:bodyPr/>
                    <a:lstStyle/>
                    <a:p>
                      <a:r>
                        <a:rPr lang="en-ZA" sz="1400" dirty="0" smtClean="0">
                          <a:latin typeface="+mn-lt"/>
                        </a:rPr>
                        <a:t>2.</a:t>
                      </a:r>
                      <a:endParaRPr lang="en-ZA" sz="1400" dirty="0">
                        <a:latin typeface="+mn-lt"/>
                      </a:endParaRPr>
                    </a:p>
                  </a:txBody>
                  <a:tcPr/>
                </a:tc>
                <a:tc>
                  <a:txBody>
                    <a:bodyPr/>
                    <a:lstStyle/>
                    <a:p>
                      <a:r>
                        <a:rPr lang="en-US" sz="1400" dirty="0" smtClean="0">
                          <a:latin typeface="+mn-lt"/>
                        </a:rPr>
                        <a:t>Approval for deviation granted by National Treasury to use the service provider</a:t>
                      </a:r>
                      <a:endParaRPr lang="en-ZA" sz="1400" dirty="0">
                        <a:latin typeface="+mn-lt"/>
                      </a:endParaRPr>
                    </a:p>
                  </a:txBody>
                  <a:tcPr/>
                </a:tc>
                <a:tc>
                  <a:txBody>
                    <a:bodyPr/>
                    <a:lstStyle/>
                    <a:p>
                      <a:pPr algn="ctr"/>
                      <a:r>
                        <a:rPr lang="en-ZA" sz="1400" dirty="0" smtClean="0">
                          <a:latin typeface="+mn-lt"/>
                        </a:rPr>
                        <a:t>6</a:t>
                      </a:r>
                      <a:endParaRPr lang="en-ZA" sz="1400" dirty="0">
                        <a:latin typeface="+mn-lt"/>
                      </a:endParaRPr>
                    </a:p>
                  </a:txBody>
                  <a:tcPr/>
                </a:tc>
                <a:extLst>
                  <a:ext uri="{0D108BD9-81ED-4DB2-BD59-A6C34878D82A}">
                    <a16:rowId xmlns:a16="http://schemas.microsoft.com/office/drawing/2014/main" val="10002"/>
                  </a:ext>
                </a:extLst>
              </a:tr>
              <a:tr h="370840">
                <a:tc>
                  <a:txBody>
                    <a:bodyPr/>
                    <a:lstStyle/>
                    <a:p>
                      <a:r>
                        <a:rPr lang="en-ZA" sz="1400" dirty="0" smtClean="0">
                          <a:latin typeface="+mn-lt"/>
                        </a:rPr>
                        <a:t>3.</a:t>
                      </a:r>
                      <a:endParaRPr lang="en-ZA" sz="1400" dirty="0">
                        <a:latin typeface="+mn-lt"/>
                      </a:endParaRPr>
                    </a:p>
                  </a:txBody>
                  <a:tcPr/>
                </a:tc>
                <a:tc>
                  <a:txBody>
                    <a:bodyPr/>
                    <a:lstStyle/>
                    <a:p>
                      <a:r>
                        <a:rPr lang="en-US" sz="1400" dirty="0" smtClean="0">
                          <a:latin typeface="+mn-lt"/>
                        </a:rPr>
                        <a:t>Partial approval for deviation granted by NT, but GPW</a:t>
                      </a:r>
                      <a:r>
                        <a:rPr lang="en-US" sz="1400" baseline="0" dirty="0" smtClean="0">
                          <a:latin typeface="+mn-lt"/>
                        </a:rPr>
                        <a:t> busy with research to facilitate </a:t>
                      </a:r>
                      <a:r>
                        <a:rPr lang="en-US" sz="1400" dirty="0" smtClean="0">
                          <a:latin typeface="+mn-lt"/>
                        </a:rPr>
                        <a:t>approval </a:t>
                      </a:r>
                      <a:endParaRPr lang="en-ZA" sz="1400" dirty="0">
                        <a:latin typeface="+mn-lt"/>
                      </a:endParaRPr>
                    </a:p>
                  </a:txBody>
                  <a:tcPr/>
                </a:tc>
                <a:tc>
                  <a:txBody>
                    <a:bodyPr/>
                    <a:lstStyle/>
                    <a:p>
                      <a:pPr algn="ctr"/>
                      <a:r>
                        <a:rPr lang="en-ZA" sz="1400" dirty="0" smtClean="0">
                          <a:latin typeface="+mn-lt"/>
                        </a:rPr>
                        <a:t>1</a:t>
                      </a:r>
                      <a:endParaRPr lang="en-ZA" sz="1400" dirty="0">
                        <a:latin typeface="+mn-lt"/>
                      </a:endParaRPr>
                    </a:p>
                  </a:txBody>
                  <a:tcPr/>
                </a:tc>
                <a:extLst>
                  <a:ext uri="{0D108BD9-81ED-4DB2-BD59-A6C34878D82A}">
                    <a16:rowId xmlns:a16="http://schemas.microsoft.com/office/drawing/2014/main" val="10003"/>
                  </a:ext>
                </a:extLst>
              </a:tr>
              <a:tr h="370840">
                <a:tc>
                  <a:txBody>
                    <a:bodyPr/>
                    <a:lstStyle/>
                    <a:p>
                      <a:r>
                        <a:rPr lang="en-ZA" sz="1400" dirty="0" smtClean="0">
                          <a:latin typeface="+mn-lt"/>
                        </a:rPr>
                        <a:t>4.</a:t>
                      </a:r>
                      <a:endParaRPr lang="en-ZA" sz="1400" dirty="0">
                        <a:latin typeface="+mn-lt"/>
                      </a:endParaRPr>
                    </a:p>
                  </a:txBody>
                  <a:tcPr/>
                </a:tc>
                <a:tc>
                  <a:txBody>
                    <a:bodyPr/>
                    <a:lstStyle/>
                    <a:p>
                      <a:r>
                        <a:rPr lang="en-ZA" sz="1400" dirty="0" smtClean="0">
                          <a:latin typeface="+mn-lt"/>
                        </a:rPr>
                        <a:t>Research in progress to facilitate approval</a:t>
                      </a:r>
                      <a:endParaRPr lang="en-ZA" sz="1400" dirty="0">
                        <a:latin typeface="+mn-lt"/>
                      </a:endParaRPr>
                    </a:p>
                  </a:txBody>
                  <a:tcPr/>
                </a:tc>
                <a:tc>
                  <a:txBody>
                    <a:bodyPr/>
                    <a:lstStyle/>
                    <a:p>
                      <a:pPr algn="ctr"/>
                      <a:r>
                        <a:rPr lang="en-ZA" sz="1400" dirty="0" smtClean="0">
                          <a:latin typeface="+mn-lt"/>
                        </a:rPr>
                        <a:t>26</a:t>
                      </a:r>
                      <a:endParaRPr lang="en-ZA" sz="1400" dirty="0">
                        <a:latin typeface="+mn-lt"/>
                      </a:endParaRPr>
                    </a:p>
                  </a:txBody>
                  <a:tcPr/>
                </a:tc>
                <a:extLst>
                  <a:ext uri="{0D108BD9-81ED-4DB2-BD59-A6C34878D82A}">
                    <a16:rowId xmlns:a16="http://schemas.microsoft.com/office/drawing/2014/main" val="10004"/>
                  </a:ext>
                </a:extLst>
              </a:tr>
              <a:tr h="370840">
                <a:tc>
                  <a:txBody>
                    <a:bodyPr/>
                    <a:lstStyle/>
                    <a:p>
                      <a:endParaRPr lang="en-ZA" sz="1400" dirty="0">
                        <a:latin typeface="+mn-lt"/>
                      </a:endParaRPr>
                    </a:p>
                  </a:txBody>
                  <a:tcPr/>
                </a:tc>
                <a:tc>
                  <a:txBody>
                    <a:bodyPr/>
                    <a:lstStyle/>
                    <a:p>
                      <a:r>
                        <a:rPr lang="en-ZA" sz="1400" b="1" dirty="0" smtClean="0">
                          <a:latin typeface="+mn-lt"/>
                        </a:rPr>
                        <a:t>Total</a:t>
                      </a:r>
                      <a:endParaRPr lang="en-ZA" sz="1400" b="1" dirty="0">
                        <a:latin typeface="+mn-lt"/>
                      </a:endParaRPr>
                    </a:p>
                  </a:txBody>
                  <a:tcPr/>
                </a:tc>
                <a:tc>
                  <a:txBody>
                    <a:bodyPr/>
                    <a:lstStyle/>
                    <a:p>
                      <a:pPr algn="ctr"/>
                      <a:r>
                        <a:rPr lang="en-ZA" sz="1400" b="1" dirty="0" smtClean="0">
                          <a:latin typeface="+mn-lt"/>
                        </a:rPr>
                        <a:t>44</a:t>
                      </a:r>
                      <a:endParaRPr lang="en-ZA" sz="1400" b="1" dirty="0">
                        <a:latin typeface="+mn-lt"/>
                      </a:endParaRPr>
                    </a:p>
                  </a:txBody>
                  <a:tcPr/>
                </a:tc>
                <a:extLst>
                  <a:ext uri="{0D108BD9-81ED-4DB2-BD59-A6C34878D82A}">
                    <a16:rowId xmlns:a16="http://schemas.microsoft.com/office/drawing/2014/main" val="10007"/>
                  </a:ext>
                </a:extLst>
              </a:tr>
            </a:tbl>
          </a:graphicData>
        </a:graphic>
      </p:graphicFrame>
      <p:sp>
        <p:nvSpPr>
          <p:cNvPr id="7" name="Slide Number Placeholder 6"/>
          <p:cNvSpPr>
            <a:spLocks noGrp="1"/>
          </p:cNvSpPr>
          <p:nvPr>
            <p:ph type="sldNum" sz="quarter" idx="12"/>
          </p:nvPr>
        </p:nvSpPr>
        <p:spPr/>
        <p:txBody>
          <a:bodyPr/>
          <a:lstStyle/>
          <a:p>
            <a:fld id="{2066355A-084C-D24E-9AD2-7E4FC41EA627}" type="slidenum">
              <a:rPr lang="en-US" smtClean="0"/>
              <a:t>32</a:t>
            </a:fld>
            <a:endParaRPr lang="en-US" dirty="0"/>
          </a:p>
        </p:txBody>
      </p:sp>
    </p:spTree>
    <p:extLst>
      <p:ext uri="{BB962C8B-B14F-4D97-AF65-F5344CB8AC3E}">
        <p14:creationId xmlns:p14="http://schemas.microsoft.com/office/powerpoint/2010/main" val="29398122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00" y="166255"/>
            <a:ext cx="8317409" cy="415637"/>
          </a:xfrm>
        </p:spPr>
        <p:txBody>
          <a:bodyPr>
            <a:noAutofit/>
          </a:bodyPr>
          <a:lstStyle/>
          <a:p>
            <a:pPr algn="l"/>
            <a:r>
              <a:rPr lang="en-ZA" sz="2800" b="1" dirty="0" smtClean="0">
                <a:latin typeface="Arial" panose="020B0604020202020204" pitchFamily="34" charset="0"/>
                <a:cs typeface="Arial" panose="020B0604020202020204" pitchFamily="34" charset="0"/>
              </a:rPr>
              <a:t>Action plan to address the 2020/21 findings</a:t>
            </a:r>
            <a:endParaRPr lang="en-US" sz="2800" b="1" dirty="0">
              <a:latin typeface="Arial" panose="020B0604020202020204" pitchFamily="34" charset="0"/>
              <a:cs typeface="Arial" panose="020B0604020202020204" pitchFamily="34" charset="0"/>
            </a:endParaRPr>
          </a:p>
        </p:txBody>
      </p:sp>
      <p:sp>
        <p:nvSpPr>
          <p:cNvPr id="11" name="Rectangle 10"/>
          <p:cNvSpPr/>
          <p:nvPr/>
        </p:nvSpPr>
        <p:spPr>
          <a:xfrm>
            <a:off x="581891" y="581891"/>
            <a:ext cx="8317409" cy="5703036"/>
          </a:xfrm>
          <a:prstGeom prst="rect">
            <a:avLst/>
          </a:prstGeom>
        </p:spPr>
        <p:txBody>
          <a:bodyPr wrap="square">
            <a:spAutoFit/>
          </a:bodyPr>
          <a:lstStyle/>
          <a:p>
            <a:pPr>
              <a:lnSpc>
                <a:spcPct val="107000"/>
              </a:lnSpc>
              <a:spcAft>
                <a:spcPts val="800"/>
              </a:spcAft>
            </a:pPr>
            <a:endParaRPr lang="en-ZA"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3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400" b="1" dirty="0">
                <a:latin typeface="Arial" panose="020B0604020202020204" pitchFamily="34" charset="0"/>
                <a:ea typeface="Calibri" panose="020F0502020204030204" pitchFamily="34" charset="0"/>
                <a:cs typeface="Times New Roman" panose="02020603050405020304" pitchFamily="18" charset="0"/>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C816D67-B21A-42C7-04E2-7F6C69FDF617}"/>
              </a:ext>
            </a:extLst>
          </p:cNvPr>
          <p:cNvSpPr txBox="1"/>
          <p:nvPr/>
        </p:nvSpPr>
        <p:spPr>
          <a:xfrm>
            <a:off x="120073" y="897042"/>
            <a:ext cx="8876145" cy="486094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ZA" sz="1600" dirty="0">
                <a:latin typeface="Arial" panose="020B0604020202020204" pitchFamily="34" charset="0"/>
                <a:ea typeface="Calibri" panose="020F0502020204030204" pitchFamily="34" charset="0"/>
                <a:cs typeface="Arial" panose="020B0604020202020204" pitchFamily="34" charset="0"/>
              </a:rPr>
              <a:t>An audit </a:t>
            </a:r>
            <a:r>
              <a:rPr lang="en-ZA" sz="1600" dirty="0" smtClean="0">
                <a:latin typeface="Arial" panose="020B0604020202020204" pitchFamily="34" charset="0"/>
                <a:ea typeface="Calibri" panose="020F0502020204030204" pitchFamily="34" charset="0"/>
                <a:cs typeface="Arial" panose="020B0604020202020204" pitchFamily="34" charset="0"/>
              </a:rPr>
              <a:t>Action Plan and Audit Matrix </a:t>
            </a:r>
            <a:r>
              <a:rPr lang="en-ZA" sz="1600" dirty="0">
                <a:latin typeface="Arial" panose="020B0604020202020204" pitchFamily="34" charset="0"/>
                <a:ea typeface="Calibri" panose="020F0502020204030204" pitchFamily="34" charset="0"/>
                <a:cs typeface="Arial" panose="020B0604020202020204" pitchFamily="34" charset="0"/>
              </a:rPr>
              <a:t>has been developed to monitor progress in implementing the AGSA </a:t>
            </a:r>
            <a:r>
              <a:rPr lang="en-ZA" sz="1600" dirty="0" smtClean="0">
                <a:latin typeface="Arial" panose="020B0604020202020204" pitchFamily="34" charset="0"/>
                <a:ea typeface="Calibri" panose="020F0502020204030204" pitchFamily="34" charset="0"/>
                <a:cs typeface="Arial" panose="020B0604020202020204" pitchFamily="34" charset="0"/>
              </a:rPr>
              <a:t>recommendations.</a:t>
            </a:r>
            <a:endParaRPr lang="en-ZA" sz="1600" b="1" i="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ZA" sz="1600" dirty="0">
                <a:latin typeface="Arial" panose="020B0604020202020204" pitchFamily="34" charset="0"/>
                <a:ea typeface="Calibri" panose="020F0502020204030204" pitchFamily="34" charset="0"/>
                <a:cs typeface="Arial" panose="020B0604020202020204" pitchFamily="34" charset="0"/>
              </a:rPr>
              <a:t>GPW has met </a:t>
            </a:r>
            <a:r>
              <a:rPr lang="en-ZA" sz="1600" dirty="0" smtClean="0">
                <a:latin typeface="Arial" panose="020B0604020202020204" pitchFamily="34" charset="0"/>
                <a:ea typeface="Calibri" panose="020F0502020204030204" pitchFamily="34" charset="0"/>
                <a:cs typeface="Arial" panose="020B0604020202020204" pitchFamily="34" charset="0"/>
              </a:rPr>
              <a:t>with Offices </a:t>
            </a:r>
            <a:r>
              <a:rPr lang="en-ZA" sz="1600" dirty="0">
                <a:latin typeface="Arial" panose="020B0604020202020204" pitchFamily="34" charset="0"/>
                <a:ea typeface="Calibri" panose="020F0502020204030204" pitchFamily="34" charset="0"/>
                <a:cs typeface="Arial" panose="020B0604020202020204" pitchFamily="34" charset="0"/>
              </a:rPr>
              <a:t>of the Accountant General and Auditor General to obtain guidance and exemption relating to the limitation of scope </a:t>
            </a:r>
            <a:r>
              <a:rPr lang="en-ZA" sz="1600" dirty="0" smtClean="0">
                <a:latin typeface="Arial" panose="020B0604020202020204" pitchFamily="34" charset="0"/>
                <a:ea typeface="Calibri" panose="020F0502020204030204" pitchFamily="34" charset="0"/>
                <a:cs typeface="Arial" panose="020B0604020202020204" pitchFamily="34" charset="0"/>
              </a:rPr>
              <a:t>findings,  due to the </a:t>
            </a:r>
            <a:r>
              <a:rPr lang="en-ZA" sz="1600" dirty="0">
                <a:latin typeface="Arial" panose="020B0604020202020204" pitchFamily="34" charset="0"/>
                <a:ea typeface="Calibri" panose="020F0502020204030204" pitchFamily="34" charset="0"/>
                <a:cs typeface="Arial" panose="020B0604020202020204" pitchFamily="34" charset="0"/>
              </a:rPr>
              <a:t>absence of the general ledger</a:t>
            </a:r>
            <a:r>
              <a:rPr lang="en-GB" sz="1600" dirty="0" smtClean="0">
                <a:latin typeface="Arial" panose="020B0604020202020204" pitchFamily="34" charset="0"/>
                <a:cs typeface="Arial" panose="020B0604020202020204" pitchFamily="34" charset="0"/>
              </a:rPr>
              <a:t>.</a:t>
            </a:r>
          </a:p>
          <a:p>
            <a:pPr marL="742950" lvl="1" indent="-285750">
              <a:lnSpc>
                <a:spcPct val="107000"/>
              </a:lnSpc>
              <a:spcAft>
                <a:spcPts val="800"/>
              </a:spcAft>
              <a:buFont typeface="Arial" panose="020B0604020202020204" pitchFamily="34" charset="0"/>
              <a:buChar char="•"/>
            </a:pPr>
            <a:r>
              <a:rPr lang="en-GB" sz="1600" dirty="0" smtClean="0">
                <a:latin typeface="Arial" panose="020B0604020202020204" pitchFamily="34" charset="0"/>
                <a:cs typeface="Arial" panose="020B0604020202020204" pitchFamily="34" charset="0"/>
              </a:rPr>
              <a:t>Meeting held between Minister and AGSA to engage on the audit process for GPW and guidance going forward.</a:t>
            </a:r>
          </a:p>
          <a:p>
            <a:pPr marL="742950" lvl="1" indent="-285750">
              <a:lnSpc>
                <a:spcPct val="107000"/>
              </a:lnSpc>
              <a:spcAft>
                <a:spcPts val="800"/>
              </a:spcAft>
              <a:buFont typeface="Arial" panose="020B0604020202020204" pitchFamily="34" charset="0"/>
              <a:buChar char="•"/>
            </a:pPr>
            <a:r>
              <a:rPr lang="en-GB" sz="1600" dirty="0" smtClean="0">
                <a:latin typeface="Arial" panose="020B0604020202020204" pitchFamily="34" charset="0"/>
                <a:cs typeface="Arial" panose="020B0604020202020204" pitchFamily="34" charset="0"/>
              </a:rPr>
              <a:t>Letter written to National Treasury requesting an exemption </a:t>
            </a:r>
            <a:r>
              <a:rPr lang="en-GB" sz="1600" dirty="0">
                <a:latin typeface="Arial" panose="020B0604020202020204" pitchFamily="34" charset="0"/>
                <a:cs typeface="Arial" panose="020B0604020202020204" pitchFamily="34" charset="0"/>
              </a:rPr>
              <a:t>from </a:t>
            </a:r>
            <a:r>
              <a:rPr lang="en-GB" sz="1600" dirty="0" smtClean="0">
                <a:latin typeface="Arial" panose="020B0604020202020204" pitchFamily="34" charset="0"/>
                <a:cs typeface="Arial" panose="020B0604020202020204" pitchFamily="34" charset="0"/>
              </a:rPr>
              <a:t>specific provisions of the PFMA. Follow up being made on the response.</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Internal Controls Committee has been established to focus specifically on strengthening of internal controls and improving overall governance. It has been sitting and progress made is reported at EXCO.</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Internal Audit is focusing on, amongst others, probity audit in this financial year. The outcome will enable GPW to improve on f</a:t>
            </a:r>
            <a:r>
              <a:rPr lang="en-ZA" sz="1600" dirty="0" err="1" smtClean="0"/>
              <a:t>inancial</a:t>
            </a:r>
            <a:r>
              <a:rPr lang="en-ZA" sz="1600" dirty="0" smtClean="0"/>
              <a:t> </a:t>
            </a:r>
            <a:r>
              <a:rPr lang="en-ZA" sz="1600" dirty="0"/>
              <a:t>probity and </a:t>
            </a:r>
            <a:r>
              <a:rPr lang="en-ZA" sz="1600" dirty="0" smtClean="0"/>
              <a:t>engender a culture </a:t>
            </a:r>
            <a:r>
              <a:rPr lang="en-ZA" sz="1600" dirty="0"/>
              <a:t>that supports </a:t>
            </a:r>
            <a:r>
              <a:rPr lang="en-ZA" sz="1600" dirty="0" smtClean="0"/>
              <a:t>probity in line with the procurement policy and processes.</a:t>
            </a:r>
            <a:endParaRPr lang="en-ZA" sz="1600" dirty="0"/>
          </a:p>
          <a:p>
            <a:endParaRPr lang="en-GB" sz="1600" dirty="0">
              <a:latin typeface="Arial" panose="020B06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t>33</a:t>
            </a:fld>
            <a:endParaRPr lang="en-US" dirty="0"/>
          </a:p>
        </p:txBody>
      </p:sp>
    </p:spTree>
    <p:extLst>
      <p:ext uri="{BB962C8B-B14F-4D97-AF65-F5344CB8AC3E}">
        <p14:creationId xmlns:p14="http://schemas.microsoft.com/office/powerpoint/2010/main" val="39570919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00" y="374072"/>
            <a:ext cx="8899300" cy="415637"/>
          </a:xfrm>
        </p:spPr>
        <p:txBody>
          <a:bodyPr>
            <a:noAutofit/>
          </a:bodyPr>
          <a:lstStyle/>
          <a:p>
            <a:pPr algn="l"/>
            <a:r>
              <a:rPr lang="en-ZA" sz="2800" b="1" dirty="0" smtClean="0">
                <a:latin typeface="Arial" panose="020B0604020202020204" pitchFamily="34" charset="0"/>
                <a:cs typeface="Arial" panose="020B0604020202020204" pitchFamily="34" charset="0"/>
              </a:rPr>
              <a:t>Action plan to address the 2020/21 findings, cont..</a:t>
            </a:r>
            <a:endParaRPr lang="en-US" sz="2800" b="1" dirty="0">
              <a:latin typeface="Arial" panose="020B0604020202020204" pitchFamily="34" charset="0"/>
              <a:cs typeface="Arial" panose="020B0604020202020204" pitchFamily="34" charset="0"/>
            </a:endParaRPr>
          </a:p>
        </p:txBody>
      </p:sp>
      <p:sp>
        <p:nvSpPr>
          <p:cNvPr id="11" name="Rectangle 10"/>
          <p:cNvSpPr/>
          <p:nvPr/>
        </p:nvSpPr>
        <p:spPr>
          <a:xfrm>
            <a:off x="581891" y="581891"/>
            <a:ext cx="8317409" cy="5703036"/>
          </a:xfrm>
          <a:prstGeom prst="rect">
            <a:avLst/>
          </a:prstGeom>
        </p:spPr>
        <p:txBody>
          <a:bodyPr wrap="square">
            <a:spAutoFit/>
          </a:bodyPr>
          <a:lstStyle/>
          <a:p>
            <a:pPr>
              <a:lnSpc>
                <a:spcPct val="107000"/>
              </a:lnSpc>
              <a:spcAft>
                <a:spcPts val="800"/>
              </a:spcAft>
            </a:pPr>
            <a:endParaRPr lang="en-ZA"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3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400" b="1" dirty="0">
                <a:latin typeface="Arial" panose="020B0604020202020204" pitchFamily="34" charset="0"/>
                <a:ea typeface="Calibri" panose="020F0502020204030204" pitchFamily="34" charset="0"/>
                <a:cs typeface="Times New Roman" panose="02020603050405020304" pitchFamily="18" charset="0"/>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C816D67-B21A-42C7-04E2-7F6C69FDF617}"/>
              </a:ext>
            </a:extLst>
          </p:cNvPr>
          <p:cNvSpPr txBox="1"/>
          <p:nvPr/>
        </p:nvSpPr>
        <p:spPr>
          <a:xfrm>
            <a:off x="120073" y="1233358"/>
            <a:ext cx="8876145" cy="4541564"/>
          </a:xfrm>
          <a:prstGeom prst="rect">
            <a:avLst/>
          </a:prstGeom>
          <a:noFill/>
        </p:spPr>
        <p:txBody>
          <a:bodyPr wrap="square">
            <a:spAutoFit/>
          </a:bodyPr>
          <a:lstStyle/>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In </a:t>
            </a:r>
            <a:r>
              <a:rPr lang="en-GB" sz="1600" dirty="0">
                <a:latin typeface="Arial" panose="020B0604020202020204" pitchFamily="34" charset="0"/>
                <a:cs typeface="Arial" panose="020B0604020202020204" pitchFamily="34" charset="0"/>
              </a:rPr>
              <a:t>order to reconstruct the balance for debtors that are valid and accurate as at </a:t>
            </a:r>
            <a:r>
              <a:rPr lang="en-GB" sz="1600" dirty="0" smtClean="0">
                <a:latin typeface="Arial" panose="020B0604020202020204" pitchFamily="34" charset="0"/>
                <a:cs typeface="Arial" panose="020B0604020202020204" pitchFamily="34" charset="0"/>
              </a:rPr>
              <a:t>31</a:t>
            </a:r>
            <a:r>
              <a:rPr lang="en-GB" sz="1600" baseline="30000" dirty="0" smtClean="0">
                <a:latin typeface="Arial" panose="020B0604020202020204" pitchFamily="34" charset="0"/>
                <a:cs typeface="Arial" panose="020B0604020202020204" pitchFamily="34" charset="0"/>
              </a:rPr>
              <a:t>st</a:t>
            </a:r>
            <a:r>
              <a:rPr lang="en-GB" sz="1600" dirty="0" smtClean="0">
                <a:latin typeface="Arial" panose="020B0604020202020204" pitchFamily="34" charset="0"/>
                <a:cs typeface="Arial" panose="020B0604020202020204" pitchFamily="34" charset="0"/>
              </a:rPr>
              <a:t> March </a:t>
            </a:r>
            <a:r>
              <a:rPr lang="en-GB" sz="1600" dirty="0">
                <a:latin typeface="Arial" panose="020B0604020202020204" pitchFamily="34" charset="0"/>
                <a:cs typeface="Arial" panose="020B0604020202020204" pitchFamily="34" charset="0"/>
              </a:rPr>
              <a:t>2022, GPW had embarked on the debtors' </a:t>
            </a:r>
            <a:r>
              <a:rPr lang="en-GB" sz="1600" dirty="0" smtClean="0">
                <a:latin typeface="Arial" panose="020B0604020202020204" pitchFamily="34" charset="0"/>
                <a:cs typeface="Arial" panose="020B0604020202020204" pitchFamily="34" charset="0"/>
              </a:rPr>
              <a:t>circularisation exercise, </a:t>
            </a:r>
            <a:r>
              <a:rPr lang="en-GB" sz="1600" dirty="0">
                <a:latin typeface="Arial" panose="020B0604020202020204" pitchFamily="34" charset="0"/>
                <a:cs typeface="Arial" panose="020B0604020202020204" pitchFamily="34" charset="0"/>
              </a:rPr>
              <a:t>wherein Government Departments both National and Provincial,  Government Entities and Municipalities were </a:t>
            </a:r>
            <a:r>
              <a:rPr lang="en-GB" sz="1600" dirty="0" smtClean="0">
                <a:latin typeface="Arial" panose="020B0604020202020204" pitchFamily="34" charset="0"/>
                <a:cs typeface="Arial" panose="020B0604020202020204" pitchFamily="34" charset="0"/>
              </a:rPr>
              <a:t>approached and requested </a:t>
            </a:r>
            <a:r>
              <a:rPr lang="en-GB" sz="1600" dirty="0">
                <a:latin typeface="Arial" panose="020B0604020202020204" pitchFamily="34" charset="0"/>
                <a:cs typeface="Arial" panose="020B0604020202020204" pitchFamily="34" charset="0"/>
              </a:rPr>
              <a:t>to validate the balance owing to GPW as per their audited Annual Financial </a:t>
            </a:r>
            <a:r>
              <a:rPr lang="en-GB" sz="1600" dirty="0" smtClean="0">
                <a:latin typeface="Arial" panose="020B0604020202020204" pitchFamily="34" charset="0"/>
                <a:cs typeface="Arial" panose="020B0604020202020204" pitchFamily="34" charset="0"/>
              </a:rPr>
              <a:t>statements.</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GPW </a:t>
            </a:r>
            <a:r>
              <a:rPr lang="en-GB" sz="1600" dirty="0">
                <a:latin typeface="Arial" panose="020B0604020202020204" pitchFamily="34" charset="0"/>
                <a:cs typeface="Arial" panose="020B0604020202020204" pitchFamily="34" charset="0"/>
              </a:rPr>
              <a:t>issued 1 447 </a:t>
            </a:r>
            <a:r>
              <a:rPr lang="en-GB" sz="1600" dirty="0" smtClean="0">
                <a:latin typeface="Arial" panose="020B0604020202020204" pitchFamily="34" charset="0"/>
                <a:cs typeface="Arial" panose="020B0604020202020204" pitchFamily="34" charset="0"/>
              </a:rPr>
              <a:t>debtor accounts (via email) to </a:t>
            </a:r>
            <a:r>
              <a:rPr lang="en-GB" sz="1600" dirty="0">
                <a:latin typeface="Arial" panose="020B0604020202020204" pitchFamily="34" charset="0"/>
                <a:cs typeface="Arial" panose="020B0604020202020204" pitchFamily="34" charset="0"/>
              </a:rPr>
              <a:t>all its customers with the balances that reflected in the debtor's ledger as at </a:t>
            </a:r>
            <a:r>
              <a:rPr lang="en-GB" sz="1600" dirty="0" smtClean="0">
                <a:latin typeface="Arial" panose="020B0604020202020204" pitchFamily="34" charset="0"/>
                <a:cs typeface="Arial" panose="020B0604020202020204" pitchFamily="34" charset="0"/>
              </a:rPr>
              <a:t>31</a:t>
            </a:r>
            <a:r>
              <a:rPr lang="en-GB" sz="1600" baseline="30000" dirty="0" smtClean="0">
                <a:latin typeface="Arial" panose="020B0604020202020204" pitchFamily="34" charset="0"/>
                <a:cs typeface="Arial" panose="020B0604020202020204" pitchFamily="34" charset="0"/>
              </a:rPr>
              <a:t>st</a:t>
            </a:r>
            <a:r>
              <a:rPr lang="en-GB" sz="1600" dirty="0" smtClean="0">
                <a:latin typeface="Arial" panose="020B0604020202020204" pitchFamily="34" charset="0"/>
                <a:cs typeface="Arial" panose="020B0604020202020204" pitchFamily="34" charset="0"/>
              </a:rPr>
              <a:t> March </a:t>
            </a:r>
            <a:r>
              <a:rPr lang="en-GB" sz="1600" dirty="0">
                <a:latin typeface="Arial" panose="020B0604020202020204" pitchFamily="34" charset="0"/>
                <a:cs typeface="Arial" panose="020B0604020202020204" pitchFamily="34" charset="0"/>
              </a:rPr>
              <a:t>2022. Only one municipality has responded thus far, which has resulted in process not being effective</a:t>
            </a:r>
            <a:r>
              <a:rPr lang="en-GB" sz="16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The CFO is busy making contact with CFO’s of relevant departments/entities as part of his intervention, to facilitate receipt of invoices by GPW. Should this approach not help, then National Treasury will be requested to assist. </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Of </a:t>
            </a:r>
            <a:r>
              <a:rPr lang="en-GB" sz="1600" dirty="0">
                <a:latin typeface="Arial" panose="020B0604020202020204" pitchFamily="34" charset="0"/>
                <a:cs typeface="Arial" panose="020B0604020202020204" pitchFamily="34" charset="0"/>
              </a:rPr>
              <a:t>the 1 447 debtors accounts, 370 accounts balances also reflected the interest charged to overdue amounts that is in line with Section 80 of the PFMA and Treasury Regulation </a:t>
            </a:r>
            <a:r>
              <a:rPr lang="en-US" sz="1600" dirty="0">
                <a:latin typeface="Arial" panose="020B0604020202020204" pitchFamily="34" charset="0"/>
                <a:cs typeface="Arial" panose="020B0604020202020204" pitchFamily="34" charset="0"/>
              </a:rPr>
              <a:t>11.5 wherein it clearly stated that - </a:t>
            </a:r>
            <a:r>
              <a:rPr lang="en-US" sz="1600" i="1" dirty="0">
                <a:latin typeface="Arial" panose="020B0604020202020204" pitchFamily="34" charset="0"/>
                <a:cs typeface="Arial" panose="020B0604020202020204" pitchFamily="34" charset="0"/>
              </a:rPr>
              <a:t>Interest must be charged on debts to the state at the interest rate determined by the Minister of Finance in terms of section 80 of the Act, GPW has </a:t>
            </a:r>
            <a:r>
              <a:rPr lang="en-US" sz="1600" i="1" dirty="0" smtClean="0">
                <a:latin typeface="Arial" panose="020B0604020202020204" pitchFamily="34" charset="0"/>
                <a:cs typeface="Arial" panose="020B0604020202020204" pitchFamily="34" charset="0"/>
              </a:rPr>
              <a:t>received an </a:t>
            </a:r>
            <a:r>
              <a:rPr lang="en-US" sz="1600" i="1" dirty="0">
                <a:latin typeface="Arial" panose="020B0604020202020204" pitchFamily="34" charset="0"/>
                <a:cs typeface="Arial" panose="020B0604020202020204" pitchFamily="34" charset="0"/>
              </a:rPr>
              <a:t>exemption </a:t>
            </a:r>
            <a:r>
              <a:rPr lang="en-US" sz="1600" i="1" dirty="0" smtClean="0">
                <a:latin typeface="Arial" panose="020B0604020202020204" pitchFamily="34" charset="0"/>
                <a:cs typeface="Arial" panose="020B0604020202020204" pitchFamily="34" charset="0"/>
              </a:rPr>
              <a:t>to not charge </a:t>
            </a:r>
            <a:r>
              <a:rPr lang="en-US" sz="1600" i="1" dirty="0">
                <a:latin typeface="Arial" panose="020B0604020202020204" pitchFamily="34" charset="0"/>
                <a:cs typeface="Arial" panose="020B0604020202020204" pitchFamily="34" charset="0"/>
              </a:rPr>
              <a:t>such interest until the balance on its records are valid and accurate.</a:t>
            </a:r>
            <a:endParaRPr lang="en-GB" sz="1600" i="1" dirty="0">
              <a:latin typeface="Arial" panose="020B06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t>34</a:t>
            </a:fld>
            <a:endParaRPr lang="en-US" dirty="0"/>
          </a:p>
        </p:txBody>
      </p:sp>
    </p:spTree>
    <p:extLst>
      <p:ext uri="{BB962C8B-B14F-4D97-AF65-F5344CB8AC3E}">
        <p14:creationId xmlns:p14="http://schemas.microsoft.com/office/powerpoint/2010/main" val="30767928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ZA" dirty="0" smtClean="0"/>
          </a:p>
          <a:p>
            <a:pPr marL="0" indent="0">
              <a:buNone/>
            </a:pPr>
            <a:endParaRPr lang="en-ZA" dirty="0"/>
          </a:p>
          <a:p>
            <a:pPr marL="0" indent="0" algn="ctr">
              <a:buNone/>
            </a:pPr>
            <a:r>
              <a:rPr lang="en-ZA" b="1" dirty="0" smtClean="0">
                <a:latin typeface="Arial Black" panose="020B0A04020102020204" pitchFamily="34" charset="0"/>
              </a:rPr>
              <a:t>PART D: Risk Management</a:t>
            </a:r>
            <a:endParaRPr lang="en-ZA" b="1" dirty="0">
              <a:latin typeface="Arial Black" panose="020B0A04020102020204" pitchFamily="34" charset="0"/>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t>35</a:t>
            </a:fld>
            <a:endParaRPr lang="en-US" dirty="0"/>
          </a:p>
        </p:txBody>
      </p:sp>
    </p:spTree>
    <p:extLst>
      <p:ext uri="{BB962C8B-B14F-4D97-AF65-F5344CB8AC3E}">
        <p14:creationId xmlns:p14="http://schemas.microsoft.com/office/powerpoint/2010/main" val="7357622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5" y="91065"/>
            <a:ext cx="7104190" cy="1143000"/>
          </a:xfrm>
        </p:spPr>
        <p:txBody>
          <a:bodyPr/>
          <a:lstStyle/>
          <a:p>
            <a:pPr algn="l"/>
            <a:r>
              <a:rPr lang="en-ZA" sz="3200" dirty="0" smtClean="0">
                <a:latin typeface="Arial" panose="020B0604020202020204" pitchFamily="34" charset="0"/>
                <a:cs typeface="Arial" panose="020B0604020202020204" pitchFamily="34" charset="0"/>
              </a:rPr>
              <a:t>Strategic Risks</a:t>
            </a:r>
            <a:endParaRPr lang="en-Z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0973" y="803564"/>
            <a:ext cx="8808299" cy="4916199"/>
          </a:xfrm>
        </p:spPr>
        <p:txBody>
          <a:bodyPr/>
          <a:lstStyle/>
          <a:p>
            <a:pPr marL="0" indent="0">
              <a:buNone/>
            </a:pPr>
            <a:r>
              <a:rPr lang="en-ZA" sz="1400" b="1" dirty="0" smtClean="0">
                <a:latin typeface="Arial" panose="020B0604020202020204" pitchFamily="34" charset="0"/>
                <a:cs typeface="Arial" panose="020B0604020202020204" pitchFamily="34" charset="0"/>
              </a:rPr>
              <a:t>In the 2020/21 financial year GPW identified and put mitigation actions against enterprise risks as follows</a:t>
            </a:r>
            <a:r>
              <a:rPr lang="en-ZA" sz="1200" b="1" dirty="0" smtClean="0">
                <a:latin typeface="Arial" panose="020B0604020202020204" pitchFamily="34" charset="0"/>
                <a:cs typeface="Arial" panose="020B0604020202020204" pitchFamily="34" charset="0"/>
              </a:rPr>
              <a:t>:</a:t>
            </a:r>
            <a:endParaRPr lang="en-ZA" sz="12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10405863"/>
              </p:ext>
            </p:extLst>
          </p:nvPr>
        </p:nvGraphicFramePr>
        <p:xfrm>
          <a:off x="304800" y="1136074"/>
          <a:ext cx="8654471" cy="5364168"/>
        </p:xfrm>
        <a:graphic>
          <a:graphicData uri="http://schemas.openxmlformats.org/drawingml/2006/table">
            <a:tbl>
              <a:tblPr/>
              <a:tblGrid>
                <a:gridCol w="484909">
                  <a:extLst>
                    <a:ext uri="{9D8B030D-6E8A-4147-A177-3AD203B41FA5}">
                      <a16:colId xmlns:a16="http://schemas.microsoft.com/office/drawing/2014/main" val="2336534793"/>
                    </a:ext>
                  </a:extLst>
                </a:gridCol>
                <a:gridCol w="2300913">
                  <a:extLst>
                    <a:ext uri="{9D8B030D-6E8A-4147-A177-3AD203B41FA5}">
                      <a16:colId xmlns:a16="http://schemas.microsoft.com/office/drawing/2014/main" val="1028361059"/>
                    </a:ext>
                  </a:extLst>
                </a:gridCol>
                <a:gridCol w="2876052">
                  <a:extLst>
                    <a:ext uri="{9D8B030D-6E8A-4147-A177-3AD203B41FA5}">
                      <a16:colId xmlns:a16="http://schemas.microsoft.com/office/drawing/2014/main" val="2682648610"/>
                    </a:ext>
                  </a:extLst>
                </a:gridCol>
                <a:gridCol w="857176">
                  <a:extLst>
                    <a:ext uri="{9D8B030D-6E8A-4147-A177-3AD203B41FA5}">
                      <a16:colId xmlns:a16="http://schemas.microsoft.com/office/drawing/2014/main" val="3851810535"/>
                    </a:ext>
                  </a:extLst>
                </a:gridCol>
                <a:gridCol w="2135421">
                  <a:extLst>
                    <a:ext uri="{9D8B030D-6E8A-4147-A177-3AD203B41FA5}">
                      <a16:colId xmlns:a16="http://schemas.microsoft.com/office/drawing/2014/main" val="4133469824"/>
                    </a:ext>
                  </a:extLst>
                </a:gridCol>
              </a:tblGrid>
              <a:tr h="465088">
                <a:tc>
                  <a:txBody>
                    <a:bodyPr/>
                    <a:lstStyle/>
                    <a:p>
                      <a:pPr algn="ctr" fontAlgn="ctr"/>
                      <a:r>
                        <a:rPr lang="en-US" sz="1400" b="1" i="0" u="none" strike="noStrike" dirty="0">
                          <a:solidFill>
                            <a:srgbClr val="FFFFFF"/>
                          </a:solidFill>
                          <a:effectLst/>
                          <a:latin typeface="Arial" panose="020B0604020202020204" pitchFamily="34" charset="0"/>
                          <a:cs typeface="Arial" panose="020B0604020202020204" pitchFamily="34" charset="0"/>
                        </a:rPr>
                        <a:t>No</a:t>
                      </a:r>
                    </a:p>
                  </a:txBody>
                  <a:tcPr marL="6578" marR="6578" marT="65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595959"/>
                    </a:solidFill>
                  </a:tcPr>
                </a:tc>
                <a:tc>
                  <a:txBody>
                    <a:bodyPr/>
                    <a:lstStyle/>
                    <a:p>
                      <a:pPr algn="ctr" fontAlgn="ctr"/>
                      <a:r>
                        <a:rPr lang="en-US" sz="1400" b="1" i="0" u="none" strike="noStrike" dirty="0">
                          <a:solidFill>
                            <a:srgbClr val="FFFFFF"/>
                          </a:solidFill>
                          <a:effectLst/>
                          <a:latin typeface="Arial" panose="020B0604020202020204" pitchFamily="34" charset="0"/>
                          <a:cs typeface="Arial" panose="020B0604020202020204" pitchFamily="34" charset="0"/>
                        </a:rPr>
                        <a:t>Risk Description</a:t>
                      </a:r>
                    </a:p>
                  </a:txBody>
                  <a:tcPr marL="6578" marR="6578" marT="65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595959"/>
                    </a:solidFill>
                  </a:tcPr>
                </a:tc>
                <a:tc>
                  <a:txBody>
                    <a:bodyPr/>
                    <a:lstStyle/>
                    <a:p>
                      <a:pPr algn="ctr" fontAlgn="ctr"/>
                      <a:r>
                        <a:rPr lang="en-US" sz="1400" b="1" i="0" u="none" strike="noStrike" dirty="0">
                          <a:solidFill>
                            <a:srgbClr val="FFFFFF"/>
                          </a:solidFill>
                          <a:effectLst/>
                          <a:latin typeface="Arial" panose="020B0604020202020204" pitchFamily="34" charset="0"/>
                          <a:cs typeface="Arial" panose="020B0604020202020204" pitchFamily="34" charset="0"/>
                        </a:rPr>
                        <a:t>Root cause</a:t>
                      </a:r>
                    </a:p>
                  </a:txBody>
                  <a:tcPr marL="6578" marR="6578" marT="657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595959"/>
                    </a:solidFill>
                  </a:tcPr>
                </a:tc>
                <a:tc>
                  <a:txBody>
                    <a:bodyPr/>
                    <a:lstStyle/>
                    <a:p>
                      <a:pPr algn="ctr" fontAlgn="ctr"/>
                      <a:r>
                        <a:rPr lang="en-US" sz="1400" b="1" i="0" u="none" strike="noStrike" dirty="0" smtClean="0">
                          <a:solidFill>
                            <a:srgbClr val="FFFFFF"/>
                          </a:solidFill>
                          <a:effectLst/>
                          <a:latin typeface="Arial" panose="020B0604020202020204" pitchFamily="34" charset="0"/>
                          <a:cs typeface="Arial" panose="020B0604020202020204" pitchFamily="34" charset="0"/>
                        </a:rPr>
                        <a:t>Category</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6578" marR="6578" marT="6578"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595959"/>
                    </a:solidFill>
                  </a:tcPr>
                </a:tc>
                <a:tc>
                  <a:txBody>
                    <a:bodyPr/>
                    <a:lstStyle/>
                    <a:p>
                      <a:pPr algn="l" fontAlgn="ctr"/>
                      <a:r>
                        <a:rPr lang="en-US" sz="1400" b="1" i="0" u="none" strike="noStrike" dirty="0">
                          <a:solidFill>
                            <a:srgbClr val="FFFFFF"/>
                          </a:solidFill>
                          <a:effectLst/>
                          <a:latin typeface="Arial" panose="020B0604020202020204" pitchFamily="34" charset="0"/>
                          <a:cs typeface="Arial" panose="020B0604020202020204" pitchFamily="34" charset="0"/>
                        </a:rPr>
                        <a:t>Mitigation Actions</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3578206807"/>
                  </a:ext>
                </a:extLst>
              </a:tr>
              <a:tr h="1029353">
                <a:tc>
                  <a:txBody>
                    <a:bodyPr/>
                    <a:lstStyle/>
                    <a:p>
                      <a:pPr algn="ctr" fontAlgn="t"/>
                      <a:r>
                        <a:rPr lang="en-US" sz="1400" b="1" i="0" u="none" strike="noStrike">
                          <a:solidFill>
                            <a:srgbClr val="000000"/>
                          </a:solidFill>
                          <a:effectLst/>
                          <a:latin typeface="Arial" panose="020B0604020202020204" pitchFamily="34" charset="0"/>
                          <a:cs typeface="Arial" panose="020B0604020202020204" pitchFamily="34" charset="0"/>
                        </a:rPr>
                        <a:t>1</a:t>
                      </a:r>
                    </a:p>
                  </a:txBody>
                  <a:tcPr marL="6578" marR="6578" marT="657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t"/>
                      <a:r>
                        <a:rPr lang="en-US" sz="1400" b="1" i="0" u="none" strike="noStrike">
                          <a:solidFill>
                            <a:srgbClr val="000000"/>
                          </a:solidFill>
                          <a:effectLst/>
                          <a:latin typeface="Arial" panose="020B0604020202020204" pitchFamily="34" charset="0"/>
                          <a:cs typeface="Arial" panose="020B0604020202020204" pitchFamily="34" charset="0"/>
                        </a:rPr>
                        <a:t>Inadequate  oversight structure</a:t>
                      </a:r>
                    </a:p>
                  </a:txBody>
                  <a:tcPr marL="6578" marR="6578" marT="657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t"/>
                      <a:r>
                        <a:rPr lang="en-US" sz="1400" b="0" i="0" u="none" strike="noStrike" dirty="0" smtClean="0">
                          <a:solidFill>
                            <a:srgbClr val="000000"/>
                          </a:solidFill>
                          <a:effectLst/>
                          <a:latin typeface="Arial" panose="020B0604020202020204" pitchFamily="34" charset="0"/>
                          <a:cs typeface="Arial" panose="020B0604020202020204" pitchFamily="34" charset="0"/>
                        </a:rPr>
                        <a:t>1.Unavailability</a:t>
                      </a:r>
                      <a:r>
                        <a:rPr lang="en-US" sz="1400" b="0" i="0" u="none" strike="noStrike" baseline="0" dirty="0" smtClean="0">
                          <a:solidFill>
                            <a:srgbClr val="000000"/>
                          </a:solidFill>
                          <a:effectLst/>
                          <a:latin typeface="Arial" panose="020B0604020202020204" pitchFamily="34" charset="0"/>
                          <a:cs typeface="Arial" panose="020B0604020202020204" pitchFamily="34" charset="0"/>
                        </a:rPr>
                        <a:t> of a </a:t>
                      </a:r>
                      <a:r>
                        <a:rPr lang="en-US" sz="1400" b="0" i="0" u="none" strike="noStrike" dirty="0" smtClean="0">
                          <a:solidFill>
                            <a:srgbClr val="000000"/>
                          </a:solidFill>
                          <a:effectLst/>
                          <a:latin typeface="Arial" panose="020B0604020202020204" pitchFamily="34" charset="0"/>
                          <a:cs typeface="Arial" panose="020B0604020202020204" pitchFamily="34" charset="0"/>
                        </a:rPr>
                        <a:t>Management </a:t>
                      </a:r>
                      <a:r>
                        <a:rPr lang="en-US" sz="1400" b="0" i="0" u="none" strike="noStrike" dirty="0">
                          <a:solidFill>
                            <a:srgbClr val="000000"/>
                          </a:solidFill>
                          <a:effectLst/>
                          <a:latin typeface="Arial" panose="020B0604020202020204" pitchFamily="34" charset="0"/>
                          <a:cs typeface="Arial" panose="020B0604020202020204" pitchFamily="34" charset="0"/>
                        </a:rPr>
                        <a:t>Advisory Board or equivalent governance structure to facilitate quick decision-making </a:t>
                      </a:r>
                      <a:br>
                        <a:rPr lang="en-US" sz="1400" b="0" i="0" u="none" strike="noStrike" dirty="0">
                          <a:solidFill>
                            <a:srgbClr val="000000"/>
                          </a:solidFill>
                          <a:effectLst/>
                          <a:latin typeface="Arial" panose="020B0604020202020204" pitchFamily="34" charset="0"/>
                          <a:cs typeface="Arial" panose="020B0604020202020204" pitchFamily="34" charset="0"/>
                        </a:rPr>
                      </a:b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6578" marR="6578" marT="657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panose="020B0604020202020204" pitchFamily="34" charset="0"/>
                          <a:cs typeface="Arial" panose="020B0604020202020204" pitchFamily="34" charset="0"/>
                        </a:rPr>
                        <a:t>High</a:t>
                      </a:r>
                    </a:p>
                  </a:txBody>
                  <a:tcPr marL="6578" marR="6578" marT="6578"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l" fontAlgn="t"/>
                      <a:r>
                        <a:rPr lang="en-US" sz="1400" b="0" i="0" u="none" strike="noStrike" dirty="0" smtClean="0">
                          <a:solidFill>
                            <a:srgbClr val="000000"/>
                          </a:solidFill>
                          <a:effectLst/>
                          <a:latin typeface="Arial" panose="020B0604020202020204" pitchFamily="34" charset="0"/>
                          <a:cs typeface="Arial" panose="020B0604020202020204" pitchFamily="34" charset="0"/>
                        </a:rPr>
                        <a:t>Motivation </a:t>
                      </a:r>
                      <a:r>
                        <a:rPr lang="en-US" sz="1400" b="0" i="0" u="none" strike="noStrike" dirty="0">
                          <a:solidFill>
                            <a:srgbClr val="000000"/>
                          </a:solidFill>
                          <a:effectLst/>
                          <a:latin typeface="Arial" panose="020B0604020202020204" pitchFamily="34" charset="0"/>
                          <a:cs typeface="Arial" panose="020B0604020202020204" pitchFamily="34" charset="0"/>
                        </a:rPr>
                        <a:t>for the appointment of the Management Oversight Board /Advisory Council</a:t>
                      </a:r>
                    </a:p>
                  </a:txBody>
                  <a:tcPr marL="6578" marR="6578" marT="6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3108700"/>
                  </a:ext>
                </a:extLst>
              </a:tr>
              <a:tr h="1349842">
                <a:tc>
                  <a:txBody>
                    <a:bodyPr/>
                    <a:lstStyle/>
                    <a:p>
                      <a:pPr algn="ctr" fontAlgn="t"/>
                      <a:r>
                        <a:rPr lang="en-US" sz="1400" b="1" i="0" u="none" strike="noStrike">
                          <a:solidFill>
                            <a:srgbClr val="000000"/>
                          </a:solidFill>
                          <a:effectLst/>
                          <a:latin typeface="Arial" panose="020B0604020202020204" pitchFamily="34" charset="0"/>
                          <a:cs typeface="Arial" panose="020B0604020202020204" pitchFamily="34" charset="0"/>
                        </a:rPr>
                        <a:t>2</a:t>
                      </a:r>
                      <a:br>
                        <a:rPr lang="en-US" sz="1400" b="1" i="0" u="none" strike="noStrike">
                          <a:solidFill>
                            <a:srgbClr val="000000"/>
                          </a:solidFill>
                          <a:effectLst/>
                          <a:latin typeface="Arial" panose="020B0604020202020204" pitchFamily="34" charset="0"/>
                          <a:cs typeface="Arial" panose="020B0604020202020204" pitchFamily="34" charset="0"/>
                        </a:rPr>
                      </a:br>
                      <a:r>
                        <a:rPr lang="en-US" sz="1400" b="1" i="0" u="none" strike="noStrike">
                          <a:solidFill>
                            <a:srgbClr val="FF0000"/>
                          </a:solidFill>
                          <a:effectLst/>
                          <a:latin typeface="Arial" panose="020B0604020202020204" pitchFamily="34" charset="0"/>
                          <a:cs typeface="Arial" panose="020B0604020202020204" pitchFamily="34" charset="0"/>
                        </a:rPr>
                        <a: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578" marR="6578" marT="657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t"/>
                      <a:r>
                        <a:rPr lang="en-US" sz="1400" b="1" i="0" u="none" strike="noStrike">
                          <a:solidFill>
                            <a:srgbClr val="000000"/>
                          </a:solidFill>
                          <a:effectLst/>
                          <a:latin typeface="Arial" panose="020B0604020202020204" pitchFamily="34" charset="0"/>
                          <a:cs typeface="Arial" panose="020B0604020202020204" pitchFamily="34" charset="0"/>
                        </a:rPr>
                        <a:t>Failure to secure paper for the production of secure printed materials</a:t>
                      </a:r>
                    </a:p>
                  </a:txBody>
                  <a:tcPr marL="6578" marR="6578" marT="657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1.Fewer paper suppliers due to the global move towards becoming green and sustainable</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none" strike="noStrike" dirty="0">
                          <a:solidFill>
                            <a:srgbClr val="000000"/>
                          </a:solidFill>
                          <a:effectLst/>
                          <a:latin typeface="Arial" panose="020B0604020202020204" pitchFamily="34" charset="0"/>
                          <a:cs typeface="Arial" panose="020B0604020202020204" pitchFamily="34" charset="0"/>
                        </a:rPr>
                        <a:t>2.Global move away from printing towards </a:t>
                      </a:r>
                      <a:r>
                        <a:rPr lang="en-US" sz="1400" b="0" i="0" u="none" strike="noStrike" dirty="0" err="1">
                          <a:solidFill>
                            <a:srgbClr val="000000"/>
                          </a:solidFill>
                          <a:effectLst/>
                          <a:latin typeface="Arial" panose="020B0604020202020204" pitchFamily="34" charset="0"/>
                          <a:cs typeface="Arial" panose="020B0604020202020204" pitchFamily="34" charset="0"/>
                        </a:rPr>
                        <a:t>digitisation</a:t>
                      </a:r>
                      <a:r>
                        <a:rPr lang="en-US" sz="1400" b="0" i="0" u="none" strike="noStrike" dirty="0">
                          <a:solidFill>
                            <a:srgbClr val="000000"/>
                          </a:solidFill>
                          <a:effectLst/>
                          <a:latin typeface="Arial" panose="020B0604020202020204" pitchFamily="34" charset="0"/>
                          <a:cs typeface="Arial" panose="020B0604020202020204" pitchFamily="34" charset="0"/>
                        </a:rPr>
                        <a:t> </a:t>
                      </a:r>
                      <a:br>
                        <a:rPr lang="en-US" sz="1400" b="0" i="0" u="none" strike="noStrike" dirty="0">
                          <a:solidFill>
                            <a:srgbClr val="000000"/>
                          </a:solidFill>
                          <a:effectLst/>
                          <a:latin typeface="Arial" panose="020B0604020202020204" pitchFamily="34" charset="0"/>
                          <a:cs typeface="Arial" panose="020B0604020202020204" pitchFamily="34" charset="0"/>
                        </a:rPr>
                      </a:b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578" marR="6578" marT="657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panose="020B0604020202020204" pitchFamily="34" charset="0"/>
                          <a:cs typeface="Arial" panose="020B0604020202020204" pitchFamily="34" charset="0"/>
                        </a:rPr>
                        <a:t>High</a:t>
                      </a:r>
                    </a:p>
                  </a:txBody>
                  <a:tcPr marL="6578" marR="6578" marT="6578"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Form partnership with the CSIR for the conducting of research into various ways of </a:t>
                      </a:r>
                      <a:r>
                        <a:rPr lang="en-US" sz="1400" b="0" i="0" u="none" strike="noStrike" dirty="0" smtClean="0">
                          <a:solidFill>
                            <a:srgbClr val="000000"/>
                          </a:solidFill>
                          <a:effectLst/>
                          <a:latin typeface="Arial" panose="020B0604020202020204" pitchFamily="34" charset="0"/>
                          <a:cs typeface="Arial" panose="020B0604020202020204" pitchFamily="34" charset="0"/>
                        </a:rPr>
                        <a:t>sustaining </a:t>
                      </a:r>
                      <a:r>
                        <a:rPr lang="en-US" sz="1400" b="0" i="0" u="none" strike="noStrike" dirty="0">
                          <a:solidFill>
                            <a:srgbClr val="000000"/>
                          </a:solidFill>
                          <a:effectLst/>
                          <a:latin typeface="Arial" panose="020B0604020202020204" pitchFamily="34" charset="0"/>
                          <a:cs typeface="Arial" panose="020B0604020202020204" pitchFamily="34" charset="0"/>
                        </a:rPr>
                        <a:t>printing demand, while exploring the digital printing space.</a:t>
                      </a:r>
                    </a:p>
                  </a:txBody>
                  <a:tcPr marL="6578" marR="6578" marT="6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3835416"/>
                  </a:ext>
                </a:extLst>
              </a:tr>
              <a:tr h="902195">
                <a:tc>
                  <a:txBody>
                    <a:bodyPr/>
                    <a:lstStyle/>
                    <a:p>
                      <a:pPr algn="ctr" fontAlgn="t"/>
                      <a:r>
                        <a:rPr lang="en-US" sz="1400" b="1" i="0" u="none" strike="noStrike">
                          <a:solidFill>
                            <a:srgbClr val="000000"/>
                          </a:solidFill>
                          <a:effectLst/>
                          <a:latin typeface="Arial" panose="020B0604020202020204" pitchFamily="34" charset="0"/>
                          <a:cs typeface="Arial" panose="020B0604020202020204" pitchFamily="34" charset="0"/>
                        </a:rPr>
                        <a:t>3</a:t>
                      </a:r>
                    </a:p>
                  </a:txBody>
                  <a:tcPr marL="6578" marR="6578" marT="657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t"/>
                      <a:r>
                        <a:rPr lang="en-US" sz="1400" b="1" i="0" u="none" strike="noStrike">
                          <a:solidFill>
                            <a:srgbClr val="000000"/>
                          </a:solidFill>
                          <a:effectLst/>
                          <a:latin typeface="Arial" panose="020B0604020202020204" pitchFamily="34" charset="0"/>
                          <a:cs typeface="Arial" panose="020B0604020202020204" pitchFamily="34" charset="0"/>
                        </a:rPr>
                        <a:t>Lack of competitiveness in terms of efficiency and pricing </a:t>
                      </a:r>
                    </a:p>
                  </a:txBody>
                  <a:tcPr marL="6578" marR="6578" marT="657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1.Material price hikes</a:t>
                      </a:r>
                      <a:br>
                        <a:rPr lang="en-US" sz="1400" b="0" i="0" u="none" strike="noStrike" dirty="0">
                          <a:solidFill>
                            <a:srgbClr val="000000"/>
                          </a:solidFill>
                          <a:effectLst/>
                          <a:latin typeface="Arial" panose="020B0604020202020204" pitchFamily="34" charset="0"/>
                          <a:cs typeface="Arial" panose="020B0604020202020204" pitchFamily="34" charset="0"/>
                        </a:rPr>
                      </a:b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578" marR="6578" marT="657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Extreme</a:t>
                      </a:r>
                    </a:p>
                  </a:txBody>
                  <a:tcPr marL="6578" marR="6578" marT="6578"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0000"/>
                    </a:solidFill>
                  </a:tcPr>
                </a:tc>
                <a:tc>
                  <a:txBody>
                    <a:bodyPr/>
                    <a:lstStyle/>
                    <a:p>
                      <a:pPr algn="l" fontAlgn="t"/>
                      <a:r>
                        <a:rPr lang="en-US" sz="1400" b="0" i="0" u="none" strike="noStrike">
                          <a:solidFill>
                            <a:srgbClr val="000000"/>
                          </a:solidFill>
                          <a:effectLst/>
                          <a:latin typeface="Arial" panose="020B0604020202020204" pitchFamily="34" charset="0"/>
                          <a:cs typeface="Arial" panose="020B0604020202020204" pitchFamily="34" charset="0"/>
                        </a:rPr>
                        <a:t>1.Price negotiation with suppliers</a:t>
                      </a:r>
                      <a:br>
                        <a:rPr lang="en-US" sz="1400" b="0" i="0" u="none" strike="noStrike">
                          <a:solidFill>
                            <a:srgbClr val="000000"/>
                          </a:solidFill>
                          <a:effectLst/>
                          <a:latin typeface="Arial" panose="020B0604020202020204" pitchFamily="34" charset="0"/>
                          <a:cs typeface="Arial" panose="020B0604020202020204" pitchFamily="34" charset="0"/>
                        </a:rPr>
                      </a:br>
                      <a:r>
                        <a:rPr lang="en-US" sz="1400" b="0" i="0" u="none" strike="noStrike">
                          <a:solidFill>
                            <a:srgbClr val="000000"/>
                          </a:solidFill>
                          <a:effectLst/>
                          <a:latin typeface="Arial" panose="020B0604020202020204" pitchFamily="34" charset="0"/>
                          <a:cs typeface="Arial" panose="020B0604020202020204" pitchFamily="34" charset="0"/>
                        </a:rPr>
                        <a:t>2.Strategic partners (panel of suppliers)</a:t>
                      </a:r>
                    </a:p>
                  </a:txBody>
                  <a:tcPr marL="6578" marR="6578" marT="6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4463437"/>
                  </a:ext>
                </a:extLst>
              </a:tr>
              <a:tr h="1573665">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4</a:t>
                      </a:r>
                    </a:p>
                  </a:txBody>
                  <a:tcPr marL="6578" marR="6578" marT="657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Breach of ICT </a:t>
                      </a:r>
                      <a:r>
                        <a:rPr lang="en-US" sz="1400" b="1" i="0" u="none" strike="noStrike" dirty="0" smtClean="0">
                          <a:solidFill>
                            <a:srgbClr val="000000"/>
                          </a:solidFill>
                          <a:effectLst/>
                          <a:latin typeface="Arial" panose="020B0604020202020204" pitchFamily="34" charset="0"/>
                          <a:cs typeface="Arial" panose="020B0604020202020204" pitchFamily="34" charset="0"/>
                        </a:rPr>
                        <a:t>Security systems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578" marR="6578" marT="657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1.Insourcing and outsourcing of work</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none" strike="noStrike" dirty="0">
                          <a:solidFill>
                            <a:srgbClr val="000000"/>
                          </a:solidFill>
                          <a:effectLst/>
                          <a:latin typeface="Arial" panose="020B0604020202020204" pitchFamily="34" charset="0"/>
                          <a:cs typeface="Arial" panose="020B0604020202020204" pitchFamily="34" charset="0"/>
                        </a:rPr>
                        <a:t>2.Dependence on a service partner for IT systems</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none" strike="noStrike" dirty="0">
                          <a:solidFill>
                            <a:srgbClr val="000000"/>
                          </a:solidFill>
                          <a:effectLst/>
                          <a:latin typeface="Arial" panose="020B0604020202020204" pitchFamily="34" charset="0"/>
                          <a:cs typeface="Arial" panose="020B0604020202020204" pitchFamily="34" charset="0"/>
                        </a:rPr>
                        <a:t/>
                      </a:r>
                      <a:br>
                        <a:rPr lang="en-US" sz="1400" b="0" i="0" u="none" strike="noStrike" dirty="0">
                          <a:solidFill>
                            <a:srgbClr val="000000"/>
                          </a:solidFill>
                          <a:effectLst/>
                          <a:latin typeface="Arial" panose="020B0604020202020204" pitchFamily="34" charset="0"/>
                          <a:cs typeface="Arial" panose="020B0604020202020204" pitchFamily="34" charset="0"/>
                        </a:rPr>
                      </a:b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578" marR="6578" marT="657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panose="020B0604020202020204" pitchFamily="34" charset="0"/>
                          <a:cs typeface="Arial" panose="020B0604020202020204" pitchFamily="34" charset="0"/>
                        </a:rPr>
                        <a:t>Extreme</a:t>
                      </a:r>
                    </a:p>
                  </a:txBody>
                  <a:tcPr marL="6578" marR="6578" marT="6578"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0000"/>
                    </a:solidFill>
                  </a:tcPr>
                </a:tc>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1.Capacitation of the ICT Structure to cater for all requisite </a:t>
                      </a:r>
                      <a:r>
                        <a:rPr lang="en-US" sz="1400" b="0" i="0" u="none" strike="noStrike" dirty="0" smtClean="0">
                          <a:solidFill>
                            <a:srgbClr val="000000"/>
                          </a:solidFill>
                          <a:effectLst/>
                          <a:latin typeface="Arial" panose="020B0604020202020204" pitchFamily="34" charset="0"/>
                          <a:cs typeface="Arial" panose="020B0604020202020204" pitchFamily="34" charset="0"/>
                        </a:rPr>
                        <a:t>skills, including </a:t>
                      </a:r>
                      <a:r>
                        <a:rPr lang="en-US" sz="1400" b="0" i="0" u="none" strike="noStrike" dirty="0">
                          <a:solidFill>
                            <a:srgbClr val="000000"/>
                          </a:solidFill>
                          <a:effectLst/>
                          <a:latin typeface="Arial" panose="020B0604020202020204" pitchFamily="34" charset="0"/>
                          <a:cs typeface="Arial" panose="020B0604020202020204" pitchFamily="34" charset="0"/>
                        </a:rPr>
                        <a:t>specialists on ICT security. </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none" strike="noStrike" dirty="0">
                          <a:solidFill>
                            <a:srgbClr val="000000"/>
                          </a:solidFill>
                          <a:effectLst/>
                          <a:latin typeface="Arial" panose="020B0604020202020204" pitchFamily="34" charset="0"/>
                          <a:cs typeface="Arial" panose="020B0604020202020204" pitchFamily="34" charset="0"/>
                        </a:rPr>
                        <a:t>2.Conducting PEN Tests and deploying patches periodically</a:t>
                      </a:r>
                    </a:p>
                  </a:txBody>
                  <a:tcPr marL="6578" marR="6578" marT="6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6843349"/>
                  </a:ext>
                </a:extLst>
              </a:tr>
            </a:tbl>
          </a:graphicData>
        </a:graphic>
      </p:graphicFrame>
      <p:sp>
        <p:nvSpPr>
          <p:cNvPr id="7" name="Slide Number Placeholder 6"/>
          <p:cNvSpPr>
            <a:spLocks noGrp="1"/>
          </p:cNvSpPr>
          <p:nvPr>
            <p:ph type="sldNum" sz="quarter" idx="12"/>
          </p:nvPr>
        </p:nvSpPr>
        <p:spPr/>
        <p:txBody>
          <a:bodyPr/>
          <a:lstStyle/>
          <a:p>
            <a:fld id="{2066355A-084C-D24E-9AD2-7E4FC41EA627}" type="slidenum">
              <a:rPr lang="en-US" smtClean="0"/>
              <a:t>36</a:t>
            </a:fld>
            <a:endParaRPr lang="en-US" dirty="0"/>
          </a:p>
        </p:txBody>
      </p:sp>
    </p:spTree>
    <p:extLst>
      <p:ext uri="{BB962C8B-B14F-4D97-AF65-F5344CB8AC3E}">
        <p14:creationId xmlns:p14="http://schemas.microsoft.com/office/powerpoint/2010/main" val="3498675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36" y="274638"/>
            <a:ext cx="8128313" cy="1143000"/>
          </a:xfrm>
        </p:spPr>
        <p:txBody>
          <a:bodyPr/>
          <a:lstStyle/>
          <a:p>
            <a:pPr algn="l"/>
            <a:r>
              <a:rPr lang="en-ZA" dirty="0">
                <a:latin typeface="Arial" panose="020B0604020202020204" pitchFamily="34" charset="0"/>
                <a:cs typeface="Arial" panose="020B0604020202020204" pitchFamily="34" charset="0"/>
              </a:rPr>
              <a:t>Strategic </a:t>
            </a:r>
            <a:r>
              <a:rPr lang="en-ZA" dirty="0" smtClean="0">
                <a:latin typeface="Arial" panose="020B0604020202020204" pitchFamily="34" charset="0"/>
                <a:cs typeface="Arial" panose="020B0604020202020204" pitchFamily="34" charset="0"/>
              </a:rPr>
              <a:t>Risks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5032798"/>
              </p:ext>
            </p:extLst>
          </p:nvPr>
        </p:nvGraphicFramePr>
        <p:xfrm>
          <a:off x="207819" y="900545"/>
          <a:ext cx="8686798" cy="5606231"/>
        </p:xfrm>
        <a:graphic>
          <a:graphicData uri="http://schemas.openxmlformats.org/drawingml/2006/table">
            <a:tbl>
              <a:tblPr/>
              <a:tblGrid>
                <a:gridCol w="490064">
                  <a:extLst>
                    <a:ext uri="{9D8B030D-6E8A-4147-A177-3AD203B41FA5}">
                      <a16:colId xmlns:a16="http://schemas.microsoft.com/office/drawing/2014/main" val="112562763"/>
                    </a:ext>
                  </a:extLst>
                </a:gridCol>
                <a:gridCol w="2027447">
                  <a:extLst>
                    <a:ext uri="{9D8B030D-6E8A-4147-A177-3AD203B41FA5}">
                      <a16:colId xmlns:a16="http://schemas.microsoft.com/office/drawing/2014/main" val="666142459"/>
                    </a:ext>
                  </a:extLst>
                </a:gridCol>
                <a:gridCol w="3023385">
                  <a:extLst>
                    <a:ext uri="{9D8B030D-6E8A-4147-A177-3AD203B41FA5}">
                      <a16:colId xmlns:a16="http://schemas.microsoft.com/office/drawing/2014/main" val="2719747864"/>
                    </a:ext>
                  </a:extLst>
                </a:gridCol>
                <a:gridCol w="901087">
                  <a:extLst>
                    <a:ext uri="{9D8B030D-6E8A-4147-A177-3AD203B41FA5}">
                      <a16:colId xmlns:a16="http://schemas.microsoft.com/office/drawing/2014/main" val="913785228"/>
                    </a:ext>
                  </a:extLst>
                </a:gridCol>
                <a:gridCol w="2244815">
                  <a:extLst>
                    <a:ext uri="{9D8B030D-6E8A-4147-A177-3AD203B41FA5}">
                      <a16:colId xmlns:a16="http://schemas.microsoft.com/office/drawing/2014/main" val="597289306"/>
                    </a:ext>
                  </a:extLst>
                </a:gridCol>
              </a:tblGrid>
              <a:tr h="468059">
                <a:tc>
                  <a:txBody>
                    <a:bodyPr/>
                    <a:lstStyle/>
                    <a:p>
                      <a:pPr algn="ctr" fontAlgn="t"/>
                      <a:r>
                        <a:rPr lang="en-US" sz="1400" b="1" i="0" u="none" strike="noStrike" dirty="0" smtClean="0">
                          <a:solidFill>
                            <a:srgbClr val="000000"/>
                          </a:solidFill>
                          <a:effectLst/>
                          <a:latin typeface="Calibri" panose="020F0502020204030204" pitchFamily="34" charset="0"/>
                        </a:rPr>
                        <a:t>No</a:t>
                      </a:r>
                      <a:endParaRPr lang="en-US" sz="1400" b="1" i="0" u="none" strike="noStrike" dirty="0">
                        <a:solidFill>
                          <a:srgbClr val="000000"/>
                        </a:solidFill>
                        <a:effectLst/>
                        <a:latin typeface="Calibri" panose="020F0502020204030204" pitchFamily="34" charset="0"/>
                      </a:endParaRPr>
                    </a:p>
                  </a:txBody>
                  <a:tcPr marL="5764" marR="5764" marT="576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fontAlgn="t"/>
                      <a:r>
                        <a:rPr lang="en-US" sz="1400" b="1" i="0" u="none" strike="noStrike" dirty="0" smtClean="0">
                          <a:solidFill>
                            <a:srgbClr val="000000"/>
                          </a:solidFill>
                          <a:effectLst/>
                          <a:latin typeface="Calibri" panose="020F0502020204030204" pitchFamily="34" charset="0"/>
                        </a:rPr>
                        <a:t>Risk Description</a:t>
                      </a:r>
                      <a:endParaRPr lang="en-US" sz="1400" b="1" i="0" u="none" strike="noStrike" dirty="0">
                        <a:solidFill>
                          <a:srgbClr val="000000"/>
                        </a:solidFill>
                        <a:effectLst/>
                        <a:latin typeface="Calibri" panose="020F0502020204030204" pitchFamily="34" charset="0"/>
                      </a:endParaRPr>
                    </a:p>
                  </a:txBody>
                  <a:tcPr marL="5764" marR="5764" marT="576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fontAlgn="t"/>
                      <a:r>
                        <a:rPr lang="en-US" sz="1400" b="0" i="0" u="none" strike="noStrike" dirty="0" smtClean="0">
                          <a:solidFill>
                            <a:srgbClr val="000000"/>
                          </a:solidFill>
                          <a:effectLst/>
                          <a:latin typeface="Calibri" panose="020F0502020204030204" pitchFamily="34" charset="0"/>
                        </a:rPr>
                        <a:t>Root Cause</a:t>
                      </a:r>
                      <a:endParaRPr lang="en-US" sz="1400" b="0" i="0" u="none" strike="noStrike" dirty="0">
                        <a:solidFill>
                          <a:srgbClr val="000000"/>
                        </a:solidFill>
                        <a:effectLst/>
                        <a:latin typeface="Calibri" panose="020F0502020204030204" pitchFamily="34" charset="0"/>
                      </a:endParaRPr>
                    </a:p>
                  </a:txBody>
                  <a:tcPr marL="5764" marR="5764" marT="576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1400" b="1" i="0" u="none" strike="noStrike" dirty="0" smtClean="0">
                          <a:solidFill>
                            <a:srgbClr val="000000"/>
                          </a:solidFill>
                          <a:effectLst/>
                          <a:latin typeface="Calibri" panose="020F0502020204030204" pitchFamily="34" charset="0"/>
                        </a:rPr>
                        <a:t>Category</a:t>
                      </a:r>
                      <a:endParaRPr lang="en-US" sz="1400" b="1" i="0" u="none" strike="noStrike" dirty="0">
                        <a:solidFill>
                          <a:srgbClr val="000000"/>
                        </a:solidFill>
                        <a:effectLst/>
                        <a:latin typeface="Calibri" panose="020F0502020204030204" pitchFamily="34" charset="0"/>
                      </a:endParaRPr>
                    </a:p>
                  </a:txBody>
                  <a:tcPr marL="5764" marR="5764" marT="5764"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65000"/>
                      </a:schemeClr>
                    </a:solidFill>
                  </a:tcPr>
                </a:tc>
                <a:tc>
                  <a:txBody>
                    <a:bodyPr/>
                    <a:lstStyle/>
                    <a:p>
                      <a:pPr algn="l" fontAlgn="t"/>
                      <a:r>
                        <a:rPr lang="en-US" sz="1400" b="0" i="0" u="none" strike="noStrike" dirty="0" smtClean="0">
                          <a:solidFill>
                            <a:srgbClr val="000000"/>
                          </a:solidFill>
                          <a:effectLst/>
                          <a:latin typeface="Calibri" panose="020F0502020204030204" pitchFamily="34" charset="0"/>
                        </a:rPr>
                        <a:t>Mitigation</a:t>
                      </a:r>
                      <a:r>
                        <a:rPr lang="en-US" sz="1400" b="0" i="0" u="none" strike="noStrike" baseline="0" dirty="0" smtClean="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Actions</a:t>
                      </a:r>
                      <a:endParaRPr lang="en-US" sz="1400" b="0" i="0" u="none" strike="noStrike" dirty="0">
                        <a:solidFill>
                          <a:srgbClr val="000000"/>
                        </a:solidFill>
                        <a:effectLst/>
                        <a:latin typeface="Calibri" panose="020F0502020204030204" pitchFamily="34" charset="0"/>
                      </a:endParaRPr>
                    </a:p>
                  </a:txBody>
                  <a:tcPr marL="5764" marR="5764" marT="5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275006247"/>
                  </a:ext>
                </a:extLst>
              </a:tr>
              <a:tr h="640305">
                <a:tc>
                  <a:txBody>
                    <a:bodyPr/>
                    <a:lstStyle/>
                    <a:p>
                      <a:pPr algn="ctr" fontAlgn="t"/>
                      <a:r>
                        <a:rPr lang="en-US" sz="1400" b="1" i="0" u="none" strike="noStrike" dirty="0" smtClean="0">
                          <a:solidFill>
                            <a:srgbClr val="000000"/>
                          </a:solidFill>
                          <a:effectLst/>
                          <a:latin typeface="Arial" panose="020B0604020202020204" pitchFamily="34" charset="0"/>
                          <a:cs typeface="Arial" panose="020B0604020202020204" pitchFamily="34" charset="0"/>
                        </a:rPr>
                        <a:t>5.</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5764" marR="5764" marT="576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Vendors discontinuing production of equipment</a:t>
                      </a:r>
                    </a:p>
                  </a:txBody>
                  <a:tcPr marL="5764" marR="5764" marT="576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1.Lack of timely communication by vendors on plans to discontinue equipment and/or consumables</a:t>
                      </a:r>
                      <a:br>
                        <a:rPr lang="en-US" sz="1400" b="0" i="0" u="none" strike="noStrike" dirty="0">
                          <a:solidFill>
                            <a:srgbClr val="000000"/>
                          </a:solidFill>
                          <a:effectLst/>
                          <a:latin typeface="Arial" panose="020B0604020202020204" pitchFamily="34" charset="0"/>
                          <a:cs typeface="Arial" panose="020B0604020202020204" pitchFamily="34" charset="0"/>
                        </a:rPr>
                      </a:b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4" marR="5764" marT="576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1400" b="1" i="0" u="none" strike="noStrike" dirty="0" smtClean="0">
                          <a:solidFill>
                            <a:srgbClr val="000000"/>
                          </a:solidFill>
                          <a:effectLst/>
                          <a:latin typeface="Arial" panose="020B0604020202020204" pitchFamily="34" charset="0"/>
                          <a:cs typeface="Arial" panose="020B0604020202020204" pitchFamily="34" charset="0"/>
                        </a:rPr>
                        <a:t>Extreme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5764" marR="5764" marT="5764"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0000"/>
                    </a:solidFill>
                  </a:tcPr>
                </a:tc>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1.Invest in R&amp;D</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none" strike="noStrike" dirty="0">
                          <a:solidFill>
                            <a:srgbClr val="000000"/>
                          </a:solidFill>
                          <a:effectLst/>
                          <a:latin typeface="Arial" panose="020B0604020202020204" pitchFamily="34" charset="0"/>
                          <a:cs typeface="Arial" panose="020B0604020202020204" pitchFamily="34" charset="0"/>
                        </a:rPr>
                        <a:t>2.Sign strategic relationship agreements with critical vendors, whereby any decisions to change or discontinue equipment and/or consumables is done in partnership with either GPW and/or the Printing </a:t>
                      </a:r>
                      <a:r>
                        <a:rPr lang="en-US" sz="1400" b="0" i="0" u="none" strike="noStrike" dirty="0" smtClean="0">
                          <a:solidFill>
                            <a:srgbClr val="000000"/>
                          </a:solidFill>
                          <a:effectLst/>
                          <a:latin typeface="Arial" panose="020B0604020202020204" pitchFamily="34" charset="0"/>
                          <a:cs typeface="Arial" panose="020B0604020202020204" pitchFamily="34" charset="0"/>
                        </a:rPr>
                        <a:t>SA</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4" marR="5764" marT="5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2494156"/>
                  </a:ext>
                </a:extLst>
              </a:tr>
              <a:tr h="637309">
                <a:tc>
                  <a:txBody>
                    <a:bodyPr/>
                    <a:lstStyle/>
                    <a:p>
                      <a:pPr algn="ctr" fontAlgn="t"/>
                      <a:r>
                        <a:rPr lang="en-US" sz="1400" b="1" i="0" u="none" strike="noStrike" dirty="0" smtClean="0">
                          <a:solidFill>
                            <a:srgbClr val="000000"/>
                          </a:solidFill>
                          <a:effectLst/>
                          <a:latin typeface="Arial" panose="020B0604020202020204" pitchFamily="34" charset="0"/>
                          <a:cs typeface="Arial" panose="020B0604020202020204" pitchFamily="34" charset="0"/>
                        </a:rPr>
                        <a:t>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5764" marR="5764" marT="5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Cyber security attacks </a:t>
                      </a:r>
                    </a:p>
                  </a:txBody>
                  <a:tcPr marL="5764" marR="5764" marT="5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1.Breach of ICT security standards/ controls by officials</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none" strike="noStrike" dirty="0">
                          <a:solidFill>
                            <a:srgbClr val="000000"/>
                          </a:solidFill>
                          <a:effectLst/>
                          <a:latin typeface="Arial" panose="020B0604020202020204" pitchFamily="34" charset="0"/>
                          <a:cs typeface="Arial" panose="020B0604020202020204" pitchFamily="34" charset="0"/>
                        </a:rPr>
                        <a:t>2.Vulnerabilities on ICT systems</a:t>
                      </a:r>
                    </a:p>
                  </a:txBody>
                  <a:tcPr marL="5764" marR="5764" marT="5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en-US" sz="1400" b="1" i="0" u="none" strike="noStrike" dirty="0">
                        <a:solidFill>
                          <a:srgbClr val="000000"/>
                        </a:solidFill>
                        <a:effectLst/>
                        <a:latin typeface="Calibri" panose="020F0502020204030204" pitchFamily="34" charset="0"/>
                      </a:endParaRPr>
                    </a:p>
                  </a:txBody>
                  <a:tcPr marL="5764" marR="5764" marT="57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0000"/>
                    </a:solidFill>
                  </a:tcPr>
                </a:tc>
                <a:tc>
                  <a:txBody>
                    <a:bodyPr/>
                    <a:lstStyle/>
                    <a:p>
                      <a:pPr algn="l" fontAlgn="t"/>
                      <a:r>
                        <a:rPr lang="en-US" sz="1400" b="0" i="0" u="none" strike="noStrike" dirty="0" smtClean="0">
                          <a:solidFill>
                            <a:srgbClr val="000000"/>
                          </a:solidFill>
                          <a:effectLst/>
                          <a:latin typeface="Arial" panose="020B0604020202020204" pitchFamily="34" charset="0"/>
                          <a:cs typeface="Arial" panose="020B0604020202020204" pitchFamily="34" charset="0"/>
                        </a:rPr>
                        <a:t>Deployment of security patches</a:t>
                      </a:r>
                      <a:r>
                        <a:rPr lang="en-US" sz="1400" b="0" i="0" u="none" strike="noStrike" dirty="0">
                          <a:solidFill>
                            <a:srgbClr val="000000"/>
                          </a:solidFill>
                          <a:effectLst/>
                          <a:latin typeface="Arial" panose="020B0604020202020204" pitchFamily="34" charset="0"/>
                          <a:cs typeface="Arial" panose="020B0604020202020204" pitchFamily="34" charset="0"/>
                        </a:rPr>
                        <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none" strike="noStrike" dirty="0" smtClean="0">
                          <a:solidFill>
                            <a:srgbClr val="000000"/>
                          </a:solidFill>
                          <a:effectLst/>
                          <a:latin typeface="Arial" panose="020B0604020202020204" pitchFamily="34" charset="0"/>
                          <a:cs typeface="Arial" panose="020B0604020202020204" pitchFamily="34" charset="0"/>
                        </a:rPr>
                        <a:t>Conducting PEN tests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4" marR="5764" marT="5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0744755"/>
                  </a:ext>
                </a:extLst>
              </a:tr>
              <a:tr h="637309">
                <a:tc>
                  <a:txBody>
                    <a:bodyPr/>
                    <a:lstStyle/>
                    <a:p>
                      <a:pPr algn="ctr" fontAlgn="t"/>
                      <a:r>
                        <a:rPr lang="en-US" sz="1400" b="0" i="0" u="none" strike="noStrike" dirty="0" smtClean="0">
                          <a:solidFill>
                            <a:srgbClr val="000000"/>
                          </a:solidFill>
                          <a:effectLst/>
                          <a:latin typeface="Arial" panose="020B0604020202020204" pitchFamily="34" charset="0"/>
                          <a:cs typeface="Arial" panose="020B0604020202020204" pitchFamily="34" charset="0"/>
                        </a:rPr>
                        <a:t>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004" marR="6004" marT="60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Decline in financial resources</a:t>
                      </a:r>
                    </a:p>
                  </a:txBody>
                  <a:tcPr marL="6004" marR="6004" marT="60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1.Low revenue generation                                                       </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none" strike="noStrike" dirty="0">
                          <a:solidFill>
                            <a:srgbClr val="000000"/>
                          </a:solidFill>
                          <a:effectLst/>
                          <a:latin typeface="Arial" panose="020B0604020202020204" pitchFamily="34" charset="0"/>
                          <a:cs typeface="Arial" panose="020B0604020202020204" pitchFamily="34" charset="0"/>
                        </a:rPr>
                        <a:t>2.Inability to purchase material at the right price in order to meet customer demands                                                           3.Loss of customers at regional stores and Headquarters</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none" strike="noStrike" dirty="0">
                          <a:solidFill>
                            <a:srgbClr val="000000"/>
                          </a:solidFill>
                          <a:effectLst/>
                          <a:latin typeface="Arial" panose="020B0604020202020204" pitchFamily="34" charset="0"/>
                          <a:cs typeface="Arial" panose="020B0604020202020204" pitchFamily="34" charset="0"/>
                        </a:rPr>
                        <a:t>4.No legislation that forces government departments to print from GPW (Lack of regulatory instrument)</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none" strike="noStrike" dirty="0" smtClean="0">
                          <a:solidFill>
                            <a:srgbClr val="000000"/>
                          </a:solidFill>
                          <a:effectLst/>
                          <a:latin typeface="Arial" panose="020B0604020202020204" pitchFamily="34" charset="0"/>
                          <a:cs typeface="Arial" panose="020B0604020202020204" pitchFamily="34" charset="0"/>
                        </a:rPr>
                        <a:t>5.Prices </a:t>
                      </a:r>
                      <a:r>
                        <a:rPr lang="en-US" sz="1400" b="0" i="0" u="none" strike="noStrike" dirty="0">
                          <a:solidFill>
                            <a:srgbClr val="000000"/>
                          </a:solidFill>
                          <a:effectLst/>
                          <a:latin typeface="Arial" panose="020B0604020202020204" pitchFamily="34" charset="0"/>
                          <a:cs typeface="Arial" panose="020B0604020202020204" pitchFamily="34" charset="0"/>
                        </a:rPr>
                        <a:t>not </a:t>
                      </a:r>
                      <a:r>
                        <a:rPr lang="en-US" sz="1400" b="0" i="0" u="none" strike="noStrike" dirty="0" smtClean="0">
                          <a:solidFill>
                            <a:srgbClr val="000000"/>
                          </a:solidFill>
                          <a:effectLst/>
                          <a:latin typeface="Arial" panose="020B0604020202020204" pitchFamily="34" charset="0"/>
                          <a:cs typeface="Arial" panose="020B0604020202020204" pitchFamily="34" charset="0"/>
                        </a:rPr>
                        <a:t>competitive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004" marR="6004" marT="60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en-US" sz="1400" b="1" i="0" u="none" strike="noStrike" dirty="0">
                        <a:solidFill>
                          <a:srgbClr val="000000"/>
                        </a:solidFill>
                        <a:effectLst/>
                        <a:latin typeface="Calibri" panose="020F0502020204030204" pitchFamily="34" charset="0"/>
                      </a:endParaRPr>
                    </a:p>
                  </a:txBody>
                  <a:tcPr marL="6004" marR="6004" marT="6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0000"/>
                    </a:solidFill>
                  </a:tcPr>
                </a:tc>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1.Monitoring of back orders </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none" strike="noStrike" dirty="0">
                          <a:solidFill>
                            <a:srgbClr val="000000"/>
                          </a:solidFill>
                          <a:effectLst/>
                          <a:latin typeface="Arial" panose="020B0604020202020204" pitchFamily="34" charset="0"/>
                          <a:cs typeface="Arial" panose="020B0604020202020204" pitchFamily="34" charset="0"/>
                        </a:rPr>
                        <a:t>Monthly monitoring of raw material prices effected through the AX system</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none" strike="noStrike" dirty="0">
                          <a:solidFill>
                            <a:srgbClr val="000000"/>
                          </a:solidFill>
                          <a:effectLst/>
                          <a:latin typeface="Arial" panose="020B0604020202020204" pitchFamily="34" charset="0"/>
                          <a:cs typeface="Arial" panose="020B0604020202020204" pitchFamily="34" charset="0"/>
                        </a:rPr>
                        <a:t>2.Implementation of the Marketing strategy to sustain clients while attracting new ones both at the local and SADC wide market</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none" strike="noStrike" dirty="0">
                          <a:solidFill>
                            <a:srgbClr val="000000"/>
                          </a:solidFill>
                          <a:effectLst/>
                          <a:latin typeface="Arial" panose="020B0604020202020204" pitchFamily="34" charset="0"/>
                          <a:cs typeface="Arial" panose="020B0604020202020204" pitchFamily="34" charset="0"/>
                        </a:rPr>
                        <a:t/>
                      </a:r>
                      <a:br>
                        <a:rPr lang="en-US" sz="1400" b="0" i="0" u="none" strike="noStrike" dirty="0">
                          <a:solidFill>
                            <a:srgbClr val="000000"/>
                          </a:solidFill>
                          <a:effectLst/>
                          <a:latin typeface="Arial" panose="020B0604020202020204" pitchFamily="34" charset="0"/>
                          <a:cs typeface="Arial" panose="020B0604020202020204" pitchFamily="34" charset="0"/>
                        </a:rPr>
                      </a:b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004" marR="6004" marT="60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4774010"/>
                  </a:ext>
                </a:extLst>
              </a:tr>
            </a:tbl>
          </a:graphicData>
        </a:graphic>
      </p:graphicFrame>
      <p:sp>
        <p:nvSpPr>
          <p:cNvPr id="6" name="Slide Number Placeholder 5"/>
          <p:cNvSpPr>
            <a:spLocks noGrp="1"/>
          </p:cNvSpPr>
          <p:nvPr>
            <p:ph type="sldNum" sz="quarter" idx="12"/>
          </p:nvPr>
        </p:nvSpPr>
        <p:spPr/>
        <p:txBody>
          <a:bodyPr/>
          <a:lstStyle/>
          <a:p>
            <a:fld id="{2066355A-084C-D24E-9AD2-7E4FC41EA627}" type="slidenum">
              <a:rPr lang="en-US" smtClean="0"/>
              <a:t>37</a:t>
            </a:fld>
            <a:endParaRPr lang="en-US" dirty="0"/>
          </a:p>
        </p:txBody>
      </p:sp>
    </p:spTree>
    <p:extLst>
      <p:ext uri="{BB962C8B-B14F-4D97-AF65-F5344CB8AC3E}">
        <p14:creationId xmlns:p14="http://schemas.microsoft.com/office/powerpoint/2010/main" val="36579562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599202383"/>
              </p:ext>
            </p:extLst>
          </p:nvPr>
        </p:nvGraphicFramePr>
        <p:xfrm>
          <a:off x="554183" y="1639"/>
          <a:ext cx="8201890" cy="4322618"/>
        </p:xfrm>
        <a:graphic>
          <a:graphicData uri="http://schemas.openxmlformats.org/drawingml/2006/table">
            <a:tbl>
              <a:tblPr/>
              <a:tblGrid>
                <a:gridCol w="462711">
                  <a:extLst>
                    <a:ext uri="{9D8B030D-6E8A-4147-A177-3AD203B41FA5}">
                      <a16:colId xmlns:a16="http://schemas.microsoft.com/office/drawing/2014/main" val="2206909369"/>
                    </a:ext>
                  </a:extLst>
                </a:gridCol>
                <a:gridCol w="1914271">
                  <a:extLst>
                    <a:ext uri="{9D8B030D-6E8A-4147-A177-3AD203B41FA5}">
                      <a16:colId xmlns:a16="http://schemas.microsoft.com/office/drawing/2014/main" val="2956777495"/>
                    </a:ext>
                  </a:extLst>
                </a:gridCol>
                <a:gridCol w="2854616">
                  <a:extLst>
                    <a:ext uri="{9D8B030D-6E8A-4147-A177-3AD203B41FA5}">
                      <a16:colId xmlns:a16="http://schemas.microsoft.com/office/drawing/2014/main" val="1247374544"/>
                    </a:ext>
                  </a:extLst>
                </a:gridCol>
                <a:gridCol w="850786">
                  <a:extLst>
                    <a:ext uri="{9D8B030D-6E8A-4147-A177-3AD203B41FA5}">
                      <a16:colId xmlns:a16="http://schemas.microsoft.com/office/drawing/2014/main" val="1523742783"/>
                    </a:ext>
                  </a:extLst>
                </a:gridCol>
                <a:gridCol w="2119506">
                  <a:extLst>
                    <a:ext uri="{9D8B030D-6E8A-4147-A177-3AD203B41FA5}">
                      <a16:colId xmlns:a16="http://schemas.microsoft.com/office/drawing/2014/main" val="3314301540"/>
                    </a:ext>
                  </a:extLst>
                </a:gridCol>
              </a:tblGrid>
              <a:tr h="221125">
                <a:tc>
                  <a:txBody>
                    <a:bodyPr/>
                    <a:lstStyle/>
                    <a:p>
                      <a:pPr algn="ctr" fontAlgn="t"/>
                      <a:r>
                        <a:rPr lang="en-US" sz="1400" b="1" i="0" u="none" strike="noStrike" dirty="0" smtClean="0">
                          <a:solidFill>
                            <a:srgbClr val="000000"/>
                          </a:solidFill>
                          <a:effectLst/>
                          <a:latin typeface="Arial" panose="020B0604020202020204" pitchFamily="34" charset="0"/>
                          <a:cs typeface="Arial" panose="020B0604020202020204" pitchFamily="34" charset="0"/>
                        </a:rPr>
                        <a:t>No</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004" marR="6004" marT="60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fontAlgn="t"/>
                      <a:r>
                        <a:rPr lang="en-US" sz="1400" b="1" i="0" u="none" strike="noStrike" dirty="0" smtClean="0">
                          <a:solidFill>
                            <a:srgbClr val="000000"/>
                          </a:solidFill>
                          <a:effectLst/>
                          <a:latin typeface="Arial" panose="020B0604020202020204" pitchFamily="34" charset="0"/>
                          <a:cs typeface="Arial" panose="020B0604020202020204" pitchFamily="34" charset="0"/>
                        </a:rPr>
                        <a:t>Risk</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004" marR="6004" marT="60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fontAlgn="t"/>
                      <a:r>
                        <a:rPr lang="en-US" sz="1400" b="1" i="0" u="none" strike="noStrike" dirty="0" smtClean="0">
                          <a:solidFill>
                            <a:srgbClr val="000000"/>
                          </a:solidFill>
                          <a:effectLst/>
                          <a:latin typeface="Arial" panose="020B0604020202020204" pitchFamily="34" charset="0"/>
                          <a:cs typeface="Arial" panose="020B0604020202020204" pitchFamily="34" charset="0"/>
                        </a:rPr>
                        <a:t>Root Causes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004" marR="6004" marT="6004"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1400" b="1" i="0" u="none" strike="noStrike" dirty="0" smtClean="0">
                          <a:solidFill>
                            <a:srgbClr val="000000"/>
                          </a:solidFill>
                          <a:effectLst/>
                          <a:latin typeface="Arial" panose="020B0604020202020204" pitchFamily="34" charset="0"/>
                          <a:cs typeface="Arial" panose="020B0604020202020204" pitchFamily="34" charset="0"/>
                        </a:rPr>
                        <a:t>Rating</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004" marR="6004" marT="6004"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fontAlgn="t"/>
                      <a:r>
                        <a:rPr lang="en-US" sz="1400" b="1" i="0" u="none" strike="noStrike" dirty="0" smtClean="0">
                          <a:solidFill>
                            <a:srgbClr val="000000"/>
                          </a:solidFill>
                          <a:effectLst/>
                          <a:latin typeface="Arial" panose="020B0604020202020204" pitchFamily="34" charset="0"/>
                          <a:cs typeface="Arial" panose="020B0604020202020204" pitchFamily="34" charset="0"/>
                        </a:rPr>
                        <a:t>Mitigation Actions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004" marR="6004" marT="60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750081667"/>
                  </a:ext>
                </a:extLst>
              </a:tr>
              <a:tr h="1081418">
                <a:tc>
                  <a:txBody>
                    <a:bodyPr/>
                    <a:lstStyle/>
                    <a:p>
                      <a:pPr algn="ctr" fontAlgn="t"/>
                      <a:r>
                        <a:rPr lang="en-US" sz="1400" b="1" i="0" u="none" strike="noStrike" dirty="0" smtClean="0">
                          <a:solidFill>
                            <a:srgbClr val="000000"/>
                          </a:solidFill>
                          <a:effectLst/>
                          <a:latin typeface="Arial" panose="020B0604020202020204" pitchFamily="34" charset="0"/>
                          <a:cs typeface="Arial" panose="020B0604020202020204" pitchFamily="34" charset="0"/>
                        </a:rPr>
                        <a:t>08.</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004" marR="6004" marT="60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Failure to complete Master Plan </a:t>
                      </a:r>
                      <a:r>
                        <a:rPr lang="en-US" sz="1400" b="1" i="0" u="none" strike="noStrike" dirty="0" smtClean="0">
                          <a:solidFill>
                            <a:srgbClr val="000000"/>
                          </a:solidFill>
                          <a:effectLst/>
                          <a:latin typeface="Arial" panose="020B0604020202020204" pitchFamily="34" charset="0"/>
                          <a:cs typeface="Arial" panose="020B0604020202020204" pitchFamily="34" charset="0"/>
                        </a:rPr>
                        <a:t>within the</a:t>
                      </a:r>
                      <a:r>
                        <a:rPr lang="en-US" sz="1400" b="1" i="0" u="none" strike="noStrike" baseline="0" dirty="0" smtClean="0">
                          <a:solidFill>
                            <a:srgbClr val="000000"/>
                          </a:solidFill>
                          <a:effectLst/>
                          <a:latin typeface="Arial" panose="020B0604020202020204" pitchFamily="34" charset="0"/>
                          <a:cs typeface="Arial" panose="020B0604020202020204" pitchFamily="34" charset="0"/>
                        </a:rPr>
                        <a:t> set</a:t>
                      </a:r>
                      <a:r>
                        <a:rPr lang="en-US" sz="1400" b="1" i="0" u="none" strike="noStrike" dirty="0" smtClean="0">
                          <a:solidFill>
                            <a:srgbClr val="000000"/>
                          </a:solidFill>
                          <a:effectLst/>
                          <a:latin typeface="Arial" panose="020B0604020202020204" pitchFamily="34" charset="0"/>
                          <a:cs typeface="Arial" panose="020B0604020202020204" pitchFamily="34" charset="0"/>
                        </a:rPr>
                        <a:t> timeframes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004" marR="6004" marT="60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Dependencies on the Department of Public Works </a:t>
                      </a:r>
                    </a:p>
                  </a:txBody>
                  <a:tcPr marL="6004" marR="6004" marT="60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400" b="1" i="0" u="none" strike="noStrike" dirty="0" smtClean="0">
                          <a:solidFill>
                            <a:srgbClr val="000000"/>
                          </a:solidFill>
                          <a:effectLst/>
                          <a:latin typeface="Arial" panose="020B0604020202020204" pitchFamily="34" charset="0"/>
                          <a:cs typeface="Arial" panose="020B0604020202020204" pitchFamily="34" charset="0"/>
                        </a:rPr>
                        <a:t>Extreme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004" marR="6004" marT="6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400" b="0" i="0" u="none" strike="noStrike" dirty="0" smtClean="0">
                          <a:solidFill>
                            <a:srgbClr val="000000"/>
                          </a:solidFill>
                          <a:effectLst/>
                          <a:latin typeface="Arial" panose="020B0604020202020204" pitchFamily="34" charset="0"/>
                          <a:cs typeface="Arial" panose="020B0604020202020204" pitchFamily="34" charset="0"/>
                        </a:rPr>
                        <a:t>Liaison with the DPWi,DBSA</a:t>
                      </a:r>
                      <a:r>
                        <a:rPr lang="en-US" sz="1400" b="0" i="0" u="none" strike="noStrike" baseline="0" dirty="0" smtClean="0">
                          <a:solidFill>
                            <a:srgbClr val="000000"/>
                          </a:solidFill>
                          <a:effectLst/>
                          <a:latin typeface="Arial" panose="020B0604020202020204" pitchFamily="34" charset="0"/>
                          <a:cs typeface="Arial" panose="020B0604020202020204" pitchFamily="34" charset="0"/>
                        </a:rPr>
                        <a:t> and relevant stakeholders with regard to project initiation and implementation.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004" marR="6004" marT="60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991814"/>
                  </a:ext>
                </a:extLst>
              </a:tr>
              <a:tr h="1296490">
                <a:tc>
                  <a:txBody>
                    <a:bodyPr/>
                    <a:lstStyle/>
                    <a:p>
                      <a:pPr algn="ctr" fontAlgn="t"/>
                      <a:r>
                        <a:rPr lang="en-US" sz="1400" b="1" i="0" u="none" strike="noStrike" dirty="0" smtClean="0">
                          <a:solidFill>
                            <a:srgbClr val="000000"/>
                          </a:solidFill>
                          <a:effectLst/>
                          <a:latin typeface="Arial" panose="020B0604020202020204" pitchFamily="34" charset="0"/>
                          <a:cs typeface="Arial" panose="020B0604020202020204" pitchFamily="34" charset="0"/>
                        </a:rPr>
                        <a:t>09.</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004" marR="6004" marT="60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smtClean="0">
                          <a:solidFill>
                            <a:srgbClr val="000000"/>
                          </a:solidFill>
                          <a:effectLst/>
                          <a:latin typeface="Arial" panose="020B0604020202020204" pitchFamily="34" charset="0"/>
                          <a:cs typeface="Arial" panose="020B0604020202020204" pitchFamily="34" charset="0"/>
                        </a:rPr>
                        <a:t>Inability to attract, develop and retain critical skills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004" marR="6004" marT="60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smtClean="0">
                          <a:solidFill>
                            <a:srgbClr val="000000"/>
                          </a:solidFill>
                          <a:effectLst/>
                          <a:latin typeface="Arial" panose="020B0604020202020204" pitchFamily="34" charset="0"/>
                          <a:cs typeface="Arial" panose="020B0604020202020204" pitchFamily="34" charset="0"/>
                        </a:rPr>
                        <a:t>1.Uncompetitive working conditions and remuneration</a:t>
                      </a:r>
                      <a:br>
                        <a:rPr lang="en-US" sz="1400" b="0" i="0" u="none" strike="noStrike" dirty="0" smtClean="0">
                          <a:solidFill>
                            <a:srgbClr val="000000"/>
                          </a:solidFill>
                          <a:effectLst/>
                          <a:latin typeface="Arial" panose="020B0604020202020204" pitchFamily="34" charset="0"/>
                          <a:cs typeface="Arial" panose="020B0604020202020204" pitchFamily="34" charset="0"/>
                        </a:rPr>
                      </a:br>
                      <a:r>
                        <a:rPr lang="en-US" sz="1400" b="0" i="0" u="none" strike="noStrike" dirty="0" smtClean="0">
                          <a:solidFill>
                            <a:srgbClr val="000000"/>
                          </a:solidFill>
                          <a:effectLst/>
                          <a:latin typeface="Arial" panose="020B0604020202020204" pitchFamily="34" charset="0"/>
                          <a:cs typeface="Arial" panose="020B0604020202020204" pitchFamily="34" charset="0"/>
                        </a:rPr>
                        <a:t>2. Competition with the printing sector outside the public service</a:t>
                      </a:r>
                      <a:br>
                        <a:rPr lang="en-US" sz="1400" b="0" i="0" u="none" strike="noStrike" dirty="0" smtClean="0">
                          <a:solidFill>
                            <a:srgbClr val="000000"/>
                          </a:solidFill>
                          <a:effectLst/>
                          <a:latin typeface="Arial" panose="020B0604020202020204" pitchFamily="34" charset="0"/>
                          <a:cs typeface="Arial" panose="020B0604020202020204" pitchFamily="34" charset="0"/>
                        </a:rPr>
                      </a:br>
                      <a:r>
                        <a:rPr lang="en-US" sz="1400" b="0" i="0" u="none" strike="noStrike" dirty="0" smtClean="0">
                          <a:solidFill>
                            <a:srgbClr val="000000"/>
                          </a:solidFill>
                          <a:effectLst/>
                          <a:latin typeface="Arial" panose="020B0604020202020204" pitchFamily="34" charset="0"/>
                          <a:cs typeface="Arial" panose="020B0604020202020204" pitchFamily="34" charset="0"/>
                        </a:rPr>
                        <a:t>3.Perception of a limited career for OSD path by potential candidates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004" marR="6004" marT="60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sz="1400" b="1" i="0" u="none" strike="noStrike" dirty="0">
                        <a:solidFill>
                          <a:srgbClr val="000000"/>
                        </a:solidFill>
                        <a:effectLst/>
                        <a:latin typeface="Calibri" panose="020F0502020204030204" pitchFamily="34" charset="0"/>
                      </a:endParaRPr>
                    </a:p>
                  </a:txBody>
                  <a:tcPr marL="6004" marR="6004" marT="6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Review of organisational </a:t>
                      </a:r>
                      <a:r>
                        <a:rPr lang="en-US" sz="1400" b="0" i="0" u="none" strike="noStrike" dirty="0" smtClean="0">
                          <a:solidFill>
                            <a:srgbClr val="000000"/>
                          </a:solidFill>
                          <a:effectLst/>
                          <a:latin typeface="Arial" panose="020B0604020202020204" pitchFamily="34" charset="0"/>
                          <a:cs typeface="Arial" panose="020B0604020202020204" pitchFamily="34" charset="0"/>
                        </a:rPr>
                        <a:t>structure.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004" marR="6004" marT="60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079761"/>
                  </a:ext>
                </a:extLst>
              </a:tr>
              <a:tr h="1723585">
                <a:tc>
                  <a:txBody>
                    <a:bodyPr/>
                    <a:lstStyle/>
                    <a:p>
                      <a:pPr algn="ctr" fontAlgn="t"/>
                      <a:r>
                        <a:rPr lang="en-US" sz="1400" b="1" i="0" u="none" strike="noStrike" dirty="0" smtClean="0">
                          <a:solidFill>
                            <a:srgbClr val="000000"/>
                          </a:solidFill>
                          <a:effectLst/>
                          <a:latin typeface="Arial" panose="020B0604020202020204" pitchFamily="34" charset="0"/>
                          <a:cs typeface="Arial" panose="020B0604020202020204" pitchFamily="34" charset="0"/>
                        </a:rPr>
                        <a:t>10.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smtClean="0">
                          <a:solidFill>
                            <a:srgbClr val="000000"/>
                          </a:solidFill>
                          <a:effectLst/>
                          <a:latin typeface="Arial" panose="020B0604020202020204" pitchFamily="34" charset="0"/>
                          <a:cs typeface="Arial" panose="020B0604020202020204" pitchFamily="34" charset="0"/>
                        </a:rPr>
                        <a:t>ICT</a:t>
                      </a:r>
                      <a:r>
                        <a:rPr lang="en-US" sz="1400" b="1" i="0" u="none" strike="noStrike" baseline="0" dirty="0" smtClean="0">
                          <a:solidFill>
                            <a:srgbClr val="000000"/>
                          </a:solidFill>
                          <a:effectLst/>
                          <a:latin typeface="Arial" panose="020B0604020202020204" pitchFamily="34" charset="0"/>
                          <a:cs typeface="Arial" panose="020B0604020202020204" pitchFamily="34" charset="0"/>
                        </a:rPr>
                        <a:t> Continuity</a:t>
                      </a:r>
                      <a:endParaRPr lang="en-US" sz="1400" b="1" i="0" u="none" strike="noStrike" dirty="0" smtClean="0">
                        <a:solidFill>
                          <a:srgbClr val="000000"/>
                        </a:solidFill>
                        <a:effectLst/>
                        <a:latin typeface="Arial" panose="020B0604020202020204" pitchFamily="34" charset="0"/>
                        <a:cs typeface="Arial" panose="020B0604020202020204" pitchFamily="34" charset="0"/>
                      </a:endParaRPr>
                    </a:p>
                    <a:p>
                      <a:pPr algn="l" fontAlgn="t"/>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1.Aged / outdated equipment </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none" strike="noStrike" dirty="0">
                          <a:solidFill>
                            <a:srgbClr val="000000"/>
                          </a:solidFill>
                          <a:effectLst/>
                          <a:latin typeface="Arial" panose="020B0604020202020204" pitchFamily="34" charset="0"/>
                          <a:cs typeface="Arial" panose="020B0604020202020204" pitchFamily="34" charset="0"/>
                        </a:rPr>
                        <a:t>2.Rapid changes in technologies </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none" strike="noStrike" dirty="0" smtClean="0">
                          <a:solidFill>
                            <a:srgbClr val="000000"/>
                          </a:solidFill>
                          <a:effectLst/>
                          <a:latin typeface="Arial" panose="020B0604020202020204" pitchFamily="34" charset="0"/>
                          <a:cs typeface="Arial" panose="020B0604020202020204" pitchFamily="34" charset="0"/>
                        </a:rPr>
                        <a:t>3.Lack </a:t>
                      </a:r>
                      <a:r>
                        <a:rPr lang="en-US" sz="1400" b="0" i="0" u="none" strike="noStrike" dirty="0">
                          <a:solidFill>
                            <a:srgbClr val="000000"/>
                          </a:solidFill>
                          <a:effectLst/>
                          <a:latin typeface="Arial" panose="020B0604020202020204" pitchFamily="34" charset="0"/>
                          <a:cs typeface="Arial" panose="020B0604020202020204" pitchFamily="34" charset="0"/>
                        </a:rPr>
                        <a:t>of local expertise, (uniqueness of equipment)</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none" strike="noStrike" dirty="0" smtClean="0">
                          <a:solidFill>
                            <a:srgbClr val="000000"/>
                          </a:solidFill>
                          <a:effectLst/>
                          <a:latin typeface="Arial" panose="020B0604020202020204" pitchFamily="34" charset="0"/>
                          <a:cs typeface="Arial" panose="020B0604020202020204" pitchFamily="34" charset="0"/>
                        </a:rPr>
                        <a:t>4.Delays in IT equipment </a:t>
                      </a:r>
                      <a:r>
                        <a:rPr lang="en-US" sz="1400" b="0" i="0" u="none" strike="noStrike" dirty="0">
                          <a:solidFill>
                            <a:srgbClr val="000000"/>
                          </a:solidFill>
                          <a:effectLst/>
                          <a:latin typeface="Arial" panose="020B0604020202020204" pitchFamily="34" charset="0"/>
                          <a:cs typeface="Arial" panose="020B0604020202020204" pitchFamily="34" charset="0"/>
                        </a:rPr>
                        <a:t>procurement processes </a:t>
                      </a:r>
                      <a:endParaRPr lang="en-US" sz="1400" b="1" i="0" u="none" strike="noStrike" dirty="0" smtClean="0">
                        <a:solidFill>
                          <a:srgbClr val="000000"/>
                        </a:solidFill>
                        <a:effectLst/>
                        <a:latin typeface="Arial" panose="020B0604020202020204" pitchFamily="34" charset="0"/>
                        <a:cs typeface="Arial" panose="020B0604020202020204" pitchFamily="34" charset="0"/>
                      </a:endParaRPr>
                    </a:p>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
                      </a:r>
                      <a:br>
                        <a:rPr lang="en-US" sz="1400" b="0" i="0" u="none" strike="noStrike" dirty="0">
                          <a:solidFill>
                            <a:srgbClr val="000000"/>
                          </a:solidFill>
                          <a:effectLst/>
                          <a:latin typeface="Arial" panose="020B0604020202020204" pitchFamily="34" charset="0"/>
                          <a:cs typeface="Arial" panose="020B0604020202020204" pitchFamily="34" charset="0"/>
                        </a:rPr>
                      </a:b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400" b="0" i="0" u="none" strike="noStrike" dirty="0" smtClean="0">
                          <a:solidFill>
                            <a:srgbClr val="000000"/>
                          </a:solidFill>
                          <a:effectLst/>
                          <a:latin typeface="Arial" panose="020B0604020202020204" pitchFamily="34" charset="0"/>
                          <a:cs typeface="Arial" panose="020B0604020202020204" pitchFamily="34" charset="0"/>
                        </a:rPr>
                        <a:t>Implementation </a:t>
                      </a:r>
                      <a:r>
                        <a:rPr lang="en-US" sz="1400" b="0" i="0" u="none" strike="noStrike" dirty="0">
                          <a:solidFill>
                            <a:srgbClr val="000000"/>
                          </a:solidFill>
                          <a:effectLst/>
                          <a:latin typeface="Arial" panose="020B0604020202020204" pitchFamily="34" charset="0"/>
                          <a:cs typeface="Arial" panose="020B0604020202020204" pitchFamily="34" charset="0"/>
                        </a:rPr>
                        <a:t>of the ICT Strategic roadmap (Inclusive of services </a:t>
                      </a:r>
                      <a:r>
                        <a:rPr lang="en-US" sz="1400" b="0" i="0" u="none" strike="noStrike" dirty="0" smtClean="0">
                          <a:solidFill>
                            <a:srgbClr val="000000"/>
                          </a:solidFill>
                          <a:effectLst/>
                          <a:latin typeface="Arial" panose="020B0604020202020204" pitchFamily="34" charset="0"/>
                          <a:cs typeface="Arial" panose="020B0604020202020204" pitchFamily="34" charset="0"/>
                        </a:rPr>
                        <a:t>offerings</a:t>
                      </a:r>
                      <a:r>
                        <a:rPr lang="en-US" sz="1400" b="0" i="0" u="none" strike="noStrike" baseline="0" dirty="0" smtClean="0">
                          <a:solidFill>
                            <a:srgbClr val="000000"/>
                          </a:solidFill>
                          <a:effectLst/>
                          <a:latin typeface="Arial" panose="020B0604020202020204" pitchFamily="34" charset="0"/>
                          <a:cs typeface="Arial" panose="020B0604020202020204" pitchFamily="34" charset="0"/>
                        </a:rPr>
                        <a:t> and </a:t>
                      </a:r>
                      <a:r>
                        <a:rPr lang="en-US" sz="1400" b="0" i="0" u="none" strike="noStrike" dirty="0" smtClean="0">
                          <a:solidFill>
                            <a:srgbClr val="000000"/>
                          </a:solidFill>
                          <a:effectLst/>
                          <a:latin typeface="Arial" panose="020B0604020202020204" pitchFamily="34" charset="0"/>
                          <a:cs typeface="Arial" panose="020B0604020202020204" pitchFamily="34" charset="0"/>
                        </a:rPr>
                        <a:t>projects </a:t>
                      </a:r>
                      <a:r>
                        <a:rPr lang="en-US" sz="1400" b="0" i="0" u="none" strike="noStrike" dirty="0">
                          <a:solidFill>
                            <a:srgbClr val="000000"/>
                          </a:solidFill>
                          <a:effectLst/>
                          <a:latin typeface="Arial" panose="020B0604020202020204" pitchFamily="34" charset="0"/>
                          <a:cs typeface="Arial" panose="020B0604020202020204" pitchFamily="34" charset="0"/>
                        </a:rPr>
                        <a:t>to be implemented yearly)</a:t>
                      </a:r>
                      <a:br>
                        <a:rPr lang="en-US" sz="1400" b="0" i="0" u="none" strike="noStrike" dirty="0">
                          <a:solidFill>
                            <a:srgbClr val="000000"/>
                          </a:solidFill>
                          <a:effectLst/>
                          <a:latin typeface="Arial" panose="020B0604020202020204" pitchFamily="34" charset="0"/>
                          <a:cs typeface="Arial" panose="020B0604020202020204" pitchFamily="34" charset="0"/>
                        </a:rPr>
                      </a:b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780744"/>
                  </a:ext>
                </a:extLst>
              </a:tr>
            </a:tbl>
          </a:graphicData>
        </a:graphic>
      </p:graphicFrame>
      <p:sp>
        <p:nvSpPr>
          <p:cNvPr id="2" name="Rectangle 1"/>
          <p:cNvSpPr/>
          <p:nvPr/>
        </p:nvSpPr>
        <p:spPr>
          <a:xfrm>
            <a:off x="332510" y="4749922"/>
            <a:ext cx="8201890" cy="584775"/>
          </a:xfrm>
          <a:prstGeom prst="rect">
            <a:avLst/>
          </a:prstGeom>
        </p:spPr>
        <p:txBody>
          <a:bodyPr wrap="square">
            <a:spAutoFit/>
          </a:bodyPr>
          <a:lstStyle/>
          <a:p>
            <a:pPr lvl="0" fontAlgn="t"/>
            <a:r>
              <a:rPr lang="en-US" sz="1600" dirty="0">
                <a:solidFill>
                  <a:srgbClr val="000000"/>
                </a:solidFill>
                <a:latin typeface="Arial" panose="020B0604020202020204" pitchFamily="34" charset="0"/>
                <a:cs typeface="Arial" panose="020B0604020202020204" pitchFamily="34" charset="0"/>
              </a:rPr>
              <a:t>The Combined Assurance Plan was developed, populated with strategic risks and outlining lines of defense to enhance integrated risk mitigation and reporting.</a:t>
            </a:r>
          </a:p>
        </p:txBody>
      </p:sp>
      <p:sp>
        <p:nvSpPr>
          <p:cNvPr id="6" name="Slide Number Placeholder 5"/>
          <p:cNvSpPr>
            <a:spLocks noGrp="1"/>
          </p:cNvSpPr>
          <p:nvPr>
            <p:ph type="sldNum" sz="quarter" idx="12"/>
          </p:nvPr>
        </p:nvSpPr>
        <p:spPr/>
        <p:txBody>
          <a:bodyPr/>
          <a:lstStyle/>
          <a:p>
            <a:fld id="{2066355A-084C-D24E-9AD2-7E4FC41EA627}" type="slidenum">
              <a:rPr lang="en-US" smtClean="0"/>
              <a:t>38</a:t>
            </a:fld>
            <a:endParaRPr lang="en-US" dirty="0"/>
          </a:p>
        </p:txBody>
      </p:sp>
    </p:spTree>
    <p:extLst>
      <p:ext uri="{BB962C8B-B14F-4D97-AF65-F5344CB8AC3E}">
        <p14:creationId xmlns:p14="http://schemas.microsoft.com/office/powerpoint/2010/main" val="14367433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ZA" dirty="0" smtClean="0"/>
          </a:p>
          <a:p>
            <a:pPr marL="0" indent="0">
              <a:buNone/>
            </a:pPr>
            <a:endParaRPr lang="en-ZA" dirty="0"/>
          </a:p>
          <a:p>
            <a:pPr marL="0" indent="0" algn="ctr">
              <a:buNone/>
            </a:pPr>
            <a:r>
              <a:rPr lang="en-ZA" dirty="0" smtClean="0">
                <a:latin typeface="Arial Black" panose="020B0A04020102020204" pitchFamily="34" charset="0"/>
                <a:cs typeface="Arial" panose="020B0604020202020204" pitchFamily="34" charset="0"/>
              </a:rPr>
              <a:t>PART E: Risk mitigating plans: system collapse and data losses</a:t>
            </a:r>
          </a:p>
          <a:p>
            <a:pPr marL="0" indent="0" algn="ctr">
              <a:buNone/>
            </a:pPr>
            <a:endParaRPr lang="en-ZA" dirty="0">
              <a:latin typeface="Arial Black" panose="020B0A040201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t>39</a:t>
            </a:fld>
            <a:endParaRPr lang="en-US" dirty="0"/>
          </a:p>
        </p:txBody>
      </p:sp>
    </p:spTree>
    <p:extLst>
      <p:ext uri="{BB962C8B-B14F-4D97-AF65-F5344CB8AC3E}">
        <p14:creationId xmlns:p14="http://schemas.microsoft.com/office/powerpoint/2010/main" val="3639099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209984"/>
            <a:ext cx="8433113" cy="1143000"/>
          </a:xfrm>
        </p:spPr>
        <p:txBody>
          <a:bodyPr/>
          <a:lstStyle/>
          <a:p>
            <a:pPr algn="l"/>
            <a:r>
              <a:rPr lang="en-US" sz="3200" dirty="0" smtClean="0">
                <a:latin typeface="Arial" panose="020B0604020202020204" pitchFamily="34" charset="0"/>
                <a:cs typeface="Arial" panose="020B0604020202020204" pitchFamily="34" charset="0"/>
              </a:rPr>
              <a:t>Executive Summary cont..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0073" y="895927"/>
            <a:ext cx="9023927" cy="6710220"/>
          </a:xfrm>
        </p:spPr>
        <p:txBody>
          <a:bodyPr/>
          <a:lstStyle/>
          <a:p>
            <a:pPr algn="just"/>
            <a:r>
              <a:rPr lang="en-US" sz="1600" dirty="0">
                <a:latin typeface="Arial" panose="020B0604020202020204" pitchFamily="34" charset="0"/>
                <a:cs typeface="Arial" panose="020B0604020202020204" pitchFamily="34" charset="0"/>
              </a:rPr>
              <a:t>A Migration Plan has been developed and approved by EXCO and is being implemented to turn around the ICT environment and all its operations, towards a desired end state of a stable infrastructure, network and systems to enable successful back up and restoration of GPW applications and data.</a:t>
            </a:r>
          </a:p>
          <a:p>
            <a:pPr algn="just"/>
            <a:r>
              <a:rPr lang="en-US" sz="1600" dirty="0" smtClean="0">
                <a:latin typeface="Arial" panose="020B0604020202020204" pitchFamily="34" charset="0"/>
                <a:cs typeface="Arial" panose="020B0604020202020204" pitchFamily="34" charset="0"/>
              </a:rPr>
              <a:t>GPW has received approval by National Treasury to be audited using GRAP as opposed to IFRIS accounting standards for the 2020/21 financial year going forward.</a:t>
            </a:r>
          </a:p>
          <a:p>
            <a:pPr algn="just"/>
            <a:r>
              <a:rPr lang="en-US" sz="1600" dirty="0" smtClean="0">
                <a:latin typeface="Arial" panose="020B0604020202020204" pitchFamily="34" charset="0"/>
                <a:cs typeface="Arial" panose="020B0604020202020204" pitchFamily="34" charset="0"/>
              </a:rPr>
              <a:t>GPW management and officials committed to attainment of set targets for the 2020/21 financial year, despite being hardest hit by the advent of COVID-19 pandemic.</a:t>
            </a:r>
          </a:p>
          <a:p>
            <a:pPr algn="just"/>
            <a:r>
              <a:rPr lang="en-US" sz="1600" dirty="0" smtClean="0">
                <a:latin typeface="Arial" panose="020B0604020202020204" pitchFamily="34" charset="0"/>
                <a:cs typeface="Arial" panose="020B0604020202020204" pitchFamily="34" charset="0"/>
              </a:rPr>
              <a:t>During the first </a:t>
            </a:r>
            <a:r>
              <a:rPr lang="en-US" sz="1600" dirty="0">
                <a:latin typeface="Arial" panose="020B0604020202020204" pitchFamily="34" charset="0"/>
                <a:cs typeface="Arial" panose="020B0604020202020204" pitchFamily="34" charset="0"/>
              </a:rPr>
              <a:t>quarter of </a:t>
            </a:r>
            <a:r>
              <a:rPr lang="en-US" sz="1600" dirty="0" smtClean="0">
                <a:latin typeface="Arial" panose="020B0604020202020204" pitchFamily="34" charset="0"/>
                <a:cs typeface="Arial" panose="020B0604020202020204" pitchFamily="34" charset="0"/>
              </a:rPr>
              <a:t>this year, GPW could not print essential documents such as Identity and travelling </a:t>
            </a:r>
            <a:r>
              <a:rPr lang="en-US" sz="1600" dirty="0">
                <a:latin typeface="Arial" panose="020B0604020202020204" pitchFamily="34" charset="0"/>
                <a:cs typeface="Arial" panose="020B0604020202020204" pitchFamily="34" charset="0"/>
              </a:rPr>
              <a:t>documents due to the lock down </a:t>
            </a:r>
            <a:r>
              <a:rPr lang="en-US" sz="1600" dirty="0" smtClean="0">
                <a:latin typeface="Arial" panose="020B0604020202020204" pitchFamily="34" charset="0"/>
                <a:cs typeface="Arial" panose="020B0604020202020204" pitchFamily="34" charset="0"/>
              </a:rPr>
              <a:t>restrictions. This was due to the temporary closure of DHA’s offices, which affected the </a:t>
            </a:r>
            <a:r>
              <a:rPr lang="en-US" sz="1600" dirty="0">
                <a:latin typeface="Arial" panose="020B0604020202020204" pitchFamily="34" charset="0"/>
                <a:cs typeface="Arial" panose="020B0604020202020204" pitchFamily="34" charset="0"/>
              </a:rPr>
              <a:t>demand for Identity </a:t>
            </a:r>
            <a:r>
              <a:rPr lang="en-US" sz="1600" dirty="0" smtClean="0">
                <a:latin typeface="Arial" panose="020B0604020202020204" pitchFamily="34" charset="0"/>
                <a:cs typeface="Arial" panose="020B0604020202020204" pitchFamily="34" charset="0"/>
              </a:rPr>
              <a:t>and travel documents. However, GPW remained open to produce all required government gazettes for different stages of the national lockdown, as well as other critical documents.</a:t>
            </a:r>
          </a:p>
          <a:p>
            <a:pPr algn="just"/>
            <a:r>
              <a:rPr lang="en-US" sz="1600" dirty="0">
                <a:latin typeface="Arial" panose="020B0604020202020204" pitchFamily="34" charset="0"/>
                <a:cs typeface="Arial" panose="020B0604020202020204" pitchFamily="34" charset="0"/>
              </a:rPr>
              <a:t>On average, GPW lost over half of its production capacity for the financial year, thereby impacting negatively on its revenue base. The revenue was reduced from R1.559 billion to R745 million, due to lack of buying power by government </a:t>
            </a:r>
            <a:r>
              <a:rPr lang="en-US" sz="1600" dirty="0" smtClean="0">
                <a:latin typeface="Arial" panose="020B0604020202020204" pitchFamily="34" charset="0"/>
                <a:cs typeface="Arial" panose="020B0604020202020204" pitchFamily="34" charset="0"/>
              </a:rPr>
              <a:t>departments </a:t>
            </a:r>
            <a:r>
              <a:rPr lang="en-US" sz="1600" dirty="0">
                <a:latin typeface="Arial" panose="020B0604020202020204" pitchFamily="34" charset="0"/>
                <a:cs typeface="Arial" panose="020B0604020202020204" pitchFamily="34" charset="0"/>
              </a:rPr>
              <a:t>as a result of the national lockdown. </a:t>
            </a:r>
          </a:p>
          <a:p>
            <a:pPr algn="just"/>
            <a:r>
              <a:rPr lang="en-US" sz="1600" dirty="0">
                <a:latin typeface="Arial" panose="020B0604020202020204" pitchFamily="34" charset="0"/>
                <a:cs typeface="Arial" panose="020B0604020202020204" pitchFamily="34" charset="0"/>
              </a:rPr>
              <a:t>The following targets, which are customer facing, had to be revised downwards: </a:t>
            </a:r>
          </a:p>
          <a:p>
            <a:pPr lvl="1" algn="just"/>
            <a:r>
              <a:rPr lang="en-ZA" sz="1600" dirty="0">
                <a:latin typeface="Arial" panose="020B0604020202020204" pitchFamily="34" charset="0"/>
                <a:cs typeface="Arial" panose="020B0604020202020204" pitchFamily="34" charset="0"/>
              </a:rPr>
              <a:t>Percentage of total workforce trained as per WSP identified priorities; </a:t>
            </a:r>
          </a:p>
          <a:p>
            <a:pPr lvl="1" algn="just"/>
            <a:r>
              <a:rPr lang="en-ZA" sz="1600" dirty="0">
                <a:latin typeface="Arial" panose="020B0604020202020204" pitchFamily="34" charset="0"/>
                <a:cs typeface="Arial" panose="020B0604020202020204" pitchFamily="34" charset="0"/>
              </a:rPr>
              <a:t>Number of countries engaged in the SADC </a:t>
            </a:r>
            <a:r>
              <a:rPr lang="en-ZA" sz="1600" dirty="0" smtClean="0">
                <a:latin typeface="Arial" panose="020B0604020202020204" pitchFamily="34" charset="0"/>
                <a:cs typeface="Arial" panose="020B0604020202020204" pitchFamily="34" charset="0"/>
              </a:rPr>
              <a:t>region; </a:t>
            </a:r>
            <a:r>
              <a:rPr lang="en-ZA" sz="1600" dirty="0">
                <a:latin typeface="Arial" panose="020B0604020202020204" pitchFamily="34" charset="0"/>
                <a:cs typeface="Arial" panose="020B0604020202020204" pitchFamily="34" charset="0"/>
              </a:rPr>
              <a:t>as well as the  </a:t>
            </a:r>
          </a:p>
          <a:p>
            <a:pPr lvl="1" algn="just"/>
            <a:r>
              <a:rPr lang="en-ZA" sz="1600" dirty="0">
                <a:latin typeface="Arial" panose="020B0604020202020204" pitchFamily="34" charset="0"/>
                <a:cs typeface="Arial" panose="020B0604020202020204" pitchFamily="34" charset="0"/>
              </a:rPr>
              <a:t>Number of local </a:t>
            </a:r>
            <a:r>
              <a:rPr lang="en-ZA" sz="1600" dirty="0" smtClean="0">
                <a:latin typeface="Arial" panose="020B0604020202020204" pitchFamily="34" charset="0"/>
                <a:cs typeface="Arial" panose="020B0604020202020204" pitchFamily="34" charset="0"/>
              </a:rPr>
              <a:t>customers </a:t>
            </a:r>
            <a:r>
              <a:rPr lang="en-ZA" sz="1600" dirty="0">
                <a:latin typeface="Arial" panose="020B0604020202020204" pitchFamily="34" charset="0"/>
                <a:cs typeface="Arial" panose="020B0604020202020204" pitchFamily="34" charset="0"/>
              </a:rPr>
              <a:t>engaged</a:t>
            </a:r>
            <a:r>
              <a:rPr lang="en-ZA"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t>4</a:t>
            </a:fld>
            <a:endParaRPr lang="en-US" dirty="0"/>
          </a:p>
        </p:txBody>
      </p:sp>
    </p:spTree>
    <p:extLst>
      <p:ext uri="{BB962C8B-B14F-4D97-AF65-F5344CB8AC3E}">
        <p14:creationId xmlns:p14="http://schemas.microsoft.com/office/powerpoint/2010/main" val="2933721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5" y="96689"/>
            <a:ext cx="8275782" cy="907617"/>
          </a:xfrm>
        </p:spPr>
        <p:txBody>
          <a:bodyPr/>
          <a:lstStyle/>
          <a:p>
            <a:pPr algn="l"/>
            <a:r>
              <a:rPr lang="en-ZA" sz="2400" dirty="0">
                <a:latin typeface="Arial" panose="020B0604020202020204" pitchFamily="34" charset="0"/>
                <a:cs typeface="Arial" panose="020B0604020202020204" pitchFamily="34" charset="0"/>
              </a:rPr>
              <a:t>Actions to mitigate risk of system </a:t>
            </a:r>
            <a:r>
              <a:rPr lang="en-ZA" sz="2400" dirty="0" smtClean="0">
                <a:latin typeface="Arial" panose="020B0604020202020204" pitchFamily="34" charset="0"/>
                <a:cs typeface="Arial" panose="020B0604020202020204" pitchFamily="34" charset="0"/>
              </a:rPr>
              <a:t>collapse and </a:t>
            </a:r>
            <a:r>
              <a:rPr lang="en-ZA" sz="2400" dirty="0">
                <a:latin typeface="Arial" panose="020B0604020202020204" pitchFamily="34" charset="0"/>
                <a:cs typeface="Arial" panose="020B0604020202020204" pitchFamily="34" charset="0"/>
              </a:rPr>
              <a:t>data losses</a:t>
            </a:r>
          </a:p>
        </p:txBody>
      </p:sp>
      <p:sp>
        <p:nvSpPr>
          <p:cNvPr id="3" name="Content Placeholder 2"/>
          <p:cNvSpPr>
            <a:spLocks noGrp="1"/>
          </p:cNvSpPr>
          <p:nvPr>
            <p:ph idx="1"/>
          </p:nvPr>
        </p:nvSpPr>
        <p:spPr>
          <a:xfrm>
            <a:off x="369455" y="877174"/>
            <a:ext cx="8515927" cy="5819189"/>
          </a:xfrm>
        </p:spPr>
        <p:txBody>
          <a:bodyPr/>
          <a:lstStyle/>
          <a:p>
            <a:pPr marL="0" lvl="0" indent="0">
              <a:lnSpc>
                <a:spcPct val="106000"/>
              </a:lnSpc>
              <a:spcBef>
                <a:spcPts val="0"/>
              </a:spcBef>
              <a:buNone/>
              <a:defRPr/>
            </a:pPr>
            <a:r>
              <a:rPr lang="en-ZA" sz="14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Mitigation Plan:</a:t>
            </a:r>
          </a:p>
          <a:p>
            <a:pPr marL="0" lvl="0" indent="0">
              <a:lnSpc>
                <a:spcPct val="106000"/>
              </a:lnSpc>
              <a:spcBef>
                <a:spcPts val="0"/>
              </a:spcBef>
              <a:buNone/>
              <a:defRPr/>
            </a:pPr>
            <a:endPar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0">
              <a:lnSpc>
                <a:spcPct val="106000"/>
              </a:lnSpc>
              <a:spcBef>
                <a:spcPts val="0"/>
              </a:spcBef>
              <a:buFont typeface="+mj-lt"/>
              <a:buAutoNum type="arabicPeriod"/>
              <a:defRPr/>
            </a:pP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Filling </a:t>
            </a: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of vacant funded posts on the approved ICT structure to beef up </a:t>
            </a: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capacity will be completed by March 2024:</a:t>
            </a:r>
          </a:p>
          <a:p>
            <a:pPr lvl="1">
              <a:lnSpc>
                <a:spcPct val="106000"/>
              </a:lnSpc>
              <a:spcBef>
                <a:spcPts val="0"/>
              </a:spcBef>
              <a:buFont typeface="Wingdings" panose="05000000000000000000" pitchFamily="2" charset="2"/>
              <a:buChar char="v"/>
              <a:defRPr/>
            </a:pP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The Chief Information Officer is appointed and started in August 2022.</a:t>
            </a:r>
          </a:p>
          <a:p>
            <a:pPr lvl="1">
              <a:lnSpc>
                <a:spcPct val="106000"/>
              </a:lnSpc>
              <a:spcBef>
                <a:spcPts val="0"/>
              </a:spcBef>
              <a:buFont typeface="Wingdings" panose="05000000000000000000" pitchFamily="2" charset="2"/>
              <a:buChar char="v"/>
              <a:defRPr/>
            </a:pP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The Director: ICT infrastructure is appointed and started in November 2021.</a:t>
            </a:r>
          </a:p>
          <a:p>
            <a:pPr lvl="1">
              <a:lnSpc>
                <a:spcPct val="106000"/>
              </a:lnSpc>
              <a:spcBef>
                <a:spcPts val="0"/>
              </a:spcBef>
              <a:buFont typeface="Wingdings" panose="05000000000000000000" pitchFamily="2" charset="2"/>
              <a:buChar char="v"/>
              <a:defRPr/>
            </a:pP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Three Deputy Directors appointed to address the roles of Virtual Infrastructure, SharePoint and databases.</a:t>
            </a:r>
          </a:p>
          <a:p>
            <a:pPr lvl="0">
              <a:lnSpc>
                <a:spcPct val="106000"/>
              </a:lnSpc>
              <a:spcBef>
                <a:spcPts val="0"/>
              </a:spcBef>
              <a:buFont typeface="+mj-lt"/>
              <a:buAutoNum type="arabicPeriod"/>
              <a:defRPr/>
            </a:pP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IT </a:t>
            </a: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Steering Committee </a:t>
            </a: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is established as follows:</a:t>
            </a:r>
          </a:p>
          <a:p>
            <a:pPr lvl="1">
              <a:lnSpc>
                <a:spcPct val="106000"/>
              </a:lnSpc>
              <a:spcBef>
                <a:spcPts val="0"/>
              </a:spcBef>
              <a:buFont typeface="Wingdings" panose="05000000000000000000" pitchFamily="2" charset="2"/>
              <a:buChar char="v"/>
              <a:defRPr/>
            </a:pP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Advertisement of Chairperson and two additional members.</a:t>
            </a:r>
          </a:p>
          <a:p>
            <a:pPr lvl="1">
              <a:lnSpc>
                <a:spcPct val="106000"/>
              </a:lnSpc>
              <a:spcBef>
                <a:spcPts val="0"/>
              </a:spcBef>
              <a:buFont typeface="Wingdings" panose="05000000000000000000" pitchFamily="2" charset="2"/>
              <a:buChar char="v"/>
              <a:defRPr/>
            </a:pP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Review of Terms of Reference for the ICT steering committee .</a:t>
            </a:r>
          </a:p>
          <a:p>
            <a:pPr lvl="1">
              <a:lnSpc>
                <a:spcPct val="106000"/>
              </a:lnSpc>
              <a:spcBef>
                <a:spcPts val="0"/>
              </a:spcBef>
              <a:buFont typeface="Wingdings" panose="05000000000000000000" pitchFamily="2" charset="2"/>
              <a:buChar char="v"/>
              <a:defRPr/>
            </a:pP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Appointment of Interim Chairperson and members of the ICT Steering Committee is done.</a:t>
            </a:r>
          </a:p>
          <a:p>
            <a:pPr lvl="1">
              <a:lnSpc>
                <a:spcPct val="106000"/>
              </a:lnSpc>
              <a:spcBef>
                <a:spcPts val="0"/>
              </a:spcBef>
              <a:buFont typeface="Wingdings" panose="05000000000000000000" pitchFamily="2" charset="2"/>
              <a:buChar char="v"/>
              <a:defRPr/>
            </a:pP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Review of all ICT Policies .</a:t>
            </a:r>
          </a:p>
          <a:p>
            <a:pPr lvl="1">
              <a:lnSpc>
                <a:spcPct val="106000"/>
              </a:lnSpc>
              <a:spcBef>
                <a:spcPts val="0"/>
              </a:spcBef>
              <a:buFont typeface="Wingdings" panose="05000000000000000000" pitchFamily="2" charset="2"/>
              <a:buChar char="v"/>
              <a:defRPr/>
            </a:pP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Appointment of the GITO done and reported to DPSA.</a:t>
            </a:r>
          </a:p>
          <a:p>
            <a:pPr lvl="0">
              <a:lnSpc>
                <a:spcPct val="106000"/>
              </a:lnSpc>
              <a:spcBef>
                <a:spcPts val="0"/>
              </a:spcBef>
              <a:buFont typeface="+mj-lt"/>
              <a:buAutoNum type="arabicPeriod"/>
              <a:defRPr/>
            </a:pPr>
            <a:r>
              <a:rPr lang="en-ZA" sz="1400" dirty="0" smtClean="0">
                <a:latin typeface="Arial" panose="020B0604020202020204" pitchFamily="34" charset="0"/>
                <a:cs typeface="Arial" panose="020B0604020202020204" pitchFamily="34" charset="0"/>
              </a:rPr>
              <a:t>Governance</a:t>
            </a:r>
            <a:r>
              <a:rPr lang="en-ZA" sz="1400" dirty="0">
                <a:latin typeface="Arial" panose="020B0604020202020204" pitchFamily="34" charset="0"/>
                <a:cs typeface="Arial" panose="020B0604020202020204" pitchFamily="34" charset="0"/>
              </a:rPr>
              <a:t>: Weekly war room meetings held between GPW management, DHA and SITA to support the GPW’s stabilisation process. </a:t>
            </a:r>
            <a:endParaRPr lang="en-ZA" sz="1400" dirty="0" smtClean="0">
              <a:latin typeface="Arial" panose="020B0604020202020204" pitchFamily="34" charset="0"/>
              <a:cs typeface="Arial" panose="020B0604020202020204" pitchFamily="34" charset="0"/>
            </a:endParaRPr>
          </a:p>
          <a:p>
            <a:pPr>
              <a:lnSpc>
                <a:spcPct val="106000"/>
              </a:lnSpc>
              <a:spcBef>
                <a:spcPts val="0"/>
              </a:spcBef>
              <a:buFont typeface="+mj-lt"/>
              <a:buAutoNum type="arabicPeriod"/>
              <a:defRPr/>
            </a:pP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The Business Agreement (BA) with SITA is received and anticipated to conclude by October 2022.</a:t>
            </a:r>
          </a:p>
          <a:p>
            <a:pPr>
              <a:lnSpc>
                <a:spcPct val="106000"/>
              </a:lnSpc>
              <a:spcBef>
                <a:spcPts val="0"/>
              </a:spcBef>
              <a:buFont typeface="+mj-lt"/>
              <a:buAutoNum type="arabicPeriod"/>
              <a:defRPr/>
            </a:pP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Services </a:t>
            </a: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of external ICT expertise procured to support ICT on the stabilisation process as well as re-automate the tender and eGazette systems</a:t>
            </a: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lvl="0">
              <a:lnSpc>
                <a:spcPct val="106000"/>
              </a:lnSpc>
              <a:spcBef>
                <a:spcPts val="0"/>
              </a:spcBef>
              <a:buFont typeface="+mj-lt"/>
              <a:buAutoNum type="arabicPeriod"/>
              <a:defRPr/>
            </a:pP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Implemented </a:t>
            </a: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Backup on three sites as follows</a:t>
            </a: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1">
              <a:lnSpc>
                <a:spcPct val="106000"/>
              </a:lnSpc>
              <a:spcBef>
                <a:spcPts val="0"/>
              </a:spcBef>
              <a:buFont typeface="Wingdings" panose="05000000000000000000" pitchFamily="2" charset="2"/>
              <a:buChar char="v"/>
              <a:defRPr/>
            </a:pPr>
            <a:r>
              <a:rPr lang="en-ZA" sz="1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Visagie</a:t>
            </a: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has backup to disk and backup to tape.</a:t>
            </a:r>
          </a:p>
          <a:p>
            <a:pPr lvl="1">
              <a:lnSpc>
                <a:spcPct val="106000"/>
              </a:lnSpc>
              <a:spcBef>
                <a:spcPts val="0"/>
              </a:spcBef>
              <a:buFont typeface="Wingdings" panose="05000000000000000000" pitchFamily="2" charset="2"/>
              <a:buChar char="v"/>
              <a:defRPr/>
            </a:pP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Bosman has backup to disk and backup to tape.</a:t>
            </a:r>
          </a:p>
          <a:p>
            <a:pPr lvl="1">
              <a:lnSpc>
                <a:spcPct val="106000"/>
              </a:lnSpc>
              <a:spcBef>
                <a:spcPts val="0"/>
              </a:spcBef>
              <a:buFont typeface="Wingdings" panose="05000000000000000000" pitchFamily="2" charset="2"/>
              <a:buChar char="v"/>
              <a:defRPr/>
            </a:pP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BCX has </a:t>
            </a: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data copy of critical systems only on disk. </a:t>
            </a:r>
          </a:p>
          <a:p>
            <a:pPr marL="457200" lvl="1" indent="0">
              <a:lnSpc>
                <a:spcPct val="106000"/>
              </a:lnSpc>
              <a:spcBef>
                <a:spcPts val="0"/>
              </a:spcBef>
              <a:buNone/>
              <a:defRPr/>
            </a:pPr>
            <a:endParaRPr lang="en-ZA" sz="12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457200" lvl="1" indent="0">
              <a:lnSpc>
                <a:spcPct val="106000"/>
              </a:lnSpc>
              <a:spcBef>
                <a:spcPts val="0"/>
              </a:spcBef>
              <a:buNone/>
              <a:defRPr/>
            </a:pPr>
            <a:endParaRPr lang="en-ZA"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0">
              <a:lnSpc>
                <a:spcPct val="106000"/>
              </a:lnSpc>
              <a:spcBef>
                <a:spcPts val="0"/>
              </a:spcBef>
              <a:buFont typeface="+mj-lt"/>
              <a:buAutoNum type="arabicPeriod"/>
              <a:defRPr/>
            </a:pPr>
            <a:endParaRPr lang="en-ZA" sz="1200" b="1"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t>40</a:t>
            </a:fld>
            <a:endParaRPr lang="en-US" dirty="0"/>
          </a:p>
        </p:txBody>
      </p:sp>
    </p:spTree>
    <p:extLst>
      <p:ext uri="{BB962C8B-B14F-4D97-AF65-F5344CB8AC3E}">
        <p14:creationId xmlns:p14="http://schemas.microsoft.com/office/powerpoint/2010/main" val="5572659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5" y="96689"/>
            <a:ext cx="8275782" cy="907617"/>
          </a:xfrm>
        </p:spPr>
        <p:txBody>
          <a:bodyPr/>
          <a:lstStyle/>
          <a:p>
            <a:pPr algn="l"/>
            <a:r>
              <a:rPr lang="en-ZA" sz="2400" dirty="0">
                <a:latin typeface="Arial" panose="020B0604020202020204" pitchFamily="34" charset="0"/>
                <a:cs typeface="Arial" panose="020B0604020202020204" pitchFamily="34" charset="0"/>
              </a:rPr>
              <a:t>Actions to mitigate risk of system </a:t>
            </a:r>
            <a:r>
              <a:rPr lang="en-ZA" sz="2400" dirty="0" smtClean="0">
                <a:latin typeface="Arial" panose="020B0604020202020204" pitchFamily="34" charset="0"/>
                <a:cs typeface="Arial" panose="020B0604020202020204" pitchFamily="34" charset="0"/>
              </a:rPr>
              <a:t>collapse and </a:t>
            </a:r>
            <a:r>
              <a:rPr lang="en-ZA" sz="2400" dirty="0">
                <a:latin typeface="Arial" panose="020B0604020202020204" pitchFamily="34" charset="0"/>
                <a:cs typeface="Arial" panose="020B0604020202020204" pitchFamily="34" charset="0"/>
              </a:rPr>
              <a:t>data losses</a:t>
            </a:r>
          </a:p>
        </p:txBody>
      </p:sp>
      <p:sp>
        <p:nvSpPr>
          <p:cNvPr id="3" name="Content Placeholder 2"/>
          <p:cNvSpPr>
            <a:spLocks noGrp="1"/>
          </p:cNvSpPr>
          <p:nvPr>
            <p:ph idx="1"/>
          </p:nvPr>
        </p:nvSpPr>
        <p:spPr>
          <a:xfrm>
            <a:off x="369455" y="1043427"/>
            <a:ext cx="8611312" cy="5135700"/>
          </a:xfrm>
        </p:spPr>
        <p:txBody>
          <a:bodyPr/>
          <a:lstStyle/>
          <a:p>
            <a:pPr marL="0" lvl="0" indent="0">
              <a:lnSpc>
                <a:spcPct val="106000"/>
              </a:lnSpc>
              <a:spcBef>
                <a:spcPts val="0"/>
              </a:spcBef>
              <a:buNone/>
              <a:defRPr/>
            </a:pPr>
            <a:r>
              <a:rPr lang="en-ZA" sz="14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Mitigation Plan Cont.…</a:t>
            </a:r>
          </a:p>
          <a:p>
            <a:pPr marL="0" lvl="0" indent="0">
              <a:lnSpc>
                <a:spcPct val="106000"/>
              </a:lnSpc>
              <a:spcBef>
                <a:spcPts val="0"/>
              </a:spcBef>
              <a:buNone/>
              <a:defRPr/>
            </a:pPr>
            <a:endPar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457200" lvl="1" indent="0">
              <a:lnSpc>
                <a:spcPct val="106000"/>
              </a:lnSpc>
              <a:spcBef>
                <a:spcPts val="0"/>
              </a:spcBef>
              <a:buNone/>
              <a:defRPr/>
            </a:pPr>
            <a:endPar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lnSpc>
                <a:spcPct val="106000"/>
              </a:lnSpc>
              <a:spcBef>
                <a:spcPts val="0"/>
              </a:spcBef>
              <a:buNone/>
              <a:defRPr/>
            </a:pP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7</a:t>
            </a: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WAN migration has been addressed as follows:</a:t>
            </a:r>
          </a:p>
          <a:p>
            <a:pPr lvl="1">
              <a:lnSpc>
                <a:spcPct val="106000"/>
              </a:lnSpc>
              <a:spcBef>
                <a:spcPts val="0"/>
              </a:spcBef>
              <a:buFont typeface="Wingdings" panose="05000000000000000000" pitchFamily="2" charset="2"/>
              <a:buChar char="v"/>
              <a:defRPr/>
            </a:pP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WAN links </a:t>
            </a: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between GPW primary and Secondary office implement through SITA by end of September 2022</a:t>
            </a: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lvl="1">
              <a:lnSpc>
                <a:spcPct val="106000"/>
              </a:lnSpc>
              <a:spcBef>
                <a:spcPts val="0"/>
              </a:spcBef>
              <a:buFont typeface="Wingdings" panose="05000000000000000000" pitchFamily="2" charset="2"/>
              <a:buChar char="v"/>
              <a:defRPr/>
            </a:pP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WAN Migration proposal is signed between GPW and SITA and in the tendering process for implementation by March 2024.</a:t>
            </a:r>
          </a:p>
          <a:p>
            <a:pPr lvl="1">
              <a:lnSpc>
                <a:spcPct val="106000"/>
              </a:lnSpc>
              <a:spcBef>
                <a:spcPts val="0"/>
              </a:spcBef>
              <a:buFont typeface="Wingdings" panose="05000000000000000000" pitchFamily="2" charset="2"/>
              <a:buChar char="v"/>
              <a:defRPr/>
            </a:pPr>
            <a:endPar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6000"/>
              </a:lnSpc>
              <a:spcBef>
                <a:spcPts val="0"/>
              </a:spcBef>
              <a:buNone/>
              <a:defRPr/>
            </a:pP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8</a:t>
            </a: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Data </a:t>
            </a: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Restore tests are performed </a:t>
            </a: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as scheduled and reported:</a:t>
            </a:r>
            <a:endPar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1">
              <a:lnSpc>
                <a:spcPct val="106000"/>
              </a:lnSpc>
              <a:spcBef>
                <a:spcPts val="0"/>
              </a:spcBef>
              <a:buFont typeface="Wingdings" panose="05000000000000000000" pitchFamily="2" charset="2"/>
              <a:buChar char="v"/>
              <a:defRPr/>
            </a:pP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Test Report available on request.</a:t>
            </a:r>
          </a:p>
          <a:p>
            <a:pPr lvl="1">
              <a:lnSpc>
                <a:spcPct val="106000"/>
              </a:lnSpc>
              <a:spcBef>
                <a:spcPts val="0"/>
              </a:spcBef>
              <a:buFont typeface="Wingdings" panose="05000000000000000000" pitchFamily="2" charset="2"/>
              <a:buChar char="v"/>
              <a:defRPr/>
            </a:pPr>
            <a:endPar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6000"/>
              </a:lnSpc>
              <a:spcBef>
                <a:spcPts val="0"/>
              </a:spcBef>
              <a:buNone/>
              <a:defRPr/>
            </a:pP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9</a:t>
            </a: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Infrastructure </a:t>
            </a: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Refresh is estimated to be received in March 2023 and migration of services to the new infrastructure by March </a:t>
            </a: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2024.</a:t>
            </a:r>
          </a:p>
          <a:p>
            <a:pPr marL="0" lvl="0" indent="0">
              <a:lnSpc>
                <a:spcPct val="106000"/>
              </a:lnSpc>
              <a:spcBef>
                <a:spcPts val="0"/>
              </a:spcBef>
              <a:buNone/>
              <a:defRPr/>
            </a:pPr>
            <a:endPar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6000"/>
              </a:lnSpc>
              <a:spcBef>
                <a:spcPts val="0"/>
              </a:spcBef>
              <a:buNone/>
              <a:defRPr/>
            </a:pP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10. New </a:t>
            </a: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Datacentre colocations are identified and datacentre is being </a:t>
            </a:r>
            <a:r>
              <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build as follows:</a:t>
            </a:r>
          </a:p>
          <a:p>
            <a:pPr lvl="1">
              <a:lnSpc>
                <a:spcPct val="106000"/>
              </a:lnSpc>
              <a:spcBef>
                <a:spcPts val="0"/>
              </a:spcBef>
              <a:buFont typeface="Wingdings" panose="05000000000000000000" pitchFamily="2" charset="2"/>
              <a:buChar char="v"/>
              <a:defRPr/>
            </a:pP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CSIR  datacentre will be completed in March 2024.</a:t>
            </a:r>
          </a:p>
          <a:p>
            <a:pPr lvl="1">
              <a:lnSpc>
                <a:spcPct val="106000"/>
              </a:lnSpc>
              <a:spcBef>
                <a:spcPts val="0"/>
              </a:spcBef>
              <a:buFont typeface="Wingdings" panose="05000000000000000000" pitchFamily="2" charset="2"/>
              <a:buChar char="v"/>
              <a:defRPr/>
            </a:pP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SITA Whitespace Renal will be achieved by March 2023.</a:t>
            </a:r>
          </a:p>
          <a:p>
            <a:pPr lvl="1">
              <a:lnSpc>
                <a:spcPct val="106000"/>
              </a:lnSpc>
              <a:spcBef>
                <a:spcPts val="0"/>
              </a:spcBef>
              <a:buFont typeface="Wingdings" panose="05000000000000000000" pitchFamily="2" charset="2"/>
              <a:buChar char="v"/>
              <a:defRPr/>
            </a:pP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New GPW Building offices is estimated to have the datacentre by March 2024. </a:t>
            </a:r>
            <a:endPar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457200" lvl="1" indent="0">
              <a:lnSpc>
                <a:spcPct val="106000"/>
              </a:lnSpc>
              <a:spcBef>
                <a:spcPts val="0"/>
              </a:spcBef>
              <a:buNone/>
              <a:defRPr/>
            </a:pPr>
            <a:endParaRPr lang="en-ZA"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457200" lvl="1" indent="0">
              <a:lnSpc>
                <a:spcPct val="106000"/>
              </a:lnSpc>
              <a:spcBef>
                <a:spcPts val="0"/>
              </a:spcBef>
              <a:buNone/>
              <a:defRPr/>
            </a:pPr>
            <a:endPar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6000"/>
              </a:lnSpc>
              <a:spcBef>
                <a:spcPts val="0"/>
              </a:spcBef>
              <a:buNone/>
              <a:defRPr/>
            </a:pPr>
            <a:endParaRPr lang="en-ZA" sz="1400" b="1"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t>41</a:t>
            </a:fld>
            <a:endParaRPr lang="en-US" dirty="0"/>
          </a:p>
        </p:txBody>
      </p:sp>
    </p:spTree>
    <p:extLst>
      <p:ext uri="{BB962C8B-B14F-4D97-AF65-F5344CB8AC3E}">
        <p14:creationId xmlns:p14="http://schemas.microsoft.com/office/powerpoint/2010/main" val="26394945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4" y="274638"/>
            <a:ext cx="8502385" cy="1143000"/>
          </a:xfrm>
        </p:spPr>
        <p:txBody>
          <a:bodyPr/>
          <a:lstStyle/>
          <a:p>
            <a:pPr algn="l"/>
            <a:r>
              <a:rPr lang="en-ZA" sz="3200" dirty="0" smtClean="0">
                <a:latin typeface="Arial" panose="020B0604020202020204" pitchFamily="34" charset="0"/>
                <a:cs typeface="Arial" panose="020B0604020202020204" pitchFamily="34" charset="0"/>
              </a:rPr>
              <a:t>Consequence management</a:t>
            </a:r>
            <a:endParaRPr lang="en-Z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5564" y="1554019"/>
            <a:ext cx="8636000" cy="4541981"/>
          </a:xfrm>
        </p:spPr>
        <p:txBody>
          <a:bodyPr/>
          <a:lstStyle/>
          <a:p>
            <a:r>
              <a:rPr lang="en-ZA" sz="1600" dirty="0" smtClean="0">
                <a:latin typeface="Arial" panose="020B0604020202020204" pitchFamily="34" charset="0"/>
                <a:cs typeface="Arial" panose="020B0604020202020204" pitchFamily="34" charset="0"/>
              </a:rPr>
              <a:t>Disciplinary action has been taken against officials working in areas where multiple system failures and data losses occurred, in the ICT business unit.</a:t>
            </a:r>
          </a:p>
          <a:p>
            <a:r>
              <a:rPr lang="en-ZA" sz="1600" dirty="0" smtClean="0">
                <a:latin typeface="Arial" panose="020B0604020202020204" pitchFamily="34" charset="0"/>
                <a:cs typeface="Arial" panose="020B0604020202020204" pitchFamily="34" charset="0"/>
              </a:rPr>
              <a:t>A total of nine officials, comprising of 8 Deputy Directors and a Director were issued with letters of intended disciplinary action.</a:t>
            </a:r>
          </a:p>
          <a:p>
            <a:r>
              <a:rPr lang="en-ZA" sz="1600" dirty="0" smtClean="0">
                <a:latin typeface="Arial" panose="020B0604020202020204" pitchFamily="34" charset="0"/>
                <a:cs typeface="Arial" panose="020B0604020202020204" pitchFamily="34" charset="0"/>
              </a:rPr>
              <a:t>Based on their representations, 6 were reprimanded, 1 got a written warning and one official is still on suspension.</a:t>
            </a:r>
          </a:p>
          <a:p>
            <a:r>
              <a:rPr lang="en-ZA" sz="1600" dirty="0" smtClean="0">
                <a:latin typeface="Arial" panose="020B0604020202020204" pitchFamily="34" charset="0"/>
                <a:cs typeface="Arial" panose="020B0604020202020204" pitchFamily="34" charset="0"/>
              </a:rPr>
              <a:t> A team of forensic investigators has been appointed to investigate further system failures and data losses</a:t>
            </a:r>
          </a:p>
          <a:p>
            <a:r>
              <a:rPr lang="en-ZA" sz="1600" dirty="0" smtClean="0">
                <a:latin typeface="Arial" panose="020B0604020202020204" pitchFamily="34" charset="0"/>
                <a:cs typeface="Arial" panose="020B0604020202020204" pitchFamily="34" charset="0"/>
              </a:rPr>
              <a:t>An investigation is currently underway and a report will be provided to management with recommendations for implementation.</a:t>
            </a:r>
          </a:p>
          <a:p>
            <a:r>
              <a:rPr lang="en-ZA" sz="1600" dirty="0" smtClean="0">
                <a:latin typeface="Arial" panose="020B0604020202020204" pitchFamily="34" charset="0"/>
                <a:cs typeface="Arial" panose="020B0604020202020204" pitchFamily="34" charset="0"/>
              </a:rPr>
              <a:t>Disciplinary action continue to be taken against acts of misconduct within GPW and sanctions are implemented accordingly.</a:t>
            </a:r>
          </a:p>
          <a:p>
            <a:endParaRPr lang="en-ZA"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t>42</a:t>
            </a:fld>
            <a:endParaRPr lang="en-US" dirty="0"/>
          </a:p>
        </p:txBody>
      </p:sp>
    </p:spTree>
    <p:extLst>
      <p:ext uri="{BB962C8B-B14F-4D97-AF65-F5344CB8AC3E}">
        <p14:creationId xmlns:p14="http://schemas.microsoft.com/office/powerpoint/2010/main" val="1333185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ZA" dirty="0" smtClean="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a:p>
            <a:pPr marL="0" indent="0" algn="ctr">
              <a:buNone/>
            </a:pPr>
            <a:r>
              <a:rPr lang="en-ZA" b="1" dirty="0" smtClean="0">
                <a:latin typeface="Arial" panose="020B0604020202020204" pitchFamily="34" charset="0"/>
                <a:cs typeface="Arial" panose="020B0604020202020204" pitchFamily="34" charset="0"/>
              </a:rPr>
              <a:t>PART F: Implementation </a:t>
            </a:r>
            <a:r>
              <a:rPr lang="en-ZA" b="1" dirty="0">
                <a:latin typeface="Arial" panose="020B0604020202020204" pitchFamily="34" charset="0"/>
                <a:cs typeface="Arial" panose="020B0604020202020204" pitchFamily="34" charset="0"/>
              </a:rPr>
              <a:t>of the Ministerial Review Panel Report</a:t>
            </a:r>
            <a:endParaRPr lang="en-ZA" b="1" dirty="0"/>
          </a:p>
        </p:txBody>
      </p:sp>
      <p:sp>
        <p:nvSpPr>
          <p:cNvPr id="5" name="Slide Number Placeholder 4"/>
          <p:cNvSpPr>
            <a:spLocks noGrp="1"/>
          </p:cNvSpPr>
          <p:nvPr>
            <p:ph type="sldNum" sz="quarter" idx="12"/>
          </p:nvPr>
        </p:nvSpPr>
        <p:spPr/>
        <p:txBody>
          <a:bodyPr/>
          <a:lstStyle/>
          <a:p>
            <a:fld id="{2066355A-084C-D24E-9AD2-7E4FC41EA627}" type="slidenum">
              <a:rPr lang="en-US" smtClean="0"/>
              <a:t>43</a:t>
            </a:fld>
            <a:endParaRPr lang="en-US" dirty="0"/>
          </a:p>
        </p:txBody>
      </p:sp>
    </p:spTree>
    <p:extLst>
      <p:ext uri="{BB962C8B-B14F-4D97-AF65-F5344CB8AC3E}">
        <p14:creationId xmlns:p14="http://schemas.microsoft.com/office/powerpoint/2010/main" val="18366134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18" y="274638"/>
            <a:ext cx="8691418" cy="1143000"/>
          </a:xfrm>
        </p:spPr>
        <p:txBody>
          <a:bodyPr>
            <a:normAutofit fontScale="90000"/>
          </a:bodyPr>
          <a:lstStyle/>
          <a:p>
            <a:pPr algn="l"/>
            <a:r>
              <a:rPr lang="en-ZA" dirty="0" smtClean="0">
                <a:latin typeface="Arial" panose="020B0604020202020204" pitchFamily="34" charset="0"/>
                <a:cs typeface="Arial" panose="020B0604020202020204" pitchFamily="34" charset="0"/>
              </a:rPr>
              <a:t>Status update</a:t>
            </a:r>
            <a:r>
              <a:rPr lang="en-ZA" sz="3200" dirty="0">
                <a:latin typeface="Arial Rounded MT Bold" panose="020F0704030504030204" pitchFamily="34" charset="0"/>
              </a:rPr>
              <a:t/>
            </a:r>
            <a:br>
              <a:rPr lang="en-ZA" sz="3200" dirty="0">
                <a:latin typeface="Arial Rounded MT Bold" panose="020F0704030504030204" pitchFamily="34" charset="0"/>
              </a:rPr>
            </a:br>
            <a:r>
              <a:rPr lang="en-ZA" sz="3200" dirty="0">
                <a:latin typeface="Arial Rounded MT Bold" panose="020F0704030504030204" pitchFamily="34" charset="0"/>
              </a:rPr>
              <a:t/>
            </a:r>
            <a:br>
              <a:rPr lang="en-ZA" sz="3200" dirty="0">
                <a:latin typeface="Arial Rounded MT Bold" panose="020F0704030504030204" pitchFamily="34" charset="0"/>
              </a:rPr>
            </a:br>
            <a:r>
              <a:rPr lang="en-ZA" sz="3200" dirty="0">
                <a:latin typeface="Arial Rounded MT Bold" panose="020F0704030504030204" pitchFamily="34" charset="0"/>
              </a:rPr>
              <a:t> </a:t>
            </a:r>
          </a:p>
        </p:txBody>
      </p:sp>
      <p:sp>
        <p:nvSpPr>
          <p:cNvPr id="3" name="Content Placeholder 2"/>
          <p:cNvSpPr>
            <a:spLocks noGrp="1"/>
          </p:cNvSpPr>
          <p:nvPr>
            <p:ph idx="1"/>
          </p:nvPr>
        </p:nvSpPr>
        <p:spPr>
          <a:xfrm>
            <a:off x="258618" y="846138"/>
            <a:ext cx="8765309" cy="5396951"/>
          </a:xfrm>
        </p:spPr>
        <p:txBody>
          <a:bodyPr>
            <a:noAutofit/>
          </a:bodyPr>
          <a:lstStyle/>
          <a:p>
            <a:pPr>
              <a:lnSpc>
                <a:spcPct val="150000"/>
              </a:lnSpc>
            </a:pP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MRP report was officially handed over to GPW management by Minister</a:t>
            </a:r>
          </a:p>
          <a:p>
            <a:pPr marL="0" indent="0">
              <a:lnSpc>
                <a:spcPct val="150000"/>
              </a:lnSpc>
              <a:buNone/>
            </a:pPr>
            <a:r>
              <a:rPr lang="en-US" sz="1800" dirty="0" smtClean="0">
                <a:latin typeface="Arial" panose="020B0604020202020204" pitchFamily="34" charset="0"/>
                <a:cs typeface="Arial" panose="020B0604020202020204" pitchFamily="34" charset="0"/>
              </a:rPr>
              <a:t>Progress to date is as follows:</a:t>
            </a:r>
          </a:p>
          <a:p>
            <a:pPr>
              <a:lnSpc>
                <a:spcPct val="150000"/>
              </a:lnSpc>
            </a:pPr>
            <a:r>
              <a:rPr lang="en-US" sz="1800" dirty="0" smtClean="0">
                <a:latin typeface="Arial" panose="020B0604020202020204" pitchFamily="34" charset="0"/>
                <a:cs typeface="Arial" panose="020B0604020202020204" pitchFamily="34" charset="0"/>
              </a:rPr>
              <a:t>GPW </a:t>
            </a:r>
            <a:r>
              <a:rPr lang="en-US" sz="1800" dirty="0">
                <a:latin typeface="Arial" panose="020B0604020202020204" pitchFamily="34" charset="0"/>
                <a:cs typeface="Arial" panose="020B0604020202020204" pitchFamily="34" charset="0"/>
              </a:rPr>
              <a:t>has appointed a project manager to </a:t>
            </a:r>
            <a:r>
              <a:rPr lang="en-US" sz="1800" dirty="0" smtClean="0">
                <a:latin typeface="Arial" panose="020B0604020202020204" pitchFamily="34" charset="0"/>
                <a:cs typeface="Arial" panose="020B0604020202020204" pitchFamily="34" charset="0"/>
              </a:rPr>
              <a:t>facilitate and </a:t>
            </a:r>
            <a:r>
              <a:rPr lang="en-US" sz="1800" dirty="0">
                <a:latin typeface="Arial" panose="020B0604020202020204" pitchFamily="34" charset="0"/>
                <a:cs typeface="Arial" panose="020B0604020202020204" pitchFamily="34" charset="0"/>
              </a:rPr>
              <a:t>monitor </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implementation of the MRP Report.</a:t>
            </a:r>
          </a:p>
          <a:p>
            <a:pPr>
              <a:lnSpc>
                <a:spcPct val="150000"/>
              </a:lnSpc>
            </a:pPr>
            <a:r>
              <a:rPr lang="en-US" sz="1800" dirty="0">
                <a:latin typeface="Arial" panose="020B0604020202020204" pitchFamily="34" charset="0"/>
                <a:cs typeface="Arial" panose="020B0604020202020204" pitchFamily="34" charset="0"/>
              </a:rPr>
              <a:t>Technical advisor has been appointed to </a:t>
            </a:r>
            <a:r>
              <a:rPr lang="en-US" sz="1800" dirty="0" smtClean="0">
                <a:latin typeface="Arial" panose="020B0604020202020204" pitchFamily="34" charset="0"/>
                <a:cs typeface="Arial" panose="020B0604020202020204" pitchFamily="34" charset="0"/>
              </a:rPr>
              <a:t>provide </a:t>
            </a:r>
            <a:r>
              <a:rPr lang="en-US" sz="1800" dirty="0">
                <a:latin typeface="Arial" panose="020B0604020202020204" pitchFamily="34" charset="0"/>
                <a:cs typeface="Arial" panose="020B0604020202020204" pitchFamily="34" charset="0"/>
              </a:rPr>
              <a:t>technical </a:t>
            </a:r>
            <a:r>
              <a:rPr lang="en-US" sz="1800" dirty="0" smtClean="0">
                <a:latin typeface="Arial" panose="020B0604020202020204" pitchFamily="34" charset="0"/>
                <a:cs typeface="Arial" panose="020B0604020202020204" pitchFamily="34" charset="0"/>
              </a:rPr>
              <a:t>knowledge, support and guidance on the implementation process.</a:t>
            </a:r>
          </a:p>
          <a:p>
            <a:pPr>
              <a:lnSpc>
                <a:spcPct val="150000"/>
              </a:lnSpc>
            </a:pP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All recommendations in the Report have been converted </a:t>
            </a:r>
            <a:r>
              <a:rPr lang="en-US" sz="1800" dirty="0">
                <a:latin typeface="Arial" panose="020B0604020202020204" pitchFamily="34" charset="0"/>
                <a:cs typeface="Arial" panose="020B0604020202020204" pitchFamily="34" charset="0"/>
              </a:rPr>
              <a:t>into Actions </a:t>
            </a:r>
            <a:r>
              <a:rPr lang="en-US" sz="1800" dirty="0" smtClean="0">
                <a:latin typeface="Arial" panose="020B0604020202020204" pitchFamily="34" charset="0"/>
                <a:cs typeface="Arial" panose="020B0604020202020204" pitchFamily="34" charset="0"/>
              </a:rPr>
              <a:t>plans, and heads of business units are held responsible and accountable for implementation.</a:t>
            </a:r>
          </a:p>
          <a:p>
            <a:pPr>
              <a:lnSpc>
                <a:spcPct val="150000"/>
              </a:lnSpc>
            </a:pPr>
            <a:r>
              <a:rPr lang="en-US" sz="1800" dirty="0" smtClean="0">
                <a:latin typeface="Arial" panose="020B0604020202020204" pitchFamily="34" charset="0"/>
                <a:cs typeface="Arial" panose="020B0604020202020204" pitchFamily="34" charset="0"/>
              </a:rPr>
              <a:t>Action plans are reviewed in line </a:t>
            </a:r>
            <a:r>
              <a:rPr lang="en-US" sz="1800" dirty="0">
                <a:latin typeface="Arial" panose="020B0604020202020204" pitchFamily="34" charset="0"/>
                <a:cs typeface="Arial" panose="020B0604020202020204" pitchFamily="34" charset="0"/>
              </a:rPr>
              <a:t>with SMART </a:t>
            </a:r>
            <a:r>
              <a:rPr lang="en-US" sz="1800" dirty="0" smtClean="0">
                <a:latin typeface="Arial" panose="020B0604020202020204" pitchFamily="34" charset="0"/>
                <a:cs typeface="Arial" panose="020B0604020202020204" pitchFamily="34" charset="0"/>
              </a:rPr>
              <a:t>principles</a:t>
            </a:r>
          </a:p>
          <a:p>
            <a:pPr>
              <a:lnSpc>
                <a:spcPct val="150000"/>
              </a:lnSpc>
            </a:pPr>
            <a:r>
              <a:rPr lang="en-US" sz="1800" dirty="0" smtClean="0">
                <a:latin typeface="Arial" panose="020B0604020202020204" pitchFamily="34" charset="0"/>
                <a:cs typeface="Arial" panose="020B0604020202020204" pitchFamily="34" charset="0"/>
              </a:rPr>
              <a:t>Progress reports are presented at EXCO meetings and further guidance provided where necessary </a:t>
            </a:r>
            <a:endParaRPr lang="en-US" sz="1800" dirty="0">
              <a:latin typeface="Arial" panose="020B0604020202020204" pitchFamily="34" charset="0"/>
              <a:cs typeface="Arial" panose="020B0604020202020204" pitchFamily="34" charset="0"/>
            </a:endParaRPr>
          </a:p>
          <a:p>
            <a:pPr marL="0" indent="0">
              <a:buNone/>
            </a:pPr>
            <a:endParaRPr lang="en-US" sz="2400" dirty="0"/>
          </a:p>
          <a:p>
            <a:pPr marL="0" indent="0">
              <a:buNone/>
            </a:pPr>
            <a:endParaRPr lang="en-US" sz="2000" dirty="0"/>
          </a:p>
          <a:p>
            <a:pPr marL="0" indent="0">
              <a:buNone/>
            </a:pP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5204993E-025B-C444-BB45-79AA04295A9D}" type="slidenum">
              <a:rPr lang="en-US" smtClean="0"/>
              <a:t>44</a:t>
            </a:fld>
            <a:endParaRPr lang="en-US" dirty="0"/>
          </a:p>
        </p:txBody>
      </p:sp>
    </p:spTree>
    <p:extLst>
      <p:ext uri="{BB962C8B-B14F-4D97-AF65-F5344CB8AC3E}">
        <p14:creationId xmlns:p14="http://schemas.microsoft.com/office/powerpoint/2010/main" val="10247890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4" y="274638"/>
            <a:ext cx="9051636" cy="1143000"/>
          </a:xfrm>
        </p:spPr>
        <p:txBody>
          <a:bodyPr>
            <a:normAutofit/>
          </a:bodyPr>
          <a:lstStyle/>
          <a:p>
            <a:pPr algn="l"/>
            <a:r>
              <a:rPr lang="en-ZA" sz="2800" dirty="0">
                <a:latin typeface="Arial" panose="020B0604020202020204" pitchFamily="34" charset="0"/>
                <a:cs typeface="Arial" panose="020B0604020202020204" pitchFamily="34" charset="0"/>
              </a:rPr>
              <a:t>Status </a:t>
            </a:r>
            <a:r>
              <a:rPr lang="en-ZA" sz="2800" dirty="0" smtClean="0">
                <a:latin typeface="Arial" panose="020B0604020202020204" pitchFamily="34" charset="0"/>
                <a:cs typeface="Arial" panose="020B0604020202020204" pitchFamily="34" charset="0"/>
              </a:rPr>
              <a:t>update, cont..</a:t>
            </a:r>
            <a:endParaRPr lang="en-ZA"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0871" y="846138"/>
            <a:ext cx="8788401" cy="5378479"/>
          </a:xfrm>
        </p:spPr>
        <p:txBody>
          <a:bodyPr>
            <a:noAutofit/>
          </a:bodyPr>
          <a:lstStyle/>
          <a:p>
            <a:pPr>
              <a:lnSpc>
                <a:spcPct val="150000"/>
              </a:lnSpc>
            </a:pPr>
            <a:r>
              <a:rPr lang="en-US" sz="1800" dirty="0" smtClean="0">
                <a:latin typeface="Arial" panose="020B0604020202020204" pitchFamily="34" charset="0"/>
                <a:cs typeface="Arial" panose="020B0604020202020204" pitchFamily="34" charset="0"/>
              </a:rPr>
              <a:t>An implementation model has </a:t>
            </a:r>
            <a:r>
              <a:rPr lang="en-US" sz="1800" dirty="0">
                <a:latin typeface="Arial" panose="020B0604020202020204" pitchFamily="34" charset="0"/>
                <a:cs typeface="Arial" panose="020B0604020202020204" pitchFamily="34" charset="0"/>
              </a:rPr>
              <a:t>been developed  to </a:t>
            </a:r>
            <a:r>
              <a:rPr lang="en-US" sz="1800" dirty="0" smtClean="0">
                <a:latin typeface="Arial" panose="020B0604020202020204" pitchFamily="34" charset="0"/>
                <a:cs typeface="Arial" panose="020B0604020202020204" pitchFamily="34" charset="0"/>
              </a:rPr>
              <a:t>guide implementation of </a:t>
            </a: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Report based on categories extracted from the Report </a:t>
            </a:r>
            <a:endParaRPr lang="en-US" sz="1800" dirty="0">
              <a:latin typeface="Arial" panose="020B0604020202020204" pitchFamily="34" charset="0"/>
              <a:cs typeface="Arial" panose="020B0604020202020204" pitchFamily="34" charset="0"/>
            </a:endParaRPr>
          </a:p>
          <a:p>
            <a:pPr>
              <a:lnSpc>
                <a:spcPct val="150000"/>
              </a:lnSpc>
            </a:pPr>
            <a:r>
              <a:rPr lang="en-US" sz="1800" dirty="0">
                <a:latin typeface="Arial" panose="020B0604020202020204" pitchFamily="34" charset="0"/>
                <a:cs typeface="Arial" panose="020B0604020202020204" pitchFamily="34" charset="0"/>
              </a:rPr>
              <a:t>A team of forensic investigators has been appointed  to focus on all areas identified in the Report</a:t>
            </a:r>
          </a:p>
          <a:p>
            <a:pPr>
              <a:lnSpc>
                <a:spcPct val="150000"/>
              </a:lnSpc>
            </a:pPr>
            <a:r>
              <a:rPr lang="en-US" sz="1800" dirty="0" smtClean="0">
                <a:latin typeface="Arial" panose="020B0604020202020204" pitchFamily="34" charset="0"/>
                <a:cs typeface="Arial" panose="020B0604020202020204" pitchFamily="34" charset="0"/>
              </a:rPr>
              <a:t>Work streams have been established comprising of GPW officials, led by experts from the appointed forensics team, to </a:t>
            </a:r>
            <a:r>
              <a:rPr lang="en-US" sz="1800" dirty="0">
                <a:latin typeface="Arial" panose="020B0604020202020204" pitchFamily="34" charset="0"/>
                <a:cs typeface="Arial" panose="020B0604020202020204" pitchFamily="34" charset="0"/>
              </a:rPr>
              <a:t>coordinate </a:t>
            </a:r>
            <a:r>
              <a:rPr lang="en-US" sz="1800" dirty="0" smtClean="0">
                <a:latin typeface="Arial" panose="020B0604020202020204" pitchFamily="34" charset="0"/>
                <a:cs typeface="Arial" panose="020B0604020202020204" pitchFamily="34" charset="0"/>
              </a:rPr>
              <a:t>implementation of </a:t>
            </a: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Report. Reports will be consolidated and presented to EXCO and Minister</a:t>
            </a:r>
          </a:p>
          <a:p>
            <a:pPr>
              <a:lnSpc>
                <a:spcPct val="150000"/>
              </a:lnSpc>
            </a:pPr>
            <a:r>
              <a:rPr lang="en-US" sz="1800" dirty="0" smtClean="0">
                <a:latin typeface="Arial" panose="020B0604020202020204" pitchFamily="34" charset="0"/>
                <a:cs typeface="Arial" panose="020B0604020202020204" pitchFamily="34" charset="0"/>
              </a:rPr>
              <a:t>GTAC </a:t>
            </a:r>
            <a:r>
              <a:rPr lang="en-US" sz="1800" dirty="0">
                <a:latin typeface="Arial" panose="020B0604020202020204" pitchFamily="34" charset="0"/>
                <a:cs typeface="Arial" panose="020B0604020202020204" pitchFamily="34" charset="0"/>
              </a:rPr>
              <a:t>has been appointed to drive </a:t>
            </a:r>
            <a:r>
              <a:rPr lang="en-US" sz="1800" dirty="0" err="1">
                <a:latin typeface="Arial" panose="020B0604020202020204" pitchFamily="34" charset="0"/>
                <a:cs typeface="Arial" panose="020B0604020202020204" pitchFamily="34" charset="0"/>
              </a:rPr>
              <a:t>organisational</a:t>
            </a:r>
            <a:r>
              <a:rPr lang="en-US" sz="1800" dirty="0">
                <a:latin typeface="Arial" panose="020B0604020202020204" pitchFamily="34" charset="0"/>
                <a:cs typeface="Arial" panose="020B0604020202020204" pitchFamily="34" charset="0"/>
              </a:rPr>
              <a:t> turn around strategy and provide technical support on change management. </a:t>
            </a:r>
          </a:p>
          <a:p>
            <a:pPr>
              <a:lnSpc>
                <a:spcPct val="150000"/>
              </a:lnSpc>
            </a:pPr>
            <a:r>
              <a:rPr lang="en-US" sz="1800" dirty="0">
                <a:latin typeface="Arial" panose="020B0604020202020204" pitchFamily="34" charset="0"/>
                <a:cs typeface="Arial" panose="020B0604020202020204" pitchFamily="34" charset="0"/>
              </a:rPr>
              <a:t>A turn around strategy has been approved by EXCO</a:t>
            </a:r>
            <a:r>
              <a:rPr lang="en-US" sz="1800" dirty="0" smtClean="0">
                <a:latin typeface="Arial" panose="020B0604020202020204" pitchFamily="34" charset="0"/>
                <a:cs typeface="Arial" panose="020B0604020202020204" pitchFamily="34" charset="0"/>
              </a:rPr>
              <a:t>.</a:t>
            </a:r>
          </a:p>
          <a:p>
            <a:pPr>
              <a:lnSpc>
                <a:spcPct val="150000"/>
              </a:lnSpc>
            </a:pPr>
            <a:r>
              <a:rPr lang="en-US" sz="1800" dirty="0" smtClean="0">
                <a:latin typeface="Arial" panose="020B0604020202020204" pitchFamily="34" charset="0"/>
                <a:cs typeface="Arial" panose="020B0604020202020204" pitchFamily="34" charset="0"/>
              </a:rPr>
              <a:t>A dashboard has been created to monitor implementation of recommendations on a weekly basis.</a:t>
            </a:r>
            <a:endParaRPr lang="en-US" sz="1800" dirty="0">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a:p>
            <a:pPr marL="0" indent="0">
              <a:buNone/>
            </a:pPr>
            <a:endParaRPr lang="en-US" sz="2400" dirty="0"/>
          </a:p>
          <a:p>
            <a:pPr marL="0" indent="0">
              <a:buNone/>
            </a:pPr>
            <a:endParaRPr lang="en-US" sz="2000" dirty="0"/>
          </a:p>
          <a:p>
            <a:pPr marL="0" indent="0">
              <a:buNone/>
            </a:pP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5204993E-025B-C444-BB45-79AA04295A9D}" type="slidenum">
              <a:rPr lang="en-US" smtClean="0"/>
              <a:t>45</a:t>
            </a:fld>
            <a:endParaRPr lang="en-US" dirty="0"/>
          </a:p>
        </p:txBody>
      </p:sp>
    </p:spTree>
    <p:extLst>
      <p:ext uri="{BB962C8B-B14F-4D97-AF65-F5344CB8AC3E}">
        <p14:creationId xmlns:p14="http://schemas.microsoft.com/office/powerpoint/2010/main" val="14891483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9389" y="274638"/>
            <a:ext cx="8166960" cy="711951"/>
          </a:xfrm>
        </p:spPr>
        <p:txBody>
          <a:bodyPr/>
          <a:lstStyle/>
          <a:p>
            <a:pPr algn="l"/>
            <a:r>
              <a:rPr lang="en-US" sz="3200" dirty="0" smtClean="0">
                <a:latin typeface="Arial" panose="020B0604020202020204" pitchFamily="34" charset="0"/>
                <a:cs typeface="Arial" panose="020B0604020202020204" pitchFamily="34" charset="0"/>
              </a:rPr>
              <a:t>Conclusion </a:t>
            </a:r>
            <a:endParaRPr lang="en-US" sz="3200"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170629" y="866516"/>
            <a:ext cx="8687044" cy="5792902"/>
          </a:xfrm>
        </p:spPr>
        <p:txBody>
          <a:bodyPr/>
          <a:lstStyle/>
          <a:p>
            <a:pPr algn="just"/>
            <a:r>
              <a:rPr lang="en-US" sz="1800" dirty="0" smtClean="0">
                <a:latin typeface="Arial" panose="020B0604020202020204" pitchFamily="34" charset="0"/>
                <a:cs typeface="Arial" panose="020B0604020202020204" pitchFamily="34" charset="0"/>
              </a:rPr>
              <a:t>GPW will continue to:</a:t>
            </a:r>
          </a:p>
          <a:p>
            <a:pPr marL="685800" lvl="1" algn="just"/>
            <a:r>
              <a:rPr lang="en-US" sz="1800" dirty="0" smtClean="0">
                <a:latin typeface="Arial" panose="020B0604020202020204" pitchFamily="34" charset="0"/>
                <a:cs typeface="Arial" panose="020B0604020202020204" pitchFamily="34" charset="0"/>
              </a:rPr>
              <a:t> put all effort in ensuring stabilization and sustenance of its ICT operations to mitigate the risk of further system failures and data losses</a:t>
            </a:r>
          </a:p>
          <a:p>
            <a:pPr marL="685800" lvl="1" algn="just"/>
            <a:r>
              <a:rPr lang="en-US" sz="1800" dirty="0">
                <a:latin typeface="Arial" panose="020B0604020202020204" pitchFamily="34" charset="0"/>
                <a:cs typeface="Arial" panose="020B0604020202020204" pitchFamily="34" charset="0"/>
              </a:rPr>
              <a:t>f</a:t>
            </a:r>
            <a:r>
              <a:rPr lang="en-US" sz="1800" dirty="0" smtClean="0">
                <a:latin typeface="Arial" panose="020B0604020202020204" pitchFamily="34" charset="0"/>
                <a:cs typeface="Arial" panose="020B0604020202020204" pitchFamily="34" charset="0"/>
              </a:rPr>
              <a:t>ocus of current and emerging risks and implement the risk appetite and tolerance frameworks</a:t>
            </a:r>
          </a:p>
          <a:p>
            <a:pPr marL="685800" lvl="1" algn="just"/>
            <a:r>
              <a:rPr lang="en-US" sz="1800" dirty="0">
                <a:latin typeface="Arial" panose="020B0604020202020204" pitchFamily="34" charset="0"/>
                <a:cs typeface="Arial" panose="020B0604020202020204" pitchFamily="34" charset="0"/>
              </a:rPr>
              <a:t>r</a:t>
            </a:r>
            <a:r>
              <a:rPr lang="en-US" sz="1800" dirty="0" smtClean="0">
                <a:latin typeface="Arial" panose="020B0604020202020204" pitchFamily="34" charset="0"/>
                <a:cs typeface="Arial" panose="020B0604020202020204" pitchFamily="34" charset="0"/>
              </a:rPr>
              <a:t>esolve all audit findings, strengthen internal controls to attain good governance and strive to attain a clean audit outcome</a:t>
            </a:r>
          </a:p>
          <a:p>
            <a:pPr marL="685800" lvl="1" algn="just"/>
            <a:r>
              <a:rPr lang="en-US" sz="1800" dirty="0">
                <a:latin typeface="Arial" panose="020B0604020202020204" pitchFamily="34" charset="0"/>
                <a:cs typeface="Arial" panose="020B0604020202020204" pitchFamily="34" charset="0"/>
              </a:rPr>
              <a:t>o</a:t>
            </a:r>
            <a:r>
              <a:rPr lang="en-US" sz="1800" dirty="0" smtClean="0">
                <a:latin typeface="Arial" panose="020B0604020202020204" pitchFamily="34" charset="0"/>
                <a:cs typeface="Arial" panose="020B0604020202020204" pitchFamily="34" charset="0"/>
              </a:rPr>
              <a:t>ptimally utilize expertise from external </a:t>
            </a:r>
            <a:r>
              <a:rPr lang="en-US" sz="1800" dirty="0">
                <a:latin typeface="Arial" panose="020B0604020202020204" pitchFamily="34" charset="0"/>
                <a:cs typeface="Arial" panose="020B0604020202020204" pitchFamily="34" charset="0"/>
              </a:rPr>
              <a:t>service </a:t>
            </a:r>
            <a:r>
              <a:rPr lang="en-US" sz="1800" dirty="0" smtClean="0">
                <a:latin typeface="Arial" panose="020B0604020202020204" pitchFamily="34" charset="0"/>
                <a:cs typeface="Arial" panose="020B0604020202020204" pitchFamily="34" charset="0"/>
              </a:rPr>
              <a:t>providers which it </a:t>
            </a:r>
            <a:r>
              <a:rPr lang="en-US" sz="1800" dirty="0">
                <a:latin typeface="Arial" panose="020B0604020202020204" pitchFamily="34" charset="0"/>
                <a:cs typeface="Arial" panose="020B0604020202020204" pitchFamily="34" charset="0"/>
              </a:rPr>
              <a:t>has contracted </a:t>
            </a:r>
            <a:r>
              <a:rPr lang="en-US" sz="1800" dirty="0" smtClean="0">
                <a:latin typeface="Arial" panose="020B0604020202020204" pitchFamily="34" charset="0"/>
                <a:cs typeface="Arial" panose="020B0604020202020204" pitchFamily="34" charset="0"/>
              </a:rPr>
              <a:t>across all functional areas, for the betterment of all its operations</a:t>
            </a:r>
          </a:p>
          <a:p>
            <a:pPr marL="685800" lvl="1" algn="just"/>
            <a:r>
              <a:rPr lang="en-US" sz="1800" dirty="0">
                <a:latin typeface="Arial" panose="020B0604020202020204" pitchFamily="34" charset="0"/>
                <a:cs typeface="Arial" panose="020B0604020202020204" pitchFamily="34" charset="0"/>
              </a:rPr>
              <a:t>i</a:t>
            </a:r>
            <a:r>
              <a:rPr lang="en-US" sz="1800" dirty="0" smtClean="0">
                <a:latin typeface="Arial" panose="020B0604020202020204" pitchFamily="34" charset="0"/>
                <a:cs typeface="Arial" panose="020B0604020202020204" pitchFamily="34" charset="0"/>
              </a:rPr>
              <a:t>mplement financial standards to improve the quality of its financial statements</a:t>
            </a:r>
          </a:p>
          <a:p>
            <a:pPr algn="just">
              <a:buFont typeface="Arial" panose="020B0604020202020204" pitchFamily="34" charset="0"/>
              <a:buChar char="•"/>
            </a:pPr>
            <a:r>
              <a:rPr lang="en-US" sz="1800" dirty="0" smtClean="0">
                <a:latin typeface="Arial" panose="020B0604020202020204" pitchFamily="34" charset="0"/>
                <a:cs typeface="Arial" panose="020B0604020202020204" pitchFamily="34" charset="0"/>
              </a:rPr>
              <a:t>GPW management commits to ensuring compliance with statutory dates for submission of reports and plans to Parliament, based on the guidance and support from all relevant stakeholders.</a:t>
            </a:r>
          </a:p>
          <a:p>
            <a:pPr algn="just">
              <a:buFont typeface="Arial" panose="020B0604020202020204" pitchFamily="34" charset="0"/>
              <a:buChar char="•"/>
            </a:pPr>
            <a:r>
              <a:rPr lang="en-US" sz="1800" dirty="0" smtClean="0">
                <a:latin typeface="Arial" panose="020B0604020202020204" pitchFamily="34" charset="0"/>
                <a:cs typeface="Arial" panose="020B0604020202020204" pitchFamily="34" charset="0"/>
              </a:rPr>
              <a:t>GPW enlists the support from oversight structures such as the Ministry of Home Affairs and the Director General, AGSA, National Treasury and Portfolio Committee on Home Affairs, in its transformation initiatives  in order to achieve overall success</a:t>
            </a:r>
          </a:p>
          <a:p>
            <a:pPr algn="just">
              <a:buFont typeface="Arial" panose="020B0604020202020204" pitchFamily="34" charset="0"/>
              <a:buChar char="•"/>
            </a:pPr>
            <a:endParaRPr lang="en-US" sz="2400" dirty="0" smtClean="0"/>
          </a:p>
          <a:p>
            <a:pPr marL="0" indent="0">
              <a:buNone/>
            </a:pPr>
            <a:endParaRPr lang="en-US" sz="2000" dirty="0"/>
          </a:p>
        </p:txBody>
      </p:sp>
      <p:sp>
        <p:nvSpPr>
          <p:cNvPr id="4" name="Slide Number Placeholder 3"/>
          <p:cNvSpPr>
            <a:spLocks noGrp="1"/>
          </p:cNvSpPr>
          <p:nvPr>
            <p:ph type="sldNum" sz="quarter" idx="12"/>
          </p:nvPr>
        </p:nvSpPr>
        <p:spPr/>
        <p:txBody>
          <a:bodyPr/>
          <a:lstStyle/>
          <a:p>
            <a:fld id="{2066355A-084C-D24E-9AD2-7E4FC41EA627}" type="slidenum">
              <a:rPr lang="en-US" smtClean="0"/>
              <a:t>46</a:t>
            </a:fld>
            <a:endParaRPr lang="en-US" dirty="0"/>
          </a:p>
        </p:txBody>
      </p:sp>
    </p:spTree>
    <p:extLst>
      <p:ext uri="{BB962C8B-B14F-4D97-AF65-F5344CB8AC3E}">
        <p14:creationId xmlns:p14="http://schemas.microsoft.com/office/powerpoint/2010/main" val="275396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491640" y="1336437"/>
            <a:ext cx="8258897" cy="434392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2000" b="1" dirty="0">
              <a:solidFill>
                <a:srgbClr val="E47623"/>
              </a:solidFill>
              <a:latin typeface="Arial"/>
              <a:cs typeface="Arial"/>
            </a:endParaRPr>
          </a:p>
          <a:p>
            <a:pPr marL="0" indent="0">
              <a:buFont typeface="Arial"/>
              <a:buNone/>
            </a:pPr>
            <a:endParaRPr lang="en-ZA" sz="2000" b="1" dirty="0">
              <a:solidFill>
                <a:srgbClr val="E47623"/>
              </a:solidFill>
              <a:latin typeface="Arial"/>
              <a:cs typeface="Arial"/>
            </a:endParaRPr>
          </a:p>
          <a:p>
            <a:pPr marL="0" indent="0">
              <a:buFont typeface="Arial"/>
              <a:buNone/>
            </a:pPr>
            <a:endParaRPr lang="en-ZA" sz="2000" b="1" dirty="0">
              <a:solidFill>
                <a:srgbClr val="E47623"/>
              </a:solidFill>
              <a:latin typeface="Arial"/>
              <a:cs typeface="Arial"/>
            </a:endParaRPr>
          </a:p>
          <a:p>
            <a:pPr marL="0" indent="0">
              <a:buFont typeface="Arial"/>
              <a:buNone/>
            </a:pPr>
            <a:endParaRPr lang="en-ZA" sz="2000" b="1" dirty="0">
              <a:solidFill>
                <a:srgbClr val="E47623"/>
              </a:solidFill>
              <a:latin typeface="Arial"/>
              <a:cs typeface="Arial"/>
            </a:endParaRPr>
          </a:p>
          <a:p>
            <a:pPr marL="0" indent="0">
              <a:buFont typeface="Arial"/>
              <a:buNone/>
            </a:pPr>
            <a:endParaRPr lang="en-ZA" sz="2000" b="1" dirty="0">
              <a:solidFill>
                <a:srgbClr val="E47623"/>
              </a:solidFill>
              <a:latin typeface="Arial"/>
              <a:cs typeface="Arial"/>
            </a:endParaRPr>
          </a:p>
          <a:p>
            <a:pPr marL="0" indent="0" algn="ctr">
              <a:buFont typeface="Arial"/>
              <a:buNone/>
            </a:pPr>
            <a:r>
              <a:rPr lang="en-ZA" sz="4400" b="1" dirty="0">
                <a:solidFill>
                  <a:schemeClr val="accent5"/>
                </a:solidFill>
                <a:latin typeface="Arial"/>
                <a:cs typeface="Arial"/>
              </a:rPr>
              <a:t>Thank You</a:t>
            </a:r>
            <a:endParaRPr lang="en-US" sz="4400" dirty="0">
              <a:solidFill>
                <a:schemeClr val="accent5"/>
              </a:solidFill>
              <a:latin typeface="Arial"/>
              <a:cs typeface="Arial"/>
            </a:endParaRPr>
          </a:p>
        </p:txBody>
      </p:sp>
      <p:sp>
        <p:nvSpPr>
          <p:cNvPr id="5" name="Slide Number Placeholder 4"/>
          <p:cNvSpPr>
            <a:spLocks noGrp="1"/>
          </p:cNvSpPr>
          <p:nvPr>
            <p:ph type="sldNum" sz="quarter" idx="12"/>
          </p:nvPr>
        </p:nvSpPr>
        <p:spPr/>
        <p:txBody>
          <a:bodyPr/>
          <a:lstStyle/>
          <a:p>
            <a:fld id="{36EA90C9-3815-364D-8F13-1C3130B69AF4}" type="slidenum">
              <a:rPr lang="en-US" smtClean="0"/>
              <a:t>47</a:t>
            </a:fld>
            <a:endParaRPr lang="en-US" dirty="0"/>
          </a:p>
        </p:txBody>
      </p:sp>
    </p:spTree>
    <p:extLst>
      <p:ext uri="{BB962C8B-B14F-4D97-AF65-F5344CB8AC3E}">
        <p14:creationId xmlns:p14="http://schemas.microsoft.com/office/powerpoint/2010/main" val="2075908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27" y="34493"/>
            <a:ext cx="8433113" cy="1143000"/>
          </a:xfrm>
        </p:spPr>
        <p:txBody>
          <a:bodyPr/>
          <a:lstStyle/>
          <a:p>
            <a:pPr algn="l"/>
            <a:r>
              <a:rPr lang="en-US" sz="3200" dirty="0" smtClean="0">
                <a:latin typeface="Arial" panose="020B0604020202020204" pitchFamily="34" charset="0"/>
                <a:cs typeface="Arial" panose="020B0604020202020204" pitchFamily="34" charset="0"/>
              </a:rPr>
              <a:t>Executive Summary cont..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091913"/>
            <a:ext cx="9023927" cy="6255615"/>
          </a:xfrm>
        </p:spPr>
        <p:txBody>
          <a:bodyPr/>
          <a:lstStyle/>
          <a:p>
            <a:r>
              <a:rPr lang="en-US" sz="1800" dirty="0" smtClean="0">
                <a:latin typeface="Arial" panose="020B0604020202020204" pitchFamily="34" charset="0"/>
                <a:cs typeface="Arial" panose="020B0604020202020204" pitchFamily="34" charset="0"/>
              </a:rPr>
              <a:t>As </a:t>
            </a:r>
            <a:r>
              <a:rPr lang="en-US" sz="1800" dirty="0">
                <a:latin typeface="Arial" panose="020B0604020202020204" pitchFamily="34" charset="0"/>
                <a:cs typeface="Arial" panose="020B0604020202020204" pitchFamily="34" charset="0"/>
              </a:rPr>
              <a:t>an organisation, we have seen the revenue of </a:t>
            </a:r>
            <a:r>
              <a:rPr lang="en-US" sz="1800" dirty="0" smtClean="0">
                <a:latin typeface="Arial" panose="020B0604020202020204" pitchFamily="34" charset="0"/>
                <a:cs typeface="Arial" panose="020B0604020202020204" pitchFamily="34" charset="0"/>
              </a:rPr>
              <a:t>R815 million in </a:t>
            </a:r>
            <a:r>
              <a:rPr lang="en-US" sz="1800" dirty="0">
                <a:latin typeface="Arial" panose="020B0604020202020204" pitchFamily="34" charset="0"/>
                <a:cs typeface="Arial" panose="020B0604020202020204" pitchFamily="34" charset="0"/>
              </a:rPr>
              <a:t>2020/21 in comparison </a:t>
            </a:r>
            <a:r>
              <a:rPr lang="en-US" sz="1800" dirty="0" smtClean="0">
                <a:latin typeface="Arial" panose="020B0604020202020204" pitchFamily="34" charset="0"/>
                <a:cs typeface="Arial" panose="020B0604020202020204" pitchFamily="34" charset="0"/>
              </a:rPr>
              <a:t>with R1.618 billion in </a:t>
            </a: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preceding financial </a:t>
            </a:r>
            <a:r>
              <a:rPr lang="en-US" sz="1800" dirty="0">
                <a:latin typeface="Arial" panose="020B0604020202020204" pitchFamily="34" charset="0"/>
                <a:cs typeface="Arial" panose="020B0604020202020204" pitchFamily="34" charset="0"/>
              </a:rPr>
              <a:t>year. </a:t>
            </a: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GPW declared a surplus of R2.4 billion to National </a:t>
            </a:r>
            <a:r>
              <a:rPr lang="en-US" sz="1800" dirty="0">
                <a:latin typeface="Arial" panose="020B0604020202020204" pitchFamily="34" charset="0"/>
                <a:cs typeface="Arial" panose="020B0604020202020204" pitchFamily="34" charset="0"/>
              </a:rPr>
              <a:t>Treasury in accordance with </a:t>
            </a:r>
            <a:r>
              <a:rPr lang="en-US" sz="1800" dirty="0" smtClean="0">
                <a:latin typeface="Arial" panose="020B0604020202020204" pitchFamily="34" charset="0"/>
                <a:cs typeface="Arial" panose="020B0604020202020204" pitchFamily="34" charset="0"/>
              </a:rPr>
              <a:t>Treasury Regulations in the 2020/21 financial year. However, National Treasury granted GPW permission to retains all its accumulated surplus, in order to fund capital and facility/ asset recapitalization expansion projects.  </a:t>
            </a:r>
          </a:p>
          <a:p>
            <a:r>
              <a:rPr lang="en-US" sz="1800" dirty="0" smtClean="0">
                <a:latin typeface="Arial" panose="020B0604020202020204" pitchFamily="34" charset="0"/>
                <a:cs typeface="Arial" panose="020B0604020202020204" pitchFamily="34" charset="0"/>
              </a:rPr>
              <a:t>An overall performance of 78% was achieved against the targets set for this financial year.</a:t>
            </a:r>
            <a:endParaRPr lang="en-US" sz="1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t>5</a:t>
            </a:fld>
            <a:endParaRPr lang="en-US" dirty="0"/>
          </a:p>
        </p:txBody>
      </p:sp>
    </p:spTree>
    <p:extLst>
      <p:ext uri="{BB962C8B-B14F-4D97-AF65-F5344CB8AC3E}">
        <p14:creationId xmlns:p14="http://schemas.microsoft.com/office/powerpoint/2010/main" val="1448582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601037" y="1336437"/>
            <a:ext cx="8149500" cy="452596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2000" b="1" dirty="0">
              <a:solidFill>
                <a:schemeClr val="tx1">
                  <a:lumMod val="65000"/>
                  <a:lumOff val="35000"/>
                </a:schemeClr>
              </a:solidFill>
              <a:latin typeface="Arial"/>
              <a:cs typeface="Arial"/>
            </a:endParaRPr>
          </a:p>
          <a:p>
            <a:pPr>
              <a:buFont typeface="+mj-lt"/>
              <a:buAutoNum type="arabicPeriod"/>
            </a:pPr>
            <a:endParaRPr lang="en-US" sz="1800" dirty="0">
              <a:solidFill>
                <a:srgbClr val="E47623"/>
              </a:solidFill>
              <a:latin typeface="Arial"/>
              <a:cs typeface="Arial"/>
            </a:endParaRPr>
          </a:p>
        </p:txBody>
      </p:sp>
      <p:sp>
        <p:nvSpPr>
          <p:cNvPr id="2" name="Rectangle 1"/>
          <p:cNvSpPr/>
          <p:nvPr/>
        </p:nvSpPr>
        <p:spPr>
          <a:xfrm>
            <a:off x="601037" y="2551837"/>
            <a:ext cx="7558225"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prstClr val="black"/>
                </a:solidFill>
                <a:effectLst/>
                <a:uLnTx/>
                <a:uFillTx/>
                <a:latin typeface="Arial Black" panose="020B0A04020102020204" pitchFamily="34" charset="0"/>
                <a:ea typeface="+mj-ea"/>
                <a:cs typeface="Arial" panose="020B0604020202020204" pitchFamily="34" charset="0"/>
              </a:rPr>
              <a:t>PART A :Annual Performance 2020/21</a:t>
            </a:r>
            <a:endParaRPr kumimoji="0" lang="en-ZA" sz="1800" b="0" i="0" u="none" strike="noStrike" kern="0" cap="none" spc="0" normalizeH="0" baseline="0" noProof="0" dirty="0" smtClean="0">
              <a:ln>
                <a:noFill/>
              </a:ln>
              <a:solidFill>
                <a:sysClr val="windowText" lastClr="000000"/>
              </a:solidFill>
              <a:effectLst/>
              <a:uLnTx/>
              <a:uFillTx/>
              <a:latin typeface="Arial Black" panose="020B0A04020102020204" pitchFamily="34" charset="0"/>
            </a:endParaRPr>
          </a:p>
        </p:txBody>
      </p:sp>
      <p:sp>
        <p:nvSpPr>
          <p:cNvPr id="6" name="Slide Number Placeholder 5"/>
          <p:cNvSpPr>
            <a:spLocks noGrp="1"/>
          </p:cNvSpPr>
          <p:nvPr>
            <p:ph type="sldNum" sz="quarter" idx="12"/>
          </p:nvPr>
        </p:nvSpPr>
        <p:spPr/>
        <p:txBody>
          <a:bodyPr/>
          <a:lstStyle/>
          <a:p>
            <a:fld id="{36EA90C9-3815-364D-8F13-1C3130B69AF4}" type="slidenum">
              <a:rPr lang="en-US" smtClean="0"/>
              <a:t>6</a:t>
            </a:fld>
            <a:endParaRPr lang="en-US" dirty="0"/>
          </a:p>
        </p:txBody>
      </p:sp>
    </p:spTree>
    <p:extLst>
      <p:ext uri="{BB962C8B-B14F-4D97-AF65-F5344CB8AC3E}">
        <p14:creationId xmlns:p14="http://schemas.microsoft.com/office/powerpoint/2010/main" val="1116105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215" y="591772"/>
            <a:ext cx="7772400" cy="1470025"/>
          </a:xfrm>
        </p:spPr>
        <p:txBody>
          <a:bodyPr/>
          <a:lstStyle/>
          <a:p>
            <a:pPr lvl="0" algn="l">
              <a:spcBef>
                <a:spcPts val="0"/>
              </a:spcBef>
            </a:pPr>
            <a:r>
              <a:rPr lang="en-US" sz="2800" dirty="0">
                <a:solidFill>
                  <a:prstClr val="black"/>
                </a:solidFill>
                <a:latin typeface="Arial" panose="020B0604020202020204" pitchFamily="34" charset="0"/>
                <a:ea typeface="+mn-ea"/>
                <a:cs typeface="Arial" panose="020B0604020202020204" pitchFamily="34" charset="0"/>
              </a:rPr>
              <a:t>Summary of </a:t>
            </a:r>
            <a:r>
              <a:rPr lang="en-US" sz="2800" dirty="0" smtClean="0">
                <a:solidFill>
                  <a:prstClr val="black"/>
                </a:solidFill>
                <a:latin typeface="Arial" panose="020B0604020202020204" pitchFamily="34" charset="0"/>
                <a:ea typeface="+mn-ea"/>
                <a:cs typeface="Arial" panose="020B0604020202020204" pitchFamily="34" charset="0"/>
              </a:rPr>
              <a:t>2020/21 </a:t>
            </a:r>
            <a:r>
              <a:rPr lang="en-US" sz="2800" dirty="0">
                <a:solidFill>
                  <a:prstClr val="black"/>
                </a:solidFill>
                <a:latin typeface="Arial" panose="020B0604020202020204" pitchFamily="34" charset="0"/>
                <a:ea typeface="+mn-ea"/>
                <a:cs typeface="Arial" panose="020B0604020202020204" pitchFamily="34" charset="0"/>
              </a:rPr>
              <a:t>overall performance</a:t>
            </a:r>
            <a:br>
              <a:rPr lang="en-US" sz="2800" dirty="0">
                <a:solidFill>
                  <a:prstClr val="black"/>
                </a:solidFill>
                <a:latin typeface="Arial" panose="020B0604020202020204" pitchFamily="34" charset="0"/>
                <a:ea typeface="+mn-ea"/>
                <a:cs typeface="Arial" panose="020B0604020202020204" pitchFamily="34" charset="0"/>
              </a:rPr>
            </a:br>
            <a:endParaRPr lang="en-ZA" dirty="0"/>
          </a:p>
        </p:txBody>
      </p:sp>
      <p:sp>
        <p:nvSpPr>
          <p:cNvPr id="3" name="Subtitle 2"/>
          <p:cNvSpPr>
            <a:spLocks noGrp="1"/>
          </p:cNvSpPr>
          <p:nvPr>
            <p:ph type="subTitle" idx="1"/>
          </p:nvPr>
        </p:nvSpPr>
        <p:spPr>
          <a:xfrm>
            <a:off x="668215" y="1257299"/>
            <a:ext cx="8027377" cy="4932485"/>
          </a:xfrm>
        </p:spPr>
        <p:txBody>
          <a:bodyPr/>
          <a:lstStyle/>
          <a:p>
            <a:pPr lvl="0" algn="just"/>
            <a:r>
              <a:rPr lang="en-US" sz="2000" dirty="0">
                <a:solidFill>
                  <a:prstClr val="black"/>
                </a:solidFill>
                <a:latin typeface="Arial" panose="020B0604020202020204" pitchFamily="34" charset="0"/>
                <a:cs typeface="Arial" panose="020B0604020202020204" pitchFamily="34" charset="0"/>
              </a:rPr>
              <a:t>Government Printing Works had a total of </a:t>
            </a:r>
            <a:r>
              <a:rPr lang="en-US" sz="2000" b="1" dirty="0" smtClean="0">
                <a:solidFill>
                  <a:prstClr val="black"/>
                </a:solidFill>
                <a:latin typeface="Arial" panose="020B0604020202020204" pitchFamily="34" charset="0"/>
                <a:cs typeface="Arial" panose="020B0604020202020204" pitchFamily="34" charset="0"/>
              </a:rPr>
              <a:t>18</a:t>
            </a:r>
            <a:r>
              <a:rPr lang="en-US" sz="2000" dirty="0" smtClean="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targets planned for the </a:t>
            </a:r>
            <a:r>
              <a:rPr lang="en-US" sz="2000" dirty="0" smtClean="0">
                <a:solidFill>
                  <a:prstClr val="black"/>
                </a:solidFill>
                <a:latin typeface="Arial" panose="020B0604020202020204" pitchFamily="34" charset="0"/>
                <a:cs typeface="Arial" panose="020B0604020202020204" pitchFamily="34" charset="0"/>
              </a:rPr>
              <a:t>2020/21 </a:t>
            </a:r>
            <a:r>
              <a:rPr lang="en-US" sz="2000" dirty="0">
                <a:solidFill>
                  <a:prstClr val="black"/>
                </a:solidFill>
                <a:latin typeface="Arial" panose="020B0604020202020204" pitchFamily="34" charset="0"/>
                <a:cs typeface="Arial" panose="020B0604020202020204" pitchFamily="34" charset="0"/>
              </a:rPr>
              <a:t>financial year. </a:t>
            </a:r>
            <a:r>
              <a:rPr lang="en-US" sz="2000" dirty="0" smtClean="0">
                <a:solidFill>
                  <a:prstClr val="black"/>
                </a:solidFill>
                <a:latin typeface="Arial" panose="020B0604020202020204" pitchFamily="34" charset="0"/>
                <a:cs typeface="Arial" panose="020B0604020202020204" pitchFamily="34" charset="0"/>
              </a:rPr>
              <a:t>Fourteen </a:t>
            </a:r>
            <a:r>
              <a:rPr lang="en-US" sz="2000" b="1" dirty="0" smtClean="0">
                <a:solidFill>
                  <a:prstClr val="black"/>
                </a:solidFill>
                <a:latin typeface="Arial" panose="020B0604020202020204" pitchFamily="34" charset="0"/>
                <a:cs typeface="Arial" panose="020B0604020202020204" pitchFamily="34" charset="0"/>
              </a:rPr>
              <a:t>(14</a:t>
            </a:r>
            <a:r>
              <a:rPr lang="en-US" sz="2000" dirty="0" smtClean="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targets were achieved, representing overall achievement of </a:t>
            </a:r>
            <a:r>
              <a:rPr lang="en-US" sz="2000" b="1" dirty="0" smtClean="0">
                <a:solidFill>
                  <a:prstClr val="black"/>
                </a:solidFill>
                <a:latin typeface="Arial" panose="020B0604020202020204" pitchFamily="34" charset="0"/>
                <a:cs typeface="Arial" panose="020B0604020202020204" pitchFamily="34" charset="0"/>
              </a:rPr>
              <a:t>78%</a:t>
            </a:r>
            <a:r>
              <a:rPr lang="en-US" sz="2000" dirty="0" smtClean="0">
                <a:solidFill>
                  <a:prstClr val="black"/>
                </a:solidFill>
                <a:latin typeface="Arial" panose="020B0604020202020204" pitchFamily="34" charset="0"/>
                <a:cs typeface="Arial" panose="020B0604020202020204" pitchFamily="34" charset="0"/>
              </a:rPr>
              <a:t>, and </a:t>
            </a:r>
            <a:r>
              <a:rPr lang="en-US" sz="2000" b="1" dirty="0" smtClean="0">
                <a:solidFill>
                  <a:prstClr val="black"/>
                </a:solidFill>
                <a:latin typeface="Arial" panose="020B0604020202020204" pitchFamily="34" charset="0"/>
                <a:cs typeface="Arial" panose="020B0604020202020204" pitchFamily="34" charset="0"/>
              </a:rPr>
              <a:t>4</a:t>
            </a:r>
            <a:r>
              <a:rPr lang="en-US" sz="2000" dirty="0" smtClean="0">
                <a:solidFill>
                  <a:prstClr val="black"/>
                </a:solidFill>
                <a:latin typeface="Arial" panose="020B0604020202020204" pitchFamily="34" charset="0"/>
                <a:cs typeface="Arial" panose="020B0604020202020204" pitchFamily="34" charset="0"/>
              </a:rPr>
              <a:t> were not achieved.</a:t>
            </a:r>
          </a:p>
          <a:p>
            <a:pPr lvl="0" algn="just"/>
            <a:endParaRPr lang="en-US" sz="2000" dirty="0">
              <a:solidFill>
                <a:prstClr val="black"/>
              </a:solidFill>
              <a:latin typeface="Arial" panose="020B0604020202020204" pitchFamily="34" charset="0"/>
              <a:cs typeface="Arial" panose="020B0604020202020204" pitchFamily="34" charset="0"/>
            </a:endParaRPr>
          </a:p>
          <a:p>
            <a:pPr lvl="0" algn="just"/>
            <a:r>
              <a:rPr lang="en-US" sz="2000" dirty="0" smtClean="0">
                <a:solidFill>
                  <a:prstClr val="black"/>
                </a:solidFill>
                <a:latin typeface="Arial" panose="020B0604020202020204" pitchFamily="34" charset="0"/>
                <a:cs typeface="Arial" panose="020B0604020202020204" pitchFamily="34" charset="0"/>
              </a:rPr>
              <a:t>The </a:t>
            </a:r>
            <a:r>
              <a:rPr lang="en-US" sz="2000" dirty="0">
                <a:solidFill>
                  <a:prstClr val="black"/>
                </a:solidFill>
                <a:latin typeface="Arial" panose="020B0604020202020204" pitchFamily="34" charset="0"/>
                <a:cs typeface="Arial" panose="020B0604020202020204" pitchFamily="34" charset="0"/>
              </a:rPr>
              <a:t>summary is as follows: </a:t>
            </a:r>
          </a:p>
          <a:p>
            <a:pPr lvl="0" algn="just"/>
            <a:endParaRPr lang="en-US" sz="2000" dirty="0">
              <a:solidFill>
                <a:prstClr val="black"/>
              </a:solidFill>
              <a:latin typeface="Arial" panose="020B0604020202020204" pitchFamily="34" charset="0"/>
              <a:cs typeface="Arial" panose="020B0604020202020204" pitchFamily="34" charset="0"/>
            </a:endParaRPr>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007612806"/>
              </p:ext>
            </p:extLst>
          </p:nvPr>
        </p:nvGraphicFramePr>
        <p:xfrm>
          <a:off x="606668" y="3299978"/>
          <a:ext cx="7833947" cy="2047940"/>
        </p:xfrm>
        <a:graphic>
          <a:graphicData uri="http://schemas.openxmlformats.org/drawingml/2006/table">
            <a:tbl>
              <a:tblPr firstRow="1" bandRow="1">
                <a:tableStyleId>{5C22544A-7EE6-4342-B048-85BDC9FD1C3A}</a:tableStyleId>
              </a:tblPr>
              <a:tblGrid>
                <a:gridCol w="2426678">
                  <a:extLst>
                    <a:ext uri="{9D8B030D-6E8A-4147-A177-3AD203B41FA5}">
                      <a16:colId xmlns:a16="http://schemas.microsoft.com/office/drawing/2014/main" val="4006054075"/>
                    </a:ext>
                  </a:extLst>
                </a:gridCol>
                <a:gridCol w="2294792">
                  <a:extLst>
                    <a:ext uri="{9D8B030D-6E8A-4147-A177-3AD203B41FA5}">
                      <a16:colId xmlns:a16="http://schemas.microsoft.com/office/drawing/2014/main" val="2119665394"/>
                    </a:ext>
                  </a:extLst>
                </a:gridCol>
                <a:gridCol w="3112477">
                  <a:extLst>
                    <a:ext uri="{9D8B030D-6E8A-4147-A177-3AD203B41FA5}">
                      <a16:colId xmlns:a16="http://schemas.microsoft.com/office/drawing/2014/main" val="3078373401"/>
                    </a:ext>
                  </a:extLst>
                </a:gridCol>
              </a:tblGrid>
              <a:tr h="679546">
                <a:tc gridSpan="3">
                  <a:txBody>
                    <a:bodyPr/>
                    <a:lstStyle/>
                    <a:p>
                      <a:pPr marL="0" marR="0" lvl="0" indent="0" algn="ctr" defTabSz="457200" rtl="0" eaLnBrk="1" fontAlgn="auto" latinLnBrk="0" hangingPunct="1">
                        <a:lnSpc>
                          <a:spcPct val="106000"/>
                        </a:lnSpc>
                        <a:spcBef>
                          <a:spcPts val="0"/>
                        </a:spcBef>
                        <a:spcAft>
                          <a:spcPts val="0"/>
                        </a:spcAft>
                        <a:buClrTx/>
                        <a:buSzTx/>
                        <a:buFontTx/>
                        <a:buNone/>
                        <a:tabLst/>
                        <a:defRPr/>
                      </a:pPr>
                      <a:r>
                        <a:rPr kumimoji="0" lang="en-ZA" sz="20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GPW ANNUAL PERFORMANCE: 2020/21</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txBody>
                  <a:tcPr>
                    <a:solidFill>
                      <a:srgbClr val="FFFF00"/>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4000069173"/>
                  </a:ext>
                </a:extLst>
              </a:tr>
              <a:tr h="679546">
                <a:tc>
                  <a:txBody>
                    <a:bodyPr/>
                    <a:lstStyle/>
                    <a:p>
                      <a:pPr>
                        <a:lnSpc>
                          <a:spcPct val="106000"/>
                        </a:lnSpc>
                        <a:spcAft>
                          <a:spcPts val="0"/>
                        </a:spcAft>
                      </a:pPr>
                      <a:r>
                        <a:rPr lang="en-ZA" sz="2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planned targets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1">
                        <a:lumMod val="60000"/>
                        <a:lumOff val="40000"/>
                      </a:schemeClr>
                    </a:solidFill>
                  </a:tcPr>
                </a:tc>
                <a:tc>
                  <a:txBody>
                    <a:bodyPr/>
                    <a:lstStyle/>
                    <a:p>
                      <a:pPr algn="ctr">
                        <a:lnSpc>
                          <a:spcPct val="106000"/>
                        </a:lnSpc>
                        <a:spcAft>
                          <a:spcPts val="0"/>
                        </a:spcAft>
                      </a:pPr>
                      <a:r>
                        <a:rPr lang="en-ZA" sz="2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1">
                        <a:lumMod val="60000"/>
                        <a:lumOff val="40000"/>
                      </a:schemeClr>
                    </a:solidFill>
                  </a:tcPr>
                </a:tc>
                <a:tc>
                  <a:txBody>
                    <a:bodyPr/>
                    <a:lstStyle/>
                    <a:p>
                      <a:pPr algn="ctr">
                        <a:lnSpc>
                          <a:spcPct val="106000"/>
                        </a:lnSpc>
                        <a:spcAft>
                          <a:spcPts val="0"/>
                        </a:spcAft>
                      </a:pPr>
                      <a:r>
                        <a:rPr lang="en-ZA" sz="2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1">
                        <a:lumMod val="60000"/>
                        <a:lumOff val="40000"/>
                      </a:schemeClr>
                    </a:solidFill>
                  </a:tcPr>
                </a:tc>
                <a:extLst>
                  <a:ext uri="{0D108BD9-81ED-4DB2-BD59-A6C34878D82A}">
                    <a16:rowId xmlns:a16="http://schemas.microsoft.com/office/drawing/2014/main" val="1905836430"/>
                  </a:ext>
                </a:extLst>
              </a:tr>
              <a:tr h="679546">
                <a:tc>
                  <a:txBody>
                    <a:bodyPr/>
                    <a:lstStyle/>
                    <a:p>
                      <a:pPr algn="ctr">
                        <a:lnSpc>
                          <a:spcPct val="106000"/>
                        </a:lnSpc>
                        <a:spcAft>
                          <a:spcPts val="0"/>
                        </a:spcAft>
                      </a:pPr>
                      <a:r>
                        <a:rPr lang="en-US" sz="20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1">
                        <a:lumMod val="60000"/>
                        <a:lumOff val="40000"/>
                      </a:schemeClr>
                    </a:solidFill>
                  </a:tcPr>
                </a:tc>
                <a:tc>
                  <a:txBody>
                    <a:bodyPr/>
                    <a:lstStyle/>
                    <a:p>
                      <a:pPr algn="ctr">
                        <a:lnSpc>
                          <a:spcPct val="106000"/>
                        </a:lnSpc>
                        <a:spcAft>
                          <a:spcPts val="0"/>
                        </a:spcAft>
                      </a:pPr>
                      <a:r>
                        <a:rPr lang="en-ZA" sz="20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tx2">
                        <a:lumMod val="50000"/>
                        <a:lumOff val="50000"/>
                      </a:schemeClr>
                    </a:solidFill>
                  </a:tcPr>
                </a:tc>
                <a:tc>
                  <a:txBody>
                    <a:bodyPr/>
                    <a:lstStyle/>
                    <a:p>
                      <a:pPr algn="ctr">
                        <a:lnSpc>
                          <a:spcPct val="106000"/>
                        </a:lnSpc>
                        <a:spcAft>
                          <a:spcPts val="0"/>
                        </a:spcAft>
                      </a:pPr>
                      <a:r>
                        <a:rPr lang="en-US" sz="20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solidFill>
                  </a:tcPr>
                </a:tc>
                <a:extLst>
                  <a:ext uri="{0D108BD9-81ED-4DB2-BD59-A6C34878D82A}">
                    <a16:rowId xmlns:a16="http://schemas.microsoft.com/office/drawing/2014/main" val="1248225508"/>
                  </a:ext>
                </a:extLst>
              </a:tr>
            </a:tbl>
          </a:graphicData>
        </a:graphic>
      </p:graphicFrame>
      <p:sp>
        <p:nvSpPr>
          <p:cNvPr id="7" name="Slide Number Placeholder 6"/>
          <p:cNvSpPr>
            <a:spLocks noGrp="1"/>
          </p:cNvSpPr>
          <p:nvPr>
            <p:ph type="sldNum" sz="quarter" idx="12"/>
          </p:nvPr>
        </p:nvSpPr>
        <p:spPr/>
        <p:txBody>
          <a:bodyPr/>
          <a:lstStyle/>
          <a:p>
            <a:fld id="{AF88E988-FB04-AB4E-BE5A-59F242AF7F7A}" type="slidenum">
              <a:rPr lang="en-US" smtClean="0"/>
              <a:t>7</a:t>
            </a:fld>
            <a:endParaRPr lang="en-US" dirty="0"/>
          </a:p>
        </p:txBody>
      </p:sp>
    </p:spTree>
    <p:extLst>
      <p:ext uri="{BB962C8B-B14F-4D97-AF65-F5344CB8AC3E}">
        <p14:creationId xmlns:p14="http://schemas.microsoft.com/office/powerpoint/2010/main" val="3303156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74838"/>
            <a:ext cx="8866909" cy="1077218"/>
          </a:xfrm>
          <a:prstGeom prst="rect">
            <a:avLst/>
          </a:prstGeom>
        </p:spPr>
        <p:txBody>
          <a:bodyPr wrap="square">
            <a:spAutoFit/>
          </a:bodyPr>
          <a:lstStyle/>
          <a:p>
            <a:pPr lvl="0" algn="ctr">
              <a:spcBef>
                <a:spcPct val="20000"/>
              </a:spcBef>
            </a:pPr>
            <a:r>
              <a:rPr lang="en-ZA" sz="3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Annual Performance per Branch:  2020/21</a:t>
            </a:r>
            <a:endParaRPr lang="en-ZA" sz="3200" dirty="0">
              <a:solidFill>
                <a:prstClr val="black"/>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t>8</a:t>
            </a:fld>
            <a:endParaRPr lang="en-US" dirty="0"/>
          </a:p>
        </p:txBody>
      </p:sp>
    </p:spTree>
    <p:extLst>
      <p:ext uri="{BB962C8B-B14F-4D97-AF65-F5344CB8AC3E}">
        <p14:creationId xmlns:p14="http://schemas.microsoft.com/office/powerpoint/2010/main" val="2973535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0292" y="530225"/>
            <a:ext cx="7772400" cy="1470025"/>
          </a:xfrm>
        </p:spPr>
        <p:txBody>
          <a:bodyPr/>
          <a:lstStyle/>
          <a:p>
            <a:r>
              <a:rPr lang="en-US" dirty="0">
                <a:latin typeface="Arial" panose="020B0604020202020204" pitchFamily="34" charset="0"/>
                <a:cs typeface="Arial" panose="020B0604020202020204" pitchFamily="34" charset="0"/>
              </a:rPr>
              <a:t>Office of the CEO</a:t>
            </a:r>
            <a:endParaRPr lang="en-ZA" dirty="0"/>
          </a:p>
        </p:txBody>
      </p:sp>
      <p:sp>
        <p:nvSpPr>
          <p:cNvPr id="3" name="Subtitle 2"/>
          <p:cNvSpPr>
            <a:spLocks noGrp="1"/>
          </p:cNvSpPr>
          <p:nvPr>
            <p:ph type="subTitle" idx="1"/>
          </p:nvPr>
        </p:nvSpPr>
        <p:spPr>
          <a:xfrm>
            <a:off x="694592" y="1362808"/>
            <a:ext cx="7833946" cy="4598377"/>
          </a:xfrm>
        </p:spPr>
        <p:txBody>
          <a:bodyPr/>
          <a:lstStyle/>
          <a:p>
            <a:pPr lvl="0" algn="l"/>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The Office of the CEO </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is comprised of two business units, namely Information and Communication Technology (ICT) and Internal Audit (IA). </a:t>
            </a:r>
          </a:p>
          <a:p>
            <a:pPr lvl="0" algn="l"/>
            <a:endParaRPr lang="en-U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l"/>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This office had planned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for three </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but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achieved two </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targets. One target for IA and one for ICT were achieved.  The target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that </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was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not </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achieved from ICT is:</a:t>
            </a:r>
            <a:endParaRPr lang="en-U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l"/>
            <a:endParaRPr lang="en-US" sz="2000" dirty="0">
              <a:solidFill>
                <a:prstClr val="black">
                  <a:tint val="75000"/>
                </a:prstClr>
              </a:solidFill>
              <a:latin typeface="Arial" panose="020B0604020202020204" pitchFamily="34" charset="0"/>
              <a:cs typeface="Arial" panose="020B0604020202020204" pitchFamily="34" charset="0"/>
            </a:endParaRPr>
          </a:p>
          <a:p>
            <a:pPr marL="342900" lvl="0" indent="-342900" algn="l">
              <a:lnSpc>
                <a:spcPct val="107000"/>
              </a:lnSpc>
              <a:spcBef>
                <a:spcPts val="0"/>
              </a:spcBef>
              <a:buFont typeface="Arial" panose="020B0604020202020204" pitchFamily="34" charset="0"/>
              <a:buChar char="•"/>
            </a:pPr>
            <a:r>
              <a:rPr lang="en-ZA"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95.5% system </a:t>
            </a:r>
            <a:r>
              <a:rPr lang="en-ZA" sz="2000" dirty="0">
                <a:solidFill>
                  <a:prstClr val="black"/>
                </a:solidFill>
                <a:latin typeface="Arial" panose="020B0604020202020204" pitchFamily="34" charset="0"/>
                <a:ea typeface="Calibri" panose="020F0502020204030204" pitchFamily="34" charset="0"/>
                <a:cs typeface="Arial" panose="020B0604020202020204" pitchFamily="34" charset="0"/>
              </a:rPr>
              <a:t>availability </a:t>
            </a:r>
          </a:p>
        </p:txBody>
      </p:sp>
      <p:sp>
        <p:nvSpPr>
          <p:cNvPr id="6" name="Slide Number Placeholder 5"/>
          <p:cNvSpPr>
            <a:spLocks noGrp="1"/>
          </p:cNvSpPr>
          <p:nvPr>
            <p:ph type="sldNum" sz="quarter" idx="12"/>
          </p:nvPr>
        </p:nvSpPr>
        <p:spPr/>
        <p:txBody>
          <a:bodyPr/>
          <a:lstStyle/>
          <a:p>
            <a:fld id="{AF88E988-FB04-AB4E-BE5A-59F242AF7F7A}" type="slidenum">
              <a:rPr lang="en-US" smtClean="0"/>
              <a:t>9</a:t>
            </a:fld>
            <a:endParaRPr lang="en-US" dirty="0"/>
          </a:p>
        </p:txBody>
      </p:sp>
    </p:spTree>
    <p:extLst>
      <p:ext uri="{BB962C8B-B14F-4D97-AF65-F5344CB8AC3E}">
        <p14:creationId xmlns:p14="http://schemas.microsoft.com/office/powerpoint/2010/main" val="2615060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2124</TotalTime>
  <Words>5352</Words>
  <Application>Microsoft Office PowerPoint</Application>
  <PresentationFormat>On-screen Show (4:3)</PresentationFormat>
  <Paragraphs>881</Paragraphs>
  <Slides>47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Arial Black</vt:lpstr>
      <vt:lpstr>Arial Rounded MT Bold</vt:lpstr>
      <vt:lpstr>Calibri</vt:lpstr>
      <vt:lpstr>Times New Roman</vt:lpstr>
      <vt:lpstr>Wingdings</vt:lpstr>
      <vt:lpstr>Office Theme</vt:lpstr>
      <vt:lpstr>Custom Design</vt:lpstr>
      <vt:lpstr>GOVERNMENT PRINTING WORKS (GPW)  PRESENTATION: ANNUAL REPORT 2020/21  Presentation to the Portfolio Committee Date: 18th October 2022 </vt:lpstr>
      <vt:lpstr>PowerPoint Presentation</vt:lpstr>
      <vt:lpstr>Executive Summary</vt:lpstr>
      <vt:lpstr>Executive Summary cont..</vt:lpstr>
      <vt:lpstr>Executive Summary cont..</vt:lpstr>
      <vt:lpstr>PowerPoint Presentation</vt:lpstr>
      <vt:lpstr>Summary of 2020/21 overall performance </vt:lpstr>
      <vt:lpstr>PowerPoint Presentation</vt:lpstr>
      <vt:lpstr>Office of the CEO</vt:lpstr>
      <vt:lpstr>Office of the CEO</vt:lpstr>
      <vt:lpstr>Office of the CEO</vt:lpstr>
      <vt:lpstr>Branch: Operations and Production</vt:lpstr>
      <vt:lpstr>Branch: Strategic Management</vt:lpstr>
      <vt:lpstr>Branch: Financial Services</vt:lpstr>
      <vt:lpstr>Branch: Financial Services</vt:lpstr>
      <vt:lpstr>Branch: Human Resources</vt:lpstr>
      <vt:lpstr>PowerPoint Presentation</vt:lpstr>
      <vt:lpstr>Annual Financial Statements and Audit outcome</vt:lpstr>
      <vt:lpstr>Important to note</vt:lpstr>
      <vt:lpstr>Statement of Financial Position (1 of 4) </vt:lpstr>
      <vt:lpstr> Statement of Financial Position (2 of 4) </vt:lpstr>
      <vt:lpstr> Statement of Financial Position (3 of 4) </vt:lpstr>
      <vt:lpstr> Statement of Financial Position (4 of 4) </vt:lpstr>
      <vt:lpstr> Statement of Financial Performance (1 of 2) </vt:lpstr>
      <vt:lpstr> Statement of Financial Performance (2 of 2)  </vt:lpstr>
      <vt:lpstr> Budget vs Actual  the overall budget was adjusted due to impact of Covid-19 as employees were mainly working from home and that operations of the Department of Home Affairs (DHA) were temporarily closed.</vt:lpstr>
      <vt:lpstr>PowerPoint Presentation</vt:lpstr>
      <vt:lpstr>Efforts by management to resolve audit findings</vt:lpstr>
      <vt:lpstr>Resolution of audit findings  </vt:lpstr>
      <vt:lpstr>Progress report on the 2019/20 findings</vt:lpstr>
      <vt:lpstr>Action plan to address the 2019/20 findings (1 of 2)</vt:lpstr>
      <vt:lpstr>Action plan to address the 2019/20 findings (2 of 2), cont..</vt:lpstr>
      <vt:lpstr>Action plan to address the 2020/21 findings</vt:lpstr>
      <vt:lpstr>Action plan to address the 2020/21 findings, cont..</vt:lpstr>
      <vt:lpstr>PowerPoint Presentation</vt:lpstr>
      <vt:lpstr>Strategic Risks</vt:lpstr>
      <vt:lpstr>Strategic Risks cont..</vt:lpstr>
      <vt:lpstr>PowerPoint Presentation</vt:lpstr>
      <vt:lpstr>PowerPoint Presentation</vt:lpstr>
      <vt:lpstr>Actions to mitigate risk of system collapse and data losses</vt:lpstr>
      <vt:lpstr>Actions to mitigate risk of system collapse and data losses</vt:lpstr>
      <vt:lpstr>Consequence management</vt:lpstr>
      <vt:lpstr>PowerPoint Presentation</vt:lpstr>
      <vt:lpstr>Status update   </vt:lpstr>
      <vt:lpstr>Status update, cont..</vt:lpstr>
      <vt:lpstr>Conclusion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
  <dc:creator>Diana</dc:creator>
  <cp:keywords/>
  <dc:description/>
  <cp:lastModifiedBy>Eddy Mathonsi</cp:lastModifiedBy>
  <cp:revision>222</cp:revision>
  <dcterms:created xsi:type="dcterms:W3CDTF">2010-04-12T23:12:02Z</dcterms:created>
  <dcterms:modified xsi:type="dcterms:W3CDTF">2022-10-17T12:43:24Z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