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258" r:id="rId3"/>
    <p:sldId id="259" r:id="rId4"/>
    <p:sldId id="260" r:id="rId5"/>
    <p:sldId id="264" r:id="rId6"/>
    <p:sldId id="1347" r:id="rId7"/>
    <p:sldId id="423" r:id="rId8"/>
    <p:sldId id="1348" r:id="rId9"/>
    <p:sldId id="1349" r:id="rId10"/>
    <p:sldId id="1350" r:id="rId11"/>
    <p:sldId id="1351" r:id="rId12"/>
    <p:sldId id="1353" r:id="rId13"/>
    <p:sldId id="1354" r:id="rId14"/>
    <p:sldId id="1017" r:id="rId15"/>
    <p:sldId id="265" r:id="rId16"/>
    <p:sldId id="271" r:id="rId17"/>
    <p:sldId id="1357" r:id="rId18"/>
    <p:sldId id="1355" r:id="rId19"/>
    <p:sldId id="1356" r:id="rId20"/>
    <p:sldId id="274" r:id="rId21"/>
    <p:sldId id="275" r:id="rId22"/>
    <p:sldId id="276" r:id="rId23"/>
    <p:sldId id="277" r:id="rId24"/>
    <p:sldId id="1361" r:id="rId25"/>
    <p:sldId id="281" r:id="rId26"/>
    <p:sldId id="282" r:id="rId27"/>
    <p:sldId id="1366" r:id="rId28"/>
    <p:sldId id="1367" r:id="rId29"/>
    <p:sldId id="1362" r:id="rId30"/>
    <p:sldId id="1368" r:id="rId31"/>
    <p:sldId id="288" r:id="rId32"/>
    <p:sldId id="1369" r:id="rId33"/>
    <p:sldId id="1381" r:id="rId34"/>
    <p:sldId id="1344" r:id="rId35"/>
    <p:sldId id="1370" r:id="rId36"/>
    <p:sldId id="1371" r:id="rId37"/>
    <p:sldId id="1363" r:id="rId38"/>
    <p:sldId id="297" r:id="rId39"/>
    <p:sldId id="298" r:id="rId40"/>
    <p:sldId id="1360" r:id="rId41"/>
    <p:sldId id="1352" r:id="rId42"/>
    <p:sldId id="1359" r:id="rId43"/>
    <p:sldId id="301" r:id="rId44"/>
    <p:sldId id="1364" r:id="rId45"/>
    <p:sldId id="304" r:id="rId46"/>
    <p:sldId id="305" r:id="rId47"/>
    <p:sldId id="1365" r:id="rId48"/>
    <p:sldId id="1373" r:id="rId49"/>
    <p:sldId id="318" r:id="rId50"/>
    <p:sldId id="1374" r:id="rId51"/>
    <p:sldId id="1383" r:id="rId52"/>
    <p:sldId id="1376" r:id="rId53"/>
    <p:sldId id="307" r:id="rId54"/>
    <p:sldId id="308" r:id="rId55"/>
    <p:sldId id="309" r:id="rId56"/>
    <p:sldId id="310" r:id="rId57"/>
    <p:sldId id="311" r:id="rId58"/>
    <p:sldId id="1377" r:id="rId59"/>
    <p:sldId id="1378" r:id="rId60"/>
    <p:sldId id="316"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851" autoAdjust="0"/>
  </p:normalViewPr>
  <p:slideViewPr>
    <p:cSldViewPr snapToGrid="0">
      <p:cViewPr varScale="1">
        <p:scale>
          <a:sx n="64" d="100"/>
          <a:sy n="64" d="100"/>
        </p:scale>
        <p:origin x="97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1-9C58-4571-81D6-4BC279EDAE05}"/>
              </c:ext>
            </c:extLst>
          </c:dPt>
          <c:dPt>
            <c:idx val="1"/>
            <c:invertIfNegative val="0"/>
            <c:bubble3D val="0"/>
            <c:spPr>
              <a:solidFill>
                <a:schemeClr val="accent2">
                  <a:lumMod val="75000"/>
                </a:schemeClr>
              </a:solidFill>
              <a:ln>
                <a:noFill/>
              </a:ln>
              <a:effectLst/>
            </c:spPr>
            <c:extLst>
              <c:ext xmlns:c16="http://schemas.microsoft.com/office/drawing/2014/chart" uri="{C3380CC4-5D6E-409C-BE32-E72D297353CC}">
                <c16:uniqueId val="{00000003-9C58-4571-81D6-4BC279EDAE05}"/>
              </c:ext>
            </c:extLst>
          </c:dPt>
          <c:dLbls>
            <c:dLbl>
              <c:idx val="0"/>
              <c:tx>
                <c:rich>
                  <a:bodyPr/>
                  <a:lstStyle/>
                  <a:p>
                    <a:r>
                      <a:rPr lang="en-US" dirty="0"/>
                      <a:t>52%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58-4571-81D6-4BC279EDAE05}"/>
                </c:ext>
              </c:extLst>
            </c:dLbl>
            <c:dLbl>
              <c:idx val="1"/>
              <c:tx>
                <c:rich>
                  <a:bodyPr/>
                  <a:lstStyle/>
                  <a:p>
                    <a:r>
                      <a:rPr lang="en-US" dirty="0"/>
                      <a:t>77%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C58-4571-81D6-4BC279EDAE05}"/>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rgbClr val="6600CC"/>
                </a:solidFill>
                <a:prstDash val="sysDot"/>
              </a:ln>
              <a:effectLst/>
            </c:spPr>
            <c:trendlineType val="linear"/>
            <c:dispRSqr val="0"/>
            <c:dispEq val="0"/>
          </c:trendline>
          <c:cat>
            <c:strRef>
              <c:f>Sheet1!$A$1:$A$3</c:f>
              <c:strCache>
                <c:ptCount val="2"/>
                <c:pt idx="0">
                  <c:v>2020/21</c:v>
                </c:pt>
                <c:pt idx="1">
                  <c:v>2021/22</c:v>
                </c:pt>
              </c:strCache>
            </c:strRef>
          </c:cat>
          <c:val>
            <c:numRef>
              <c:f>Sheet1!$B$1:$B$3</c:f>
              <c:numCache>
                <c:formatCode>0%</c:formatCode>
                <c:ptCount val="3"/>
                <c:pt idx="0">
                  <c:v>0.57999999999999996</c:v>
                </c:pt>
                <c:pt idx="1">
                  <c:v>0.77</c:v>
                </c:pt>
              </c:numCache>
            </c:numRef>
          </c:val>
          <c:extLst>
            <c:ext xmlns:c16="http://schemas.microsoft.com/office/drawing/2014/chart" uri="{C3380CC4-5D6E-409C-BE32-E72D297353CC}">
              <c16:uniqueId val="{00000005-9C58-4571-81D6-4BC279EDAE05}"/>
            </c:ext>
          </c:extLst>
        </c:ser>
        <c:dLbls>
          <c:showLegendKey val="0"/>
          <c:showVal val="0"/>
          <c:showCatName val="0"/>
          <c:showSerName val="0"/>
          <c:showPercent val="0"/>
          <c:showBubbleSize val="0"/>
        </c:dLbls>
        <c:gapWidth val="219"/>
        <c:overlap val="-27"/>
        <c:axId val="2109852863"/>
        <c:axId val="2109854527"/>
      </c:barChart>
      <c:catAx>
        <c:axId val="2109852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endParaRPr lang="en-US"/>
          </a:p>
        </c:txPr>
        <c:crossAx val="2109854527"/>
        <c:crosses val="autoZero"/>
        <c:auto val="1"/>
        <c:lblAlgn val="ctr"/>
        <c:lblOffset val="100"/>
        <c:noMultiLvlLbl val="0"/>
      </c:catAx>
      <c:valAx>
        <c:axId val="2109854527"/>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109852863"/>
        <c:crosses val="autoZero"/>
        <c:crossBetween val="between"/>
      </c:valAx>
      <c:spPr>
        <a:noFill/>
        <a:ln>
          <a:noFill/>
        </a:ln>
        <a:effectLst/>
      </c:spPr>
    </c:plotArea>
    <c:legend>
      <c:legendPos val="r"/>
      <c:legendEntry>
        <c:idx val="2"/>
        <c:delete val="1"/>
      </c:legendEntry>
      <c:layout>
        <c:manualLayout>
          <c:xMode val="edge"/>
          <c:yMode val="edge"/>
          <c:x val="0.85681017415893479"/>
          <c:y val="0.37678777397727153"/>
          <c:w val="0.13477613736616217"/>
          <c:h val="0.24642445204545699"/>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2.png"/><Relationship Id="rId4" Type="http://schemas.openxmlformats.org/officeDocument/2006/relationships/image" Target="../media/image13.svg"/></Relationships>
</file>

<file path=ppt/diagrams/_rels/data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svg"/><Relationship Id="rId1" Type="http://schemas.openxmlformats.org/officeDocument/2006/relationships/image" Target="../media/image15.png"/><Relationship Id="rId4" Type="http://schemas.openxmlformats.org/officeDocument/2006/relationships/image" Target="../media/image2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2.png"/><Relationship Id="rId4" Type="http://schemas.openxmlformats.org/officeDocument/2006/relationships/image" Target="../media/image1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svg"/><Relationship Id="rId1" Type="http://schemas.openxmlformats.org/officeDocument/2006/relationships/image" Target="../media/image15.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E71A79-2D1A-4DD9-85DF-4B3A9327401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26A8CF1-76D7-489A-823D-B00DC35B8A33}">
      <dgm:prSet/>
      <dgm:spPr/>
      <dgm:t>
        <a:bodyPr/>
        <a:lstStyle/>
        <a:p>
          <a:r>
            <a:rPr lang="en-GB" b="1" dirty="0"/>
            <a:t>TO REPORT ON:</a:t>
          </a:r>
          <a:endParaRPr lang="en-US" dirty="0"/>
        </a:p>
      </dgm:t>
    </dgm:pt>
    <dgm:pt modelId="{E49C13FD-DE06-4BB2-8873-16393630D47D}" type="parTrans" cxnId="{AD006D96-1239-4FE6-9396-C0BD0DB40613}">
      <dgm:prSet/>
      <dgm:spPr/>
      <dgm:t>
        <a:bodyPr/>
        <a:lstStyle/>
        <a:p>
          <a:endParaRPr lang="en-US"/>
        </a:p>
      </dgm:t>
    </dgm:pt>
    <dgm:pt modelId="{0BFBA258-89F2-4784-91C0-A41E63A215DB}" type="sibTrans" cxnId="{AD006D96-1239-4FE6-9396-C0BD0DB40613}">
      <dgm:prSet/>
      <dgm:spPr/>
      <dgm:t>
        <a:bodyPr/>
        <a:lstStyle/>
        <a:p>
          <a:endParaRPr lang="en-US"/>
        </a:p>
      </dgm:t>
    </dgm:pt>
    <dgm:pt modelId="{0731B639-296D-4178-AC44-3A4CAC99F08C}">
      <dgm:prSet/>
      <dgm:spPr/>
      <dgm:t>
        <a:bodyPr/>
        <a:lstStyle/>
        <a:p>
          <a:r>
            <a:rPr lang="en-GB" dirty="0"/>
            <a:t>the  programme and financial </a:t>
          </a:r>
          <a:r>
            <a:rPr lang="en-GB" b="1" dirty="0"/>
            <a:t>achievements  and  challenges  </a:t>
          </a:r>
          <a:r>
            <a:rPr lang="en-GB" dirty="0"/>
            <a:t>of  the  entity for the 2021/22 financial year.</a:t>
          </a:r>
          <a:endParaRPr lang="en-US" dirty="0"/>
        </a:p>
      </dgm:t>
    </dgm:pt>
    <dgm:pt modelId="{1A218E4C-997C-41E9-99C8-FE9E9A8D793A}" type="parTrans" cxnId="{0161F210-A50B-4E48-90D6-D2929C9227B2}">
      <dgm:prSet/>
      <dgm:spPr/>
      <dgm:t>
        <a:bodyPr/>
        <a:lstStyle/>
        <a:p>
          <a:endParaRPr lang="en-US"/>
        </a:p>
      </dgm:t>
    </dgm:pt>
    <dgm:pt modelId="{DD577F84-AD4B-4FB2-A343-E0ECF3C1EE84}" type="sibTrans" cxnId="{0161F210-A50B-4E48-90D6-D2929C9227B2}">
      <dgm:prSet/>
      <dgm:spPr/>
      <dgm:t>
        <a:bodyPr/>
        <a:lstStyle/>
        <a:p>
          <a:endParaRPr lang="en-US"/>
        </a:p>
      </dgm:t>
    </dgm:pt>
    <dgm:pt modelId="{07DE781B-7151-4ADD-8772-44849A46C162}">
      <dgm:prSet/>
      <dgm:spPr/>
      <dgm:t>
        <a:bodyPr/>
        <a:lstStyle/>
        <a:p>
          <a:r>
            <a:rPr lang="en-GB" dirty="0"/>
            <a:t>the </a:t>
          </a:r>
          <a:r>
            <a:rPr lang="en-GB" b="1" dirty="0"/>
            <a:t>performance </a:t>
          </a:r>
          <a:r>
            <a:rPr lang="en-GB" dirty="0"/>
            <a:t>of Council against the planned targets of the pre-determined  objectives  in  the Annual Performance Plan for the financial year 2021/22.</a:t>
          </a:r>
          <a:endParaRPr lang="en-US" dirty="0"/>
        </a:p>
      </dgm:t>
    </dgm:pt>
    <dgm:pt modelId="{86531678-D56B-450C-B88E-41F03030E4B4}" type="parTrans" cxnId="{51858AD1-8D8A-46F7-A981-6DD6958A3E6A}">
      <dgm:prSet/>
      <dgm:spPr/>
      <dgm:t>
        <a:bodyPr/>
        <a:lstStyle/>
        <a:p>
          <a:endParaRPr lang="en-US"/>
        </a:p>
      </dgm:t>
    </dgm:pt>
    <dgm:pt modelId="{35E4B4E9-DAFF-4D9A-A953-13B6EB43EC39}" type="sibTrans" cxnId="{51858AD1-8D8A-46F7-A981-6DD6958A3E6A}">
      <dgm:prSet/>
      <dgm:spPr/>
      <dgm:t>
        <a:bodyPr/>
        <a:lstStyle/>
        <a:p>
          <a:endParaRPr lang="en-US"/>
        </a:p>
      </dgm:t>
    </dgm:pt>
    <dgm:pt modelId="{7CCF693E-5F1C-4AC0-AD0D-F1C80A784A59}">
      <dgm:prSet/>
      <dgm:spPr/>
      <dgm:t>
        <a:bodyPr/>
        <a:lstStyle/>
        <a:p>
          <a:r>
            <a:rPr lang="en-GB"/>
            <a:t>the Council’s </a:t>
          </a:r>
          <a:r>
            <a:rPr lang="en-GB" b="1"/>
            <a:t>expenditure </a:t>
          </a:r>
          <a:r>
            <a:rPr lang="en-GB"/>
            <a:t>for the Financial Year 2021/22.</a:t>
          </a:r>
          <a:endParaRPr lang="en-US"/>
        </a:p>
      </dgm:t>
    </dgm:pt>
    <dgm:pt modelId="{D2F19A75-266F-4DCE-94C6-0AE522E61669}" type="parTrans" cxnId="{243F1013-E17E-4DE9-A2E7-2801195C1838}">
      <dgm:prSet/>
      <dgm:spPr/>
      <dgm:t>
        <a:bodyPr/>
        <a:lstStyle/>
        <a:p>
          <a:endParaRPr lang="en-US"/>
        </a:p>
      </dgm:t>
    </dgm:pt>
    <dgm:pt modelId="{6D7ACD51-4991-437A-A5F8-042A64CBAE53}" type="sibTrans" cxnId="{243F1013-E17E-4DE9-A2E7-2801195C1838}">
      <dgm:prSet/>
      <dgm:spPr/>
      <dgm:t>
        <a:bodyPr/>
        <a:lstStyle/>
        <a:p>
          <a:endParaRPr lang="en-US"/>
        </a:p>
      </dgm:t>
    </dgm:pt>
    <dgm:pt modelId="{8ADBD415-B7EF-4588-8442-8574DB036E98}" type="pres">
      <dgm:prSet presAssocID="{80E71A79-2D1A-4DD9-85DF-4B3A9327401D}" presName="linear" presStyleCnt="0">
        <dgm:presLayoutVars>
          <dgm:animLvl val="lvl"/>
          <dgm:resizeHandles val="exact"/>
        </dgm:presLayoutVars>
      </dgm:prSet>
      <dgm:spPr/>
      <dgm:t>
        <a:bodyPr/>
        <a:lstStyle/>
        <a:p>
          <a:endParaRPr lang="en-US"/>
        </a:p>
      </dgm:t>
    </dgm:pt>
    <dgm:pt modelId="{59933A61-8244-4668-8E48-6DC6B7594A46}" type="pres">
      <dgm:prSet presAssocID="{126A8CF1-76D7-489A-823D-B00DC35B8A33}" presName="parentText" presStyleLbl="node1" presStyleIdx="0" presStyleCnt="1" custScaleY="126904">
        <dgm:presLayoutVars>
          <dgm:chMax val="0"/>
          <dgm:bulletEnabled val="1"/>
        </dgm:presLayoutVars>
      </dgm:prSet>
      <dgm:spPr/>
      <dgm:t>
        <a:bodyPr/>
        <a:lstStyle/>
        <a:p>
          <a:endParaRPr lang="en-US"/>
        </a:p>
      </dgm:t>
    </dgm:pt>
    <dgm:pt modelId="{53A28E83-A583-40D9-B1E9-08D9A6344D6F}" type="pres">
      <dgm:prSet presAssocID="{126A8CF1-76D7-489A-823D-B00DC35B8A33}" presName="childText" presStyleLbl="revTx" presStyleIdx="0" presStyleCnt="1">
        <dgm:presLayoutVars>
          <dgm:bulletEnabled val="1"/>
        </dgm:presLayoutVars>
      </dgm:prSet>
      <dgm:spPr/>
      <dgm:t>
        <a:bodyPr/>
        <a:lstStyle/>
        <a:p>
          <a:endParaRPr lang="en-US"/>
        </a:p>
      </dgm:t>
    </dgm:pt>
  </dgm:ptLst>
  <dgm:cxnLst>
    <dgm:cxn modelId="{243F1013-E17E-4DE9-A2E7-2801195C1838}" srcId="{126A8CF1-76D7-489A-823D-B00DC35B8A33}" destId="{7CCF693E-5F1C-4AC0-AD0D-F1C80A784A59}" srcOrd="2" destOrd="0" parTransId="{D2F19A75-266F-4DCE-94C6-0AE522E61669}" sibTransId="{6D7ACD51-4991-437A-A5F8-042A64CBAE53}"/>
    <dgm:cxn modelId="{03D65008-FDE3-4934-8A12-2A908C454489}" type="presOf" srcId="{0731B639-296D-4178-AC44-3A4CAC99F08C}" destId="{53A28E83-A583-40D9-B1E9-08D9A6344D6F}" srcOrd="0" destOrd="0" presId="urn:microsoft.com/office/officeart/2005/8/layout/vList2"/>
    <dgm:cxn modelId="{E249B1C5-061F-43D4-851A-63B8BB6A0962}" type="presOf" srcId="{80E71A79-2D1A-4DD9-85DF-4B3A9327401D}" destId="{8ADBD415-B7EF-4588-8442-8574DB036E98}" srcOrd="0" destOrd="0" presId="urn:microsoft.com/office/officeart/2005/8/layout/vList2"/>
    <dgm:cxn modelId="{0161F210-A50B-4E48-90D6-D2929C9227B2}" srcId="{126A8CF1-76D7-489A-823D-B00DC35B8A33}" destId="{0731B639-296D-4178-AC44-3A4CAC99F08C}" srcOrd="0" destOrd="0" parTransId="{1A218E4C-997C-41E9-99C8-FE9E9A8D793A}" sibTransId="{DD577F84-AD4B-4FB2-A343-E0ECF3C1EE84}"/>
    <dgm:cxn modelId="{ED3FFF81-9909-4F6D-A405-A4A40BC196F5}" type="presOf" srcId="{07DE781B-7151-4ADD-8772-44849A46C162}" destId="{53A28E83-A583-40D9-B1E9-08D9A6344D6F}" srcOrd="0" destOrd="1" presId="urn:microsoft.com/office/officeart/2005/8/layout/vList2"/>
    <dgm:cxn modelId="{AD006D96-1239-4FE6-9396-C0BD0DB40613}" srcId="{80E71A79-2D1A-4DD9-85DF-4B3A9327401D}" destId="{126A8CF1-76D7-489A-823D-B00DC35B8A33}" srcOrd="0" destOrd="0" parTransId="{E49C13FD-DE06-4BB2-8873-16393630D47D}" sibTransId="{0BFBA258-89F2-4784-91C0-A41E63A215DB}"/>
    <dgm:cxn modelId="{A6CE61D8-6514-4389-8E30-176DCA64001D}" type="presOf" srcId="{7CCF693E-5F1C-4AC0-AD0D-F1C80A784A59}" destId="{53A28E83-A583-40D9-B1E9-08D9A6344D6F}" srcOrd="0" destOrd="2" presId="urn:microsoft.com/office/officeart/2005/8/layout/vList2"/>
    <dgm:cxn modelId="{AE256B0C-18AE-47E4-AC65-4379DF5CE0F9}" type="presOf" srcId="{126A8CF1-76D7-489A-823D-B00DC35B8A33}" destId="{59933A61-8244-4668-8E48-6DC6B7594A46}" srcOrd="0" destOrd="0" presId="urn:microsoft.com/office/officeart/2005/8/layout/vList2"/>
    <dgm:cxn modelId="{51858AD1-8D8A-46F7-A981-6DD6958A3E6A}" srcId="{126A8CF1-76D7-489A-823D-B00DC35B8A33}" destId="{07DE781B-7151-4ADD-8772-44849A46C162}" srcOrd="1" destOrd="0" parTransId="{86531678-D56B-450C-B88E-41F03030E4B4}" sibTransId="{35E4B4E9-DAFF-4D9A-A953-13B6EB43EC39}"/>
    <dgm:cxn modelId="{4B883E90-C94D-41C4-8666-D627C2997A43}" type="presParOf" srcId="{8ADBD415-B7EF-4588-8442-8574DB036E98}" destId="{59933A61-8244-4668-8E48-6DC6B7594A46}" srcOrd="0" destOrd="0" presId="urn:microsoft.com/office/officeart/2005/8/layout/vList2"/>
    <dgm:cxn modelId="{97642DA9-79FE-4B1D-B1A8-98452BBA072F}" type="presParOf" srcId="{8ADBD415-B7EF-4588-8442-8574DB036E98}" destId="{53A28E83-A583-40D9-B1E9-08D9A6344D6F}"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088D1B-F508-47CC-8345-5CE12FA27F0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622B15F-E3FC-4979-BFE3-118D0A5252DD}">
      <dgm:prSet custT="1"/>
      <dgm:spPr/>
      <dgm:t>
        <a:bodyPr/>
        <a:lstStyle/>
        <a:p>
          <a:pPr>
            <a:lnSpc>
              <a:spcPct val="100000"/>
            </a:lnSpc>
          </a:pPr>
          <a:r>
            <a:rPr lang="en-GB" sz="2400" dirty="0"/>
            <a:t>This Annual report signals the second  year of implementing Council’s 2020 – 2025 strategic plan</a:t>
          </a:r>
          <a:endParaRPr lang="en-US" sz="2400" dirty="0"/>
        </a:p>
      </dgm:t>
    </dgm:pt>
    <dgm:pt modelId="{70D56952-1F3D-4B7E-92AB-78458F9A1066}" type="parTrans" cxnId="{86E64B3D-1EF7-4D82-92E8-FA236301AE17}">
      <dgm:prSet/>
      <dgm:spPr/>
      <dgm:t>
        <a:bodyPr/>
        <a:lstStyle/>
        <a:p>
          <a:endParaRPr lang="en-US"/>
        </a:p>
      </dgm:t>
    </dgm:pt>
    <dgm:pt modelId="{6EAB01BA-947E-4AB0-93B5-EFCE6C9EBCE4}" type="sibTrans" cxnId="{86E64B3D-1EF7-4D82-92E8-FA236301AE17}">
      <dgm:prSet/>
      <dgm:spPr/>
      <dgm:t>
        <a:bodyPr/>
        <a:lstStyle/>
        <a:p>
          <a:endParaRPr lang="en-US"/>
        </a:p>
      </dgm:t>
    </dgm:pt>
    <dgm:pt modelId="{56DAAA36-D4C5-4A2A-8EFA-9A439394CA61}">
      <dgm:prSet custT="1"/>
      <dgm:spPr/>
      <dgm:t>
        <a:bodyPr/>
        <a:lstStyle/>
        <a:p>
          <a:pPr>
            <a:lnSpc>
              <a:spcPct val="100000"/>
            </a:lnSpc>
          </a:pPr>
          <a:r>
            <a:rPr lang="en-GB" sz="2400" dirty="0"/>
            <a:t>Moving towards the strategic plan mid-term review in 2022/2023. </a:t>
          </a:r>
          <a:endParaRPr lang="en-US" sz="2400" dirty="0"/>
        </a:p>
      </dgm:t>
    </dgm:pt>
    <dgm:pt modelId="{DBE3B8A5-E244-43CD-B7E5-614C40AC9427}" type="parTrans" cxnId="{515A8B7C-266C-498A-B26D-A4242053F024}">
      <dgm:prSet/>
      <dgm:spPr/>
      <dgm:t>
        <a:bodyPr/>
        <a:lstStyle/>
        <a:p>
          <a:endParaRPr lang="en-US"/>
        </a:p>
      </dgm:t>
    </dgm:pt>
    <dgm:pt modelId="{B1D90032-B0FD-4F21-B3A8-F062A9574DE9}" type="sibTrans" cxnId="{515A8B7C-266C-498A-B26D-A4242053F024}">
      <dgm:prSet/>
      <dgm:spPr/>
      <dgm:t>
        <a:bodyPr/>
        <a:lstStyle/>
        <a:p>
          <a:endParaRPr lang="en-US"/>
        </a:p>
      </dgm:t>
    </dgm:pt>
    <dgm:pt modelId="{84B53FC8-FBC6-4AD5-ADE2-BE508BA5F41E}">
      <dgm:prSet custT="1"/>
      <dgm:spPr/>
      <dgm:t>
        <a:bodyPr/>
        <a:lstStyle/>
        <a:p>
          <a:pPr>
            <a:lnSpc>
              <a:spcPct val="100000"/>
            </a:lnSpc>
          </a:pPr>
          <a:r>
            <a:rPr lang="en-GB" sz="2000" dirty="0"/>
            <a:t>The financial year also marks the first reporting cycle for the public entity’s Accounting Authority (AA), appointed and inaugurated by the Minister of Basic Education in August 2021, for the 2021–2025 term of office.</a:t>
          </a:r>
          <a:endParaRPr lang="en-US" sz="2000" dirty="0"/>
        </a:p>
      </dgm:t>
    </dgm:pt>
    <dgm:pt modelId="{77885734-59AC-4A0E-8D11-1E441EF480A2}" type="parTrans" cxnId="{B3D75132-6C54-4441-B6E4-1056BECD40FB}">
      <dgm:prSet/>
      <dgm:spPr/>
      <dgm:t>
        <a:bodyPr/>
        <a:lstStyle/>
        <a:p>
          <a:endParaRPr lang="en-US"/>
        </a:p>
      </dgm:t>
    </dgm:pt>
    <dgm:pt modelId="{9A4F8C9E-CF36-48A4-81E2-D8188062B98F}" type="sibTrans" cxnId="{B3D75132-6C54-4441-B6E4-1056BECD40FB}">
      <dgm:prSet/>
      <dgm:spPr/>
      <dgm:t>
        <a:bodyPr/>
        <a:lstStyle/>
        <a:p>
          <a:endParaRPr lang="en-US"/>
        </a:p>
      </dgm:t>
    </dgm:pt>
    <dgm:pt modelId="{16F2B72A-65A7-4C36-A1C0-8E304AA394E8}" type="pres">
      <dgm:prSet presAssocID="{6D088D1B-F508-47CC-8345-5CE12FA27F0C}" presName="root" presStyleCnt="0">
        <dgm:presLayoutVars>
          <dgm:dir/>
          <dgm:resizeHandles val="exact"/>
        </dgm:presLayoutVars>
      </dgm:prSet>
      <dgm:spPr/>
      <dgm:t>
        <a:bodyPr/>
        <a:lstStyle/>
        <a:p>
          <a:endParaRPr lang="en-US"/>
        </a:p>
      </dgm:t>
    </dgm:pt>
    <dgm:pt modelId="{DB06F34E-78CE-45BB-9B25-7954A2D705C1}" type="pres">
      <dgm:prSet presAssocID="{9622B15F-E3FC-4979-BFE3-118D0A5252DD}" presName="compNode" presStyleCnt="0"/>
      <dgm:spPr/>
    </dgm:pt>
    <dgm:pt modelId="{6105C5C1-5CB4-4672-90E3-F20B8D7F5534}" type="pres">
      <dgm:prSet presAssocID="{9622B15F-E3FC-4979-BFE3-118D0A5252DD}" presName="bgRect" presStyleLbl="bgShp" presStyleIdx="0" presStyleCnt="3"/>
      <dgm:spPr/>
    </dgm:pt>
    <dgm:pt modelId="{068181F1-B4B3-4DF9-9D58-4DE921BF9B57}" type="pres">
      <dgm:prSet presAssocID="{9622B15F-E3FC-4979-BFE3-118D0A5252D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t>
        <a:bodyPr/>
        <a:lstStyle/>
        <a:p>
          <a:endParaRPr lang="en-US"/>
        </a:p>
      </dgm:t>
      <dgm:extLst>
        <a:ext uri="{E40237B7-FDA0-4F09-8148-C483321AD2D9}">
          <dgm14:cNvPr xmlns:dgm14="http://schemas.microsoft.com/office/drawing/2010/diagram" id="0" name="" descr="Handshake"/>
        </a:ext>
      </dgm:extLst>
    </dgm:pt>
    <dgm:pt modelId="{EC6FF53B-28BF-4748-A4E5-A83B3B63ADD6}" type="pres">
      <dgm:prSet presAssocID="{9622B15F-E3FC-4979-BFE3-118D0A5252DD}" presName="spaceRect" presStyleCnt="0"/>
      <dgm:spPr/>
    </dgm:pt>
    <dgm:pt modelId="{7E02EF69-B8F4-4D73-9851-0F14844EF6D6}" type="pres">
      <dgm:prSet presAssocID="{9622B15F-E3FC-4979-BFE3-118D0A5252DD}" presName="parTx" presStyleLbl="revTx" presStyleIdx="0" presStyleCnt="3">
        <dgm:presLayoutVars>
          <dgm:chMax val="0"/>
          <dgm:chPref val="0"/>
        </dgm:presLayoutVars>
      </dgm:prSet>
      <dgm:spPr/>
      <dgm:t>
        <a:bodyPr/>
        <a:lstStyle/>
        <a:p>
          <a:endParaRPr lang="en-US"/>
        </a:p>
      </dgm:t>
    </dgm:pt>
    <dgm:pt modelId="{48E29776-5EA6-4DEB-9660-D5AF35AA19F2}" type="pres">
      <dgm:prSet presAssocID="{6EAB01BA-947E-4AB0-93B5-EFCE6C9EBCE4}" presName="sibTrans" presStyleCnt="0"/>
      <dgm:spPr/>
    </dgm:pt>
    <dgm:pt modelId="{28643A26-41ED-4178-A1A5-243468674361}" type="pres">
      <dgm:prSet presAssocID="{56DAAA36-D4C5-4A2A-8EFA-9A439394CA61}" presName="compNode" presStyleCnt="0"/>
      <dgm:spPr/>
    </dgm:pt>
    <dgm:pt modelId="{E35D396F-F54E-42B2-9E9A-1569B8697391}" type="pres">
      <dgm:prSet presAssocID="{56DAAA36-D4C5-4A2A-8EFA-9A439394CA61}" presName="bgRect" presStyleLbl="bgShp" presStyleIdx="1" presStyleCnt="3"/>
      <dgm:spPr/>
    </dgm:pt>
    <dgm:pt modelId="{D9731B94-74BB-4F9F-B36B-7C0509BE97E5}" type="pres">
      <dgm:prSet presAssocID="{56DAAA36-D4C5-4A2A-8EFA-9A439394CA6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t>
        <a:bodyPr/>
        <a:lstStyle/>
        <a:p>
          <a:endParaRPr lang="en-US"/>
        </a:p>
      </dgm:t>
      <dgm:extLst>
        <a:ext uri="{E40237B7-FDA0-4F09-8148-C483321AD2D9}">
          <dgm14:cNvPr xmlns:dgm14="http://schemas.microsoft.com/office/drawing/2010/diagram" id="0" name="" descr="Satellite"/>
        </a:ext>
      </dgm:extLst>
    </dgm:pt>
    <dgm:pt modelId="{DD546006-8597-4E9B-813B-DACEBBDB3E1E}" type="pres">
      <dgm:prSet presAssocID="{56DAAA36-D4C5-4A2A-8EFA-9A439394CA61}" presName="spaceRect" presStyleCnt="0"/>
      <dgm:spPr/>
    </dgm:pt>
    <dgm:pt modelId="{AE803EA9-CCDC-4F85-B78F-99BE917E6CC4}" type="pres">
      <dgm:prSet presAssocID="{56DAAA36-D4C5-4A2A-8EFA-9A439394CA61}" presName="parTx" presStyleLbl="revTx" presStyleIdx="1" presStyleCnt="3">
        <dgm:presLayoutVars>
          <dgm:chMax val="0"/>
          <dgm:chPref val="0"/>
        </dgm:presLayoutVars>
      </dgm:prSet>
      <dgm:spPr/>
      <dgm:t>
        <a:bodyPr/>
        <a:lstStyle/>
        <a:p>
          <a:endParaRPr lang="en-US"/>
        </a:p>
      </dgm:t>
    </dgm:pt>
    <dgm:pt modelId="{C85E1DA5-6497-4BD0-B832-1B79E6238A23}" type="pres">
      <dgm:prSet presAssocID="{B1D90032-B0FD-4F21-B3A8-F062A9574DE9}" presName="sibTrans" presStyleCnt="0"/>
      <dgm:spPr/>
    </dgm:pt>
    <dgm:pt modelId="{7276FF70-400F-4D7D-A43E-3A40167E37EA}" type="pres">
      <dgm:prSet presAssocID="{84B53FC8-FBC6-4AD5-ADE2-BE508BA5F41E}" presName="compNode" presStyleCnt="0"/>
      <dgm:spPr/>
    </dgm:pt>
    <dgm:pt modelId="{D32AFDE1-A82B-4C9C-8ECE-7DA353D0C2C1}" type="pres">
      <dgm:prSet presAssocID="{84B53FC8-FBC6-4AD5-ADE2-BE508BA5F41E}" presName="bgRect" presStyleLbl="bgShp" presStyleIdx="2" presStyleCnt="3"/>
      <dgm:spPr/>
    </dgm:pt>
    <dgm:pt modelId="{DB374BAD-A7EE-4977-8FD7-C9A4618D9B73}" type="pres">
      <dgm:prSet presAssocID="{84B53FC8-FBC6-4AD5-ADE2-BE508BA5F41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t>
        <a:bodyPr/>
        <a:lstStyle/>
        <a:p>
          <a:endParaRPr lang="en-US"/>
        </a:p>
      </dgm:t>
      <dgm:extLst>
        <a:ext uri="{E40237B7-FDA0-4F09-8148-C483321AD2D9}">
          <dgm14:cNvPr xmlns:dgm14="http://schemas.microsoft.com/office/drawing/2010/diagram" id="0" name="" descr="Bank"/>
        </a:ext>
      </dgm:extLst>
    </dgm:pt>
    <dgm:pt modelId="{B6163406-A751-4D1A-B370-BC5F5A2E45DD}" type="pres">
      <dgm:prSet presAssocID="{84B53FC8-FBC6-4AD5-ADE2-BE508BA5F41E}" presName="spaceRect" presStyleCnt="0"/>
      <dgm:spPr/>
    </dgm:pt>
    <dgm:pt modelId="{EBA63B6B-CFFA-47D0-9775-EFB3DCE5C6CF}" type="pres">
      <dgm:prSet presAssocID="{84B53FC8-FBC6-4AD5-ADE2-BE508BA5F41E}" presName="parTx" presStyleLbl="revTx" presStyleIdx="2" presStyleCnt="3" custScaleX="104989">
        <dgm:presLayoutVars>
          <dgm:chMax val="0"/>
          <dgm:chPref val="0"/>
        </dgm:presLayoutVars>
      </dgm:prSet>
      <dgm:spPr/>
      <dgm:t>
        <a:bodyPr/>
        <a:lstStyle/>
        <a:p>
          <a:endParaRPr lang="en-US"/>
        </a:p>
      </dgm:t>
    </dgm:pt>
  </dgm:ptLst>
  <dgm:cxnLst>
    <dgm:cxn modelId="{3BA0598C-B567-4328-8997-3E53D5F5ECDB}" type="presOf" srcId="{9622B15F-E3FC-4979-BFE3-118D0A5252DD}" destId="{7E02EF69-B8F4-4D73-9851-0F14844EF6D6}" srcOrd="0" destOrd="0" presId="urn:microsoft.com/office/officeart/2018/2/layout/IconVerticalSolidList"/>
    <dgm:cxn modelId="{B3D75132-6C54-4441-B6E4-1056BECD40FB}" srcId="{6D088D1B-F508-47CC-8345-5CE12FA27F0C}" destId="{84B53FC8-FBC6-4AD5-ADE2-BE508BA5F41E}" srcOrd="2" destOrd="0" parTransId="{77885734-59AC-4A0E-8D11-1E441EF480A2}" sibTransId="{9A4F8C9E-CF36-48A4-81E2-D8188062B98F}"/>
    <dgm:cxn modelId="{D870EEDB-2AEA-4017-A6F2-B71D7E9D3A09}" type="presOf" srcId="{56DAAA36-D4C5-4A2A-8EFA-9A439394CA61}" destId="{AE803EA9-CCDC-4F85-B78F-99BE917E6CC4}" srcOrd="0" destOrd="0" presId="urn:microsoft.com/office/officeart/2018/2/layout/IconVerticalSolidList"/>
    <dgm:cxn modelId="{C08CC609-A311-40E2-A331-AC6660CA0D41}" type="presOf" srcId="{6D088D1B-F508-47CC-8345-5CE12FA27F0C}" destId="{16F2B72A-65A7-4C36-A1C0-8E304AA394E8}" srcOrd="0" destOrd="0" presId="urn:microsoft.com/office/officeart/2018/2/layout/IconVerticalSolidList"/>
    <dgm:cxn modelId="{86E64B3D-1EF7-4D82-92E8-FA236301AE17}" srcId="{6D088D1B-F508-47CC-8345-5CE12FA27F0C}" destId="{9622B15F-E3FC-4979-BFE3-118D0A5252DD}" srcOrd="0" destOrd="0" parTransId="{70D56952-1F3D-4B7E-92AB-78458F9A1066}" sibTransId="{6EAB01BA-947E-4AB0-93B5-EFCE6C9EBCE4}"/>
    <dgm:cxn modelId="{023E060E-6D63-4804-BC60-093D1DA76A0E}" type="presOf" srcId="{84B53FC8-FBC6-4AD5-ADE2-BE508BA5F41E}" destId="{EBA63B6B-CFFA-47D0-9775-EFB3DCE5C6CF}" srcOrd="0" destOrd="0" presId="urn:microsoft.com/office/officeart/2018/2/layout/IconVerticalSolidList"/>
    <dgm:cxn modelId="{515A8B7C-266C-498A-B26D-A4242053F024}" srcId="{6D088D1B-F508-47CC-8345-5CE12FA27F0C}" destId="{56DAAA36-D4C5-4A2A-8EFA-9A439394CA61}" srcOrd="1" destOrd="0" parTransId="{DBE3B8A5-E244-43CD-B7E5-614C40AC9427}" sibTransId="{B1D90032-B0FD-4F21-B3A8-F062A9574DE9}"/>
    <dgm:cxn modelId="{C980FED5-120E-4A6D-A063-FC494A62978C}" type="presParOf" srcId="{16F2B72A-65A7-4C36-A1C0-8E304AA394E8}" destId="{DB06F34E-78CE-45BB-9B25-7954A2D705C1}" srcOrd="0" destOrd="0" presId="urn:microsoft.com/office/officeart/2018/2/layout/IconVerticalSolidList"/>
    <dgm:cxn modelId="{001461B9-66E5-470D-922F-2DEDFFF60CC5}" type="presParOf" srcId="{DB06F34E-78CE-45BB-9B25-7954A2D705C1}" destId="{6105C5C1-5CB4-4672-90E3-F20B8D7F5534}" srcOrd="0" destOrd="0" presId="urn:microsoft.com/office/officeart/2018/2/layout/IconVerticalSolidList"/>
    <dgm:cxn modelId="{96D1F8E0-7E45-491B-B477-A3CED6D17990}" type="presParOf" srcId="{DB06F34E-78CE-45BB-9B25-7954A2D705C1}" destId="{068181F1-B4B3-4DF9-9D58-4DE921BF9B57}" srcOrd="1" destOrd="0" presId="urn:microsoft.com/office/officeart/2018/2/layout/IconVerticalSolidList"/>
    <dgm:cxn modelId="{0AA470EC-2313-4C78-844E-FE9780F18E77}" type="presParOf" srcId="{DB06F34E-78CE-45BB-9B25-7954A2D705C1}" destId="{EC6FF53B-28BF-4748-A4E5-A83B3B63ADD6}" srcOrd="2" destOrd="0" presId="urn:microsoft.com/office/officeart/2018/2/layout/IconVerticalSolidList"/>
    <dgm:cxn modelId="{8222D61B-F7F9-4E39-B243-763804710B86}" type="presParOf" srcId="{DB06F34E-78CE-45BB-9B25-7954A2D705C1}" destId="{7E02EF69-B8F4-4D73-9851-0F14844EF6D6}" srcOrd="3" destOrd="0" presId="urn:microsoft.com/office/officeart/2018/2/layout/IconVerticalSolidList"/>
    <dgm:cxn modelId="{49593012-40A7-49EB-A819-A913C561FD5C}" type="presParOf" srcId="{16F2B72A-65A7-4C36-A1C0-8E304AA394E8}" destId="{48E29776-5EA6-4DEB-9660-D5AF35AA19F2}" srcOrd="1" destOrd="0" presId="urn:microsoft.com/office/officeart/2018/2/layout/IconVerticalSolidList"/>
    <dgm:cxn modelId="{2EB5B5C5-B4E7-4B53-A857-6ED35ACC8BC0}" type="presParOf" srcId="{16F2B72A-65A7-4C36-A1C0-8E304AA394E8}" destId="{28643A26-41ED-4178-A1A5-243468674361}" srcOrd="2" destOrd="0" presId="urn:microsoft.com/office/officeart/2018/2/layout/IconVerticalSolidList"/>
    <dgm:cxn modelId="{A6A5CFCE-AC39-4BAF-8E96-4EB0AAE897A3}" type="presParOf" srcId="{28643A26-41ED-4178-A1A5-243468674361}" destId="{E35D396F-F54E-42B2-9E9A-1569B8697391}" srcOrd="0" destOrd="0" presId="urn:microsoft.com/office/officeart/2018/2/layout/IconVerticalSolidList"/>
    <dgm:cxn modelId="{B2822ED4-787B-4884-9962-958EF5067B1E}" type="presParOf" srcId="{28643A26-41ED-4178-A1A5-243468674361}" destId="{D9731B94-74BB-4F9F-B36B-7C0509BE97E5}" srcOrd="1" destOrd="0" presId="urn:microsoft.com/office/officeart/2018/2/layout/IconVerticalSolidList"/>
    <dgm:cxn modelId="{F6B1A6D2-C909-4C62-A6BE-B8A3F0F7C68F}" type="presParOf" srcId="{28643A26-41ED-4178-A1A5-243468674361}" destId="{DD546006-8597-4E9B-813B-DACEBBDB3E1E}" srcOrd="2" destOrd="0" presId="urn:microsoft.com/office/officeart/2018/2/layout/IconVerticalSolidList"/>
    <dgm:cxn modelId="{D77B6092-4CC8-436B-81ED-727920064D48}" type="presParOf" srcId="{28643A26-41ED-4178-A1A5-243468674361}" destId="{AE803EA9-CCDC-4F85-B78F-99BE917E6CC4}" srcOrd="3" destOrd="0" presId="urn:microsoft.com/office/officeart/2018/2/layout/IconVerticalSolidList"/>
    <dgm:cxn modelId="{58D7F334-EEEE-499B-B012-F463183A4DD8}" type="presParOf" srcId="{16F2B72A-65A7-4C36-A1C0-8E304AA394E8}" destId="{C85E1DA5-6497-4BD0-B832-1B79E6238A23}" srcOrd="3" destOrd="0" presId="urn:microsoft.com/office/officeart/2018/2/layout/IconVerticalSolidList"/>
    <dgm:cxn modelId="{2A84730A-1BEC-49B4-B986-A8B76236E595}" type="presParOf" srcId="{16F2B72A-65A7-4C36-A1C0-8E304AA394E8}" destId="{7276FF70-400F-4D7D-A43E-3A40167E37EA}" srcOrd="4" destOrd="0" presId="urn:microsoft.com/office/officeart/2018/2/layout/IconVerticalSolidList"/>
    <dgm:cxn modelId="{70F0BF77-4AB6-4722-BCFD-A482A9BE00AD}" type="presParOf" srcId="{7276FF70-400F-4D7D-A43E-3A40167E37EA}" destId="{D32AFDE1-A82B-4C9C-8ECE-7DA353D0C2C1}" srcOrd="0" destOrd="0" presId="urn:microsoft.com/office/officeart/2018/2/layout/IconVerticalSolidList"/>
    <dgm:cxn modelId="{73067424-D919-4405-8200-28EAA7B9663E}" type="presParOf" srcId="{7276FF70-400F-4D7D-A43E-3A40167E37EA}" destId="{DB374BAD-A7EE-4977-8FD7-C9A4618D9B73}" srcOrd="1" destOrd="0" presId="urn:microsoft.com/office/officeart/2018/2/layout/IconVerticalSolidList"/>
    <dgm:cxn modelId="{1B73F7E7-0EE2-4624-ACDA-2AF1913C3B4E}" type="presParOf" srcId="{7276FF70-400F-4D7D-A43E-3A40167E37EA}" destId="{B6163406-A751-4D1A-B370-BC5F5A2E45DD}" srcOrd="2" destOrd="0" presId="urn:microsoft.com/office/officeart/2018/2/layout/IconVerticalSolidList"/>
    <dgm:cxn modelId="{801AF1B7-8F09-4B56-B7AD-0D311FE613B7}" type="presParOf" srcId="{7276FF70-400F-4D7D-A43E-3A40167E37EA}" destId="{EBA63B6B-CFFA-47D0-9775-EFB3DCE5C6C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B4EBBA-C509-4CB2-AFB2-B70C8C28A17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98E1C83-AF4A-4E08-B188-14E8BECA105B}">
      <dgm:prSet custT="1"/>
      <dgm:spPr/>
      <dgm:t>
        <a:bodyPr/>
        <a:lstStyle/>
        <a:p>
          <a:r>
            <a:rPr lang="en-ZA" sz="2800" dirty="0"/>
            <a:t>Surplus was reduced from R16m in 2020/2021 to R3m in 2021/2022. </a:t>
          </a:r>
          <a:r>
            <a:rPr lang="en-GB" sz="2800" dirty="0"/>
            <a:t>This is a reduction of the 2021/2022 surplus by R13m (81.25%)</a:t>
          </a:r>
          <a:r>
            <a:rPr lang="en-ZA" sz="2800" dirty="0"/>
            <a:t>.</a:t>
          </a:r>
          <a:endParaRPr lang="en-US" sz="2800" dirty="0"/>
        </a:p>
      </dgm:t>
    </dgm:pt>
    <dgm:pt modelId="{D68D050A-5D7E-4E1F-BA8D-862CA5596287}" type="parTrans" cxnId="{1BDE7136-ED80-4D02-AA7A-3EF8445432E8}">
      <dgm:prSet/>
      <dgm:spPr/>
      <dgm:t>
        <a:bodyPr/>
        <a:lstStyle/>
        <a:p>
          <a:endParaRPr lang="en-US"/>
        </a:p>
      </dgm:t>
    </dgm:pt>
    <dgm:pt modelId="{123D5222-E87C-4263-AC4D-4E3D57374BCA}" type="sibTrans" cxnId="{1BDE7136-ED80-4D02-AA7A-3EF8445432E8}">
      <dgm:prSet/>
      <dgm:spPr/>
      <dgm:t>
        <a:bodyPr/>
        <a:lstStyle/>
        <a:p>
          <a:endParaRPr lang="en-US"/>
        </a:p>
      </dgm:t>
    </dgm:pt>
    <dgm:pt modelId="{7ACC094C-96C6-4689-9A31-32E099763408}">
      <dgm:prSet custT="1"/>
      <dgm:spPr/>
      <dgm:t>
        <a:bodyPr/>
        <a:lstStyle/>
        <a:p>
          <a:r>
            <a:rPr lang="en-GB" sz="3200" dirty="0"/>
            <a:t>Council received an unqualified audit report</a:t>
          </a:r>
          <a:r>
            <a:rPr lang="en-ZA" sz="3200" dirty="0"/>
            <a:t> with some misstatements.</a:t>
          </a:r>
          <a:endParaRPr lang="en-US" sz="3200" dirty="0"/>
        </a:p>
      </dgm:t>
    </dgm:pt>
    <dgm:pt modelId="{09E611D1-79CF-4ED1-838A-69917D656455}" type="parTrans" cxnId="{7433C030-E526-44DC-A34B-6840F076655C}">
      <dgm:prSet/>
      <dgm:spPr/>
      <dgm:t>
        <a:bodyPr/>
        <a:lstStyle/>
        <a:p>
          <a:endParaRPr lang="en-US"/>
        </a:p>
      </dgm:t>
    </dgm:pt>
    <dgm:pt modelId="{2296471B-2DBD-4D17-A547-DB47E2BAEF14}" type="sibTrans" cxnId="{7433C030-E526-44DC-A34B-6840F076655C}">
      <dgm:prSet/>
      <dgm:spPr/>
      <dgm:t>
        <a:bodyPr/>
        <a:lstStyle/>
        <a:p>
          <a:endParaRPr lang="en-US"/>
        </a:p>
      </dgm:t>
    </dgm:pt>
    <dgm:pt modelId="{AA122D27-3915-449C-86BD-F027B3471527}" type="pres">
      <dgm:prSet presAssocID="{28B4EBBA-C509-4CB2-AFB2-B70C8C28A17E}" presName="root" presStyleCnt="0">
        <dgm:presLayoutVars>
          <dgm:dir/>
          <dgm:resizeHandles val="exact"/>
        </dgm:presLayoutVars>
      </dgm:prSet>
      <dgm:spPr/>
      <dgm:t>
        <a:bodyPr/>
        <a:lstStyle/>
        <a:p>
          <a:endParaRPr lang="en-US"/>
        </a:p>
      </dgm:t>
    </dgm:pt>
    <dgm:pt modelId="{64C1BDB7-8EF7-4EF5-AD9A-00208EF167CC}" type="pres">
      <dgm:prSet presAssocID="{B98E1C83-AF4A-4E08-B188-14E8BECA105B}" presName="compNode" presStyleCnt="0"/>
      <dgm:spPr/>
    </dgm:pt>
    <dgm:pt modelId="{EE9A2A97-F682-4867-A190-24D50B4BB21A}" type="pres">
      <dgm:prSet presAssocID="{B98E1C83-AF4A-4E08-B188-14E8BECA105B}" presName="bgRect" presStyleLbl="bgShp" presStyleIdx="0" presStyleCnt="2" custLinFactNeighborX="0" custLinFactNeighborY="-1688"/>
      <dgm:spPr/>
    </dgm:pt>
    <dgm:pt modelId="{FFAAB4F0-847D-4543-B5F1-1775989C2B7D}" type="pres">
      <dgm:prSet presAssocID="{B98E1C83-AF4A-4E08-B188-14E8BECA105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Yuan"/>
        </a:ext>
      </dgm:extLst>
    </dgm:pt>
    <dgm:pt modelId="{2CB16D24-4A47-4D96-8260-E4CBA7DC321A}" type="pres">
      <dgm:prSet presAssocID="{B98E1C83-AF4A-4E08-B188-14E8BECA105B}" presName="spaceRect" presStyleCnt="0"/>
      <dgm:spPr/>
    </dgm:pt>
    <dgm:pt modelId="{0D1D978F-9582-4255-9376-AA7089FEB14D}" type="pres">
      <dgm:prSet presAssocID="{B98E1C83-AF4A-4E08-B188-14E8BECA105B}" presName="parTx" presStyleLbl="revTx" presStyleIdx="0" presStyleCnt="2">
        <dgm:presLayoutVars>
          <dgm:chMax val="0"/>
          <dgm:chPref val="0"/>
        </dgm:presLayoutVars>
      </dgm:prSet>
      <dgm:spPr/>
      <dgm:t>
        <a:bodyPr/>
        <a:lstStyle/>
        <a:p>
          <a:endParaRPr lang="en-US"/>
        </a:p>
      </dgm:t>
    </dgm:pt>
    <dgm:pt modelId="{D39B0747-5939-40D4-BCD0-7240B4AB212C}" type="pres">
      <dgm:prSet presAssocID="{123D5222-E87C-4263-AC4D-4E3D57374BCA}" presName="sibTrans" presStyleCnt="0"/>
      <dgm:spPr/>
    </dgm:pt>
    <dgm:pt modelId="{621D7E7E-C335-4B3B-A2AB-3DC3A9FAA8BF}" type="pres">
      <dgm:prSet presAssocID="{7ACC094C-96C6-4689-9A31-32E099763408}" presName="compNode" presStyleCnt="0"/>
      <dgm:spPr/>
    </dgm:pt>
    <dgm:pt modelId="{D39F5179-9A85-4A4D-AD16-9892D36C3F82}" type="pres">
      <dgm:prSet presAssocID="{7ACC094C-96C6-4689-9A31-32E099763408}" presName="bgRect" presStyleLbl="bgShp" presStyleIdx="1" presStyleCnt="2"/>
      <dgm:spPr/>
    </dgm:pt>
    <dgm:pt modelId="{74C38CF7-458E-4496-B740-24426A661070}" type="pres">
      <dgm:prSet presAssocID="{7ACC094C-96C6-4689-9A31-32E099763408}" presName="iconRect" presStyleLbl="node1" presStyleIdx="1" presStyleCnt="2"/>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Bank"/>
        </a:ext>
      </dgm:extLst>
    </dgm:pt>
    <dgm:pt modelId="{A8F1ACFE-8ABB-49E9-B89A-6548E56F24E1}" type="pres">
      <dgm:prSet presAssocID="{7ACC094C-96C6-4689-9A31-32E099763408}" presName="spaceRect" presStyleCnt="0"/>
      <dgm:spPr/>
    </dgm:pt>
    <dgm:pt modelId="{BC486393-24A7-440C-837C-DEFF256A2C32}" type="pres">
      <dgm:prSet presAssocID="{7ACC094C-96C6-4689-9A31-32E099763408}" presName="parTx" presStyleLbl="revTx" presStyleIdx="1" presStyleCnt="2">
        <dgm:presLayoutVars>
          <dgm:chMax val="0"/>
          <dgm:chPref val="0"/>
        </dgm:presLayoutVars>
      </dgm:prSet>
      <dgm:spPr/>
      <dgm:t>
        <a:bodyPr/>
        <a:lstStyle/>
        <a:p>
          <a:endParaRPr lang="en-US"/>
        </a:p>
      </dgm:t>
    </dgm:pt>
  </dgm:ptLst>
  <dgm:cxnLst>
    <dgm:cxn modelId="{718BEBBB-7681-4F02-929F-39391731F993}" type="presOf" srcId="{28B4EBBA-C509-4CB2-AFB2-B70C8C28A17E}" destId="{AA122D27-3915-449C-86BD-F027B3471527}" srcOrd="0" destOrd="0" presId="urn:microsoft.com/office/officeart/2018/2/layout/IconVerticalSolidList"/>
    <dgm:cxn modelId="{7433C030-E526-44DC-A34B-6840F076655C}" srcId="{28B4EBBA-C509-4CB2-AFB2-B70C8C28A17E}" destId="{7ACC094C-96C6-4689-9A31-32E099763408}" srcOrd="1" destOrd="0" parTransId="{09E611D1-79CF-4ED1-838A-69917D656455}" sibTransId="{2296471B-2DBD-4D17-A547-DB47E2BAEF14}"/>
    <dgm:cxn modelId="{65EDE522-1946-4463-AED6-2933FE52CA10}" type="presOf" srcId="{7ACC094C-96C6-4689-9A31-32E099763408}" destId="{BC486393-24A7-440C-837C-DEFF256A2C32}" srcOrd="0" destOrd="0" presId="urn:microsoft.com/office/officeart/2018/2/layout/IconVerticalSolidList"/>
    <dgm:cxn modelId="{1BDE7136-ED80-4D02-AA7A-3EF8445432E8}" srcId="{28B4EBBA-C509-4CB2-AFB2-B70C8C28A17E}" destId="{B98E1C83-AF4A-4E08-B188-14E8BECA105B}" srcOrd="0" destOrd="0" parTransId="{D68D050A-5D7E-4E1F-BA8D-862CA5596287}" sibTransId="{123D5222-E87C-4263-AC4D-4E3D57374BCA}"/>
    <dgm:cxn modelId="{AB6B81C6-1D87-4849-9DE1-66084CAD90FF}" type="presOf" srcId="{B98E1C83-AF4A-4E08-B188-14E8BECA105B}" destId="{0D1D978F-9582-4255-9376-AA7089FEB14D}" srcOrd="0" destOrd="0" presId="urn:microsoft.com/office/officeart/2018/2/layout/IconVerticalSolidList"/>
    <dgm:cxn modelId="{4B4F4AA8-D4C1-4373-AE68-B0BCB7FE3861}" type="presParOf" srcId="{AA122D27-3915-449C-86BD-F027B3471527}" destId="{64C1BDB7-8EF7-4EF5-AD9A-00208EF167CC}" srcOrd="0" destOrd="0" presId="urn:microsoft.com/office/officeart/2018/2/layout/IconVerticalSolidList"/>
    <dgm:cxn modelId="{75B4E98F-6F7C-4F3B-9B30-E609D200F75E}" type="presParOf" srcId="{64C1BDB7-8EF7-4EF5-AD9A-00208EF167CC}" destId="{EE9A2A97-F682-4867-A190-24D50B4BB21A}" srcOrd="0" destOrd="0" presId="urn:microsoft.com/office/officeart/2018/2/layout/IconVerticalSolidList"/>
    <dgm:cxn modelId="{47DF9665-96B6-4862-9999-32C285851042}" type="presParOf" srcId="{64C1BDB7-8EF7-4EF5-AD9A-00208EF167CC}" destId="{FFAAB4F0-847D-4543-B5F1-1775989C2B7D}" srcOrd="1" destOrd="0" presId="urn:microsoft.com/office/officeart/2018/2/layout/IconVerticalSolidList"/>
    <dgm:cxn modelId="{7CD9AF39-A017-4A52-8E86-493E2668B56B}" type="presParOf" srcId="{64C1BDB7-8EF7-4EF5-AD9A-00208EF167CC}" destId="{2CB16D24-4A47-4D96-8260-E4CBA7DC321A}" srcOrd="2" destOrd="0" presId="urn:microsoft.com/office/officeart/2018/2/layout/IconVerticalSolidList"/>
    <dgm:cxn modelId="{9235F979-F72B-4471-A0E1-4ED2436AADC0}" type="presParOf" srcId="{64C1BDB7-8EF7-4EF5-AD9A-00208EF167CC}" destId="{0D1D978F-9582-4255-9376-AA7089FEB14D}" srcOrd="3" destOrd="0" presId="urn:microsoft.com/office/officeart/2018/2/layout/IconVerticalSolidList"/>
    <dgm:cxn modelId="{BA9C9BEE-F2EA-48CF-8293-62FDD9DD78ED}" type="presParOf" srcId="{AA122D27-3915-449C-86BD-F027B3471527}" destId="{D39B0747-5939-40D4-BCD0-7240B4AB212C}" srcOrd="1" destOrd="0" presId="urn:microsoft.com/office/officeart/2018/2/layout/IconVerticalSolidList"/>
    <dgm:cxn modelId="{11902441-F68D-4EEF-9B93-76CDC2D8667C}" type="presParOf" srcId="{AA122D27-3915-449C-86BD-F027B3471527}" destId="{621D7E7E-C335-4B3B-A2AB-3DC3A9FAA8BF}" srcOrd="2" destOrd="0" presId="urn:microsoft.com/office/officeart/2018/2/layout/IconVerticalSolidList"/>
    <dgm:cxn modelId="{037B2E59-89FE-4F0D-9EEB-2B023DFC7485}" type="presParOf" srcId="{621D7E7E-C335-4B3B-A2AB-3DC3A9FAA8BF}" destId="{D39F5179-9A85-4A4D-AD16-9892D36C3F82}" srcOrd="0" destOrd="0" presId="urn:microsoft.com/office/officeart/2018/2/layout/IconVerticalSolidList"/>
    <dgm:cxn modelId="{B15E2E11-26A9-4B42-85B2-17D3E26D4290}" type="presParOf" srcId="{621D7E7E-C335-4B3B-A2AB-3DC3A9FAA8BF}" destId="{74C38CF7-458E-4496-B740-24426A661070}" srcOrd="1" destOrd="0" presId="urn:microsoft.com/office/officeart/2018/2/layout/IconVerticalSolidList"/>
    <dgm:cxn modelId="{B67CF5E5-0202-4F51-8821-D46D5BC0DC23}" type="presParOf" srcId="{621D7E7E-C335-4B3B-A2AB-3DC3A9FAA8BF}" destId="{A8F1ACFE-8ABB-49E9-B89A-6548E56F24E1}" srcOrd="2" destOrd="0" presId="urn:microsoft.com/office/officeart/2018/2/layout/IconVerticalSolidList"/>
    <dgm:cxn modelId="{2753867C-1AF0-42CB-9BBA-820608691AFE}" type="presParOf" srcId="{621D7E7E-C335-4B3B-A2AB-3DC3A9FAA8BF}" destId="{BC486393-24A7-440C-837C-DEFF256A2C3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77BE5B-94EC-4AF5-99D4-26DCD4469D5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A99087C6-6ADD-4264-81C5-DBF93E2BFACB}">
      <dgm:prSet custT="1"/>
      <dgm:spPr>
        <a:solidFill>
          <a:schemeClr val="accent2"/>
        </a:solidFill>
      </dgm:spPr>
      <dgm:t>
        <a:bodyPr/>
        <a:lstStyle/>
        <a:p>
          <a:r>
            <a:rPr lang="en-US" sz="2800" b="1" dirty="0"/>
            <a:t>Purpose of the </a:t>
          </a:r>
          <a:r>
            <a:rPr lang="en-US" sz="2800" b="1" dirty="0" err="1"/>
            <a:t>Programme</a:t>
          </a:r>
          <a:endParaRPr lang="en-US" sz="2800" dirty="0"/>
        </a:p>
      </dgm:t>
    </dgm:pt>
    <dgm:pt modelId="{C7E1F4E4-A2DF-4AFF-A81E-C8624DDF0434}" type="parTrans" cxnId="{AAEAE283-A1EA-4C67-A195-60F26827FCCC}">
      <dgm:prSet/>
      <dgm:spPr/>
      <dgm:t>
        <a:bodyPr/>
        <a:lstStyle/>
        <a:p>
          <a:endParaRPr lang="en-US"/>
        </a:p>
      </dgm:t>
    </dgm:pt>
    <dgm:pt modelId="{12FE5073-6372-4956-A435-697F8A9DEBBA}" type="sibTrans" cxnId="{AAEAE283-A1EA-4C67-A195-60F26827FCCC}">
      <dgm:prSet/>
      <dgm:spPr/>
      <dgm:t>
        <a:bodyPr/>
        <a:lstStyle/>
        <a:p>
          <a:endParaRPr lang="en-US"/>
        </a:p>
      </dgm:t>
    </dgm:pt>
    <dgm:pt modelId="{FC6DDD0C-512D-4DFE-B7D4-9BBE50D09F3D}">
      <dgm:prSet/>
      <dgm:spPr/>
      <dgm:t>
        <a:bodyPr/>
        <a:lstStyle/>
        <a:p>
          <a:r>
            <a:rPr lang="en-US"/>
            <a:t>The purpose of this programme is to implement and manage the policy directives and priorities of the Council to ensure the functional proficiency of SACE through appropriate support services.</a:t>
          </a:r>
        </a:p>
      </dgm:t>
    </dgm:pt>
    <dgm:pt modelId="{ECCCD189-356C-49A8-B7D6-1D703E4BCFCD}" type="parTrans" cxnId="{F0C48F47-E01C-4CF6-959D-B62BAE824EBE}">
      <dgm:prSet/>
      <dgm:spPr/>
      <dgm:t>
        <a:bodyPr/>
        <a:lstStyle/>
        <a:p>
          <a:endParaRPr lang="en-US"/>
        </a:p>
      </dgm:t>
    </dgm:pt>
    <dgm:pt modelId="{E0096CEA-64D1-42D5-822C-DC058BAC49F7}" type="sibTrans" cxnId="{F0C48F47-E01C-4CF6-959D-B62BAE824EBE}">
      <dgm:prSet/>
      <dgm:spPr/>
      <dgm:t>
        <a:bodyPr/>
        <a:lstStyle/>
        <a:p>
          <a:endParaRPr lang="en-US"/>
        </a:p>
      </dgm:t>
    </dgm:pt>
    <dgm:pt modelId="{F64B0AAA-C8E6-4F9C-9984-17FCFD8890B9}">
      <dgm:prSet custT="1"/>
      <dgm:spPr/>
      <dgm:t>
        <a:bodyPr/>
        <a:lstStyle/>
        <a:p>
          <a:r>
            <a:rPr lang="en-US" sz="3200" b="1" dirty="0"/>
            <a:t>Outcome:</a:t>
          </a:r>
          <a:endParaRPr lang="en-US" sz="3200" dirty="0"/>
        </a:p>
      </dgm:t>
    </dgm:pt>
    <dgm:pt modelId="{B0DD4ADE-FC9E-43AE-9C2F-DC1DC1D089C5}" type="parTrans" cxnId="{DC1FAEA3-116A-46AA-B962-D0E37D5A046E}">
      <dgm:prSet/>
      <dgm:spPr/>
      <dgm:t>
        <a:bodyPr/>
        <a:lstStyle/>
        <a:p>
          <a:endParaRPr lang="en-US"/>
        </a:p>
      </dgm:t>
    </dgm:pt>
    <dgm:pt modelId="{E5ECAA99-FE30-4E19-A2A0-C2DF7922655B}" type="sibTrans" cxnId="{DC1FAEA3-116A-46AA-B962-D0E37D5A046E}">
      <dgm:prSet/>
      <dgm:spPr/>
      <dgm:t>
        <a:bodyPr/>
        <a:lstStyle/>
        <a:p>
          <a:endParaRPr lang="en-US"/>
        </a:p>
      </dgm:t>
    </dgm:pt>
    <dgm:pt modelId="{EE2B19D2-7286-4C32-B60E-BF382EA680F5}">
      <dgm:prSet/>
      <dgm:spPr/>
      <dgm:t>
        <a:bodyPr/>
        <a:lstStyle/>
        <a:p>
          <a:r>
            <a:rPr lang="en-US"/>
            <a:t>Efficient and effective governance</a:t>
          </a:r>
        </a:p>
      </dgm:t>
    </dgm:pt>
    <dgm:pt modelId="{C63D38B3-F10A-44EE-9C71-6CABEDEDD3A8}" type="parTrans" cxnId="{C88235F0-E3E4-4EE0-BCA3-A2ADDA9BFEEB}">
      <dgm:prSet/>
      <dgm:spPr/>
      <dgm:t>
        <a:bodyPr/>
        <a:lstStyle/>
        <a:p>
          <a:endParaRPr lang="en-US"/>
        </a:p>
      </dgm:t>
    </dgm:pt>
    <dgm:pt modelId="{FD6321BD-A34E-4FC1-8D60-3814392F08F0}" type="sibTrans" cxnId="{C88235F0-E3E4-4EE0-BCA3-A2ADDA9BFEEB}">
      <dgm:prSet/>
      <dgm:spPr/>
      <dgm:t>
        <a:bodyPr/>
        <a:lstStyle/>
        <a:p>
          <a:endParaRPr lang="en-US"/>
        </a:p>
      </dgm:t>
    </dgm:pt>
    <dgm:pt modelId="{7B99D37C-5698-4325-B7BB-9D270349FB81}">
      <dgm:prSet custT="1"/>
      <dgm:spPr>
        <a:solidFill>
          <a:schemeClr val="accent2"/>
        </a:solidFill>
      </dgm:spPr>
      <dgm:t>
        <a:bodyPr/>
        <a:lstStyle/>
        <a:p>
          <a:r>
            <a:rPr lang="en-US" sz="2800" b="1" dirty="0"/>
            <a:t>Sub-</a:t>
          </a:r>
          <a:r>
            <a:rPr lang="en-US" sz="2800" b="1" dirty="0" err="1"/>
            <a:t>Programme</a:t>
          </a:r>
          <a:endParaRPr lang="en-US" sz="2800" dirty="0"/>
        </a:p>
      </dgm:t>
    </dgm:pt>
    <dgm:pt modelId="{719DB24A-8F85-4AB4-BB75-2BA0DC7BACBB}" type="parTrans" cxnId="{9359D9D2-BDDB-4789-A437-C870258817B0}">
      <dgm:prSet/>
      <dgm:spPr/>
      <dgm:t>
        <a:bodyPr/>
        <a:lstStyle/>
        <a:p>
          <a:endParaRPr lang="en-US"/>
        </a:p>
      </dgm:t>
    </dgm:pt>
    <dgm:pt modelId="{98F79843-C534-4CF4-95BB-855073E0EB9F}" type="sibTrans" cxnId="{9359D9D2-BDDB-4789-A437-C870258817B0}">
      <dgm:prSet/>
      <dgm:spPr/>
      <dgm:t>
        <a:bodyPr/>
        <a:lstStyle/>
        <a:p>
          <a:endParaRPr lang="en-US"/>
        </a:p>
      </dgm:t>
    </dgm:pt>
    <dgm:pt modelId="{E46CF806-2780-472D-B37D-82427CAD79C1}">
      <dgm:prSet/>
      <dgm:spPr/>
      <dgm:t>
        <a:bodyPr/>
        <a:lstStyle/>
        <a:p>
          <a:r>
            <a:rPr lang="en-US"/>
            <a:t>Executive and Governance</a:t>
          </a:r>
        </a:p>
      </dgm:t>
    </dgm:pt>
    <dgm:pt modelId="{973F9E59-75FC-4E60-982B-21CB4718D987}" type="parTrans" cxnId="{8AD56248-7D46-4FCE-BC18-4A236AF3C3DE}">
      <dgm:prSet/>
      <dgm:spPr/>
      <dgm:t>
        <a:bodyPr/>
        <a:lstStyle/>
        <a:p>
          <a:endParaRPr lang="en-US"/>
        </a:p>
      </dgm:t>
    </dgm:pt>
    <dgm:pt modelId="{CF824459-177C-46FB-B58B-0C420EDAFFB1}" type="sibTrans" cxnId="{8AD56248-7D46-4FCE-BC18-4A236AF3C3DE}">
      <dgm:prSet/>
      <dgm:spPr/>
      <dgm:t>
        <a:bodyPr/>
        <a:lstStyle/>
        <a:p>
          <a:endParaRPr lang="en-US"/>
        </a:p>
      </dgm:t>
    </dgm:pt>
    <dgm:pt modelId="{5006F9CE-257E-4E72-8B9E-4A0F4811507D}">
      <dgm:prSet/>
      <dgm:spPr/>
      <dgm:t>
        <a:bodyPr/>
        <a:lstStyle/>
        <a:p>
          <a:r>
            <a:rPr lang="en-US"/>
            <a:t>Planning, Monitoring &amp; Evaluation and Reporting </a:t>
          </a:r>
        </a:p>
      </dgm:t>
    </dgm:pt>
    <dgm:pt modelId="{E9A495E4-9E38-402B-835C-20CEE038A5CD}" type="parTrans" cxnId="{63EAF43F-F28C-4E9C-9DF7-01FCB06ADC92}">
      <dgm:prSet/>
      <dgm:spPr/>
      <dgm:t>
        <a:bodyPr/>
        <a:lstStyle/>
        <a:p>
          <a:endParaRPr lang="en-US"/>
        </a:p>
      </dgm:t>
    </dgm:pt>
    <dgm:pt modelId="{E370768C-8879-468D-8CDC-70C87FC1E075}" type="sibTrans" cxnId="{63EAF43F-F28C-4E9C-9DF7-01FCB06ADC92}">
      <dgm:prSet/>
      <dgm:spPr/>
      <dgm:t>
        <a:bodyPr/>
        <a:lstStyle/>
        <a:p>
          <a:endParaRPr lang="en-US"/>
        </a:p>
      </dgm:t>
    </dgm:pt>
    <dgm:pt modelId="{372A744C-6018-4250-8031-AA1FA1044FE9}">
      <dgm:prSet/>
      <dgm:spPr/>
      <dgm:t>
        <a:bodyPr/>
        <a:lstStyle/>
        <a:p>
          <a:r>
            <a:rPr lang="en-US"/>
            <a:t>Corporate Services</a:t>
          </a:r>
        </a:p>
      </dgm:t>
    </dgm:pt>
    <dgm:pt modelId="{3DC82115-3AD3-4813-BB76-99E7718A2270}" type="parTrans" cxnId="{9C2BD46C-5518-4D5E-87C6-A59C1BF45E60}">
      <dgm:prSet/>
      <dgm:spPr/>
      <dgm:t>
        <a:bodyPr/>
        <a:lstStyle/>
        <a:p>
          <a:endParaRPr lang="en-US"/>
        </a:p>
      </dgm:t>
    </dgm:pt>
    <dgm:pt modelId="{73B2272D-EBF1-482E-8D4F-FE484DFD435D}" type="sibTrans" cxnId="{9C2BD46C-5518-4D5E-87C6-A59C1BF45E60}">
      <dgm:prSet/>
      <dgm:spPr/>
      <dgm:t>
        <a:bodyPr/>
        <a:lstStyle/>
        <a:p>
          <a:endParaRPr lang="en-US"/>
        </a:p>
      </dgm:t>
    </dgm:pt>
    <dgm:pt modelId="{8FBBA8BC-C9B5-470C-801A-CF971FCD255C}">
      <dgm:prSet/>
      <dgm:spPr/>
      <dgm:t>
        <a:bodyPr/>
        <a:lstStyle/>
        <a:p>
          <a:r>
            <a:rPr lang="en-ZA"/>
            <a:t>Communication and Stakeholder Relations</a:t>
          </a:r>
          <a:endParaRPr lang="en-US"/>
        </a:p>
      </dgm:t>
    </dgm:pt>
    <dgm:pt modelId="{2BDE5D15-10AF-4A50-895D-08D41219B683}" type="parTrans" cxnId="{0FD09E96-268D-4154-8F35-CD628C38AA3E}">
      <dgm:prSet/>
      <dgm:spPr/>
      <dgm:t>
        <a:bodyPr/>
        <a:lstStyle/>
        <a:p>
          <a:endParaRPr lang="en-US"/>
        </a:p>
      </dgm:t>
    </dgm:pt>
    <dgm:pt modelId="{0DA26A0A-1D20-447D-9A59-FF639EC2920B}" type="sibTrans" cxnId="{0FD09E96-268D-4154-8F35-CD628C38AA3E}">
      <dgm:prSet/>
      <dgm:spPr/>
      <dgm:t>
        <a:bodyPr/>
        <a:lstStyle/>
        <a:p>
          <a:endParaRPr lang="en-US"/>
        </a:p>
      </dgm:t>
    </dgm:pt>
    <dgm:pt modelId="{A86C9285-CE95-4D72-978A-9C13A4A00D04}">
      <dgm:prSet/>
      <dgm:spPr/>
      <dgm:t>
        <a:bodyPr/>
        <a:lstStyle/>
        <a:p>
          <a:r>
            <a:rPr lang="en-US"/>
            <a:t>Financial Management</a:t>
          </a:r>
        </a:p>
      </dgm:t>
    </dgm:pt>
    <dgm:pt modelId="{246956D5-00B7-4CE8-8DA1-DE3E35466B99}" type="parTrans" cxnId="{26099011-61B9-4345-B3A5-5D6726C388B8}">
      <dgm:prSet/>
      <dgm:spPr/>
      <dgm:t>
        <a:bodyPr/>
        <a:lstStyle/>
        <a:p>
          <a:endParaRPr lang="en-US"/>
        </a:p>
      </dgm:t>
    </dgm:pt>
    <dgm:pt modelId="{2C0E25F0-55D8-4843-9B50-5630F62D2DB2}" type="sibTrans" cxnId="{26099011-61B9-4345-B3A5-5D6726C388B8}">
      <dgm:prSet/>
      <dgm:spPr/>
      <dgm:t>
        <a:bodyPr/>
        <a:lstStyle/>
        <a:p>
          <a:endParaRPr lang="en-US"/>
        </a:p>
      </dgm:t>
    </dgm:pt>
    <dgm:pt modelId="{4B6D129D-8FE4-4C4A-A74E-1C7D07432214}">
      <dgm:prSet/>
      <dgm:spPr/>
      <dgm:t>
        <a:bodyPr/>
        <a:lstStyle/>
        <a:p>
          <a:r>
            <a:rPr lang="en-US"/>
            <a:t>Information </a:t>
          </a:r>
          <a:r>
            <a:rPr lang="en-GB"/>
            <a:t>a</a:t>
          </a:r>
          <a:r>
            <a:rPr lang="en-US"/>
            <a:t>nd Communication Technology</a:t>
          </a:r>
        </a:p>
      </dgm:t>
    </dgm:pt>
    <dgm:pt modelId="{9712BC4A-9C8A-44ED-8936-5C63BB76ADEB}" type="parTrans" cxnId="{014D82C4-9B7B-4C68-AE0D-91470469FF49}">
      <dgm:prSet/>
      <dgm:spPr/>
      <dgm:t>
        <a:bodyPr/>
        <a:lstStyle/>
        <a:p>
          <a:endParaRPr lang="en-US"/>
        </a:p>
      </dgm:t>
    </dgm:pt>
    <dgm:pt modelId="{BD56E32D-099C-4178-8B38-FBD318D4DD39}" type="sibTrans" cxnId="{014D82C4-9B7B-4C68-AE0D-91470469FF49}">
      <dgm:prSet/>
      <dgm:spPr/>
      <dgm:t>
        <a:bodyPr/>
        <a:lstStyle/>
        <a:p>
          <a:endParaRPr lang="en-US"/>
        </a:p>
      </dgm:t>
    </dgm:pt>
    <dgm:pt modelId="{75B323E7-85AE-47C9-9DA2-EF1D800E1E44}" type="pres">
      <dgm:prSet presAssocID="{D077BE5B-94EC-4AF5-99D4-26DCD4469D54}" presName="linear" presStyleCnt="0">
        <dgm:presLayoutVars>
          <dgm:animLvl val="lvl"/>
          <dgm:resizeHandles val="exact"/>
        </dgm:presLayoutVars>
      </dgm:prSet>
      <dgm:spPr/>
      <dgm:t>
        <a:bodyPr/>
        <a:lstStyle/>
        <a:p>
          <a:endParaRPr lang="en-US"/>
        </a:p>
      </dgm:t>
    </dgm:pt>
    <dgm:pt modelId="{25169572-65F7-47F6-9BBC-0F11DD23DB6F}" type="pres">
      <dgm:prSet presAssocID="{A99087C6-6ADD-4264-81C5-DBF93E2BFACB}" presName="parentText" presStyleLbl="node1" presStyleIdx="0" presStyleCnt="3">
        <dgm:presLayoutVars>
          <dgm:chMax val="0"/>
          <dgm:bulletEnabled val="1"/>
        </dgm:presLayoutVars>
      </dgm:prSet>
      <dgm:spPr/>
      <dgm:t>
        <a:bodyPr/>
        <a:lstStyle/>
        <a:p>
          <a:endParaRPr lang="en-US"/>
        </a:p>
      </dgm:t>
    </dgm:pt>
    <dgm:pt modelId="{13AB39C0-8849-42BB-A18E-CF1FA8C59DD7}" type="pres">
      <dgm:prSet presAssocID="{A99087C6-6ADD-4264-81C5-DBF93E2BFACB}" presName="childText" presStyleLbl="revTx" presStyleIdx="0" presStyleCnt="3">
        <dgm:presLayoutVars>
          <dgm:bulletEnabled val="1"/>
        </dgm:presLayoutVars>
      </dgm:prSet>
      <dgm:spPr/>
      <dgm:t>
        <a:bodyPr/>
        <a:lstStyle/>
        <a:p>
          <a:endParaRPr lang="en-US"/>
        </a:p>
      </dgm:t>
    </dgm:pt>
    <dgm:pt modelId="{39A27437-6C97-4766-88E5-3A5AECE46EF9}" type="pres">
      <dgm:prSet presAssocID="{F64B0AAA-C8E6-4F9C-9984-17FCFD8890B9}" presName="parentText" presStyleLbl="node1" presStyleIdx="1" presStyleCnt="3">
        <dgm:presLayoutVars>
          <dgm:chMax val="0"/>
          <dgm:bulletEnabled val="1"/>
        </dgm:presLayoutVars>
      </dgm:prSet>
      <dgm:spPr/>
      <dgm:t>
        <a:bodyPr/>
        <a:lstStyle/>
        <a:p>
          <a:endParaRPr lang="en-US"/>
        </a:p>
      </dgm:t>
    </dgm:pt>
    <dgm:pt modelId="{7FA3B7C8-96BC-4320-96A9-B769FD375A68}" type="pres">
      <dgm:prSet presAssocID="{F64B0AAA-C8E6-4F9C-9984-17FCFD8890B9}" presName="childText" presStyleLbl="revTx" presStyleIdx="1" presStyleCnt="3">
        <dgm:presLayoutVars>
          <dgm:bulletEnabled val="1"/>
        </dgm:presLayoutVars>
      </dgm:prSet>
      <dgm:spPr/>
      <dgm:t>
        <a:bodyPr/>
        <a:lstStyle/>
        <a:p>
          <a:endParaRPr lang="en-US"/>
        </a:p>
      </dgm:t>
    </dgm:pt>
    <dgm:pt modelId="{5A8803D1-25B6-445F-9297-B2724737B670}" type="pres">
      <dgm:prSet presAssocID="{7B99D37C-5698-4325-B7BB-9D270349FB81}" presName="parentText" presStyleLbl="node1" presStyleIdx="2" presStyleCnt="3">
        <dgm:presLayoutVars>
          <dgm:chMax val="0"/>
          <dgm:bulletEnabled val="1"/>
        </dgm:presLayoutVars>
      </dgm:prSet>
      <dgm:spPr/>
      <dgm:t>
        <a:bodyPr/>
        <a:lstStyle/>
        <a:p>
          <a:endParaRPr lang="en-US"/>
        </a:p>
      </dgm:t>
    </dgm:pt>
    <dgm:pt modelId="{10E5E6C3-52F9-4FA4-B693-6DCB0A85C296}" type="pres">
      <dgm:prSet presAssocID="{7B99D37C-5698-4325-B7BB-9D270349FB81}" presName="childText" presStyleLbl="revTx" presStyleIdx="2" presStyleCnt="3">
        <dgm:presLayoutVars>
          <dgm:bulletEnabled val="1"/>
        </dgm:presLayoutVars>
      </dgm:prSet>
      <dgm:spPr/>
      <dgm:t>
        <a:bodyPr/>
        <a:lstStyle/>
        <a:p>
          <a:endParaRPr lang="en-US"/>
        </a:p>
      </dgm:t>
    </dgm:pt>
  </dgm:ptLst>
  <dgm:cxnLst>
    <dgm:cxn modelId="{C88235F0-E3E4-4EE0-BCA3-A2ADDA9BFEEB}" srcId="{F64B0AAA-C8E6-4F9C-9984-17FCFD8890B9}" destId="{EE2B19D2-7286-4C32-B60E-BF382EA680F5}" srcOrd="0" destOrd="0" parTransId="{C63D38B3-F10A-44EE-9C71-6CABEDEDD3A8}" sibTransId="{FD6321BD-A34E-4FC1-8D60-3814392F08F0}"/>
    <dgm:cxn modelId="{0E78B0D0-20F0-4385-A953-80C77F743443}" type="presOf" srcId="{FC6DDD0C-512D-4DFE-B7D4-9BBE50D09F3D}" destId="{13AB39C0-8849-42BB-A18E-CF1FA8C59DD7}" srcOrd="0" destOrd="0" presId="urn:microsoft.com/office/officeart/2005/8/layout/vList2"/>
    <dgm:cxn modelId="{3F057DE3-4A05-4816-A08F-2BA74519980F}" type="presOf" srcId="{E46CF806-2780-472D-B37D-82427CAD79C1}" destId="{10E5E6C3-52F9-4FA4-B693-6DCB0A85C296}" srcOrd="0" destOrd="0" presId="urn:microsoft.com/office/officeart/2005/8/layout/vList2"/>
    <dgm:cxn modelId="{8AD56248-7D46-4FCE-BC18-4A236AF3C3DE}" srcId="{7B99D37C-5698-4325-B7BB-9D270349FB81}" destId="{E46CF806-2780-472D-B37D-82427CAD79C1}" srcOrd="0" destOrd="0" parTransId="{973F9E59-75FC-4E60-982B-21CB4718D987}" sibTransId="{CF824459-177C-46FB-B58B-0C420EDAFFB1}"/>
    <dgm:cxn modelId="{CFDC1FA3-9AA1-464E-A807-24E8385E47E7}" type="presOf" srcId="{7B99D37C-5698-4325-B7BB-9D270349FB81}" destId="{5A8803D1-25B6-445F-9297-B2724737B670}" srcOrd="0" destOrd="0" presId="urn:microsoft.com/office/officeart/2005/8/layout/vList2"/>
    <dgm:cxn modelId="{3165AE5E-E3F0-483D-B1CC-37F85831DB9E}" type="presOf" srcId="{4B6D129D-8FE4-4C4A-A74E-1C7D07432214}" destId="{10E5E6C3-52F9-4FA4-B693-6DCB0A85C296}" srcOrd="0" destOrd="5" presId="urn:microsoft.com/office/officeart/2005/8/layout/vList2"/>
    <dgm:cxn modelId="{2C1FE794-77D5-4335-9DE0-E3BC704A268F}" type="presOf" srcId="{EE2B19D2-7286-4C32-B60E-BF382EA680F5}" destId="{7FA3B7C8-96BC-4320-96A9-B769FD375A68}" srcOrd="0" destOrd="0" presId="urn:microsoft.com/office/officeart/2005/8/layout/vList2"/>
    <dgm:cxn modelId="{6DFE3E29-AC60-481F-B86C-D6D971B69808}" type="presOf" srcId="{372A744C-6018-4250-8031-AA1FA1044FE9}" destId="{10E5E6C3-52F9-4FA4-B693-6DCB0A85C296}" srcOrd="0" destOrd="2" presId="urn:microsoft.com/office/officeart/2005/8/layout/vList2"/>
    <dgm:cxn modelId="{C508E250-62DC-4858-8CE9-2956CBCA3380}" type="presOf" srcId="{5006F9CE-257E-4E72-8B9E-4A0F4811507D}" destId="{10E5E6C3-52F9-4FA4-B693-6DCB0A85C296}" srcOrd="0" destOrd="1" presId="urn:microsoft.com/office/officeart/2005/8/layout/vList2"/>
    <dgm:cxn modelId="{63EAF43F-F28C-4E9C-9DF7-01FCB06ADC92}" srcId="{7B99D37C-5698-4325-B7BB-9D270349FB81}" destId="{5006F9CE-257E-4E72-8B9E-4A0F4811507D}" srcOrd="1" destOrd="0" parTransId="{E9A495E4-9E38-402B-835C-20CEE038A5CD}" sibTransId="{E370768C-8879-468D-8CDC-70C87FC1E075}"/>
    <dgm:cxn modelId="{26099011-61B9-4345-B3A5-5D6726C388B8}" srcId="{7B99D37C-5698-4325-B7BB-9D270349FB81}" destId="{A86C9285-CE95-4D72-978A-9C13A4A00D04}" srcOrd="4" destOrd="0" parTransId="{246956D5-00B7-4CE8-8DA1-DE3E35466B99}" sibTransId="{2C0E25F0-55D8-4843-9B50-5630F62D2DB2}"/>
    <dgm:cxn modelId="{81FFA20D-B592-4BCE-85BE-3F0D7F6CA6D6}" type="presOf" srcId="{A99087C6-6ADD-4264-81C5-DBF93E2BFACB}" destId="{25169572-65F7-47F6-9BBC-0F11DD23DB6F}" srcOrd="0" destOrd="0" presId="urn:microsoft.com/office/officeart/2005/8/layout/vList2"/>
    <dgm:cxn modelId="{014D82C4-9B7B-4C68-AE0D-91470469FF49}" srcId="{7B99D37C-5698-4325-B7BB-9D270349FB81}" destId="{4B6D129D-8FE4-4C4A-A74E-1C7D07432214}" srcOrd="5" destOrd="0" parTransId="{9712BC4A-9C8A-44ED-8936-5C63BB76ADEB}" sibTransId="{BD56E32D-099C-4178-8B38-FBD318D4DD39}"/>
    <dgm:cxn modelId="{F0C48F47-E01C-4CF6-959D-B62BAE824EBE}" srcId="{A99087C6-6ADD-4264-81C5-DBF93E2BFACB}" destId="{FC6DDD0C-512D-4DFE-B7D4-9BBE50D09F3D}" srcOrd="0" destOrd="0" parTransId="{ECCCD189-356C-49A8-B7D6-1D703E4BCFCD}" sibTransId="{E0096CEA-64D1-42D5-822C-DC058BAC49F7}"/>
    <dgm:cxn modelId="{9C2BD46C-5518-4D5E-87C6-A59C1BF45E60}" srcId="{7B99D37C-5698-4325-B7BB-9D270349FB81}" destId="{372A744C-6018-4250-8031-AA1FA1044FE9}" srcOrd="2" destOrd="0" parTransId="{3DC82115-3AD3-4813-BB76-99E7718A2270}" sibTransId="{73B2272D-EBF1-482E-8D4F-FE484DFD435D}"/>
    <dgm:cxn modelId="{DC1FAEA3-116A-46AA-B962-D0E37D5A046E}" srcId="{D077BE5B-94EC-4AF5-99D4-26DCD4469D54}" destId="{F64B0AAA-C8E6-4F9C-9984-17FCFD8890B9}" srcOrd="1" destOrd="0" parTransId="{B0DD4ADE-FC9E-43AE-9C2F-DC1DC1D089C5}" sibTransId="{E5ECAA99-FE30-4E19-A2A0-C2DF7922655B}"/>
    <dgm:cxn modelId="{AAEAE283-A1EA-4C67-A195-60F26827FCCC}" srcId="{D077BE5B-94EC-4AF5-99D4-26DCD4469D54}" destId="{A99087C6-6ADD-4264-81C5-DBF93E2BFACB}" srcOrd="0" destOrd="0" parTransId="{C7E1F4E4-A2DF-4AFF-A81E-C8624DDF0434}" sibTransId="{12FE5073-6372-4956-A435-697F8A9DEBBA}"/>
    <dgm:cxn modelId="{0FD09E96-268D-4154-8F35-CD628C38AA3E}" srcId="{7B99D37C-5698-4325-B7BB-9D270349FB81}" destId="{8FBBA8BC-C9B5-470C-801A-CF971FCD255C}" srcOrd="3" destOrd="0" parTransId="{2BDE5D15-10AF-4A50-895D-08D41219B683}" sibTransId="{0DA26A0A-1D20-447D-9A59-FF639EC2920B}"/>
    <dgm:cxn modelId="{8DA7BF38-8C11-4EF1-8A7B-D5FA74504E28}" type="presOf" srcId="{8FBBA8BC-C9B5-470C-801A-CF971FCD255C}" destId="{10E5E6C3-52F9-4FA4-B693-6DCB0A85C296}" srcOrd="0" destOrd="3" presId="urn:microsoft.com/office/officeart/2005/8/layout/vList2"/>
    <dgm:cxn modelId="{9359D9D2-BDDB-4789-A437-C870258817B0}" srcId="{D077BE5B-94EC-4AF5-99D4-26DCD4469D54}" destId="{7B99D37C-5698-4325-B7BB-9D270349FB81}" srcOrd="2" destOrd="0" parTransId="{719DB24A-8F85-4AB4-BB75-2BA0DC7BACBB}" sibTransId="{98F79843-C534-4CF4-95BB-855073E0EB9F}"/>
    <dgm:cxn modelId="{78E205BB-4113-4101-8536-D1BD1A3BB304}" type="presOf" srcId="{F64B0AAA-C8E6-4F9C-9984-17FCFD8890B9}" destId="{39A27437-6C97-4766-88E5-3A5AECE46EF9}" srcOrd="0" destOrd="0" presId="urn:microsoft.com/office/officeart/2005/8/layout/vList2"/>
    <dgm:cxn modelId="{061CCE29-6C26-426F-9958-94104263C42A}" type="presOf" srcId="{A86C9285-CE95-4D72-978A-9C13A4A00D04}" destId="{10E5E6C3-52F9-4FA4-B693-6DCB0A85C296}" srcOrd="0" destOrd="4" presId="urn:microsoft.com/office/officeart/2005/8/layout/vList2"/>
    <dgm:cxn modelId="{9B359F0A-6EC3-4A1E-8CC8-247702AE5844}" type="presOf" srcId="{D077BE5B-94EC-4AF5-99D4-26DCD4469D54}" destId="{75B323E7-85AE-47C9-9DA2-EF1D800E1E44}" srcOrd="0" destOrd="0" presId="urn:microsoft.com/office/officeart/2005/8/layout/vList2"/>
    <dgm:cxn modelId="{68E0686C-8193-4CFE-94DB-D86DAD979DE9}" type="presParOf" srcId="{75B323E7-85AE-47C9-9DA2-EF1D800E1E44}" destId="{25169572-65F7-47F6-9BBC-0F11DD23DB6F}" srcOrd="0" destOrd="0" presId="urn:microsoft.com/office/officeart/2005/8/layout/vList2"/>
    <dgm:cxn modelId="{0E4857CA-784F-4526-9331-F6E0D34D4247}" type="presParOf" srcId="{75B323E7-85AE-47C9-9DA2-EF1D800E1E44}" destId="{13AB39C0-8849-42BB-A18E-CF1FA8C59DD7}" srcOrd="1" destOrd="0" presId="urn:microsoft.com/office/officeart/2005/8/layout/vList2"/>
    <dgm:cxn modelId="{662D0057-7BD4-4B20-B1BD-8D9B947B57C1}" type="presParOf" srcId="{75B323E7-85AE-47C9-9DA2-EF1D800E1E44}" destId="{39A27437-6C97-4766-88E5-3A5AECE46EF9}" srcOrd="2" destOrd="0" presId="urn:microsoft.com/office/officeart/2005/8/layout/vList2"/>
    <dgm:cxn modelId="{8726976E-C666-4FE8-BD31-A4A742EB84BE}" type="presParOf" srcId="{75B323E7-85AE-47C9-9DA2-EF1D800E1E44}" destId="{7FA3B7C8-96BC-4320-96A9-B769FD375A68}" srcOrd="3" destOrd="0" presId="urn:microsoft.com/office/officeart/2005/8/layout/vList2"/>
    <dgm:cxn modelId="{BF56820E-C27B-4ED9-A5CD-32C2B5B44C00}" type="presParOf" srcId="{75B323E7-85AE-47C9-9DA2-EF1D800E1E44}" destId="{5A8803D1-25B6-445F-9297-B2724737B670}" srcOrd="4" destOrd="0" presId="urn:microsoft.com/office/officeart/2005/8/layout/vList2"/>
    <dgm:cxn modelId="{4CBB08B8-A0E6-4631-9AF9-742E323E85CA}" type="presParOf" srcId="{75B323E7-85AE-47C9-9DA2-EF1D800E1E44}" destId="{10E5E6C3-52F9-4FA4-B693-6DCB0A85C296}"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E7A673-24DB-4090-8083-F93EFB89A33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6A199C2-FD0D-44AE-AA9E-650921A21460}">
      <dgm:prSet/>
      <dgm:spPr/>
      <dgm:t>
        <a:bodyPr/>
        <a:lstStyle/>
        <a:p>
          <a:r>
            <a:rPr lang="en-ZA" b="1"/>
            <a:t>Purpose of the programme</a:t>
          </a:r>
          <a:r>
            <a:rPr lang="en-ZA"/>
            <a:t>:</a:t>
          </a:r>
          <a:endParaRPr lang="en-US"/>
        </a:p>
      </dgm:t>
    </dgm:pt>
    <dgm:pt modelId="{1DF8C9FB-456B-4CC8-B48E-3D5F3B53AD4B}" type="parTrans" cxnId="{72464528-693F-458D-BEDC-8CD84BCAF798}">
      <dgm:prSet/>
      <dgm:spPr/>
      <dgm:t>
        <a:bodyPr/>
        <a:lstStyle/>
        <a:p>
          <a:endParaRPr lang="en-US"/>
        </a:p>
      </dgm:t>
    </dgm:pt>
    <dgm:pt modelId="{1E5209ED-3F12-423C-AF05-58FDC66D5319}" type="sibTrans" cxnId="{72464528-693F-458D-BEDC-8CD84BCAF798}">
      <dgm:prSet/>
      <dgm:spPr/>
      <dgm:t>
        <a:bodyPr/>
        <a:lstStyle/>
        <a:p>
          <a:endParaRPr lang="en-US"/>
        </a:p>
      </dgm:t>
    </dgm:pt>
    <dgm:pt modelId="{83342A98-320F-4DFA-9258-30731AC7332C}">
      <dgm:prSet/>
      <dgm:spPr/>
      <dgm:t>
        <a:bodyPr/>
        <a:lstStyle/>
        <a:p>
          <a:r>
            <a:rPr lang="en-US"/>
            <a:t>The purpose of this programme is to register qualified educators and create </a:t>
          </a:r>
          <a:r>
            <a:rPr lang="en-GB"/>
            <a:t>sub-registers</a:t>
          </a:r>
          <a:r>
            <a:rPr lang="en-US"/>
            <a:t> for special categories; maintain and update </a:t>
          </a:r>
          <a:r>
            <a:rPr lang="en-GB"/>
            <a:t>the </a:t>
          </a:r>
          <a:r>
            <a:rPr lang="en-US"/>
            <a:t>educator database</a:t>
          </a:r>
          <a:r>
            <a:rPr lang="en-ZA"/>
            <a:t>, and</a:t>
          </a:r>
          <a:r>
            <a:rPr lang="en-US"/>
            <a:t> enhance the quality of the registration of teachers by introducing standards.</a:t>
          </a:r>
        </a:p>
      </dgm:t>
    </dgm:pt>
    <dgm:pt modelId="{02B25286-B353-4981-BC7E-1B9D4FDFB037}" type="parTrans" cxnId="{E19F82A6-19A9-4311-8300-2C6907AD3CFF}">
      <dgm:prSet/>
      <dgm:spPr/>
      <dgm:t>
        <a:bodyPr/>
        <a:lstStyle/>
        <a:p>
          <a:endParaRPr lang="en-US"/>
        </a:p>
      </dgm:t>
    </dgm:pt>
    <dgm:pt modelId="{3169C9D5-F854-42B6-92FD-7003BDF3ACB2}" type="sibTrans" cxnId="{E19F82A6-19A9-4311-8300-2C6907AD3CFF}">
      <dgm:prSet/>
      <dgm:spPr/>
      <dgm:t>
        <a:bodyPr/>
        <a:lstStyle/>
        <a:p>
          <a:endParaRPr lang="en-US"/>
        </a:p>
      </dgm:t>
    </dgm:pt>
    <dgm:pt modelId="{B4507DF6-F55F-4703-A592-1FCF24DD0DC8}">
      <dgm:prSet/>
      <dgm:spPr/>
      <dgm:t>
        <a:bodyPr/>
        <a:lstStyle/>
        <a:p>
          <a:r>
            <a:rPr lang="en-US" b="1"/>
            <a:t>Outcome:</a:t>
          </a:r>
          <a:endParaRPr lang="en-US"/>
        </a:p>
      </dgm:t>
    </dgm:pt>
    <dgm:pt modelId="{83B35A90-D099-4207-B11C-B9496D36F194}" type="parTrans" cxnId="{785F288A-2635-46CC-87AD-B370BB3ED8A4}">
      <dgm:prSet/>
      <dgm:spPr/>
      <dgm:t>
        <a:bodyPr/>
        <a:lstStyle/>
        <a:p>
          <a:endParaRPr lang="en-US"/>
        </a:p>
      </dgm:t>
    </dgm:pt>
    <dgm:pt modelId="{0FCBC400-56FD-4033-8162-85C1A6E00DAB}" type="sibTrans" cxnId="{785F288A-2635-46CC-87AD-B370BB3ED8A4}">
      <dgm:prSet/>
      <dgm:spPr/>
      <dgm:t>
        <a:bodyPr/>
        <a:lstStyle/>
        <a:p>
          <a:endParaRPr lang="en-US"/>
        </a:p>
      </dgm:t>
    </dgm:pt>
    <dgm:pt modelId="{EED4821D-7132-425B-B640-37E9B66D3EC3}">
      <dgm:prSet/>
      <dgm:spPr/>
      <dgm:t>
        <a:bodyPr/>
        <a:lstStyle/>
        <a:p>
          <a:r>
            <a:rPr lang="en-US"/>
            <a:t>Fit-to-Practice Registered Educators</a:t>
          </a:r>
        </a:p>
      </dgm:t>
    </dgm:pt>
    <dgm:pt modelId="{A413D605-C799-4044-9E22-092C237E9260}" type="parTrans" cxnId="{8FC1A0EA-E27A-4A09-B65A-8101E920FE6E}">
      <dgm:prSet/>
      <dgm:spPr/>
      <dgm:t>
        <a:bodyPr/>
        <a:lstStyle/>
        <a:p>
          <a:endParaRPr lang="en-US"/>
        </a:p>
      </dgm:t>
    </dgm:pt>
    <dgm:pt modelId="{0D81C67F-0370-429D-B033-A61A72A558AA}" type="sibTrans" cxnId="{8FC1A0EA-E27A-4A09-B65A-8101E920FE6E}">
      <dgm:prSet/>
      <dgm:spPr/>
      <dgm:t>
        <a:bodyPr/>
        <a:lstStyle/>
        <a:p>
          <a:endParaRPr lang="en-US"/>
        </a:p>
      </dgm:t>
    </dgm:pt>
    <dgm:pt modelId="{8EE3F94B-AAA1-4733-A7B9-362BACB6926C}">
      <dgm:prSet/>
      <dgm:spPr/>
      <dgm:t>
        <a:bodyPr/>
        <a:lstStyle/>
        <a:p>
          <a:r>
            <a:rPr lang="en-US" b="1"/>
            <a:t>Sub-Programmes:</a:t>
          </a:r>
          <a:endParaRPr lang="en-US"/>
        </a:p>
      </dgm:t>
    </dgm:pt>
    <dgm:pt modelId="{BA3B9ED2-33D6-4E88-AEA6-29029015E7BD}" type="parTrans" cxnId="{2976550C-7928-43BC-A612-1687253D2815}">
      <dgm:prSet/>
      <dgm:spPr/>
      <dgm:t>
        <a:bodyPr/>
        <a:lstStyle/>
        <a:p>
          <a:endParaRPr lang="en-US"/>
        </a:p>
      </dgm:t>
    </dgm:pt>
    <dgm:pt modelId="{3DE92FB5-95A5-4E61-9256-8B2970FE08FE}" type="sibTrans" cxnId="{2976550C-7928-43BC-A612-1687253D2815}">
      <dgm:prSet/>
      <dgm:spPr/>
      <dgm:t>
        <a:bodyPr/>
        <a:lstStyle/>
        <a:p>
          <a:endParaRPr lang="en-US"/>
        </a:p>
      </dgm:t>
    </dgm:pt>
    <dgm:pt modelId="{2B1AF97E-C164-4551-ACFC-8D8324E83283}">
      <dgm:prSet/>
      <dgm:spPr/>
      <dgm:t>
        <a:bodyPr/>
        <a:lstStyle/>
        <a:p>
          <a:r>
            <a:rPr lang="en-US" dirty="0"/>
            <a:t>Registration of Educators </a:t>
          </a:r>
        </a:p>
      </dgm:t>
    </dgm:pt>
    <dgm:pt modelId="{2D312C00-5DC8-48F6-849C-2A69A61B1D05}" type="parTrans" cxnId="{409D3047-2EE0-4C42-B459-CF306276BC69}">
      <dgm:prSet/>
      <dgm:spPr/>
      <dgm:t>
        <a:bodyPr/>
        <a:lstStyle/>
        <a:p>
          <a:endParaRPr lang="en-US"/>
        </a:p>
      </dgm:t>
    </dgm:pt>
    <dgm:pt modelId="{00B80499-73EC-4693-8AED-ABBCC785E122}" type="sibTrans" cxnId="{409D3047-2EE0-4C42-B459-CF306276BC69}">
      <dgm:prSet/>
      <dgm:spPr/>
      <dgm:t>
        <a:bodyPr/>
        <a:lstStyle/>
        <a:p>
          <a:endParaRPr lang="en-US"/>
        </a:p>
      </dgm:t>
    </dgm:pt>
    <dgm:pt modelId="{FE6D9432-7D44-40C1-8E93-7E837C95FC7F}">
      <dgm:prSet/>
      <dgm:spPr/>
      <dgm:t>
        <a:bodyPr/>
        <a:lstStyle/>
        <a:p>
          <a:r>
            <a:rPr lang="en-ZA"/>
            <a:t>Registration of Student Educators</a:t>
          </a:r>
          <a:endParaRPr lang="en-US"/>
        </a:p>
      </dgm:t>
    </dgm:pt>
    <dgm:pt modelId="{6B3D2755-7036-4243-B2E8-6BEA9642B87A}" type="parTrans" cxnId="{E7A793EF-7881-4931-8B64-AE17764DB6F5}">
      <dgm:prSet/>
      <dgm:spPr/>
      <dgm:t>
        <a:bodyPr/>
        <a:lstStyle/>
        <a:p>
          <a:endParaRPr lang="en-US"/>
        </a:p>
      </dgm:t>
    </dgm:pt>
    <dgm:pt modelId="{105E9521-264C-446F-A859-D510EADBBF12}" type="sibTrans" cxnId="{E7A793EF-7881-4931-8B64-AE17764DB6F5}">
      <dgm:prSet/>
      <dgm:spPr/>
      <dgm:t>
        <a:bodyPr/>
        <a:lstStyle/>
        <a:p>
          <a:endParaRPr lang="en-US"/>
        </a:p>
      </dgm:t>
    </dgm:pt>
    <dgm:pt modelId="{4C22776E-E9E4-48AB-AAD1-0BBEA512AD5F}" type="pres">
      <dgm:prSet presAssocID="{0FE7A673-24DB-4090-8083-F93EFB89A334}" presName="linear" presStyleCnt="0">
        <dgm:presLayoutVars>
          <dgm:animLvl val="lvl"/>
          <dgm:resizeHandles val="exact"/>
        </dgm:presLayoutVars>
      </dgm:prSet>
      <dgm:spPr/>
      <dgm:t>
        <a:bodyPr/>
        <a:lstStyle/>
        <a:p>
          <a:endParaRPr lang="en-US"/>
        </a:p>
      </dgm:t>
    </dgm:pt>
    <dgm:pt modelId="{764B02AD-FB00-4ECB-AFFF-7C17C3C1EFB0}" type="pres">
      <dgm:prSet presAssocID="{B6A199C2-FD0D-44AE-AA9E-650921A21460}" presName="parentText" presStyleLbl="node1" presStyleIdx="0" presStyleCnt="5">
        <dgm:presLayoutVars>
          <dgm:chMax val="0"/>
          <dgm:bulletEnabled val="1"/>
        </dgm:presLayoutVars>
      </dgm:prSet>
      <dgm:spPr/>
      <dgm:t>
        <a:bodyPr/>
        <a:lstStyle/>
        <a:p>
          <a:endParaRPr lang="en-US"/>
        </a:p>
      </dgm:t>
    </dgm:pt>
    <dgm:pt modelId="{A5EA760E-EF15-40D9-A569-61BF1149EE06}" type="pres">
      <dgm:prSet presAssocID="{B6A199C2-FD0D-44AE-AA9E-650921A21460}" presName="childText" presStyleLbl="revTx" presStyleIdx="0" presStyleCnt="2">
        <dgm:presLayoutVars>
          <dgm:bulletEnabled val="1"/>
        </dgm:presLayoutVars>
      </dgm:prSet>
      <dgm:spPr/>
      <dgm:t>
        <a:bodyPr/>
        <a:lstStyle/>
        <a:p>
          <a:endParaRPr lang="en-US"/>
        </a:p>
      </dgm:t>
    </dgm:pt>
    <dgm:pt modelId="{FE9D355C-46AD-4753-858E-2A65CB85A3CA}" type="pres">
      <dgm:prSet presAssocID="{B4507DF6-F55F-4703-A592-1FCF24DD0DC8}" presName="parentText" presStyleLbl="node1" presStyleIdx="1" presStyleCnt="5">
        <dgm:presLayoutVars>
          <dgm:chMax val="0"/>
          <dgm:bulletEnabled val="1"/>
        </dgm:presLayoutVars>
      </dgm:prSet>
      <dgm:spPr/>
      <dgm:t>
        <a:bodyPr/>
        <a:lstStyle/>
        <a:p>
          <a:endParaRPr lang="en-US"/>
        </a:p>
      </dgm:t>
    </dgm:pt>
    <dgm:pt modelId="{BE588701-E9CC-4472-BB43-46F8BF20B72E}" type="pres">
      <dgm:prSet presAssocID="{B4507DF6-F55F-4703-A592-1FCF24DD0DC8}" presName="childText" presStyleLbl="revTx" presStyleIdx="1" presStyleCnt="2">
        <dgm:presLayoutVars>
          <dgm:bulletEnabled val="1"/>
        </dgm:presLayoutVars>
      </dgm:prSet>
      <dgm:spPr/>
      <dgm:t>
        <a:bodyPr/>
        <a:lstStyle/>
        <a:p>
          <a:endParaRPr lang="en-US"/>
        </a:p>
      </dgm:t>
    </dgm:pt>
    <dgm:pt modelId="{B8EDC814-6AD6-4509-B9A6-44F8E6965963}" type="pres">
      <dgm:prSet presAssocID="{8EE3F94B-AAA1-4733-A7B9-362BACB6926C}" presName="parentText" presStyleLbl="node1" presStyleIdx="2" presStyleCnt="5">
        <dgm:presLayoutVars>
          <dgm:chMax val="0"/>
          <dgm:bulletEnabled val="1"/>
        </dgm:presLayoutVars>
      </dgm:prSet>
      <dgm:spPr/>
      <dgm:t>
        <a:bodyPr/>
        <a:lstStyle/>
        <a:p>
          <a:endParaRPr lang="en-US"/>
        </a:p>
      </dgm:t>
    </dgm:pt>
    <dgm:pt modelId="{BBB28EF4-770B-45EC-924F-C18CAA9339E8}" type="pres">
      <dgm:prSet presAssocID="{3DE92FB5-95A5-4E61-9256-8B2970FE08FE}" presName="spacer" presStyleCnt="0"/>
      <dgm:spPr/>
    </dgm:pt>
    <dgm:pt modelId="{14BD895C-3219-4546-9F5F-516890EA892F}" type="pres">
      <dgm:prSet presAssocID="{2B1AF97E-C164-4551-ACFC-8D8324E83283}" presName="parentText" presStyleLbl="node1" presStyleIdx="3" presStyleCnt="5">
        <dgm:presLayoutVars>
          <dgm:chMax val="0"/>
          <dgm:bulletEnabled val="1"/>
        </dgm:presLayoutVars>
      </dgm:prSet>
      <dgm:spPr/>
      <dgm:t>
        <a:bodyPr/>
        <a:lstStyle/>
        <a:p>
          <a:endParaRPr lang="en-US"/>
        </a:p>
      </dgm:t>
    </dgm:pt>
    <dgm:pt modelId="{423CD60C-BF99-42EB-BFA9-198796D11F9B}" type="pres">
      <dgm:prSet presAssocID="{00B80499-73EC-4693-8AED-ABBCC785E122}" presName="spacer" presStyleCnt="0"/>
      <dgm:spPr/>
    </dgm:pt>
    <dgm:pt modelId="{CD815716-E11C-451A-826A-38802826E329}" type="pres">
      <dgm:prSet presAssocID="{FE6D9432-7D44-40C1-8E93-7E837C95FC7F}" presName="parentText" presStyleLbl="node1" presStyleIdx="4" presStyleCnt="5">
        <dgm:presLayoutVars>
          <dgm:chMax val="0"/>
          <dgm:bulletEnabled val="1"/>
        </dgm:presLayoutVars>
      </dgm:prSet>
      <dgm:spPr/>
      <dgm:t>
        <a:bodyPr/>
        <a:lstStyle/>
        <a:p>
          <a:endParaRPr lang="en-US"/>
        </a:p>
      </dgm:t>
    </dgm:pt>
  </dgm:ptLst>
  <dgm:cxnLst>
    <dgm:cxn modelId="{72464528-693F-458D-BEDC-8CD84BCAF798}" srcId="{0FE7A673-24DB-4090-8083-F93EFB89A334}" destId="{B6A199C2-FD0D-44AE-AA9E-650921A21460}" srcOrd="0" destOrd="0" parTransId="{1DF8C9FB-456B-4CC8-B48E-3D5F3B53AD4B}" sibTransId="{1E5209ED-3F12-423C-AF05-58FDC66D5319}"/>
    <dgm:cxn modelId="{409D3047-2EE0-4C42-B459-CF306276BC69}" srcId="{0FE7A673-24DB-4090-8083-F93EFB89A334}" destId="{2B1AF97E-C164-4551-ACFC-8D8324E83283}" srcOrd="3" destOrd="0" parTransId="{2D312C00-5DC8-48F6-849C-2A69A61B1D05}" sibTransId="{00B80499-73EC-4693-8AED-ABBCC785E122}"/>
    <dgm:cxn modelId="{51D0AD29-8510-46CC-90AE-BEAF1CF69F66}" type="presOf" srcId="{0FE7A673-24DB-4090-8083-F93EFB89A334}" destId="{4C22776E-E9E4-48AB-AAD1-0BBEA512AD5F}" srcOrd="0" destOrd="0" presId="urn:microsoft.com/office/officeart/2005/8/layout/vList2"/>
    <dgm:cxn modelId="{E7A793EF-7881-4931-8B64-AE17764DB6F5}" srcId="{0FE7A673-24DB-4090-8083-F93EFB89A334}" destId="{FE6D9432-7D44-40C1-8E93-7E837C95FC7F}" srcOrd="4" destOrd="0" parTransId="{6B3D2755-7036-4243-B2E8-6BEA9642B87A}" sibTransId="{105E9521-264C-446F-A859-D510EADBBF12}"/>
    <dgm:cxn modelId="{63848D57-9164-4EEB-8091-EBFE56B05F1A}" type="presOf" srcId="{2B1AF97E-C164-4551-ACFC-8D8324E83283}" destId="{14BD895C-3219-4546-9F5F-516890EA892F}" srcOrd="0" destOrd="0" presId="urn:microsoft.com/office/officeart/2005/8/layout/vList2"/>
    <dgm:cxn modelId="{8FC1A0EA-E27A-4A09-B65A-8101E920FE6E}" srcId="{B4507DF6-F55F-4703-A592-1FCF24DD0DC8}" destId="{EED4821D-7132-425B-B640-37E9B66D3EC3}" srcOrd="0" destOrd="0" parTransId="{A413D605-C799-4044-9E22-092C237E9260}" sibTransId="{0D81C67F-0370-429D-B033-A61A72A558AA}"/>
    <dgm:cxn modelId="{E7257FA7-8D62-4135-86FE-7E0DCCB0DD67}" type="presOf" srcId="{8EE3F94B-AAA1-4733-A7B9-362BACB6926C}" destId="{B8EDC814-6AD6-4509-B9A6-44F8E6965963}" srcOrd="0" destOrd="0" presId="urn:microsoft.com/office/officeart/2005/8/layout/vList2"/>
    <dgm:cxn modelId="{AE1D349E-B0D9-4DC6-B1DD-4A94F627B135}" type="presOf" srcId="{B6A199C2-FD0D-44AE-AA9E-650921A21460}" destId="{764B02AD-FB00-4ECB-AFFF-7C17C3C1EFB0}" srcOrd="0" destOrd="0" presId="urn:microsoft.com/office/officeart/2005/8/layout/vList2"/>
    <dgm:cxn modelId="{B74C0F0E-8F21-406B-BF47-860C1D1C9FD1}" type="presOf" srcId="{B4507DF6-F55F-4703-A592-1FCF24DD0DC8}" destId="{FE9D355C-46AD-4753-858E-2A65CB85A3CA}" srcOrd="0" destOrd="0" presId="urn:microsoft.com/office/officeart/2005/8/layout/vList2"/>
    <dgm:cxn modelId="{80C63164-E75E-4D63-93CA-58DDCD907C1E}" type="presOf" srcId="{FE6D9432-7D44-40C1-8E93-7E837C95FC7F}" destId="{CD815716-E11C-451A-826A-38802826E329}" srcOrd="0" destOrd="0" presId="urn:microsoft.com/office/officeart/2005/8/layout/vList2"/>
    <dgm:cxn modelId="{2976550C-7928-43BC-A612-1687253D2815}" srcId="{0FE7A673-24DB-4090-8083-F93EFB89A334}" destId="{8EE3F94B-AAA1-4733-A7B9-362BACB6926C}" srcOrd="2" destOrd="0" parTransId="{BA3B9ED2-33D6-4E88-AEA6-29029015E7BD}" sibTransId="{3DE92FB5-95A5-4E61-9256-8B2970FE08FE}"/>
    <dgm:cxn modelId="{E19F82A6-19A9-4311-8300-2C6907AD3CFF}" srcId="{B6A199C2-FD0D-44AE-AA9E-650921A21460}" destId="{83342A98-320F-4DFA-9258-30731AC7332C}" srcOrd="0" destOrd="0" parTransId="{02B25286-B353-4981-BC7E-1B9D4FDFB037}" sibTransId="{3169C9D5-F854-42B6-92FD-7003BDF3ACB2}"/>
    <dgm:cxn modelId="{2A63C039-3B0B-4382-9139-1B9B9F7F5FCD}" type="presOf" srcId="{83342A98-320F-4DFA-9258-30731AC7332C}" destId="{A5EA760E-EF15-40D9-A569-61BF1149EE06}" srcOrd="0" destOrd="0" presId="urn:microsoft.com/office/officeart/2005/8/layout/vList2"/>
    <dgm:cxn modelId="{E5464BE8-6ABE-4A2F-A394-D8CDB84699F6}" type="presOf" srcId="{EED4821D-7132-425B-B640-37E9B66D3EC3}" destId="{BE588701-E9CC-4472-BB43-46F8BF20B72E}" srcOrd="0" destOrd="0" presId="urn:microsoft.com/office/officeart/2005/8/layout/vList2"/>
    <dgm:cxn modelId="{785F288A-2635-46CC-87AD-B370BB3ED8A4}" srcId="{0FE7A673-24DB-4090-8083-F93EFB89A334}" destId="{B4507DF6-F55F-4703-A592-1FCF24DD0DC8}" srcOrd="1" destOrd="0" parTransId="{83B35A90-D099-4207-B11C-B9496D36F194}" sibTransId="{0FCBC400-56FD-4033-8162-85C1A6E00DAB}"/>
    <dgm:cxn modelId="{72FC68C4-EDD5-4429-A7C4-9C96ADF3E7F7}" type="presParOf" srcId="{4C22776E-E9E4-48AB-AAD1-0BBEA512AD5F}" destId="{764B02AD-FB00-4ECB-AFFF-7C17C3C1EFB0}" srcOrd="0" destOrd="0" presId="urn:microsoft.com/office/officeart/2005/8/layout/vList2"/>
    <dgm:cxn modelId="{C8BB4C2A-6F71-42E5-8B42-7CAC80E86F8D}" type="presParOf" srcId="{4C22776E-E9E4-48AB-AAD1-0BBEA512AD5F}" destId="{A5EA760E-EF15-40D9-A569-61BF1149EE06}" srcOrd="1" destOrd="0" presId="urn:microsoft.com/office/officeart/2005/8/layout/vList2"/>
    <dgm:cxn modelId="{8F340D92-C0E0-441F-81EF-11701CA99390}" type="presParOf" srcId="{4C22776E-E9E4-48AB-AAD1-0BBEA512AD5F}" destId="{FE9D355C-46AD-4753-858E-2A65CB85A3CA}" srcOrd="2" destOrd="0" presId="urn:microsoft.com/office/officeart/2005/8/layout/vList2"/>
    <dgm:cxn modelId="{C6005DA1-E710-4E1A-9C10-73D07A501AB9}" type="presParOf" srcId="{4C22776E-E9E4-48AB-AAD1-0BBEA512AD5F}" destId="{BE588701-E9CC-4472-BB43-46F8BF20B72E}" srcOrd="3" destOrd="0" presId="urn:microsoft.com/office/officeart/2005/8/layout/vList2"/>
    <dgm:cxn modelId="{E560E645-715B-4705-950B-81E31FFA81D2}" type="presParOf" srcId="{4C22776E-E9E4-48AB-AAD1-0BBEA512AD5F}" destId="{B8EDC814-6AD6-4509-B9A6-44F8E6965963}" srcOrd="4" destOrd="0" presId="urn:microsoft.com/office/officeart/2005/8/layout/vList2"/>
    <dgm:cxn modelId="{1F3E54FC-EF76-4A6B-A74D-AC1825F6CC5F}" type="presParOf" srcId="{4C22776E-E9E4-48AB-AAD1-0BBEA512AD5F}" destId="{BBB28EF4-770B-45EC-924F-C18CAA9339E8}" srcOrd="5" destOrd="0" presId="urn:microsoft.com/office/officeart/2005/8/layout/vList2"/>
    <dgm:cxn modelId="{6236CFF4-B71E-405B-824B-9F1B4A4F25C2}" type="presParOf" srcId="{4C22776E-E9E4-48AB-AAD1-0BBEA512AD5F}" destId="{14BD895C-3219-4546-9F5F-516890EA892F}" srcOrd="6" destOrd="0" presId="urn:microsoft.com/office/officeart/2005/8/layout/vList2"/>
    <dgm:cxn modelId="{EF094F16-CC46-4E6F-ACC0-1E4EA6094BB1}" type="presParOf" srcId="{4C22776E-E9E4-48AB-AAD1-0BBEA512AD5F}" destId="{423CD60C-BF99-42EB-BFA9-198796D11F9B}" srcOrd="7" destOrd="0" presId="urn:microsoft.com/office/officeart/2005/8/layout/vList2"/>
    <dgm:cxn modelId="{F7143081-3099-408A-8630-CBD9427ADE23}" type="presParOf" srcId="{4C22776E-E9E4-48AB-AAD1-0BBEA512AD5F}" destId="{CD815716-E11C-451A-826A-38802826E32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077BE5B-94EC-4AF5-99D4-26DCD4469D54}"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A99087C6-6ADD-4264-81C5-DBF93E2BFACB}">
      <dgm:prSet custT="1"/>
      <dgm:spPr>
        <a:solidFill>
          <a:srgbClr val="FF0000"/>
        </a:solidFill>
      </dgm:spPr>
      <dgm:t>
        <a:bodyPr/>
        <a:lstStyle/>
        <a:p>
          <a:r>
            <a:rPr lang="en-US" sz="2800" b="1" dirty="0"/>
            <a:t>Purpose of the </a:t>
          </a:r>
          <a:r>
            <a:rPr lang="en-US" sz="2800" b="1" dirty="0" err="1"/>
            <a:t>Programme</a:t>
          </a:r>
          <a:endParaRPr lang="en-US" sz="2800" dirty="0"/>
        </a:p>
      </dgm:t>
    </dgm:pt>
    <dgm:pt modelId="{C7E1F4E4-A2DF-4AFF-A81E-C8624DDF0434}" type="parTrans" cxnId="{AAEAE283-A1EA-4C67-A195-60F26827FCCC}">
      <dgm:prSet/>
      <dgm:spPr/>
      <dgm:t>
        <a:bodyPr/>
        <a:lstStyle/>
        <a:p>
          <a:endParaRPr lang="en-US"/>
        </a:p>
      </dgm:t>
    </dgm:pt>
    <dgm:pt modelId="{12FE5073-6372-4956-A435-697F8A9DEBBA}" type="sibTrans" cxnId="{AAEAE283-A1EA-4C67-A195-60F26827FCCC}">
      <dgm:prSet/>
      <dgm:spPr/>
      <dgm:t>
        <a:bodyPr/>
        <a:lstStyle/>
        <a:p>
          <a:endParaRPr lang="en-US"/>
        </a:p>
      </dgm:t>
    </dgm:pt>
    <dgm:pt modelId="{FC6DDD0C-512D-4DFE-B7D4-9BBE50D09F3D}">
      <dgm:prSet/>
      <dgm:spPr/>
      <dgm:t>
        <a:bodyPr/>
        <a:lstStyle/>
        <a:p>
          <a:r>
            <a:rPr lang="en-US" dirty="0"/>
            <a:t>The</a:t>
          </a:r>
          <a:r>
            <a:rPr lang="en-US" spc="385" dirty="0"/>
            <a:t> </a:t>
          </a:r>
          <a:r>
            <a:rPr lang="en-US" dirty="0"/>
            <a:t>purpose</a:t>
          </a:r>
          <a:r>
            <a:rPr lang="en-US" spc="400" dirty="0"/>
            <a:t> </a:t>
          </a:r>
          <a:r>
            <a:rPr lang="en-US" dirty="0"/>
            <a:t>of</a:t>
          </a:r>
          <a:r>
            <a:rPr lang="en-US" spc="385" dirty="0"/>
            <a:t> </a:t>
          </a:r>
          <a:r>
            <a:rPr lang="en-US" dirty="0"/>
            <a:t>this</a:t>
          </a:r>
          <a:r>
            <a:rPr lang="en-US" spc="380" dirty="0"/>
            <a:t> </a:t>
          </a:r>
          <a:r>
            <a:rPr lang="en-US" dirty="0" err="1"/>
            <a:t>programme</a:t>
          </a:r>
          <a:r>
            <a:rPr lang="en-US" spc="395" dirty="0"/>
            <a:t> </a:t>
          </a:r>
          <a:r>
            <a:rPr lang="en-US" dirty="0"/>
            <a:t>is</a:t>
          </a:r>
          <a:r>
            <a:rPr lang="en-US" spc="370" dirty="0"/>
            <a:t> </a:t>
          </a:r>
          <a:r>
            <a:rPr lang="en-US" dirty="0"/>
            <a:t>to</a:t>
          </a:r>
          <a:r>
            <a:rPr lang="en-US" spc="380" dirty="0"/>
            <a:t> </a:t>
          </a:r>
          <a:r>
            <a:rPr lang="en-US" dirty="0"/>
            <a:t>promote</a:t>
          </a:r>
          <a:r>
            <a:rPr lang="en-US" spc="395" dirty="0"/>
            <a:t> </a:t>
          </a:r>
          <a:r>
            <a:rPr lang="en-US" dirty="0"/>
            <a:t>and</a:t>
          </a:r>
          <a:r>
            <a:rPr lang="en-US" spc="390" dirty="0"/>
            <a:t> </a:t>
          </a:r>
          <a:r>
            <a:rPr lang="en-US" dirty="0"/>
            <a:t>maintain</a:t>
          </a:r>
          <a:r>
            <a:rPr lang="en-US" spc="385" dirty="0"/>
            <a:t> </a:t>
          </a:r>
          <a:r>
            <a:rPr lang="en-US" dirty="0"/>
            <a:t>ethical</a:t>
          </a:r>
          <a:r>
            <a:rPr lang="en-US" spc="365" dirty="0"/>
            <a:t> </a:t>
          </a:r>
          <a:r>
            <a:rPr lang="en-US" dirty="0"/>
            <a:t>standards</a:t>
          </a:r>
          <a:r>
            <a:rPr lang="en-US" spc="380" dirty="0"/>
            <a:t> </a:t>
          </a:r>
          <a:r>
            <a:rPr lang="en-US" dirty="0"/>
            <a:t>in</a:t>
          </a:r>
          <a:r>
            <a:rPr lang="en-US" spc="390" dirty="0"/>
            <a:t> </a:t>
          </a:r>
          <a:r>
            <a:rPr lang="en-US" spc="-25" dirty="0"/>
            <a:t>the </a:t>
          </a:r>
          <a:r>
            <a:rPr lang="en-US" spc="-10" dirty="0"/>
            <a:t>profession</a:t>
          </a:r>
          <a:r>
            <a:rPr lang="en-US" dirty="0"/>
            <a:t>.</a:t>
          </a:r>
        </a:p>
      </dgm:t>
    </dgm:pt>
    <dgm:pt modelId="{ECCCD189-356C-49A8-B7D6-1D703E4BCFCD}" type="parTrans" cxnId="{F0C48F47-E01C-4CF6-959D-B62BAE824EBE}">
      <dgm:prSet/>
      <dgm:spPr/>
      <dgm:t>
        <a:bodyPr/>
        <a:lstStyle/>
        <a:p>
          <a:endParaRPr lang="en-US"/>
        </a:p>
      </dgm:t>
    </dgm:pt>
    <dgm:pt modelId="{E0096CEA-64D1-42D5-822C-DC058BAC49F7}" type="sibTrans" cxnId="{F0C48F47-E01C-4CF6-959D-B62BAE824EBE}">
      <dgm:prSet/>
      <dgm:spPr/>
      <dgm:t>
        <a:bodyPr/>
        <a:lstStyle/>
        <a:p>
          <a:endParaRPr lang="en-US"/>
        </a:p>
      </dgm:t>
    </dgm:pt>
    <dgm:pt modelId="{F64B0AAA-C8E6-4F9C-9984-17FCFD8890B9}">
      <dgm:prSet custT="1"/>
      <dgm:spPr/>
      <dgm:t>
        <a:bodyPr/>
        <a:lstStyle/>
        <a:p>
          <a:r>
            <a:rPr lang="en-US" sz="3200" b="1" dirty="0"/>
            <a:t>Outcome:</a:t>
          </a:r>
          <a:endParaRPr lang="en-US" sz="3200" dirty="0"/>
        </a:p>
      </dgm:t>
    </dgm:pt>
    <dgm:pt modelId="{B0DD4ADE-FC9E-43AE-9C2F-DC1DC1D089C5}" type="parTrans" cxnId="{DC1FAEA3-116A-46AA-B962-D0E37D5A046E}">
      <dgm:prSet/>
      <dgm:spPr/>
      <dgm:t>
        <a:bodyPr/>
        <a:lstStyle/>
        <a:p>
          <a:endParaRPr lang="en-US"/>
        </a:p>
      </dgm:t>
    </dgm:pt>
    <dgm:pt modelId="{E5ECAA99-FE30-4E19-A2A0-C2DF7922655B}" type="sibTrans" cxnId="{DC1FAEA3-116A-46AA-B962-D0E37D5A046E}">
      <dgm:prSet/>
      <dgm:spPr/>
      <dgm:t>
        <a:bodyPr/>
        <a:lstStyle/>
        <a:p>
          <a:endParaRPr lang="en-US"/>
        </a:p>
      </dgm:t>
    </dgm:pt>
    <dgm:pt modelId="{EE2B19D2-7286-4C32-B60E-BF382EA680F5}">
      <dgm:prSet/>
      <dgm:spPr/>
      <dgm:t>
        <a:bodyPr/>
        <a:lstStyle/>
        <a:p>
          <a:r>
            <a:rPr lang="en-US" dirty="0"/>
            <a:t>Maintained</a:t>
          </a:r>
          <a:r>
            <a:rPr lang="en-US" spc="-60" dirty="0"/>
            <a:t> </a:t>
          </a:r>
          <a:r>
            <a:rPr lang="en-US" dirty="0"/>
            <a:t>Ethical</a:t>
          </a:r>
          <a:r>
            <a:rPr lang="en-US" spc="-70" dirty="0"/>
            <a:t> </a:t>
          </a:r>
          <a:r>
            <a:rPr lang="en-US" spc="-10" dirty="0"/>
            <a:t>Standards</a:t>
          </a:r>
          <a:endParaRPr lang="en-US" dirty="0"/>
        </a:p>
      </dgm:t>
    </dgm:pt>
    <dgm:pt modelId="{C63D38B3-F10A-44EE-9C71-6CABEDEDD3A8}" type="parTrans" cxnId="{C88235F0-E3E4-4EE0-BCA3-A2ADDA9BFEEB}">
      <dgm:prSet/>
      <dgm:spPr/>
      <dgm:t>
        <a:bodyPr/>
        <a:lstStyle/>
        <a:p>
          <a:endParaRPr lang="en-US"/>
        </a:p>
      </dgm:t>
    </dgm:pt>
    <dgm:pt modelId="{FD6321BD-A34E-4FC1-8D60-3814392F08F0}" type="sibTrans" cxnId="{C88235F0-E3E4-4EE0-BCA3-A2ADDA9BFEEB}">
      <dgm:prSet/>
      <dgm:spPr/>
      <dgm:t>
        <a:bodyPr/>
        <a:lstStyle/>
        <a:p>
          <a:endParaRPr lang="en-US"/>
        </a:p>
      </dgm:t>
    </dgm:pt>
    <dgm:pt modelId="{7B99D37C-5698-4325-B7BB-9D270349FB81}">
      <dgm:prSet custT="1"/>
      <dgm:spPr>
        <a:solidFill>
          <a:srgbClr val="C00000"/>
        </a:solidFill>
      </dgm:spPr>
      <dgm:t>
        <a:bodyPr/>
        <a:lstStyle/>
        <a:p>
          <a:r>
            <a:rPr lang="en-US" sz="2800" b="1" dirty="0"/>
            <a:t>Sub-</a:t>
          </a:r>
          <a:r>
            <a:rPr lang="en-US" sz="2800" b="1" dirty="0" err="1"/>
            <a:t>Programme</a:t>
          </a:r>
          <a:endParaRPr lang="en-US" sz="2800" dirty="0"/>
        </a:p>
      </dgm:t>
    </dgm:pt>
    <dgm:pt modelId="{719DB24A-8F85-4AB4-BB75-2BA0DC7BACBB}" type="parTrans" cxnId="{9359D9D2-BDDB-4789-A437-C870258817B0}">
      <dgm:prSet/>
      <dgm:spPr/>
      <dgm:t>
        <a:bodyPr/>
        <a:lstStyle/>
        <a:p>
          <a:endParaRPr lang="en-US"/>
        </a:p>
      </dgm:t>
    </dgm:pt>
    <dgm:pt modelId="{98F79843-C534-4CF4-95BB-855073E0EB9F}" type="sibTrans" cxnId="{9359D9D2-BDDB-4789-A437-C870258817B0}">
      <dgm:prSet/>
      <dgm:spPr/>
      <dgm:t>
        <a:bodyPr/>
        <a:lstStyle/>
        <a:p>
          <a:endParaRPr lang="en-US"/>
        </a:p>
      </dgm:t>
    </dgm:pt>
    <dgm:pt modelId="{E46CF806-2780-472D-B37D-82427CAD79C1}">
      <dgm:prSet/>
      <dgm:spPr/>
      <dgm:t>
        <a:bodyPr/>
        <a:lstStyle/>
        <a:p>
          <a:r>
            <a:rPr lang="en-US" spc="-10" dirty="0"/>
            <a:t>Investigations</a:t>
          </a:r>
          <a:endParaRPr lang="en-US" dirty="0"/>
        </a:p>
      </dgm:t>
    </dgm:pt>
    <dgm:pt modelId="{973F9E59-75FC-4E60-982B-21CB4718D987}" type="parTrans" cxnId="{8AD56248-7D46-4FCE-BC18-4A236AF3C3DE}">
      <dgm:prSet/>
      <dgm:spPr/>
      <dgm:t>
        <a:bodyPr/>
        <a:lstStyle/>
        <a:p>
          <a:endParaRPr lang="en-US"/>
        </a:p>
      </dgm:t>
    </dgm:pt>
    <dgm:pt modelId="{CF824459-177C-46FB-B58B-0C420EDAFFB1}" type="sibTrans" cxnId="{8AD56248-7D46-4FCE-BC18-4A236AF3C3DE}">
      <dgm:prSet/>
      <dgm:spPr/>
      <dgm:t>
        <a:bodyPr/>
        <a:lstStyle/>
        <a:p>
          <a:endParaRPr lang="en-US"/>
        </a:p>
      </dgm:t>
    </dgm:pt>
    <dgm:pt modelId="{CD3108C6-40C2-46F6-A3A9-A98C00554FCA}">
      <dgm:prSet/>
      <dgm:spPr/>
      <dgm:t>
        <a:bodyPr/>
        <a:lstStyle/>
        <a:p>
          <a:r>
            <a:rPr lang="en-US"/>
            <a:t>Disciplinary</a:t>
          </a:r>
          <a:r>
            <a:rPr lang="en-US" spc="-45"/>
            <a:t> </a:t>
          </a:r>
          <a:r>
            <a:rPr lang="en-US" spc="-10"/>
            <a:t>Hearings</a:t>
          </a:r>
          <a:endParaRPr lang="en-US" dirty="0"/>
        </a:p>
      </dgm:t>
    </dgm:pt>
    <dgm:pt modelId="{D70CF52E-7C30-4187-9C8B-95A6C182F0B7}" type="parTrans" cxnId="{AB663964-49F0-4239-86B6-8DE995CB908B}">
      <dgm:prSet/>
      <dgm:spPr/>
      <dgm:t>
        <a:bodyPr/>
        <a:lstStyle/>
        <a:p>
          <a:endParaRPr lang="en-ZA"/>
        </a:p>
      </dgm:t>
    </dgm:pt>
    <dgm:pt modelId="{AC70E6F6-60FC-4F27-95D1-BA4DB4845FE9}" type="sibTrans" cxnId="{AB663964-49F0-4239-86B6-8DE995CB908B}">
      <dgm:prSet/>
      <dgm:spPr/>
      <dgm:t>
        <a:bodyPr/>
        <a:lstStyle/>
        <a:p>
          <a:endParaRPr lang="en-ZA"/>
        </a:p>
      </dgm:t>
    </dgm:pt>
    <dgm:pt modelId="{FCADA421-D7E0-4ED8-830B-C25C55B24C3D}">
      <dgm:prSet/>
      <dgm:spPr/>
      <dgm:t>
        <a:bodyPr/>
        <a:lstStyle/>
        <a:p>
          <a:r>
            <a:rPr lang="en-US" spc="-10" dirty="0"/>
            <a:t>Sanctions</a:t>
          </a:r>
          <a:endParaRPr lang="en-US" dirty="0"/>
        </a:p>
      </dgm:t>
    </dgm:pt>
    <dgm:pt modelId="{11CEB147-D671-44BA-9560-BE1A565F5DF5}" type="parTrans" cxnId="{2FA94B88-1FA1-469E-8E75-8544EBBC0090}">
      <dgm:prSet/>
      <dgm:spPr/>
      <dgm:t>
        <a:bodyPr/>
        <a:lstStyle/>
        <a:p>
          <a:endParaRPr lang="en-ZA"/>
        </a:p>
      </dgm:t>
    </dgm:pt>
    <dgm:pt modelId="{71C2589E-5E45-4CF9-A83B-418F55DC29CF}" type="sibTrans" cxnId="{2FA94B88-1FA1-469E-8E75-8544EBBC0090}">
      <dgm:prSet/>
      <dgm:spPr/>
      <dgm:t>
        <a:bodyPr/>
        <a:lstStyle/>
        <a:p>
          <a:endParaRPr lang="en-ZA"/>
        </a:p>
      </dgm:t>
    </dgm:pt>
    <dgm:pt modelId="{9965D124-3690-481B-AFF1-792EE8D83B0A}" type="pres">
      <dgm:prSet presAssocID="{D077BE5B-94EC-4AF5-99D4-26DCD4469D54}" presName="linear" presStyleCnt="0">
        <dgm:presLayoutVars>
          <dgm:dir/>
          <dgm:animLvl val="lvl"/>
          <dgm:resizeHandles val="exact"/>
        </dgm:presLayoutVars>
      </dgm:prSet>
      <dgm:spPr/>
      <dgm:t>
        <a:bodyPr/>
        <a:lstStyle/>
        <a:p>
          <a:endParaRPr lang="en-US"/>
        </a:p>
      </dgm:t>
    </dgm:pt>
    <dgm:pt modelId="{A6A85B0F-A259-4F96-8F91-C51BDBAE2885}" type="pres">
      <dgm:prSet presAssocID="{A99087C6-6ADD-4264-81C5-DBF93E2BFACB}" presName="parentLin" presStyleCnt="0"/>
      <dgm:spPr/>
    </dgm:pt>
    <dgm:pt modelId="{7067ECD7-B619-461A-A04C-4200B0D9227A}" type="pres">
      <dgm:prSet presAssocID="{A99087C6-6ADD-4264-81C5-DBF93E2BFACB}" presName="parentLeftMargin" presStyleLbl="node1" presStyleIdx="0" presStyleCnt="3"/>
      <dgm:spPr/>
      <dgm:t>
        <a:bodyPr/>
        <a:lstStyle/>
        <a:p>
          <a:endParaRPr lang="en-US"/>
        </a:p>
      </dgm:t>
    </dgm:pt>
    <dgm:pt modelId="{E0AA5D29-5787-4DD9-B65F-D23443636D91}" type="pres">
      <dgm:prSet presAssocID="{A99087C6-6ADD-4264-81C5-DBF93E2BFACB}" presName="parentText" presStyleLbl="node1" presStyleIdx="0" presStyleCnt="3">
        <dgm:presLayoutVars>
          <dgm:chMax val="0"/>
          <dgm:bulletEnabled val="1"/>
        </dgm:presLayoutVars>
      </dgm:prSet>
      <dgm:spPr/>
      <dgm:t>
        <a:bodyPr/>
        <a:lstStyle/>
        <a:p>
          <a:endParaRPr lang="en-US"/>
        </a:p>
      </dgm:t>
    </dgm:pt>
    <dgm:pt modelId="{7D04C3B3-9E56-4583-8E09-E242BF0B44BE}" type="pres">
      <dgm:prSet presAssocID="{A99087C6-6ADD-4264-81C5-DBF93E2BFACB}" presName="negativeSpace" presStyleCnt="0"/>
      <dgm:spPr/>
    </dgm:pt>
    <dgm:pt modelId="{D4B3D823-38BB-4DA8-9551-0AACAE5E49C8}" type="pres">
      <dgm:prSet presAssocID="{A99087C6-6ADD-4264-81C5-DBF93E2BFACB}" presName="childText" presStyleLbl="conFgAcc1" presStyleIdx="0" presStyleCnt="3">
        <dgm:presLayoutVars>
          <dgm:bulletEnabled val="1"/>
        </dgm:presLayoutVars>
      </dgm:prSet>
      <dgm:spPr/>
      <dgm:t>
        <a:bodyPr/>
        <a:lstStyle/>
        <a:p>
          <a:endParaRPr lang="en-US"/>
        </a:p>
      </dgm:t>
    </dgm:pt>
    <dgm:pt modelId="{7FD44B18-C7E9-4FEC-8BA2-E7BA4F451E4B}" type="pres">
      <dgm:prSet presAssocID="{12FE5073-6372-4956-A435-697F8A9DEBBA}" presName="spaceBetweenRectangles" presStyleCnt="0"/>
      <dgm:spPr/>
    </dgm:pt>
    <dgm:pt modelId="{A4E9F7BB-184B-4AD5-BB8E-DA77283ABCE8}" type="pres">
      <dgm:prSet presAssocID="{F64B0AAA-C8E6-4F9C-9984-17FCFD8890B9}" presName="parentLin" presStyleCnt="0"/>
      <dgm:spPr/>
    </dgm:pt>
    <dgm:pt modelId="{E4D4F9D0-F119-4032-AD5F-C9807F79F6E6}" type="pres">
      <dgm:prSet presAssocID="{F64B0AAA-C8E6-4F9C-9984-17FCFD8890B9}" presName="parentLeftMargin" presStyleLbl="node1" presStyleIdx="0" presStyleCnt="3"/>
      <dgm:spPr/>
      <dgm:t>
        <a:bodyPr/>
        <a:lstStyle/>
        <a:p>
          <a:endParaRPr lang="en-US"/>
        </a:p>
      </dgm:t>
    </dgm:pt>
    <dgm:pt modelId="{D805AEB2-AEF6-4CA4-BD6E-8064C78378B9}" type="pres">
      <dgm:prSet presAssocID="{F64B0AAA-C8E6-4F9C-9984-17FCFD8890B9}" presName="parentText" presStyleLbl="node1" presStyleIdx="1" presStyleCnt="3">
        <dgm:presLayoutVars>
          <dgm:chMax val="0"/>
          <dgm:bulletEnabled val="1"/>
        </dgm:presLayoutVars>
      </dgm:prSet>
      <dgm:spPr/>
      <dgm:t>
        <a:bodyPr/>
        <a:lstStyle/>
        <a:p>
          <a:endParaRPr lang="en-US"/>
        </a:p>
      </dgm:t>
    </dgm:pt>
    <dgm:pt modelId="{D20A5B65-AB75-4138-BDF4-8776306D257D}" type="pres">
      <dgm:prSet presAssocID="{F64B0AAA-C8E6-4F9C-9984-17FCFD8890B9}" presName="negativeSpace" presStyleCnt="0"/>
      <dgm:spPr/>
    </dgm:pt>
    <dgm:pt modelId="{3D4CBFDE-791B-4ACE-8AC2-99AB9C62DC66}" type="pres">
      <dgm:prSet presAssocID="{F64B0AAA-C8E6-4F9C-9984-17FCFD8890B9}" presName="childText" presStyleLbl="conFgAcc1" presStyleIdx="1" presStyleCnt="3">
        <dgm:presLayoutVars>
          <dgm:bulletEnabled val="1"/>
        </dgm:presLayoutVars>
      </dgm:prSet>
      <dgm:spPr/>
      <dgm:t>
        <a:bodyPr/>
        <a:lstStyle/>
        <a:p>
          <a:endParaRPr lang="en-US"/>
        </a:p>
      </dgm:t>
    </dgm:pt>
    <dgm:pt modelId="{68D6404E-3426-4534-BD56-0F697C4E2767}" type="pres">
      <dgm:prSet presAssocID="{E5ECAA99-FE30-4E19-A2A0-C2DF7922655B}" presName="spaceBetweenRectangles" presStyleCnt="0"/>
      <dgm:spPr/>
    </dgm:pt>
    <dgm:pt modelId="{8D85394C-2341-45B0-976A-F1F99132A717}" type="pres">
      <dgm:prSet presAssocID="{7B99D37C-5698-4325-B7BB-9D270349FB81}" presName="parentLin" presStyleCnt="0"/>
      <dgm:spPr/>
    </dgm:pt>
    <dgm:pt modelId="{DC2D81EB-7DB3-4C24-88F3-CDA848D08240}" type="pres">
      <dgm:prSet presAssocID="{7B99D37C-5698-4325-B7BB-9D270349FB81}" presName="parentLeftMargin" presStyleLbl="node1" presStyleIdx="1" presStyleCnt="3"/>
      <dgm:spPr/>
      <dgm:t>
        <a:bodyPr/>
        <a:lstStyle/>
        <a:p>
          <a:endParaRPr lang="en-US"/>
        </a:p>
      </dgm:t>
    </dgm:pt>
    <dgm:pt modelId="{E4D26988-EC81-4FF7-81D0-CC7C22F7F470}" type="pres">
      <dgm:prSet presAssocID="{7B99D37C-5698-4325-B7BB-9D270349FB81}" presName="parentText" presStyleLbl="node1" presStyleIdx="2" presStyleCnt="3">
        <dgm:presLayoutVars>
          <dgm:chMax val="0"/>
          <dgm:bulletEnabled val="1"/>
        </dgm:presLayoutVars>
      </dgm:prSet>
      <dgm:spPr/>
      <dgm:t>
        <a:bodyPr/>
        <a:lstStyle/>
        <a:p>
          <a:endParaRPr lang="en-US"/>
        </a:p>
      </dgm:t>
    </dgm:pt>
    <dgm:pt modelId="{1BFC56F9-5C53-4719-8E0B-C30E3D14B80C}" type="pres">
      <dgm:prSet presAssocID="{7B99D37C-5698-4325-B7BB-9D270349FB81}" presName="negativeSpace" presStyleCnt="0"/>
      <dgm:spPr/>
    </dgm:pt>
    <dgm:pt modelId="{C339C163-7594-4A7A-AD17-23267916CA5B}" type="pres">
      <dgm:prSet presAssocID="{7B99D37C-5698-4325-B7BB-9D270349FB81}" presName="childText" presStyleLbl="conFgAcc1" presStyleIdx="2" presStyleCnt="3">
        <dgm:presLayoutVars>
          <dgm:bulletEnabled val="1"/>
        </dgm:presLayoutVars>
      </dgm:prSet>
      <dgm:spPr/>
      <dgm:t>
        <a:bodyPr/>
        <a:lstStyle/>
        <a:p>
          <a:endParaRPr lang="en-US"/>
        </a:p>
      </dgm:t>
    </dgm:pt>
  </dgm:ptLst>
  <dgm:cxnLst>
    <dgm:cxn modelId="{C88235F0-E3E4-4EE0-BCA3-A2ADDA9BFEEB}" srcId="{F64B0AAA-C8E6-4F9C-9984-17FCFD8890B9}" destId="{EE2B19D2-7286-4C32-B60E-BF382EA680F5}" srcOrd="0" destOrd="0" parTransId="{C63D38B3-F10A-44EE-9C71-6CABEDEDD3A8}" sibTransId="{FD6321BD-A34E-4FC1-8D60-3814392F08F0}"/>
    <dgm:cxn modelId="{ED06ECC9-1471-4A72-A376-21BDE718B7AF}" type="presOf" srcId="{FC6DDD0C-512D-4DFE-B7D4-9BBE50D09F3D}" destId="{D4B3D823-38BB-4DA8-9551-0AACAE5E49C8}" srcOrd="0" destOrd="0" presId="urn:microsoft.com/office/officeart/2005/8/layout/list1"/>
    <dgm:cxn modelId="{8AD56248-7D46-4FCE-BC18-4A236AF3C3DE}" srcId="{7B99D37C-5698-4325-B7BB-9D270349FB81}" destId="{E46CF806-2780-472D-B37D-82427CAD79C1}" srcOrd="0" destOrd="0" parTransId="{973F9E59-75FC-4E60-982B-21CB4718D987}" sibTransId="{CF824459-177C-46FB-B58B-0C420EDAFFB1}"/>
    <dgm:cxn modelId="{F4999611-93A6-4487-A345-157D79AA9517}" type="presOf" srcId="{A99087C6-6ADD-4264-81C5-DBF93E2BFACB}" destId="{E0AA5D29-5787-4DD9-B65F-D23443636D91}" srcOrd="1" destOrd="0" presId="urn:microsoft.com/office/officeart/2005/8/layout/list1"/>
    <dgm:cxn modelId="{63BDFFD7-9532-4B61-AFA1-CC22F5C6240E}" type="presOf" srcId="{EE2B19D2-7286-4C32-B60E-BF382EA680F5}" destId="{3D4CBFDE-791B-4ACE-8AC2-99AB9C62DC66}" srcOrd="0" destOrd="0" presId="urn:microsoft.com/office/officeart/2005/8/layout/list1"/>
    <dgm:cxn modelId="{AB663964-49F0-4239-86B6-8DE995CB908B}" srcId="{7B99D37C-5698-4325-B7BB-9D270349FB81}" destId="{CD3108C6-40C2-46F6-A3A9-A98C00554FCA}" srcOrd="1" destOrd="0" parTransId="{D70CF52E-7C30-4187-9C8B-95A6C182F0B7}" sibTransId="{AC70E6F6-60FC-4F27-95D1-BA4DB4845FE9}"/>
    <dgm:cxn modelId="{9BAEF76D-DEDD-4F46-AB49-8AC3FB6C6EED}" type="presOf" srcId="{7B99D37C-5698-4325-B7BB-9D270349FB81}" destId="{E4D26988-EC81-4FF7-81D0-CC7C22F7F470}" srcOrd="1" destOrd="0" presId="urn:microsoft.com/office/officeart/2005/8/layout/list1"/>
    <dgm:cxn modelId="{861C4C61-BB79-4336-A51F-0FA4EC57D220}" type="presOf" srcId="{7B99D37C-5698-4325-B7BB-9D270349FB81}" destId="{DC2D81EB-7DB3-4C24-88F3-CDA848D08240}" srcOrd="0" destOrd="0" presId="urn:microsoft.com/office/officeart/2005/8/layout/list1"/>
    <dgm:cxn modelId="{2FBFB7D3-7CA6-412F-86A7-69CB9235093E}" type="presOf" srcId="{F64B0AAA-C8E6-4F9C-9984-17FCFD8890B9}" destId="{D805AEB2-AEF6-4CA4-BD6E-8064C78378B9}" srcOrd="1" destOrd="0" presId="urn:microsoft.com/office/officeart/2005/8/layout/list1"/>
    <dgm:cxn modelId="{8E728E7C-A602-41C9-A786-FE649B4E89D7}" type="presOf" srcId="{CD3108C6-40C2-46F6-A3A9-A98C00554FCA}" destId="{C339C163-7594-4A7A-AD17-23267916CA5B}" srcOrd="0" destOrd="1" presId="urn:microsoft.com/office/officeart/2005/8/layout/list1"/>
    <dgm:cxn modelId="{03A10DCB-4F71-445D-9C78-95868F8997F4}" type="presOf" srcId="{D077BE5B-94EC-4AF5-99D4-26DCD4469D54}" destId="{9965D124-3690-481B-AFF1-792EE8D83B0A}" srcOrd="0" destOrd="0" presId="urn:microsoft.com/office/officeart/2005/8/layout/list1"/>
    <dgm:cxn modelId="{F0C48F47-E01C-4CF6-959D-B62BAE824EBE}" srcId="{A99087C6-6ADD-4264-81C5-DBF93E2BFACB}" destId="{FC6DDD0C-512D-4DFE-B7D4-9BBE50D09F3D}" srcOrd="0" destOrd="0" parTransId="{ECCCD189-356C-49A8-B7D6-1D703E4BCFCD}" sibTransId="{E0096CEA-64D1-42D5-822C-DC058BAC49F7}"/>
    <dgm:cxn modelId="{2EBAFBEF-844B-4BDE-94E3-8C89A4D86DD5}" type="presOf" srcId="{FCADA421-D7E0-4ED8-830B-C25C55B24C3D}" destId="{C339C163-7594-4A7A-AD17-23267916CA5B}" srcOrd="0" destOrd="2" presId="urn:microsoft.com/office/officeart/2005/8/layout/list1"/>
    <dgm:cxn modelId="{DC1FAEA3-116A-46AA-B962-D0E37D5A046E}" srcId="{D077BE5B-94EC-4AF5-99D4-26DCD4469D54}" destId="{F64B0AAA-C8E6-4F9C-9984-17FCFD8890B9}" srcOrd="1" destOrd="0" parTransId="{B0DD4ADE-FC9E-43AE-9C2F-DC1DC1D089C5}" sibTransId="{E5ECAA99-FE30-4E19-A2A0-C2DF7922655B}"/>
    <dgm:cxn modelId="{A80A62EE-7637-4B74-9B2F-A5333B52A4E1}" type="presOf" srcId="{A99087C6-6ADD-4264-81C5-DBF93E2BFACB}" destId="{7067ECD7-B619-461A-A04C-4200B0D9227A}" srcOrd="0" destOrd="0" presId="urn:microsoft.com/office/officeart/2005/8/layout/list1"/>
    <dgm:cxn modelId="{2FA94B88-1FA1-469E-8E75-8544EBBC0090}" srcId="{7B99D37C-5698-4325-B7BB-9D270349FB81}" destId="{FCADA421-D7E0-4ED8-830B-C25C55B24C3D}" srcOrd="2" destOrd="0" parTransId="{11CEB147-D671-44BA-9560-BE1A565F5DF5}" sibTransId="{71C2589E-5E45-4CF9-A83B-418F55DC29CF}"/>
    <dgm:cxn modelId="{AAEAE283-A1EA-4C67-A195-60F26827FCCC}" srcId="{D077BE5B-94EC-4AF5-99D4-26DCD4469D54}" destId="{A99087C6-6ADD-4264-81C5-DBF93E2BFACB}" srcOrd="0" destOrd="0" parTransId="{C7E1F4E4-A2DF-4AFF-A81E-C8624DDF0434}" sibTransId="{12FE5073-6372-4956-A435-697F8A9DEBBA}"/>
    <dgm:cxn modelId="{9359D9D2-BDDB-4789-A437-C870258817B0}" srcId="{D077BE5B-94EC-4AF5-99D4-26DCD4469D54}" destId="{7B99D37C-5698-4325-B7BB-9D270349FB81}" srcOrd="2" destOrd="0" parTransId="{719DB24A-8F85-4AB4-BB75-2BA0DC7BACBB}" sibTransId="{98F79843-C534-4CF4-95BB-855073E0EB9F}"/>
    <dgm:cxn modelId="{33B4FE93-2939-4BCE-BDCE-DB8F9B02C906}" type="presOf" srcId="{E46CF806-2780-472D-B37D-82427CAD79C1}" destId="{C339C163-7594-4A7A-AD17-23267916CA5B}" srcOrd="0" destOrd="0" presId="urn:microsoft.com/office/officeart/2005/8/layout/list1"/>
    <dgm:cxn modelId="{D37D1F83-9A63-4F84-928E-C73654518829}" type="presOf" srcId="{F64B0AAA-C8E6-4F9C-9984-17FCFD8890B9}" destId="{E4D4F9D0-F119-4032-AD5F-C9807F79F6E6}" srcOrd="0" destOrd="0" presId="urn:microsoft.com/office/officeart/2005/8/layout/list1"/>
    <dgm:cxn modelId="{A96EA38E-E05D-4883-9DAC-31B1BB8A53BB}" type="presParOf" srcId="{9965D124-3690-481B-AFF1-792EE8D83B0A}" destId="{A6A85B0F-A259-4F96-8F91-C51BDBAE2885}" srcOrd="0" destOrd="0" presId="urn:microsoft.com/office/officeart/2005/8/layout/list1"/>
    <dgm:cxn modelId="{5AD1FB95-F1CD-4C62-8DFC-4126CD86DB8C}" type="presParOf" srcId="{A6A85B0F-A259-4F96-8F91-C51BDBAE2885}" destId="{7067ECD7-B619-461A-A04C-4200B0D9227A}" srcOrd="0" destOrd="0" presId="urn:microsoft.com/office/officeart/2005/8/layout/list1"/>
    <dgm:cxn modelId="{C46C2ED7-7BB1-48AD-8C76-188BAAC3C76B}" type="presParOf" srcId="{A6A85B0F-A259-4F96-8F91-C51BDBAE2885}" destId="{E0AA5D29-5787-4DD9-B65F-D23443636D91}" srcOrd="1" destOrd="0" presId="urn:microsoft.com/office/officeart/2005/8/layout/list1"/>
    <dgm:cxn modelId="{218C0E0A-D4DF-4D72-91BF-D04728CC243A}" type="presParOf" srcId="{9965D124-3690-481B-AFF1-792EE8D83B0A}" destId="{7D04C3B3-9E56-4583-8E09-E242BF0B44BE}" srcOrd="1" destOrd="0" presId="urn:microsoft.com/office/officeart/2005/8/layout/list1"/>
    <dgm:cxn modelId="{1762E6B1-660C-45F9-9164-98CBEF42DA64}" type="presParOf" srcId="{9965D124-3690-481B-AFF1-792EE8D83B0A}" destId="{D4B3D823-38BB-4DA8-9551-0AACAE5E49C8}" srcOrd="2" destOrd="0" presId="urn:microsoft.com/office/officeart/2005/8/layout/list1"/>
    <dgm:cxn modelId="{071E0CF1-9F42-47D3-AAC7-74382387FBB9}" type="presParOf" srcId="{9965D124-3690-481B-AFF1-792EE8D83B0A}" destId="{7FD44B18-C7E9-4FEC-8BA2-E7BA4F451E4B}" srcOrd="3" destOrd="0" presId="urn:microsoft.com/office/officeart/2005/8/layout/list1"/>
    <dgm:cxn modelId="{3959F9EB-CC4E-4F90-BC82-595C8BEF2D96}" type="presParOf" srcId="{9965D124-3690-481B-AFF1-792EE8D83B0A}" destId="{A4E9F7BB-184B-4AD5-BB8E-DA77283ABCE8}" srcOrd="4" destOrd="0" presId="urn:microsoft.com/office/officeart/2005/8/layout/list1"/>
    <dgm:cxn modelId="{D082E579-F930-4A30-AA8D-6E4ABCA831DC}" type="presParOf" srcId="{A4E9F7BB-184B-4AD5-BB8E-DA77283ABCE8}" destId="{E4D4F9D0-F119-4032-AD5F-C9807F79F6E6}" srcOrd="0" destOrd="0" presId="urn:microsoft.com/office/officeart/2005/8/layout/list1"/>
    <dgm:cxn modelId="{DD420E78-BFCF-4279-A335-A1FE953BF570}" type="presParOf" srcId="{A4E9F7BB-184B-4AD5-BB8E-DA77283ABCE8}" destId="{D805AEB2-AEF6-4CA4-BD6E-8064C78378B9}" srcOrd="1" destOrd="0" presId="urn:microsoft.com/office/officeart/2005/8/layout/list1"/>
    <dgm:cxn modelId="{8A7BED15-7A1C-46AF-90D9-6271063E8FF3}" type="presParOf" srcId="{9965D124-3690-481B-AFF1-792EE8D83B0A}" destId="{D20A5B65-AB75-4138-BDF4-8776306D257D}" srcOrd="5" destOrd="0" presId="urn:microsoft.com/office/officeart/2005/8/layout/list1"/>
    <dgm:cxn modelId="{0324D8A5-A8FD-459C-9F31-725C27BC926C}" type="presParOf" srcId="{9965D124-3690-481B-AFF1-792EE8D83B0A}" destId="{3D4CBFDE-791B-4ACE-8AC2-99AB9C62DC66}" srcOrd="6" destOrd="0" presId="urn:microsoft.com/office/officeart/2005/8/layout/list1"/>
    <dgm:cxn modelId="{3BAA57BA-C180-48D1-85BA-C7F05C489B14}" type="presParOf" srcId="{9965D124-3690-481B-AFF1-792EE8D83B0A}" destId="{68D6404E-3426-4534-BD56-0F697C4E2767}" srcOrd="7" destOrd="0" presId="urn:microsoft.com/office/officeart/2005/8/layout/list1"/>
    <dgm:cxn modelId="{F5D7AE75-CF67-4CFF-9E08-C95C705CC2C9}" type="presParOf" srcId="{9965D124-3690-481B-AFF1-792EE8D83B0A}" destId="{8D85394C-2341-45B0-976A-F1F99132A717}" srcOrd="8" destOrd="0" presId="urn:microsoft.com/office/officeart/2005/8/layout/list1"/>
    <dgm:cxn modelId="{3CEED9BC-F4EA-48D8-BBBE-79EC8B0353B2}" type="presParOf" srcId="{8D85394C-2341-45B0-976A-F1F99132A717}" destId="{DC2D81EB-7DB3-4C24-88F3-CDA848D08240}" srcOrd="0" destOrd="0" presId="urn:microsoft.com/office/officeart/2005/8/layout/list1"/>
    <dgm:cxn modelId="{AD382E51-A6F1-4E25-A719-4283FCD03E20}" type="presParOf" srcId="{8D85394C-2341-45B0-976A-F1F99132A717}" destId="{E4D26988-EC81-4FF7-81D0-CC7C22F7F470}" srcOrd="1" destOrd="0" presId="urn:microsoft.com/office/officeart/2005/8/layout/list1"/>
    <dgm:cxn modelId="{37CCD6F6-AE79-44AF-92BE-9409BDF5B50E}" type="presParOf" srcId="{9965D124-3690-481B-AFF1-792EE8D83B0A}" destId="{1BFC56F9-5C53-4719-8E0B-C30E3D14B80C}" srcOrd="9" destOrd="0" presId="urn:microsoft.com/office/officeart/2005/8/layout/list1"/>
    <dgm:cxn modelId="{959BD11E-BB0A-40C9-AAB9-46149E6B8E96}" type="presParOf" srcId="{9965D124-3690-481B-AFF1-792EE8D83B0A}" destId="{C339C163-7594-4A7A-AD17-23267916CA5B}"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D21C52D-2075-47B9-850B-3F5632238D9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437B3C9-736C-45E7-811F-068C67517A8F}">
      <dgm:prSet custT="1"/>
      <dgm:spPr/>
      <dgm:t>
        <a:bodyPr/>
        <a:lstStyle/>
        <a:p>
          <a:r>
            <a:rPr lang="en-US" sz="2600" b="1" dirty="0" err="1"/>
            <a:t>Programme</a:t>
          </a:r>
          <a:r>
            <a:rPr lang="en-US" sz="2600" b="1" dirty="0"/>
            <a:t> Purpose: </a:t>
          </a:r>
        </a:p>
        <a:p>
          <a:r>
            <a:rPr lang="en-US" sz="2400" dirty="0"/>
            <a:t>To ensure that educators engage in life-long learning to improve their professional competence</a:t>
          </a:r>
        </a:p>
      </dgm:t>
    </dgm:pt>
    <dgm:pt modelId="{CD2C1D5A-D019-4B3E-A324-DC51D95E2706}" type="parTrans" cxnId="{FD9E7FC5-5A76-4BE9-9413-62914D91207E}">
      <dgm:prSet/>
      <dgm:spPr/>
      <dgm:t>
        <a:bodyPr/>
        <a:lstStyle/>
        <a:p>
          <a:endParaRPr lang="en-US"/>
        </a:p>
      </dgm:t>
    </dgm:pt>
    <dgm:pt modelId="{350CDA18-3C58-452B-B569-FC665A650BC9}" type="sibTrans" cxnId="{FD9E7FC5-5A76-4BE9-9413-62914D91207E}">
      <dgm:prSet/>
      <dgm:spPr/>
      <dgm:t>
        <a:bodyPr/>
        <a:lstStyle/>
        <a:p>
          <a:endParaRPr lang="en-US"/>
        </a:p>
      </dgm:t>
    </dgm:pt>
    <dgm:pt modelId="{4788D28B-6B2E-47D0-AEE8-108860739550}">
      <dgm:prSet custT="1"/>
      <dgm:spPr/>
      <dgm:t>
        <a:bodyPr/>
        <a:lstStyle/>
        <a:p>
          <a:r>
            <a:rPr lang="en-US" sz="2800" b="1" dirty="0"/>
            <a:t>Outcome</a:t>
          </a:r>
          <a:r>
            <a:rPr lang="en-US" sz="2400" dirty="0"/>
            <a:t>: Improved Teacher Competence</a:t>
          </a:r>
        </a:p>
      </dgm:t>
    </dgm:pt>
    <dgm:pt modelId="{D6659050-DF03-472E-A052-9A8D1ED19085}" type="parTrans" cxnId="{B9A8A9D4-9A9C-47B6-9E91-E1B81ADC3FB6}">
      <dgm:prSet/>
      <dgm:spPr/>
      <dgm:t>
        <a:bodyPr/>
        <a:lstStyle/>
        <a:p>
          <a:endParaRPr lang="en-US"/>
        </a:p>
      </dgm:t>
    </dgm:pt>
    <dgm:pt modelId="{D6EA66D4-916B-4E90-9D11-EA073DB3B1BF}" type="sibTrans" cxnId="{B9A8A9D4-9A9C-47B6-9E91-E1B81ADC3FB6}">
      <dgm:prSet/>
      <dgm:spPr/>
      <dgm:t>
        <a:bodyPr/>
        <a:lstStyle/>
        <a:p>
          <a:endParaRPr lang="en-US"/>
        </a:p>
      </dgm:t>
    </dgm:pt>
    <dgm:pt modelId="{D215D826-7DD1-4354-B60E-BEFECE0AEE83}">
      <dgm:prSet/>
      <dgm:spPr/>
      <dgm:t>
        <a:bodyPr/>
        <a:lstStyle/>
        <a:p>
          <a:r>
            <a:rPr lang="en-US" b="1" dirty="0"/>
            <a:t>Sub-</a:t>
          </a:r>
          <a:r>
            <a:rPr lang="en-US" b="1" dirty="0" err="1"/>
            <a:t>Programmes</a:t>
          </a:r>
          <a:r>
            <a:rPr lang="en-US" b="1" dirty="0"/>
            <a:t>:</a:t>
          </a:r>
          <a:endParaRPr lang="en-US" dirty="0"/>
        </a:p>
      </dgm:t>
    </dgm:pt>
    <dgm:pt modelId="{5CAAC5B2-ECBF-4568-9247-6DB91B1FDE65}" type="parTrans" cxnId="{E06680EC-506B-4B51-BFCC-DC7092A5792C}">
      <dgm:prSet/>
      <dgm:spPr/>
      <dgm:t>
        <a:bodyPr/>
        <a:lstStyle/>
        <a:p>
          <a:endParaRPr lang="en-US"/>
        </a:p>
      </dgm:t>
    </dgm:pt>
    <dgm:pt modelId="{FBF31498-2AB8-4797-A307-83A46832083C}" type="sibTrans" cxnId="{E06680EC-506B-4B51-BFCC-DC7092A5792C}">
      <dgm:prSet/>
      <dgm:spPr/>
      <dgm:t>
        <a:bodyPr/>
        <a:lstStyle/>
        <a:p>
          <a:endParaRPr lang="en-US"/>
        </a:p>
      </dgm:t>
    </dgm:pt>
    <dgm:pt modelId="{377CCF1F-B9FF-42ED-876E-A342017E03DA}">
      <dgm:prSet/>
      <dgm:spPr/>
      <dgm:t>
        <a:bodyPr/>
        <a:lstStyle/>
        <a:p>
          <a:r>
            <a:rPr lang="en-US" b="1" dirty="0"/>
            <a:t>Sub-</a:t>
          </a:r>
          <a:r>
            <a:rPr lang="en-US" b="1" dirty="0" err="1"/>
            <a:t>Programmes</a:t>
          </a:r>
          <a:endParaRPr lang="en-US" dirty="0"/>
        </a:p>
      </dgm:t>
    </dgm:pt>
    <dgm:pt modelId="{539EF7B9-65F3-4784-B48D-F38DC90FD1FF}" type="parTrans" cxnId="{AC2C727A-B836-4908-921B-D71A7464DC88}">
      <dgm:prSet/>
      <dgm:spPr/>
      <dgm:t>
        <a:bodyPr/>
        <a:lstStyle/>
        <a:p>
          <a:endParaRPr lang="en-US"/>
        </a:p>
      </dgm:t>
    </dgm:pt>
    <dgm:pt modelId="{55459424-9AE9-41AC-85B6-DF6B1965705D}" type="sibTrans" cxnId="{AC2C727A-B836-4908-921B-D71A7464DC88}">
      <dgm:prSet/>
      <dgm:spPr/>
      <dgm:t>
        <a:bodyPr/>
        <a:lstStyle/>
        <a:p>
          <a:endParaRPr lang="en-US"/>
        </a:p>
      </dgm:t>
    </dgm:pt>
    <dgm:pt modelId="{18DAD0A9-07C2-4379-92AD-6AD9B5E8987A}">
      <dgm:prSet/>
      <dgm:spPr/>
      <dgm:t>
        <a:bodyPr/>
        <a:lstStyle/>
        <a:p>
          <a:r>
            <a:rPr lang="en-US"/>
            <a:t>Continuing Professional Teacher Development Management System</a:t>
          </a:r>
        </a:p>
      </dgm:t>
    </dgm:pt>
    <dgm:pt modelId="{AAB6B106-9571-4C51-8D70-E03212F76C31}" type="parTrans" cxnId="{CAED0926-D7AD-42F2-BCD6-AEE4FAA93B0A}">
      <dgm:prSet/>
      <dgm:spPr/>
      <dgm:t>
        <a:bodyPr/>
        <a:lstStyle/>
        <a:p>
          <a:endParaRPr lang="en-US"/>
        </a:p>
      </dgm:t>
    </dgm:pt>
    <dgm:pt modelId="{DC6E32F1-62A7-4861-ADE8-00D91D4C4442}" type="sibTrans" cxnId="{CAED0926-D7AD-42F2-BCD6-AEE4FAA93B0A}">
      <dgm:prSet/>
      <dgm:spPr/>
      <dgm:t>
        <a:bodyPr/>
        <a:lstStyle/>
        <a:p>
          <a:endParaRPr lang="en-US"/>
        </a:p>
      </dgm:t>
    </dgm:pt>
    <dgm:pt modelId="{A7AD52C7-FA01-476A-9C4C-B5B79D2FCC7D}">
      <dgm:prSet/>
      <dgm:spPr/>
      <dgm:t>
        <a:bodyPr/>
        <a:lstStyle/>
        <a:p>
          <a:r>
            <a:rPr lang="en-US" dirty="0"/>
            <a:t>Member Support</a:t>
          </a:r>
        </a:p>
      </dgm:t>
    </dgm:pt>
    <dgm:pt modelId="{D3F146F8-B4CE-4CEE-952D-3531F1BA784A}" type="parTrans" cxnId="{7E04D020-B199-4013-A16C-FE2AA7414158}">
      <dgm:prSet/>
      <dgm:spPr/>
      <dgm:t>
        <a:bodyPr/>
        <a:lstStyle/>
        <a:p>
          <a:endParaRPr lang="en-US"/>
        </a:p>
      </dgm:t>
    </dgm:pt>
    <dgm:pt modelId="{C87F2C8D-9214-4FF8-A637-D0C949829DF9}" type="sibTrans" cxnId="{7E04D020-B199-4013-A16C-FE2AA7414158}">
      <dgm:prSet/>
      <dgm:spPr/>
      <dgm:t>
        <a:bodyPr/>
        <a:lstStyle/>
        <a:p>
          <a:endParaRPr lang="en-US"/>
        </a:p>
      </dgm:t>
    </dgm:pt>
    <dgm:pt modelId="{92B79BD5-91C5-47DA-9A6E-2753E7062927}">
      <dgm:prSet/>
      <dgm:spPr/>
      <dgm:t>
        <a:bodyPr/>
        <a:lstStyle/>
        <a:p>
          <a:r>
            <a:rPr lang="en-US"/>
            <a:t>Quality Management</a:t>
          </a:r>
        </a:p>
      </dgm:t>
    </dgm:pt>
    <dgm:pt modelId="{957BC906-887F-4976-A107-36A51D67615A}" type="parTrans" cxnId="{DC269A00-5896-4073-9401-AFB564243B7F}">
      <dgm:prSet/>
      <dgm:spPr/>
      <dgm:t>
        <a:bodyPr/>
        <a:lstStyle/>
        <a:p>
          <a:endParaRPr lang="en-US"/>
        </a:p>
      </dgm:t>
    </dgm:pt>
    <dgm:pt modelId="{3098025F-8A31-41FA-9B6E-402A448C380B}" type="sibTrans" cxnId="{DC269A00-5896-4073-9401-AFB564243B7F}">
      <dgm:prSet/>
      <dgm:spPr/>
      <dgm:t>
        <a:bodyPr/>
        <a:lstStyle/>
        <a:p>
          <a:endParaRPr lang="en-US"/>
        </a:p>
      </dgm:t>
    </dgm:pt>
    <dgm:pt modelId="{E7B78568-0DE2-4606-B32F-88D26FE8A9AF}" type="pres">
      <dgm:prSet presAssocID="{BD21C52D-2075-47B9-850B-3F5632238D97}" presName="linear" presStyleCnt="0">
        <dgm:presLayoutVars>
          <dgm:animLvl val="lvl"/>
          <dgm:resizeHandles val="exact"/>
        </dgm:presLayoutVars>
      </dgm:prSet>
      <dgm:spPr/>
      <dgm:t>
        <a:bodyPr/>
        <a:lstStyle/>
        <a:p>
          <a:endParaRPr lang="en-US"/>
        </a:p>
      </dgm:t>
    </dgm:pt>
    <dgm:pt modelId="{83B50CF6-C43E-4595-9618-49547EF2962E}" type="pres">
      <dgm:prSet presAssocID="{4437B3C9-736C-45E7-811F-068C67517A8F}" presName="parentText" presStyleLbl="node1" presStyleIdx="0" presStyleCnt="3" custLinFactNeighborY="-63755">
        <dgm:presLayoutVars>
          <dgm:chMax val="0"/>
          <dgm:bulletEnabled val="1"/>
        </dgm:presLayoutVars>
      </dgm:prSet>
      <dgm:spPr/>
      <dgm:t>
        <a:bodyPr/>
        <a:lstStyle/>
        <a:p>
          <a:endParaRPr lang="en-US"/>
        </a:p>
      </dgm:t>
    </dgm:pt>
    <dgm:pt modelId="{F21DBD5A-D0FD-4A42-9252-87CE17E14FDB}" type="pres">
      <dgm:prSet presAssocID="{350CDA18-3C58-452B-B569-FC665A650BC9}" presName="spacer" presStyleCnt="0"/>
      <dgm:spPr/>
    </dgm:pt>
    <dgm:pt modelId="{983A0C58-D166-4A33-B134-13F323BD356C}" type="pres">
      <dgm:prSet presAssocID="{4788D28B-6B2E-47D0-AEE8-108860739550}" presName="parentText" presStyleLbl="node1" presStyleIdx="1" presStyleCnt="3" custScaleY="48998" custLinFactNeighborX="166" custLinFactNeighborY="-65501">
        <dgm:presLayoutVars>
          <dgm:chMax val="0"/>
          <dgm:bulletEnabled val="1"/>
        </dgm:presLayoutVars>
      </dgm:prSet>
      <dgm:spPr/>
      <dgm:t>
        <a:bodyPr/>
        <a:lstStyle/>
        <a:p>
          <a:endParaRPr lang="en-US"/>
        </a:p>
      </dgm:t>
    </dgm:pt>
    <dgm:pt modelId="{0F86FAD1-F2BB-44A9-B760-88FCF5AA1884}" type="pres">
      <dgm:prSet presAssocID="{D6EA66D4-916B-4E90-9D11-EA073DB3B1BF}" presName="spacer" presStyleCnt="0"/>
      <dgm:spPr/>
    </dgm:pt>
    <dgm:pt modelId="{95CCFE3E-7127-4F22-A2CA-F3B7BCD0393B}" type="pres">
      <dgm:prSet presAssocID="{D215D826-7DD1-4354-B60E-BEFECE0AEE83}" presName="parentText" presStyleLbl="node1" presStyleIdx="2" presStyleCnt="3" custScaleY="61339">
        <dgm:presLayoutVars>
          <dgm:chMax val="0"/>
          <dgm:bulletEnabled val="1"/>
        </dgm:presLayoutVars>
      </dgm:prSet>
      <dgm:spPr/>
      <dgm:t>
        <a:bodyPr/>
        <a:lstStyle/>
        <a:p>
          <a:endParaRPr lang="en-US"/>
        </a:p>
      </dgm:t>
    </dgm:pt>
    <dgm:pt modelId="{1B369C6E-E751-4B55-9990-6ED648377A03}" type="pres">
      <dgm:prSet presAssocID="{D215D826-7DD1-4354-B60E-BEFECE0AEE83}" presName="childText" presStyleLbl="revTx" presStyleIdx="0" presStyleCnt="1">
        <dgm:presLayoutVars>
          <dgm:bulletEnabled val="1"/>
        </dgm:presLayoutVars>
      </dgm:prSet>
      <dgm:spPr/>
      <dgm:t>
        <a:bodyPr/>
        <a:lstStyle/>
        <a:p>
          <a:endParaRPr lang="en-US"/>
        </a:p>
      </dgm:t>
    </dgm:pt>
  </dgm:ptLst>
  <dgm:cxnLst>
    <dgm:cxn modelId="{4C1984A8-71DD-4809-B11F-AD08076B1307}" type="presOf" srcId="{D215D826-7DD1-4354-B60E-BEFECE0AEE83}" destId="{95CCFE3E-7127-4F22-A2CA-F3B7BCD0393B}" srcOrd="0" destOrd="0" presId="urn:microsoft.com/office/officeart/2005/8/layout/vList2"/>
    <dgm:cxn modelId="{AC2C727A-B836-4908-921B-D71A7464DC88}" srcId="{D215D826-7DD1-4354-B60E-BEFECE0AEE83}" destId="{377CCF1F-B9FF-42ED-876E-A342017E03DA}" srcOrd="0" destOrd="0" parTransId="{539EF7B9-65F3-4784-B48D-F38DC90FD1FF}" sibTransId="{55459424-9AE9-41AC-85B6-DF6B1965705D}"/>
    <dgm:cxn modelId="{57E1F188-FA36-4D2A-840E-70E93FA5A193}" type="presOf" srcId="{18DAD0A9-07C2-4379-92AD-6AD9B5E8987A}" destId="{1B369C6E-E751-4B55-9990-6ED648377A03}" srcOrd="0" destOrd="1" presId="urn:microsoft.com/office/officeart/2005/8/layout/vList2"/>
    <dgm:cxn modelId="{125B8218-2B45-49D2-B90D-B9E1EBB1967C}" type="presOf" srcId="{4788D28B-6B2E-47D0-AEE8-108860739550}" destId="{983A0C58-D166-4A33-B134-13F323BD356C}" srcOrd="0" destOrd="0" presId="urn:microsoft.com/office/officeart/2005/8/layout/vList2"/>
    <dgm:cxn modelId="{D6B40E00-9D2A-4533-8042-448738864F69}" type="presOf" srcId="{377CCF1F-B9FF-42ED-876E-A342017E03DA}" destId="{1B369C6E-E751-4B55-9990-6ED648377A03}" srcOrd="0" destOrd="0" presId="urn:microsoft.com/office/officeart/2005/8/layout/vList2"/>
    <dgm:cxn modelId="{CAED0926-D7AD-42F2-BCD6-AEE4FAA93B0A}" srcId="{377CCF1F-B9FF-42ED-876E-A342017E03DA}" destId="{18DAD0A9-07C2-4379-92AD-6AD9B5E8987A}" srcOrd="0" destOrd="0" parTransId="{AAB6B106-9571-4C51-8D70-E03212F76C31}" sibTransId="{DC6E32F1-62A7-4861-ADE8-00D91D4C4442}"/>
    <dgm:cxn modelId="{E06680EC-506B-4B51-BFCC-DC7092A5792C}" srcId="{BD21C52D-2075-47B9-850B-3F5632238D97}" destId="{D215D826-7DD1-4354-B60E-BEFECE0AEE83}" srcOrd="2" destOrd="0" parTransId="{5CAAC5B2-ECBF-4568-9247-6DB91B1FDE65}" sibTransId="{FBF31498-2AB8-4797-A307-83A46832083C}"/>
    <dgm:cxn modelId="{7E04D020-B199-4013-A16C-FE2AA7414158}" srcId="{377CCF1F-B9FF-42ED-876E-A342017E03DA}" destId="{A7AD52C7-FA01-476A-9C4C-B5B79D2FCC7D}" srcOrd="1" destOrd="0" parTransId="{D3F146F8-B4CE-4CEE-952D-3531F1BA784A}" sibTransId="{C87F2C8D-9214-4FF8-A637-D0C949829DF9}"/>
    <dgm:cxn modelId="{B9A8A9D4-9A9C-47B6-9E91-E1B81ADC3FB6}" srcId="{BD21C52D-2075-47B9-850B-3F5632238D97}" destId="{4788D28B-6B2E-47D0-AEE8-108860739550}" srcOrd="1" destOrd="0" parTransId="{D6659050-DF03-472E-A052-9A8D1ED19085}" sibTransId="{D6EA66D4-916B-4E90-9D11-EA073DB3B1BF}"/>
    <dgm:cxn modelId="{FD9E7FC5-5A76-4BE9-9413-62914D91207E}" srcId="{BD21C52D-2075-47B9-850B-3F5632238D97}" destId="{4437B3C9-736C-45E7-811F-068C67517A8F}" srcOrd="0" destOrd="0" parTransId="{CD2C1D5A-D019-4B3E-A324-DC51D95E2706}" sibTransId="{350CDA18-3C58-452B-B569-FC665A650BC9}"/>
    <dgm:cxn modelId="{3D899609-E454-4643-A82F-0F9103AD7CE4}" type="presOf" srcId="{A7AD52C7-FA01-476A-9C4C-B5B79D2FCC7D}" destId="{1B369C6E-E751-4B55-9990-6ED648377A03}" srcOrd="0" destOrd="2" presId="urn:microsoft.com/office/officeart/2005/8/layout/vList2"/>
    <dgm:cxn modelId="{35A6190C-26AC-46EE-97D5-555A3639934F}" type="presOf" srcId="{4437B3C9-736C-45E7-811F-068C67517A8F}" destId="{83B50CF6-C43E-4595-9618-49547EF2962E}" srcOrd="0" destOrd="0" presId="urn:microsoft.com/office/officeart/2005/8/layout/vList2"/>
    <dgm:cxn modelId="{D4C2704C-821D-4C96-9DAA-49520C6CAB72}" type="presOf" srcId="{BD21C52D-2075-47B9-850B-3F5632238D97}" destId="{E7B78568-0DE2-4606-B32F-88D26FE8A9AF}" srcOrd="0" destOrd="0" presId="urn:microsoft.com/office/officeart/2005/8/layout/vList2"/>
    <dgm:cxn modelId="{DC269A00-5896-4073-9401-AFB564243B7F}" srcId="{377CCF1F-B9FF-42ED-876E-A342017E03DA}" destId="{92B79BD5-91C5-47DA-9A6E-2753E7062927}" srcOrd="2" destOrd="0" parTransId="{957BC906-887F-4976-A107-36A51D67615A}" sibTransId="{3098025F-8A31-41FA-9B6E-402A448C380B}"/>
    <dgm:cxn modelId="{1F8F127F-4755-4B99-ADA5-37848DE20EBC}" type="presOf" srcId="{92B79BD5-91C5-47DA-9A6E-2753E7062927}" destId="{1B369C6E-E751-4B55-9990-6ED648377A03}" srcOrd="0" destOrd="3" presId="urn:microsoft.com/office/officeart/2005/8/layout/vList2"/>
    <dgm:cxn modelId="{A539CE9F-7342-41D6-9FDA-B0E1A2AE6E85}" type="presParOf" srcId="{E7B78568-0DE2-4606-B32F-88D26FE8A9AF}" destId="{83B50CF6-C43E-4595-9618-49547EF2962E}" srcOrd="0" destOrd="0" presId="urn:microsoft.com/office/officeart/2005/8/layout/vList2"/>
    <dgm:cxn modelId="{7031EEDA-8D7C-4198-9AA9-1993C96ED1AC}" type="presParOf" srcId="{E7B78568-0DE2-4606-B32F-88D26FE8A9AF}" destId="{F21DBD5A-D0FD-4A42-9252-87CE17E14FDB}" srcOrd="1" destOrd="0" presId="urn:microsoft.com/office/officeart/2005/8/layout/vList2"/>
    <dgm:cxn modelId="{8FCE5C65-6129-4EAC-BBD8-EA316BDC1BED}" type="presParOf" srcId="{E7B78568-0DE2-4606-B32F-88D26FE8A9AF}" destId="{983A0C58-D166-4A33-B134-13F323BD356C}" srcOrd="2" destOrd="0" presId="urn:microsoft.com/office/officeart/2005/8/layout/vList2"/>
    <dgm:cxn modelId="{7EF05810-FC0D-4C62-BC59-4738B9B25033}" type="presParOf" srcId="{E7B78568-0DE2-4606-B32F-88D26FE8A9AF}" destId="{0F86FAD1-F2BB-44A9-B760-88FCF5AA1884}" srcOrd="3" destOrd="0" presId="urn:microsoft.com/office/officeart/2005/8/layout/vList2"/>
    <dgm:cxn modelId="{8B30B903-1D83-407F-85AC-9A43B3C86BD5}" type="presParOf" srcId="{E7B78568-0DE2-4606-B32F-88D26FE8A9AF}" destId="{95CCFE3E-7127-4F22-A2CA-F3B7BCD0393B}" srcOrd="4" destOrd="0" presId="urn:microsoft.com/office/officeart/2005/8/layout/vList2"/>
    <dgm:cxn modelId="{2A77849F-0BA1-4839-956D-1CFE76601032}" type="presParOf" srcId="{E7B78568-0DE2-4606-B32F-88D26FE8A9AF}" destId="{1B369C6E-E751-4B55-9990-6ED648377A03}"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2B92ACE-DE24-4DE4-8AA8-A1C8AE804DD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A188827-9010-4DBB-9704-3C30ABEF307F}">
      <dgm:prSet custT="1"/>
      <dgm:spPr/>
      <dgm:t>
        <a:bodyPr/>
        <a:lstStyle/>
        <a:p>
          <a:r>
            <a:rPr lang="en-US" sz="2800" b="1" dirty="0" err="1"/>
            <a:t>Programme</a:t>
          </a:r>
          <a:r>
            <a:rPr lang="en-US" sz="2800" b="1" dirty="0"/>
            <a:t> Purpose</a:t>
          </a:r>
        </a:p>
        <a:p>
          <a:r>
            <a:rPr lang="en-US" sz="2400" b="0" dirty="0"/>
            <a:t>To Improve and maintain the status and image of the teaching profession and ensure the quality of initial teacher education and ongoing professional development through quality assurance mechanisms and standards.</a:t>
          </a:r>
          <a:endParaRPr lang="en-US" sz="2400" dirty="0"/>
        </a:p>
      </dgm:t>
    </dgm:pt>
    <dgm:pt modelId="{C75B2D51-7788-4BDB-9993-EB7FE339ED73}" type="parTrans" cxnId="{73E95C42-C6DE-473A-AEBB-34AFBDA433E6}">
      <dgm:prSet/>
      <dgm:spPr/>
      <dgm:t>
        <a:bodyPr/>
        <a:lstStyle/>
        <a:p>
          <a:endParaRPr lang="en-US"/>
        </a:p>
      </dgm:t>
    </dgm:pt>
    <dgm:pt modelId="{FA8955A1-28DE-49BF-A903-51B7CE2C5AF1}" type="sibTrans" cxnId="{73E95C42-C6DE-473A-AEBB-34AFBDA433E6}">
      <dgm:prSet/>
      <dgm:spPr/>
      <dgm:t>
        <a:bodyPr/>
        <a:lstStyle/>
        <a:p>
          <a:endParaRPr lang="en-US"/>
        </a:p>
      </dgm:t>
    </dgm:pt>
    <dgm:pt modelId="{737C457C-7F63-4D1E-9138-C60B2F77A4A9}">
      <dgm:prSet custT="1"/>
      <dgm:spPr/>
      <dgm:t>
        <a:bodyPr/>
        <a:lstStyle/>
        <a:p>
          <a:r>
            <a:rPr lang="en-US" sz="2800" b="1" dirty="0"/>
            <a:t>Outcome</a:t>
          </a:r>
          <a:r>
            <a:rPr lang="en-US" sz="1900" dirty="0"/>
            <a:t>: </a:t>
          </a:r>
          <a:r>
            <a:rPr lang="en-US" sz="2400" dirty="0"/>
            <a:t>Improved Professionalism</a:t>
          </a:r>
          <a:endParaRPr lang="en-US" sz="1900" dirty="0"/>
        </a:p>
      </dgm:t>
    </dgm:pt>
    <dgm:pt modelId="{EAD5A18E-BDF0-486E-A03C-DA535366E2D5}" type="parTrans" cxnId="{B80ED796-9229-407B-BF5D-DC36D9216E38}">
      <dgm:prSet/>
      <dgm:spPr/>
      <dgm:t>
        <a:bodyPr/>
        <a:lstStyle/>
        <a:p>
          <a:endParaRPr lang="en-US"/>
        </a:p>
      </dgm:t>
    </dgm:pt>
    <dgm:pt modelId="{B2834FF6-C9F4-4B8D-8687-1E760E69ABA8}" type="sibTrans" cxnId="{B80ED796-9229-407B-BF5D-DC36D9216E38}">
      <dgm:prSet/>
      <dgm:spPr/>
      <dgm:t>
        <a:bodyPr/>
        <a:lstStyle/>
        <a:p>
          <a:endParaRPr lang="en-US"/>
        </a:p>
      </dgm:t>
    </dgm:pt>
    <dgm:pt modelId="{34F97FC9-6286-40E8-9DA6-9FDDE22C5433}">
      <dgm:prSet/>
      <dgm:spPr/>
      <dgm:t>
        <a:bodyPr/>
        <a:lstStyle/>
        <a:p>
          <a:endParaRPr lang="en-US" dirty="0"/>
        </a:p>
      </dgm:t>
    </dgm:pt>
    <dgm:pt modelId="{CC037218-6FAD-4EBD-BA8F-244BE54DA7CD}" type="parTrans" cxnId="{65DDCB0A-DC32-4070-A098-85C3B856226B}">
      <dgm:prSet/>
      <dgm:spPr/>
      <dgm:t>
        <a:bodyPr/>
        <a:lstStyle/>
        <a:p>
          <a:endParaRPr lang="en-US"/>
        </a:p>
      </dgm:t>
    </dgm:pt>
    <dgm:pt modelId="{EEE1CA43-0E73-4883-ABF4-C7D0E1F1246D}" type="sibTrans" cxnId="{65DDCB0A-DC32-4070-A098-85C3B856226B}">
      <dgm:prSet/>
      <dgm:spPr/>
      <dgm:t>
        <a:bodyPr/>
        <a:lstStyle/>
        <a:p>
          <a:endParaRPr lang="en-US"/>
        </a:p>
      </dgm:t>
    </dgm:pt>
    <dgm:pt modelId="{234FC5F2-0C61-45FF-8964-F8B5E31E35B0}">
      <dgm:prSet custT="1"/>
      <dgm:spPr/>
      <dgm:t>
        <a:bodyPr/>
        <a:lstStyle/>
        <a:p>
          <a:r>
            <a:rPr lang="en-ZA" sz="3200" b="1" dirty="0"/>
            <a:t>Sub-Programmes</a:t>
          </a:r>
        </a:p>
        <a:p>
          <a:r>
            <a:rPr lang="en-ZA" sz="2400" dirty="0"/>
            <a:t>Initial Teacher Education</a:t>
          </a:r>
        </a:p>
        <a:p>
          <a:r>
            <a:rPr lang="en-ZA" sz="2400" dirty="0"/>
            <a:t>Newly Qualified Educators</a:t>
          </a:r>
        </a:p>
        <a:p>
          <a:r>
            <a:rPr lang="en-ZA" sz="2400" dirty="0"/>
            <a:t>Practising Educators</a:t>
          </a:r>
        </a:p>
      </dgm:t>
    </dgm:pt>
    <dgm:pt modelId="{6DFDF28F-7E92-4E3C-A416-B236F4C10D3F}" type="parTrans" cxnId="{B0CA9E85-906D-429B-94CF-5B5F30E3EBD7}">
      <dgm:prSet/>
      <dgm:spPr/>
      <dgm:t>
        <a:bodyPr/>
        <a:lstStyle/>
        <a:p>
          <a:endParaRPr lang="en-ZA"/>
        </a:p>
      </dgm:t>
    </dgm:pt>
    <dgm:pt modelId="{CDDB0505-2FF6-4C00-88D7-627BE35E3A10}" type="sibTrans" cxnId="{B0CA9E85-906D-429B-94CF-5B5F30E3EBD7}">
      <dgm:prSet/>
      <dgm:spPr/>
      <dgm:t>
        <a:bodyPr/>
        <a:lstStyle/>
        <a:p>
          <a:endParaRPr lang="en-ZA"/>
        </a:p>
      </dgm:t>
    </dgm:pt>
    <dgm:pt modelId="{49A7FAFF-945D-4913-8E92-466B7EA276E4}" type="pres">
      <dgm:prSet presAssocID="{12B92ACE-DE24-4DE4-8AA8-A1C8AE804DDE}" presName="linear" presStyleCnt="0">
        <dgm:presLayoutVars>
          <dgm:animLvl val="lvl"/>
          <dgm:resizeHandles val="exact"/>
        </dgm:presLayoutVars>
      </dgm:prSet>
      <dgm:spPr/>
      <dgm:t>
        <a:bodyPr/>
        <a:lstStyle/>
        <a:p>
          <a:endParaRPr lang="en-US"/>
        </a:p>
      </dgm:t>
    </dgm:pt>
    <dgm:pt modelId="{EAEA3E41-8172-4676-8467-176F16716331}" type="pres">
      <dgm:prSet presAssocID="{5A188827-9010-4DBB-9704-3C30ABEF307F}" presName="parentText" presStyleLbl="node1" presStyleIdx="0" presStyleCnt="3" custScaleY="120520">
        <dgm:presLayoutVars>
          <dgm:chMax val="0"/>
          <dgm:bulletEnabled val="1"/>
        </dgm:presLayoutVars>
      </dgm:prSet>
      <dgm:spPr/>
      <dgm:t>
        <a:bodyPr/>
        <a:lstStyle/>
        <a:p>
          <a:endParaRPr lang="en-US"/>
        </a:p>
      </dgm:t>
    </dgm:pt>
    <dgm:pt modelId="{BD78E50A-05FB-4643-8684-34553C05959B}" type="pres">
      <dgm:prSet presAssocID="{FA8955A1-28DE-49BF-A903-51B7CE2C5AF1}" presName="spacer" presStyleCnt="0"/>
      <dgm:spPr/>
    </dgm:pt>
    <dgm:pt modelId="{8EF88226-5A9D-48EB-9503-57A1BA0E4654}" type="pres">
      <dgm:prSet presAssocID="{737C457C-7F63-4D1E-9138-C60B2F77A4A9}" presName="parentText" presStyleLbl="node1" presStyleIdx="1" presStyleCnt="3" custScaleY="71089" custLinFactNeighborY="84709">
        <dgm:presLayoutVars>
          <dgm:chMax val="0"/>
          <dgm:bulletEnabled val="1"/>
        </dgm:presLayoutVars>
      </dgm:prSet>
      <dgm:spPr/>
      <dgm:t>
        <a:bodyPr/>
        <a:lstStyle/>
        <a:p>
          <a:endParaRPr lang="en-US"/>
        </a:p>
      </dgm:t>
    </dgm:pt>
    <dgm:pt modelId="{D4A77B49-18F7-4EF9-95FE-BD5FC6C68D94}" type="pres">
      <dgm:prSet presAssocID="{737C457C-7F63-4D1E-9138-C60B2F77A4A9}" presName="childText" presStyleLbl="revTx" presStyleIdx="0" presStyleCnt="1">
        <dgm:presLayoutVars>
          <dgm:bulletEnabled val="1"/>
        </dgm:presLayoutVars>
      </dgm:prSet>
      <dgm:spPr/>
      <dgm:t>
        <a:bodyPr/>
        <a:lstStyle/>
        <a:p>
          <a:endParaRPr lang="en-US"/>
        </a:p>
      </dgm:t>
    </dgm:pt>
    <dgm:pt modelId="{50BA28D6-7139-4829-9F45-806EDCA4480B}" type="pres">
      <dgm:prSet presAssocID="{234FC5F2-0C61-45FF-8964-F8B5E31E35B0}" presName="parentText" presStyleLbl="node1" presStyleIdx="2" presStyleCnt="3">
        <dgm:presLayoutVars>
          <dgm:chMax val="0"/>
          <dgm:bulletEnabled val="1"/>
        </dgm:presLayoutVars>
      </dgm:prSet>
      <dgm:spPr/>
      <dgm:t>
        <a:bodyPr/>
        <a:lstStyle/>
        <a:p>
          <a:endParaRPr lang="en-US"/>
        </a:p>
      </dgm:t>
    </dgm:pt>
  </dgm:ptLst>
  <dgm:cxnLst>
    <dgm:cxn modelId="{EA763AE6-5237-44AB-A9E6-8FF8C8EC50D3}" type="presOf" srcId="{12B92ACE-DE24-4DE4-8AA8-A1C8AE804DDE}" destId="{49A7FAFF-945D-4913-8E92-466B7EA276E4}" srcOrd="0" destOrd="0" presId="urn:microsoft.com/office/officeart/2005/8/layout/vList2"/>
    <dgm:cxn modelId="{B80ED796-9229-407B-BF5D-DC36D9216E38}" srcId="{12B92ACE-DE24-4DE4-8AA8-A1C8AE804DDE}" destId="{737C457C-7F63-4D1E-9138-C60B2F77A4A9}" srcOrd="1" destOrd="0" parTransId="{EAD5A18E-BDF0-486E-A03C-DA535366E2D5}" sibTransId="{B2834FF6-C9F4-4B8D-8687-1E760E69ABA8}"/>
    <dgm:cxn modelId="{B7C1FF86-8E49-423F-9BE1-D6D16CB3CE2B}" type="presOf" srcId="{34F97FC9-6286-40E8-9DA6-9FDDE22C5433}" destId="{D4A77B49-18F7-4EF9-95FE-BD5FC6C68D94}" srcOrd="0" destOrd="0" presId="urn:microsoft.com/office/officeart/2005/8/layout/vList2"/>
    <dgm:cxn modelId="{A6BD1239-F0CD-488B-B2BA-9C6FA0BB469C}" type="presOf" srcId="{5A188827-9010-4DBB-9704-3C30ABEF307F}" destId="{EAEA3E41-8172-4676-8467-176F16716331}" srcOrd="0" destOrd="0" presId="urn:microsoft.com/office/officeart/2005/8/layout/vList2"/>
    <dgm:cxn modelId="{F86C7A61-2136-4371-A589-F31274618BE7}" type="presOf" srcId="{234FC5F2-0C61-45FF-8964-F8B5E31E35B0}" destId="{50BA28D6-7139-4829-9F45-806EDCA4480B}" srcOrd="0" destOrd="0" presId="urn:microsoft.com/office/officeart/2005/8/layout/vList2"/>
    <dgm:cxn modelId="{65DDCB0A-DC32-4070-A098-85C3B856226B}" srcId="{737C457C-7F63-4D1E-9138-C60B2F77A4A9}" destId="{34F97FC9-6286-40E8-9DA6-9FDDE22C5433}" srcOrd="0" destOrd="0" parTransId="{CC037218-6FAD-4EBD-BA8F-244BE54DA7CD}" sibTransId="{EEE1CA43-0E73-4883-ABF4-C7D0E1F1246D}"/>
    <dgm:cxn modelId="{9F604D7F-B125-4A6A-A89D-6BF35287E764}" type="presOf" srcId="{737C457C-7F63-4D1E-9138-C60B2F77A4A9}" destId="{8EF88226-5A9D-48EB-9503-57A1BA0E4654}" srcOrd="0" destOrd="0" presId="urn:microsoft.com/office/officeart/2005/8/layout/vList2"/>
    <dgm:cxn modelId="{73E95C42-C6DE-473A-AEBB-34AFBDA433E6}" srcId="{12B92ACE-DE24-4DE4-8AA8-A1C8AE804DDE}" destId="{5A188827-9010-4DBB-9704-3C30ABEF307F}" srcOrd="0" destOrd="0" parTransId="{C75B2D51-7788-4BDB-9993-EB7FE339ED73}" sibTransId="{FA8955A1-28DE-49BF-A903-51B7CE2C5AF1}"/>
    <dgm:cxn modelId="{B0CA9E85-906D-429B-94CF-5B5F30E3EBD7}" srcId="{12B92ACE-DE24-4DE4-8AA8-A1C8AE804DDE}" destId="{234FC5F2-0C61-45FF-8964-F8B5E31E35B0}" srcOrd="2" destOrd="0" parTransId="{6DFDF28F-7E92-4E3C-A416-B236F4C10D3F}" sibTransId="{CDDB0505-2FF6-4C00-88D7-627BE35E3A10}"/>
    <dgm:cxn modelId="{0F9502ED-F8E5-4AA4-AF48-62122C3D5B54}" type="presParOf" srcId="{49A7FAFF-945D-4913-8E92-466B7EA276E4}" destId="{EAEA3E41-8172-4676-8467-176F16716331}" srcOrd="0" destOrd="0" presId="urn:microsoft.com/office/officeart/2005/8/layout/vList2"/>
    <dgm:cxn modelId="{2722F9F2-9F1B-4652-A99E-64CCBDFB310E}" type="presParOf" srcId="{49A7FAFF-945D-4913-8E92-466B7EA276E4}" destId="{BD78E50A-05FB-4643-8684-34553C05959B}" srcOrd="1" destOrd="0" presId="urn:microsoft.com/office/officeart/2005/8/layout/vList2"/>
    <dgm:cxn modelId="{299A4BBD-4A8E-4826-880F-6D335EB64B55}" type="presParOf" srcId="{49A7FAFF-945D-4913-8E92-466B7EA276E4}" destId="{8EF88226-5A9D-48EB-9503-57A1BA0E4654}" srcOrd="2" destOrd="0" presId="urn:microsoft.com/office/officeart/2005/8/layout/vList2"/>
    <dgm:cxn modelId="{CC74C3DD-6C61-44C7-8D04-82684C535C57}" type="presParOf" srcId="{49A7FAFF-945D-4913-8E92-466B7EA276E4}" destId="{D4A77B49-18F7-4EF9-95FE-BD5FC6C68D94}" srcOrd="3" destOrd="0" presId="urn:microsoft.com/office/officeart/2005/8/layout/vList2"/>
    <dgm:cxn modelId="{2B45DA7B-C750-44D7-9C6A-F68714EDB5F3}" type="presParOf" srcId="{49A7FAFF-945D-4913-8E92-466B7EA276E4}" destId="{50BA28D6-7139-4829-9F45-806EDCA4480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FE7A673-24DB-4090-8083-F93EFB89A33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6A199C2-FD0D-44AE-AA9E-650921A21460}">
      <dgm:prSet custT="1"/>
      <dgm:spPr/>
      <dgm:t>
        <a:bodyPr/>
        <a:lstStyle/>
        <a:p>
          <a:r>
            <a:rPr lang="en-ZA" sz="3600" b="1"/>
            <a:t>Purpose of the programme</a:t>
          </a:r>
          <a:r>
            <a:rPr lang="en-ZA" sz="3600"/>
            <a:t>:</a:t>
          </a:r>
          <a:endParaRPr lang="en-US" sz="3600" dirty="0"/>
        </a:p>
      </dgm:t>
    </dgm:pt>
    <dgm:pt modelId="{1DF8C9FB-456B-4CC8-B48E-3D5F3B53AD4B}" type="parTrans" cxnId="{72464528-693F-458D-BEDC-8CD84BCAF798}">
      <dgm:prSet/>
      <dgm:spPr/>
      <dgm:t>
        <a:bodyPr/>
        <a:lstStyle/>
        <a:p>
          <a:endParaRPr lang="en-US"/>
        </a:p>
      </dgm:t>
    </dgm:pt>
    <dgm:pt modelId="{1E5209ED-3F12-423C-AF05-58FDC66D5319}" type="sibTrans" cxnId="{72464528-693F-458D-BEDC-8CD84BCAF798}">
      <dgm:prSet/>
      <dgm:spPr/>
      <dgm:t>
        <a:bodyPr/>
        <a:lstStyle/>
        <a:p>
          <a:endParaRPr lang="en-US"/>
        </a:p>
      </dgm:t>
    </dgm:pt>
    <dgm:pt modelId="{83342A98-320F-4DFA-9258-30731AC7332C}">
      <dgm:prSet/>
      <dgm:spPr/>
      <dgm:t>
        <a:bodyPr/>
        <a:lstStyle/>
        <a:p>
          <a:r>
            <a:rPr lang="en-GB" b="0" spc="-30" dirty="0">
              <a:latin typeface="+mn-lt"/>
              <a:cs typeface="Calibri Light"/>
            </a:rPr>
            <a:t>To enhance research coordination within SACE in order to strengthen its advisory role and service that is informed by policy, research, and consultative processes. This programme also aims to promote research on professional matters and any other educational matter relevant to SACE and the educational landscape.</a:t>
          </a:r>
          <a:endParaRPr lang="en-US" dirty="0"/>
        </a:p>
      </dgm:t>
    </dgm:pt>
    <dgm:pt modelId="{02B25286-B353-4981-BC7E-1B9D4FDFB037}" type="parTrans" cxnId="{E19F82A6-19A9-4311-8300-2C6907AD3CFF}">
      <dgm:prSet/>
      <dgm:spPr/>
      <dgm:t>
        <a:bodyPr/>
        <a:lstStyle/>
        <a:p>
          <a:endParaRPr lang="en-US"/>
        </a:p>
      </dgm:t>
    </dgm:pt>
    <dgm:pt modelId="{3169C9D5-F854-42B6-92FD-7003BDF3ACB2}" type="sibTrans" cxnId="{E19F82A6-19A9-4311-8300-2C6907AD3CFF}">
      <dgm:prSet/>
      <dgm:spPr/>
      <dgm:t>
        <a:bodyPr/>
        <a:lstStyle/>
        <a:p>
          <a:endParaRPr lang="en-US"/>
        </a:p>
      </dgm:t>
    </dgm:pt>
    <dgm:pt modelId="{B4507DF6-F55F-4703-A592-1FCF24DD0DC8}">
      <dgm:prSet/>
      <dgm:spPr/>
      <dgm:t>
        <a:bodyPr/>
        <a:lstStyle/>
        <a:p>
          <a:r>
            <a:rPr lang="en-US" b="1"/>
            <a:t>Outcome:</a:t>
          </a:r>
          <a:endParaRPr lang="en-US"/>
        </a:p>
      </dgm:t>
    </dgm:pt>
    <dgm:pt modelId="{83B35A90-D099-4207-B11C-B9496D36F194}" type="parTrans" cxnId="{785F288A-2635-46CC-87AD-B370BB3ED8A4}">
      <dgm:prSet/>
      <dgm:spPr/>
      <dgm:t>
        <a:bodyPr/>
        <a:lstStyle/>
        <a:p>
          <a:endParaRPr lang="en-US"/>
        </a:p>
      </dgm:t>
    </dgm:pt>
    <dgm:pt modelId="{0FCBC400-56FD-4033-8162-85C1A6E00DAB}" type="sibTrans" cxnId="{785F288A-2635-46CC-87AD-B370BB3ED8A4}">
      <dgm:prSet/>
      <dgm:spPr/>
      <dgm:t>
        <a:bodyPr/>
        <a:lstStyle/>
        <a:p>
          <a:endParaRPr lang="en-US"/>
        </a:p>
      </dgm:t>
    </dgm:pt>
    <dgm:pt modelId="{EED4821D-7132-425B-B640-37E9B66D3EC3}">
      <dgm:prSet custT="1"/>
      <dgm:spPr/>
      <dgm:t>
        <a:bodyPr/>
        <a:lstStyle/>
        <a:p>
          <a:r>
            <a:rPr lang="en-ZA" sz="2800" b="0" spc="-25">
              <a:latin typeface="+mn-lt"/>
              <a:cs typeface="Calibri Light"/>
            </a:rPr>
            <a:t>Improved</a:t>
          </a:r>
          <a:r>
            <a:rPr lang="en-ZA" sz="2800" b="0" spc="-110">
              <a:latin typeface="+mn-lt"/>
              <a:cs typeface="Calibri Light"/>
            </a:rPr>
            <a:t> </a:t>
          </a:r>
          <a:r>
            <a:rPr lang="en-ZA" sz="2800" b="0" spc="-10">
              <a:latin typeface="+mn-lt"/>
              <a:cs typeface="Calibri Light"/>
            </a:rPr>
            <a:t>advisory role</a:t>
          </a:r>
          <a:endParaRPr lang="en-US" sz="2800" dirty="0"/>
        </a:p>
      </dgm:t>
    </dgm:pt>
    <dgm:pt modelId="{A413D605-C799-4044-9E22-092C237E9260}" type="parTrans" cxnId="{8FC1A0EA-E27A-4A09-B65A-8101E920FE6E}">
      <dgm:prSet/>
      <dgm:spPr/>
      <dgm:t>
        <a:bodyPr/>
        <a:lstStyle/>
        <a:p>
          <a:endParaRPr lang="en-US"/>
        </a:p>
      </dgm:t>
    </dgm:pt>
    <dgm:pt modelId="{0D81C67F-0370-429D-B033-A61A72A558AA}" type="sibTrans" cxnId="{8FC1A0EA-E27A-4A09-B65A-8101E920FE6E}">
      <dgm:prSet/>
      <dgm:spPr/>
      <dgm:t>
        <a:bodyPr/>
        <a:lstStyle/>
        <a:p>
          <a:endParaRPr lang="en-US"/>
        </a:p>
      </dgm:t>
    </dgm:pt>
    <dgm:pt modelId="{8EE3F94B-AAA1-4733-A7B9-362BACB6926C}">
      <dgm:prSet custT="1"/>
      <dgm:spPr/>
      <dgm:t>
        <a:bodyPr/>
        <a:lstStyle/>
        <a:p>
          <a:r>
            <a:rPr lang="en-US" sz="2400" b="1"/>
            <a:t>Sub-Programmes:</a:t>
          </a:r>
        </a:p>
        <a:p>
          <a:r>
            <a:rPr lang="en-GB" sz="2400">
              <a:latin typeface="+mn-lt"/>
              <a:cs typeface="Calibri"/>
            </a:rPr>
            <a:t>Research Reports, </a:t>
          </a:r>
        </a:p>
        <a:p>
          <a:r>
            <a:rPr lang="en-GB" sz="2400">
              <a:latin typeface="+mn-lt"/>
              <a:cs typeface="Calibri"/>
            </a:rPr>
            <a:t>Data Management, </a:t>
          </a:r>
        </a:p>
        <a:p>
          <a:r>
            <a:rPr lang="en-GB" sz="2400">
              <a:latin typeface="+mn-lt"/>
              <a:cs typeface="Calibri"/>
            </a:rPr>
            <a:t>Research Dissemination, </a:t>
          </a:r>
        </a:p>
        <a:p>
          <a:r>
            <a:rPr lang="en-GB" sz="2400">
              <a:latin typeface="+mn-lt"/>
              <a:cs typeface="Calibri"/>
            </a:rPr>
            <a:t>Virtual Library</a:t>
          </a:r>
          <a:endParaRPr lang="en-US" sz="2400" dirty="0"/>
        </a:p>
      </dgm:t>
    </dgm:pt>
    <dgm:pt modelId="{BA3B9ED2-33D6-4E88-AEA6-29029015E7BD}" type="parTrans" cxnId="{2976550C-7928-43BC-A612-1687253D2815}">
      <dgm:prSet/>
      <dgm:spPr/>
      <dgm:t>
        <a:bodyPr/>
        <a:lstStyle/>
        <a:p>
          <a:endParaRPr lang="en-US"/>
        </a:p>
      </dgm:t>
    </dgm:pt>
    <dgm:pt modelId="{3DE92FB5-95A5-4E61-9256-8B2970FE08FE}" type="sibTrans" cxnId="{2976550C-7928-43BC-A612-1687253D2815}">
      <dgm:prSet/>
      <dgm:spPr/>
      <dgm:t>
        <a:bodyPr/>
        <a:lstStyle/>
        <a:p>
          <a:endParaRPr lang="en-US"/>
        </a:p>
      </dgm:t>
    </dgm:pt>
    <dgm:pt modelId="{4C22776E-E9E4-48AB-AAD1-0BBEA512AD5F}" type="pres">
      <dgm:prSet presAssocID="{0FE7A673-24DB-4090-8083-F93EFB89A334}" presName="linear" presStyleCnt="0">
        <dgm:presLayoutVars>
          <dgm:animLvl val="lvl"/>
          <dgm:resizeHandles val="exact"/>
        </dgm:presLayoutVars>
      </dgm:prSet>
      <dgm:spPr/>
      <dgm:t>
        <a:bodyPr/>
        <a:lstStyle/>
        <a:p>
          <a:endParaRPr lang="en-US"/>
        </a:p>
      </dgm:t>
    </dgm:pt>
    <dgm:pt modelId="{764B02AD-FB00-4ECB-AFFF-7C17C3C1EFB0}" type="pres">
      <dgm:prSet presAssocID="{B6A199C2-FD0D-44AE-AA9E-650921A21460}" presName="parentText" presStyleLbl="node1" presStyleIdx="0" presStyleCnt="3" custScaleY="35493">
        <dgm:presLayoutVars>
          <dgm:chMax val="0"/>
          <dgm:bulletEnabled val="1"/>
        </dgm:presLayoutVars>
      </dgm:prSet>
      <dgm:spPr/>
      <dgm:t>
        <a:bodyPr/>
        <a:lstStyle/>
        <a:p>
          <a:endParaRPr lang="en-US"/>
        </a:p>
      </dgm:t>
    </dgm:pt>
    <dgm:pt modelId="{A5EA760E-EF15-40D9-A569-61BF1149EE06}" type="pres">
      <dgm:prSet presAssocID="{B6A199C2-FD0D-44AE-AA9E-650921A21460}" presName="childText" presStyleLbl="revTx" presStyleIdx="0" presStyleCnt="2">
        <dgm:presLayoutVars>
          <dgm:bulletEnabled val="1"/>
        </dgm:presLayoutVars>
      </dgm:prSet>
      <dgm:spPr/>
      <dgm:t>
        <a:bodyPr/>
        <a:lstStyle/>
        <a:p>
          <a:endParaRPr lang="en-US"/>
        </a:p>
      </dgm:t>
    </dgm:pt>
    <dgm:pt modelId="{FE9D355C-46AD-4753-858E-2A65CB85A3CA}" type="pres">
      <dgm:prSet presAssocID="{B4507DF6-F55F-4703-A592-1FCF24DD0DC8}" presName="parentText" presStyleLbl="node1" presStyleIdx="1" presStyleCnt="3" custScaleY="32556" custLinFactNeighborX="-587" custLinFactNeighborY="-36204">
        <dgm:presLayoutVars>
          <dgm:chMax val="0"/>
          <dgm:bulletEnabled val="1"/>
        </dgm:presLayoutVars>
      </dgm:prSet>
      <dgm:spPr/>
      <dgm:t>
        <a:bodyPr/>
        <a:lstStyle/>
        <a:p>
          <a:endParaRPr lang="en-US"/>
        </a:p>
      </dgm:t>
    </dgm:pt>
    <dgm:pt modelId="{BE588701-E9CC-4472-BB43-46F8BF20B72E}" type="pres">
      <dgm:prSet presAssocID="{B4507DF6-F55F-4703-A592-1FCF24DD0DC8}" presName="childText" presStyleLbl="revTx" presStyleIdx="1" presStyleCnt="2">
        <dgm:presLayoutVars>
          <dgm:bulletEnabled val="1"/>
        </dgm:presLayoutVars>
      </dgm:prSet>
      <dgm:spPr/>
      <dgm:t>
        <a:bodyPr/>
        <a:lstStyle/>
        <a:p>
          <a:endParaRPr lang="en-US"/>
        </a:p>
      </dgm:t>
    </dgm:pt>
    <dgm:pt modelId="{B8EDC814-6AD6-4509-B9A6-44F8E6965963}" type="pres">
      <dgm:prSet presAssocID="{8EE3F94B-AAA1-4733-A7B9-362BACB6926C}" presName="parentText" presStyleLbl="node1" presStyleIdx="2" presStyleCnt="3" custScaleY="84559">
        <dgm:presLayoutVars>
          <dgm:chMax val="0"/>
          <dgm:bulletEnabled val="1"/>
        </dgm:presLayoutVars>
      </dgm:prSet>
      <dgm:spPr/>
      <dgm:t>
        <a:bodyPr/>
        <a:lstStyle/>
        <a:p>
          <a:endParaRPr lang="en-US"/>
        </a:p>
      </dgm:t>
    </dgm:pt>
  </dgm:ptLst>
  <dgm:cxnLst>
    <dgm:cxn modelId="{211F5478-5CDA-4DC1-B4C8-A22A2F81659C}" type="presOf" srcId="{8EE3F94B-AAA1-4733-A7B9-362BACB6926C}" destId="{B8EDC814-6AD6-4509-B9A6-44F8E6965963}" srcOrd="0" destOrd="0" presId="urn:microsoft.com/office/officeart/2005/8/layout/vList2"/>
    <dgm:cxn modelId="{2BECBBB9-2528-4352-A2BA-736680B1CD60}" type="presOf" srcId="{B6A199C2-FD0D-44AE-AA9E-650921A21460}" destId="{764B02AD-FB00-4ECB-AFFF-7C17C3C1EFB0}" srcOrd="0" destOrd="0" presId="urn:microsoft.com/office/officeart/2005/8/layout/vList2"/>
    <dgm:cxn modelId="{72464528-693F-458D-BEDC-8CD84BCAF798}" srcId="{0FE7A673-24DB-4090-8083-F93EFB89A334}" destId="{B6A199C2-FD0D-44AE-AA9E-650921A21460}" srcOrd="0" destOrd="0" parTransId="{1DF8C9FB-456B-4CC8-B48E-3D5F3B53AD4B}" sibTransId="{1E5209ED-3F12-423C-AF05-58FDC66D5319}"/>
    <dgm:cxn modelId="{8FC1A0EA-E27A-4A09-B65A-8101E920FE6E}" srcId="{B4507DF6-F55F-4703-A592-1FCF24DD0DC8}" destId="{EED4821D-7132-425B-B640-37E9B66D3EC3}" srcOrd="0" destOrd="0" parTransId="{A413D605-C799-4044-9E22-092C237E9260}" sibTransId="{0D81C67F-0370-429D-B033-A61A72A558AA}"/>
    <dgm:cxn modelId="{785F288A-2635-46CC-87AD-B370BB3ED8A4}" srcId="{0FE7A673-24DB-4090-8083-F93EFB89A334}" destId="{B4507DF6-F55F-4703-A592-1FCF24DD0DC8}" srcOrd="1" destOrd="0" parTransId="{83B35A90-D099-4207-B11C-B9496D36F194}" sibTransId="{0FCBC400-56FD-4033-8162-85C1A6E00DAB}"/>
    <dgm:cxn modelId="{FD5BC463-74BC-4AFE-984A-876D46E6BB17}" type="presOf" srcId="{B4507DF6-F55F-4703-A592-1FCF24DD0DC8}" destId="{FE9D355C-46AD-4753-858E-2A65CB85A3CA}" srcOrd="0" destOrd="0" presId="urn:microsoft.com/office/officeart/2005/8/layout/vList2"/>
    <dgm:cxn modelId="{E19F82A6-19A9-4311-8300-2C6907AD3CFF}" srcId="{B6A199C2-FD0D-44AE-AA9E-650921A21460}" destId="{83342A98-320F-4DFA-9258-30731AC7332C}" srcOrd="0" destOrd="0" parTransId="{02B25286-B353-4981-BC7E-1B9D4FDFB037}" sibTransId="{3169C9D5-F854-42B6-92FD-7003BDF3ACB2}"/>
    <dgm:cxn modelId="{4244F295-F803-4845-B3B0-1385F38D30FF}" type="presOf" srcId="{EED4821D-7132-425B-B640-37E9B66D3EC3}" destId="{BE588701-E9CC-4472-BB43-46F8BF20B72E}" srcOrd="0" destOrd="0" presId="urn:microsoft.com/office/officeart/2005/8/layout/vList2"/>
    <dgm:cxn modelId="{2976550C-7928-43BC-A612-1687253D2815}" srcId="{0FE7A673-24DB-4090-8083-F93EFB89A334}" destId="{8EE3F94B-AAA1-4733-A7B9-362BACB6926C}" srcOrd="2" destOrd="0" parTransId="{BA3B9ED2-33D6-4E88-AEA6-29029015E7BD}" sibTransId="{3DE92FB5-95A5-4E61-9256-8B2970FE08FE}"/>
    <dgm:cxn modelId="{71F2AB54-B120-45FD-B38A-A3517B468C28}" type="presOf" srcId="{0FE7A673-24DB-4090-8083-F93EFB89A334}" destId="{4C22776E-E9E4-48AB-AAD1-0BBEA512AD5F}" srcOrd="0" destOrd="0" presId="urn:microsoft.com/office/officeart/2005/8/layout/vList2"/>
    <dgm:cxn modelId="{B481636B-B6B2-491D-B786-4962EB57B9C7}" type="presOf" srcId="{83342A98-320F-4DFA-9258-30731AC7332C}" destId="{A5EA760E-EF15-40D9-A569-61BF1149EE06}" srcOrd="0" destOrd="0" presId="urn:microsoft.com/office/officeart/2005/8/layout/vList2"/>
    <dgm:cxn modelId="{1E088A19-58E6-4875-951C-F4251AF4470F}" type="presParOf" srcId="{4C22776E-E9E4-48AB-AAD1-0BBEA512AD5F}" destId="{764B02AD-FB00-4ECB-AFFF-7C17C3C1EFB0}" srcOrd="0" destOrd="0" presId="urn:microsoft.com/office/officeart/2005/8/layout/vList2"/>
    <dgm:cxn modelId="{238B173C-F7FF-4C45-A51E-C64721D053F6}" type="presParOf" srcId="{4C22776E-E9E4-48AB-AAD1-0BBEA512AD5F}" destId="{A5EA760E-EF15-40D9-A569-61BF1149EE06}" srcOrd="1" destOrd="0" presId="urn:microsoft.com/office/officeart/2005/8/layout/vList2"/>
    <dgm:cxn modelId="{0018FCB3-79B9-4FA3-A567-C4BA314CB69A}" type="presParOf" srcId="{4C22776E-E9E4-48AB-AAD1-0BBEA512AD5F}" destId="{FE9D355C-46AD-4753-858E-2A65CB85A3CA}" srcOrd="2" destOrd="0" presId="urn:microsoft.com/office/officeart/2005/8/layout/vList2"/>
    <dgm:cxn modelId="{DE3E3E9A-44CF-42BF-89A9-54B2AA47F7EA}" type="presParOf" srcId="{4C22776E-E9E4-48AB-AAD1-0BBEA512AD5F}" destId="{BE588701-E9CC-4472-BB43-46F8BF20B72E}" srcOrd="3" destOrd="0" presId="urn:microsoft.com/office/officeart/2005/8/layout/vList2"/>
    <dgm:cxn modelId="{C409B02A-F286-4FAF-9A32-1888F9A4C8FA}" type="presParOf" srcId="{4C22776E-E9E4-48AB-AAD1-0BBEA512AD5F}" destId="{B8EDC814-6AD6-4509-B9A6-44F8E696596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933A61-8244-4668-8E48-6DC6B7594A46}">
      <dsp:nvSpPr>
        <dsp:cNvPr id="0" name=""/>
        <dsp:cNvSpPr/>
      </dsp:nvSpPr>
      <dsp:spPr>
        <a:xfrm>
          <a:off x="0" y="192951"/>
          <a:ext cx="6852492" cy="11870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en-GB" sz="3900" b="1" kern="1200" dirty="0"/>
            <a:t>TO REPORT ON:</a:t>
          </a:r>
          <a:endParaRPr lang="en-US" sz="3900" kern="1200" dirty="0"/>
        </a:p>
      </dsp:txBody>
      <dsp:txXfrm>
        <a:off x="57948" y="250899"/>
        <a:ext cx="6736596" cy="1071183"/>
      </dsp:txXfrm>
    </dsp:sp>
    <dsp:sp modelId="{53A28E83-A583-40D9-B1E9-08D9A6344D6F}">
      <dsp:nvSpPr>
        <dsp:cNvPr id="0" name=""/>
        <dsp:cNvSpPr/>
      </dsp:nvSpPr>
      <dsp:spPr>
        <a:xfrm>
          <a:off x="0" y="1380030"/>
          <a:ext cx="6852492" cy="4117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567" tIns="49530" rIns="277368" bIns="49530" numCol="1" spcCol="1270" anchor="t" anchorCtr="0">
          <a:noAutofit/>
        </a:bodyPr>
        <a:lstStyle/>
        <a:p>
          <a:pPr marL="285750" lvl="1" indent="-285750" algn="l" defTabSz="1333500">
            <a:lnSpc>
              <a:spcPct val="90000"/>
            </a:lnSpc>
            <a:spcBef>
              <a:spcPct val="0"/>
            </a:spcBef>
            <a:spcAft>
              <a:spcPct val="20000"/>
            </a:spcAft>
            <a:buChar char="••"/>
          </a:pPr>
          <a:r>
            <a:rPr lang="en-GB" sz="3000" kern="1200" dirty="0"/>
            <a:t>the  programme and financial </a:t>
          </a:r>
          <a:r>
            <a:rPr lang="en-GB" sz="3000" b="1" kern="1200" dirty="0"/>
            <a:t>achievements  and  challenges  </a:t>
          </a:r>
          <a:r>
            <a:rPr lang="en-GB" sz="3000" kern="1200" dirty="0"/>
            <a:t>of  the  entity for the 2021/22 financial year.</a:t>
          </a:r>
          <a:endParaRPr lang="en-US" sz="3000" kern="1200" dirty="0"/>
        </a:p>
        <a:p>
          <a:pPr marL="285750" lvl="1" indent="-285750" algn="l" defTabSz="1333500">
            <a:lnSpc>
              <a:spcPct val="90000"/>
            </a:lnSpc>
            <a:spcBef>
              <a:spcPct val="0"/>
            </a:spcBef>
            <a:spcAft>
              <a:spcPct val="20000"/>
            </a:spcAft>
            <a:buChar char="••"/>
          </a:pPr>
          <a:r>
            <a:rPr lang="en-GB" sz="3000" kern="1200" dirty="0"/>
            <a:t>the </a:t>
          </a:r>
          <a:r>
            <a:rPr lang="en-GB" sz="3000" b="1" kern="1200" dirty="0"/>
            <a:t>performance </a:t>
          </a:r>
          <a:r>
            <a:rPr lang="en-GB" sz="3000" kern="1200" dirty="0"/>
            <a:t>of Council against the planned targets of the pre-determined  objectives  in  the Annual Performance Plan for the financial year 2021/22.</a:t>
          </a:r>
          <a:endParaRPr lang="en-US" sz="3000" kern="1200" dirty="0"/>
        </a:p>
        <a:p>
          <a:pPr marL="285750" lvl="1" indent="-285750" algn="l" defTabSz="1333500">
            <a:lnSpc>
              <a:spcPct val="90000"/>
            </a:lnSpc>
            <a:spcBef>
              <a:spcPct val="0"/>
            </a:spcBef>
            <a:spcAft>
              <a:spcPct val="20000"/>
            </a:spcAft>
            <a:buChar char="••"/>
          </a:pPr>
          <a:r>
            <a:rPr lang="en-GB" sz="3000" kern="1200"/>
            <a:t>the Council’s </a:t>
          </a:r>
          <a:r>
            <a:rPr lang="en-GB" sz="3000" b="1" kern="1200"/>
            <a:t>expenditure </a:t>
          </a:r>
          <a:r>
            <a:rPr lang="en-GB" sz="3000" kern="1200"/>
            <a:t>for the Financial Year 2021/22.</a:t>
          </a:r>
          <a:endParaRPr lang="en-US" sz="3000" kern="1200"/>
        </a:p>
      </dsp:txBody>
      <dsp:txXfrm>
        <a:off x="0" y="1380030"/>
        <a:ext cx="6852492" cy="41172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05C5C1-5CB4-4672-90E3-F20B8D7F5534}">
      <dsp:nvSpPr>
        <dsp:cNvPr id="0" name=""/>
        <dsp:cNvSpPr/>
      </dsp:nvSpPr>
      <dsp:spPr>
        <a:xfrm>
          <a:off x="0" y="6653"/>
          <a:ext cx="6894083" cy="17718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8181F1-B4B3-4DF9-9D58-4DE921BF9B57}">
      <dsp:nvSpPr>
        <dsp:cNvPr id="0" name=""/>
        <dsp:cNvSpPr/>
      </dsp:nvSpPr>
      <dsp:spPr>
        <a:xfrm>
          <a:off x="535984" y="405319"/>
          <a:ext cx="975469" cy="9745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02EF69-B8F4-4D73-9851-0F14844EF6D6}">
      <dsp:nvSpPr>
        <dsp:cNvPr id="0" name=""/>
        <dsp:cNvSpPr/>
      </dsp:nvSpPr>
      <dsp:spPr>
        <a:xfrm>
          <a:off x="2047438" y="6653"/>
          <a:ext cx="4518541" cy="1773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704" tIns="187704" rIns="187704" bIns="187704" numCol="1" spcCol="1270" anchor="ctr" anchorCtr="0">
          <a:noAutofit/>
        </a:bodyPr>
        <a:lstStyle/>
        <a:p>
          <a:pPr lvl="0" algn="l" defTabSz="1066800">
            <a:lnSpc>
              <a:spcPct val="100000"/>
            </a:lnSpc>
            <a:spcBef>
              <a:spcPct val="0"/>
            </a:spcBef>
            <a:spcAft>
              <a:spcPct val="35000"/>
            </a:spcAft>
          </a:pPr>
          <a:r>
            <a:rPr lang="en-GB" sz="2400" kern="1200" dirty="0"/>
            <a:t>This Annual report signals the second  year of implementing Council’s 2020 – 2025 strategic plan</a:t>
          </a:r>
          <a:endParaRPr lang="en-US" sz="2400" kern="1200" dirty="0"/>
        </a:p>
      </dsp:txBody>
      <dsp:txXfrm>
        <a:off x="2047438" y="6653"/>
        <a:ext cx="4518541" cy="1773581"/>
      </dsp:txXfrm>
    </dsp:sp>
    <dsp:sp modelId="{E35D396F-F54E-42B2-9E9A-1569B8697391}">
      <dsp:nvSpPr>
        <dsp:cNvPr id="0" name=""/>
        <dsp:cNvSpPr/>
      </dsp:nvSpPr>
      <dsp:spPr>
        <a:xfrm>
          <a:off x="0" y="2118059"/>
          <a:ext cx="6894083" cy="17718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731B94-74BB-4F9F-B36B-7C0509BE97E5}">
      <dsp:nvSpPr>
        <dsp:cNvPr id="0" name=""/>
        <dsp:cNvSpPr/>
      </dsp:nvSpPr>
      <dsp:spPr>
        <a:xfrm>
          <a:off x="535984" y="2516725"/>
          <a:ext cx="975469" cy="9745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803EA9-CCDC-4F85-B78F-99BE917E6CC4}">
      <dsp:nvSpPr>
        <dsp:cNvPr id="0" name=""/>
        <dsp:cNvSpPr/>
      </dsp:nvSpPr>
      <dsp:spPr>
        <a:xfrm>
          <a:off x="2047438" y="2118059"/>
          <a:ext cx="4518541" cy="1773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704" tIns="187704" rIns="187704" bIns="187704" numCol="1" spcCol="1270" anchor="ctr" anchorCtr="0">
          <a:noAutofit/>
        </a:bodyPr>
        <a:lstStyle/>
        <a:p>
          <a:pPr lvl="0" algn="l" defTabSz="1066800">
            <a:lnSpc>
              <a:spcPct val="100000"/>
            </a:lnSpc>
            <a:spcBef>
              <a:spcPct val="0"/>
            </a:spcBef>
            <a:spcAft>
              <a:spcPct val="35000"/>
            </a:spcAft>
          </a:pPr>
          <a:r>
            <a:rPr lang="en-GB" sz="2400" kern="1200" dirty="0"/>
            <a:t>Moving towards the strategic plan mid-term review in 2022/2023. </a:t>
          </a:r>
          <a:endParaRPr lang="en-US" sz="2400" kern="1200" dirty="0"/>
        </a:p>
      </dsp:txBody>
      <dsp:txXfrm>
        <a:off x="2047438" y="2118059"/>
        <a:ext cx="4518541" cy="1773581"/>
      </dsp:txXfrm>
    </dsp:sp>
    <dsp:sp modelId="{D32AFDE1-A82B-4C9C-8ECE-7DA353D0C2C1}">
      <dsp:nvSpPr>
        <dsp:cNvPr id="0" name=""/>
        <dsp:cNvSpPr/>
      </dsp:nvSpPr>
      <dsp:spPr>
        <a:xfrm>
          <a:off x="0" y="4229466"/>
          <a:ext cx="6894083" cy="17718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374BAD-A7EE-4977-8FD7-C9A4618D9B73}">
      <dsp:nvSpPr>
        <dsp:cNvPr id="0" name=""/>
        <dsp:cNvSpPr/>
      </dsp:nvSpPr>
      <dsp:spPr>
        <a:xfrm>
          <a:off x="535984" y="4628132"/>
          <a:ext cx="975469" cy="9745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A63B6B-CFFA-47D0-9775-EFB3DCE5C6CF}">
      <dsp:nvSpPr>
        <dsp:cNvPr id="0" name=""/>
        <dsp:cNvSpPr/>
      </dsp:nvSpPr>
      <dsp:spPr>
        <a:xfrm>
          <a:off x="1934723" y="4229466"/>
          <a:ext cx="4743971" cy="1773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704" tIns="187704" rIns="187704" bIns="187704" numCol="1" spcCol="1270" anchor="ctr" anchorCtr="0">
          <a:noAutofit/>
        </a:bodyPr>
        <a:lstStyle/>
        <a:p>
          <a:pPr lvl="0" algn="l" defTabSz="889000">
            <a:lnSpc>
              <a:spcPct val="100000"/>
            </a:lnSpc>
            <a:spcBef>
              <a:spcPct val="0"/>
            </a:spcBef>
            <a:spcAft>
              <a:spcPct val="35000"/>
            </a:spcAft>
          </a:pPr>
          <a:r>
            <a:rPr lang="en-GB" sz="2000" kern="1200" dirty="0"/>
            <a:t>The financial year also marks the first reporting cycle for the public entity’s Accounting Authority (AA), appointed and inaugurated by the Minister of Basic Education in August 2021, for the 2021–2025 term of office.</a:t>
          </a:r>
          <a:endParaRPr lang="en-US" sz="2000" kern="1200" dirty="0"/>
        </a:p>
      </dsp:txBody>
      <dsp:txXfrm>
        <a:off x="1934723" y="4229466"/>
        <a:ext cx="4743971" cy="17735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9A2A97-F682-4867-A190-24D50B4BB21A}">
      <dsp:nvSpPr>
        <dsp:cNvPr id="0" name=""/>
        <dsp:cNvSpPr/>
      </dsp:nvSpPr>
      <dsp:spPr>
        <a:xfrm>
          <a:off x="0" y="724932"/>
          <a:ext cx="11799065" cy="138138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AAB4F0-847D-4543-B5F1-1775989C2B7D}">
      <dsp:nvSpPr>
        <dsp:cNvPr id="0" name=""/>
        <dsp:cNvSpPr/>
      </dsp:nvSpPr>
      <dsp:spPr>
        <a:xfrm>
          <a:off x="417868" y="1059061"/>
          <a:ext cx="759761" cy="7597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1D978F-9582-4255-9376-AA7089FEB14D}">
      <dsp:nvSpPr>
        <dsp:cNvPr id="0" name=""/>
        <dsp:cNvSpPr/>
      </dsp:nvSpPr>
      <dsp:spPr>
        <a:xfrm>
          <a:off x="1595499" y="748250"/>
          <a:ext cx="10203565" cy="1381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197" tIns="146197" rIns="146197" bIns="146197" numCol="1" spcCol="1270" anchor="ctr" anchorCtr="0">
          <a:noAutofit/>
        </a:bodyPr>
        <a:lstStyle/>
        <a:p>
          <a:pPr lvl="0" algn="l" defTabSz="1244600">
            <a:lnSpc>
              <a:spcPct val="90000"/>
            </a:lnSpc>
            <a:spcBef>
              <a:spcPct val="0"/>
            </a:spcBef>
            <a:spcAft>
              <a:spcPct val="35000"/>
            </a:spcAft>
          </a:pPr>
          <a:r>
            <a:rPr lang="en-ZA" sz="2800" kern="1200" dirty="0"/>
            <a:t>Surplus was reduced from R16m in 2020/2021 to R3m in 2021/2022. </a:t>
          </a:r>
          <a:r>
            <a:rPr lang="en-GB" sz="2800" kern="1200" dirty="0"/>
            <a:t>This is a reduction of the 2021/2022 surplus by R13m (81.25%)</a:t>
          </a:r>
          <a:r>
            <a:rPr lang="en-ZA" sz="2800" kern="1200" dirty="0"/>
            <a:t>.</a:t>
          </a:r>
          <a:endParaRPr lang="en-US" sz="2800" kern="1200" dirty="0"/>
        </a:p>
      </dsp:txBody>
      <dsp:txXfrm>
        <a:off x="1595499" y="748250"/>
        <a:ext cx="10203565" cy="1381385"/>
      </dsp:txXfrm>
    </dsp:sp>
    <dsp:sp modelId="{D39F5179-9A85-4A4D-AD16-9892D36C3F82}">
      <dsp:nvSpPr>
        <dsp:cNvPr id="0" name=""/>
        <dsp:cNvSpPr/>
      </dsp:nvSpPr>
      <dsp:spPr>
        <a:xfrm>
          <a:off x="0" y="2474981"/>
          <a:ext cx="11799065" cy="138138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C38CF7-458E-4496-B740-24426A661070}">
      <dsp:nvSpPr>
        <dsp:cNvPr id="0" name=""/>
        <dsp:cNvSpPr/>
      </dsp:nvSpPr>
      <dsp:spPr>
        <a:xfrm>
          <a:off x="417868" y="2785793"/>
          <a:ext cx="759761" cy="759761"/>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486393-24A7-440C-837C-DEFF256A2C32}">
      <dsp:nvSpPr>
        <dsp:cNvPr id="0" name=""/>
        <dsp:cNvSpPr/>
      </dsp:nvSpPr>
      <dsp:spPr>
        <a:xfrm>
          <a:off x="1595499" y="2474981"/>
          <a:ext cx="10203565" cy="1381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197" tIns="146197" rIns="146197" bIns="146197" numCol="1" spcCol="1270" anchor="ctr" anchorCtr="0">
          <a:noAutofit/>
        </a:bodyPr>
        <a:lstStyle/>
        <a:p>
          <a:pPr lvl="0" algn="l" defTabSz="1422400">
            <a:lnSpc>
              <a:spcPct val="90000"/>
            </a:lnSpc>
            <a:spcBef>
              <a:spcPct val="0"/>
            </a:spcBef>
            <a:spcAft>
              <a:spcPct val="35000"/>
            </a:spcAft>
          </a:pPr>
          <a:r>
            <a:rPr lang="en-GB" sz="3200" kern="1200" dirty="0"/>
            <a:t>Council received an unqualified audit report</a:t>
          </a:r>
          <a:r>
            <a:rPr lang="en-ZA" sz="3200" kern="1200" dirty="0"/>
            <a:t> with some misstatements.</a:t>
          </a:r>
          <a:endParaRPr lang="en-US" sz="3200" kern="1200" dirty="0"/>
        </a:p>
      </dsp:txBody>
      <dsp:txXfrm>
        <a:off x="1595499" y="2474981"/>
        <a:ext cx="10203565" cy="13813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69572-65F7-47F6-9BBC-0F11DD23DB6F}">
      <dsp:nvSpPr>
        <dsp:cNvPr id="0" name=""/>
        <dsp:cNvSpPr/>
      </dsp:nvSpPr>
      <dsp:spPr>
        <a:xfrm>
          <a:off x="0" y="10501"/>
          <a:ext cx="6547341" cy="776514"/>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a:t>Purpose of the </a:t>
          </a:r>
          <a:r>
            <a:rPr lang="en-US" sz="2800" b="1" kern="1200" dirty="0" err="1"/>
            <a:t>Programme</a:t>
          </a:r>
          <a:endParaRPr lang="en-US" sz="2800" kern="1200" dirty="0"/>
        </a:p>
      </dsp:txBody>
      <dsp:txXfrm>
        <a:off x="37906" y="48407"/>
        <a:ext cx="6471529" cy="700702"/>
      </dsp:txXfrm>
    </dsp:sp>
    <dsp:sp modelId="{13AB39C0-8849-42BB-A18E-CF1FA8C59DD7}">
      <dsp:nvSpPr>
        <dsp:cNvPr id="0" name=""/>
        <dsp:cNvSpPr/>
      </dsp:nvSpPr>
      <dsp:spPr>
        <a:xfrm>
          <a:off x="0" y="787016"/>
          <a:ext cx="6547341" cy="1304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7878"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The purpose of this programme is to implement and manage the policy directives and priorities of the Council to ensure the functional proficiency of SACE through appropriate support services.</a:t>
          </a:r>
        </a:p>
      </dsp:txBody>
      <dsp:txXfrm>
        <a:off x="0" y="787016"/>
        <a:ext cx="6547341" cy="1304100"/>
      </dsp:txXfrm>
    </dsp:sp>
    <dsp:sp modelId="{39A27437-6C97-4766-88E5-3A5AECE46EF9}">
      <dsp:nvSpPr>
        <dsp:cNvPr id="0" name=""/>
        <dsp:cNvSpPr/>
      </dsp:nvSpPr>
      <dsp:spPr>
        <a:xfrm>
          <a:off x="0" y="2091116"/>
          <a:ext cx="6547341" cy="776514"/>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b="1" kern="1200" dirty="0"/>
            <a:t>Outcome:</a:t>
          </a:r>
          <a:endParaRPr lang="en-US" sz="3200" kern="1200" dirty="0"/>
        </a:p>
      </dsp:txBody>
      <dsp:txXfrm>
        <a:off x="37906" y="2129022"/>
        <a:ext cx="6471529" cy="700702"/>
      </dsp:txXfrm>
    </dsp:sp>
    <dsp:sp modelId="{7FA3B7C8-96BC-4320-96A9-B769FD375A68}">
      <dsp:nvSpPr>
        <dsp:cNvPr id="0" name=""/>
        <dsp:cNvSpPr/>
      </dsp:nvSpPr>
      <dsp:spPr>
        <a:xfrm>
          <a:off x="0" y="2867630"/>
          <a:ext cx="6547341"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7878"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Efficient and effective governance</a:t>
          </a:r>
        </a:p>
      </dsp:txBody>
      <dsp:txXfrm>
        <a:off x="0" y="2867630"/>
        <a:ext cx="6547341" cy="463680"/>
      </dsp:txXfrm>
    </dsp:sp>
    <dsp:sp modelId="{5A8803D1-25B6-445F-9297-B2724737B670}">
      <dsp:nvSpPr>
        <dsp:cNvPr id="0" name=""/>
        <dsp:cNvSpPr/>
      </dsp:nvSpPr>
      <dsp:spPr>
        <a:xfrm>
          <a:off x="0" y="3331310"/>
          <a:ext cx="6547341" cy="776514"/>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a:t>Sub-</a:t>
          </a:r>
          <a:r>
            <a:rPr lang="en-US" sz="2800" b="1" kern="1200" dirty="0" err="1"/>
            <a:t>Programme</a:t>
          </a:r>
          <a:endParaRPr lang="en-US" sz="2800" kern="1200" dirty="0"/>
        </a:p>
      </dsp:txBody>
      <dsp:txXfrm>
        <a:off x="37906" y="3369216"/>
        <a:ext cx="6471529" cy="700702"/>
      </dsp:txXfrm>
    </dsp:sp>
    <dsp:sp modelId="{10E5E6C3-52F9-4FA4-B693-6DCB0A85C296}">
      <dsp:nvSpPr>
        <dsp:cNvPr id="0" name=""/>
        <dsp:cNvSpPr/>
      </dsp:nvSpPr>
      <dsp:spPr>
        <a:xfrm>
          <a:off x="0" y="4107825"/>
          <a:ext cx="6547341" cy="2260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7878"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Executive and Governance</a:t>
          </a:r>
        </a:p>
        <a:p>
          <a:pPr marL="228600" lvl="1" indent="-228600" algn="l" defTabSz="977900">
            <a:lnSpc>
              <a:spcPct val="90000"/>
            </a:lnSpc>
            <a:spcBef>
              <a:spcPct val="0"/>
            </a:spcBef>
            <a:spcAft>
              <a:spcPct val="20000"/>
            </a:spcAft>
            <a:buChar char="••"/>
          </a:pPr>
          <a:r>
            <a:rPr lang="en-US" sz="2200" kern="1200"/>
            <a:t>Planning, Monitoring &amp; Evaluation and Reporting </a:t>
          </a:r>
        </a:p>
        <a:p>
          <a:pPr marL="228600" lvl="1" indent="-228600" algn="l" defTabSz="977900">
            <a:lnSpc>
              <a:spcPct val="90000"/>
            </a:lnSpc>
            <a:spcBef>
              <a:spcPct val="0"/>
            </a:spcBef>
            <a:spcAft>
              <a:spcPct val="20000"/>
            </a:spcAft>
            <a:buChar char="••"/>
          </a:pPr>
          <a:r>
            <a:rPr lang="en-US" sz="2200" kern="1200"/>
            <a:t>Corporate Services</a:t>
          </a:r>
        </a:p>
        <a:p>
          <a:pPr marL="228600" lvl="1" indent="-228600" algn="l" defTabSz="977900">
            <a:lnSpc>
              <a:spcPct val="90000"/>
            </a:lnSpc>
            <a:spcBef>
              <a:spcPct val="0"/>
            </a:spcBef>
            <a:spcAft>
              <a:spcPct val="20000"/>
            </a:spcAft>
            <a:buChar char="••"/>
          </a:pPr>
          <a:r>
            <a:rPr lang="en-ZA" sz="2200" kern="1200"/>
            <a:t>Communication and Stakeholder Relations</a:t>
          </a:r>
          <a:endParaRPr lang="en-US" sz="2200" kern="1200"/>
        </a:p>
        <a:p>
          <a:pPr marL="228600" lvl="1" indent="-228600" algn="l" defTabSz="977900">
            <a:lnSpc>
              <a:spcPct val="90000"/>
            </a:lnSpc>
            <a:spcBef>
              <a:spcPct val="0"/>
            </a:spcBef>
            <a:spcAft>
              <a:spcPct val="20000"/>
            </a:spcAft>
            <a:buChar char="••"/>
          </a:pPr>
          <a:r>
            <a:rPr lang="en-US" sz="2200" kern="1200"/>
            <a:t>Financial Management</a:t>
          </a:r>
        </a:p>
        <a:p>
          <a:pPr marL="228600" lvl="1" indent="-228600" algn="l" defTabSz="977900">
            <a:lnSpc>
              <a:spcPct val="90000"/>
            </a:lnSpc>
            <a:spcBef>
              <a:spcPct val="0"/>
            </a:spcBef>
            <a:spcAft>
              <a:spcPct val="20000"/>
            </a:spcAft>
            <a:buChar char="••"/>
          </a:pPr>
          <a:r>
            <a:rPr lang="en-US" sz="2200" kern="1200"/>
            <a:t>Information </a:t>
          </a:r>
          <a:r>
            <a:rPr lang="en-GB" sz="2200" kern="1200"/>
            <a:t>a</a:t>
          </a:r>
          <a:r>
            <a:rPr lang="en-US" sz="2200" kern="1200"/>
            <a:t>nd Communication Technology</a:t>
          </a:r>
        </a:p>
      </dsp:txBody>
      <dsp:txXfrm>
        <a:off x="0" y="4107825"/>
        <a:ext cx="6547341" cy="22604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4B02AD-FB00-4ECB-AFFF-7C17C3C1EFB0}">
      <dsp:nvSpPr>
        <dsp:cNvPr id="0" name=""/>
        <dsp:cNvSpPr/>
      </dsp:nvSpPr>
      <dsp:spPr>
        <a:xfrm>
          <a:off x="0" y="63548"/>
          <a:ext cx="6263640" cy="64759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ZA" sz="2700" b="1" kern="1200"/>
            <a:t>Purpose of the programme</a:t>
          </a:r>
          <a:r>
            <a:rPr lang="en-ZA" sz="2700" kern="1200"/>
            <a:t>:</a:t>
          </a:r>
          <a:endParaRPr lang="en-US" sz="2700" kern="1200"/>
        </a:p>
      </dsp:txBody>
      <dsp:txXfrm>
        <a:off x="31613" y="95161"/>
        <a:ext cx="6200414" cy="584369"/>
      </dsp:txXfrm>
    </dsp:sp>
    <dsp:sp modelId="{A5EA760E-EF15-40D9-A569-61BF1149EE06}">
      <dsp:nvSpPr>
        <dsp:cNvPr id="0" name=""/>
        <dsp:cNvSpPr/>
      </dsp:nvSpPr>
      <dsp:spPr>
        <a:xfrm>
          <a:off x="0" y="711143"/>
          <a:ext cx="6263640" cy="1536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The purpose of this programme is to register qualified educators and create </a:t>
          </a:r>
          <a:r>
            <a:rPr lang="en-GB" sz="2100" kern="1200"/>
            <a:t>sub-registers</a:t>
          </a:r>
          <a:r>
            <a:rPr lang="en-US" sz="2100" kern="1200"/>
            <a:t> for special categories; maintain and update </a:t>
          </a:r>
          <a:r>
            <a:rPr lang="en-GB" sz="2100" kern="1200"/>
            <a:t>the </a:t>
          </a:r>
          <a:r>
            <a:rPr lang="en-US" sz="2100" kern="1200"/>
            <a:t>educator database</a:t>
          </a:r>
          <a:r>
            <a:rPr lang="en-ZA" sz="2100" kern="1200"/>
            <a:t>, and</a:t>
          </a:r>
          <a:r>
            <a:rPr lang="en-US" sz="2100" kern="1200"/>
            <a:t> enhance the quality of the registration of teachers by introducing standards.</a:t>
          </a:r>
        </a:p>
      </dsp:txBody>
      <dsp:txXfrm>
        <a:off x="0" y="711143"/>
        <a:ext cx="6263640" cy="1536975"/>
      </dsp:txXfrm>
    </dsp:sp>
    <dsp:sp modelId="{FE9D355C-46AD-4753-858E-2A65CB85A3CA}">
      <dsp:nvSpPr>
        <dsp:cNvPr id="0" name=""/>
        <dsp:cNvSpPr/>
      </dsp:nvSpPr>
      <dsp:spPr>
        <a:xfrm>
          <a:off x="0" y="2248119"/>
          <a:ext cx="6263640" cy="647595"/>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b="1" kern="1200"/>
            <a:t>Outcome:</a:t>
          </a:r>
          <a:endParaRPr lang="en-US" sz="2700" kern="1200"/>
        </a:p>
      </dsp:txBody>
      <dsp:txXfrm>
        <a:off x="31613" y="2279732"/>
        <a:ext cx="6200414" cy="584369"/>
      </dsp:txXfrm>
    </dsp:sp>
    <dsp:sp modelId="{BE588701-E9CC-4472-BB43-46F8BF20B72E}">
      <dsp:nvSpPr>
        <dsp:cNvPr id="0" name=""/>
        <dsp:cNvSpPr/>
      </dsp:nvSpPr>
      <dsp:spPr>
        <a:xfrm>
          <a:off x="0" y="2895714"/>
          <a:ext cx="6263640"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Fit-to-Practice Registered Educators</a:t>
          </a:r>
        </a:p>
      </dsp:txBody>
      <dsp:txXfrm>
        <a:off x="0" y="2895714"/>
        <a:ext cx="6263640" cy="447120"/>
      </dsp:txXfrm>
    </dsp:sp>
    <dsp:sp modelId="{B8EDC814-6AD6-4509-B9A6-44F8E6965963}">
      <dsp:nvSpPr>
        <dsp:cNvPr id="0" name=""/>
        <dsp:cNvSpPr/>
      </dsp:nvSpPr>
      <dsp:spPr>
        <a:xfrm>
          <a:off x="0" y="3342834"/>
          <a:ext cx="6263640" cy="64759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b="1" kern="1200"/>
            <a:t>Sub-Programmes:</a:t>
          </a:r>
          <a:endParaRPr lang="en-US" sz="2700" kern="1200"/>
        </a:p>
      </dsp:txBody>
      <dsp:txXfrm>
        <a:off x="31613" y="3374447"/>
        <a:ext cx="6200414" cy="584369"/>
      </dsp:txXfrm>
    </dsp:sp>
    <dsp:sp modelId="{14BD895C-3219-4546-9F5F-516890EA892F}">
      <dsp:nvSpPr>
        <dsp:cNvPr id="0" name=""/>
        <dsp:cNvSpPr/>
      </dsp:nvSpPr>
      <dsp:spPr>
        <a:xfrm>
          <a:off x="0" y="4068188"/>
          <a:ext cx="6263640" cy="647595"/>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Registration of Educators </a:t>
          </a:r>
        </a:p>
      </dsp:txBody>
      <dsp:txXfrm>
        <a:off x="31613" y="4099801"/>
        <a:ext cx="6200414" cy="584369"/>
      </dsp:txXfrm>
    </dsp:sp>
    <dsp:sp modelId="{CD815716-E11C-451A-826A-38802826E329}">
      <dsp:nvSpPr>
        <dsp:cNvPr id="0" name=""/>
        <dsp:cNvSpPr/>
      </dsp:nvSpPr>
      <dsp:spPr>
        <a:xfrm>
          <a:off x="0" y="4793544"/>
          <a:ext cx="6263640" cy="64759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ZA" sz="2700" kern="1200"/>
            <a:t>Registration of Student Educators</a:t>
          </a:r>
          <a:endParaRPr lang="en-US" sz="2700" kern="1200"/>
        </a:p>
      </dsp:txBody>
      <dsp:txXfrm>
        <a:off x="31613" y="4825157"/>
        <a:ext cx="6200414" cy="5843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3D823-38BB-4DA8-9551-0AACAE5E49C8}">
      <dsp:nvSpPr>
        <dsp:cNvPr id="0" name=""/>
        <dsp:cNvSpPr/>
      </dsp:nvSpPr>
      <dsp:spPr>
        <a:xfrm>
          <a:off x="0" y="400103"/>
          <a:ext cx="6547341" cy="184275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146" tIns="541528" rIns="508146" bIns="184912"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The</a:t>
          </a:r>
          <a:r>
            <a:rPr lang="en-US" sz="2600" kern="1200" spc="385" dirty="0"/>
            <a:t> </a:t>
          </a:r>
          <a:r>
            <a:rPr lang="en-US" sz="2600" kern="1200" dirty="0"/>
            <a:t>purpose</a:t>
          </a:r>
          <a:r>
            <a:rPr lang="en-US" sz="2600" kern="1200" spc="400" dirty="0"/>
            <a:t> </a:t>
          </a:r>
          <a:r>
            <a:rPr lang="en-US" sz="2600" kern="1200" dirty="0"/>
            <a:t>of</a:t>
          </a:r>
          <a:r>
            <a:rPr lang="en-US" sz="2600" kern="1200" spc="385" dirty="0"/>
            <a:t> </a:t>
          </a:r>
          <a:r>
            <a:rPr lang="en-US" sz="2600" kern="1200" dirty="0"/>
            <a:t>this</a:t>
          </a:r>
          <a:r>
            <a:rPr lang="en-US" sz="2600" kern="1200" spc="380" dirty="0"/>
            <a:t> </a:t>
          </a:r>
          <a:r>
            <a:rPr lang="en-US" sz="2600" kern="1200" dirty="0" err="1"/>
            <a:t>programme</a:t>
          </a:r>
          <a:r>
            <a:rPr lang="en-US" sz="2600" kern="1200" spc="395" dirty="0"/>
            <a:t> </a:t>
          </a:r>
          <a:r>
            <a:rPr lang="en-US" sz="2600" kern="1200" dirty="0"/>
            <a:t>is</a:t>
          </a:r>
          <a:r>
            <a:rPr lang="en-US" sz="2600" kern="1200" spc="370" dirty="0"/>
            <a:t> </a:t>
          </a:r>
          <a:r>
            <a:rPr lang="en-US" sz="2600" kern="1200" dirty="0"/>
            <a:t>to</a:t>
          </a:r>
          <a:r>
            <a:rPr lang="en-US" sz="2600" kern="1200" spc="380" dirty="0"/>
            <a:t> </a:t>
          </a:r>
          <a:r>
            <a:rPr lang="en-US" sz="2600" kern="1200" dirty="0"/>
            <a:t>promote</a:t>
          </a:r>
          <a:r>
            <a:rPr lang="en-US" sz="2600" kern="1200" spc="395" dirty="0"/>
            <a:t> </a:t>
          </a:r>
          <a:r>
            <a:rPr lang="en-US" sz="2600" kern="1200" dirty="0"/>
            <a:t>and</a:t>
          </a:r>
          <a:r>
            <a:rPr lang="en-US" sz="2600" kern="1200" spc="390" dirty="0"/>
            <a:t> </a:t>
          </a:r>
          <a:r>
            <a:rPr lang="en-US" sz="2600" kern="1200" dirty="0"/>
            <a:t>maintain</a:t>
          </a:r>
          <a:r>
            <a:rPr lang="en-US" sz="2600" kern="1200" spc="385" dirty="0"/>
            <a:t> </a:t>
          </a:r>
          <a:r>
            <a:rPr lang="en-US" sz="2600" kern="1200" dirty="0"/>
            <a:t>ethical</a:t>
          </a:r>
          <a:r>
            <a:rPr lang="en-US" sz="2600" kern="1200" spc="365" dirty="0"/>
            <a:t> </a:t>
          </a:r>
          <a:r>
            <a:rPr lang="en-US" sz="2600" kern="1200" dirty="0"/>
            <a:t>standards</a:t>
          </a:r>
          <a:r>
            <a:rPr lang="en-US" sz="2600" kern="1200" spc="380" dirty="0"/>
            <a:t> </a:t>
          </a:r>
          <a:r>
            <a:rPr lang="en-US" sz="2600" kern="1200" dirty="0"/>
            <a:t>in</a:t>
          </a:r>
          <a:r>
            <a:rPr lang="en-US" sz="2600" kern="1200" spc="390" dirty="0"/>
            <a:t> </a:t>
          </a:r>
          <a:r>
            <a:rPr lang="en-US" sz="2600" kern="1200" spc="-25" dirty="0"/>
            <a:t>the </a:t>
          </a:r>
          <a:r>
            <a:rPr lang="en-US" sz="2600" kern="1200" spc="-10" dirty="0"/>
            <a:t>profession</a:t>
          </a:r>
          <a:r>
            <a:rPr lang="en-US" sz="2600" kern="1200" dirty="0"/>
            <a:t>.</a:t>
          </a:r>
        </a:p>
      </dsp:txBody>
      <dsp:txXfrm>
        <a:off x="0" y="400103"/>
        <a:ext cx="6547341" cy="1842750"/>
      </dsp:txXfrm>
    </dsp:sp>
    <dsp:sp modelId="{E0AA5D29-5787-4DD9-B65F-D23443636D91}">
      <dsp:nvSpPr>
        <dsp:cNvPr id="0" name=""/>
        <dsp:cNvSpPr/>
      </dsp:nvSpPr>
      <dsp:spPr>
        <a:xfrm>
          <a:off x="327367" y="16343"/>
          <a:ext cx="4583138" cy="76752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232" tIns="0" rIns="173232" bIns="0" numCol="1" spcCol="1270" anchor="ctr" anchorCtr="0">
          <a:noAutofit/>
        </a:bodyPr>
        <a:lstStyle/>
        <a:p>
          <a:pPr lvl="0" algn="l" defTabSz="1244600">
            <a:lnSpc>
              <a:spcPct val="90000"/>
            </a:lnSpc>
            <a:spcBef>
              <a:spcPct val="0"/>
            </a:spcBef>
            <a:spcAft>
              <a:spcPct val="35000"/>
            </a:spcAft>
          </a:pPr>
          <a:r>
            <a:rPr lang="en-US" sz="2800" b="1" kern="1200" dirty="0"/>
            <a:t>Purpose of the </a:t>
          </a:r>
          <a:r>
            <a:rPr lang="en-US" sz="2800" b="1" kern="1200" dirty="0" err="1"/>
            <a:t>Programme</a:t>
          </a:r>
          <a:endParaRPr lang="en-US" sz="2800" kern="1200" dirty="0"/>
        </a:p>
      </dsp:txBody>
      <dsp:txXfrm>
        <a:off x="364834" y="53810"/>
        <a:ext cx="4508204" cy="692586"/>
      </dsp:txXfrm>
    </dsp:sp>
    <dsp:sp modelId="{3D4CBFDE-791B-4ACE-8AC2-99AB9C62DC66}">
      <dsp:nvSpPr>
        <dsp:cNvPr id="0" name=""/>
        <dsp:cNvSpPr/>
      </dsp:nvSpPr>
      <dsp:spPr>
        <a:xfrm>
          <a:off x="0" y="2767013"/>
          <a:ext cx="6547341" cy="1105650"/>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146" tIns="541528" rIns="508146" bIns="184912"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Maintained</a:t>
          </a:r>
          <a:r>
            <a:rPr lang="en-US" sz="2600" kern="1200" spc="-60" dirty="0"/>
            <a:t> </a:t>
          </a:r>
          <a:r>
            <a:rPr lang="en-US" sz="2600" kern="1200" dirty="0"/>
            <a:t>Ethical</a:t>
          </a:r>
          <a:r>
            <a:rPr lang="en-US" sz="2600" kern="1200" spc="-70" dirty="0"/>
            <a:t> </a:t>
          </a:r>
          <a:r>
            <a:rPr lang="en-US" sz="2600" kern="1200" spc="-10" dirty="0"/>
            <a:t>Standards</a:t>
          </a:r>
          <a:endParaRPr lang="en-US" sz="2600" kern="1200" dirty="0"/>
        </a:p>
      </dsp:txBody>
      <dsp:txXfrm>
        <a:off x="0" y="2767013"/>
        <a:ext cx="6547341" cy="1105650"/>
      </dsp:txXfrm>
    </dsp:sp>
    <dsp:sp modelId="{D805AEB2-AEF6-4CA4-BD6E-8064C78378B9}">
      <dsp:nvSpPr>
        <dsp:cNvPr id="0" name=""/>
        <dsp:cNvSpPr/>
      </dsp:nvSpPr>
      <dsp:spPr>
        <a:xfrm>
          <a:off x="327367" y="2383253"/>
          <a:ext cx="4583138" cy="76752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232" tIns="0" rIns="173232" bIns="0" numCol="1" spcCol="1270" anchor="ctr" anchorCtr="0">
          <a:noAutofit/>
        </a:bodyPr>
        <a:lstStyle/>
        <a:p>
          <a:pPr lvl="0" algn="l" defTabSz="1422400">
            <a:lnSpc>
              <a:spcPct val="90000"/>
            </a:lnSpc>
            <a:spcBef>
              <a:spcPct val="0"/>
            </a:spcBef>
            <a:spcAft>
              <a:spcPct val="35000"/>
            </a:spcAft>
          </a:pPr>
          <a:r>
            <a:rPr lang="en-US" sz="3200" b="1" kern="1200" dirty="0"/>
            <a:t>Outcome:</a:t>
          </a:r>
          <a:endParaRPr lang="en-US" sz="3200" kern="1200" dirty="0"/>
        </a:p>
      </dsp:txBody>
      <dsp:txXfrm>
        <a:off x="364834" y="2420720"/>
        <a:ext cx="4508204" cy="692586"/>
      </dsp:txXfrm>
    </dsp:sp>
    <dsp:sp modelId="{C339C163-7594-4A7A-AD17-23267916CA5B}">
      <dsp:nvSpPr>
        <dsp:cNvPr id="0" name=""/>
        <dsp:cNvSpPr/>
      </dsp:nvSpPr>
      <dsp:spPr>
        <a:xfrm>
          <a:off x="0" y="4396823"/>
          <a:ext cx="6547341" cy="19656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146" tIns="541528" rIns="508146" bIns="184912" numCol="1" spcCol="1270" anchor="t" anchorCtr="0">
          <a:noAutofit/>
        </a:bodyPr>
        <a:lstStyle/>
        <a:p>
          <a:pPr marL="228600" lvl="1" indent="-228600" algn="l" defTabSz="1155700">
            <a:lnSpc>
              <a:spcPct val="90000"/>
            </a:lnSpc>
            <a:spcBef>
              <a:spcPct val="0"/>
            </a:spcBef>
            <a:spcAft>
              <a:spcPct val="15000"/>
            </a:spcAft>
            <a:buChar char="••"/>
          </a:pPr>
          <a:r>
            <a:rPr lang="en-US" sz="2600" kern="1200" spc="-10" dirty="0"/>
            <a:t>Investigations</a:t>
          </a:r>
          <a:endParaRPr lang="en-US" sz="2600" kern="1200" dirty="0"/>
        </a:p>
        <a:p>
          <a:pPr marL="228600" lvl="1" indent="-228600" algn="l" defTabSz="1155700">
            <a:lnSpc>
              <a:spcPct val="90000"/>
            </a:lnSpc>
            <a:spcBef>
              <a:spcPct val="0"/>
            </a:spcBef>
            <a:spcAft>
              <a:spcPct val="15000"/>
            </a:spcAft>
            <a:buChar char="••"/>
          </a:pPr>
          <a:r>
            <a:rPr lang="en-US" sz="2600" kern="1200"/>
            <a:t>Disciplinary</a:t>
          </a:r>
          <a:r>
            <a:rPr lang="en-US" sz="2600" kern="1200" spc="-45"/>
            <a:t> </a:t>
          </a:r>
          <a:r>
            <a:rPr lang="en-US" sz="2600" kern="1200" spc="-10"/>
            <a:t>Hearings</a:t>
          </a:r>
          <a:endParaRPr lang="en-US" sz="2600" kern="1200" dirty="0"/>
        </a:p>
        <a:p>
          <a:pPr marL="228600" lvl="1" indent="-228600" algn="l" defTabSz="1155700">
            <a:lnSpc>
              <a:spcPct val="90000"/>
            </a:lnSpc>
            <a:spcBef>
              <a:spcPct val="0"/>
            </a:spcBef>
            <a:spcAft>
              <a:spcPct val="15000"/>
            </a:spcAft>
            <a:buChar char="••"/>
          </a:pPr>
          <a:r>
            <a:rPr lang="en-US" sz="2600" kern="1200" spc="-10" dirty="0"/>
            <a:t>Sanctions</a:t>
          </a:r>
          <a:endParaRPr lang="en-US" sz="2600" kern="1200" dirty="0"/>
        </a:p>
      </dsp:txBody>
      <dsp:txXfrm>
        <a:off x="0" y="4396823"/>
        <a:ext cx="6547341" cy="1965600"/>
      </dsp:txXfrm>
    </dsp:sp>
    <dsp:sp modelId="{E4D26988-EC81-4FF7-81D0-CC7C22F7F470}">
      <dsp:nvSpPr>
        <dsp:cNvPr id="0" name=""/>
        <dsp:cNvSpPr/>
      </dsp:nvSpPr>
      <dsp:spPr>
        <a:xfrm>
          <a:off x="327367" y="4013063"/>
          <a:ext cx="4583138" cy="767520"/>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232" tIns="0" rIns="173232" bIns="0" numCol="1" spcCol="1270" anchor="ctr" anchorCtr="0">
          <a:noAutofit/>
        </a:bodyPr>
        <a:lstStyle/>
        <a:p>
          <a:pPr lvl="0" algn="l" defTabSz="1244600">
            <a:lnSpc>
              <a:spcPct val="90000"/>
            </a:lnSpc>
            <a:spcBef>
              <a:spcPct val="0"/>
            </a:spcBef>
            <a:spcAft>
              <a:spcPct val="35000"/>
            </a:spcAft>
          </a:pPr>
          <a:r>
            <a:rPr lang="en-US" sz="2800" b="1" kern="1200" dirty="0"/>
            <a:t>Sub-</a:t>
          </a:r>
          <a:r>
            <a:rPr lang="en-US" sz="2800" b="1" kern="1200" dirty="0" err="1"/>
            <a:t>Programme</a:t>
          </a:r>
          <a:endParaRPr lang="en-US" sz="2800" kern="1200" dirty="0"/>
        </a:p>
      </dsp:txBody>
      <dsp:txXfrm>
        <a:off x="364834" y="4050530"/>
        <a:ext cx="4508204" cy="69258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50CF6-C43E-4595-9618-49547EF2962E}">
      <dsp:nvSpPr>
        <dsp:cNvPr id="0" name=""/>
        <dsp:cNvSpPr/>
      </dsp:nvSpPr>
      <dsp:spPr>
        <a:xfrm>
          <a:off x="0" y="0"/>
          <a:ext cx="6263640" cy="19000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US" sz="2600" b="1" kern="1200" dirty="0" err="1"/>
            <a:t>Programme</a:t>
          </a:r>
          <a:r>
            <a:rPr lang="en-US" sz="2600" b="1" kern="1200" dirty="0"/>
            <a:t> Purpose: </a:t>
          </a:r>
        </a:p>
        <a:p>
          <a:pPr lvl="0" algn="l" defTabSz="1155700">
            <a:lnSpc>
              <a:spcPct val="90000"/>
            </a:lnSpc>
            <a:spcBef>
              <a:spcPct val="0"/>
            </a:spcBef>
            <a:spcAft>
              <a:spcPct val="35000"/>
            </a:spcAft>
          </a:pPr>
          <a:r>
            <a:rPr lang="en-US" sz="2400" kern="1200" dirty="0"/>
            <a:t>To ensure that educators engage in life-long learning to improve their professional competence</a:t>
          </a:r>
        </a:p>
      </dsp:txBody>
      <dsp:txXfrm>
        <a:off x="92754" y="92754"/>
        <a:ext cx="6078132" cy="1714572"/>
      </dsp:txXfrm>
    </dsp:sp>
    <dsp:sp modelId="{983A0C58-D166-4A33-B134-13F323BD356C}">
      <dsp:nvSpPr>
        <dsp:cNvPr id="0" name=""/>
        <dsp:cNvSpPr/>
      </dsp:nvSpPr>
      <dsp:spPr>
        <a:xfrm>
          <a:off x="0" y="1930381"/>
          <a:ext cx="6263640" cy="931001"/>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a:t>Outcome</a:t>
          </a:r>
          <a:r>
            <a:rPr lang="en-US" sz="2400" kern="1200" dirty="0"/>
            <a:t>: Improved Teacher Competence</a:t>
          </a:r>
        </a:p>
      </dsp:txBody>
      <dsp:txXfrm>
        <a:off x="45448" y="1975829"/>
        <a:ext cx="6172744" cy="840105"/>
      </dsp:txXfrm>
    </dsp:sp>
    <dsp:sp modelId="{95CCFE3E-7127-4F22-A2CA-F3B7BCD0393B}">
      <dsp:nvSpPr>
        <dsp:cNvPr id="0" name=""/>
        <dsp:cNvSpPr/>
      </dsp:nvSpPr>
      <dsp:spPr>
        <a:xfrm>
          <a:off x="0" y="2994843"/>
          <a:ext cx="6263640" cy="116549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a:t>Sub-</a:t>
          </a:r>
          <a:r>
            <a:rPr lang="en-US" sz="2800" b="1" kern="1200" dirty="0" err="1"/>
            <a:t>Programmes</a:t>
          </a:r>
          <a:r>
            <a:rPr lang="en-US" sz="2800" b="1" kern="1200" dirty="0"/>
            <a:t>:</a:t>
          </a:r>
          <a:endParaRPr lang="en-US" sz="2800" kern="1200" dirty="0"/>
        </a:p>
      </dsp:txBody>
      <dsp:txXfrm>
        <a:off x="56895" y="3051738"/>
        <a:ext cx="6149850" cy="1051700"/>
      </dsp:txXfrm>
    </dsp:sp>
    <dsp:sp modelId="{1B369C6E-E751-4B55-9990-6ED648377A03}">
      <dsp:nvSpPr>
        <dsp:cNvPr id="0" name=""/>
        <dsp:cNvSpPr/>
      </dsp:nvSpPr>
      <dsp:spPr>
        <a:xfrm>
          <a:off x="0" y="4160333"/>
          <a:ext cx="6263640" cy="1825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b="1" kern="1200" dirty="0"/>
            <a:t>Sub-</a:t>
          </a:r>
          <a:r>
            <a:rPr lang="en-US" sz="2200" b="1" kern="1200" dirty="0" err="1"/>
            <a:t>Programmes</a:t>
          </a:r>
          <a:endParaRPr lang="en-US" sz="2200" kern="1200" dirty="0"/>
        </a:p>
        <a:p>
          <a:pPr marL="457200" lvl="2" indent="-228600" algn="l" defTabSz="977900">
            <a:lnSpc>
              <a:spcPct val="90000"/>
            </a:lnSpc>
            <a:spcBef>
              <a:spcPct val="0"/>
            </a:spcBef>
            <a:spcAft>
              <a:spcPct val="20000"/>
            </a:spcAft>
            <a:buChar char="••"/>
          </a:pPr>
          <a:r>
            <a:rPr lang="en-US" sz="2200" kern="1200"/>
            <a:t>Continuing Professional Teacher Development Management System</a:t>
          </a:r>
        </a:p>
        <a:p>
          <a:pPr marL="457200" lvl="2" indent="-228600" algn="l" defTabSz="977900">
            <a:lnSpc>
              <a:spcPct val="90000"/>
            </a:lnSpc>
            <a:spcBef>
              <a:spcPct val="0"/>
            </a:spcBef>
            <a:spcAft>
              <a:spcPct val="20000"/>
            </a:spcAft>
            <a:buChar char="••"/>
          </a:pPr>
          <a:r>
            <a:rPr lang="en-US" sz="2200" kern="1200" dirty="0"/>
            <a:t>Member Support</a:t>
          </a:r>
        </a:p>
        <a:p>
          <a:pPr marL="457200" lvl="2" indent="-228600" algn="l" defTabSz="977900">
            <a:lnSpc>
              <a:spcPct val="90000"/>
            </a:lnSpc>
            <a:spcBef>
              <a:spcPct val="0"/>
            </a:spcBef>
            <a:spcAft>
              <a:spcPct val="20000"/>
            </a:spcAft>
            <a:buChar char="••"/>
          </a:pPr>
          <a:r>
            <a:rPr lang="en-US" sz="2200" kern="1200"/>
            <a:t>Quality Management</a:t>
          </a:r>
        </a:p>
      </dsp:txBody>
      <dsp:txXfrm>
        <a:off x="0" y="4160333"/>
        <a:ext cx="6263640" cy="18257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EA3E41-8172-4676-8467-176F16716331}">
      <dsp:nvSpPr>
        <dsp:cNvPr id="0" name=""/>
        <dsp:cNvSpPr/>
      </dsp:nvSpPr>
      <dsp:spPr>
        <a:xfrm>
          <a:off x="0" y="3151"/>
          <a:ext cx="6374744" cy="260461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err="1"/>
            <a:t>Programme</a:t>
          </a:r>
          <a:r>
            <a:rPr lang="en-US" sz="2800" b="1" kern="1200" dirty="0"/>
            <a:t> Purpose</a:t>
          </a:r>
        </a:p>
        <a:p>
          <a:pPr lvl="0" algn="l" defTabSz="1244600">
            <a:lnSpc>
              <a:spcPct val="90000"/>
            </a:lnSpc>
            <a:spcBef>
              <a:spcPct val="0"/>
            </a:spcBef>
            <a:spcAft>
              <a:spcPct val="35000"/>
            </a:spcAft>
          </a:pPr>
          <a:r>
            <a:rPr lang="en-US" sz="2400" b="0" kern="1200" dirty="0"/>
            <a:t>To Improve and maintain the status and image of the teaching profession and ensure the quality of initial teacher education and ongoing professional development through quality assurance mechanisms and standards.</a:t>
          </a:r>
          <a:endParaRPr lang="en-US" sz="2400" kern="1200" dirty="0"/>
        </a:p>
      </dsp:txBody>
      <dsp:txXfrm>
        <a:off x="127147" y="130298"/>
        <a:ext cx="6120450" cy="2350324"/>
      </dsp:txXfrm>
    </dsp:sp>
    <dsp:sp modelId="{8EF88226-5A9D-48EB-9503-57A1BA0E4654}">
      <dsp:nvSpPr>
        <dsp:cNvPr id="0" name=""/>
        <dsp:cNvSpPr/>
      </dsp:nvSpPr>
      <dsp:spPr>
        <a:xfrm>
          <a:off x="0" y="2655618"/>
          <a:ext cx="6374744" cy="153634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a:t>Outcome</a:t>
          </a:r>
          <a:r>
            <a:rPr lang="en-US" sz="1900" kern="1200" dirty="0"/>
            <a:t>: </a:t>
          </a:r>
          <a:r>
            <a:rPr lang="en-US" sz="2400" kern="1200" dirty="0"/>
            <a:t>Improved Professionalism</a:t>
          </a:r>
          <a:endParaRPr lang="en-US" sz="1900" kern="1200" dirty="0"/>
        </a:p>
      </dsp:txBody>
      <dsp:txXfrm>
        <a:off x="74998" y="2730616"/>
        <a:ext cx="6224748" cy="1386344"/>
      </dsp:txXfrm>
    </dsp:sp>
    <dsp:sp modelId="{D4A77B49-18F7-4EF9-95FE-BD5FC6C68D94}">
      <dsp:nvSpPr>
        <dsp:cNvPr id="0" name=""/>
        <dsp:cNvSpPr/>
      </dsp:nvSpPr>
      <dsp:spPr>
        <a:xfrm>
          <a:off x="0" y="4152260"/>
          <a:ext cx="6374744" cy="46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398" tIns="6350" rIns="35560" bIns="6350" numCol="1" spcCol="1270" anchor="t" anchorCtr="0">
          <a:noAutofit/>
        </a:bodyPr>
        <a:lstStyle/>
        <a:p>
          <a:pPr marL="57150" lvl="1" indent="-57150" algn="l" defTabSz="177800">
            <a:lnSpc>
              <a:spcPct val="90000"/>
            </a:lnSpc>
            <a:spcBef>
              <a:spcPct val="0"/>
            </a:spcBef>
            <a:spcAft>
              <a:spcPct val="20000"/>
            </a:spcAft>
            <a:buChar char="••"/>
          </a:pPr>
          <a:endParaRPr lang="en-US" sz="400" kern="1200" dirty="0"/>
        </a:p>
      </dsp:txBody>
      <dsp:txXfrm>
        <a:off x="0" y="4152260"/>
        <a:ext cx="6374744" cy="46864"/>
      </dsp:txXfrm>
    </dsp:sp>
    <dsp:sp modelId="{50BA28D6-7139-4829-9F45-806EDCA4480B}">
      <dsp:nvSpPr>
        <dsp:cNvPr id="0" name=""/>
        <dsp:cNvSpPr/>
      </dsp:nvSpPr>
      <dsp:spPr>
        <a:xfrm>
          <a:off x="0" y="4199124"/>
          <a:ext cx="6374744" cy="216115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ZA" sz="3200" b="1" kern="1200" dirty="0"/>
            <a:t>Sub-Programmes</a:t>
          </a:r>
        </a:p>
        <a:p>
          <a:pPr lvl="0" algn="l" defTabSz="1422400">
            <a:lnSpc>
              <a:spcPct val="90000"/>
            </a:lnSpc>
            <a:spcBef>
              <a:spcPct val="0"/>
            </a:spcBef>
            <a:spcAft>
              <a:spcPct val="35000"/>
            </a:spcAft>
          </a:pPr>
          <a:r>
            <a:rPr lang="en-ZA" sz="2400" kern="1200" dirty="0"/>
            <a:t>Initial Teacher Education</a:t>
          </a:r>
        </a:p>
        <a:p>
          <a:pPr lvl="0" algn="l" defTabSz="1422400">
            <a:lnSpc>
              <a:spcPct val="90000"/>
            </a:lnSpc>
            <a:spcBef>
              <a:spcPct val="0"/>
            </a:spcBef>
            <a:spcAft>
              <a:spcPct val="35000"/>
            </a:spcAft>
          </a:pPr>
          <a:r>
            <a:rPr lang="en-ZA" sz="2400" kern="1200" dirty="0"/>
            <a:t>Newly Qualified Educators</a:t>
          </a:r>
        </a:p>
        <a:p>
          <a:pPr lvl="0" algn="l" defTabSz="1422400">
            <a:lnSpc>
              <a:spcPct val="90000"/>
            </a:lnSpc>
            <a:spcBef>
              <a:spcPct val="0"/>
            </a:spcBef>
            <a:spcAft>
              <a:spcPct val="35000"/>
            </a:spcAft>
          </a:pPr>
          <a:r>
            <a:rPr lang="en-ZA" sz="2400" kern="1200" dirty="0"/>
            <a:t>Practising Educators</a:t>
          </a:r>
        </a:p>
      </dsp:txBody>
      <dsp:txXfrm>
        <a:off x="105499" y="4304623"/>
        <a:ext cx="6163746" cy="195015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4B02AD-FB00-4ECB-AFFF-7C17C3C1EFB0}">
      <dsp:nvSpPr>
        <dsp:cNvPr id="0" name=""/>
        <dsp:cNvSpPr/>
      </dsp:nvSpPr>
      <dsp:spPr>
        <a:xfrm>
          <a:off x="0" y="11106"/>
          <a:ext cx="7546554" cy="94618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en-ZA" sz="3600" b="1" kern="1200"/>
            <a:t>Purpose of the programme</a:t>
          </a:r>
          <a:r>
            <a:rPr lang="en-ZA" sz="3600" kern="1200"/>
            <a:t>:</a:t>
          </a:r>
          <a:endParaRPr lang="en-US" sz="3600" kern="1200" dirty="0"/>
        </a:p>
      </dsp:txBody>
      <dsp:txXfrm>
        <a:off x="46189" y="57295"/>
        <a:ext cx="7454176" cy="853810"/>
      </dsp:txXfrm>
    </dsp:sp>
    <dsp:sp modelId="{A5EA760E-EF15-40D9-A569-61BF1149EE06}">
      <dsp:nvSpPr>
        <dsp:cNvPr id="0" name=""/>
        <dsp:cNvSpPr/>
      </dsp:nvSpPr>
      <dsp:spPr>
        <a:xfrm>
          <a:off x="0" y="957294"/>
          <a:ext cx="7546554" cy="2117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603"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GB" sz="2300" b="0" kern="1200" spc="-30" dirty="0">
              <a:latin typeface="+mn-lt"/>
              <a:cs typeface="Calibri Light"/>
            </a:rPr>
            <a:t>To enhance research coordination within SACE in order to strengthen its advisory role and service that is informed by policy, research, and consultative processes. This programme also aims to promote research on professional matters and any other educational matter relevant to SACE and the educational landscape.</a:t>
          </a:r>
          <a:endParaRPr lang="en-US" sz="2300" kern="1200" dirty="0"/>
        </a:p>
      </dsp:txBody>
      <dsp:txXfrm>
        <a:off x="0" y="957294"/>
        <a:ext cx="7546554" cy="2117610"/>
      </dsp:txXfrm>
    </dsp:sp>
    <dsp:sp modelId="{FE9D355C-46AD-4753-858E-2A65CB85A3CA}">
      <dsp:nvSpPr>
        <dsp:cNvPr id="0" name=""/>
        <dsp:cNvSpPr/>
      </dsp:nvSpPr>
      <dsp:spPr>
        <a:xfrm>
          <a:off x="0" y="2889047"/>
          <a:ext cx="7546554" cy="867892"/>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b="1" kern="1200"/>
            <a:t>Outcome:</a:t>
          </a:r>
          <a:endParaRPr lang="en-US" sz="3000" kern="1200"/>
        </a:p>
      </dsp:txBody>
      <dsp:txXfrm>
        <a:off x="42367" y="2931414"/>
        <a:ext cx="7461820" cy="783158"/>
      </dsp:txXfrm>
    </dsp:sp>
    <dsp:sp modelId="{BE588701-E9CC-4472-BB43-46F8BF20B72E}">
      <dsp:nvSpPr>
        <dsp:cNvPr id="0" name=""/>
        <dsp:cNvSpPr/>
      </dsp:nvSpPr>
      <dsp:spPr>
        <a:xfrm>
          <a:off x="0" y="3942796"/>
          <a:ext cx="7546554"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603"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ZA" sz="2800" b="0" kern="1200" spc="-25">
              <a:latin typeface="+mn-lt"/>
              <a:cs typeface="Calibri Light"/>
            </a:rPr>
            <a:t>Improved</a:t>
          </a:r>
          <a:r>
            <a:rPr lang="en-ZA" sz="2800" b="0" kern="1200" spc="-110">
              <a:latin typeface="+mn-lt"/>
              <a:cs typeface="Calibri Light"/>
            </a:rPr>
            <a:t> </a:t>
          </a:r>
          <a:r>
            <a:rPr lang="en-ZA" sz="2800" b="0" kern="1200" spc="-10">
              <a:latin typeface="+mn-lt"/>
              <a:cs typeface="Calibri Light"/>
            </a:rPr>
            <a:t>advisory role</a:t>
          </a:r>
          <a:endParaRPr lang="en-US" sz="2800" kern="1200" dirty="0"/>
        </a:p>
      </dsp:txBody>
      <dsp:txXfrm>
        <a:off x="0" y="3942796"/>
        <a:ext cx="7546554" cy="513360"/>
      </dsp:txXfrm>
    </dsp:sp>
    <dsp:sp modelId="{B8EDC814-6AD6-4509-B9A6-44F8E6965963}">
      <dsp:nvSpPr>
        <dsp:cNvPr id="0" name=""/>
        <dsp:cNvSpPr/>
      </dsp:nvSpPr>
      <dsp:spPr>
        <a:xfrm>
          <a:off x="0" y="4456156"/>
          <a:ext cx="7546554" cy="2254211"/>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a:t>Sub-Programmes:</a:t>
          </a:r>
        </a:p>
        <a:p>
          <a:pPr lvl="0" algn="l" defTabSz="1066800">
            <a:lnSpc>
              <a:spcPct val="90000"/>
            </a:lnSpc>
            <a:spcBef>
              <a:spcPct val="0"/>
            </a:spcBef>
            <a:spcAft>
              <a:spcPct val="35000"/>
            </a:spcAft>
          </a:pPr>
          <a:r>
            <a:rPr lang="en-GB" sz="2400" kern="1200">
              <a:latin typeface="+mn-lt"/>
              <a:cs typeface="Calibri"/>
            </a:rPr>
            <a:t>Research Reports, </a:t>
          </a:r>
        </a:p>
        <a:p>
          <a:pPr lvl="0" algn="l" defTabSz="1066800">
            <a:lnSpc>
              <a:spcPct val="90000"/>
            </a:lnSpc>
            <a:spcBef>
              <a:spcPct val="0"/>
            </a:spcBef>
            <a:spcAft>
              <a:spcPct val="35000"/>
            </a:spcAft>
          </a:pPr>
          <a:r>
            <a:rPr lang="en-GB" sz="2400" kern="1200">
              <a:latin typeface="+mn-lt"/>
              <a:cs typeface="Calibri"/>
            </a:rPr>
            <a:t>Data Management, </a:t>
          </a:r>
        </a:p>
        <a:p>
          <a:pPr lvl="0" algn="l" defTabSz="1066800">
            <a:lnSpc>
              <a:spcPct val="90000"/>
            </a:lnSpc>
            <a:spcBef>
              <a:spcPct val="0"/>
            </a:spcBef>
            <a:spcAft>
              <a:spcPct val="35000"/>
            </a:spcAft>
          </a:pPr>
          <a:r>
            <a:rPr lang="en-GB" sz="2400" kern="1200">
              <a:latin typeface="+mn-lt"/>
              <a:cs typeface="Calibri"/>
            </a:rPr>
            <a:t>Research Dissemination, </a:t>
          </a:r>
        </a:p>
        <a:p>
          <a:pPr lvl="0" algn="l" defTabSz="1066800">
            <a:lnSpc>
              <a:spcPct val="90000"/>
            </a:lnSpc>
            <a:spcBef>
              <a:spcPct val="0"/>
            </a:spcBef>
            <a:spcAft>
              <a:spcPct val="35000"/>
            </a:spcAft>
          </a:pPr>
          <a:r>
            <a:rPr lang="en-GB" sz="2400" kern="1200">
              <a:latin typeface="+mn-lt"/>
              <a:cs typeface="Calibri"/>
            </a:rPr>
            <a:t>Virtual Library</a:t>
          </a:r>
          <a:endParaRPr lang="en-US" sz="2400" kern="1200" dirty="0"/>
        </a:p>
      </dsp:txBody>
      <dsp:txXfrm>
        <a:off x="110042" y="4566198"/>
        <a:ext cx="7326470" cy="203412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647B50-4F05-416C-86A0-3408370C5030}" type="datetimeFigureOut">
              <a:rPr lang="en-ZA" smtClean="0"/>
              <a:t>2022/10/14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27E443-761A-4DCD-AF93-958BD5CC3EFE}" type="slidenum">
              <a:rPr lang="en-ZA" smtClean="0"/>
              <a:t>‹#›</a:t>
            </a:fld>
            <a:endParaRPr lang="en-ZA"/>
          </a:p>
        </p:txBody>
      </p:sp>
    </p:spTree>
    <p:extLst>
      <p:ext uri="{BB962C8B-B14F-4D97-AF65-F5344CB8AC3E}">
        <p14:creationId xmlns:p14="http://schemas.microsoft.com/office/powerpoint/2010/main" val="1941898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7" name="Shape 217"/>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8" name="Shape 218"/>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ZA" sz="1200">
                <a:solidFill>
                  <a:schemeClr val="dk1"/>
                </a:solidFill>
                <a:latin typeface="Calibri"/>
                <a:ea typeface="Calibri"/>
                <a:cs typeface="Calibri"/>
                <a:sym typeface="Calibri"/>
              </a:rPr>
              <a:t>5</a:t>
            </a:fld>
            <a:endParaRPr lang="en-Z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970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7" name="Shape 217"/>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8" name="Shape 218"/>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ZA" sz="1200">
                <a:solidFill>
                  <a:schemeClr val="dk1"/>
                </a:solidFill>
                <a:latin typeface="Calibri"/>
                <a:ea typeface="Calibri"/>
                <a:cs typeface="Calibri"/>
                <a:sym typeface="Calibri"/>
              </a:rPr>
              <a:t>13</a:t>
            </a:fld>
            <a:endParaRPr lang="en-Z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582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7" name="Shape 217"/>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8" name="Shape 218"/>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ZA" sz="1200">
                <a:solidFill>
                  <a:schemeClr val="dk1"/>
                </a:solidFill>
                <a:latin typeface="Calibri"/>
                <a:ea typeface="Calibri"/>
                <a:cs typeface="Calibri"/>
                <a:sym typeface="Calibri"/>
              </a:rPr>
              <a:t>52</a:t>
            </a:fld>
            <a:endParaRPr lang="en-ZA"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7699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61A24-7AD4-2E38-1E23-3EDB4B193C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D1E7EA14-B8DC-4976-E0D1-F7C2C3D076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47AD75C4-A624-45C9-F613-0BABA7DC7DC0}"/>
              </a:ext>
            </a:extLst>
          </p:cNvPr>
          <p:cNvSpPr>
            <a:spLocks noGrp="1"/>
          </p:cNvSpPr>
          <p:nvPr>
            <p:ph type="dt" sz="half" idx="10"/>
          </p:nvPr>
        </p:nvSpPr>
        <p:spPr/>
        <p:txBody>
          <a:bodyPr/>
          <a:lstStyle/>
          <a:p>
            <a:fld id="{FF0D3A5C-1D52-4A86-9559-20D3CBF03CA2}" type="datetimeFigureOut">
              <a:rPr lang="en-ZA" smtClean="0"/>
              <a:t>2022/10/14</a:t>
            </a:fld>
            <a:endParaRPr lang="en-ZA"/>
          </a:p>
        </p:txBody>
      </p:sp>
      <p:sp>
        <p:nvSpPr>
          <p:cNvPr id="5" name="Footer Placeholder 4">
            <a:extLst>
              <a:ext uri="{FF2B5EF4-FFF2-40B4-BE49-F238E27FC236}">
                <a16:creationId xmlns:a16="http://schemas.microsoft.com/office/drawing/2014/main" id="{18ADD047-F131-41F8-5A4B-E1AB225832D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6F90131-B7B4-D7BA-DCC0-36D4D605A16C}"/>
              </a:ext>
            </a:extLst>
          </p:cNvPr>
          <p:cNvSpPr>
            <a:spLocks noGrp="1"/>
          </p:cNvSpPr>
          <p:nvPr>
            <p:ph type="sldNum" sz="quarter" idx="12"/>
          </p:nvPr>
        </p:nvSpPr>
        <p:spPr/>
        <p:txBody>
          <a:bodyPr/>
          <a:lstStyle/>
          <a:p>
            <a:fld id="{DF6394BB-464D-46AC-B294-8E9A9A8F5134}" type="slidenum">
              <a:rPr lang="en-ZA" smtClean="0"/>
              <a:t>‹#›</a:t>
            </a:fld>
            <a:endParaRPr lang="en-ZA"/>
          </a:p>
        </p:txBody>
      </p:sp>
    </p:spTree>
    <p:extLst>
      <p:ext uri="{BB962C8B-B14F-4D97-AF65-F5344CB8AC3E}">
        <p14:creationId xmlns:p14="http://schemas.microsoft.com/office/powerpoint/2010/main" val="579511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0F9E0-444C-AB08-DE98-18FA8C803A40}"/>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58892352-21EC-1779-2F07-0BF1B50CE8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E4C76B8-FA56-7103-C3BC-53E3C8A7EFEB}"/>
              </a:ext>
            </a:extLst>
          </p:cNvPr>
          <p:cNvSpPr>
            <a:spLocks noGrp="1"/>
          </p:cNvSpPr>
          <p:nvPr>
            <p:ph type="dt" sz="half" idx="10"/>
          </p:nvPr>
        </p:nvSpPr>
        <p:spPr/>
        <p:txBody>
          <a:bodyPr/>
          <a:lstStyle/>
          <a:p>
            <a:fld id="{FF0D3A5C-1D52-4A86-9559-20D3CBF03CA2}" type="datetimeFigureOut">
              <a:rPr lang="en-ZA" smtClean="0"/>
              <a:t>2022/10/14</a:t>
            </a:fld>
            <a:endParaRPr lang="en-ZA"/>
          </a:p>
        </p:txBody>
      </p:sp>
      <p:sp>
        <p:nvSpPr>
          <p:cNvPr id="5" name="Footer Placeholder 4">
            <a:extLst>
              <a:ext uri="{FF2B5EF4-FFF2-40B4-BE49-F238E27FC236}">
                <a16:creationId xmlns:a16="http://schemas.microsoft.com/office/drawing/2014/main" id="{AAEDD6D5-3494-4211-042E-203BB8B2545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F91F588-F3F9-3C68-C156-FCBD306B99B5}"/>
              </a:ext>
            </a:extLst>
          </p:cNvPr>
          <p:cNvSpPr>
            <a:spLocks noGrp="1"/>
          </p:cNvSpPr>
          <p:nvPr>
            <p:ph type="sldNum" sz="quarter" idx="12"/>
          </p:nvPr>
        </p:nvSpPr>
        <p:spPr/>
        <p:txBody>
          <a:bodyPr/>
          <a:lstStyle/>
          <a:p>
            <a:fld id="{DF6394BB-464D-46AC-B294-8E9A9A8F5134}" type="slidenum">
              <a:rPr lang="en-ZA" smtClean="0"/>
              <a:t>‹#›</a:t>
            </a:fld>
            <a:endParaRPr lang="en-ZA"/>
          </a:p>
        </p:txBody>
      </p:sp>
    </p:spTree>
    <p:extLst>
      <p:ext uri="{BB962C8B-B14F-4D97-AF65-F5344CB8AC3E}">
        <p14:creationId xmlns:p14="http://schemas.microsoft.com/office/powerpoint/2010/main" val="1154461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E4564C-B48B-3F2E-9E7B-EEDBA5DDF51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BFA135E2-F538-3A5C-40E8-2112483CFA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9EED737-771A-5C6B-DD75-93B07F1F343D}"/>
              </a:ext>
            </a:extLst>
          </p:cNvPr>
          <p:cNvSpPr>
            <a:spLocks noGrp="1"/>
          </p:cNvSpPr>
          <p:nvPr>
            <p:ph type="dt" sz="half" idx="10"/>
          </p:nvPr>
        </p:nvSpPr>
        <p:spPr/>
        <p:txBody>
          <a:bodyPr/>
          <a:lstStyle/>
          <a:p>
            <a:fld id="{FF0D3A5C-1D52-4A86-9559-20D3CBF03CA2}" type="datetimeFigureOut">
              <a:rPr lang="en-ZA" smtClean="0"/>
              <a:t>2022/10/14</a:t>
            </a:fld>
            <a:endParaRPr lang="en-ZA"/>
          </a:p>
        </p:txBody>
      </p:sp>
      <p:sp>
        <p:nvSpPr>
          <p:cNvPr id="5" name="Footer Placeholder 4">
            <a:extLst>
              <a:ext uri="{FF2B5EF4-FFF2-40B4-BE49-F238E27FC236}">
                <a16:creationId xmlns:a16="http://schemas.microsoft.com/office/drawing/2014/main" id="{8AC1A310-69CA-B390-2914-AB2BBB5523D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B836724-339B-60BE-00C4-CA81818C1ECF}"/>
              </a:ext>
            </a:extLst>
          </p:cNvPr>
          <p:cNvSpPr>
            <a:spLocks noGrp="1"/>
          </p:cNvSpPr>
          <p:nvPr>
            <p:ph type="sldNum" sz="quarter" idx="12"/>
          </p:nvPr>
        </p:nvSpPr>
        <p:spPr/>
        <p:txBody>
          <a:bodyPr/>
          <a:lstStyle/>
          <a:p>
            <a:fld id="{DF6394BB-464D-46AC-B294-8E9A9A8F5134}" type="slidenum">
              <a:rPr lang="en-ZA" smtClean="0"/>
              <a:t>‹#›</a:t>
            </a:fld>
            <a:endParaRPr lang="en-ZA"/>
          </a:p>
        </p:txBody>
      </p:sp>
    </p:spTree>
    <p:extLst>
      <p:ext uri="{BB962C8B-B14F-4D97-AF65-F5344CB8AC3E}">
        <p14:creationId xmlns:p14="http://schemas.microsoft.com/office/powerpoint/2010/main" val="4037405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bg>
      <p:bgPr>
        <a:solidFill>
          <a:srgbClr val="FFFFFF"/>
        </a:solidFill>
        <a:effectLst/>
      </p:bgPr>
    </p:bg>
    <p:spTree>
      <p:nvGrpSpPr>
        <p:cNvPr id="1" name="Shape 101"/>
        <p:cNvGrpSpPr/>
        <p:nvPr/>
      </p:nvGrpSpPr>
      <p:grpSpPr>
        <a:xfrm>
          <a:off x="0" y="0"/>
          <a:ext cx="0" cy="0"/>
          <a:chOff x="0" y="0"/>
          <a:chExt cx="0" cy="0"/>
        </a:xfrm>
      </p:grpSpPr>
      <p:sp>
        <p:nvSpPr>
          <p:cNvPr id="102" name="Shape 102"/>
          <p:cNvSpPr/>
          <p:nvPr/>
        </p:nvSpPr>
        <p:spPr>
          <a:xfrm>
            <a:off x="0" y="0"/>
            <a:ext cx="12192000" cy="6858000"/>
          </a:xfrm>
          <a:prstGeom prst="rect">
            <a:avLst/>
          </a:prstGeom>
          <a:solidFill>
            <a:srgbClr val="455A64"/>
          </a:solidFill>
          <a:ln>
            <a:noFill/>
          </a:ln>
        </p:spPr>
        <p:txBody>
          <a:bodyPr lIns="121900" tIns="121900" rIns="121900" bIns="121900" anchor="ctr" anchorCtr="0">
            <a:noAutofit/>
          </a:bodyPr>
          <a:lstStyle/>
          <a:p>
            <a:pPr lvl="0">
              <a:spcBef>
                <a:spcPts val="0"/>
              </a:spcBef>
              <a:buNone/>
            </a:pPr>
            <a:endParaRPr/>
          </a:p>
        </p:txBody>
      </p:sp>
      <p:sp>
        <p:nvSpPr>
          <p:cNvPr id="103" name="Shape 103"/>
          <p:cNvSpPr/>
          <p:nvPr/>
        </p:nvSpPr>
        <p:spPr>
          <a:xfrm>
            <a:off x="3264300" y="597200"/>
            <a:ext cx="5663700" cy="5663700"/>
          </a:xfrm>
          <a:prstGeom prst="ellipse">
            <a:avLst/>
          </a:prstGeom>
          <a:noFill/>
          <a:ln w="19050" cap="flat" cmpd="sng">
            <a:solidFill>
              <a:srgbClr val="FFFFFF"/>
            </a:solidFill>
            <a:prstDash val="solid"/>
            <a:round/>
            <a:headEnd type="none" w="med" len="med"/>
            <a:tailEnd type="none" w="med" len="med"/>
          </a:ln>
        </p:spPr>
        <p:txBody>
          <a:bodyPr lIns="121900" tIns="121900" rIns="121900" bIns="121900" anchor="ctr" anchorCtr="0">
            <a:noAutofit/>
          </a:bodyPr>
          <a:lstStyle/>
          <a:p>
            <a:pPr lvl="0">
              <a:spcBef>
                <a:spcPts val="0"/>
              </a:spcBef>
              <a:buNone/>
            </a:pPr>
            <a:endParaRPr/>
          </a:p>
        </p:txBody>
      </p:sp>
      <p:sp>
        <p:nvSpPr>
          <p:cNvPr id="104" name="Shape 104"/>
          <p:cNvSpPr/>
          <p:nvPr/>
        </p:nvSpPr>
        <p:spPr>
          <a:xfrm>
            <a:off x="3429100" y="762000"/>
            <a:ext cx="5334000" cy="5334000"/>
          </a:xfrm>
          <a:prstGeom prst="ellipse">
            <a:avLst/>
          </a:prstGeom>
          <a:solidFill>
            <a:srgbClr val="FFFFFF"/>
          </a:solidFill>
          <a:ln>
            <a:noFill/>
          </a:ln>
        </p:spPr>
        <p:txBody>
          <a:bodyPr lIns="121900" tIns="121900" rIns="121900" bIns="121900" anchor="ctr" anchorCtr="0">
            <a:noAutofit/>
          </a:bodyPr>
          <a:lstStyle/>
          <a:p>
            <a:pPr lvl="0">
              <a:spcBef>
                <a:spcPts val="0"/>
              </a:spcBef>
              <a:buNone/>
            </a:pPr>
            <a:endParaRPr/>
          </a:p>
        </p:txBody>
      </p:sp>
      <p:sp>
        <p:nvSpPr>
          <p:cNvPr id="105" name="Shape 105"/>
          <p:cNvSpPr txBox="1">
            <a:spLocks noGrp="1"/>
          </p:cNvSpPr>
          <p:nvPr>
            <p:ph type="title"/>
          </p:nvPr>
        </p:nvSpPr>
        <p:spPr>
          <a:xfrm>
            <a:off x="4025900" y="2216200"/>
            <a:ext cx="4140300" cy="2425500"/>
          </a:xfrm>
          <a:prstGeom prst="rect">
            <a:avLst/>
          </a:prstGeom>
          <a:noFill/>
          <a:ln>
            <a:noFill/>
          </a:ln>
        </p:spPr>
        <p:txBody>
          <a:bodyPr lIns="91425" tIns="91425" rIns="91425" bIns="91425" anchor="ctr" anchorCtr="0"/>
          <a:lstStyle>
            <a:lvl1pPr lvl="0" algn="ctr" rtl="0">
              <a:lnSpc>
                <a:spcPct val="100000"/>
              </a:lnSpc>
              <a:spcBef>
                <a:spcPts val="0"/>
              </a:spcBef>
              <a:spcAft>
                <a:spcPts val="0"/>
              </a:spcAft>
              <a:buNone/>
              <a:defRPr sz="5300" b="1">
                <a:solidFill>
                  <a:srgbClr val="263238"/>
                </a:solidFill>
              </a:defRPr>
            </a:lvl1pPr>
            <a:lvl2pPr lvl="1" algn="ctr" rtl="0">
              <a:lnSpc>
                <a:spcPct val="100000"/>
              </a:lnSpc>
              <a:spcBef>
                <a:spcPts val="0"/>
              </a:spcBef>
              <a:spcAft>
                <a:spcPts val="0"/>
              </a:spcAft>
              <a:buNone/>
              <a:defRPr sz="3700" b="1">
                <a:solidFill>
                  <a:srgbClr val="263238"/>
                </a:solidFill>
              </a:defRPr>
            </a:lvl2pPr>
            <a:lvl3pPr lvl="2" algn="ctr" rtl="0">
              <a:lnSpc>
                <a:spcPct val="100000"/>
              </a:lnSpc>
              <a:spcBef>
                <a:spcPts val="0"/>
              </a:spcBef>
              <a:spcAft>
                <a:spcPts val="0"/>
              </a:spcAft>
              <a:buNone/>
              <a:defRPr sz="3700" b="1">
                <a:solidFill>
                  <a:srgbClr val="263238"/>
                </a:solidFill>
              </a:defRPr>
            </a:lvl3pPr>
            <a:lvl4pPr lvl="3" algn="ctr" rtl="0">
              <a:lnSpc>
                <a:spcPct val="100000"/>
              </a:lnSpc>
              <a:spcBef>
                <a:spcPts val="0"/>
              </a:spcBef>
              <a:spcAft>
                <a:spcPts val="0"/>
              </a:spcAft>
              <a:buNone/>
              <a:defRPr sz="3700" b="1">
                <a:solidFill>
                  <a:srgbClr val="263238"/>
                </a:solidFill>
              </a:defRPr>
            </a:lvl4pPr>
            <a:lvl5pPr lvl="4" algn="ctr" rtl="0">
              <a:lnSpc>
                <a:spcPct val="100000"/>
              </a:lnSpc>
              <a:spcBef>
                <a:spcPts val="0"/>
              </a:spcBef>
              <a:spcAft>
                <a:spcPts val="0"/>
              </a:spcAft>
              <a:buNone/>
              <a:defRPr sz="3700" b="1">
                <a:solidFill>
                  <a:srgbClr val="263238"/>
                </a:solidFill>
              </a:defRPr>
            </a:lvl5pPr>
            <a:lvl6pPr lvl="5" algn="ctr" rtl="0">
              <a:lnSpc>
                <a:spcPct val="100000"/>
              </a:lnSpc>
              <a:spcBef>
                <a:spcPts val="0"/>
              </a:spcBef>
              <a:spcAft>
                <a:spcPts val="0"/>
              </a:spcAft>
              <a:buNone/>
              <a:defRPr sz="3700" b="1">
                <a:solidFill>
                  <a:srgbClr val="263238"/>
                </a:solidFill>
              </a:defRPr>
            </a:lvl6pPr>
            <a:lvl7pPr lvl="6" algn="ctr" rtl="0">
              <a:lnSpc>
                <a:spcPct val="100000"/>
              </a:lnSpc>
              <a:spcBef>
                <a:spcPts val="0"/>
              </a:spcBef>
              <a:spcAft>
                <a:spcPts val="0"/>
              </a:spcAft>
              <a:buNone/>
              <a:defRPr sz="3700" b="1">
                <a:solidFill>
                  <a:srgbClr val="263238"/>
                </a:solidFill>
              </a:defRPr>
            </a:lvl7pPr>
            <a:lvl8pPr lvl="7" algn="ctr" rtl="0">
              <a:lnSpc>
                <a:spcPct val="100000"/>
              </a:lnSpc>
              <a:spcBef>
                <a:spcPts val="0"/>
              </a:spcBef>
              <a:spcAft>
                <a:spcPts val="0"/>
              </a:spcAft>
              <a:buNone/>
              <a:defRPr sz="3700" b="1">
                <a:solidFill>
                  <a:srgbClr val="263238"/>
                </a:solidFill>
              </a:defRPr>
            </a:lvl8pPr>
            <a:lvl9pPr lvl="8" algn="ctr" rtl="0">
              <a:lnSpc>
                <a:spcPct val="100000"/>
              </a:lnSpc>
              <a:spcBef>
                <a:spcPts val="0"/>
              </a:spcBef>
              <a:spcAft>
                <a:spcPts val="0"/>
              </a:spcAft>
              <a:buNone/>
              <a:defRPr sz="3700" b="1">
                <a:solidFill>
                  <a:srgbClr val="263238"/>
                </a:solidFill>
              </a:defRPr>
            </a:lvl9pPr>
          </a:lstStyle>
          <a:p>
            <a:endParaRPr/>
          </a:p>
        </p:txBody>
      </p:sp>
      <p:sp>
        <p:nvSpPr>
          <p:cNvPr id="106" name="Shape 106"/>
          <p:cNvSpPr txBox="1">
            <a:spLocks noGrp="1"/>
          </p:cNvSpPr>
          <p:nvPr>
            <p:ph type="sldNum" idx="12"/>
          </p:nvPr>
        </p:nvSpPr>
        <p:spPr>
          <a:xfrm>
            <a:off x="11296610" y="6217622"/>
            <a:ext cx="731700" cy="524700"/>
          </a:xfrm>
          <a:prstGeom prst="rect">
            <a:avLst/>
          </a:prstGeom>
          <a:noFill/>
          <a:ln>
            <a:noFill/>
          </a:ln>
        </p:spPr>
        <p:txBody>
          <a:bodyPr lIns="91425" tIns="45700" rIns="91425" bIns="45700" anchor="ctr" anchorCtr="0">
            <a:noAutofit/>
          </a:bodyPr>
          <a:lstStyle/>
          <a:p>
            <a:pPr lvl="0" algn="r" rtl="0">
              <a:lnSpc>
                <a:spcPct val="100000"/>
              </a:lnSpc>
              <a:spcBef>
                <a:spcPts val="0"/>
              </a:spcBef>
              <a:spcAft>
                <a:spcPts val="0"/>
              </a:spcAft>
              <a:buNone/>
            </a:pPr>
            <a:fld id="{00000000-1234-1234-1234-123412341234}" type="slidenum">
              <a:rPr lang="en-ZA" sz="1300">
                <a:solidFill>
                  <a:srgbClr val="FFFFFF"/>
                </a:solidFill>
              </a:rPr>
              <a:t>‹#›</a:t>
            </a:fld>
            <a:endParaRPr lang="en-ZA" sz="1300">
              <a:solidFill>
                <a:srgbClr val="FFFFFF"/>
              </a:solidFill>
            </a:endParaRPr>
          </a:p>
        </p:txBody>
      </p:sp>
    </p:spTree>
    <p:extLst>
      <p:ext uri="{BB962C8B-B14F-4D97-AF65-F5344CB8AC3E}">
        <p14:creationId xmlns:p14="http://schemas.microsoft.com/office/powerpoint/2010/main" val="3834922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8737" y="5956092"/>
            <a:ext cx="12210737" cy="901907"/>
          </a:xfrm>
          <a:prstGeom prst="rect">
            <a:avLst/>
          </a:prstGeom>
        </p:spPr>
      </p:pic>
      <p:sp>
        <p:nvSpPr>
          <p:cNvPr id="10" name="Slide Number Placeholder 5"/>
          <p:cNvSpPr>
            <a:spLocks noGrp="1"/>
          </p:cNvSpPr>
          <p:nvPr>
            <p:ph type="sldNum" sz="quarter" idx="12"/>
          </p:nvPr>
        </p:nvSpPr>
        <p:spPr>
          <a:xfrm>
            <a:off x="11712315" y="6406319"/>
            <a:ext cx="430133" cy="365125"/>
          </a:xfrm>
        </p:spPr>
        <p:txBody>
          <a:bodyPr/>
          <a:lstStyle>
            <a:lvl1pPr>
              <a:defRPr>
                <a:solidFill>
                  <a:schemeClr val="tx1"/>
                </a:solidFill>
                <a:latin typeface="Arial" charset="0"/>
                <a:ea typeface="Arial" charset="0"/>
                <a:cs typeface="Arial" charset="0"/>
              </a:defRPr>
            </a:lvl1pPr>
          </a:lstStyle>
          <a:p>
            <a:fld id="{F547E750-DA54-C34F-8612-A39648D765C1}" type="slidenum">
              <a:rPr lang="en-US" smtClean="0"/>
              <a:pPr/>
              <a:t>‹#›</a:t>
            </a:fld>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6150" y="6486774"/>
            <a:ext cx="2761799" cy="284671"/>
          </a:xfrm>
          <a:prstGeom prst="rect">
            <a:avLst/>
          </a:prstGeom>
        </p:spPr>
      </p:pic>
    </p:spTree>
    <p:extLst>
      <p:ext uri="{BB962C8B-B14F-4D97-AF65-F5344CB8AC3E}">
        <p14:creationId xmlns:p14="http://schemas.microsoft.com/office/powerpoint/2010/main" val="342676430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E1BBB-EBCC-406A-2603-9DCD39CCC35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30AE8762-5333-B623-ABF3-9C7451FB51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3784D77-25DF-AA5B-6DF4-7F0E1FBC4303}"/>
              </a:ext>
            </a:extLst>
          </p:cNvPr>
          <p:cNvSpPr>
            <a:spLocks noGrp="1"/>
          </p:cNvSpPr>
          <p:nvPr>
            <p:ph type="dt" sz="half" idx="10"/>
          </p:nvPr>
        </p:nvSpPr>
        <p:spPr/>
        <p:txBody>
          <a:bodyPr/>
          <a:lstStyle/>
          <a:p>
            <a:fld id="{FF0D3A5C-1D52-4A86-9559-20D3CBF03CA2}" type="datetimeFigureOut">
              <a:rPr lang="en-ZA" smtClean="0"/>
              <a:t>2022/10/14</a:t>
            </a:fld>
            <a:endParaRPr lang="en-ZA"/>
          </a:p>
        </p:txBody>
      </p:sp>
      <p:sp>
        <p:nvSpPr>
          <p:cNvPr id="5" name="Footer Placeholder 4">
            <a:extLst>
              <a:ext uri="{FF2B5EF4-FFF2-40B4-BE49-F238E27FC236}">
                <a16:creationId xmlns:a16="http://schemas.microsoft.com/office/drawing/2014/main" id="{DC1D692E-2215-A16E-49F4-F8C8001E0AF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AE586C7-E21B-339D-0083-0A5B48ABBA3A}"/>
              </a:ext>
            </a:extLst>
          </p:cNvPr>
          <p:cNvSpPr>
            <a:spLocks noGrp="1"/>
          </p:cNvSpPr>
          <p:nvPr>
            <p:ph type="sldNum" sz="quarter" idx="12"/>
          </p:nvPr>
        </p:nvSpPr>
        <p:spPr/>
        <p:txBody>
          <a:bodyPr/>
          <a:lstStyle/>
          <a:p>
            <a:fld id="{DF6394BB-464D-46AC-B294-8E9A9A8F5134}" type="slidenum">
              <a:rPr lang="en-ZA" smtClean="0"/>
              <a:t>‹#›</a:t>
            </a:fld>
            <a:endParaRPr lang="en-ZA"/>
          </a:p>
        </p:txBody>
      </p:sp>
    </p:spTree>
    <p:extLst>
      <p:ext uri="{BB962C8B-B14F-4D97-AF65-F5344CB8AC3E}">
        <p14:creationId xmlns:p14="http://schemas.microsoft.com/office/powerpoint/2010/main" val="603790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B9AFF-6194-3065-C16B-9C6F563C99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C021549F-5091-63EA-7D4C-05E9609634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D6E1E6-0AB4-E217-46E1-240F3C60C0A4}"/>
              </a:ext>
            </a:extLst>
          </p:cNvPr>
          <p:cNvSpPr>
            <a:spLocks noGrp="1"/>
          </p:cNvSpPr>
          <p:nvPr>
            <p:ph type="dt" sz="half" idx="10"/>
          </p:nvPr>
        </p:nvSpPr>
        <p:spPr/>
        <p:txBody>
          <a:bodyPr/>
          <a:lstStyle/>
          <a:p>
            <a:fld id="{FF0D3A5C-1D52-4A86-9559-20D3CBF03CA2}" type="datetimeFigureOut">
              <a:rPr lang="en-ZA" smtClean="0"/>
              <a:t>2022/10/14</a:t>
            </a:fld>
            <a:endParaRPr lang="en-ZA"/>
          </a:p>
        </p:txBody>
      </p:sp>
      <p:sp>
        <p:nvSpPr>
          <p:cNvPr id="5" name="Footer Placeholder 4">
            <a:extLst>
              <a:ext uri="{FF2B5EF4-FFF2-40B4-BE49-F238E27FC236}">
                <a16:creationId xmlns:a16="http://schemas.microsoft.com/office/drawing/2014/main" id="{FE574DED-5D31-C541-2D58-E539B87D1E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D201B29-695C-7DCC-D830-22EB294E26C0}"/>
              </a:ext>
            </a:extLst>
          </p:cNvPr>
          <p:cNvSpPr>
            <a:spLocks noGrp="1"/>
          </p:cNvSpPr>
          <p:nvPr>
            <p:ph type="sldNum" sz="quarter" idx="12"/>
          </p:nvPr>
        </p:nvSpPr>
        <p:spPr/>
        <p:txBody>
          <a:bodyPr/>
          <a:lstStyle/>
          <a:p>
            <a:fld id="{DF6394BB-464D-46AC-B294-8E9A9A8F5134}" type="slidenum">
              <a:rPr lang="en-ZA" smtClean="0"/>
              <a:t>‹#›</a:t>
            </a:fld>
            <a:endParaRPr lang="en-ZA"/>
          </a:p>
        </p:txBody>
      </p:sp>
    </p:spTree>
    <p:extLst>
      <p:ext uri="{BB962C8B-B14F-4D97-AF65-F5344CB8AC3E}">
        <p14:creationId xmlns:p14="http://schemas.microsoft.com/office/powerpoint/2010/main" val="647042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6BA7E-7061-6A07-6CE9-19ED7D42581A}"/>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D293F47A-4A24-C6A7-DD69-D75EAF29CE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F010B09B-B243-9611-834F-93DAB0D910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75DD582D-22CB-FAB0-BB1F-888DC45F458A}"/>
              </a:ext>
            </a:extLst>
          </p:cNvPr>
          <p:cNvSpPr>
            <a:spLocks noGrp="1"/>
          </p:cNvSpPr>
          <p:nvPr>
            <p:ph type="dt" sz="half" idx="10"/>
          </p:nvPr>
        </p:nvSpPr>
        <p:spPr/>
        <p:txBody>
          <a:bodyPr/>
          <a:lstStyle/>
          <a:p>
            <a:fld id="{FF0D3A5C-1D52-4A86-9559-20D3CBF03CA2}" type="datetimeFigureOut">
              <a:rPr lang="en-ZA" smtClean="0"/>
              <a:t>2022/10/14</a:t>
            </a:fld>
            <a:endParaRPr lang="en-ZA"/>
          </a:p>
        </p:txBody>
      </p:sp>
      <p:sp>
        <p:nvSpPr>
          <p:cNvPr id="6" name="Footer Placeholder 5">
            <a:extLst>
              <a:ext uri="{FF2B5EF4-FFF2-40B4-BE49-F238E27FC236}">
                <a16:creationId xmlns:a16="http://schemas.microsoft.com/office/drawing/2014/main" id="{3A496D28-AAC3-539B-F5CB-3F25D688571B}"/>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5D5BE128-011E-119E-3180-55053F796173}"/>
              </a:ext>
            </a:extLst>
          </p:cNvPr>
          <p:cNvSpPr>
            <a:spLocks noGrp="1"/>
          </p:cNvSpPr>
          <p:nvPr>
            <p:ph type="sldNum" sz="quarter" idx="12"/>
          </p:nvPr>
        </p:nvSpPr>
        <p:spPr/>
        <p:txBody>
          <a:bodyPr/>
          <a:lstStyle/>
          <a:p>
            <a:fld id="{DF6394BB-464D-46AC-B294-8E9A9A8F5134}" type="slidenum">
              <a:rPr lang="en-ZA" smtClean="0"/>
              <a:t>‹#›</a:t>
            </a:fld>
            <a:endParaRPr lang="en-ZA"/>
          </a:p>
        </p:txBody>
      </p:sp>
    </p:spTree>
    <p:extLst>
      <p:ext uri="{BB962C8B-B14F-4D97-AF65-F5344CB8AC3E}">
        <p14:creationId xmlns:p14="http://schemas.microsoft.com/office/powerpoint/2010/main" val="1736316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655DD-6D73-F974-ADCA-6C29CC34706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A5AC57C8-B8B9-0429-0546-6D4299D867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83267B-5CA2-3C5A-BFFF-AD8F2D62BF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8E8D83E8-9672-EC19-6485-C9DE3530FA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FCC5C6-20FB-AB5E-B543-92C82D1C81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A9F1A309-BE20-301A-A76A-CF2FEEB96AC1}"/>
              </a:ext>
            </a:extLst>
          </p:cNvPr>
          <p:cNvSpPr>
            <a:spLocks noGrp="1"/>
          </p:cNvSpPr>
          <p:nvPr>
            <p:ph type="dt" sz="half" idx="10"/>
          </p:nvPr>
        </p:nvSpPr>
        <p:spPr/>
        <p:txBody>
          <a:bodyPr/>
          <a:lstStyle/>
          <a:p>
            <a:fld id="{FF0D3A5C-1D52-4A86-9559-20D3CBF03CA2}" type="datetimeFigureOut">
              <a:rPr lang="en-ZA" smtClean="0"/>
              <a:t>2022/10/14</a:t>
            </a:fld>
            <a:endParaRPr lang="en-ZA"/>
          </a:p>
        </p:txBody>
      </p:sp>
      <p:sp>
        <p:nvSpPr>
          <p:cNvPr id="8" name="Footer Placeholder 7">
            <a:extLst>
              <a:ext uri="{FF2B5EF4-FFF2-40B4-BE49-F238E27FC236}">
                <a16:creationId xmlns:a16="http://schemas.microsoft.com/office/drawing/2014/main" id="{F809DBCB-C171-F597-975A-40695E488445}"/>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46DAD413-4E34-F383-95DB-534D1D40E3F0}"/>
              </a:ext>
            </a:extLst>
          </p:cNvPr>
          <p:cNvSpPr>
            <a:spLocks noGrp="1"/>
          </p:cNvSpPr>
          <p:nvPr>
            <p:ph type="sldNum" sz="quarter" idx="12"/>
          </p:nvPr>
        </p:nvSpPr>
        <p:spPr/>
        <p:txBody>
          <a:bodyPr/>
          <a:lstStyle/>
          <a:p>
            <a:fld id="{DF6394BB-464D-46AC-B294-8E9A9A8F5134}" type="slidenum">
              <a:rPr lang="en-ZA" smtClean="0"/>
              <a:t>‹#›</a:t>
            </a:fld>
            <a:endParaRPr lang="en-ZA"/>
          </a:p>
        </p:txBody>
      </p:sp>
    </p:spTree>
    <p:extLst>
      <p:ext uri="{BB962C8B-B14F-4D97-AF65-F5344CB8AC3E}">
        <p14:creationId xmlns:p14="http://schemas.microsoft.com/office/powerpoint/2010/main" val="3426196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E8A7A-0243-CD0B-E901-4B5E063E2BE6}"/>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CB55326C-2956-FD93-2084-8EC34A09810F}"/>
              </a:ext>
            </a:extLst>
          </p:cNvPr>
          <p:cNvSpPr>
            <a:spLocks noGrp="1"/>
          </p:cNvSpPr>
          <p:nvPr>
            <p:ph type="dt" sz="half" idx="10"/>
          </p:nvPr>
        </p:nvSpPr>
        <p:spPr/>
        <p:txBody>
          <a:bodyPr/>
          <a:lstStyle/>
          <a:p>
            <a:fld id="{FF0D3A5C-1D52-4A86-9559-20D3CBF03CA2}" type="datetimeFigureOut">
              <a:rPr lang="en-ZA" smtClean="0"/>
              <a:t>2022/10/14</a:t>
            </a:fld>
            <a:endParaRPr lang="en-ZA"/>
          </a:p>
        </p:txBody>
      </p:sp>
      <p:sp>
        <p:nvSpPr>
          <p:cNvPr id="4" name="Footer Placeholder 3">
            <a:extLst>
              <a:ext uri="{FF2B5EF4-FFF2-40B4-BE49-F238E27FC236}">
                <a16:creationId xmlns:a16="http://schemas.microsoft.com/office/drawing/2014/main" id="{66B0491F-1346-B258-C707-0E6B8D80FC14}"/>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D270F24F-8242-24C1-F7D9-1BA85C41072D}"/>
              </a:ext>
            </a:extLst>
          </p:cNvPr>
          <p:cNvSpPr>
            <a:spLocks noGrp="1"/>
          </p:cNvSpPr>
          <p:nvPr>
            <p:ph type="sldNum" sz="quarter" idx="12"/>
          </p:nvPr>
        </p:nvSpPr>
        <p:spPr/>
        <p:txBody>
          <a:bodyPr/>
          <a:lstStyle/>
          <a:p>
            <a:fld id="{DF6394BB-464D-46AC-B294-8E9A9A8F5134}" type="slidenum">
              <a:rPr lang="en-ZA" smtClean="0"/>
              <a:t>‹#›</a:t>
            </a:fld>
            <a:endParaRPr lang="en-ZA"/>
          </a:p>
        </p:txBody>
      </p:sp>
    </p:spTree>
    <p:extLst>
      <p:ext uri="{BB962C8B-B14F-4D97-AF65-F5344CB8AC3E}">
        <p14:creationId xmlns:p14="http://schemas.microsoft.com/office/powerpoint/2010/main" val="325435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919D96-D371-DF09-2707-412C4A96DA1F}"/>
              </a:ext>
            </a:extLst>
          </p:cNvPr>
          <p:cNvSpPr>
            <a:spLocks noGrp="1"/>
          </p:cNvSpPr>
          <p:nvPr>
            <p:ph type="dt" sz="half" idx="10"/>
          </p:nvPr>
        </p:nvSpPr>
        <p:spPr/>
        <p:txBody>
          <a:bodyPr/>
          <a:lstStyle/>
          <a:p>
            <a:fld id="{FF0D3A5C-1D52-4A86-9559-20D3CBF03CA2}" type="datetimeFigureOut">
              <a:rPr lang="en-ZA" smtClean="0"/>
              <a:t>2022/10/14</a:t>
            </a:fld>
            <a:endParaRPr lang="en-ZA"/>
          </a:p>
        </p:txBody>
      </p:sp>
      <p:sp>
        <p:nvSpPr>
          <p:cNvPr id="3" name="Footer Placeholder 2">
            <a:extLst>
              <a:ext uri="{FF2B5EF4-FFF2-40B4-BE49-F238E27FC236}">
                <a16:creationId xmlns:a16="http://schemas.microsoft.com/office/drawing/2014/main" id="{697DCE80-A32D-9550-A043-6034AA6D5942}"/>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4D71C09B-5A14-75E1-857C-AF607BFAD44F}"/>
              </a:ext>
            </a:extLst>
          </p:cNvPr>
          <p:cNvSpPr>
            <a:spLocks noGrp="1"/>
          </p:cNvSpPr>
          <p:nvPr>
            <p:ph type="sldNum" sz="quarter" idx="12"/>
          </p:nvPr>
        </p:nvSpPr>
        <p:spPr/>
        <p:txBody>
          <a:bodyPr/>
          <a:lstStyle/>
          <a:p>
            <a:fld id="{DF6394BB-464D-46AC-B294-8E9A9A8F5134}" type="slidenum">
              <a:rPr lang="en-ZA" smtClean="0"/>
              <a:t>‹#›</a:t>
            </a:fld>
            <a:endParaRPr lang="en-ZA"/>
          </a:p>
        </p:txBody>
      </p:sp>
    </p:spTree>
    <p:extLst>
      <p:ext uri="{BB962C8B-B14F-4D97-AF65-F5344CB8AC3E}">
        <p14:creationId xmlns:p14="http://schemas.microsoft.com/office/powerpoint/2010/main" val="3876723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F4182-EDD8-61FD-A3CB-E75E32DB1E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7B370775-944C-BBC1-483A-FA438A7BF7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5D6DB62-9245-88E6-5FCA-C758C42DA8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3917B2-2F79-BE55-1649-C8645FE03224}"/>
              </a:ext>
            </a:extLst>
          </p:cNvPr>
          <p:cNvSpPr>
            <a:spLocks noGrp="1"/>
          </p:cNvSpPr>
          <p:nvPr>
            <p:ph type="dt" sz="half" idx="10"/>
          </p:nvPr>
        </p:nvSpPr>
        <p:spPr/>
        <p:txBody>
          <a:bodyPr/>
          <a:lstStyle/>
          <a:p>
            <a:fld id="{FF0D3A5C-1D52-4A86-9559-20D3CBF03CA2}" type="datetimeFigureOut">
              <a:rPr lang="en-ZA" smtClean="0"/>
              <a:t>2022/10/14</a:t>
            </a:fld>
            <a:endParaRPr lang="en-ZA"/>
          </a:p>
        </p:txBody>
      </p:sp>
      <p:sp>
        <p:nvSpPr>
          <p:cNvPr id="6" name="Footer Placeholder 5">
            <a:extLst>
              <a:ext uri="{FF2B5EF4-FFF2-40B4-BE49-F238E27FC236}">
                <a16:creationId xmlns:a16="http://schemas.microsoft.com/office/drawing/2014/main" id="{5CD53F1F-8AFD-34D2-AE75-986B5FBA8DE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9139F7E6-C849-7917-E57E-278D35B766C5}"/>
              </a:ext>
            </a:extLst>
          </p:cNvPr>
          <p:cNvSpPr>
            <a:spLocks noGrp="1"/>
          </p:cNvSpPr>
          <p:nvPr>
            <p:ph type="sldNum" sz="quarter" idx="12"/>
          </p:nvPr>
        </p:nvSpPr>
        <p:spPr/>
        <p:txBody>
          <a:bodyPr/>
          <a:lstStyle/>
          <a:p>
            <a:fld id="{DF6394BB-464D-46AC-B294-8E9A9A8F5134}" type="slidenum">
              <a:rPr lang="en-ZA" smtClean="0"/>
              <a:t>‹#›</a:t>
            </a:fld>
            <a:endParaRPr lang="en-ZA"/>
          </a:p>
        </p:txBody>
      </p:sp>
    </p:spTree>
    <p:extLst>
      <p:ext uri="{BB962C8B-B14F-4D97-AF65-F5344CB8AC3E}">
        <p14:creationId xmlns:p14="http://schemas.microsoft.com/office/powerpoint/2010/main" val="1118123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AA05C-7523-82F8-89B2-68DFBA87F0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13085E3F-53A4-CEFF-CA00-FE0665F34B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2C927AC-B8BF-BF02-EB62-3130906A8F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925425-2CB7-9AAD-9A12-076567468A00}"/>
              </a:ext>
            </a:extLst>
          </p:cNvPr>
          <p:cNvSpPr>
            <a:spLocks noGrp="1"/>
          </p:cNvSpPr>
          <p:nvPr>
            <p:ph type="dt" sz="half" idx="10"/>
          </p:nvPr>
        </p:nvSpPr>
        <p:spPr/>
        <p:txBody>
          <a:bodyPr/>
          <a:lstStyle/>
          <a:p>
            <a:fld id="{FF0D3A5C-1D52-4A86-9559-20D3CBF03CA2}" type="datetimeFigureOut">
              <a:rPr lang="en-ZA" smtClean="0"/>
              <a:t>2022/10/14</a:t>
            </a:fld>
            <a:endParaRPr lang="en-ZA"/>
          </a:p>
        </p:txBody>
      </p:sp>
      <p:sp>
        <p:nvSpPr>
          <p:cNvPr id="6" name="Footer Placeholder 5">
            <a:extLst>
              <a:ext uri="{FF2B5EF4-FFF2-40B4-BE49-F238E27FC236}">
                <a16:creationId xmlns:a16="http://schemas.microsoft.com/office/drawing/2014/main" id="{021A91EF-5B1A-ECEC-CE71-20A187E00DC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2C342337-BC38-7105-32D3-AF3868534299}"/>
              </a:ext>
            </a:extLst>
          </p:cNvPr>
          <p:cNvSpPr>
            <a:spLocks noGrp="1"/>
          </p:cNvSpPr>
          <p:nvPr>
            <p:ph type="sldNum" sz="quarter" idx="12"/>
          </p:nvPr>
        </p:nvSpPr>
        <p:spPr/>
        <p:txBody>
          <a:bodyPr/>
          <a:lstStyle/>
          <a:p>
            <a:fld id="{DF6394BB-464D-46AC-B294-8E9A9A8F5134}" type="slidenum">
              <a:rPr lang="en-ZA" smtClean="0"/>
              <a:t>‹#›</a:t>
            </a:fld>
            <a:endParaRPr lang="en-ZA"/>
          </a:p>
        </p:txBody>
      </p:sp>
    </p:spTree>
    <p:extLst>
      <p:ext uri="{BB962C8B-B14F-4D97-AF65-F5344CB8AC3E}">
        <p14:creationId xmlns:p14="http://schemas.microsoft.com/office/powerpoint/2010/main" val="740052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E7C851-02C6-E5A8-4DBC-0B0A5F8724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A8FAD98-52A2-2825-6B33-083D8D4A36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9644471-D64D-5FA7-7DEE-F36D987173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0D3A5C-1D52-4A86-9559-20D3CBF03CA2}" type="datetimeFigureOut">
              <a:rPr lang="en-ZA" smtClean="0"/>
              <a:t>2022/10/14</a:t>
            </a:fld>
            <a:endParaRPr lang="en-ZA"/>
          </a:p>
        </p:txBody>
      </p:sp>
      <p:sp>
        <p:nvSpPr>
          <p:cNvPr id="5" name="Footer Placeholder 4">
            <a:extLst>
              <a:ext uri="{FF2B5EF4-FFF2-40B4-BE49-F238E27FC236}">
                <a16:creationId xmlns:a16="http://schemas.microsoft.com/office/drawing/2014/main" id="{8172D956-5371-312C-DA52-06C439A9DF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A1E44749-FC8D-7E94-4281-EED5444D57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394BB-464D-46AC-B294-8E9A9A8F5134}" type="slidenum">
              <a:rPr lang="en-ZA" smtClean="0"/>
              <a:t>‹#›</a:t>
            </a:fld>
            <a:endParaRPr lang="en-ZA"/>
          </a:p>
        </p:txBody>
      </p:sp>
    </p:spTree>
    <p:extLst>
      <p:ext uri="{BB962C8B-B14F-4D97-AF65-F5344CB8AC3E}">
        <p14:creationId xmlns:p14="http://schemas.microsoft.com/office/powerpoint/2010/main" val="630674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Layout" Target="../diagrams/layout2.xml"/><Relationship Id="rId7" Type="http://schemas.openxmlformats.org/officeDocument/2006/relationships/image" Target="../media/image13.jpeg"/><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D3A9E89-033E-4C4A-8C41-416DABFFD3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6293361-111E-427D-8E5B-256944AC83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CD30F0-14D6-7930-DC04-70C2ED7A223E}"/>
              </a:ext>
            </a:extLst>
          </p:cNvPr>
          <p:cNvSpPr>
            <a:spLocks noGrp="1"/>
          </p:cNvSpPr>
          <p:nvPr>
            <p:ph type="ctrTitle"/>
          </p:nvPr>
        </p:nvSpPr>
        <p:spPr>
          <a:xfrm>
            <a:off x="8266176" y="1122363"/>
            <a:ext cx="3922776" cy="2902882"/>
          </a:xfrm>
        </p:spPr>
        <p:txBody>
          <a:bodyPr anchor="b">
            <a:normAutofit/>
          </a:bodyPr>
          <a:lstStyle/>
          <a:p>
            <a:pPr algn="l"/>
            <a:r>
              <a:rPr lang="en-US" sz="3100" b="1" i="0"/>
              <a:t>ANNUAL REPORT PRESENTATION TO THE PORTFOLIO COMMITTEE ON BASIC EDUCATION</a:t>
            </a:r>
            <a:endParaRPr lang="en-ZA" sz="3100" dirty="0"/>
          </a:p>
        </p:txBody>
      </p:sp>
      <p:sp>
        <p:nvSpPr>
          <p:cNvPr id="3" name="Subtitle 2">
            <a:extLst>
              <a:ext uri="{FF2B5EF4-FFF2-40B4-BE49-F238E27FC236}">
                <a16:creationId xmlns:a16="http://schemas.microsoft.com/office/drawing/2014/main" id="{BA7249AD-B802-5D0B-C40C-F302BFBDF8B8}"/>
              </a:ext>
            </a:extLst>
          </p:cNvPr>
          <p:cNvSpPr>
            <a:spLocks noGrp="1"/>
          </p:cNvSpPr>
          <p:nvPr>
            <p:ph type="subTitle" idx="1"/>
          </p:nvPr>
        </p:nvSpPr>
        <p:spPr>
          <a:xfrm>
            <a:off x="8471687" y="4861214"/>
            <a:ext cx="3448155" cy="990474"/>
          </a:xfrm>
        </p:spPr>
        <p:txBody>
          <a:bodyPr anchor="t">
            <a:noAutofit/>
          </a:bodyPr>
          <a:lstStyle/>
          <a:p>
            <a:pPr algn="l"/>
            <a:r>
              <a:rPr lang="en-US" sz="3600" b="1" i="0"/>
              <a:t>18 October 2022</a:t>
            </a:r>
            <a:endParaRPr lang="en-ZA" sz="3600" dirty="0"/>
          </a:p>
        </p:txBody>
      </p:sp>
      <p:grpSp>
        <p:nvGrpSpPr>
          <p:cNvPr id="27" name="Group 26">
            <a:extLst>
              <a:ext uri="{FF2B5EF4-FFF2-40B4-BE49-F238E27FC236}">
                <a16:creationId xmlns:a16="http://schemas.microsoft.com/office/drawing/2014/main" id="{9A19A3F5-314C-46CC-8695-7C6BFCACFE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41664" y="73152"/>
            <a:ext cx="1178966" cy="232963"/>
            <a:chOff x="7763256" y="73152"/>
            <a:chExt cx="1178966" cy="232963"/>
          </a:xfrm>
        </p:grpSpPr>
        <p:sp>
          <p:nvSpPr>
            <p:cNvPr id="28" name="Rectangle 64">
              <a:extLst>
                <a:ext uri="{FF2B5EF4-FFF2-40B4-BE49-F238E27FC236}">
                  <a16:creationId xmlns:a16="http://schemas.microsoft.com/office/drawing/2014/main" id="{278F674D-D76D-4798-B032-C8B53BB2433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93C95A67-CFD6-49FD-BAAA-A697C0CD39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182CC514-9A22-43DC-9B8B-274A1BA4F36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C5736E08-B988-4CC3-A244-9E5F806B4C2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B2938EAC-3109-4B44-9E80-A9A7D99F14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E10B9525-3F05-4446-8486-E44910EE65F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F93E511D-E6DC-4D13-976A-0110E165A5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85684F25-E83E-4E6D-AD9A-B9BDDB0E74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118B2579-8426-416F-8744-D7EB91511AC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5B4CB9E6-5FA1-4665-888E-BEBD41CC86A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5095E589-7E16-4865-B076-8C04BA65A0B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6D0546CB-725B-4586-BEDD-A8E1DA4969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AB5EE017-5E43-4AB4-BF17-C2150694C3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456BFE42-FE3E-4763-A6E8-BC9C34C101B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4">
              <a:extLst>
                <a:ext uri="{FF2B5EF4-FFF2-40B4-BE49-F238E27FC236}">
                  <a16:creationId xmlns:a16="http://schemas.microsoft.com/office/drawing/2014/main" id="{A395DBA0-7465-4857-B1C8-CB25971B03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6">
              <a:extLst>
                <a:ext uri="{FF2B5EF4-FFF2-40B4-BE49-F238E27FC236}">
                  <a16:creationId xmlns:a16="http://schemas.microsoft.com/office/drawing/2014/main" id="{BC8EB897-B7B1-4BAD-AB7C-A40DE6F4BF9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4">
              <a:extLst>
                <a:ext uri="{FF2B5EF4-FFF2-40B4-BE49-F238E27FC236}">
                  <a16:creationId xmlns:a16="http://schemas.microsoft.com/office/drawing/2014/main" id="{4664B19C-7F4F-4092-ADCA-581CE08E1A1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6">
              <a:extLst>
                <a:ext uri="{FF2B5EF4-FFF2-40B4-BE49-F238E27FC236}">
                  <a16:creationId xmlns:a16="http://schemas.microsoft.com/office/drawing/2014/main" id="{1841D5A7-F7A1-4A43-834B-F6DF2B0E2F6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4">
              <a:extLst>
                <a:ext uri="{FF2B5EF4-FFF2-40B4-BE49-F238E27FC236}">
                  <a16:creationId xmlns:a16="http://schemas.microsoft.com/office/drawing/2014/main" id="{07387B72-31EA-4F4A-8CAD-2132C33354B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6">
              <a:extLst>
                <a:ext uri="{FF2B5EF4-FFF2-40B4-BE49-F238E27FC236}">
                  <a16:creationId xmlns:a16="http://schemas.microsoft.com/office/drawing/2014/main" id="{99841BC6-D90A-4F47-B7B0-21B4DEA249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image1.jpeg" descr="Logo&#10;&#10;Description automatically generated">
            <a:extLst>
              <a:ext uri="{FF2B5EF4-FFF2-40B4-BE49-F238E27FC236}">
                <a16:creationId xmlns:a16="http://schemas.microsoft.com/office/drawing/2014/main" id="{B5EA72D4-09DD-9E69-728E-C910C42661A4}"/>
              </a:ext>
            </a:extLst>
          </p:cNvPr>
          <p:cNvPicPr/>
          <p:nvPr/>
        </p:nvPicPr>
        <p:blipFill rotWithShape="1">
          <a:blip r:embed="rId2" cstate="print"/>
          <a:srcRect l="13243" r="13532" b="-3"/>
          <a:stretch/>
        </p:blipFill>
        <p:spPr>
          <a:xfrm>
            <a:off x="3922871" y="454334"/>
            <a:ext cx="3922776" cy="5644712"/>
          </a:xfrm>
          <a:prstGeom prst="rect">
            <a:avLst/>
          </a:prstGeom>
        </p:spPr>
      </p:pic>
      <p:sp>
        <p:nvSpPr>
          <p:cNvPr id="49" name="Rectangle 48">
            <a:extLst>
              <a:ext uri="{FF2B5EF4-FFF2-40B4-BE49-F238E27FC236}">
                <a16:creationId xmlns:a16="http://schemas.microsoft.com/office/drawing/2014/main" id="{78907291-9D6D-4740-81DB-441477BCA2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F33F4BD-0C62-1497-8AAC-15C0B5B3A05C}"/>
              </a:ext>
            </a:extLst>
          </p:cNvPr>
          <p:cNvPicPr>
            <a:picLocks noChangeAspect="1"/>
          </p:cNvPicPr>
          <p:nvPr/>
        </p:nvPicPr>
        <p:blipFill rotWithShape="1">
          <a:blip r:embed="rId3"/>
          <a:srcRect l="36958" t="20081" r="42805" b="28152"/>
          <a:stretch/>
        </p:blipFill>
        <p:spPr>
          <a:xfrm>
            <a:off x="0" y="454335"/>
            <a:ext cx="3922871" cy="5644713"/>
          </a:xfrm>
          <a:prstGeom prst="rect">
            <a:avLst/>
          </a:prstGeom>
        </p:spPr>
      </p:pic>
    </p:spTree>
    <p:extLst>
      <p:ext uri="{BB962C8B-B14F-4D97-AF65-F5344CB8AC3E}">
        <p14:creationId xmlns:p14="http://schemas.microsoft.com/office/powerpoint/2010/main" val="315153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DBBDE-60A5-EBB4-231B-7297EACA9F9D}"/>
              </a:ext>
            </a:extLst>
          </p:cNvPr>
          <p:cNvSpPr>
            <a:spLocks noGrp="1"/>
          </p:cNvSpPr>
          <p:nvPr>
            <p:ph type="title"/>
          </p:nvPr>
        </p:nvSpPr>
        <p:spPr>
          <a:xfrm>
            <a:off x="0" y="0"/>
            <a:ext cx="10620260" cy="848299"/>
          </a:xfrm>
        </p:spPr>
        <p:txBody>
          <a:bodyPr>
            <a:noAutofit/>
          </a:bodyPr>
          <a:lstStyle/>
          <a:p>
            <a:pPr algn="ctr"/>
            <a:r>
              <a:rPr lang="en-GB" sz="4400" b="1" dirty="0"/>
              <a:t>REPORTING PERIOD OVERVIEW</a:t>
            </a:r>
            <a:endParaRPr lang="en-ZA" sz="4400" b="1" dirty="0"/>
          </a:p>
        </p:txBody>
      </p:sp>
      <p:graphicFrame>
        <p:nvGraphicFramePr>
          <p:cNvPr id="8" name="Content Placeholder 2">
            <a:extLst>
              <a:ext uri="{FF2B5EF4-FFF2-40B4-BE49-F238E27FC236}">
                <a16:creationId xmlns:a16="http://schemas.microsoft.com/office/drawing/2014/main" id="{C41985D6-E1C8-C566-0E1F-F27B39023F9A}"/>
              </a:ext>
            </a:extLst>
          </p:cNvPr>
          <p:cNvGraphicFramePr>
            <a:graphicFrameLocks noGrp="1"/>
          </p:cNvGraphicFramePr>
          <p:nvPr>
            <p:ph idx="1"/>
            <p:extLst>
              <p:ext uri="{D42A27DB-BD31-4B8C-83A1-F6EECF244321}">
                <p14:modId xmlns:p14="http://schemas.microsoft.com/office/powerpoint/2010/main" val="3591448949"/>
              </p:ext>
            </p:extLst>
          </p:nvPr>
        </p:nvGraphicFramePr>
        <p:xfrm>
          <a:off x="5213851" y="848299"/>
          <a:ext cx="6894083" cy="6009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59258787-9A39-6B7B-0094-FF9B69D31B0B}"/>
              </a:ext>
            </a:extLst>
          </p:cNvPr>
          <p:cNvSpPr>
            <a:spLocks noGrp="1"/>
          </p:cNvSpPr>
          <p:nvPr>
            <p:ph type="body" sz="half" idx="2"/>
          </p:nvPr>
        </p:nvSpPr>
        <p:spPr/>
        <p:txBody>
          <a:bodyPr/>
          <a:lstStyle/>
          <a:p>
            <a:endParaRPr lang="en-ZA"/>
          </a:p>
        </p:txBody>
      </p:sp>
      <p:pic>
        <p:nvPicPr>
          <p:cNvPr id="10" name="Picture 2" descr="Image preview">
            <a:extLst>
              <a:ext uri="{FF2B5EF4-FFF2-40B4-BE49-F238E27FC236}">
                <a16:creationId xmlns:a16="http://schemas.microsoft.com/office/drawing/2014/main" id="{6722C528-D8BA-DE4B-11EC-1D9BE7EF206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331" r="7905"/>
          <a:stretch/>
        </p:blipFill>
        <p:spPr bwMode="auto">
          <a:xfrm>
            <a:off x="84066" y="848299"/>
            <a:ext cx="5129785" cy="43744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preview">
            <a:extLst>
              <a:ext uri="{FF2B5EF4-FFF2-40B4-BE49-F238E27FC236}">
                <a16:creationId xmlns:a16="http://schemas.microsoft.com/office/drawing/2014/main" id="{8984D928-F20D-5ABE-6F54-9A2B63B9481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3" b="61557"/>
          <a:stretch/>
        </p:blipFill>
        <p:spPr bwMode="auto">
          <a:xfrm>
            <a:off x="502992" y="4575529"/>
            <a:ext cx="4498666" cy="2377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036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0EDD19-6802-4EC3-95CE-CFFAB042CF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350261F-12D1-5003-A5DC-A1D516E192FB}"/>
              </a:ext>
            </a:extLst>
          </p:cNvPr>
          <p:cNvSpPr>
            <a:spLocks noGrp="1"/>
          </p:cNvSpPr>
          <p:nvPr>
            <p:ph type="title"/>
          </p:nvPr>
        </p:nvSpPr>
        <p:spPr>
          <a:xfrm>
            <a:off x="838200" y="365125"/>
            <a:ext cx="10515600" cy="1325563"/>
          </a:xfrm>
        </p:spPr>
        <p:txBody>
          <a:bodyPr>
            <a:normAutofit/>
          </a:bodyPr>
          <a:lstStyle/>
          <a:p>
            <a:r>
              <a:rPr lang="en-GB" sz="5400" b="1"/>
              <a:t>REPORTING PERIOD OVERVIEW….</a:t>
            </a:r>
            <a:endParaRPr lang="en-ZA" sz="5400"/>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589EA69A-60B4-9B62-7D55-55DE7D41E536}"/>
              </a:ext>
            </a:extLst>
          </p:cNvPr>
          <p:cNvSpPr>
            <a:spLocks noGrp="1"/>
          </p:cNvSpPr>
          <p:nvPr>
            <p:ph idx="1"/>
          </p:nvPr>
        </p:nvSpPr>
        <p:spPr>
          <a:xfrm>
            <a:off x="198304" y="1792004"/>
            <a:ext cx="11710930" cy="5029420"/>
          </a:xfrm>
        </p:spPr>
        <p:txBody>
          <a:bodyPr>
            <a:normAutofit fontScale="77500" lnSpcReduction="20000"/>
          </a:bodyPr>
          <a:lstStyle/>
          <a:p>
            <a:pPr algn="just"/>
            <a:r>
              <a:rPr lang="en-ZA" dirty="0">
                <a:latin typeface="+mn-lt"/>
                <a:cs typeface="Calibri"/>
              </a:rPr>
              <a:t>Overall,</a:t>
            </a:r>
            <a:r>
              <a:rPr lang="en-ZA" spc="475" dirty="0">
                <a:latin typeface="+mn-lt"/>
                <a:cs typeface="Calibri"/>
              </a:rPr>
              <a:t> </a:t>
            </a:r>
            <a:r>
              <a:rPr lang="en-ZA" b="1" dirty="0">
                <a:latin typeface="+mn-lt"/>
                <a:cs typeface="Calibri"/>
              </a:rPr>
              <a:t>43 326 </a:t>
            </a:r>
            <a:r>
              <a:rPr lang="en-ZA" b="1" dirty="0">
                <a:cs typeface="Calibri"/>
              </a:rPr>
              <a:t>n</a:t>
            </a:r>
            <a:r>
              <a:rPr lang="en-ZA" dirty="0">
                <a:latin typeface="+mn-lt"/>
                <a:cs typeface="Calibri"/>
              </a:rPr>
              <a:t>ewly qualified educators, were registered during the period under review. </a:t>
            </a:r>
            <a:r>
              <a:rPr lang="en-ZA" dirty="0">
                <a:cs typeface="Calibri"/>
              </a:rPr>
              <a:t>More ethical misconduct ethical. </a:t>
            </a:r>
          </a:p>
          <a:p>
            <a:pPr algn="just"/>
            <a:r>
              <a:rPr lang="en-ZA" dirty="0">
                <a:cs typeface="Calibri"/>
              </a:rPr>
              <a:t>Council had a total of </a:t>
            </a:r>
            <a:r>
              <a:rPr lang="en-ZA" b="1" dirty="0">
                <a:cs typeface="Calibri"/>
              </a:rPr>
              <a:t>1327</a:t>
            </a:r>
            <a:r>
              <a:rPr lang="en-ZA" dirty="0">
                <a:cs typeface="Calibri"/>
              </a:rPr>
              <a:t> educator misconduct cases to be processed for the period of 2021/2022 with a total budget to R4m.</a:t>
            </a:r>
          </a:p>
          <a:p>
            <a:pPr algn="just"/>
            <a:r>
              <a:rPr lang="en-ZA" b="1" dirty="0">
                <a:cs typeface="Calibri"/>
              </a:rPr>
              <a:t>1327</a:t>
            </a:r>
            <a:r>
              <a:rPr lang="en-ZA" dirty="0">
                <a:cs typeface="Calibri"/>
              </a:rPr>
              <a:t> reported cases are made up of </a:t>
            </a:r>
            <a:r>
              <a:rPr lang="en-ZA" b="1" dirty="0">
                <a:cs typeface="Calibri"/>
              </a:rPr>
              <a:t>563</a:t>
            </a:r>
            <a:r>
              <a:rPr lang="en-ZA" dirty="0">
                <a:cs typeface="Calibri"/>
              </a:rPr>
              <a:t> case rolled over to the 2021/2022 financial year from previous years, and </a:t>
            </a:r>
            <a:r>
              <a:rPr lang="en-ZA" b="1" dirty="0">
                <a:cs typeface="Calibri"/>
              </a:rPr>
              <a:t>764</a:t>
            </a:r>
            <a:r>
              <a:rPr lang="en-ZA" dirty="0">
                <a:cs typeface="Calibri"/>
              </a:rPr>
              <a:t> new cases received for the 2021/2022 financial year.</a:t>
            </a:r>
          </a:p>
          <a:p>
            <a:pPr algn="just"/>
            <a:r>
              <a:rPr lang="en-ZA" b="1" dirty="0">
                <a:cs typeface="Calibri"/>
              </a:rPr>
              <a:t>614</a:t>
            </a:r>
            <a:r>
              <a:rPr lang="en-ZA" dirty="0">
                <a:cs typeface="Calibri"/>
              </a:rPr>
              <a:t> investigations versus </a:t>
            </a:r>
            <a:r>
              <a:rPr lang="en-ZA" b="1" dirty="0">
                <a:cs typeface="Calibri"/>
              </a:rPr>
              <a:t>86</a:t>
            </a:r>
            <a:r>
              <a:rPr lang="en-ZA" dirty="0">
                <a:cs typeface="Calibri"/>
              </a:rPr>
              <a:t> disciplinary hearings were conducted, with a total of </a:t>
            </a:r>
            <a:r>
              <a:rPr lang="en-ZA" b="1" dirty="0">
                <a:cs typeface="Calibri"/>
              </a:rPr>
              <a:t>19 </a:t>
            </a:r>
            <a:r>
              <a:rPr lang="en-ZA" dirty="0">
                <a:cs typeface="Calibri"/>
              </a:rPr>
              <a:t>educators struck off from the roll of educators indefinitely and </a:t>
            </a:r>
            <a:r>
              <a:rPr lang="en-ZA" b="1" dirty="0">
                <a:cs typeface="Calibri"/>
              </a:rPr>
              <a:t>5</a:t>
            </a:r>
            <a:r>
              <a:rPr lang="en-ZA" dirty="0">
                <a:cs typeface="Calibri"/>
              </a:rPr>
              <a:t> struck off for a particular period.</a:t>
            </a:r>
          </a:p>
          <a:p>
            <a:pPr algn="just"/>
            <a:r>
              <a:rPr lang="en-ZA" b="1" dirty="0">
                <a:cs typeface="Calibri"/>
              </a:rPr>
              <a:t>26 </a:t>
            </a:r>
            <a:r>
              <a:rPr lang="en-US" sz="2800" b="1" dirty="0">
                <a:latin typeface="+mn-lt"/>
                <a:cs typeface="Calibri Light"/>
              </a:rPr>
              <a:t>804</a:t>
            </a:r>
            <a:r>
              <a:rPr lang="en-ZA" b="1" dirty="0">
                <a:cs typeface="Calibri"/>
              </a:rPr>
              <a:t> </a:t>
            </a:r>
            <a:r>
              <a:rPr lang="en-ZA" dirty="0">
                <a:cs typeface="Calibri"/>
              </a:rPr>
              <a:t>educators benefited from the development and support on participation in the CPTD system and various professional matters.</a:t>
            </a:r>
          </a:p>
          <a:p>
            <a:pPr algn="just"/>
            <a:r>
              <a:rPr lang="en-ZA" dirty="0">
                <a:cs typeface="Calibri"/>
              </a:rPr>
              <a:t>Policy advisory brief on Safety and Security in schools, promoting reading in the profession through the SACE virtual library, analysis of educator misconduct cases were some of the research activities undertaken.</a:t>
            </a:r>
          </a:p>
          <a:p>
            <a:pPr algn="just"/>
            <a:r>
              <a:rPr lang="en-ZA" dirty="0">
                <a:cs typeface="Calibri"/>
              </a:rPr>
              <a:t>The SACE Programme on SACE women in school leadership and management was established to focus on the struggles and success of women in education.</a:t>
            </a:r>
          </a:p>
          <a:p>
            <a:pPr algn="just"/>
            <a:r>
              <a:rPr lang="en-ZA" dirty="0">
                <a:cs typeface="Calibri"/>
              </a:rPr>
              <a:t>Council continues is finalising the new office for Northern Cape, with Upington as the possible area for the office location. The remaining two provinces will follow in the next financial year.</a:t>
            </a:r>
          </a:p>
          <a:p>
            <a:pPr marL="0" indent="0" algn="just">
              <a:buNone/>
            </a:pPr>
            <a:endParaRPr lang="en-ZA" dirty="0">
              <a:cs typeface="Calibri"/>
            </a:endParaRPr>
          </a:p>
          <a:p>
            <a:pPr algn="just"/>
            <a:endParaRPr lang="en-ZA" sz="1900" dirty="0"/>
          </a:p>
        </p:txBody>
      </p:sp>
    </p:spTree>
    <p:extLst>
      <p:ext uri="{BB962C8B-B14F-4D97-AF65-F5344CB8AC3E}">
        <p14:creationId xmlns:p14="http://schemas.microsoft.com/office/powerpoint/2010/main" val="2464846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1">
            <a:extLst>
              <a:ext uri="{FF2B5EF4-FFF2-40B4-BE49-F238E27FC236}">
                <a16:creationId xmlns:a16="http://schemas.microsoft.com/office/drawing/2014/main" id="{07E773EB-1EC1-4E49-9DE2-E6F4604972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391"/>
            <a:ext cx="12192000" cy="1943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7350261F-12D1-5003-A5DC-A1D516E192FB}"/>
              </a:ext>
            </a:extLst>
          </p:cNvPr>
          <p:cNvSpPr>
            <a:spLocks noGrp="1"/>
          </p:cNvSpPr>
          <p:nvPr>
            <p:ph type="title"/>
          </p:nvPr>
        </p:nvSpPr>
        <p:spPr>
          <a:xfrm>
            <a:off x="391378" y="320675"/>
            <a:ext cx="11407487" cy="1325563"/>
          </a:xfrm>
        </p:spPr>
        <p:txBody>
          <a:bodyPr>
            <a:normAutofit/>
          </a:bodyPr>
          <a:lstStyle/>
          <a:p>
            <a:r>
              <a:rPr lang="en-GB" sz="5400" b="1">
                <a:solidFill>
                  <a:schemeClr val="bg1"/>
                </a:solidFill>
              </a:rPr>
              <a:t>REPORTING PERIOD OVERVIEW….</a:t>
            </a:r>
            <a:endParaRPr lang="en-ZA" sz="5400">
              <a:solidFill>
                <a:schemeClr val="bg1"/>
              </a:solidFill>
            </a:endParaRPr>
          </a:p>
        </p:txBody>
      </p:sp>
      <p:graphicFrame>
        <p:nvGraphicFramePr>
          <p:cNvPr id="27" name="Content Placeholder 5">
            <a:extLst>
              <a:ext uri="{FF2B5EF4-FFF2-40B4-BE49-F238E27FC236}">
                <a16:creationId xmlns:a16="http://schemas.microsoft.com/office/drawing/2014/main" id="{0D0C9A61-FBC2-E539-E298-75F89B64A2CB}"/>
              </a:ext>
            </a:extLst>
          </p:cNvPr>
          <p:cNvGraphicFramePr>
            <a:graphicFrameLocks noGrp="1"/>
          </p:cNvGraphicFramePr>
          <p:nvPr>
            <p:ph idx="1"/>
            <p:extLst>
              <p:ext uri="{D42A27DB-BD31-4B8C-83A1-F6EECF244321}">
                <p14:modId xmlns:p14="http://schemas.microsoft.com/office/powerpoint/2010/main" val="632383054"/>
              </p:ext>
            </p:extLst>
          </p:nvPr>
        </p:nvGraphicFramePr>
        <p:xfrm>
          <a:off x="196467" y="1932708"/>
          <a:ext cx="11799065" cy="46046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7634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9"/>
        <p:cNvGrpSpPr/>
        <p:nvPr/>
      </p:nvGrpSpPr>
      <p:grpSpPr>
        <a:xfrm>
          <a:off x="0" y="0"/>
          <a:ext cx="0" cy="0"/>
          <a:chOff x="0" y="0"/>
          <a:chExt cx="0" cy="0"/>
        </a:xfrm>
      </p:grpSpPr>
      <p:sp useBgFill="1">
        <p:nvSpPr>
          <p:cNvPr id="237" name="Rectangle 226">
            <a:extLst>
              <a:ext uri="{FF2B5EF4-FFF2-40B4-BE49-F238E27FC236}">
                <a16:creationId xmlns:a16="http://schemas.microsoft.com/office/drawing/2014/main"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Shape 220"/>
          <p:cNvSpPr txBox="1">
            <a:spLocks noGrp="1"/>
          </p:cNvSpPr>
          <p:nvPr>
            <p:ph type="title"/>
          </p:nvPr>
        </p:nvSpPr>
        <p:spPr>
          <a:xfrm>
            <a:off x="890338" y="640080"/>
            <a:ext cx="3734014" cy="3566160"/>
          </a:xfrm>
          <a:prstGeom prst="rect">
            <a:avLst/>
          </a:prstGeom>
        </p:spPr>
        <p:txBody>
          <a:bodyPr vert="horz" lIns="91440" tIns="45720" rIns="91440" bIns="45720" rtlCol="0" anchor="b" anchorCtr="0">
            <a:normAutofit/>
          </a:bodyPr>
          <a:lstStyle/>
          <a:p>
            <a:pPr marL="0" marR="0" lvl="0" indent="0" algn="l">
              <a:lnSpc>
                <a:spcPct val="90000"/>
              </a:lnSpc>
              <a:spcBef>
                <a:spcPct val="0"/>
              </a:spcBef>
            </a:pPr>
            <a:r>
              <a:rPr lang="en-US" sz="4200">
                <a:solidFill>
                  <a:schemeClr val="tx1"/>
                </a:solidFill>
              </a:rPr>
              <a:t>PART B</a:t>
            </a:r>
            <a:br>
              <a:rPr lang="en-US" sz="4200">
                <a:solidFill>
                  <a:schemeClr val="tx1"/>
                </a:solidFill>
              </a:rPr>
            </a:br>
            <a:r>
              <a:rPr lang="en-US" sz="4200">
                <a:solidFill>
                  <a:schemeClr val="tx1"/>
                </a:solidFill>
              </a:rPr>
              <a:t>PERFORMANCE INFORMATION </a:t>
            </a:r>
          </a:p>
        </p:txBody>
      </p:sp>
      <p:sp>
        <p:nvSpPr>
          <p:cNvPr id="238"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Shape 221"/>
          <p:cNvSpPr txBox="1">
            <a:spLocks noGrp="1"/>
          </p:cNvSpPr>
          <p:nvPr>
            <p:ph type="sldNum" idx="12"/>
          </p:nvPr>
        </p:nvSpPr>
        <p:spPr>
          <a:xfrm>
            <a:off x="10591800" y="6356350"/>
            <a:ext cx="762000" cy="365125"/>
          </a:xfrm>
          <a:prstGeom prst="rect">
            <a:avLst/>
          </a:prstGeom>
        </p:spPr>
        <p:txBody>
          <a:bodyPr vert="horz" lIns="91440" tIns="45720" rIns="91440" bIns="45720" rtlCol="0" anchor="ctr" anchorCtr="0">
            <a:normAutofit/>
          </a:bodyPr>
          <a:lstStyle/>
          <a:p>
            <a:pPr>
              <a:spcAft>
                <a:spcPts val="600"/>
              </a:spcAft>
              <a:defRPr/>
            </a:pPr>
            <a:fld id="{00000000-1234-1234-1234-123412341234}" type="slidenum">
              <a:rPr lang="en-US">
                <a:solidFill>
                  <a:srgbClr val="FFFFFF"/>
                </a:solidFill>
                <a:latin typeface="Calibri" panose="020F0502020204030204"/>
              </a:rPr>
              <a:pPr>
                <a:spcAft>
                  <a:spcPts val="600"/>
                </a:spcAft>
                <a:defRPr/>
              </a:pPr>
              <a:t>13</a:t>
            </a:fld>
            <a:endParaRPr lang="en-US">
              <a:solidFill>
                <a:srgbClr val="FFFFFF"/>
              </a:solidFill>
              <a:latin typeface="Calibri" panose="020F0502020204030204"/>
            </a:endParaRPr>
          </a:p>
        </p:txBody>
      </p:sp>
      <p:pic>
        <p:nvPicPr>
          <p:cNvPr id="2" name="Picture 1">
            <a:extLst>
              <a:ext uri="{FF2B5EF4-FFF2-40B4-BE49-F238E27FC236}">
                <a16:creationId xmlns:a16="http://schemas.microsoft.com/office/drawing/2014/main" id="{DDFA0F05-6F5D-B5D0-19C3-30D931B977A5}"/>
              </a:ext>
            </a:extLst>
          </p:cNvPr>
          <p:cNvPicPr>
            <a:picLocks noChangeAspect="1"/>
          </p:cNvPicPr>
          <p:nvPr/>
        </p:nvPicPr>
        <p:blipFill rotWithShape="1">
          <a:blip r:embed="rId3"/>
          <a:srcRect l="31875" t="28890" r="36875" b="6005"/>
          <a:stretch/>
        </p:blipFill>
        <p:spPr>
          <a:xfrm>
            <a:off x="6301648" y="-44877"/>
            <a:ext cx="5890352" cy="6902877"/>
          </a:xfrm>
          <a:prstGeom prst="rect">
            <a:avLst/>
          </a:prstGeom>
        </p:spPr>
      </p:pic>
    </p:spTree>
    <p:extLst>
      <p:ext uri="{BB962C8B-B14F-4D97-AF65-F5344CB8AC3E}">
        <p14:creationId xmlns:p14="http://schemas.microsoft.com/office/powerpoint/2010/main" val="225736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20"/>
                                        </p:tgtEl>
                                        <p:attrNameLst>
                                          <p:attrName>style.visibility</p:attrName>
                                        </p:attrNameLst>
                                      </p:cBhvr>
                                      <p:to>
                                        <p:strVal val="visible"/>
                                      </p:to>
                                    </p:set>
                                    <p:animEffect transition="in" filter="fade">
                                      <p:cBhvr>
                                        <p:cTn id="7" dur="4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D48F02-F5A1-4A2F-8F05-710CD0C4CCC8}"/>
              </a:ext>
            </a:extLst>
          </p:cNvPr>
          <p:cNvSpPr>
            <a:spLocks noGrp="1"/>
          </p:cNvSpPr>
          <p:nvPr>
            <p:ph type="sldNum" sz="quarter" idx="12"/>
          </p:nvPr>
        </p:nvSpPr>
        <p:spPr>
          <a:xfrm>
            <a:off x="8610600" y="6522430"/>
            <a:ext cx="2743200" cy="347472"/>
          </a:xfrm>
        </p:spPr>
        <p:txBody>
          <a:bodyPr vert="horz" lIns="91440" tIns="45720" rIns="91440" bIns="45720" rtlCol="0" anchor="ctr">
            <a:normAutofit/>
          </a:bodyPr>
          <a:lstStyle/>
          <a:p>
            <a:pPr defTabSz="914400">
              <a:spcAft>
                <a:spcPts val="600"/>
              </a:spcAft>
            </a:pPr>
            <a:fld id="{F547E750-DA54-C34F-8612-A39648D765C1}" type="slidenum">
              <a:rPr lang="en-US">
                <a:solidFill>
                  <a:srgbClr val="898989"/>
                </a:solidFill>
                <a:latin typeface="+mn-lt"/>
                <a:ea typeface="+mn-ea"/>
                <a:cs typeface="+mn-cs"/>
              </a:rPr>
              <a:pPr defTabSz="914400">
                <a:spcAft>
                  <a:spcPts val="600"/>
                </a:spcAft>
              </a:pPr>
              <a:t>14</a:t>
            </a:fld>
            <a:endParaRPr lang="en-US">
              <a:solidFill>
                <a:srgbClr val="898989"/>
              </a:solidFill>
              <a:latin typeface="+mn-lt"/>
              <a:ea typeface="+mn-ea"/>
              <a:cs typeface="+mn-cs"/>
            </a:endParaRPr>
          </a:p>
        </p:txBody>
      </p:sp>
      <p:graphicFrame>
        <p:nvGraphicFramePr>
          <p:cNvPr id="9" name="Table 8">
            <a:extLst>
              <a:ext uri="{FF2B5EF4-FFF2-40B4-BE49-F238E27FC236}">
                <a16:creationId xmlns:a16="http://schemas.microsoft.com/office/drawing/2014/main" id="{F8677F6E-010B-4C4F-A42A-52ADD4698CD9}"/>
              </a:ext>
            </a:extLst>
          </p:cNvPr>
          <p:cNvGraphicFramePr>
            <a:graphicFrameLocks noGrp="1"/>
          </p:cNvGraphicFramePr>
          <p:nvPr>
            <p:extLst>
              <p:ext uri="{D42A27DB-BD31-4B8C-83A1-F6EECF244321}">
                <p14:modId xmlns:p14="http://schemas.microsoft.com/office/powerpoint/2010/main" val="1576468769"/>
              </p:ext>
            </p:extLst>
          </p:nvPr>
        </p:nvGraphicFramePr>
        <p:xfrm>
          <a:off x="0" y="590931"/>
          <a:ext cx="12192000" cy="6290369"/>
        </p:xfrm>
        <a:graphic>
          <a:graphicData uri="http://schemas.openxmlformats.org/drawingml/2006/table">
            <a:tbl>
              <a:tblPr firstRow="1" firstCol="1" bandRow="1"/>
              <a:tblGrid>
                <a:gridCol w="4190412">
                  <a:extLst>
                    <a:ext uri="{9D8B030D-6E8A-4147-A177-3AD203B41FA5}">
                      <a16:colId xmlns:a16="http://schemas.microsoft.com/office/drawing/2014/main" val="134507546"/>
                    </a:ext>
                  </a:extLst>
                </a:gridCol>
                <a:gridCol w="8001588">
                  <a:extLst>
                    <a:ext uri="{9D8B030D-6E8A-4147-A177-3AD203B41FA5}">
                      <a16:colId xmlns:a16="http://schemas.microsoft.com/office/drawing/2014/main" val="2880609247"/>
                    </a:ext>
                  </a:extLst>
                </a:gridCol>
              </a:tblGrid>
              <a:tr h="306075">
                <a:tc>
                  <a:txBody>
                    <a:bodyPr/>
                    <a:lstStyle/>
                    <a:p>
                      <a:pPr marL="0" marR="0" indent="0" algn="l">
                        <a:lnSpc>
                          <a:spcPct val="107000"/>
                        </a:lnSpc>
                        <a:spcBef>
                          <a:spcPts val="0"/>
                        </a:spcBef>
                        <a:spcAft>
                          <a:spcPts val="0"/>
                        </a:spcAft>
                      </a:pPr>
                      <a:r>
                        <a:rPr lang="en-US" sz="1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Programme</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1755" marR="73025" marT="48895" marB="0">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indent="0" algn="l">
                        <a:lnSpc>
                          <a:spcPct val="107000"/>
                        </a:lnSpc>
                        <a:spcBef>
                          <a:spcPts val="0"/>
                        </a:spcBef>
                        <a:spcAft>
                          <a:spcPts val="0"/>
                        </a:spcAft>
                      </a:pPr>
                      <a:r>
                        <a:rPr lang="en-US" sz="15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Sub-programmes</a:t>
                      </a:r>
                      <a:endParaRPr lang="en-US" sz="1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1755" marR="73025" marT="48895" marB="0">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440981557"/>
                  </a:ext>
                </a:extLst>
              </a:tr>
              <a:tr h="1699261">
                <a:tc>
                  <a:txBody>
                    <a:bodyPr/>
                    <a:lstStyle/>
                    <a:p>
                      <a:pPr marL="0" marR="0" indent="0" algn="l">
                        <a:lnSpc>
                          <a:spcPct val="107000"/>
                        </a:lnSpc>
                        <a:spcBef>
                          <a:spcPts val="0"/>
                        </a:spcBef>
                        <a:spcAft>
                          <a:spcPts val="0"/>
                        </a:spcAft>
                      </a:pPr>
                      <a:r>
                        <a:rPr lang="en-US" sz="1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1. Administration</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1755" marR="73025" marT="48895" marB="0">
                    <a:lnL>
                      <a:noFill/>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5927"/>
                    </a:solidFill>
                  </a:tcPr>
                </a:tc>
                <a:tc>
                  <a:txBody>
                    <a:bodyPr/>
                    <a:lstStyle/>
                    <a:p>
                      <a:pPr marL="0" marR="0" indent="0" algn="l">
                        <a:lnSpc>
                          <a:spcPct val="107000"/>
                        </a:lnSpc>
                        <a:spcBef>
                          <a:spcPts val="0"/>
                        </a:spcBef>
                        <a:spcAft>
                          <a:spcPts val="80"/>
                        </a:spcAft>
                      </a:pPr>
                      <a:r>
                        <a:rPr lang="en-US"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1.1 Executive and Governance</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a:lnSpc>
                          <a:spcPct val="107000"/>
                        </a:lnSpc>
                        <a:spcBef>
                          <a:spcPts val="0"/>
                        </a:spcBef>
                        <a:spcAft>
                          <a:spcPts val="80"/>
                        </a:spcAft>
                      </a:pPr>
                      <a:r>
                        <a:rPr lang="en-US"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1.2 Planning, Monitoring &amp; Evaluation and Reporting </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a:lnSpc>
                          <a:spcPct val="107000"/>
                        </a:lnSpc>
                        <a:spcBef>
                          <a:spcPts val="0"/>
                        </a:spcBef>
                        <a:spcAft>
                          <a:spcPts val="80"/>
                        </a:spcAft>
                      </a:pPr>
                      <a:r>
                        <a:rPr lang="en-US"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1.3 Corporate Services</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a:lnSpc>
                          <a:spcPct val="107000"/>
                        </a:lnSpc>
                        <a:spcBef>
                          <a:spcPts val="0"/>
                        </a:spcBef>
                        <a:spcAft>
                          <a:spcPts val="80"/>
                        </a:spcAft>
                      </a:pPr>
                      <a:r>
                        <a:rPr lang="en-US"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1.4 Communication and Stakeholder Relations</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a:lnSpc>
                          <a:spcPct val="107000"/>
                        </a:lnSpc>
                        <a:spcBef>
                          <a:spcPts val="0"/>
                        </a:spcBef>
                        <a:spcAft>
                          <a:spcPts val="80"/>
                        </a:spcAft>
                      </a:pPr>
                      <a:r>
                        <a:rPr lang="en-US"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1.5 Financial Management</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a:lnSpc>
                          <a:spcPct val="107000"/>
                        </a:lnSpc>
                        <a:spcBef>
                          <a:spcPts val="0"/>
                        </a:spcBef>
                        <a:spcAft>
                          <a:spcPts val="0"/>
                        </a:spcAft>
                      </a:pPr>
                      <a:r>
                        <a:rPr lang="en-US"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1.6 Information and Communication Technology</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1755" marR="73025" marT="48895" marB="0">
                    <a:lnL w="12700" cap="flat" cmpd="sng" algn="ctr">
                      <a:solidFill>
                        <a:srgbClr val="FFFF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5927"/>
                    </a:solidFill>
                  </a:tcPr>
                </a:tc>
                <a:extLst>
                  <a:ext uri="{0D108BD9-81ED-4DB2-BD59-A6C34878D82A}">
                    <a16:rowId xmlns:a16="http://schemas.microsoft.com/office/drawing/2014/main" val="3172084623"/>
                  </a:ext>
                </a:extLst>
              </a:tr>
              <a:tr h="570959">
                <a:tc>
                  <a:txBody>
                    <a:bodyPr/>
                    <a:lstStyle/>
                    <a:p>
                      <a:pPr marL="0" marR="0" indent="0" algn="l">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 Professional Registration</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1755" marR="73025" marT="48895" marB="0">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821F"/>
                    </a:solidFill>
                  </a:tcPr>
                </a:tc>
                <a:tc>
                  <a:txBody>
                    <a:bodyPr/>
                    <a:lstStyle/>
                    <a:p>
                      <a:pPr marL="0" marR="0" indent="0" algn="l">
                        <a:lnSpc>
                          <a:spcPct val="107000"/>
                        </a:lnSpc>
                        <a:spcBef>
                          <a:spcPts val="0"/>
                        </a:spcBef>
                        <a:spcAft>
                          <a:spcPts val="0"/>
                        </a:spcAft>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2.1 Registration of Teachers</a:t>
                      </a:r>
                    </a:p>
                    <a:p>
                      <a:pPr marL="0" marR="0" indent="0" algn="l">
                        <a:lnSpc>
                          <a:spcPct val="107000"/>
                        </a:lnSpc>
                        <a:spcBef>
                          <a:spcPts val="0"/>
                        </a:spcBef>
                        <a:spcAft>
                          <a:spcPts val="0"/>
                        </a:spcAft>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2.2 Registration of student educators</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1755" marR="73025" marT="48895" marB="0">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5821F"/>
                    </a:solidFill>
                  </a:tcPr>
                </a:tc>
                <a:extLst>
                  <a:ext uri="{0D108BD9-81ED-4DB2-BD59-A6C34878D82A}">
                    <a16:rowId xmlns:a16="http://schemas.microsoft.com/office/drawing/2014/main" val="4185565949"/>
                  </a:ext>
                </a:extLst>
              </a:tr>
              <a:tr h="863349">
                <a:tc>
                  <a:txBody>
                    <a:bodyPr/>
                    <a:lstStyle/>
                    <a:p>
                      <a:pPr marL="0" marR="0" indent="0" algn="l">
                        <a:lnSpc>
                          <a:spcPct val="107000"/>
                        </a:lnSpc>
                        <a:spcBef>
                          <a:spcPts val="0"/>
                        </a:spcBef>
                        <a:spcAft>
                          <a:spcPts val="0"/>
                        </a:spcAft>
                      </a:pPr>
                      <a:r>
                        <a:rPr lang="en-US" sz="1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3. Ethical Standards</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1755" marR="73025" marT="48895"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0431"/>
                    </a:solidFill>
                  </a:tcPr>
                </a:tc>
                <a:tc>
                  <a:txBody>
                    <a:bodyPr/>
                    <a:lstStyle/>
                    <a:p>
                      <a:pPr marL="0" marR="0" indent="0" algn="l">
                        <a:lnSpc>
                          <a:spcPct val="107000"/>
                        </a:lnSpc>
                        <a:spcBef>
                          <a:spcPts val="0"/>
                        </a:spcBef>
                        <a:spcAft>
                          <a:spcPts val="80"/>
                        </a:spcAft>
                      </a:pPr>
                      <a:r>
                        <a:rPr lang="en-US"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3.1 Investigations</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a:lnSpc>
                          <a:spcPct val="107000"/>
                        </a:lnSpc>
                        <a:spcBef>
                          <a:spcPts val="0"/>
                        </a:spcBef>
                        <a:spcAft>
                          <a:spcPts val="80"/>
                        </a:spcAft>
                      </a:pPr>
                      <a:r>
                        <a:rPr lang="en-US"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3.2 Disciplinary Hearings</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a:lnSpc>
                          <a:spcPct val="107000"/>
                        </a:lnSpc>
                        <a:spcBef>
                          <a:spcPts val="0"/>
                        </a:spcBef>
                        <a:spcAft>
                          <a:spcPts val="0"/>
                        </a:spcAft>
                      </a:pPr>
                      <a:r>
                        <a:rPr lang="en-US"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3.3 Sanctioning</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1755" marR="73025" marT="48895"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0431"/>
                    </a:solidFill>
                  </a:tcPr>
                </a:tc>
                <a:extLst>
                  <a:ext uri="{0D108BD9-81ED-4DB2-BD59-A6C34878D82A}">
                    <a16:rowId xmlns:a16="http://schemas.microsoft.com/office/drawing/2014/main" val="48550777"/>
                  </a:ext>
                </a:extLst>
              </a:tr>
              <a:tr h="863349">
                <a:tc>
                  <a:txBody>
                    <a:bodyPr/>
                    <a:lstStyle/>
                    <a:p>
                      <a:pPr marL="0" marR="0" indent="0" algn="l">
                        <a:lnSpc>
                          <a:spcPct val="107000"/>
                        </a:lnSpc>
                        <a:spcBef>
                          <a:spcPts val="0"/>
                        </a:spcBef>
                        <a:spcAft>
                          <a:spcPts val="0"/>
                        </a:spcAft>
                      </a:pPr>
                      <a:r>
                        <a:rPr lang="en-US" sz="18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 Professional Development</a:t>
                      </a: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1755" marR="73025" marT="48895"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CA0B"/>
                    </a:solidFill>
                  </a:tcPr>
                </a:tc>
                <a:tc>
                  <a:txBody>
                    <a:bodyPr/>
                    <a:lstStyle/>
                    <a:p>
                      <a:pPr marL="0" marR="0" indent="0" algn="l">
                        <a:lnSpc>
                          <a:spcPct val="107000"/>
                        </a:lnSpc>
                        <a:spcBef>
                          <a:spcPts val="0"/>
                        </a:spcBef>
                        <a:spcAft>
                          <a:spcPts val="80"/>
                        </a:spcAft>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4.1 Continuing Professional Teacher Development Management</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a:lnSpc>
                          <a:spcPct val="107000"/>
                        </a:lnSpc>
                        <a:spcBef>
                          <a:spcPts val="0"/>
                        </a:spcBef>
                        <a:spcAft>
                          <a:spcPts val="80"/>
                        </a:spcAft>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4.2 Member Support</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a:lnSpc>
                          <a:spcPct val="107000"/>
                        </a:lnSpc>
                        <a:spcBef>
                          <a:spcPts val="0"/>
                        </a:spcBef>
                        <a:spcAft>
                          <a:spcPts val="0"/>
                        </a:spcAft>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4.3 Quality Management</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1755" marR="73025" marT="48895"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CA0B"/>
                    </a:solidFill>
                  </a:tcPr>
                </a:tc>
                <a:extLst>
                  <a:ext uri="{0D108BD9-81ED-4DB2-BD59-A6C34878D82A}">
                    <a16:rowId xmlns:a16="http://schemas.microsoft.com/office/drawing/2014/main" val="3659154604"/>
                  </a:ext>
                </a:extLst>
              </a:tr>
              <a:tr h="849596">
                <a:tc>
                  <a:txBody>
                    <a:bodyPr/>
                    <a:lstStyle/>
                    <a:p>
                      <a:pPr marL="0" marR="0" indent="0" algn="l">
                        <a:lnSpc>
                          <a:spcPct val="107000"/>
                        </a:lnSpc>
                        <a:spcBef>
                          <a:spcPts val="0"/>
                        </a:spcBef>
                        <a:spcAft>
                          <a:spcPts val="0"/>
                        </a:spcAft>
                      </a:pPr>
                      <a:r>
                        <a:rPr lang="en-US" sz="1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5. Professional Teaching Standards</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1755" marR="73025" marT="48895"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736"/>
                    </a:solidFill>
                  </a:tcPr>
                </a:tc>
                <a:tc>
                  <a:txBody>
                    <a:bodyPr/>
                    <a:lstStyle/>
                    <a:p>
                      <a:pPr marL="0" marR="0" indent="0" algn="l">
                        <a:lnSpc>
                          <a:spcPct val="107000"/>
                        </a:lnSpc>
                        <a:spcBef>
                          <a:spcPts val="0"/>
                        </a:spcBef>
                        <a:spcAft>
                          <a:spcPts val="80"/>
                        </a:spcAft>
                      </a:pPr>
                      <a:r>
                        <a:rPr lang="en-US"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5.1 Initial Teacher Education</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a:lnSpc>
                          <a:spcPct val="107000"/>
                        </a:lnSpc>
                        <a:spcBef>
                          <a:spcPts val="0"/>
                        </a:spcBef>
                        <a:spcAft>
                          <a:spcPts val="0"/>
                        </a:spcAft>
                      </a:pPr>
                      <a:r>
                        <a:rPr lang="en-US"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5.2 Newly Qualified Educators</a:t>
                      </a:r>
                    </a:p>
                    <a:p>
                      <a:pPr marL="0" marR="0" indent="0" algn="l">
                        <a:lnSpc>
                          <a:spcPct val="107000"/>
                        </a:lnSpc>
                        <a:spcBef>
                          <a:spcPts val="0"/>
                        </a:spcBef>
                        <a:spcAft>
                          <a:spcPts val="0"/>
                        </a:spcAft>
                      </a:pPr>
                      <a:r>
                        <a:rPr lang="en-US"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5.3 Practicing </a:t>
                      </a:r>
                      <a:r>
                        <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Educators</a:t>
                      </a:r>
                    </a:p>
                  </a:txBody>
                  <a:tcPr marL="71755" marR="73025" marT="48895"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736"/>
                    </a:solidFill>
                  </a:tcPr>
                </a:tc>
                <a:extLst>
                  <a:ext uri="{0D108BD9-81ED-4DB2-BD59-A6C34878D82A}">
                    <a16:rowId xmlns:a16="http://schemas.microsoft.com/office/drawing/2014/main" val="1852007769"/>
                  </a:ext>
                </a:extLst>
              </a:tr>
              <a:tr h="1114480">
                <a:tc>
                  <a:txBody>
                    <a:bodyPr/>
                    <a:lstStyle/>
                    <a:p>
                      <a:pPr marL="0" marR="0" indent="0" algn="l">
                        <a:lnSpc>
                          <a:spcPct val="107000"/>
                        </a:lnSpc>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 Research </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1755" marR="73025" marT="488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C5B4"/>
                    </a:solidFill>
                  </a:tcPr>
                </a:tc>
                <a:tc>
                  <a:txBody>
                    <a:bodyPr/>
                    <a:lstStyle/>
                    <a:p>
                      <a:pPr marL="0" marR="0" indent="0" algn="l">
                        <a:lnSpc>
                          <a:spcPct val="107000"/>
                        </a:lnSpc>
                        <a:spcBef>
                          <a:spcPts val="0"/>
                        </a:spcBef>
                        <a:spcAft>
                          <a:spcPts val="80"/>
                        </a:spcAft>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6.1 Research Reports</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a:lnSpc>
                          <a:spcPct val="107000"/>
                        </a:lnSpc>
                        <a:spcBef>
                          <a:spcPts val="0"/>
                        </a:spcBef>
                        <a:spcAft>
                          <a:spcPts val="0"/>
                        </a:spcAft>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6.2 Data Management </a:t>
                      </a:r>
                    </a:p>
                    <a:p>
                      <a:pPr marL="0" marR="0" indent="0" algn="l">
                        <a:lnSpc>
                          <a:spcPct val="107000"/>
                        </a:lnSpc>
                        <a:spcBef>
                          <a:spcPts val="0"/>
                        </a:spcBef>
                        <a:spcAft>
                          <a:spcPts val="0"/>
                        </a:spcAft>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6.3 Research Dissemination</a:t>
                      </a:r>
                    </a:p>
                    <a:p>
                      <a:pPr marL="0" marR="0" indent="0" algn="l">
                        <a:lnSpc>
                          <a:spcPct val="107000"/>
                        </a:lnSpc>
                        <a:spcBef>
                          <a:spcPts val="0"/>
                        </a:spcBef>
                        <a:spcAft>
                          <a:spcPts val="0"/>
                        </a:spcAft>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6.4 Virtual Library</a:t>
                      </a:r>
                      <a:endPar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1755" marR="73025" marT="488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C5B4"/>
                    </a:solidFill>
                  </a:tcPr>
                </a:tc>
                <a:extLst>
                  <a:ext uri="{0D108BD9-81ED-4DB2-BD59-A6C34878D82A}">
                    <a16:rowId xmlns:a16="http://schemas.microsoft.com/office/drawing/2014/main" val="3246011800"/>
                  </a:ext>
                </a:extLst>
              </a:tr>
            </a:tbl>
          </a:graphicData>
        </a:graphic>
      </p:graphicFrame>
      <p:sp>
        <p:nvSpPr>
          <p:cNvPr id="11" name="TextBox 10">
            <a:extLst>
              <a:ext uri="{FF2B5EF4-FFF2-40B4-BE49-F238E27FC236}">
                <a16:creationId xmlns:a16="http://schemas.microsoft.com/office/drawing/2014/main" id="{123B4393-F179-4D01-85FC-362E9E237B89}"/>
              </a:ext>
            </a:extLst>
          </p:cNvPr>
          <p:cNvSpPr txBox="1"/>
          <p:nvPr/>
        </p:nvSpPr>
        <p:spPr>
          <a:xfrm>
            <a:off x="2514600" y="0"/>
            <a:ext cx="7766940" cy="590931"/>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mn-lt"/>
                <a:ea typeface="+mn-ea"/>
                <a:cs typeface="+mn-cs"/>
              </a:rPr>
              <a:t>PROGRAMME BUDGET STRUCTURE</a:t>
            </a:r>
            <a:endParaRPr kumimoji="0" lang="en-US" sz="3600" b="0" i="0" u="none" strike="noStrike" kern="1200" cap="none" spc="0" normalizeH="0" baseline="0" noProof="0" dirty="0">
              <a:ln>
                <a:noFill/>
              </a:ln>
              <a:solidFill>
                <a:srgbClr val="FFC000"/>
              </a:solidFill>
              <a:effectLst/>
              <a:uLnTx/>
              <a:uFillTx/>
              <a:latin typeface="+mn-lt"/>
              <a:ea typeface="+mn-ea"/>
              <a:cs typeface="+mn-cs"/>
            </a:endParaRPr>
          </a:p>
        </p:txBody>
      </p:sp>
    </p:spTree>
    <p:extLst>
      <p:ext uri="{BB962C8B-B14F-4D97-AF65-F5344CB8AC3E}">
        <p14:creationId xmlns:p14="http://schemas.microsoft.com/office/powerpoint/2010/main" val="116067431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81927"/>
            <a:ext cx="11451235" cy="566822"/>
          </a:xfrm>
          <a:prstGeom prst="rect">
            <a:avLst/>
          </a:prstGeom>
        </p:spPr>
        <p:txBody>
          <a:bodyPr vert="horz" wrap="square" lIns="0" tIns="12700" rIns="0" bIns="0" rtlCol="0">
            <a:spAutoFit/>
          </a:bodyPr>
          <a:lstStyle/>
          <a:p>
            <a:pPr marL="1884680" algn="l">
              <a:lnSpc>
                <a:spcPct val="100000"/>
              </a:lnSpc>
              <a:spcBef>
                <a:spcPts val="100"/>
              </a:spcBef>
            </a:pPr>
            <a:r>
              <a:rPr lang="en-US" sz="3600" b="1" i="0" dirty="0">
                <a:solidFill>
                  <a:srgbClr val="FFC000"/>
                </a:solidFill>
                <a:latin typeface="Calibri"/>
                <a:cs typeface="Calibri"/>
              </a:rPr>
              <a:t>SUMMARY OF YEAR-ON-YEAR PERFORMANCE</a:t>
            </a:r>
            <a:endParaRPr lang="en-US" sz="3600" b="1" dirty="0">
              <a:latin typeface="Calibri"/>
              <a:cs typeface="Calibri"/>
            </a:endParaRPr>
          </a:p>
        </p:txBody>
      </p:sp>
      <p:sp>
        <p:nvSpPr>
          <p:cNvPr id="5" name="object 5"/>
          <p:cNvSpPr txBox="1">
            <a:spLocks noGrp="1"/>
          </p:cNvSpPr>
          <p:nvPr>
            <p:ph type="sldNum" sz="quarter" idx="7"/>
          </p:nvPr>
        </p:nvSpPr>
        <p:spPr>
          <a:xfrm>
            <a:off x="11861927" y="6446122"/>
            <a:ext cx="259715" cy="196215"/>
          </a:xfrm>
          <a:prstGeom prst="rect">
            <a:avLst/>
          </a:prstGeom>
        </p:spPr>
        <p:txBody>
          <a:bodyPr vert="horz" wrap="square" lIns="0" tIns="0" rIns="0" bIns="0" rtlCol="0">
            <a:spAutoFit/>
          </a:bodyPr>
          <a:lstStyle>
            <a:defPPr>
              <a:defRPr kern="0"/>
            </a:defPPr>
            <a:lvl1pPr>
              <a:defRPr sz="1200" b="0" i="0">
                <a:solidFill>
                  <a:schemeClr val="tx1"/>
                </a:solidFill>
                <a:latin typeface="Arial"/>
                <a:cs typeface="Arial"/>
              </a:defRPr>
            </a:lvl1pPr>
          </a:lstStyle>
          <a:p>
            <a:pPr marL="123189">
              <a:lnSpc>
                <a:spcPts val="1425"/>
              </a:lnSpc>
            </a:pPr>
            <a:fld id="{81D60167-4931-47E6-BA6A-407CBD079E47}" type="slidenum">
              <a:rPr lang="en-ZA" spc="-5" smtClean="0"/>
              <a:pPr marL="123189">
                <a:lnSpc>
                  <a:spcPts val="1425"/>
                </a:lnSpc>
              </a:pPr>
              <a:t>15</a:t>
            </a:fld>
            <a:endParaRPr spc="-25" dirty="0"/>
          </a:p>
        </p:txBody>
      </p:sp>
      <p:sp>
        <p:nvSpPr>
          <p:cNvPr id="3" name="object 3"/>
          <p:cNvSpPr txBox="1"/>
          <p:nvPr/>
        </p:nvSpPr>
        <p:spPr>
          <a:xfrm>
            <a:off x="152399" y="914400"/>
            <a:ext cx="11709528" cy="1225977"/>
          </a:xfrm>
          <a:prstGeom prst="rect">
            <a:avLst/>
          </a:prstGeom>
        </p:spPr>
        <p:txBody>
          <a:bodyPr vert="horz" wrap="square" lIns="0" tIns="12700" rIns="0" bIns="0" rtlCol="0">
            <a:spAutoFit/>
          </a:bodyPr>
          <a:lstStyle/>
          <a:p>
            <a:pPr marL="241300" indent="-228600" algn="just">
              <a:spcBef>
                <a:spcPts val="100"/>
              </a:spcBef>
              <a:buFont typeface="Arial"/>
              <a:buChar char="•"/>
              <a:tabLst>
                <a:tab pos="241300" algn="l"/>
              </a:tabLst>
            </a:pPr>
            <a:r>
              <a:rPr lang="en-US" sz="2600" dirty="0">
                <a:latin typeface="Calibri"/>
                <a:cs typeface="Calibri"/>
              </a:rPr>
              <a:t>Overall, 23 (77%) out of the 30 Annual Performance Plan indicators were achieved in 2021/22 as compared to 14 (52%) out of 27 in 2020/21.</a:t>
            </a:r>
          </a:p>
          <a:p>
            <a:pPr marL="241300" indent="-228600" algn="just">
              <a:spcBef>
                <a:spcPts val="100"/>
              </a:spcBef>
              <a:buFont typeface="Arial"/>
              <a:buChar char="•"/>
              <a:tabLst>
                <a:tab pos="241300" algn="l"/>
              </a:tabLst>
            </a:pPr>
            <a:r>
              <a:rPr lang="en-US" sz="2600" dirty="0">
                <a:latin typeface="Calibri"/>
                <a:cs typeface="Calibri"/>
              </a:rPr>
              <a:t> The 2021/22 performance increased by 12% as compared to 2020/2021.</a:t>
            </a:r>
          </a:p>
        </p:txBody>
      </p:sp>
      <p:graphicFrame>
        <p:nvGraphicFramePr>
          <p:cNvPr id="4" name="Chart 3">
            <a:extLst>
              <a:ext uri="{FF2B5EF4-FFF2-40B4-BE49-F238E27FC236}">
                <a16:creationId xmlns:a16="http://schemas.microsoft.com/office/drawing/2014/main" id="{C7802396-70FD-41BB-65FD-DD71ADCAFBF2}"/>
              </a:ext>
            </a:extLst>
          </p:cNvPr>
          <p:cNvGraphicFramePr>
            <a:graphicFrameLocks/>
          </p:cNvGraphicFramePr>
          <p:nvPr>
            <p:extLst>
              <p:ext uri="{D42A27DB-BD31-4B8C-83A1-F6EECF244321}">
                <p14:modId xmlns:p14="http://schemas.microsoft.com/office/powerpoint/2010/main" val="2629458570"/>
              </p:ext>
            </p:extLst>
          </p:nvPr>
        </p:nvGraphicFramePr>
        <p:xfrm>
          <a:off x="274556" y="1252622"/>
          <a:ext cx="11756035" cy="560537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5"/>
          <p:cNvSpPr txBox="1">
            <a:spLocks noGrp="1"/>
          </p:cNvSpPr>
          <p:nvPr>
            <p:ph type="title"/>
          </p:nvPr>
        </p:nvSpPr>
        <p:spPr>
          <a:xfrm>
            <a:off x="490536" y="651752"/>
            <a:ext cx="11210925" cy="808072"/>
          </a:xfrm>
          <a:prstGeom prst="rect">
            <a:avLst/>
          </a:prstGeom>
        </p:spPr>
        <p:txBody>
          <a:bodyPr vert="horz" lIns="91440" tIns="45720" rIns="91440" bIns="45720" rtlCol="0" anchor="ctr">
            <a:normAutofit/>
          </a:bodyPr>
          <a:lstStyle/>
          <a:p>
            <a:pPr marL="12700" algn="ctr"/>
            <a:r>
              <a:rPr lang="en-US" sz="3200" i="0" kern="1200" dirty="0">
                <a:solidFill>
                  <a:schemeClr val="bg1"/>
                </a:solidFill>
                <a:latin typeface="+mj-lt"/>
                <a:ea typeface="+mj-ea"/>
                <a:cs typeface="+mj-cs"/>
              </a:rPr>
              <a:t>SUMMARY OF OUTPUT PERFORMANCE</a:t>
            </a:r>
            <a:r>
              <a:rPr lang="en-US" sz="3200" i="0" kern="1200" spc="-135" dirty="0">
                <a:solidFill>
                  <a:schemeClr val="bg1"/>
                </a:solidFill>
                <a:latin typeface="+mj-lt"/>
                <a:ea typeface="+mj-ea"/>
                <a:cs typeface="+mj-cs"/>
              </a:rPr>
              <a:t> </a:t>
            </a:r>
            <a:r>
              <a:rPr lang="en-US" sz="3200" i="0" kern="1200" dirty="0">
                <a:solidFill>
                  <a:schemeClr val="bg1"/>
                </a:solidFill>
                <a:latin typeface="+mj-lt"/>
                <a:ea typeface="+mj-ea"/>
                <a:cs typeface="+mj-cs"/>
              </a:rPr>
              <a:t>INDICATORS</a:t>
            </a:r>
            <a:r>
              <a:rPr lang="en-US" sz="3200" i="0" kern="1200" spc="-110" dirty="0">
                <a:solidFill>
                  <a:schemeClr val="bg1"/>
                </a:solidFill>
                <a:latin typeface="+mj-lt"/>
                <a:ea typeface="+mj-ea"/>
                <a:cs typeface="+mj-cs"/>
              </a:rPr>
              <a:t> </a:t>
            </a:r>
            <a:r>
              <a:rPr lang="en-US" sz="3200" i="0" kern="1200" dirty="0">
                <a:solidFill>
                  <a:schemeClr val="bg1"/>
                </a:solidFill>
                <a:latin typeface="+mj-lt"/>
                <a:ea typeface="+mj-ea"/>
                <a:cs typeface="+mj-cs"/>
              </a:rPr>
              <a:t>NOT</a:t>
            </a:r>
            <a:r>
              <a:rPr lang="en-US" sz="3200" i="0" kern="1200" spc="-125" dirty="0">
                <a:solidFill>
                  <a:schemeClr val="bg1"/>
                </a:solidFill>
                <a:latin typeface="+mj-lt"/>
                <a:ea typeface="+mj-ea"/>
                <a:cs typeface="+mj-cs"/>
              </a:rPr>
              <a:t> </a:t>
            </a:r>
            <a:r>
              <a:rPr lang="en-US" sz="3200" i="0" kern="1200" spc="-10" dirty="0">
                <a:solidFill>
                  <a:schemeClr val="bg1"/>
                </a:solidFill>
                <a:latin typeface="+mj-lt"/>
                <a:ea typeface="+mj-ea"/>
                <a:cs typeface="+mj-cs"/>
              </a:rPr>
              <a:t>ACHIEVED</a:t>
            </a:r>
            <a:endParaRPr lang="en-US" sz="3200" kern="1200" dirty="0">
              <a:solidFill>
                <a:schemeClr val="bg1"/>
              </a:solidFill>
              <a:latin typeface="+mj-lt"/>
              <a:ea typeface="+mj-ea"/>
              <a:cs typeface="+mj-cs"/>
            </a:endParaRPr>
          </a:p>
        </p:txBody>
      </p:sp>
      <p:sp>
        <p:nvSpPr>
          <p:cNvPr id="7" name="object 7"/>
          <p:cNvSpPr txBox="1">
            <a:spLocks noGrp="1"/>
          </p:cNvSpPr>
          <p:nvPr>
            <p:ph type="sldNum" sz="quarter" idx="7"/>
          </p:nvPr>
        </p:nvSpPr>
        <p:spPr>
          <a:xfrm>
            <a:off x="8610600" y="6356350"/>
            <a:ext cx="2743200" cy="365125"/>
          </a:xfrm>
          <a:prstGeom prst="rect">
            <a:avLst/>
          </a:prstGeom>
        </p:spPr>
        <p:txBody>
          <a:bodyPr vert="horz" lIns="91440" tIns="45720" rIns="91440" bIns="45720" rtlCol="0" anchor="ctr">
            <a:normAutofit/>
          </a:bodyPr>
          <a:lstStyle>
            <a:defPPr>
              <a:defRPr kern="0"/>
            </a:defPPr>
            <a:lvl1pPr>
              <a:defRPr sz="1200" b="0" i="0">
                <a:solidFill>
                  <a:schemeClr val="tx1"/>
                </a:solidFill>
                <a:latin typeface="Arial"/>
                <a:cs typeface="Arial"/>
              </a:defRPr>
            </a:lvl1pPr>
          </a:lstStyle>
          <a:p>
            <a:pPr algn="r">
              <a:spcAft>
                <a:spcPts val="600"/>
              </a:spcAft>
            </a:pPr>
            <a:fld id="{81D60167-4931-47E6-BA6A-407CBD079E47}" type="slidenum">
              <a:rPr lang="en-US" spc="-5">
                <a:solidFill>
                  <a:schemeClr val="tx1">
                    <a:tint val="75000"/>
                  </a:schemeClr>
                </a:solidFill>
                <a:latin typeface="+mn-lt"/>
                <a:cs typeface="+mn-cs"/>
              </a:rPr>
              <a:pPr algn="r">
                <a:spcAft>
                  <a:spcPts val="600"/>
                </a:spcAft>
              </a:pPr>
              <a:t>16</a:t>
            </a:fld>
            <a:endParaRPr lang="en-US" spc="-25">
              <a:solidFill>
                <a:schemeClr val="tx1">
                  <a:tint val="75000"/>
                </a:schemeClr>
              </a:solidFill>
              <a:latin typeface="+mn-lt"/>
              <a:cs typeface="+mn-cs"/>
            </a:endParaRPr>
          </a:p>
        </p:txBody>
      </p:sp>
      <p:graphicFrame>
        <p:nvGraphicFramePr>
          <p:cNvPr id="6" name="object 6"/>
          <p:cNvGraphicFramePr>
            <a:graphicFrameLocks noGrp="1"/>
          </p:cNvGraphicFramePr>
          <p:nvPr>
            <p:extLst>
              <p:ext uri="{D42A27DB-BD31-4B8C-83A1-F6EECF244321}">
                <p14:modId xmlns:p14="http://schemas.microsoft.com/office/powerpoint/2010/main" val="2482777822"/>
              </p:ext>
            </p:extLst>
          </p:nvPr>
        </p:nvGraphicFramePr>
        <p:xfrm>
          <a:off x="135873" y="1459824"/>
          <a:ext cx="11920250" cy="5062162"/>
        </p:xfrm>
        <a:graphic>
          <a:graphicData uri="http://schemas.openxmlformats.org/drawingml/2006/table">
            <a:tbl>
              <a:tblPr firstRow="1" bandRow="1">
                <a:noFill/>
                <a:tableStyleId>{2D5ABB26-0587-4C30-8999-92F81FD0307C}</a:tableStyleId>
              </a:tblPr>
              <a:tblGrid>
                <a:gridCol w="3612700">
                  <a:extLst>
                    <a:ext uri="{9D8B030D-6E8A-4147-A177-3AD203B41FA5}">
                      <a16:colId xmlns:a16="http://schemas.microsoft.com/office/drawing/2014/main" val="20000"/>
                    </a:ext>
                  </a:extLst>
                </a:gridCol>
                <a:gridCol w="1728447">
                  <a:extLst>
                    <a:ext uri="{9D8B030D-6E8A-4147-A177-3AD203B41FA5}">
                      <a16:colId xmlns:a16="http://schemas.microsoft.com/office/drawing/2014/main" val="20001"/>
                    </a:ext>
                  </a:extLst>
                </a:gridCol>
                <a:gridCol w="1893157">
                  <a:extLst>
                    <a:ext uri="{9D8B030D-6E8A-4147-A177-3AD203B41FA5}">
                      <a16:colId xmlns:a16="http://schemas.microsoft.com/office/drawing/2014/main" val="20002"/>
                    </a:ext>
                  </a:extLst>
                </a:gridCol>
                <a:gridCol w="4685946">
                  <a:extLst>
                    <a:ext uri="{9D8B030D-6E8A-4147-A177-3AD203B41FA5}">
                      <a16:colId xmlns:a16="http://schemas.microsoft.com/office/drawing/2014/main" val="20003"/>
                    </a:ext>
                  </a:extLst>
                </a:gridCol>
              </a:tblGrid>
              <a:tr h="876557">
                <a:tc>
                  <a:txBody>
                    <a:bodyPr/>
                    <a:lstStyle/>
                    <a:p>
                      <a:pPr algn="ctr">
                        <a:lnSpc>
                          <a:spcPts val="2090"/>
                        </a:lnSpc>
                      </a:pPr>
                      <a:r>
                        <a:rPr sz="2400" b="1" cap="none" spc="0" dirty="0">
                          <a:solidFill>
                            <a:schemeClr val="tx1"/>
                          </a:solidFill>
                          <a:latin typeface="+mn-lt"/>
                          <a:cs typeface="Calibri"/>
                        </a:rPr>
                        <a:t>Performance Indicator</a:t>
                      </a:r>
                      <a:r>
                        <a:rPr lang="en-US" sz="2400" b="1" cap="none" spc="0" dirty="0">
                          <a:solidFill>
                            <a:schemeClr val="tx1"/>
                          </a:solidFill>
                          <a:latin typeface="+mn-lt"/>
                          <a:cs typeface="Calibri"/>
                        </a:rPr>
                        <a:t>  </a:t>
                      </a:r>
                      <a:endParaRPr sz="2400" b="1" cap="none" spc="0" dirty="0">
                        <a:solidFill>
                          <a:schemeClr val="tx1"/>
                        </a:solidFill>
                        <a:latin typeface="+mn-lt"/>
                        <a:cs typeface="Calibri"/>
                      </a:endParaRPr>
                    </a:p>
                  </a:txBody>
                  <a:tcPr marL="0" marR="53313" marT="21325" marB="159938">
                    <a:lnL w="12700" cmpd="sng">
                      <a:noFill/>
                    </a:lnL>
                    <a:lnR w="12700" cmpd="sng">
                      <a:noFill/>
                    </a:lnR>
                    <a:lnT w="28575" cap="flat" cmpd="sng" algn="ctr">
                      <a:solidFill>
                        <a:schemeClr val="tx1"/>
                      </a:solidFill>
                      <a:prstDash val="solid"/>
                    </a:lnT>
                    <a:lnB w="38100" cmpd="sng">
                      <a:noFill/>
                    </a:lnB>
                    <a:solidFill>
                      <a:schemeClr val="accent4"/>
                    </a:solidFill>
                  </a:tcPr>
                </a:tc>
                <a:tc>
                  <a:txBody>
                    <a:bodyPr/>
                    <a:lstStyle/>
                    <a:p>
                      <a:pPr marL="354330">
                        <a:lnSpc>
                          <a:spcPts val="2090"/>
                        </a:lnSpc>
                      </a:pPr>
                      <a:r>
                        <a:rPr sz="2400" b="1" cap="none" spc="0" dirty="0">
                          <a:solidFill>
                            <a:schemeClr val="tx1"/>
                          </a:solidFill>
                          <a:latin typeface="+mn-lt"/>
                          <a:cs typeface="Calibri"/>
                        </a:rPr>
                        <a:t>Annual Target</a:t>
                      </a:r>
                    </a:p>
                  </a:txBody>
                  <a:tcPr marL="0" marR="53313" marT="21325" marB="159938">
                    <a:lnL w="12700" cmpd="sng">
                      <a:noFill/>
                    </a:lnL>
                    <a:lnR w="12700" cmpd="sng">
                      <a:noFill/>
                    </a:lnR>
                    <a:lnT w="28575" cap="flat" cmpd="sng" algn="ctr">
                      <a:solidFill>
                        <a:schemeClr val="tx1"/>
                      </a:solidFill>
                      <a:prstDash val="solid"/>
                    </a:lnT>
                    <a:lnB w="38100" cmpd="sng">
                      <a:noFill/>
                    </a:lnB>
                    <a:solidFill>
                      <a:schemeClr val="accent4"/>
                    </a:solidFill>
                  </a:tcPr>
                </a:tc>
                <a:tc>
                  <a:txBody>
                    <a:bodyPr/>
                    <a:lstStyle/>
                    <a:p>
                      <a:pPr algn="ctr">
                        <a:lnSpc>
                          <a:spcPts val="2090"/>
                        </a:lnSpc>
                      </a:pPr>
                      <a:r>
                        <a:rPr sz="2400" b="1" cap="none" spc="0" dirty="0">
                          <a:solidFill>
                            <a:schemeClr val="tx1"/>
                          </a:solidFill>
                          <a:latin typeface="+mn-lt"/>
                          <a:cs typeface="Calibri"/>
                        </a:rPr>
                        <a:t>Annual Output</a:t>
                      </a:r>
                    </a:p>
                  </a:txBody>
                  <a:tcPr marL="0" marR="53313" marT="21325" marB="159938">
                    <a:lnL w="12700" cmpd="sng">
                      <a:noFill/>
                    </a:lnL>
                    <a:lnR w="12700" cmpd="sng">
                      <a:noFill/>
                    </a:lnR>
                    <a:lnT w="28575" cap="flat" cmpd="sng" algn="ctr">
                      <a:solidFill>
                        <a:schemeClr val="tx1"/>
                      </a:solidFill>
                      <a:prstDash val="solid"/>
                    </a:lnT>
                    <a:lnB w="38100" cmpd="sng">
                      <a:noFill/>
                    </a:lnB>
                    <a:solidFill>
                      <a:schemeClr val="accent4"/>
                    </a:solidFill>
                  </a:tcPr>
                </a:tc>
                <a:tc>
                  <a:txBody>
                    <a:bodyPr/>
                    <a:lstStyle/>
                    <a:p>
                      <a:pPr marL="1270" algn="ctr">
                        <a:lnSpc>
                          <a:spcPts val="2090"/>
                        </a:lnSpc>
                      </a:pPr>
                      <a:r>
                        <a:rPr lang="en-ZA" sz="2400" b="1" cap="none" spc="0" dirty="0">
                          <a:solidFill>
                            <a:schemeClr val="tx1"/>
                          </a:solidFill>
                          <a:latin typeface="+mn-lt"/>
                          <a:cs typeface="Calibri"/>
                        </a:rPr>
                        <a:t>Reason for Deviation</a:t>
                      </a:r>
                      <a:endParaRPr sz="2400" b="1" cap="none" spc="0" dirty="0">
                        <a:solidFill>
                          <a:schemeClr val="tx1"/>
                        </a:solidFill>
                        <a:latin typeface="+mn-lt"/>
                        <a:cs typeface="Calibri"/>
                      </a:endParaRPr>
                    </a:p>
                  </a:txBody>
                  <a:tcPr marL="0" marR="53313" marT="21325" marB="159938">
                    <a:lnL w="12700" cmpd="sng">
                      <a:noFill/>
                    </a:lnL>
                    <a:lnR w="12700" cmpd="sng">
                      <a:noFill/>
                    </a:lnR>
                    <a:lnT w="28575" cap="flat" cmpd="sng" algn="ctr">
                      <a:solidFill>
                        <a:schemeClr val="tx1"/>
                      </a:solidFill>
                      <a:prstDash val="solid"/>
                    </a:lnT>
                    <a:lnB w="38100" cmpd="sng">
                      <a:noFill/>
                    </a:lnB>
                    <a:solidFill>
                      <a:schemeClr val="accent4"/>
                    </a:solidFill>
                  </a:tcPr>
                </a:tc>
                <a:extLst>
                  <a:ext uri="{0D108BD9-81ED-4DB2-BD59-A6C34878D82A}">
                    <a16:rowId xmlns:a16="http://schemas.microsoft.com/office/drawing/2014/main" val="10000"/>
                  </a:ext>
                </a:extLst>
              </a:tr>
              <a:tr h="894773">
                <a:tc>
                  <a:txBody>
                    <a:bodyPr/>
                    <a:lstStyle/>
                    <a:p>
                      <a:pPr marL="67310">
                        <a:lnSpc>
                          <a:spcPct val="100000"/>
                        </a:lnSpc>
                        <a:spcBef>
                          <a:spcPts val="434"/>
                        </a:spcBef>
                      </a:pPr>
                      <a:r>
                        <a:rPr sz="2000" cap="none" spc="0">
                          <a:solidFill>
                            <a:schemeClr val="tx1"/>
                          </a:solidFill>
                          <a:latin typeface="+mn-lt"/>
                          <a:cs typeface="Calibri"/>
                        </a:rPr>
                        <a:t>Percentage of invoices paid within 30 days</a:t>
                      </a:r>
                    </a:p>
                  </a:txBody>
                  <a:tcPr marL="0" marR="53313" marT="21325" marB="159938">
                    <a:lnL w="12700" cmpd="sng">
                      <a:noFill/>
                      <a:prstDash val="solid"/>
                    </a:lnL>
                    <a:lnR w="12700" cmpd="sng">
                      <a:noFill/>
                      <a:prstDash val="solid"/>
                    </a:lnR>
                    <a:lnT w="38100" cmpd="sng">
                      <a:noFill/>
                    </a:lnT>
                    <a:lnB w="6350" cap="flat" cmpd="sng" algn="ctr">
                      <a:solidFill>
                        <a:schemeClr val="tx1"/>
                      </a:solidFill>
                      <a:prstDash val="solid"/>
                    </a:lnB>
                    <a:noFill/>
                  </a:tcPr>
                </a:tc>
                <a:tc>
                  <a:txBody>
                    <a:bodyPr/>
                    <a:lstStyle/>
                    <a:p>
                      <a:pPr marL="9525" algn="ctr">
                        <a:lnSpc>
                          <a:spcPct val="100000"/>
                        </a:lnSpc>
                        <a:spcBef>
                          <a:spcPts val="434"/>
                        </a:spcBef>
                      </a:pPr>
                      <a:r>
                        <a:rPr sz="2000" cap="none" spc="0" dirty="0">
                          <a:solidFill>
                            <a:schemeClr val="tx1"/>
                          </a:solidFill>
                          <a:latin typeface="+mn-lt"/>
                          <a:cs typeface="Calibri"/>
                        </a:rPr>
                        <a:t>100%</a:t>
                      </a:r>
                    </a:p>
                  </a:txBody>
                  <a:tcPr marL="0" marR="53313" marT="21325" marB="159938">
                    <a:lnL w="12700" cmpd="sng">
                      <a:noFill/>
                      <a:prstDash val="solid"/>
                    </a:lnL>
                    <a:lnR w="12700" cmpd="sng">
                      <a:noFill/>
                      <a:prstDash val="solid"/>
                    </a:lnR>
                    <a:lnT w="38100" cmpd="sng">
                      <a:noFill/>
                    </a:lnT>
                    <a:lnB w="6350" cap="flat" cmpd="sng" algn="ctr">
                      <a:solidFill>
                        <a:schemeClr val="tx1"/>
                      </a:solidFill>
                      <a:prstDash val="solid"/>
                    </a:lnB>
                    <a:noFill/>
                  </a:tcPr>
                </a:tc>
                <a:tc>
                  <a:txBody>
                    <a:bodyPr/>
                    <a:lstStyle/>
                    <a:p>
                      <a:pPr marL="10160" algn="ctr">
                        <a:lnSpc>
                          <a:spcPct val="100000"/>
                        </a:lnSpc>
                        <a:spcBef>
                          <a:spcPts val="434"/>
                        </a:spcBef>
                      </a:pPr>
                      <a:r>
                        <a:rPr sz="2000" b="1" cap="none" spc="0">
                          <a:solidFill>
                            <a:schemeClr val="tx1"/>
                          </a:solidFill>
                          <a:latin typeface="+mn-lt"/>
                          <a:cs typeface="Calibri"/>
                        </a:rPr>
                        <a:t>9</a:t>
                      </a:r>
                      <a:r>
                        <a:rPr lang="en-US" sz="2000" b="1" cap="none" spc="0">
                          <a:solidFill>
                            <a:schemeClr val="tx1"/>
                          </a:solidFill>
                          <a:latin typeface="+mn-lt"/>
                          <a:cs typeface="Calibri"/>
                        </a:rPr>
                        <a:t>1</a:t>
                      </a:r>
                      <a:r>
                        <a:rPr sz="2000" b="1" cap="none" spc="0">
                          <a:solidFill>
                            <a:schemeClr val="tx1"/>
                          </a:solidFill>
                          <a:latin typeface="+mn-lt"/>
                          <a:cs typeface="Calibri"/>
                        </a:rPr>
                        <a:t>%</a:t>
                      </a:r>
                    </a:p>
                  </a:txBody>
                  <a:tcPr marL="0" marR="53313" marT="21325" marB="159938">
                    <a:lnL w="12700" cmpd="sng">
                      <a:noFill/>
                      <a:prstDash val="solid"/>
                    </a:lnL>
                    <a:lnR w="12700" cmpd="sng">
                      <a:noFill/>
                      <a:prstDash val="solid"/>
                    </a:lnR>
                    <a:lnT w="38100" cmpd="sng">
                      <a:noFill/>
                    </a:lnT>
                    <a:lnB w="6350" cap="flat" cmpd="sng" algn="ctr">
                      <a:solidFill>
                        <a:schemeClr val="tx1"/>
                      </a:solidFill>
                      <a:prstDash val="solid"/>
                    </a:lnB>
                    <a:noFill/>
                  </a:tcPr>
                </a:tc>
                <a:tc>
                  <a:txBody>
                    <a:bodyPr/>
                    <a:lstStyle/>
                    <a:p>
                      <a:r>
                        <a:rPr lang="en-GB" sz="2000" cap="none" spc="0" dirty="0">
                          <a:solidFill>
                            <a:schemeClr val="tx1"/>
                          </a:solidFill>
                          <a:effectLst/>
                          <a:latin typeface="+mn-lt"/>
                          <a:ea typeface="+mn-ea"/>
                          <a:cs typeface="+mn-cs"/>
                        </a:rPr>
                        <a:t>Not achieved due to delays in dispute resolution</a:t>
                      </a:r>
                      <a:endParaRPr lang="en-ZA" sz="2000" cap="none" spc="0" dirty="0">
                        <a:solidFill>
                          <a:schemeClr val="tx1"/>
                        </a:solidFill>
                        <a:effectLst/>
                        <a:latin typeface="+mn-lt"/>
                        <a:ea typeface="+mn-ea"/>
                        <a:cs typeface="+mn-cs"/>
                      </a:endParaRPr>
                    </a:p>
                  </a:txBody>
                  <a:tcPr marL="0" marR="53313" marT="21325" marB="159938">
                    <a:lnL w="12700" cmpd="sng">
                      <a:noFill/>
                      <a:prstDash val="solid"/>
                    </a:lnL>
                    <a:lnR w="12700" cmpd="sng">
                      <a:noFill/>
                      <a:prstDash val="solid"/>
                    </a:lnR>
                    <a:lnT w="38100" cmpd="sng">
                      <a:noFill/>
                    </a:lnT>
                    <a:lnB w="6350" cap="flat" cmpd="sng" algn="ctr">
                      <a:solidFill>
                        <a:schemeClr val="tx1"/>
                      </a:solidFill>
                      <a:prstDash val="solid"/>
                    </a:lnB>
                    <a:noFill/>
                  </a:tcPr>
                </a:tc>
                <a:extLst>
                  <a:ext uri="{0D108BD9-81ED-4DB2-BD59-A6C34878D82A}">
                    <a16:rowId xmlns:a16="http://schemas.microsoft.com/office/drawing/2014/main" val="10005"/>
                  </a:ext>
                </a:extLst>
              </a:tr>
              <a:tr h="925832">
                <a:tc>
                  <a:txBody>
                    <a:bodyPr/>
                    <a:lstStyle/>
                    <a:p>
                      <a:pPr marL="67310" marR="599440">
                        <a:lnSpc>
                          <a:spcPct val="107200"/>
                        </a:lnSpc>
                        <a:spcBef>
                          <a:spcPts val="280"/>
                        </a:spcBef>
                      </a:pPr>
                      <a:r>
                        <a:rPr lang="en-US" sz="2000" cap="none" spc="0">
                          <a:solidFill>
                            <a:schemeClr val="tx1"/>
                          </a:solidFill>
                          <a:latin typeface="+mn-lt"/>
                          <a:cs typeface="Calibri"/>
                        </a:rPr>
                        <a:t>Percentage of Digitized system in a year </a:t>
                      </a:r>
                      <a:endParaRPr sz="2000" cap="none" spc="0">
                        <a:solidFill>
                          <a:schemeClr val="tx1"/>
                        </a:solidFill>
                        <a:latin typeface="+mn-lt"/>
                        <a:cs typeface="Calibri"/>
                      </a:endParaRPr>
                    </a:p>
                  </a:txBody>
                  <a:tcPr marL="0" marR="53313" marT="21325" marB="159938">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R="37465" algn="ctr">
                        <a:lnSpc>
                          <a:spcPct val="100000"/>
                        </a:lnSpc>
                        <a:spcBef>
                          <a:spcPts val="434"/>
                        </a:spcBef>
                      </a:pPr>
                      <a:r>
                        <a:rPr lang="en-US" sz="2000" cap="none" spc="0">
                          <a:solidFill>
                            <a:schemeClr val="tx1"/>
                          </a:solidFill>
                          <a:latin typeface="+mn-lt"/>
                          <a:cs typeface="Calibri"/>
                        </a:rPr>
                        <a:t>60%</a:t>
                      </a:r>
                      <a:endParaRPr sz="2000" cap="none" spc="0">
                        <a:solidFill>
                          <a:schemeClr val="tx1"/>
                        </a:solidFill>
                        <a:latin typeface="+mn-lt"/>
                        <a:cs typeface="Calibri"/>
                      </a:endParaRPr>
                    </a:p>
                  </a:txBody>
                  <a:tcPr marL="0" marR="53313" marT="21325" marB="159938">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R="471805" algn="ctr">
                        <a:lnSpc>
                          <a:spcPct val="100000"/>
                        </a:lnSpc>
                        <a:spcBef>
                          <a:spcPts val="434"/>
                        </a:spcBef>
                      </a:pPr>
                      <a:r>
                        <a:rPr lang="en-US" sz="2000" b="1" cap="none" spc="0">
                          <a:solidFill>
                            <a:schemeClr val="tx1"/>
                          </a:solidFill>
                          <a:latin typeface="+mn-lt"/>
                          <a:cs typeface="Calibri"/>
                        </a:rPr>
                        <a:t>       40%</a:t>
                      </a:r>
                      <a:endParaRPr sz="2000" b="1" cap="none" spc="0">
                        <a:solidFill>
                          <a:schemeClr val="tx1"/>
                        </a:solidFill>
                        <a:latin typeface="+mn-lt"/>
                        <a:cs typeface="Calibri"/>
                      </a:endParaRPr>
                    </a:p>
                  </a:txBody>
                  <a:tcPr marL="0" marR="53313" marT="21325" marB="159938">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tc>
                  <a:txBody>
                    <a:bodyPr/>
                    <a:lstStyle/>
                    <a:p>
                      <a:pPr marL="593725" algn="l">
                        <a:lnSpc>
                          <a:spcPct val="100000"/>
                        </a:lnSpc>
                        <a:spcBef>
                          <a:spcPts val="434"/>
                        </a:spcBef>
                      </a:pPr>
                      <a:r>
                        <a:rPr lang="en-GB" sz="2000" cap="none" spc="0" dirty="0">
                          <a:solidFill>
                            <a:schemeClr val="tx1"/>
                          </a:solidFill>
                          <a:effectLst/>
                          <a:latin typeface="+mn-lt"/>
                          <a:ea typeface="+mn-ea"/>
                          <a:cs typeface="+mn-cs"/>
                        </a:rPr>
                        <a:t>Slow turnaround time of service providers</a:t>
                      </a:r>
                      <a:endParaRPr lang="en-GB" sz="2000" cap="none" spc="0" dirty="0">
                        <a:solidFill>
                          <a:schemeClr val="tx1"/>
                        </a:solidFill>
                        <a:latin typeface="+mn-lt"/>
                        <a:cs typeface="Calibri"/>
                      </a:endParaRPr>
                    </a:p>
                  </a:txBody>
                  <a:tcPr marL="0" marR="53313" marT="21325" marB="159938">
                    <a:lnL w="12700" cmpd="sng">
                      <a:noFill/>
                      <a:prstDash val="solid"/>
                    </a:lnL>
                    <a:lnR w="12700" cmpd="sng">
                      <a:noFill/>
                      <a:prstDash val="solid"/>
                    </a:lnR>
                    <a:lnT w="635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0006"/>
                  </a:ext>
                </a:extLst>
              </a:tr>
              <a:tr h="2365000">
                <a:tc>
                  <a:txBody>
                    <a:bodyPr/>
                    <a:lstStyle/>
                    <a:p>
                      <a:pPr marL="67310" marR="599440">
                        <a:lnSpc>
                          <a:spcPct val="107200"/>
                        </a:lnSpc>
                        <a:spcBef>
                          <a:spcPts val="280"/>
                        </a:spcBef>
                      </a:pPr>
                      <a:r>
                        <a:rPr lang="en-US" sz="2000" cap="none" spc="0" dirty="0">
                          <a:solidFill>
                            <a:schemeClr val="tx1"/>
                          </a:solidFill>
                          <a:latin typeface="+mn-lt"/>
                          <a:cs typeface="Calibri"/>
                        </a:rPr>
                        <a:t>Percentage of educators applying through the online system for professional registration</a:t>
                      </a:r>
                    </a:p>
                  </a:txBody>
                  <a:tcPr marL="0" marR="53313" marT="21325" marB="159938">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pPr marL="0" marR="0" algn="ctr">
                        <a:lnSpc>
                          <a:spcPct val="115000"/>
                        </a:lnSpc>
                        <a:spcBef>
                          <a:spcPts val="0"/>
                        </a:spcBef>
                        <a:spcAft>
                          <a:spcPts val="0"/>
                        </a:spcAft>
                      </a:pPr>
                      <a:r>
                        <a:rPr lang="en-ZA" sz="2000" cap="none" spc="0">
                          <a:solidFill>
                            <a:schemeClr val="tx1"/>
                          </a:solidFill>
                          <a:effectLst/>
                          <a:latin typeface="+mn-lt"/>
                          <a:ea typeface="Calibri" panose="020F0502020204030204" pitchFamily="34" charset="0"/>
                          <a:cs typeface="Times New Roman" panose="02020603050405020304" pitchFamily="18" charset="0"/>
                        </a:rPr>
                        <a:t>50% </a:t>
                      </a:r>
                      <a:endParaRPr lang="en-US" sz="2000" cap="none" spc="0">
                        <a:solidFill>
                          <a:schemeClr val="tx1"/>
                        </a:solidFill>
                        <a:effectLst/>
                        <a:latin typeface="+mn-lt"/>
                        <a:ea typeface="Calibri" panose="020F0502020204030204" pitchFamily="34" charset="0"/>
                        <a:cs typeface="Times New Roman" panose="02020603050405020304" pitchFamily="18" charset="0"/>
                      </a:endParaRPr>
                    </a:p>
                  </a:txBody>
                  <a:tcPr marL="0" marR="53313" marT="21325" marB="159938">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pPr marL="0" marR="33655" algn="ctr">
                        <a:lnSpc>
                          <a:spcPct val="107000"/>
                        </a:lnSpc>
                        <a:spcBef>
                          <a:spcPts val="0"/>
                        </a:spcBef>
                        <a:spcAft>
                          <a:spcPts val="0"/>
                        </a:spcAft>
                      </a:pPr>
                      <a:r>
                        <a:rPr lang="en-ZA" sz="2000" b="1" cap="none" spc="0" dirty="0">
                          <a:solidFill>
                            <a:schemeClr val="tx1"/>
                          </a:solidFill>
                          <a:effectLst/>
                          <a:latin typeface="+mn-lt"/>
                          <a:ea typeface="Calibri" panose="020F0502020204030204" pitchFamily="34" charset="0"/>
                          <a:cs typeface="Times New Roman" panose="02020603050405020304" pitchFamily="18" charset="0"/>
                        </a:rPr>
                        <a:t>28% </a:t>
                      </a:r>
                      <a:endParaRPr lang="en-US" sz="2000" b="1" cap="none" spc="0" dirty="0">
                        <a:solidFill>
                          <a:schemeClr val="tx1"/>
                        </a:solidFill>
                        <a:effectLst/>
                        <a:latin typeface="+mn-lt"/>
                        <a:ea typeface="Calibri" panose="020F0502020204030204" pitchFamily="34" charset="0"/>
                        <a:cs typeface="Times New Roman" panose="02020603050405020304" pitchFamily="18" charset="0"/>
                      </a:endParaRPr>
                    </a:p>
                    <a:p>
                      <a:pPr marL="0" marR="34290" algn="ctr">
                        <a:lnSpc>
                          <a:spcPct val="107000"/>
                        </a:lnSpc>
                        <a:spcBef>
                          <a:spcPts val="0"/>
                        </a:spcBef>
                        <a:spcAft>
                          <a:spcPts val="200"/>
                        </a:spcAft>
                      </a:pPr>
                      <a:r>
                        <a:rPr lang="en-ZA" sz="2000" b="1" cap="none" spc="0" dirty="0">
                          <a:solidFill>
                            <a:schemeClr val="tx1"/>
                          </a:solidFill>
                          <a:effectLst/>
                          <a:latin typeface="+mn-lt"/>
                          <a:ea typeface="Calibri" panose="020F0502020204030204" pitchFamily="34" charset="0"/>
                          <a:cs typeface="Times New Roman" panose="02020603050405020304" pitchFamily="18" charset="0"/>
                        </a:rPr>
                        <a:t>(12 310/43 326 x 100)  </a:t>
                      </a:r>
                      <a:endParaRPr lang="en-US" sz="2000" b="1" cap="none" spc="0" dirty="0">
                        <a:solidFill>
                          <a:schemeClr val="tx1"/>
                        </a:solidFill>
                        <a:effectLst/>
                        <a:latin typeface="+mn-lt"/>
                        <a:ea typeface="Calibri" panose="020F0502020204030204" pitchFamily="34" charset="0"/>
                        <a:cs typeface="Times New Roman" panose="02020603050405020304" pitchFamily="18" charset="0"/>
                      </a:endParaRPr>
                    </a:p>
                  </a:txBody>
                  <a:tcPr marL="0" marR="53313" marT="21325" marB="159938">
                    <a:lnL w="12700" cmpd="sng">
                      <a:noFill/>
                      <a:prstDash val="solid"/>
                    </a:lnL>
                    <a:lnR w="12700" cmpd="sng">
                      <a:noFill/>
                      <a:prstDash val="solid"/>
                    </a:lnR>
                    <a:lnT w="12700" cmpd="sng">
                      <a:noFill/>
                      <a:prstDash val="solid"/>
                    </a:lnT>
                    <a:lnB w="6350" cap="flat" cmpd="sng" algn="ctr">
                      <a:solidFill>
                        <a:schemeClr val="tx1"/>
                      </a:solidFill>
                      <a:prstDash val="solid"/>
                    </a:lnB>
                    <a:noFill/>
                  </a:tcPr>
                </a:tc>
                <a:tc>
                  <a:txBody>
                    <a:bodyPr/>
                    <a:lstStyle/>
                    <a:p>
                      <a:pPr marL="0" marR="31750" algn="l">
                        <a:lnSpc>
                          <a:spcPct val="107000"/>
                        </a:lnSpc>
                        <a:spcBef>
                          <a:spcPts val="0"/>
                        </a:spcBef>
                        <a:spcAft>
                          <a:spcPts val="0"/>
                        </a:spcAft>
                      </a:pPr>
                      <a:r>
                        <a:rPr lang="en-GB" sz="2000" cap="none" spc="0" dirty="0">
                          <a:solidFill>
                            <a:schemeClr val="tx1"/>
                          </a:solidFill>
                          <a:effectLst/>
                          <a:latin typeface="+mn-lt"/>
                          <a:ea typeface="Calibri" panose="020F0502020204030204" pitchFamily="34" charset="0"/>
                          <a:cs typeface="Times New Roman" panose="02020603050405020304" pitchFamily="18" charset="0"/>
                        </a:rPr>
                        <a:t>The Online Registration system currently only accommodates first time applicants and most of the Professionally qualified applicants especially in the last quarter were those that were updating therefore they could not apply through the Online system.</a:t>
                      </a:r>
                      <a:r>
                        <a:rPr lang="en-ZA" sz="2000" cap="none" spc="0" dirty="0">
                          <a:solidFill>
                            <a:schemeClr val="tx1"/>
                          </a:solidFill>
                          <a:effectLst/>
                          <a:latin typeface="+mn-lt"/>
                          <a:ea typeface="Calibri" panose="020F0502020204030204" pitchFamily="34" charset="0"/>
                          <a:cs typeface="Times New Roman" panose="02020603050405020304" pitchFamily="18" charset="0"/>
                        </a:rPr>
                        <a:t>   </a:t>
                      </a:r>
                      <a:endParaRPr lang="en-US" sz="2000" cap="none" spc="0" dirty="0">
                        <a:solidFill>
                          <a:schemeClr val="tx1"/>
                        </a:solidFill>
                        <a:effectLst/>
                        <a:latin typeface="+mn-lt"/>
                        <a:ea typeface="Calibri" panose="020F0502020204030204" pitchFamily="34" charset="0"/>
                        <a:cs typeface="Times New Roman" panose="02020603050405020304" pitchFamily="18" charset="0"/>
                      </a:endParaRPr>
                    </a:p>
                  </a:txBody>
                  <a:tcPr marL="0" marR="53313" marT="21325" marB="159938">
                    <a:lnL w="12700" cmpd="sng">
                      <a:noFill/>
                      <a:prstDash val="solid"/>
                    </a:lnL>
                    <a:lnR w="12700" cmpd="sng">
                      <a:noFill/>
                      <a:prstDash val="solid"/>
                    </a:lnR>
                    <a:lnT w="12700" cmpd="sng">
                      <a:noFill/>
                      <a:prstDash val="solid"/>
                    </a:lnT>
                    <a:lnB w="6350" cap="flat" cmpd="sng" algn="ctr">
                      <a:solidFill>
                        <a:schemeClr val="tx1"/>
                      </a:solidFill>
                      <a:prstDash val="solid"/>
                    </a:lnB>
                    <a:noFill/>
                  </a:tcPr>
                </a:tc>
                <a:extLst>
                  <a:ext uri="{0D108BD9-81ED-4DB2-BD59-A6C34878D82A}">
                    <a16:rowId xmlns:a16="http://schemas.microsoft.com/office/drawing/2014/main" val="69858911"/>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5"/>
          <p:cNvSpPr txBox="1">
            <a:spLocks noGrp="1"/>
          </p:cNvSpPr>
          <p:nvPr>
            <p:ph type="title"/>
          </p:nvPr>
        </p:nvSpPr>
        <p:spPr>
          <a:xfrm>
            <a:off x="490536" y="651752"/>
            <a:ext cx="11210925" cy="808072"/>
          </a:xfrm>
          <a:prstGeom prst="rect">
            <a:avLst/>
          </a:prstGeom>
        </p:spPr>
        <p:txBody>
          <a:bodyPr vert="horz" lIns="91440" tIns="45720" rIns="91440" bIns="45720" rtlCol="0" anchor="ctr">
            <a:normAutofit/>
          </a:bodyPr>
          <a:lstStyle/>
          <a:p>
            <a:pPr marL="12700" algn="ctr"/>
            <a:r>
              <a:rPr lang="en-US" sz="3200" i="0" kern="1200" dirty="0">
                <a:solidFill>
                  <a:schemeClr val="bg1"/>
                </a:solidFill>
                <a:latin typeface="+mj-lt"/>
                <a:ea typeface="+mj-ea"/>
                <a:cs typeface="+mj-cs"/>
              </a:rPr>
              <a:t>SUMMARY OF OUTPUT PERFORMANCE</a:t>
            </a:r>
            <a:r>
              <a:rPr lang="en-US" sz="3200" i="0" kern="1200" spc="-135" dirty="0">
                <a:solidFill>
                  <a:schemeClr val="bg1"/>
                </a:solidFill>
                <a:latin typeface="+mj-lt"/>
                <a:ea typeface="+mj-ea"/>
                <a:cs typeface="+mj-cs"/>
              </a:rPr>
              <a:t> </a:t>
            </a:r>
            <a:r>
              <a:rPr lang="en-US" sz="3200" i="0" kern="1200" dirty="0">
                <a:solidFill>
                  <a:schemeClr val="bg1"/>
                </a:solidFill>
                <a:latin typeface="+mj-lt"/>
                <a:ea typeface="+mj-ea"/>
                <a:cs typeface="+mj-cs"/>
              </a:rPr>
              <a:t>INDICATORS</a:t>
            </a:r>
            <a:r>
              <a:rPr lang="en-US" sz="3200" i="0" kern="1200" spc="-110" dirty="0">
                <a:solidFill>
                  <a:schemeClr val="bg1"/>
                </a:solidFill>
                <a:latin typeface="+mj-lt"/>
                <a:ea typeface="+mj-ea"/>
                <a:cs typeface="+mj-cs"/>
              </a:rPr>
              <a:t> </a:t>
            </a:r>
            <a:r>
              <a:rPr lang="en-US" sz="3200" i="0" kern="1200" dirty="0">
                <a:solidFill>
                  <a:schemeClr val="bg1"/>
                </a:solidFill>
                <a:latin typeface="+mj-lt"/>
                <a:ea typeface="+mj-ea"/>
                <a:cs typeface="+mj-cs"/>
              </a:rPr>
              <a:t>NOT</a:t>
            </a:r>
            <a:r>
              <a:rPr lang="en-US" sz="3200" i="0" kern="1200" spc="-125" dirty="0">
                <a:solidFill>
                  <a:schemeClr val="bg1"/>
                </a:solidFill>
                <a:latin typeface="+mj-lt"/>
                <a:ea typeface="+mj-ea"/>
                <a:cs typeface="+mj-cs"/>
              </a:rPr>
              <a:t> </a:t>
            </a:r>
            <a:r>
              <a:rPr lang="en-US" sz="3200" i="0" kern="1200" spc="-10" dirty="0">
                <a:solidFill>
                  <a:schemeClr val="bg1"/>
                </a:solidFill>
                <a:latin typeface="+mj-lt"/>
                <a:ea typeface="+mj-ea"/>
                <a:cs typeface="+mj-cs"/>
              </a:rPr>
              <a:t>ACHIEVED</a:t>
            </a:r>
            <a:endParaRPr lang="en-US" sz="3200" kern="1200" dirty="0">
              <a:solidFill>
                <a:schemeClr val="bg1"/>
              </a:solidFill>
              <a:latin typeface="+mj-lt"/>
              <a:ea typeface="+mj-ea"/>
              <a:cs typeface="+mj-cs"/>
            </a:endParaRPr>
          </a:p>
        </p:txBody>
      </p:sp>
      <p:sp>
        <p:nvSpPr>
          <p:cNvPr id="7" name="object 7"/>
          <p:cNvSpPr txBox="1">
            <a:spLocks noGrp="1"/>
          </p:cNvSpPr>
          <p:nvPr>
            <p:ph type="sldNum" sz="quarter" idx="7"/>
          </p:nvPr>
        </p:nvSpPr>
        <p:spPr>
          <a:xfrm>
            <a:off x="8610600" y="6356350"/>
            <a:ext cx="2743200" cy="365125"/>
          </a:xfrm>
          <a:prstGeom prst="rect">
            <a:avLst/>
          </a:prstGeom>
        </p:spPr>
        <p:txBody>
          <a:bodyPr vert="horz" lIns="91440" tIns="45720" rIns="91440" bIns="45720" rtlCol="0" anchor="ctr">
            <a:normAutofit/>
          </a:bodyPr>
          <a:lstStyle>
            <a:defPPr>
              <a:defRPr kern="0"/>
            </a:defPPr>
            <a:lvl1pPr>
              <a:defRPr sz="1200" b="0" i="0">
                <a:solidFill>
                  <a:schemeClr val="tx1"/>
                </a:solidFill>
                <a:latin typeface="Arial"/>
                <a:cs typeface="Arial"/>
              </a:defRPr>
            </a:lvl1pPr>
          </a:lstStyle>
          <a:p>
            <a:pPr algn="r">
              <a:spcAft>
                <a:spcPts val="600"/>
              </a:spcAft>
            </a:pPr>
            <a:fld id="{81D60167-4931-47E6-BA6A-407CBD079E47}" type="slidenum">
              <a:rPr lang="en-US" spc="-5">
                <a:solidFill>
                  <a:schemeClr val="tx1">
                    <a:tint val="75000"/>
                  </a:schemeClr>
                </a:solidFill>
                <a:latin typeface="+mn-lt"/>
                <a:cs typeface="+mn-cs"/>
              </a:rPr>
              <a:pPr algn="r">
                <a:spcAft>
                  <a:spcPts val="600"/>
                </a:spcAft>
              </a:pPr>
              <a:t>17</a:t>
            </a:fld>
            <a:endParaRPr lang="en-US" spc="-25">
              <a:solidFill>
                <a:schemeClr val="tx1">
                  <a:tint val="75000"/>
                </a:schemeClr>
              </a:solidFill>
              <a:latin typeface="+mn-lt"/>
              <a:cs typeface="+mn-cs"/>
            </a:endParaRPr>
          </a:p>
        </p:txBody>
      </p:sp>
      <p:graphicFrame>
        <p:nvGraphicFramePr>
          <p:cNvPr id="6" name="object 6"/>
          <p:cNvGraphicFramePr>
            <a:graphicFrameLocks noGrp="1"/>
          </p:cNvGraphicFramePr>
          <p:nvPr>
            <p:extLst>
              <p:ext uri="{D42A27DB-BD31-4B8C-83A1-F6EECF244321}">
                <p14:modId xmlns:p14="http://schemas.microsoft.com/office/powerpoint/2010/main" val="434056781"/>
              </p:ext>
            </p:extLst>
          </p:nvPr>
        </p:nvGraphicFramePr>
        <p:xfrm>
          <a:off x="135873" y="1459823"/>
          <a:ext cx="11920250" cy="5261651"/>
        </p:xfrm>
        <a:graphic>
          <a:graphicData uri="http://schemas.openxmlformats.org/drawingml/2006/table">
            <a:tbl>
              <a:tblPr firstRow="1" bandRow="1">
                <a:noFill/>
                <a:tableStyleId>{2D5ABB26-0587-4C30-8999-92F81FD0307C}</a:tableStyleId>
              </a:tblPr>
              <a:tblGrid>
                <a:gridCol w="3612700">
                  <a:extLst>
                    <a:ext uri="{9D8B030D-6E8A-4147-A177-3AD203B41FA5}">
                      <a16:colId xmlns:a16="http://schemas.microsoft.com/office/drawing/2014/main" val="20000"/>
                    </a:ext>
                  </a:extLst>
                </a:gridCol>
                <a:gridCol w="1728447">
                  <a:extLst>
                    <a:ext uri="{9D8B030D-6E8A-4147-A177-3AD203B41FA5}">
                      <a16:colId xmlns:a16="http://schemas.microsoft.com/office/drawing/2014/main" val="20001"/>
                    </a:ext>
                  </a:extLst>
                </a:gridCol>
                <a:gridCol w="1893157">
                  <a:extLst>
                    <a:ext uri="{9D8B030D-6E8A-4147-A177-3AD203B41FA5}">
                      <a16:colId xmlns:a16="http://schemas.microsoft.com/office/drawing/2014/main" val="20002"/>
                    </a:ext>
                  </a:extLst>
                </a:gridCol>
                <a:gridCol w="4685946">
                  <a:extLst>
                    <a:ext uri="{9D8B030D-6E8A-4147-A177-3AD203B41FA5}">
                      <a16:colId xmlns:a16="http://schemas.microsoft.com/office/drawing/2014/main" val="20003"/>
                    </a:ext>
                  </a:extLst>
                </a:gridCol>
              </a:tblGrid>
              <a:tr h="1217235">
                <a:tc>
                  <a:txBody>
                    <a:bodyPr/>
                    <a:lstStyle/>
                    <a:p>
                      <a:pPr algn="ctr">
                        <a:lnSpc>
                          <a:spcPts val="2090"/>
                        </a:lnSpc>
                      </a:pPr>
                      <a:r>
                        <a:rPr sz="2400" b="1" cap="none" spc="0" dirty="0">
                          <a:solidFill>
                            <a:schemeClr val="tx1"/>
                          </a:solidFill>
                          <a:latin typeface="+mn-lt"/>
                          <a:cs typeface="Calibri"/>
                        </a:rPr>
                        <a:t>Performance Indicator</a:t>
                      </a:r>
                      <a:r>
                        <a:rPr lang="en-US" sz="2400" b="1" cap="none" spc="0" dirty="0">
                          <a:solidFill>
                            <a:schemeClr val="tx1"/>
                          </a:solidFill>
                          <a:latin typeface="+mn-lt"/>
                          <a:cs typeface="Calibri"/>
                        </a:rPr>
                        <a:t>  </a:t>
                      </a:r>
                      <a:endParaRPr sz="2400" b="1" cap="none" spc="0" dirty="0">
                        <a:solidFill>
                          <a:schemeClr val="tx1"/>
                        </a:solidFill>
                        <a:latin typeface="+mn-lt"/>
                        <a:cs typeface="Calibri"/>
                      </a:endParaRPr>
                    </a:p>
                  </a:txBody>
                  <a:tcPr marL="0" marR="53313" marT="21325" marB="159938">
                    <a:lnL w="12700" cmpd="sng">
                      <a:noFill/>
                    </a:lnL>
                    <a:lnR w="12700" cmpd="sng">
                      <a:noFill/>
                    </a:lnR>
                    <a:lnT w="28575" cap="flat" cmpd="sng" algn="ctr">
                      <a:solidFill>
                        <a:schemeClr val="tx1"/>
                      </a:solidFill>
                      <a:prstDash val="solid"/>
                    </a:lnT>
                    <a:lnB w="38100" cmpd="sng">
                      <a:noFill/>
                    </a:lnB>
                    <a:solidFill>
                      <a:schemeClr val="accent4"/>
                    </a:solidFill>
                  </a:tcPr>
                </a:tc>
                <a:tc>
                  <a:txBody>
                    <a:bodyPr/>
                    <a:lstStyle/>
                    <a:p>
                      <a:pPr marL="354330">
                        <a:lnSpc>
                          <a:spcPts val="2090"/>
                        </a:lnSpc>
                      </a:pPr>
                      <a:r>
                        <a:rPr sz="2400" b="1" cap="none" spc="0" dirty="0">
                          <a:solidFill>
                            <a:schemeClr val="tx1"/>
                          </a:solidFill>
                          <a:latin typeface="+mn-lt"/>
                          <a:cs typeface="Calibri"/>
                        </a:rPr>
                        <a:t>Annual Target</a:t>
                      </a:r>
                    </a:p>
                  </a:txBody>
                  <a:tcPr marL="0" marR="53313" marT="21325" marB="159938">
                    <a:lnL w="12700" cmpd="sng">
                      <a:noFill/>
                    </a:lnL>
                    <a:lnR w="12700" cmpd="sng">
                      <a:noFill/>
                    </a:lnR>
                    <a:lnT w="28575" cap="flat" cmpd="sng" algn="ctr">
                      <a:solidFill>
                        <a:schemeClr val="tx1"/>
                      </a:solidFill>
                      <a:prstDash val="solid"/>
                    </a:lnT>
                    <a:lnB w="38100" cmpd="sng">
                      <a:noFill/>
                    </a:lnB>
                    <a:solidFill>
                      <a:schemeClr val="accent4"/>
                    </a:solidFill>
                  </a:tcPr>
                </a:tc>
                <a:tc>
                  <a:txBody>
                    <a:bodyPr/>
                    <a:lstStyle/>
                    <a:p>
                      <a:pPr algn="ctr">
                        <a:lnSpc>
                          <a:spcPts val="2090"/>
                        </a:lnSpc>
                      </a:pPr>
                      <a:r>
                        <a:rPr sz="2400" b="1" cap="none" spc="0" dirty="0">
                          <a:solidFill>
                            <a:schemeClr val="tx1"/>
                          </a:solidFill>
                          <a:latin typeface="+mn-lt"/>
                          <a:cs typeface="Calibri"/>
                        </a:rPr>
                        <a:t>Annual Output</a:t>
                      </a:r>
                    </a:p>
                  </a:txBody>
                  <a:tcPr marL="0" marR="53313" marT="21325" marB="159938">
                    <a:lnL w="12700" cmpd="sng">
                      <a:noFill/>
                    </a:lnL>
                    <a:lnR w="12700" cmpd="sng">
                      <a:noFill/>
                    </a:lnR>
                    <a:lnT w="28575" cap="flat" cmpd="sng" algn="ctr">
                      <a:solidFill>
                        <a:schemeClr val="tx1"/>
                      </a:solidFill>
                      <a:prstDash val="solid"/>
                    </a:lnT>
                    <a:lnB w="38100" cmpd="sng">
                      <a:noFill/>
                    </a:lnB>
                    <a:solidFill>
                      <a:schemeClr val="accent4"/>
                    </a:solidFill>
                  </a:tcPr>
                </a:tc>
                <a:tc>
                  <a:txBody>
                    <a:bodyPr/>
                    <a:lstStyle/>
                    <a:p>
                      <a:pPr marL="1270" algn="ctr">
                        <a:lnSpc>
                          <a:spcPts val="2090"/>
                        </a:lnSpc>
                      </a:pPr>
                      <a:r>
                        <a:rPr lang="en-ZA" sz="2400" b="1" cap="none" spc="0" dirty="0">
                          <a:solidFill>
                            <a:schemeClr val="tx1"/>
                          </a:solidFill>
                          <a:latin typeface="+mn-lt"/>
                          <a:cs typeface="Calibri"/>
                        </a:rPr>
                        <a:t>Reason for Deviation</a:t>
                      </a:r>
                      <a:endParaRPr sz="2400" b="1" cap="none" spc="0" dirty="0">
                        <a:solidFill>
                          <a:schemeClr val="tx1"/>
                        </a:solidFill>
                        <a:latin typeface="+mn-lt"/>
                        <a:cs typeface="Calibri"/>
                      </a:endParaRPr>
                    </a:p>
                  </a:txBody>
                  <a:tcPr marL="0" marR="53313" marT="21325" marB="159938">
                    <a:lnL w="12700" cmpd="sng">
                      <a:noFill/>
                    </a:lnL>
                    <a:lnR w="12700" cmpd="sng">
                      <a:noFill/>
                    </a:lnR>
                    <a:lnT w="28575" cap="flat" cmpd="sng" algn="ctr">
                      <a:solidFill>
                        <a:schemeClr val="tx1"/>
                      </a:solidFill>
                      <a:prstDash val="solid"/>
                    </a:lnT>
                    <a:lnB w="38100" cmpd="sng">
                      <a:noFill/>
                    </a:lnB>
                    <a:solidFill>
                      <a:schemeClr val="accent4"/>
                    </a:solidFill>
                  </a:tcPr>
                </a:tc>
                <a:extLst>
                  <a:ext uri="{0D108BD9-81ED-4DB2-BD59-A6C34878D82A}">
                    <a16:rowId xmlns:a16="http://schemas.microsoft.com/office/drawing/2014/main" val="10000"/>
                  </a:ext>
                </a:extLst>
              </a:tr>
              <a:tr h="1850147">
                <a:tc>
                  <a:txBody>
                    <a:bodyPr/>
                    <a:lstStyle/>
                    <a:p>
                      <a:pPr marL="67310">
                        <a:lnSpc>
                          <a:spcPct val="100000"/>
                        </a:lnSpc>
                        <a:spcBef>
                          <a:spcPts val="434"/>
                        </a:spcBef>
                      </a:pPr>
                      <a:r>
                        <a:rPr sz="2400" cap="none" spc="0" dirty="0">
                          <a:solidFill>
                            <a:schemeClr val="tx1"/>
                          </a:solidFill>
                          <a:latin typeface="+mn-lt"/>
                          <a:cs typeface="Calibri"/>
                        </a:rPr>
                        <a:t>Percentage of investigations on new cases finalised</a:t>
                      </a:r>
                    </a:p>
                  </a:txBody>
                  <a:tcPr marL="0" marR="53313" marT="21325" marB="159938">
                    <a:lnL w="12700" cmpd="sng">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tc>
                  <a:txBody>
                    <a:bodyPr/>
                    <a:lstStyle/>
                    <a:p>
                      <a:pPr marL="130810" algn="ctr">
                        <a:lnSpc>
                          <a:spcPct val="100000"/>
                        </a:lnSpc>
                        <a:spcBef>
                          <a:spcPts val="450"/>
                        </a:spcBef>
                      </a:pPr>
                      <a:r>
                        <a:rPr lang="en-US" sz="2400" cap="none" spc="0">
                          <a:solidFill>
                            <a:schemeClr val="tx1"/>
                          </a:solidFill>
                          <a:latin typeface="+mn-lt"/>
                          <a:cs typeface="Calibri"/>
                        </a:rPr>
                        <a:t>80%</a:t>
                      </a:r>
                      <a:endParaRPr sz="2400" cap="none" spc="0">
                        <a:solidFill>
                          <a:schemeClr val="tx1"/>
                        </a:solidFill>
                        <a:latin typeface="+mn-lt"/>
                        <a:cs typeface="Calibri"/>
                      </a:endParaRPr>
                    </a:p>
                  </a:txBody>
                  <a:tcPr marL="0" marR="53313" marT="21325" marB="159938">
                    <a:lnL w="12700" cmpd="sng">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tc>
                  <a:txBody>
                    <a:bodyPr/>
                    <a:lstStyle/>
                    <a:p>
                      <a:pPr marL="69215" marR="288925" algn="ctr">
                        <a:lnSpc>
                          <a:spcPct val="107200"/>
                        </a:lnSpc>
                        <a:spcBef>
                          <a:spcPts val="295"/>
                        </a:spcBef>
                      </a:pPr>
                      <a:r>
                        <a:rPr lang="en-US" sz="2400" b="1" cap="none" spc="0">
                          <a:solidFill>
                            <a:schemeClr val="tx1"/>
                          </a:solidFill>
                          <a:latin typeface="+mn-lt"/>
                          <a:cs typeface="Calibri"/>
                        </a:rPr>
                        <a:t>44.4%</a:t>
                      </a:r>
                    </a:p>
                    <a:p>
                      <a:pPr marL="69215" marR="288925" algn="ctr">
                        <a:lnSpc>
                          <a:spcPct val="107200"/>
                        </a:lnSpc>
                        <a:spcBef>
                          <a:spcPts val="295"/>
                        </a:spcBef>
                      </a:pPr>
                      <a:r>
                        <a:rPr lang="en-US" sz="2400" b="1" cap="none" spc="0">
                          <a:solidFill>
                            <a:schemeClr val="tx1"/>
                          </a:solidFill>
                          <a:latin typeface="+mn-lt"/>
                          <a:cs typeface="Calibri"/>
                        </a:rPr>
                        <a:t>(339/764 x 100)</a:t>
                      </a:r>
                      <a:endParaRPr sz="2400" b="1" cap="none" spc="0">
                        <a:solidFill>
                          <a:schemeClr val="tx1"/>
                        </a:solidFill>
                        <a:latin typeface="+mn-lt"/>
                        <a:cs typeface="Calibri"/>
                      </a:endParaRPr>
                    </a:p>
                  </a:txBody>
                  <a:tcPr marL="0" marR="53313" marT="21325" marB="159938">
                    <a:lnL w="12700" cmpd="sng">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tc rowSpan="2">
                  <a:txBody>
                    <a:bodyPr/>
                    <a:lstStyle/>
                    <a:p>
                      <a:pPr marL="26670" algn="just">
                        <a:lnSpc>
                          <a:spcPct val="100000"/>
                        </a:lnSpc>
                        <a:spcBef>
                          <a:spcPts val="450"/>
                        </a:spcBef>
                      </a:pPr>
                      <a:r>
                        <a:rPr lang="en-GB" sz="2400" cap="none" spc="0" dirty="0">
                          <a:solidFill>
                            <a:schemeClr val="tx1"/>
                          </a:solidFill>
                          <a:latin typeface="+mn-lt"/>
                          <a:cs typeface="Calibri"/>
                        </a:rPr>
                        <a:t>This indicator depends largely on availability of learners who are the dominant witnesses to obtain information regarding each filed case of misconduct against teachers. Due to closure of schools for a greater part of the year, very little could be done during that period. This is also owing to the focus placed on roll-over cases in indicator 3.1.2.</a:t>
                      </a:r>
                    </a:p>
                  </a:txBody>
                  <a:tcPr marL="0" marR="53313" marT="21325" marB="159938">
                    <a:lnL w="12700" cmpd="sng">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0007"/>
                  </a:ext>
                </a:extLst>
              </a:tr>
              <a:tr h="2194269">
                <a:tc>
                  <a:txBody>
                    <a:bodyPr/>
                    <a:lstStyle/>
                    <a:p>
                      <a:pPr marL="67310">
                        <a:lnSpc>
                          <a:spcPct val="100000"/>
                        </a:lnSpc>
                        <a:spcBef>
                          <a:spcPts val="434"/>
                        </a:spcBef>
                      </a:pPr>
                      <a:r>
                        <a:rPr lang="en-US" sz="2400" cap="none" spc="0">
                          <a:solidFill>
                            <a:schemeClr val="tx1"/>
                          </a:solidFill>
                          <a:latin typeface="+mn-lt"/>
                          <a:cs typeface="Calibri"/>
                        </a:rPr>
                        <a:t>Percentage of investigations on roll-over cases finalised</a:t>
                      </a:r>
                      <a:endParaRPr sz="2400" cap="none" spc="0">
                        <a:solidFill>
                          <a:schemeClr val="tx1"/>
                        </a:solidFill>
                        <a:latin typeface="+mn-lt"/>
                        <a:cs typeface="Calibri"/>
                      </a:endParaRPr>
                    </a:p>
                  </a:txBody>
                  <a:tcPr marL="0" marR="53313" marT="21325" marB="159938">
                    <a:lnL w="12700" cmpd="sng">
                      <a:noFill/>
                      <a:prstDash val="solid"/>
                    </a:lnL>
                    <a:lnR w="12700" cmpd="sng">
                      <a:noFill/>
                      <a:prstDash val="solid"/>
                    </a:lnR>
                    <a:lnT w="12700" cmpd="sng">
                      <a:noFill/>
                      <a:prstDash val="solid"/>
                    </a:lnT>
                    <a:lnB w="12700" cmpd="sng">
                      <a:noFill/>
                      <a:prstDash val="solid"/>
                    </a:lnB>
                    <a:noFill/>
                  </a:tcPr>
                </a:tc>
                <a:tc>
                  <a:txBody>
                    <a:bodyPr/>
                    <a:lstStyle/>
                    <a:p>
                      <a:pPr marL="130810" algn="ctr">
                        <a:lnSpc>
                          <a:spcPct val="100000"/>
                        </a:lnSpc>
                        <a:spcBef>
                          <a:spcPts val="450"/>
                        </a:spcBef>
                      </a:pPr>
                      <a:r>
                        <a:rPr lang="en-US" sz="2400" cap="none" spc="0">
                          <a:solidFill>
                            <a:schemeClr val="tx1"/>
                          </a:solidFill>
                          <a:latin typeface="+mn-lt"/>
                          <a:cs typeface="Calibri"/>
                        </a:rPr>
                        <a:t>80%</a:t>
                      </a:r>
                      <a:endParaRPr sz="2400" cap="none" spc="0">
                        <a:solidFill>
                          <a:schemeClr val="tx1"/>
                        </a:solidFill>
                        <a:latin typeface="+mn-lt"/>
                        <a:cs typeface="Calibri"/>
                      </a:endParaRPr>
                    </a:p>
                  </a:txBody>
                  <a:tcPr marL="0" marR="53313" marT="21325" marB="159938">
                    <a:lnL w="12700" cmpd="sng">
                      <a:noFill/>
                      <a:prstDash val="solid"/>
                    </a:lnL>
                    <a:lnR w="12700" cmpd="sng">
                      <a:noFill/>
                      <a:prstDash val="solid"/>
                    </a:lnR>
                    <a:lnT w="12700" cmpd="sng">
                      <a:noFill/>
                      <a:prstDash val="solid"/>
                    </a:lnT>
                    <a:lnB w="12700" cmpd="sng">
                      <a:noFill/>
                      <a:prstDash val="solid"/>
                    </a:lnB>
                    <a:noFill/>
                  </a:tcPr>
                </a:tc>
                <a:tc>
                  <a:txBody>
                    <a:bodyPr/>
                    <a:lstStyle/>
                    <a:p>
                      <a:pPr marL="69215" marR="288925" algn="ctr">
                        <a:lnSpc>
                          <a:spcPct val="107200"/>
                        </a:lnSpc>
                        <a:spcBef>
                          <a:spcPts val="295"/>
                        </a:spcBef>
                      </a:pPr>
                      <a:r>
                        <a:rPr lang="en-US" sz="2400" b="1" cap="none" spc="0" dirty="0">
                          <a:solidFill>
                            <a:schemeClr val="tx1"/>
                          </a:solidFill>
                          <a:latin typeface="+mn-lt"/>
                          <a:cs typeface="Calibri"/>
                        </a:rPr>
                        <a:t>49%</a:t>
                      </a:r>
                    </a:p>
                    <a:p>
                      <a:pPr marL="69215" marR="288925" algn="ctr">
                        <a:lnSpc>
                          <a:spcPct val="107200"/>
                        </a:lnSpc>
                        <a:spcBef>
                          <a:spcPts val="295"/>
                        </a:spcBef>
                      </a:pPr>
                      <a:r>
                        <a:rPr lang="en-US" sz="2400" b="1" cap="none" spc="0" dirty="0">
                          <a:solidFill>
                            <a:schemeClr val="tx1"/>
                          </a:solidFill>
                          <a:latin typeface="+mn-lt"/>
                          <a:cs typeface="Calibri"/>
                        </a:rPr>
                        <a:t>(275/563 x 100)</a:t>
                      </a:r>
                      <a:endParaRPr sz="2400" b="1" cap="none" spc="0" dirty="0">
                        <a:solidFill>
                          <a:schemeClr val="tx1"/>
                        </a:solidFill>
                        <a:latin typeface="+mn-lt"/>
                        <a:cs typeface="Calibri"/>
                      </a:endParaRPr>
                    </a:p>
                  </a:txBody>
                  <a:tcPr marL="0" marR="53313" marT="21325" marB="159938">
                    <a:lnL w="12700" cmpd="sng">
                      <a:noFill/>
                      <a:prstDash val="solid"/>
                    </a:lnL>
                    <a:lnR w="12700" cmpd="sng">
                      <a:noFill/>
                      <a:prstDash val="solid"/>
                    </a:lnR>
                    <a:lnT w="12700" cmpd="sng">
                      <a:noFill/>
                      <a:prstDash val="solid"/>
                    </a:lnT>
                    <a:lnB w="12700" cmpd="sng">
                      <a:noFill/>
                      <a:prstDash val="solid"/>
                    </a:lnB>
                    <a:noFill/>
                  </a:tcPr>
                </a:tc>
                <a:tc vMerge="1">
                  <a:txBody>
                    <a:bodyPr/>
                    <a:lstStyle/>
                    <a:p>
                      <a:pPr marL="26670" algn="ctr">
                        <a:lnSpc>
                          <a:spcPct val="100000"/>
                        </a:lnSpc>
                        <a:spcBef>
                          <a:spcPts val="450"/>
                        </a:spcBef>
                      </a:pPr>
                      <a:r>
                        <a:rPr lang="en-US" sz="1600">
                          <a:latin typeface="+mn-lt"/>
                          <a:cs typeface="Calibri"/>
                        </a:rPr>
                        <a:t>-31%</a:t>
                      </a:r>
                      <a:endParaRPr sz="1600">
                        <a:latin typeface="+mn-lt"/>
                        <a:cs typeface="Calibri"/>
                      </a:endParaRPr>
                    </a:p>
                  </a:txBody>
                  <a:tcPr marL="0" marR="0" marT="5715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398702"/>
                  </a:ext>
                </a:extLst>
              </a:tr>
            </a:tbl>
          </a:graphicData>
        </a:graphic>
      </p:graphicFrame>
    </p:spTree>
    <p:extLst>
      <p:ext uri="{BB962C8B-B14F-4D97-AF65-F5344CB8AC3E}">
        <p14:creationId xmlns:p14="http://schemas.microsoft.com/office/powerpoint/2010/main" val="333035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5"/>
          <p:cNvSpPr txBox="1">
            <a:spLocks noGrp="1"/>
          </p:cNvSpPr>
          <p:nvPr>
            <p:ph type="title"/>
          </p:nvPr>
        </p:nvSpPr>
        <p:spPr>
          <a:xfrm>
            <a:off x="556532" y="643467"/>
            <a:ext cx="11210925" cy="744836"/>
          </a:xfrm>
          <a:prstGeom prst="rect">
            <a:avLst/>
          </a:prstGeom>
        </p:spPr>
        <p:txBody>
          <a:bodyPr vert="horz" lIns="91440" tIns="45720" rIns="91440" bIns="45720" rtlCol="0" anchor="ctr">
            <a:normAutofit/>
          </a:bodyPr>
          <a:lstStyle/>
          <a:p>
            <a:pPr marL="12700" algn="ctr"/>
            <a:r>
              <a:rPr lang="en-US" sz="3200" i="0" kern="1200">
                <a:solidFill>
                  <a:schemeClr val="bg1"/>
                </a:solidFill>
                <a:latin typeface="+mj-lt"/>
                <a:ea typeface="+mj-ea"/>
                <a:cs typeface="+mj-cs"/>
              </a:rPr>
              <a:t>SUMMARY OF OUTPUT PERFORMANCE</a:t>
            </a:r>
            <a:r>
              <a:rPr lang="en-US" sz="3200" i="0" kern="1200" spc="-135">
                <a:solidFill>
                  <a:schemeClr val="bg1"/>
                </a:solidFill>
                <a:latin typeface="+mj-lt"/>
                <a:ea typeface="+mj-ea"/>
                <a:cs typeface="+mj-cs"/>
              </a:rPr>
              <a:t> </a:t>
            </a:r>
            <a:r>
              <a:rPr lang="en-US" sz="3200" i="0" kern="1200">
                <a:solidFill>
                  <a:schemeClr val="bg1"/>
                </a:solidFill>
                <a:latin typeface="+mj-lt"/>
                <a:ea typeface="+mj-ea"/>
                <a:cs typeface="+mj-cs"/>
              </a:rPr>
              <a:t>INDICATORS</a:t>
            </a:r>
            <a:r>
              <a:rPr lang="en-US" sz="3200" i="0" kern="1200" spc="-110">
                <a:solidFill>
                  <a:schemeClr val="bg1"/>
                </a:solidFill>
                <a:latin typeface="+mj-lt"/>
                <a:ea typeface="+mj-ea"/>
                <a:cs typeface="+mj-cs"/>
              </a:rPr>
              <a:t> </a:t>
            </a:r>
            <a:r>
              <a:rPr lang="en-US" sz="3200" i="0" kern="1200">
                <a:solidFill>
                  <a:schemeClr val="bg1"/>
                </a:solidFill>
                <a:latin typeface="+mj-lt"/>
                <a:ea typeface="+mj-ea"/>
                <a:cs typeface="+mj-cs"/>
              </a:rPr>
              <a:t>NOT</a:t>
            </a:r>
            <a:r>
              <a:rPr lang="en-US" sz="3200" i="0" kern="1200" spc="-125">
                <a:solidFill>
                  <a:schemeClr val="bg1"/>
                </a:solidFill>
                <a:latin typeface="+mj-lt"/>
                <a:ea typeface="+mj-ea"/>
                <a:cs typeface="+mj-cs"/>
              </a:rPr>
              <a:t> </a:t>
            </a:r>
            <a:r>
              <a:rPr lang="en-US" sz="3200" i="0" kern="1200" spc="-10">
                <a:solidFill>
                  <a:schemeClr val="bg1"/>
                </a:solidFill>
                <a:latin typeface="+mj-lt"/>
                <a:ea typeface="+mj-ea"/>
                <a:cs typeface="+mj-cs"/>
              </a:rPr>
              <a:t>ACHIEVED</a:t>
            </a:r>
            <a:endParaRPr lang="en-US" sz="3200" kern="1200">
              <a:solidFill>
                <a:schemeClr val="bg1"/>
              </a:solidFill>
              <a:latin typeface="+mj-lt"/>
              <a:ea typeface="+mj-ea"/>
              <a:cs typeface="+mj-cs"/>
            </a:endParaRPr>
          </a:p>
        </p:txBody>
      </p:sp>
      <p:sp>
        <p:nvSpPr>
          <p:cNvPr id="7" name="object 7"/>
          <p:cNvSpPr txBox="1">
            <a:spLocks noGrp="1"/>
          </p:cNvSpPr>
          <p:nvPr>
            <p:ph type="sldNum" sz="quarter" idx="7"/>
          </p:nvPr>
        </p:nvSpPr>
        <p:spPr>
          <a:xfrm>
            <a:off x="8610600" y="6356350"/>
            <a:ext cx="2743200" cy="365125"/>
          </a:xfrm>
          <a:prstGeom prst="rect">
            <a:avLst/>
          </a:prstGeom>
        </p:spPr>
        <p:txBody>
          <a:bodyPr vert="horz" lIns="91440" tIns="45720" rIns="91440" bIns="45720" rtlCol="0" anchor="ctr">
            <a:normAutofit/>
          </a:bodyPr>
          <a:lstStyle>
            <a:defPPr>
              <a:defRPr kern="0"/>
            </a:defPPr>
            <a:lvl1pPr>
              <a:defRPr sz="1200" b="0" i="0">
                <a:solidFill>
                  <a:schemeClr val="tx1"/>
                </a:solidFill>
                <a:latin typeface="Arial"/>
                <a:cs typeface="Arial"/>
              </a:defRPr>
            </a:lvl1pPr>
          </a:lstStyle>
          <a:p>
            <a:pPr algn="r">
              <a:spcAft>
                <a:spcPts val="600"/>
              </a:spcAft>
            </a:pPr>
            <a:fld id="{81D60167-4931-47E6-BA6A-407CBD079E47}" type="slidenum">
              <a:rPr lang="en-US" spc="-5">
                <a:solidFill>
                  <a:schemeClr val="tx1">
                    <a:tint val="75000"/>
                  </a:schemeClr>
                </a:solidFill>
                <a:latin typeface="+mn-lt"/>
                <a:cs typeface="+mn-cs"/>
              </a:rPr>
              <a:pPr algn="r">
                <a:spcAft>
                  <a:spcPts val="600"/>
                </a:spcAft>
              </a:pPr>
              <a:t>18</a:t>
            </a:fld>
            <a:endParaRPr lang="en-US" spc="-25">
              <a:solidFill>
                <a:schemeClr val="tx1">
                  <a:tint val="75000"/>
                </a:schemeClr>
              </a:solidFill>
              <a:latin typeface="+mn-lt"/>
              <a:cs typeface="+mn-cs"/>
            </a:endParaRPr>
          </a:p>
        </p:txBody>
      </p:sp>
      <p:graphicFrame>
        <p:nvGraphicFramePr>
          <p:cNvPr id="6" name="object 6"/>
          <p:cNvGraphicFramePr>
            <a:graphicFrameLocks noGrp="1"/>
          </p:cNvGraphicFramePr>
          <p:nvPr>
            <p:extLst>
              <p:ext uri="{D42A27DB-BD31-4B8C-83A1-F6EECF244321}">
                <p14:modId xmlns:p14="http://schemas.microsoft.com/office/powerpoint/2010/main" val="2109896022"/>
              </p:ext>
            </p:extLst>
          </p:nvPr>
        </p:nvGraphicFramePr>
        <p:xfrm>
          <a:off x="0" y="1432193"/>
          <a:ext cx="11849679" cy="5322258"/>
        </p:xfrm>
        <a:graphic>
          <a:graphicData uri="http://schemas.openxmlformats.org/drawingml/2006/table">
            <a:tbl>
              <a:tblPr firstRow="1" bandRow="1">
                <a:noFill/>
                <a:tableStyleId>{2D5ABB26-0587-4C30-8999-92F81FD0307C}</a:tableStyleId>
              </a:tblPr>
              <a:tblGrid>
                <a:gridCol w="3008620">
                  <a:extLst>
                    <a:ext uri="{9D8B030D-6E8A-4147-A177-3AD203B41FA5}">
                      <a16:colId xmlns:a16="http://schemas.microsoft.com/office/drawing/2014/main" val="20000"/>
                    </a:ext>
                  </a:extLst>
                </a:gridCol>
                <a:gridCol w="1554119">
                  <a:extLst>
                    <a:ext uri="{9D8B030D-6E8A-4147-A177-3AD203B41FA5}">
                      <a16:colId xmlns:a16="http://schemas.microsoft.com/office/drawing/2014/main" val="20001"/>
                    </a:ext>
                  </a:extLst>
                </a:gridCol>
                <a:gridCol w="2003314">
                  <a:extLst>
                    <a:ext uri="{9D8B030D-6E8A-4147-A177-3AD203B41FA5}">
                      <a16:colId xmlns:a16="http://schemas.microsoft.com/office/drawing/2014/main" val="20002"/>
                    </a:ext>
                  </a:extLst>
                </a:gridCol>
                <a:gridCol w="5283626">
                  <a:extLst>
                    <a:ext uri="{9D8B030D-6E8A-4147-A177-3AD203B41FA5}">
                      <a16:colId xmlns:a16="http://schemas.microsoft.com/office/drawing/2014/main" val="20003"/>
                    </a:ext>
                  </a:extLst>
                </a:gridCol>
              </a:tblGrid>
              <a:tr h="861390">
                <a:tc>
                  <a:txBody>
                    <a:bodyPr/>
                    <a:lstStyle/>
                    <a:p>
                      <a:pPr algn="ctr">
                        <a:lnSpc>
                          <a:spcPts val="2090"/>
                        </a:lnSpc>
                      </a:pPr>
                      <a:r>
                        <a:rPr sz="2400" b="1" cap="none" spc="0" dirty="0">
                          <a:solidFill>
                            <a:schemeClr val="tx1"/>
                          </a:solidFill>
                          <a:latin typeface="+mn-lt"/>
                          <a:cs typeface="Calibri"/>
                        </a:rPr>
                        <a:t>Performance Indicator</a:t>
                      </a:r>
                      <a:r>
                        <a:rPr lang="en-US" sz="2400" b="1" cap="none" spc="0" dirty="0">
                          <a:solidFill>
                            <a:schemeClr val="tx1"/>
                          </a:solidFill>
                          <a:latin typeface="+mn-lt"/>
                          <a:cs typeface="Calibri"/>
                        </a:rPr>
                        <a:t>  </a:t>
                      </a:r>
                      <a:endParaRPr sz="2400" b="1" cap="none" spc="0" dirty="0">
                        <a:solidFill>
                          <a:schemeClr val="tx1"/>
                        </a:solidFill>
                        <a:latin typeface="+mn-lt"/>
                        <a:cs typeface="Calibri"/>
                      </a:endParaRPr>
                    </a:p>
                  </a:txBody>
                  <a:tcPr marL="193669" marR="39874" marT="96834" marB="96834">
                    <a:lnL w="12700" cmpd="sng">
                      <a:noFill/>
                      <a:prstDash val="solid"/>
                    </a:lnL>
                    <a:lnR w="12700" cmpd="sng">
                      <a:noFill/>
                      <a:prstDash val="solid"/>
                    </a:lnR>
                    <a:lnT w="12700" cmpd="sng">
                      <a:noFill/>
                      <a:prstDash val="solid"/>
                    </a:lnT>
                    <a:lnB w="9525" cap="flat" cmpd="sng" algn="ctr">
                      <a:solidFill>
                        <a:srgbClr val="D8DCDC"/>
                      </a:solidFill>
                      <a:prstDash val="solid"/>
                    </a:lnB>
                    <a:solidFill>
                      <a:schemeClr val="accent4"/>
                    </a:solidFill>
                  </a:tcPr>
                </a:tc>
                <a:tc>
                  <a:txBody>
                    <a:bodyPr/>
                    <a:lstStyle/>
                    <a:p>
                      <a:pPr marL="354330">
                        <a:lnSpc>
                          <a:spcPts val="2090"/>
                        </a:lnSpc>
                      </a:pPr>
                      <a:r>
                        <a:rPr sz="2400" b="1" cap="none" spc="0" dirty="0">
                          <a:solidFill>
                            <a:schemeClr val="tx1"/>
                          </a:solidFill>
                          <a:latin typeface="+mn-lt"/>
                          <a:cs typeface="Calibri"/>
                        </a:rPr>
                        <a:t>Annual Target</a:t>
                      </a:r>
                    </a:p>
                  </a:txBody>
                  <a:tcPr marL="193669" marR="39874" marT="96834" marB="96834">
                    <a:lnL w="12700" cmpd="sng">
                      <a:noFill/>
                      <a:prstDash val="solid"/>
                    </a:lnL>
                    <a:lnR w="12700" cmpd="sng">
                      <a:noFill/>
                      <a:prstDash val="solid"/>
                    </a:lnR>
                    <a:lnT w="12700" cmpd="sng">
                      <a:noFill/>
                      <a:prstDash val="solid"/>
                    </a:lnT>
                    <a:lnB w="9525" cap="flat" cmpd="sng" algn="ctr">
                      <a:solidFill>
                        <a:srgbClr val="D8DCDC"/>
                      </a:solidFill>
                      <a:prstDash val="solid"/>
                    </a:lnB>
                    <a:solidFill>
                      <a:schemeClr val="accent4"/>
                    </a:solidFill>
                  </a:tcPr>
                </a:tc>
                <a:tc>
                  <a:txBody>
                    <a:bodyPr/>
                    <a:lstStyle/>
                    <a:p>
                      <a:pPr algn="ctr">
                        <a:lnSpc>
                          <a:spcPts val="2090"/>
                        </a:lnSpc>
                      </a:pPr>
                      <a:r>
                        <a:rPr sz="2400" b="1" cap="none" spc="0" dirty="0">
                          <a:solidFill>
                            <a:schemeClr val="tx1"/>
                          </a:solidFill>
                          <a:latin typeface="+mn-lt"/>
                          <a:cs typeface="Calibri"/>
                        </a:rPr>
                        <a:t>Annual Output</a:t>
                      </a:r>
                    </a:p>
                  </a:txBody>
                  <a:tcPr marL="193669" marR="39874" marT="96834" marB="96834">
                    <a:lnL w="12700" cmpd="sng">
                      <a:noFill/>
                      <a:prstDash val="solid"/>
                    </a:lnL>
                    <a:lnR w="12700" cmpd="sng">
                      <a:noFill/>
                      <a:prstDash val="solid"/>
                    </a:lnR>
                    <a:lnT w="12700" cmpd="sng">
                      <a:noFill/>
                      <a:prstDash val="solid"/>
                    </a:lnT>
                    <a:lnB w="9525" cap="flat" cmpd="sng" algn="ctr">
                      <a:solidFill>
                        <a:srgbClr val="D8DCDC"/>
                      </a:solidFill>
                      <a:prstDash val="solid"/>
                    </a:lnB>
                    <a:solidFill>
                      <a:schemeClr val="accent4"/>
                    </a:solidFill>
                  </a:tcPr>
                </a:tc>
                <a:tc>
                  <a:txBody>
                    <a:bodyPr/>
                    <a:lstStyle/>
                    <a:p>
                      <a:pPr marL="1270" algn="ctr">
                        <a:lnSpc>
                          <a:spcPts val="2090"/>
                        </a:lnSpc>
                      </a:pPr>
                      <a:r>
                        <a:rPr lang="en-ZA" sz="2400" b="1" cap="none" spc="0" dirty="0">
                          <a:solidFill>
                            <a:schemeClr val="tx1"/>
                          </a:solidFill>
                          <a:latin typeface="+mn-lt"/>
                          <a:cs typeface="Calibri"/>
                        </a:rPr>
                        <a:t>Reasons for Deviation</a:t>
                      </a:r>
                      <a:endParaRPr sz="2400" b="1" cap="none" spc="0" dirty="0">
                        <a:solidFill>
                          <a:schemeClr val="tx1"/>
                        </a:solidFill>
                        <a:latin typeface="+mn-lt"/>
                        <a:cs typeface="Calibri"/>
                      </a:endParaRPr>
                    </a:p>
                  </a:txBody>
                  <a:tcPr marL="193669" marR="39874" marT="96834" marB="96834">
                    <a:lnL w="12700" cmpd="sng">
                      <a:noFill/>
                      <a:prstDash val="solid"/>
                    </a:lnL>
                    <a:lnR w="12700" cmpd="sng">
                      <a:noFill/>
                      <a:prstDash val="solid"/>
                    </a:lnR>
                    <a:lnT w="12700" cmpd="sng">
                      <a:noFill/>
                      <a:prstDash val="solid"/>
                    </a:lnT>
                    <a:lnB w="9525" cap="flat" cmpd="sng" algn="ctr">
                      <a:solidFill>
                        <a:srgbClr val="D8DCDC"/>
                      </a:solidFill>
                      <a:prstDash val="solid"/>
                    </a:lnB>
                    <a:solidFill>
                      <a:schemeClr val="accent4"/>
                    </a:solidFill>
                  </a:tcPr>
                </a:tc>
                <a:extLst>
                  <a:ext uri="{0D108BD9-81ED-4DB2-BD59-A6C34878D82A}">
                    <a16:rowId xmlns:a16="http://schemas.microsoft.com/office/drawing/2014/main" val="10000"/>
                  </a:ext>
                </a:extLst>
              </a:tr>
              <a:tr h="3621608">
                <a:tc>
                  <a:txBody>
                    <a:bodyPr/>
                    <a:lstStyle/>
                    <a:p>
                      <a:pPr marL="67310">
                        <a:lnSpc>
                          <a:spcPct val="100000"/>
                        </a:lnSpc>
                        <a:spcBef>
                          <a:spcPts val="434"/>
                        </a:spcBef>
                      </a:pPr>
                      <a:r>
                        <a:rPr lang="en-US" sz="2000" cap="none" spc="0" dirty="0">
                          <a:solidFill>
                            <a:schemeClr val="tx1"/>
                          </a:solidFill>
                          <a:latin typeface="+mn-lt"/>
                          <a:cs typeface="Calibri"/>
                        </a:rPr>
                        <a:t>Percentage of disciplinary hearings on new cases finalized</a:t>
                      </a:r>
                      <a:endParaRPr sz="2000" cap="none" spc="0" dirty="0">
                        <a:solidFill>
                          <a:schemeClr val="tx1"/>
                        </a:solidFill>
                        <a:latin typeface="+mn-lt"/>
                        <a:cs typeface="Calibri"/>
                      </a:endParaRPr>
                    </a:p>
                  </a:txBody>
                  <a:tcPr marL="193669" marR="39874" marT="96834" marB="9683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marL="130810" algn="ctr">
                        <a:lnSpc>
                          <a:spcPct val="100000"/>
                        </a:lnSpc>
                        <a:spcBef>
                          <a:spcPts val="450"/>
                        </a:spcBef>
                      </a:pPr>
                      <a:r>
                        <a:rPr lang="en-US" sz="2000" b="1" cap="none" spc="0" dirty="0">
                          <a:solidFill>
                            <a:schemeClr val="tx1"/>
                          </a:solidFill>
                          <a:latin typeface="+mn-lt"/>
                          <a:cs typeface="Calibri"/>
                        </a:rPr>
                        <a:t>50%</a:t>
                      </a:r>
                      <a:endParaRPr sz="2000" b="1" cap="none" spc="0" dirty="0">
                        <a:solidFill>
                          <a:schemeClr val="tx1"/>
                        </a:solidFill>
                        <a:latin typeface="+mn-lt"/>
                        <a:cs typeface="Calibri"/>
                      </a:endParaRPr>
                    </a:p>
                  </a:txBody>
                  <a:tcPr marL="193669" marR="39874" marT="96834" marB="9683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marL="69215" marR="288925" algn="ctr">
                        <a:lnSpc>
                          <a:spcPct val="107200"/>
                        </a:lnSpc>
                        <a:spcBef>
                          <a:spcPts val="295"/>
                        </a:spcBef>
                      </a:pPr>
                      <a:r>
                        <a:rPr lang="en-US" sz="2000" b="1" cap="none" spc="0" dirty="0">
                          <a:solidFill>
                            <a:schemeClr val="tx1"/>
                          </a:solidFill>
                          <a:latin typeface="+mn-lt"/>
                          <a:cs typeface="Calibri"/>
                        </a:rPr>
                        <a:t>24%</a:t>
                      </a:r>
                    </a:p>
                    <a:p>
                      <a:pPr marL="69215" marR="288925" algn="ctr">
                        <a:lnSpc>
                          <a:spcPct val="107200"/>
                        </a:lnSpc>
                        <a:spcBef>
                          <a:spcPts val="295"/>
                        </a:spcBef>
                      </a:pPr>
                      <a:r>
                        <a:rPr lang="en-US" sz="2000" b="1" cap="none" spc="0" dirty="0">
                          <a:solidFill>
                            <a:schemeClr val="tx1"/>
                          </a:solidFill>
                          <a:latin typeface="+mn-lt"/>
                          <a:cs typeface="Calibri"/>
                        </a:rPr>
                        <a:t>(40/162 x 100)</a:t>
                      </a:r>
                      <a:endParaRPr sz="2000" b="1" cap="none" spc="0" dirty="0">
                        <a:solidFill>
                          <a:schemeClr val="tx1"/>
                        </a:solidFill>
                        <a:latin typeface="+mn-lt"/>
                        <a:cs typeface="Calibri"/>
                      </a:endParaRPr>
                    </a:p>
                  </a:txBody>
                  <a:tcPr marL="193669" marR="39874" marT="96834" marB="9683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marL="26670" algn="just">
                        <a:lnSpc>
                          <a:spcPct val="100000"/>
                        </a:lnSpc>
                        <a:spcBef>
                          <a:spcPts val="450"/>
                        </a:spcBef>
                      </a:pPr>
                      <a:r>
                        <a:rPr lang="en-GB" sz="2000" cap="none" spc="0" dirty="0">
                          <a:solidFill>
                            <a:schemeClr val="tx1"/>
                          </a:solidFill>
                          <a:latin typeface="+mn-lt"/>
                          <a:cs typeface="Calibri"/>
                        </a:rPr>
                        <a:t>Every case which gets finalised depends on substantive evidence obtained to secure a conviction. Much of the evidence require by Council is the sworn testimony of child witnesses. these remained unavailable to Council as schools remained closed, whereat children and the accused educators can only be secured to dispense with cases. On that basis this drastically affected what Council could achieve despite having started the year with hope of closing as many cases as possible and even revising them drastically owing to the changes in the new normal environment did not help to finalise more cases.</a:t>
                      </a:r>
                      <a:endParaRPr sz="2000" cap="none" spc="0" dirty="0">
                        <a:solidFill>
                          <a:schemeClr val="tx1"/>
                        </a:solidFill>
                        <a:latin typeface="+mn-lt"/>
                        <a:cs typeface="Calibri"/>
                      </a:endParaRPr>
                    </a:p>
                  </a:txBody>
                  <a:tcPr marL="193669" marR="39874" marT="96834" marB="96834">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555812925"/>
                  </a:ext>
                </a:extLst>
              </a:tr>
            </a:tbl>
          </a:graphicData>
        </a:graphic>
      </p:graphicFrame>
    </p:spTree>
    <p:extLst>
      <p:ext uri="{BB962C8B-B14F-4D97-AF65-F5344CB8AC3E}">
        <p14:creationId xmlns:p14="http://schemas.microsoft.com/office/powerpoint/2010/main" val="3285537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0">
            <a:extLst>
              <a:ext uri="{FF2B5EF4-FFF2-40B4-BE49-F238E27FC236}">
                <a16:creationId xmlns:a16="http://schemas.microsoft.com/office/drawing/2014/main"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5"/>
          <p:cNvSpPr txBox="1">
            <a:spLocks noGrp="1"/>
          </p:cNvSpPr>
          <p:nvPr>
            <p:ph type="title"/>
          </p:nvPr>
        </p:nvSpPr>
        <p:spPr>
          <a:xfrm>
            <a:off x="556532" y="643467"/>
            <a:ext cx="11210925" cy="744836"/>
          </a:xfrm>
          <a:prstGeom prst="rect">
            <a:avLst/>
          </a:prstGeom>
        </p:spPr>
        <p:txBody>
          <a:bodyPr vert="horz" lIns="91440" tIns="45720" rIns="91440" bIns="45720" rtlCol="0" anchor="ctr">
            <a:normAutofit/>
          </a:bodyPr>
          <a:lstStyle/>
          <a:p>
            <a:pPr marL="12700" algn="ctr"/>
            <a:r>
              <a:rPr lang="en-US" sz="3200" i="0" kern="1200">
                <a:solidFill>
                  <a:schemeClr val="bg1"/>
                </a:solidFill>
                <a:latin typeface="+mj-lt"/>
                <a:ea typeface="+mj-ea"/>
                <a:cs typeface="+mj-cs"/>
              </a:rPr>
              <a:t>SUMMARY OF OUTPUT PERFORMANCE</a:t>
            </a:r>
            <a:r>
              <a:rPr lang="en-US" sz="3200" i="0" kern="1200" spc="-135">
                <a:solidFill>
                  <a:schemeClr val="bg1"/>
                </a:solidFill>
                <a:latin typeface="+mj-lt"/>
                <a:ea typeface="+mj-ea"/>
                <a:cs typeface="+mj-cs"/>
              </a:rPr>
              <a:t> </a:t>
            </a:r>
            <a:r>
              <a:rPr lang="en-US" sz="3200" i="0" kern="1200">
                <a:solidFill>
                  <a:schemeClr val="bg1"/>
                </a:solidFill>
                <a:latin typeface="+mj-lt"/>
                <a:ea typeface="+mj-ea"/>
                <a:cs typeface="+mj-cs"/>
              </a:rPr>
              <a:t>INDICATORS</a:t>
            </a:r>
            <a:r>
              <a:rPr lang="en-US" sz="3200" i="0" kern="1200" spc="-110">
                <a:solidFill>
                  <a:schemeClr val="bg1"/>
                </a:solidFill>
                <a:latin typeface="+mj-lt"/>
                <a:ea typeface="+mj-ea"/>
                <a:cs typeface="+mj-cs"/>
              </a:rPr>
              <a:t> </a:t>
            </a:r>
            <a:r>
              <a:rPr lang="en-US" sz="3200" i="0" kern="1200">
                <a:solidFill>
                  <a:schemeClr val="bg1"/>
                </a:solidFill>
                <a:latin typeface="+mj-lt"/>
                <a:ea typeface="+mj-ea"/>
                <a:cs typeface="+mj-cs"/>
              </a:rPr>
              <a:t>NOT</a:t>
            </a:r>
            <a:r>
              <a:rPr lang="en-US" sz="3200" i="0" kern="1200" spc="-125">
                <a:solidFill>
                  <a:schemeClr val="bg1"/>
                </a:solidFill>
                <a:latin typeface="+mj-lt"/>
                <a:ea typeface="+mj-ea"/>
                <a:cs typeface="+mj-cs"/>
              </a:rPr>
              <a:t> </a:t>
            </a:r>
            <a:r>
              <a:rPr lang="en-US" sz="3200" i="0" kern="1200" spc="-10">
                <a:solidFill>
                  <a:schemeClr val="bg1"/>
                </a:solidFill>
                <a:latin typeface="+mj-lt"/>
                <a:ea typeface="+mj-ea"/>
                <a:cs typeface="+mj-cs"/>
              </a:rPr>
              <a:t>ACHIEVED</a:t>
            </a:r>
            <a:endParaRPr lang="en-US" sz="3200" kern="1200">
              <a:solidFill>
                <a:schemeClr val="bg1"/>
              </a:solidFill>
              <a:latin typeface="+mj-lt"/>
              <a:ea typeface="+mj-ea"/>
              <a:cs typeface="+mj-cs"/>
            </a:endParaRPr>
          </a:p>
        </p:txBody>
      </p:sp>
      <p:sp>
        <p:nvSpPr>
          <p:cNvPr id="7" name="object 7"/>
          <p:cNvSpPr txBox="1">
            <a:spLocks noGrp="1"/>
          </p:cNvSpPr>
          <p:nvPr>
            <p:ph type="sldNum" sz="quarter" idx="7"/>
          </p:nvPr>
        </p:nvSpPr>
        <p:spPr>
          <a:xfrm>
            <a:off x="8610600" y="6356350"/>
            <a:ext cx="2743200" cy="365125"/>
          </a:xfrm>
          <a:prstGeom prst="rect">
            <a:avLst/>
          </a:prstGeom>
        </p:spPr>
        <p:txBody>
          <a:bodyPr vert="horz" lIns="91440" tIns="45720" rIns="91440" bIns="45720" rtlCol="0" anchor="ctr">
            <a:normAutofit/>
          </a:bodyPr>
          <a:lstStyle>
            <a:defPPr>
              <a:defRPr kern="0"/>
            </a:defPPr>
            <a:lvl1pPr>
              <a:defRPr sz="1200" b="0" i="0">
                <a:solidFill>
                  <a:schemeClr val="tx1"/>
                </a:solidFill>
                <a:latin typeface="Arial"/>
                <a:cs typeface="Arial"/>
              </a:defRPr>
            </a:lvl1pPr>
          </a:lstStyle>
          <a:p>
            <a:pPr algn="r">
              <a:spcAft>
                <a:spcPts val="600"/>
              </a:spcAft>
            </a:pPr>
            <a:fld id="{81D60167-4931-47E6-BA6A-407CBD079E47}" type="slidenum">
              <a:rPr lang="en-US" spc="-5">
                <a:solidFill>
                  <a:schemeClr val="tx1">
                    <a:tint val="75000"/>
                  </a:schemeClr>
                </a:solidFill>
                <a:latin typeface="+mn-lt"/>
                <a:cs typeface="+mn-cs"/>
              </a:rPr>
              <a:pPr algn="r">
                <a:spcAft>
                  <a:spcPts val="600"/>
                </a:spcAft>
              </a:pPr>
              <a:t>19</a:t>
            </a:fld>
            <a:endParaRPr lang="en-US" spc="-25">
              <a:solidFill>
                <a:schemeClr val="tx1">
                  <a:tint val="75000"/>
                </a:schemeClr>
              </a:solidFill>
              <a:latin typeface="+mn-lt"/>
              <a:cs typeface="+mn-cs"/>
            </a:endParaRPr>
          </a:p>
        </p:txBody>
      </p:sp>
      <p:graphicFrame>
        <p:nvGraphicFramePr>
          <p:cNvPr id="6" name="object 6"/>
          <p:cNvGraphicFramePr>
            <a:graphicFrameLocks noGrp="1"/>
          </p:cNvGraphicFramePr>
          <p:nvPr>
            <p:extLst>
              <p:ext uri="{D42A27DB-BD31-4B8C-83A1-F6EECF244321}">
                <p14:modId xmlns:p14="http://schemas.microsoft.com/office/powerpoint/2010/main" val="3770562959"/>
              </p:ext>
            </p:extLst>
          </p:nvPr>
        </p:nvGraphicFramePr>
        <p:xfrm>
          <a:off x="220337" y="1542362"/>
          <a:ext cx="11766014" cy="4902505"/>
        </p:xfrm>
        <a:graphic>
          <a:graphicData uri="http://schemas.openxmlformats.org/drawingml/2006/table">
            <a:tbl>
              <a:tblPr firstRow="1" bandRow="1">
                <a:tableStyleId>{2D5ABB26-0587-4C30-8999-92F81FD0307C}</a:tableStyleId>
              </a:tblPr>
              <a:tblGrid>
                <a:gridCol w="3264795">
                  <a:extLst>
                    <a:ext uri="{9D8B030D-6E8A-4147-A177-3AD203B41FA5}">
                      <a16:colId xmlns:a16="http://schemas.microsoft.com/office/drawing/2014/main" val="20000"/>
                    </a:ext>
                  </a:extLst>
                </a:gridCol>
                <a:gridCol w="1234104">
                  <a:extLst>
                    <a:ext uri="{9D8B030D-6E8A-4147-A177-3AD203B41FA5}">
                      <a16:colId xmlns:a16="http://schemas.microsoft.com/office/drawing/2014/main" val="20001"/>
                    </a:ext>
                  </a:extLst>
                </a:gridCol>
                <a:gridCol w="2565072">
                  <a:extLst>
                    <a:ext uri="{9D8B030D-6E8A-4147-A177-3AD203B41FA5}">
                      <a16:colId xmlns:a16="http://schemas.microsoft.com/office/drawing/2014/main" val="20002"/>
                    </a:ext>
                  </a:extLst>
                </a:gridCol>
                <a:gridCol w="4702043">
                  <a:extLst>
                    <a:ext uri="{9D8B030D-6E8A-4147-A177-3AD203B41FA5}">
                      <a16:colId xmlns:a16="http://schemas.microsoft.com/office/drawing/2014/main" val="20003"/>
                    </a:ext>
                  </a:extLst>
                </a:gridCol>
              </a:tblGrid>
              <a:tr h="651158">
                <a:tc>
                  <a:txBody>
                    <a:bodyPr/>
                    <a:lstStyle/>
                    <a:p>
                      <a:pPr algn="ctr">
                        <a:lnSpc>
                          <a:spcPts val="2090"/>
                        </a:lnSpc>
                      </a:pPr>
                      <a:r>
                        <a:rPr sz="2000" b="1" dirty="0">
                          <a:latin typeface="+mn-lt"/>
                          <a:cs typeface="Calibri"/>
                        </a:rPr>
                        <a:t>Performance</a:t>
                      </a:r>
                      <a:r>
                        <a:rPr sz="2000" b="1" spc="-70" dirty="0">
                          <a:latin typeface="+mn-lt"/>
                          <a:cs typeface="Calibri"/>
                        </a:rPr>
                        <a:t> </a:t>
                      </a:r>
                      <a:r>
                        <a:rPr sz="2000" b="1" spc="-10" dirty="0">
                          <a:latin typeface="+mn-lt"/>
                          <a:cs typeface="Calibri"/>
                        </a:rPr>
                        <a:t>Indicator</a:t>
                      </a:r>
                      <a:r>
                        <a:rPr lang="en-US" sz="2000" b="1" spc="-10" dirty="0">
                          <a:latin typeface="+mn-lt"/>
                          <a:cs typeface="Calibri"/>
                        </a:rPr>
                        <a:t>  </a:t>
                      </a:r>
                      <a:endParaRPr sz="2000" dirty="0">
                        <a:latin typeface="+mn-lt"/>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chemeClr val="accent4"/>
                    </a:solidFill>
                  </a:tcPr>
                </a:tc>
                <a:tc>
                  <a:txBody>
                    <a:bodyPr/>
                    <a:lstStyle/>
                    <a:p>
                      <a:pPr marL="354330">
                        <a:lnSpc>
                          <a:spcPts val="2090"/>
                        </a:lnSpc>
                      </a:pPr>
                      <a:r>
                        <a:rPr sz="2000" b="1">
                          <a:latin typeface="+mn-lt"/>
                          <a:cs typeface="Calibri"/>
                        </a:rPr>
                        <a:t>Annual</a:t>
                      </a:r>
                      <a:r>
                        <a:rPr sz="2000" b="1" spc="-30">
                          <a:latin typeface="+mn-lt"/>
                          <a:cs typeface="Calibri"/>
                        </a:rPr>
                        <a:t> </a:t>
                      </a:r>
                      <a:r>
                        <a:rPr sz="2000" b="1" spc="-10">
                          <a:latin typeface="+mn-lt"/>
                          <a:cs typeface="Calibri"/>
                        </a:rPr>
                        <a:t>Target</a:t>
                      </a:r>
                      <a:endParaRPr sz="2000">
                        <a:latin typeface="+mn-lt"/>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chemeClr val="accent4"/>
                    </a:solidFill>
                  </a:tcPr>
                </a:tc>
                <a:tc>
                  <a:txBody>
                    <a:bodyPr/>
                    <a:lstStyle/>
                    <a:p>
                      <a:pPr algn="ctr">
                        <a:lnSpc>
                          <a:spcPts val="2090"/>
                        </a:lnSpc>
                      </a:pPr>
                      <a:r>
                        <a:rPr sz="2000" b="1" dirty="0">
                          <a:latin typeface="+mn-lt"/>
                          <a:cs typeface="Calibri"/>
                        </a:rPr>
                        <a:t>Annual</a:t>
                      </a:r>
                      <a:r>
                        <a:rPr sz="2000" b="1" spc="-40" dirty="0">
                          <a:latin typeface="+mn-lt"/>
                          <a:cs typeface="Calibri"/>
                        </a:rPr>
                        <a:t> </a:t>
                      </a:r>
                      <a:r>
                        <a:rPr sz="2000" b="1" spc="-10" dirty="0">
                          <a:latin typeface="+mn-lt"/>
                          <a:cs typeface="Calibri"/>
                        </a:rPr>
                        <a:t>Output</a:t>
                      </a:r>
                      <a:endParaRPr sz="2000" dirty="0">
                        <a:latin typeface="+mn-lt"/>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chemeClr val="accent4"/>
                    </a:solidFill>
                  </a:tcPr>
                </a:tc>
                <a:tc>
                  <a:txBody>
                    <a:bodyPr/>
                    <a:lstStyle/>
                    <a:p>
                      <a:pPr marL="1270" algn="ctr">
                        <a:lnSpc>
                          <a:spcPts val="2090"/>
                        </a:lnSpc>
                      </a:pPr>
                      <a:r>
                        <a:rPr lang="en-ZA" sz="2000" b="1" spc="-10" dirty="0">
                          <a:latin typeface="+mn-lt"/>
                          <a:cs typeface="Calibri"/>
                        </a:rPr>
                        <a:t>Reasons for Deviation</a:t>
                      </a:r>
                      <a:endParaRPr sz="2000" dirty="0">
                        <a:latin typeface="+mn-lt"/>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chemeClr val="accent4"/>
                    </a:solidFill>
                  </a:tcPr>
                </a:tc>
                <a:extLst>
                  <a:ext uri="{0D108BD9-81ED-4DB2-BD59-A6C34878D82A}">
                    <a16:rowId xmlns:a16="http://schemas.microsoft.com/office/drawing/2014/main" val="10000"/>
                  </a:ext>
                </a:extLst>
              </a:tr>
              <a:tr h="2013668">
                <a:tc>
                  <a:txBody>
                    <a:bodyPr/>
                    <a:lstStyle/>
                    <a:p>
                      <a:pPr marL="67310">
                        <a:lnSpc>
                          <a:spcPct val="100000"/>
                        </a:lnSpc>
                        <a:spcBef>
                          <a:spcPts val="434"/>
                        </a:spcBef>
                      </a:pPr>
                      <a:r>
                        <a:rPr lang="en-US" sz="2000" cap="none" spc="0">
                          <a:solidFill>
                            <a:schemeClr val="tx1"/>
                          </a:solidFill>
                          <a:latin typeface="+mn-lt"/>
                          <a:cs typeface="Calibri"/>
                        </a:rPr>
                        <a:t>Percentage of selected practicing signed-up educators verified for the continuing professional development uptake</a:t>
                      </a:r>
                      <a:endParaRPr sz="2000" cap="none" spc="0">
                        <a:solidFill>
                          <a:schemeClr val="tx1"/>
                        </a:solidFill>
                        <a:latin typeface="+mn-lt"/>
                        <a:cs typeface="Calibri"/>
                      </a:endParaRPr>
                    </a:p>
                  </a:txBody>
                  <a:tcPr marL="0" marR="34151" marT="13661" marB="102455">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0810" algn="ctr">
                        <a:lnSpc>
                          <a:spcPct val="100000"/>
                        </a:lnSpc>
                        <a:spcBef>
                          <a:spcPts val="450"/>
                        </a:spcBef>
                      </a:pPr>
                      <a:r>
                        <a:rPr lang="en-US" sz="1800" b="1" cap="none" spc="0">
                          <a:solidFill>
                            <a:schemeClr val="tx1"/>
                          </a:solidFill>
                          <a:latin typeface="+mn-lt"/>
                          <a:cs typeface="Calibri"/>
                        </a:rPr>
                        <a:t>30%</a:t>
                      </a:r>
                      <a:endParaRPr sz="1800" b="1" cap="none" spc="0">
                        <a:solidFill>
                          <a:schemeClr val="tx1"/>
                        </a:solidFill>
                        <a:latin typeface="+mn-lt"/>
                        <a:cs typeface="Calibri"/>
                      </a:endParaRPr>
                    </a:p>
                  </a:txBody>
                  <a:tcPr marL="0" marR="34151" marT="13661" marB="1024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215" marR="288925" algn="ctr">
                        <a:lnSpc>
                          <a:spcPct val="107200"/>
                        </a:lnSpc>
                        <a:spcBef>
                          <a:spcPts val="295"/>
                        </a:spcBef>
                      </a:pPr>
                      <a:r>
                        <a:rPr lang="en-US" sz="1800" b="1" cap="none" spc="0" dirty="0">
                          <a:solidFill>
                            <a:schemeClr val="tx1"/>
                          </a:solidFill>
                          <a:latin typeface="+mn-lt"/>
                          <a:cs typeface="Calibri"/>
                        </a:rPr>
                        <a:t>11% (2 288 /20 908 x 100)</a:t>
                      </a:r>
                      <a:endParaRPr sz="1800" b="1" cap="none" spc="0" dirty="0">
                        <a:solidFill>
                          <a:schemeClr val="tx1"/>
                        </a:solidFill>
                        <a:latin typeface="+mn-lt"/>
                        <a:cs typeface="Calibri"/>
                      </a:endParaRPr>
                    </a:p>
                  </a:txBody>
                  <a:tcPr marL="0" marR="34151" marT="13661" marB="10245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670" algn="just">
                        <a:lnSpc>
                          <a:spcPct val="100000"/>
                        </a:lnSpc>
                        <a:spcBef>
                          <a:spcPts val="450"/>
                        </a:spcBef>
                      </a:pPr>
                      <a:r>
                        <a:rPr lang="en-GB" sz="1800" cap="none" spc="0" dirty="0">
                          <a:solidFill>
                            <a:schemeClr val="tx1"/>
                          </a:solidFill>
                          <a:latin typeface="+mn-lt"/>
                          <a:cs typeface="Calibri"/>
                        </a:rPr>
                        <a:t>During the 2021-2022 Financial year many of the providers moved aways from face to face to online activities, therefore given prevailing inequalities in various  schools and communities educators could not access the system due to data and connectivity problems. </a:t>
                      </a:r>
                      <a:endParaRPr sz="1800" cap="none" spc="0" dirty="0">
                        <a:solidFill>
                          <a:schemeClr val="tx1"/>
                        </a:solidFill>
                        <a:latin typeface="+mn-lt"/>
                        <a:cs typeface="Calibri"/>
                      </a:endParaRPr>
                    </a:p>
                  </a:txBody>
                  <a:tcPr marL="0" marR="34151" marT="13661" marB="102455">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8282665"/>
                  </a:ext>
                </a:extLst>
              </a:tr>
              <a:tr h="2237679">
                <a:tc>
                  <a:txBody>
                    <a:bodyPr/>
                    <a:lstStyle/>
                    <a:p>
                      <a:pPr marL="67310">
                        <a:lnSpc>
                          <a:spcPct val="100000"/>
                        </a:lnSpc>
                        <a:spcBef>
                          <a:spcPts val="434"/>
                        </a:spcBef>
                      </a:pPr>
                      <a:r>
                        <a:rPr lang="en-US" sz="2000">
                          <a:latin typeface="+mn-lt"/>
                          <a:cs typeface="Calibri"/>
                        </a:rPr>
                        <a:t>Percentage of signed-up final-year initial teacher education students</a:t>
                      </a:r>
                      <a:endParaRPr sz="2000">
                        <a:latin typeface="+mn-lt"/>
                        <a:cs typeface="Calibri"/>
                      </a:endParaRPr>
                    </a:p>
                  </a:txBody>
                  <a:tcPr marL="0" marR="0" marT="46228"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130810" algn="ctr">
                        <a:lnSpc>
                          <a:spcPct val="100000"/>
                        </a:lnSpc>
                        <a:spcBef>
                          <a:spcPts val="450"/>
                        </a:spcBef>
                      </a:pPr>
                      <a:r>
                        <a:rPr lang="en-US" sz="2000" b="1" dirty="0">
                          <a:latin typeface="+mn-lt"/>
                          <a:cs typeface="Calibri"/>
                        </a:rPr>
                        <a:t>55%</a:t>
                      </a:r>
                      <a:endParaRPr sz="2000" b="1" dirty="0">
                        <a:latin typeface="+mn-lt"/>
                        <a:cs typeface="Calibri"/>
                      </a:endParaRPr>
                    </a:p>
                  </a:txBody>
                  <a:tcPr marL="0" marR="0" marT="478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9215" marR="288925" algn="ctr">
                        <a:lnSpc>
                          <a:spcPct val="107200"/>
                        </a:lnSpc>
                        <a:spcBef>
                          <a:spcPts val="295"/>
                        </a:spcBef>
                      </a:pPr>
                      <a:r>
                        <a:rPr lang="en-US" sz="2000" b="1" dirty="0">
                          <a:latin typeface="+mn-lt"/>
                          <a:cs typeface="Calibri"/>
                        </a:rPr>
                        <a:t>0%</a:t>
                      </a:r>
                      <a:endParaRPr sz="2000" b="1" dirty="0">
                        <a:latin typeface="+mn-lt"/>
                        <a:cs typeface="Calibri"/>
                      </a:endParaRPr>
                    </a:p>
                  </a:txBody>
                  <a:tcPr marL="0" marR="0" marT="313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26670" algn="just">
                        <a:lnSpc>
                          <a:spcPct val="100000"/>
                        </a:lnSpc>
                        <a:spcBef>
                          <a:spcPts val="450"/>
                        </a:spcBef>
                      </a:pPr>
                      <a:r>
                        <a:rPr lang="en-GB" sz="1800" dirty="0">
                          <a:latin typeface="+mn-lt"/>
                          <a:cs typeface="Calibri"/>
                        </a:rPr>
                        <a:t>The request was made to universities, unfortunately responses were not coming through from some universities and in terms of TDI the denominator should be drawn in total population of final year students. The Council is currently engaging all relevant structures to allay fears surrounding the data sharing.</a:t>
                      </a:r>
                      <a:endParaRPr sz="1800" dirty="0">
                        <a:latin typeface="+mn-lt"/>
                        <a:cs typeface="Calibri"/>
                      </a:endParaRPr>
                    </a:p>
                  </a:txBody>
                  <a:tcPr marL="0" marR="0" marT="47823"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860241008"/>
                  </a:ext>
                </a:extLst>
              </a:tr>
            </a:tbl>
          </a:graphicData>
        </a:graphic>
      </p:graphicFrame>
    </p:spTree>
    <p:extLst>
      <p:ext uri="{BB962C8B-B14F-4D97-AF65-F5344CB8AC3E}">
        <p14:creationId xmlns:p14="http://schemas.microsoft.com/office/powerpoint/2010/main" val="518835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t">
            <a:extLst>
              <a:ext uri="{FF2B5EF4-FFF2-40B4-BE49-F238E27FC236}">
                <a16:creationId xmlns:a16="http://schemas.microsoft.com/office/drawing/2014/main" id="{1BD3B212-70A7-86B0-EF4D-5AE0074265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825" b="21935"/>
          <a:stretch/>
        </p:blipFill>
        <p:spPr bwMode="auto">
          <a:xfrm>
            <a:off x="1143060" y="643466"/>
            <a:ext cx="9905880"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267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1525" y="640080"/>
            <a:ext cx="4625877" cy="3566160"/>
          </a:xfrm>
          <a:prstGeom prst="rect">
            <a:avLst/>
          </a:prstGeom>
        </p:spPr>
        <p:txBody>
          <a:bodyPr vert="horz" lIns="91440" tIns="45720" rIns="91440" bIns="45720" rtlCol="0" anchor="b">
            <a:normAutofit/>
          </a:bodyPr>
          <a:lstStyle/>
          <a:p>
            <a:endParaRPr lang="en-US" sz="3000" dirty="0"/>
          </a:p>
          <a:p>
            <a:pPr marL="790575"/>
            <a:r>
              <a:rPr lang="en-US" sz="4000" b="1" i="0" dirty="0"/>
              <a:t>PROGRAMME</a:t>
            </a:r>
            <a:r>
              <a:rPr lang="en-US" sz="4000" b="1" i="0" spc="-75" dirty="0"/>
              <a:t> </a:t>
            </a:r>
            <a:r>
              <a:rPr lang="en-US" sz="4000" b="1" i="0" dirty="0"/>
              <a:t>1</a:t>
            </a:r>
            <a:r>
              <a:rPr lang="en-US" sz="4000" b="1" i="0" spc="-30" dirty="0"/>
              <a:t> </a:t>
            </a:r>
            <a:r>
              <a:rPr lang="en-US" sz="4000" b="1" i="0" spc="-10" dirty="0"/>
              <a:t>ADMINISTRATION</a:t>
            </a:r>
            <a:endParaRPr lang="en-US" sz="4000" b="1" dirty="0"/>
          </a:p>
        </p:txBody>
      </p:sp>
      <p:sp>
        <p:nvSpPr>
          <p:cNvPr id="3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D913B88-37DC-512C-5C65-D2701063781E}"/>
              </a:ext>
            </a:extLst>
          </p:cNvPr>
          <p:cNvPicPr>
            <a:picLocks noChangeAspect="1"/>
          </p:cNvPicPr>
          <p:nvPr/>
        </p:nvPicPr>
        <p:blipFill rotWithShape="1">
          <a:blip r:embed="rId2"/>
          <a:srcRect b="2896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object 3"/>
          <p:cNvSpPr txBox="1">
            <a:spLocks noGrp="1"/>
          </p:cNvSpPr>
          <p:nvPr>
            <p:ph type="sldNum" sz="quarter" idx="7"/>
          </p:nvPr>
        </p:nvSpPr>
        <p:spPr>
          <a:xfrm>
            <a:off x="10591800" y="6356350"/>
            <a:ext cx="762000" cy="365125"/>
          </a:xfrm>
          <a:prstGeom prst="rect">
            <a:avLst/>
          </a:prstGeom>
        </p:spPr>
        <p:txBody>
          <a:bodyPr vert="horz" lIns="91440" tIns="45720" rIns="91440" bIns="45720" rtlCol="0" anchor="ctr">
            <a:normAutofit/>
          </a:bodyPr>
          <a:lstStyle>
            <a:defPPr>
              <a:defRPr kern="0"/>
            </a:defPPr>
            <a:lvl1pPr>
              <a:defRPr sz="1200" b="0" i="0">
                <a:solidFill>
                  <a:schemeClr val="tx1"/>
                </a:solidFill>
                <a:latin typeface="Arial"/>
                <a:cs typeface="Arial"/>
              </a:defRPr>
            </a:lvl1pPr>
          </a:lstStyle>
          <a:p>
            <a:pPr algn="r">
              <a:spcAft>
                <a:spcPts val="600"/>
              </a:spcAft>
              <a:defRPr/>
            </a:pPr>
            <a:fld id="{81D60167-4931-47E6-BA6A-407CBD079E47}" type="slidenum">
              <a:rPr lang="en-US">
                <a:solidFill>
                  <a:srgbClr val="FFFFFF"/>
                </a:solidFill>
                <a:latin typeface="Calibri" panose="020F0502020204030204"/>
                <a:cs typeface="+mn-cs"/>
              </a:rPr>
              <a:pPr algn="r">
                <a:spcAft>
                  <a:spcPts val="600"/>
                </a:spcAft>
                <a:defRPr/>
              </a:pPr>
              <a:t>20</a:t>
            </a:fld>
            <a:endParaRPr lang="en-US">
              <a:solidFill>
                <a:srgbClr val="FFFFFF"/>
              </a:solidFill>
              <a:latin typeface="Calibri" panose="020F0502020204030204"/>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19A166-7571-4003-A6B8-B62034C3ED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txBox="1">
            <a:spLocks noGrp="1"/>
          </p:cNvSpPr>
          <p:nvPr>
            <p:ph type="title"/>
          </p:nvPr>
        </p:nvSpPr>
        <p:spPr>
          <a:xfrm>
            <a:off x="176270" y="1762698"/>
            <a:ext cx="4627083" cy="3470313"/>
          </a:xfrm>
          <a:prstGeom prst="rect">
            <a:avLst/>
          </a:prstGeom>
        </p:spPr>
        <p:txBody>
          <a:bodyPr vert="horz" lIns="91440" tIns="45720" rIns="91440" bIns="45720" rtlCol="0" anchor="ctr">
            <a:normAutofit/>
          </a:bodyPr>
          <a:lstStyle/>
          <a:p>
            <a:pPr marL="12700"/>
            <a:r>
              <a:rPr lang="en-US" sz="4000" b="1" i="0" kern="1200" spc="-10" dirty="0">
                <a:solidFill>
                  <a:schemeClr val="bg1"/>
                </a:solidFill>
                <a:latin typeface="+mj-lt"/>
                <a:ea typeface="+mj-ea"/>
                <a:cs typeface="+mj-cs"/>
              </a:rPr>
              <a:t> </a:t>
            </a:r>
            <a:r>
              <a:rPr lang="en-US" sz="4800" b="1" i="0" kern="1200" spc="-10" dirty="0">
                <a:solidFill>
                  <a:schemeClr val="bg1"/>
                </a:solidFill>
                <a:latin typeface="+mj-lt"/>
                <a:ea typeface="+mj-ea"/>
                <a:cs typeface="+mj-cs"/>
              </a:rPr>
              <a:t>PROGRAMME</a:t>
            </a:r>
            <a:r>
              <a:rPr lang="en-US" sz="4800" b="1" i="0" kern="1200" spc="-65" dirty="0">
                <a:solidFill>
                  <a:schemeClr val="bg1"/>
                </a:solidFill>
                <a:latin typeface="+mj-lt"/>
                <a:ea typeface="+mj-ea"/>
                <a:cs typeface="+mj-cs"/>
              </a:rPr>
              <a:t> </a:t>
            </a:r>
            <a:r>
              <a:rPr lang="en-US" sz="4800" b="1" i="0" kern="1200" dirty="0">
                <a:solidFill>
                  <a:schemeClr val="bg1"/>
                </a:solidFill>
                <a:latin typeface="+mj-lt"/>
                <a:ea typeface="+mj-ea"/>
                <a:cs typeface="+mj-cs"/>
              </a:rPr>
              <a:t>1</a:t>
            </a:r>
            <a:r>
              <a:rPr lang="en-US" sz="4800" b="1" i="0" kern="1200" spc="-65" dirty="0">
                <a:solidFill>
                  <a:schemeClr val="bg1"/>
                </a:solidFill>
                <a:latin typeface="+mj-lt"/>
                <a:ea typeface="+mj-ea"/>
                <a:cs typeface="+mj-cs"/>
              </a:rPr>
              <a:t> </a:t>
            </a:r>
            <a:r>
              <a:rPr lang="en-US" sz="4800" b="1" i="0" kern="1200" spc="-10" dirty="0">
                <a:solidFill>
                  <a:schemeClr val="bg1"/>
                </a:solidFill>
                <a:latin typeface="+mj-lt"/>
                <a:ea typeface="+mj-ea"/>
                <a:cs typeface="+mj-cs"/>
              </a:rPr>
              <a:t>ADMINISTRATION</a:t>
            </a:r>
            <a:endParaRPr lang="en-US" sz="4000" b="1" kern="1200" dirty="0">
              <a:solidFill>
                <a:schemeClr val="bg1"/>
              </a:solidFill>
              <a:latin typeface="+mj-lt"/>
              <a:ea typeface="+mj-ea"/>
              <a:cs typeface="+mj-cs"/>
            </a:endParaRPr>
          </a:p>
        </p:txBody>
      </p:sp>
      <p:sp>
        <p:nvSpPr>
          <p:cNvPr id="4" name="object 4"/>
          <p:cNvSpPr txBox="1">
            <a:spLocks noGrp="1"/>
          </p:cNvSpPr>
          <p:nvPr>
            <p:ph type="sldNum" sz="quarter" idx="7"/>
          </p:nvPr>
        </p:nvSpPr>
        <p:spPr>
          <a:xfrm>
            <a:off x="8610600" y="6356350"/>
            <a:ext cx="2743200" cy="365125"/>
          </a:xfrm>
          <a:prstGeom prst="rect">
            <a:avLst/>
          </a:prstGeom>
        </p:spPr>
        <p:txBody>
          <a:bodyPr vert="horz" lIns="91440" tIns="45720" rIns="91440" bIns="45720" rtlCol="0" anchor="ctr">
            <a:normAutofit/>
          </a:bodyPr>
          <a:lstStyle>
            <a:defPPr>
              <a:defRPr kern="0"/>
            </a:defPPr>
            <a:lvl1pPr>
              <a:defRPr sz="1200" b="0" i="0">
                <a:solidFill>
                  <a:schemeClr val="tx1"/>
                </a:solidFill>
                <a:latin typeface="Arial"/>
                <a:cs typeface="Arial"/>
              </a:defRPr>
            </a:lvl1pPr>
          </a:lstStyle>
          <a:p>
            <a:pPr algn="r">
              <a:spcAft>
                <a:spcPts val="600"/>
              </a:spcAft>
            </a:pPr>
            <a:fld id="{81D60167-4931-47E6-BA6A-407CBD079E47}" type="slidenum">
              <a:rPr lang="en-US" spc="-5" smtClean="0">
                <a:solidFill>
                  <a:schemeClr val="tx1">
                    <a:tint val="75000"/>
                  </a:schemeClr>
                </a:solidFill>
                <a:latin typeface="+mn-lt"/>
                <a:cs typeface="+mn-cs"/>
              </a:rPr>
              <a:pPr algn="r">
                <a:spcAft>
                  <a:spcPts val="600"/>
                </a:spcAft>
              </a:pPr>
              <a:t>21</a:t>
            </a:fld>
            <a:endParaRPr lang="en-US" spc="-25">
              <a:solidFill>
                <a:schemeClr val="tx1">
                  <a:tint val="75000"/>
                </a:schemeClr>
              </a:solidFill>
              <a:latin typeface="+mn-lt"/>
              <a:cs typeface="+mn-cs"/>
            </a:endParaRPr>
          </a:p>
        </p:txBody>
      </p:sp>
      <p:graphicFrame>
        <p:nvGraphicFramePr>
          <p:cNvPr id="6" name="object 3">
            <a:extLst>
              <a:ext uri="{FF2B5EF4-FFF2-40B4-BE49-F238E27FC236}">
                <a16:creationId xmlns:a16="http://schemas.microsoft.com/office/drawing/2014/main" id="{AA900217-369E-203B-3A8B-12E47E8DFCAE}"/>
              </a:ext>
            </a:extLst>
          </p:cNvPr>
          <p:cNvGraphicFramePr/>
          <p:nvPr>
            <p:extLst>
              <p:ext uri="{D42A27DB-BD31-4B8C-83A1-F6EECF244321}">
                <p14:modId xmlns:p14="http://schemas.microsoft.com/office/powerpoint/2010/main" val="1755024374"/>
              </p:ext>
            </p:extLst>
          </p:nvPr>
        </p:nvGraphicFramePr>
        <p:xfrm>
          <a:off x="5468388" y="220337"/>
          <a:ext cx="6547341" cy="63787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AEEBC8-9D30-42EF-95F2-386C2653FB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630936" y="502920"/>
            <a:ext cx="3419856" cy="1463040"/>
          </a:xfrm>
          <a:prstGeom prst="rect">
            <a:avLst/>
          </a:prstGeom>
        </p:spPr>
        <p:txBody>
          <a:bodyPr vert="horz" lIns="91440" tIns="45720" rIns="91440" bIns="45720" rtlCol="0" anchor="ctr">
            <a:normAutofit/>
          </a:bodyPr>
          <a:lstStyle/>
          <a:p>
            <a:pPr marL="12700"/>
            <a:r>
              <a:rPr lang="en-US" sz="3400" b="1" i="0" kern="1200">
                <a:solidFill>
                  <a:schemeClr val="tx1"/>
                </a:solidFill>
                <a:latin typeface="+mj-lt"/>
                <a:ea typeface="+mj-ea"/>
                <a:cs typeface="+mj-cs"/>
              </a:rPr>
              <a:t>PROGRAMME</a:t>
            </a:r>
            <a:r>
              <a:rPr lang="en-US" sz="3400" b="1" i="0" kern="1200" spc="-110">
                <a:solidFill>
                  <a:schemeClr val="tx1"/>
                </a:solidFill>
                <a:latin typeface="+mj-lt"/>
                <a:ea typeface="+mj-ea"/>
                <a:cs typeface="+mj-cs"/>
              </a:rPr>
              <a:t> </a:t>
            </a:r>
            <a:r>
              <a:rPr lang="en-US" sz="3400" b="1" i="0" kern="1200">
                <a:solidFill>
                  <a:schemeClr val="tx1"/>
                </a:solidFill>
                <a:latin typeface="+mj-lt"/>
                <a:ea typeface="+mj-ea"/>
                <a:cs typeface="+mj-cs"/>
              </a:rPr>
              <a:t>1:</a:t>
            </a:r>
            <a:r>
              <a:rPr lang="en-US" sz="3400" b="1" i="0" kern="1200" spc="-90">
                <a:solidFill>
                  <a:schemeClr val="tx1"/>
                </a:solidFill>
                <a:latin typeface="+mj-lt"/>
                <a:ea typeface="+mj-ea"/>
                <a:cs typeface="+mj-cs"/>
              </a:rPr>
              <a:t> </a:t>
            </a:r>
            <a:r>
              <a:rPr lang="en-US" sz="3400" b="1" i="0" kern="1200" spc="-10">
                <a:solidFill>
                  <a:schemeClr val="tx1"/>
                </a:solidFill>
                <a:latin typeface="+mj-lt"/>
                <a:ea typeface="+mj-ea"/>
                <a:cs typeface="+mj-cs"/>
              </a:rPr>
              <a:t>ADMINISTRATION</a:t>
            </a:r>
            <a:endParaRPr lang="en-US" sz="3400" b="1" kern="1200">
              <a:solidFill>
                <a:schemeClr val="tx1"/>
              </a:solidFill>
              <a:latin typeface="+mj-lt"/>
              <a:ea typeface="+mj-ea"/>
              <a:cs typeface="+mj-cs"/>
            </a:endParaRPr>
          </a:p>
        </p:txBody>
      </p:sp>
      <p:sp>
        <p:nvSpPr>
          <p:cNvPr id="12"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p:nvPr/>
        </p:nvSpPr>
        <p:spPr>
          <a:xfrm>
            <a:off x="4654294" y="502920"/>
            <a:ext cx="6906769" cy="1463040"/>
          </a:xfrm>
          <a:prstGeom prst="rect">
            <a:avLst/>
          </a:prstGeom>
        </p:spPr>
        <p:txBody>
          <a:bodyPr vert="horz" lIns="91440" tIns="45720" rIns="91440" bIns="45720" rtlCol="0" anchor="ctr">
            <a:normAutofit/>
          </a:bodyPr>
          <a:lstStyle/>
          <a:p>
            <a:pPr>
              <a:lnSpc>
                <a:spcPct val="90000"/>
              </a:lnSpc>
              <a:spcBef>
                <a:spcPts val="95"/>
              </a:spcBef>
            </a:pPr>
            <a:r>
              <a:rPr lang="en-US" sz="2800" b="1" dirty="0"/>
              <a:t>Key</a:t>
            </a:r>
            <a:r>
              <a:rPr lang="en-US" sz="2800" b="1" spc="-85" dirty="0"/>
              <a:t> </a:t>
            </a:r>
            <a:r>
              <a:rPr lang="en-US" sz="2800" b="1" dirty="0"/>
              <a:t>Performance</a:t>
            </a:r>
            <a:r>
              <a:rPr lang="en-US" sz="2800" b="1" spc="-60" dirty="0"/>
              <a:t> </a:t>
            </a:r>
            <a:r>
              <a:rPr lang="en-US" sz="2800" b="1" dirty="0"/>
              <a:t>Indicators,</a:t>
            </a:r>
            <a:r>
              <a:rPr lang="en-US" sz="2800" b="1" spc="-60" dirty="0"/>
              <a:t> </a:t>
            </a:r>
            <a:r>
              <a:rPr lang="en-US" sz="2800" b="1" dirty="0"/>
              <a:t>Planned</a:t>
            </a:r>
            <a:r>
              <a:rPr lang="en-US" sz="2800" b="1" spc="-60" dirty="0"/>
              <a:t> </a:t>
            </a:r>
            <a:r>
              <a:rPr lang="en-US" sz="2800" b="1" dirty="0"/>
              <a:t>Targets</a:t>
            </a:r>
            <a:r>
              <a:rPr lang="en-US" sz="2800" b="1" spc="-60" dirty="0"/>
              <a:t> </a:t>
            </a:r>
            <a:r>
              <a:rPr lang="en-US" sz="2800" b="1" dirty="0"/>
              <a:t>And</a:t>
            </a:r>
            <a:r>
              <a:rPr lang="en-US" sz="2800" b="1" spc="-70" dirty="0"/>
              <a:t> </a:t>
            </a:r>
            <a:r>
              <a:rPr lang="en-US" sz="2800" b="1" dirty="0"/>
              <a:t>Actual</a:t>
            </a:r>
            <a:r>
              <a:rPr lang="en-US" sz="2800" b="1" spc="-70" dirty="0"/>
              <a:t> </a:t>
            </a:r>
            <a:r>
              <a:rPr lang="en-US" sz="2800" b="1" spc="-10" dirty="0"/>
              <a:t>Achievements</a:t>
            </a:r>
            <a:endParaRPr lang="en-US" sz="2800" dirty="0"/>
          </a:p>
        </p:txBody>
      </p:sp>
      <p:sp>
        <p:nvSpPr>
          <p:cNvPr id="5" name="object 5"/>
          <p:cNvSpPr txBox="1">
            <a:spLocks noGrp="1"/>
          </p:cNvSpPr>
          <p:nvPr>
            <p:ph type="sldNum" sz="quarter" idx="7"/>
          </p:nvPr>
        </p:nvSpPr>
        <p:spPr>
          <a:xfrm>
            <a:off x="8610600" y="6356350"/>
            <a:ext cx="2743200" cy="365125"/>
          </a:xfrm>
          <a:prstGeom prst="rect">
            <a:avLst/>
          </a:prstGeom>
        </p:spPr>
        <p:txBody>
          <a:bodyPr vert="horz" lIns="91440" tIns="45720" rIns="91440" bIns="45720" rtlCol="0" anchor="ctr">
            <a:normAutofit/>
          </a:bodyPr>
          <a:lstStyle>
            <a:defPPr>
              <a:defRPr kern="0"/>
            </a:defPPr>
            <a:lvl1pPr>
              <a:defRPr sz="1200" b="0" i="0">
                <a:solidFill>
                  <a:schemeClr val="tx1"/>
                </a:solidFill>
                <a:latin typeface="Arial"/>
                <a:cs typeface="Arial"/>
              </a:defRPr>
            </a:lvl1pPr>
          </a:lstStyle>
          <a:p>
            <a:pPr algn="r">
              <a:spcAft>
                <a:spcPts val="600"/>
              </a:spcAft>
            </a:pPr>
            <a:fld id="{81D60167-4931-47E6-BA6A-407CBD079E47}" type="slidenum">
              <a:rPr lang="en-US" spc="-5" smtClean="0">
                <a:solidFill>
                  <a:schemeClr val="tx1">
                    <a:tint val="75000"/>
                  </a:schemeClr>
                </a:solidFill>
                <a:latin typeface="+mn-lt"/>
                <a:cs typeface="+mn-cs"/>
              </a:rPr>
              <a:pPr algn="r">
                <a:spcAft>
                  <a:spcPts val="600"/>
                </a:spcAft>
              </a:pPr>
              <a:t>22</a:t>
            </a:fld>
            <a:endParaRPr lang="en-US" spc="-25">
              <a:solidFill>
                <a:schemeClr val="tx1">
                  <a:tint val="75000"/>
                </a:schemeClr>
              </a:solidFill>
              <a:latin typeface="+mn-lt"/>
              <a:cs typeface="+mn-cs"/>
            </a:endParaRPr>
          </a:p>
        </p:txBody>
      </p:sp>
      <p:graphicFrame>
        <p:nvGraphicFramePr>
          <p:cNvPr id="4" name="object 4"/>
          <p:cNvGraphicFramePr>
            <a:graphicFrameLocks noGrp="1"/>
          </p:cNvGraphicFramePr>
          <p:nvPr>
            <p:extLst>
              <p:ext uri="{D42A27DB-BD31-4B8C-83A1-F6EECF244321}">
                <p14:modId xmlns:p14="http://schemas.microsoft.com/office/powerpoint/2010/main" val="3867797929"/>
              </p:ext>
            </p:extLst>
          </p:nvPr>
        </p:nvGraphicFramePr>
        <p:xfrm>
          <a:off x="308472" y="2169751"/>
          <a:ext cx="11380423" cy="4557231"/>
        </p:xfrm>
        <a:graphic>
          <a:graphicData uri="http://schemas.openxmlformats.org/drawingml/2006/table">
            <a:tbl>
              <a:tblPr firstRow="1" bandRow="1">
                <a:tableStyleId>{2D5ABB26-0587-4C30-8999-92F81FD0307C}</a:tableStyleId>
              </a:tblPr>
              <a:tblGrid>
                <a:gridCol w="3663451">
                  <a:extLst>
                    <a:ext uri="{9D8B030D-6E8A-4147-A177-3AD203B41FA5}">
                      <a16:colId xmlns:a16="http://schemas.microsoft.com/office/drawing/2014/main" val="20000"/>
                    </a:ext>
                  </a:extLst>
                </a:gridCol>
                <a:gridCol w="1944218">
                  <a:extLst>
                    <a:ext uri="{9D8B030D-6E8A-4147-A177-3AD203B41FA5}">
                      <a16:colId xmlns:a16="http://schemas.microsoft.com/office/drawing/2014/main" val="20001"/>
                    </a:ext>
                  </a:extLst>
                </a:gridCol>
                <a:gridCol w="2104139">
                  <a:extLst>
                    <a:ext uri="{9D8B030D-6E8A-4147-A177-3AD203B41FA5}">
                      <a16:colId xmlns:a16="http://schemas.microsoft.com/office/drawing/2014/main" val="20002"/>
                    </a:ext>
                  </a:extLst>
                </a:gridCol>
                <a:gridCol w="3668615">
                  <a:extLst>
                    <a:ext uri="{9D8B030D-6E8A-4147-A177-3AD203B41FA5}">
                      <a16:colId xmlns:a16="http://schemas.microsoft.com/office/drawing/2014/main" val="20003"/>
                    </a:ext>
                  </a:extLst>
                </a:gridCol>
              </a:tblGrid>
              <a:tr h="913140">
                <a:tc>
                  <a:txBody>
                    <a:bodyPr/>
                    <a:lstStyle/>
                    <a:p>
                      <a:pPr marL="68580">
                        <a:lnSpc>
                          <a:spcPts val="2335"/>
                        </a:lnSpc>
                        <a:tabLst>
                          <a:tab pos="1238885" algn="l"/>
                        </a:tabLst>
                      </a:pPr>
                      <a:r>
                        <a:rPr sz="1800" b="1" spc="-25" dirty="0">
                          <a:latin typeface="Calibri"/>
                          <a:cs typeface="Calibri"/>
                        </a:rPr>
                        <a:t>KEY</a:t>
                      </a:r>
                      <a:r>
                        <a:rPr lang="en-US" sz="1800" b="1" spc="-25" dirty="0">
                          <a:latin typeface="Calibri"/>
                          <a:cs typeface="Calibri"/>
                        </a:rPr>
                        <a:t> </a:t>
                      </a:r>
                      <a:r>
                        <a:rPr sz="1800" b="1" spc="-10" dirty="0">
                          <a:latin typeface="Calibri"/>
                          <a:cs typeface="Calibri"/>
                        </a:rPr>
                        <a:t>PERFORMANCE</a:t>
                      </a:r>
                      <a:r>
                        <a:rPr lang="en-US" sz="1800" b="1" spc="-10" dirty="0">
                          <a:latin typeface="Calibri"/>
                          <a:cs typeface="Calibri"/>
                        </a:rPr>
                        <a:t> </a:t>
                      </a:r>
                      <a:r>
                        <a:rPr sz="1800" b="1" spc="-10" dirty="0">
                          <a:latin typeface="Calibri"/>
                          <a:cs typeface="Calibri"/>
                        </a:rPr>
                        <a:t>INDICATOR</a:t>
                      </a:r>
                      <a:endParaRPr sz="18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2"/>
                    </a:solidFill>
                  </a:tcPr>
                </a:tc>
                <a:tc>
                  <a:txBody>
                    <a:bodyPr/>
                    <a:lstStyle/>
                    <a:p>
                      <a:pPr marL="68580">
                        <a:lnSpc>
                          <a:spcPts val="2335"/>
                        </a:lnSpc>
                      </a:pPr>
                      <a:r>
                        <a:rPr sz="1800" b="1" dirty="0">
                          <a:latin typeface="Calibri"/>
                          <a:cs typeface="Calibri"/>
                        </a:rPr>
                        <a:t>PLANNED</a:t>
                      </a:r>
                      <a:r>
                        <a:rPr sz="1800" b="1" spc="-35" dirty="0">
                          <a:latin typeface="Calibri"/>
                          <a:cs typeface="Calibri"/>
                        </a:rPr>
                        <a:t> </a:t>
                      </a:r>
                      <a:r>
                        <a:rPr sz="1800" b="1" spc="-10" dirty="0">
                          <a:latin typeface="Calibri"/>
                          <a:cs typeface="Calibri"/>
                        </a:rPr>
                        <a:t>TARGET</a:t>
                      </a:r>
                      <a:endParaRPr sz="1800" dirty="0">
                        <a:latin typeface="Calibri"/>
                        <a:cs typeface="Calibri"/>
                      </a:endParaRPr>
                    </a:p>
                    <a:p>
                      <a:pPr marL="68580">
                        <a:lnSpc>
                          <a:spcPct val="100000"/>
                        </a:lnSpc>
                        <a:spcBef>
                          <a:spcPts val="960"/>
                        </a:spcBef>
                      </a:pPr>
                      <a:r>
                        <a:rPr sz="1800" b="1" spc="-10" dirty="0">
                          <a:latin typeface="Calibri"/>
                          <a:cs typeface="Calibri"/>
                        </a:rPr>
                        <a:t>202</a:t>
                      </a:r>
                      <a:r>
                        <a:rPr lang="en-US" sz="1800" b="1" spc="-10" dirty="0">
                          <a:latin typeface="Calibri"/>
                          <a:cs typeface="Calibri"/>
                        </a:rPr>
                        <a:t>1</a:t>
                      </a:r>
                      <a:r>
                        <a:rPr sz="1800" b="1" spc="-10" dirty="0">
                          <a:latin typeface="Calibri"/>
                          <a:cs typeface="Calibri"/>
                        </a:rPr>
                        <a:t>/2</a:t>
                      </a:r>
                      <a:r>
                        <a:rPr lang="en-US" sz="1800" b="1" spc="-10" dirty="0">
                          <a:latin typeface="Calibri"/>
                          <a:cs typeface="Calibri"/>
                        </a:rPr>
                        <a:t>2</a:t>
                      </a:r>
                      <a:endParaRPr sz="18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2"/>
                    </a:solidFill>
                  </a:tcPr>
                </a:tc>
                <a:tc>
                  <a:txBody>
                    <a:bodyPr/>
                    <a:lstStyle/>
                    <a:p>
                      <a:pPr marL="69215">
                        <a:lnSpc>
                          <a:spcPts val="2090"/>
                        </a:lnSpc>
                      </a:pPr>
                      <a:r>
                        <a:rPr sz="1800" b="1" dirty="0">
                          <a:latin typeface="Calibri"/>
                          <a:cs typeface="Calibri"/>
                        </a:rPr>
                        <a:t>ACTUAL</a:t>
                      </a:r>
                      <a:r>
                        <a:rPr sz="1800" b="1" spc="-85" dirty="0">
                          <a:latin typeface="Calibri"/>
                          <a:cs typeface="Calibri"/>
                        </a:rPr>
                        <a:t> </a:t>
                      </a:r>
                      <a:r>
                        <a:rPr sz="1800" b="1" spc="-10" dirty="0">
                          <a:latin typeface="Calibri"/>
                          <a:cs typeface="Calibri"/>
                        </a:rPr>
                        <a:t>ACHIEVEMENT</a:t>
                      </a:r>
                      <a:r>
                        <a:rPr lang="en-US" sz="1800" b="0" spc="0" dirty="0">
                          <a:latin typeface="Calibri"/>
                          <a:cs typeface="Calibri"/>
                        </a:rPr>
                        <a:t> </a:t>
                      </a:r>
                      <a:r>
                        <a:rPr sz="1800" b="1" spc="-10" dirty="0">
                          <a:latin typeface="Calibri"/>
                          <a:cs typeface="Calibri"/>
                        </a:rPr>
                        <a:t>202</a:t>
                      </a:r>
                      <a:r>
                        <a:rPr lang="en-US" sz="1800" b="1" spc="-10" dirty="0">
                          <a:latin typeface="Calibri"/>
                          <a:cs typeface="Calibri"/>
                        </a:rPr>
                        <a:t>1</a:t>
                      </a:r>
                      <a:r>
                        <a:rPr sz="1800" b="1" spc="-10" dirty="0">
                          <a:latin typeface="Calibri"/>
                          <a:cs typeface="Calibri"/>
                        </a:rPr>
                        <a:t>/2</a:t>
                      </a:r>
                      <a:r>
                        <a:rPr lang="en-US" sz="1800" b="1" spc="-10" dirty="0">
                          <a:latin typeface="Calibri"/>
                          <a:cs typeface="Calibri"/>
                        </a:rPr>
                        <a:t>2</a:t>
                      </a:r>
                      <a:endParaRPr sz="18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2"/>
                    </a:solidFill>
                  </a:tcPr>
                </a:tc>
                <a:tc>
                  <a:txBody>
                    <a:bodyPr/>
                    <a:lstStyle/>
                    <a:p>
                      <a:pPr marL="69215" algn="l">
                        <a:lnSpc>
                          <a:spcPts val="2090"/>
                        </a:lnSpc>
                        <a:tabLst>
                          <a:tab pos="1323975" algn="l"/>
                          <a:tab pos="2112010" algn="l"/>
                        </a:tabLst>
                      </a:pPr>
                      <a:r>
                        <a:rPr sz="1800" b="1" spc="-10" dirty="0">
                          <a:latin typeface="Calibri"/>
                          <a:cs typeface="Calibri"/>
                        </a:rPr>
                        <a:t>DEVIATION</a:t>
                      </a:r>
                      <a:r>
                        <a:rPr lang="en-US" sz="1800" b="1" spc="-10" dirty="0">
                          <a:latin typeface="Calibri"/>
                          <a:cs typeface="Calibri"/>
                        </a:rPr>
                        <a:t> FROM PLANNED </a:t>
                      </a:r>
                      <a:r>
                        <a:rPr sz="1800" b="1" spc="-10" dirty="0">
                          <a:latin typeface="Calibri"/>
                          <a:cs typeface="Calibri"/>
                        </a:rPr>
                        <a:t>TARGET</a:t>
                      </a:r>
                      <a:r>
                        <a:rPr lang="en-US" sz="1800" b="1" spc="-10" dirty="0">
                          <a:latin typeface="Calibri"/>
                          <a:cs typeface="Calibri"/>
                        </a:rPr>
                        <a:t> </a:t>
                      </a:r>
                      <a:r>
                        <a:rPr sz="1800" b="1" spc="-25" dirty="0">
                          <a:latin typeface="Calibri"/>
                          <a:cs typeface="Calibri"/>
                        </a:rPr>
                        <a:t>TO</a:t>
                      </a:r>
                      <a:r>
                        <a:rPr lang="en-US" sz="1800" b="1" spc="-25" dirty="0">
                          <a:latin typeface="Calibri"/>
                          <a:cs typeface="Calibri"/>
                        </a:rPr>
                        <a:t> </a:t>
                      </a:r>
                      <a:r>
                        <a:rPr sz="1800" b="1" spc="-25" dirty="0">
                          <a:latin typeface="Calibri"/>
                          <a:cs typeface="Calibri"/>
                        </a:rPr>
                        <a:t>ACTUAL </a:t>
                      </a:r>
                      <a:r>
                        <a:rPr sz="1800" b="1" dirty="0">
                          <a:latin typeface="Calibri"/>
                          <a:cs typeface="Calibri"/>
                        </a:rPr>
                        <a:t>ACHIEVEMENT</a:t>
                      </a:r>
                      <a:r>
                        <a:rPr sz="1800" b="1" spc="-80" dirty="0">
                          <a:latin typeface="Calibri"/>
                          <a:cs typeface="Calibri"/>
                        </a:rPr>
                        <a:t> </a:t>
                      </a:r>
                      <a:r>
                        <a:rPr sz="1800" b="1" spc="-10" dirty="0">
                          <a:latin typeface="Calibri"/>
                          <a:cs typeface="Calibri"/>
                        </a:rPr>
                        <a:t>202</a:t>
                      </a:r>
                      <a:r>
                        <a:rPr lang="en-US" sz="1800" b="1" spc="-10" dirty="0">
                          <a:latin typeface="Calibri"/>
                          <a:cs typeface="Calibri"/>
                        </a:rPr>
                        <a:t>1</a:t>
                      </a:r>
                      <a:r>
                        <a:rPr sz="1800" b="1" spc="-10" dirty="0">
                          <a:latin typeface="Calibri"/>
                          <a:cs typeface="Calibri"/>
                        </a:rPr>
                        <a:t>/2</a:t>
                      </a:r>
                      <a:r>
                        <a:rPr lang="en-US" sz="1800" b="1" spc="-10" dirty="0">
                          <a:latin typeface="Calibri"/>
                          <a:cs typeface="Calibri"/>
                        </a:rPr>
                        <a:t>2</a:t>
                      </a:r>
                      <a:endParaRPr sz="18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2"/>
                    </a:solidFill>
                  </a:tcPr>
                </a:tc>
                <a:extLst>
                  <a:ext uri="{0D108BD9-81ED-4DB2-BD59-A6C34878D82A}">
                    <a16:rowId xmlns:a16="http://schemas.microsoft.com/office/drawing/2014/main" val="10000"/>
                  </a:ext>
                </a:extLst>
              </a:tr>
              <a:tr h="555068">
                <a:tc>
                  <a:txBody>
                    <a:bodyPr/>
                    <a:lstStyle/>
                    <a:p>
                      <a:pPr marL="67945">
                        <a:lnSpc>
                          <a:spcPct val="100000"/>
                        </a:lnSpc>
                        <a:spcBef>
                          <a:spcPts val="430"/>
                        </a:spcBef>
                      </a:pPr>
                      <a:r>
                        <a:rPr sz="1800">
                          <a:latin typeface="+mn-lt"/>
                          <a:cs typeface="Calibri"/>
                        </a:rPr>
                        <a:t>Number</a:t>
                      </a:r>
                      <a:r>
                        <a:rPr sz="1800" spc="-5">
                          <a:latin typeface="+mn-lt"/>
                          <a:cs typeface="Calibri"/>
                        </a:rPr>
                        <a:t> </a:t>
                      </a:r>
                      <a:r>
                        <a:rPr sz="1800">
                          <a:latin typeface="+mn-lt"/>
                          <a:cs typeface="Calibri"/>
                        </a:rPr>
                        <a:t>of</a:t>
                      </a:r>
                      <a:r>
                        <a:rPr sz="1800" spc="5">
                          <a:latin typeface="+mn-lt"/>
                          <a:cs typeface="Calibri"/>
                        </a:rPr>
                        <a:t> </a:t>
                      </a:r>
                      <a:r>
                        <a:rPr sz="1800" spc="-10">
                          <a:latin typeface="+mn-lt"/>
                          <a:cs typeface="Calibri"/>
                        </a:rPr>
                        <a:t>Council</a:t>
                      </a:r>
                      <a:r>
                        <a:rPr lang="en-US" sz="1800" spc="-10">
                          <a:latin typeface="+mn-lt"/>
                          <a:cs typeface="Calibri"/>
                        </a:rPr>
                        <a:t> </a:t>
                      </a:r>
                      <a:r>
                        <a:rPr sz="1800">
                          <a:latin typeface="+mn-lt"/>
                          <a:cs typeface="Calibri"/>
                        </a:rPr>
                        <a:t>and</a:t>
                      </a:r>
                      <a:r>
                        <a:rPr sz="1800" spc="-25">
                          <a:latin typeface="+mn-lt"/>
                          <a:cs typeface="Calibri"/>
                        </a:rPr>
                        <a:t> </a:t>
                      </a:r>
                      <a:r>
                        <a:rPr sz="1800">
                          <a:latin typeface="+mn-lt"/>
                          <a:cs typeface="Calibri"/>
                        </a:rPr>
                        <a:t>EXCO</a:t>
                      </a:r>
                      <a:r>
                        <a:rPr sz="1800" spc="-35">
                          <a:latin typeface="+mn-lt"/>
                          <a:cs typeface="Calibri"/>
                        </a:rPr>
                        <a:t> </a:t>
                      </a:r>
                      <a:r>
                        <a:rPr sz="1800" spc="-10">
                          <a:latin typeface="+mn-lt"/>
                          <a:cs typeface="Calibri"/>
                        </a:rPr>
                        <a:t>meetings</a:t>
                      </a:r>
                      <a:endParaRPr sz="1800">
                        <a:latin typeface="+mn-lt"/>
                        <a:cs typeface="Calibri"/>
                      </a:endParaRPr>
                    </a:p>
                  </a:txBody>
                  <a:tcPr marL="0" marR="0" marT="44308"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pPr>
                      <a:r>
                        <a:rPr lang="en-US" sz="2000" b="1" dirty="0">
                          <a:latin typeface="+mn-lt"/>
                          <a:cs typeface="Times New Roman"/>
                        </a:rPr>
                        <a:t>12</a:t>
                      </a:r>
                      <a:endParaRPr sz="2000" b="1" dirty="0">
                        <a:latin typeface="+mn-lt"/>
                        <a:cs typeface="Times New Roman"/>
                      </a:endParaRPr>
                    </a:p>
                  </a:txBody>
                  <a:tcPr marL="0" marR="0" marT="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715" algn="ctr">
                        <a:lnSpc>
                          <a:spcPct val="100000"/>
                        </a:lnSpc>
                        <a:spcBef>
                          <a:spcPts val="1700"/>
                        </a:spcBef>
                      </a:pPr>
                      <a:r>
                        <a:rPr lang="en-US" sz="2000" b="1" spc="-25">
                          <a:latin typeface="+mn-lt"/>
                          <a:cs typeface="Calibri"/>
                        </a:rPr>
                        <a:t>17</a:t>
                      </a:r>
                      <a:endParaRPr sz="2000" b="1">
                        <a:latin typeface="+mn-lt"/>
                        <a:cs typeface="Calibri"/>
                      </a:endParaRPr>
                    </a:p>
                  </a:txBody>
                  <a:tcPr marL="0" marR="0" marT="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890" algn="ctr">
                        <a:lnSpc>
                          <a:spcPct val="100000"/>
                        </a:lnSpc>
                        <a:spcBef>
                          <a:spcPts val="1700"/>
                        </a:spcBef>
                      </a:pPr>
                      <a:r>
                        <a:rPr sz="2000" b="1" spc="-25">
                          <a:latin typeface="+mn-lt"/>
                          <a:cs typeface="Calibri"/>
                        </a:rPr>
                        <a:t>+</a:t>
                      </a:r>
                      <a:r>
                        <a:rPr lang="en-US" sz="2000" b="1" spc="-25">
                          <a:latin typeface="+mn-lt"/>
                          <a:cs typeface="Calibri"/>
                        </a:rPr>
                        <a:t>5</a:t>
                      </a:r>
                      <a:endParaRPr sz="2000" b="1">
                        <a:latin typeface="+mn-lt"/>
                        <a:cs typeface="Calibri"/>
                      </a:endParaRPr>
                    </a:p>
                  </a:txBody>
                  <a:tcPr marL="0" marR="0" marT="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922762">
                <a:tc>
                  <a:txBody>
                    <a:bodyPr/>
                    <a:lstStyle/>
                    <a:p>
                      <a:pPr marL="67945" marR="934085" algn="l">
                        <a:lnSpc>
                          <a:spcPct val="107300"/>
                        </a:lnSpc>
                        <a:spcBef>
                          <a:spcPts val="275"/>
                        </a:spcBef>
                      </a:pPr>
                      <a:r>
                        <a:rPr sz="1800">
                          <a:latin typeface="Calibri"/>
                          <a:cs typeface="Calibri"/>
                        </a:rPr>
                        <a:t>Number</a:t>
                      </a:r>
                      <a:r>
                        <a:rPr lang="en-US" sz="1800" spc="-5">
                          <a:latin typeface="Calibri"/>
                          <a:cs typeface="Calibri"/>
                        </a:rPr>
                        <a:t> </a:t>
                      </a:r>
                      <a:r>
                        <a:rPr sz="1800">
                          <a:latin typeface="Calibri"/>
                          <a:cs typeface="Calibri"/>
                        </a:rPr>
                        <a:t>of</a:t>
                      </a:r>
                      <a:r>
                        <a:rPr sz="1800" spc="5">
                          <a:latin typeface="Calibri"/>
                          <a:cs typeface="Calibri"/>
                        </a:rPr>
                        <a:t> </a:t>
                      </a:r>
                      <a:r>
                        <a:rPr sz="1800" spc="-10">
                          <a:latin typeface="Calibri"/>
                          <a:cs typeface="Calibri"/>
                        </a:rPr>
                        <a:t>quarterly</a:t>
                      </a:r>
                      <a:r>
                        <a:rPr lang="en-US" sz="1800" spc="-10">
                          <a:latin typeface="Calibri"/>
                          <a:cs typeface="Calibri"/>
                        </a:rPr>
                        <a:t> </a:t>
                      </a:r>
                      <a:r>
                        <a:rPr sz="1800">
                          <a:latin typeface="Calibri"/>
                          <a:cs typeface="Calibri"/>
                        </a:rPr>
                        <a:t>performance</a:t>
                      </a:r>
                      <a:r>
                        <a:rPr sz="1800" spc="-70">
                          <a:latin typeface="Calibri"/>
                          <a:cs typeface="Calibri"/>
                        </a:rPr>
                        <a:t> </a:t>
                      </a:r>
                      <a:r>
                        <a:rPr sz="1800" spc="-10">
                          <a:latin typeface="Calibri"/>
                          <a:cs typeface="Calibri"/>
                        </a:rPr>
                        <a:t>reports </a:t>
                      </a:r>
                      <a:r>
                        <a:rPr sz="1800">
                          <a:latin typeface="Calibri"/>
                          <a:cs typeface="Calibri"/>
                        </a:rPr>
                        <a:t>submitted</a:t>
                      </a:r>
                      <a:r>
                        <a:rPr lang="en-US" sz="1800">
                          <a:latin typeface="Calibri"/>
                          <a:cs typeface="Calibri"/>
                        </a:rPr>
                        <a:t> </a:t>
                      </a:r>
                      <a:r>
                        <a:rPr lang="en-US" sz="1800" spc="-35">
                          <a:latin typeface="Calibri"/>
                          <a:cs typeface="Calibri"/>
                        </a:rPr>
                        <a:t> </a:t>
                      </a:r>
                      <a:r>
                        <a:rPr sz="1800">
                          <a:latin typeface="Calibri"/>
                          <a:cs typeface="Calibri"/>
                        </a:rPr>
                        <a:t>to</a:t>
                      </a:r>
                      <a:r>
                        <a:rPr sz="1800" spc="-45">
                          <a:latin typeface="Calibri"/>
                          <a:cs typeface="Calibri"/>
                        </a:rPr>
                        <a:t> </a:t>
                      </a:r>
                      <a:r>
                        <a:rPr sz="1800" spc="-25">
                          <a:latin typeface="Calibri"/>
                          <a:cs typeface="Calibri"/>
                        </a:rPr>
                        <a:t>DBE</a:t>
                      </a:r>
                      <a:endParaRPr sz="1800">
                        <a:latin typeface="Calibri"/>
                        <a:cs typeface="Calibri"/>
                      </a:endParaRPr>
                    </a:p>
                  </a:txBody>
                  <a:tcPr marL="0" marR="0" marT="28336"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715" algn="ctr">
                        <a:lnSpc>
                          <a:spcPct val="100000"/>
                        </a:lnSpc>
                        <a:spcBef>
                          <a:spcPts val="434"/>
                        </a:spcBef>
                      </a:pPr>
                      <a:r>
                        <a:rPr sz="2000" b="1">
                          <a:latin typeface="Calibri"/>
                          <a:cs typeface="Calibri"/>
                        </a:rPr>
                        <a:t>4</a:t>
                      </a:r>
                    </a:p>
                  </a:txBody>
                  <a:tcPr marL="0" marR="0" marT="44822"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7620" algn="ctr">
                        <a:lnSpc>
                          <a:spcPct val="100000"/>
                        </a:lnSpc>
                        <a:spcBef>
                          <a:spcPts val="434"/>
                        </a:spcBef>
                      </a:pPr>
                      <a:r>
                        <a:rPr sz="2000" b="1" dirty="0">
                          <a:latin typeface="Calibri"/>
                          <a:cs typeface="Calibri"/>
                        </a:rPr>
                        <a:t>4</a:t>
                      </a:r>
                    </a:p>
                  </a:txBody>
                  <a:tcPr marL="0" marR="0" marT="44822"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8255" algn="ctr">
                        <a:lnSpc>
                          <a:spcPct val="100000"/>
                        </a:lnSpc>
                        <a:spcBef>
                          <a:spcPts val="434"/>
                        </a:spcBef>
                      </a:pPr>
                      <a:r>
                        <a:rPr sz="2000" b="1">
                          <a:latin typeface="Calibri"/>
                          <a:cs typeface="Calibri"/>
                        </a:rPr>
                        <a:t>0</a:t>
                      </a:r>
                    </a:p>
                  </a:txBody>
                  <a:tcPr marL="0" marR="0" marT="44822"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893362">
                <a:tc>
                  <a:txBody>
                    <a:bodyPr/>
                    <a:lstStyle/>
                    <a:p>
                      <a:pPr marL="67945">
                        <a:lnSpc>
                          <a:spcPct val="100000"/>
                        </a:lnSpc>
                        <a:spcBef>
                          <a:spcPts val="430"/>
                        </a:spcBef>
                      </a:pPr>
                      <a:r>
                        <a:rPr lang="en-US" sz="1800">
                          <a:latin typeface="+mn-lt"/>
                          <a:cs typeface="Calibri"/>
                        </a:rPr>
                        <a:t>Percentage of employees assessed through performance development system</a:t>
                      </a:r>
                      <a:endParaRPr sz="1800">
                        <a:latin typeface="Calibri"/>
                        <a:cs typeface="Calibri"/>
                      </a:endParaRPr>
                    </a:p>
                  </a:txBody>
                  <a:tcPr marL="0" marR="0" marT="4430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715" algn="ctr">
                        <a:lnSpc>
                          <a:spcPct val="100000"/>
                        </a:lnSpc>
                        <a:spcBef>
                          <a:spcPts val="434"/>
                        </a:spcBef>
                      </a:pPr>
                      <a:r>
                        <a:rPr lang="en-US" sz="2000" b="1">
                          <a:latin typeface="Calibri"/>
                          <a:cs typeface="Calibri"/>
                        </a:rPr>
                        <a:t>100%</a:t>
                      </a:r>
                      <a:endParaRPr sz="2000" b="1">
                        <a:latin typeface="Calibri"/>
                        <a:cs typeface="Calibri"/>
                      </a:endParaRPr>
                    </a:p>
                  </a:txBody>
                  <a:tcPr marL="0" marR="0" marT="44822"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7620" algn="ctr">
                        <a:lnSpc>
                          <a:spcPct val="100000"/>
                        </a:lnSpc>
                        <a:spcBef>
                          <a:spcPts val="434"/>
                        </a:spcBef>
                      </a:pPr>
                      <a:r>
                        <a:rPr lang="en-US" sz="2000" b="1" dirty="0">
                          <a:latin typeface="Calibri"/>
                          <a:cs typeface="Calibri"/>
                        </a:rPr>
                        <a:t>100%</a:t>
                      </a:r>
                      <a:endParaRPr sz="2000" b="1" dirty="0">
                        <a:latin typeface="Calibri"/>
                        <a:cs typeface="Calibri"/>
                      </a:endParaRPr>
                    </a:p>
                  </a:txBody>
                  <a:tcPr marL="0" marR="0" marT="44822"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525" algn="ctr">
                        <a:lnSpc>
                          <a:spcPct val="100000"/>
                        </a:lnSpc>
                        <a:spcBef>
                          <a:spcPts val="434"/>
                        </a:spcBef>
                      </a:pPr>
                      <a:r>
                        <a:rPr lang="en-US" sz="2000" b="1" dirty="0">
                          <a:latin typeface="Calibri"/>
                          <a:cs typeface="Calibri"/>
                        </a:rPr>
                        <a:t>0</a:t>
                      </a:r>
                      <a:endParaRPr sz="2000" b="1" dirty="0">
                        <a:latin typeface="Calibri"/>
                        <a:cs typeface="Calibri"/>
                      </a:endParaRPr>
                    </a:p>
                  </a:txBody>
                  <a:tcPr marL="0" marR="0" marT="44822"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344630">
                <a:tc>
                  <a:txBody>
                    <a:bodyPr/>
                    <a:lstStyle/>
                    <a:p>
                      <a:pPr marL="67945" marR="382905">
                        <a:lnSpc>
                          <a:spcPct val="107300"/>
                        </a:lnSpc>
                        <a:spcBef>
                          <a:spcPts val="275"/>
                        </a:spcBef>
                      </a:pPr>
                      <a:r>
                        <a:rPr lang="en-US" sz="1800">
                          <a:latin typeface="+mn-lt"/>
                          <a:cs typeface="Calibri"/>
                        </a:rPr>
                        <a:t>Percentage of trained employees</a:t>
                      </a:r>
                      <a:endParaRPr sz="1800">
                        <a:latin typeface="Calibri"/>
                        <a:cs typeface="Calibri"/>
                      </a:endParaRPr>
                    </a:p>
                  </a:txBody>
                  <a:tcPr marL="0" marR="0" marT="28336"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5715" algn="ctr">
                        <a:lnSpc>
                          <a:spcPct val="100000"/>
                        </a:lnSpc>
                        <a:spcBef>
                          <a:spcPts val="439"/>
                        </a:spcBef>
                      </a:pPr>
                      <a:r>
                        <a:rPr lang="en-US" sz="2000" b="1">
                          <a:latin typeface="Calibri"/>
                          <a:cs typeface="Calibri"/>
                        </a:rPr>
                        <a:t>30%</a:t>
                      </a:r>
                      <a:endParaRPr sz="2000" b="1">
                        <a:latin typeface="Calibri"/>
                        <a:cs typeface="Calibri"/>
                      </a:endParaRPr>
                    </a:p>
                  </a:txBody>
                  <a:tcPr marL="0" marR="0" marT="45337"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7620" algn="ctr">
                        <a:lnSpc>
                          <a:spcPct val="100000"/>
                        </a:lnSpc>
                        <a:spcBef>
                          <a:spcPts val="439"/>
                        </a:spcBef>
                      </a:pPr>
                      <a:r>
                        <a:rPr lang="en-US" sz="2000" b="1">
                          <a:latin typeface="Calibri"/>
                          <a:cs typeface="Calibri"/>
                        </a:rPr>
                        <a:t>31%</a:t>
                      </a:r>
                      <a:endParaRPr sz="2000" b="1">
                        <a:latin typeface="Calibri"/>
                        <a:cs typeface="Calibri"/>
                      </a:endParaRPr>
                    </a:p>
                  </a:txBody>
                  <a:tcPr marL="0" marR="0" marT="45337"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9525" algn="ctr">
                        <a:lnSpc>
                          <a:spcPct val="100000"/>
                        </a:lnSpc>
                        <a:spcBef>
                          <a:spcPts val="439"/>
                        </a:spcBef>
                      </a:pPr>
                      <a:r>
                        <a:rPr lang="en-US" sz="2000" b="1">
                          <a:latin typeface="Calibri"/>
                          <a:cs typeface="Calibri"/>
                        </a:rPr>
                        <a:t>+1</a:t>
                      </a:r>
                      <a:endParaRPr sz="2000" b="1">
                        <a:latin typeface="Calibri"/>
                        <a:cs typeface="Calibri"/>
                      </a:endParaRPr>
                    </a:p>
                  </a:txBody>
                  <a:tcPr marL="0" marR="0" marT="45337"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22762">
                <a:tc>
                  <a:txBody>
                    <a:bodyPr/>
                    <a:lstStyle/>
                    <a:p>
                      <a:pPr marL="67945" marR="382905">
                        <a:lnSpc>
                          <a:spcPct val="107300"/>
                        </a:lnSpc>
                        <a:spcBef>
                          <a:spcPts val="275"/>
                        </a:spcBef>
                      </a:pPr>
                      <a:r>
                        <a:rPr lang="en-US" sz="1800">
                          <a:latin typeface="+mn-lt"/>
                          <a:cs typeface="Calibri"/>
                        </a:rPr>
                        <a:t>Number of SACE promotion and advocacy activities on the selected core mandates</a:t>
                      </a:r>
                      <a:endParaRPr sz="1800">
                        <a:latin typeface="Calibri"/>
                        <a:cs typeface="Calibri"/>
                      </a:endParaRPr>
                    </a:p>
                  </a:txBody>
                  <a:tcPr marL="0" marR="0" marT="28336" marB="0" anchor="ctr">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marL="5715" algn="ctr">
                        <a:lnSpc>
                          <a:spcPct val="100000"/>
                        </a:lnSpc>
                        <a:spcBef>
                          <a:spcPts val="439"/>
                        </a:spcBef>
                      </a:pPr>
                      <a:r>
                        <a:rPr lang="en-US" sz="2000" b="1">
                          <a:latin typeface="Calibri"/>
                          <a:cs typeface="Calibri"/>
                        </a:rPr>
                        <a:t>4</a:t>
                      </a:r>
                      <a:endParaRPr sz="2000" b="1">
                        <a:latin typeface="Calibri"/>
                        <a:cs typeface="Calibri"/>
                      </a:endParaRPr>
                    </a:p>
                  </a:txBody>
                  <a:tcPr marL="0" marR="0" marT="453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marL="7620" algn="ctr">
                        <a:lnSpc>
                          <a:spcPct val="100000"/>
                        </a:lnSpc>
                        <a:spcBef>
                          <a:spcPts val="439"/>
                        </a:spcBef>
                      </a:pPr>
                      <a:r>
                        <a:rPr lang="en-US" sz="2000" b="1">
                          <a:latin typeface="Calibri"/>
                          <a:cs typeface="Calibri"/>
                        </a:rPr>
                        <a:t>4</a:t>
                      </a:r>
                      <a:endParaRPr sz="2000" b="1">
                        <a:latin typeface="Calibri"/>
                        <a:cs typeface="Calibri"/>
                      </a:endParaRPr>
                    </a:p>
                  </a:txBody>
                  <a:tcPr marL="0" marR="0" marT="4533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marL="9525" algn="ctr">
                        <a:lnSpc>
                          <a:spcPct val="100000"/>
                        </a:lnSpc>
                        <a:spcBef>
                          <a:spcPts val="439"/>
                        </a:spcBef>
                      </a:pPr>
                      <a:r>
                        <a:rPr lang="en-US" sz="2000" b="1" dirty="0">
                          <a:latin typeface="Calibri"/>
                          <a:cs typeface="Calibri"/>
                        </a:rPr>
                        <a:t>4</a:t>
                      </a:r>
                      <a:endParaRPr sz="2000" b="1" dirty="0">
                        <a:latin typeface="Calibri"/>
                        <a:cs typeface="Calibri"/>
                      </a:endParaRPr>
                    </a:p>
                  </a:txBody>
                  <a:tcPr marL="0" marR="0" marT="45337" marB="0" anchor="ctr">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926885611"/>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AEEBC8-9D30-42EF-95F2-386C2653FB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165253" y="502920"/>
            <a:ext cx="3885539" cy="1463040"/>
          </a:xfrm>
          <a:prstGeom prst="rect">
            <a:avLst/>
          </a:prstGeom>
        </p:spPr>
        <p:txBody>
          <a:bodyPr vert="horz" lIns="91440" tIns="45720" rIns="91440" bIns="45720" rtlCol="0" anchor="ctr">
            <a:normAutofit/>
          </a:bodyPr>
          <a:lstStyle/>
          <a:p>
            <a:pPr marL="12700"/>
            <a:r>
              <a:rPr lang="en-US" sz="3400" b="1" i="0" kern="1200" dirty="0">
                <a:solidFill>
                  <a:schemeClr val="tx1"/>
                </a:solidFill>
                <a:latin typeface="+mj-lt"/>
                <a:ea typeface="+mj-ea"/>
                <a:cs typeface="+mj-cs"/>
              </a:rPr>
              <a:t>PROGRAMME</a:t>
            </a:r>
            <a:r>
              <a:rPr lang="en-US" sz="3400" b="1" i="0" kern="1200" spc="-110" dirty="0">
                <a:solidFill>
                  <a:schemeClr val="tx1"/>
                </a:solidFill>
                <a:latin typeface="+mj-lt"/>
                <a:ea typeface="+mj-ea"/>
                <a:cs typeface="+mj-cs"/>
              </a:rPr>
              <a:t> </a:t>
            </a:r>
            <a:r>
              <a:rPr lang="en-US" sz="3400" b="1" i="0" kern="1200" dirty="0">
                <a:solidFill>
                  <a:schemeClr val="tx1"/>
                </a:solidFill>
                <a:latin typeface="+mj-lt"/>
                <a:ea typeface="+mj-ea"/>
                <a:cs typeface="+mj-cs"/>
              </a:rPr>
              <a:t>1</a:t>
            </a:r>
            <a:r>
              <a:rPr lang="en-US" sz="3400" b="1" i="0" kern="1200" spc="-90" dirty="0">
                <a:solidFill>
                  <a:schemeClr val="tx1"/>
                </a:solidFill>
                <a:latin typeface="+mj-lt"/>
                <a:ea typeface="+mj-ea"/>
                <a:cs typeface="+mj-cs"/>
              </a:rPr>
              <a:t> </a:t>
            </a:r>
            <a:r>
              <a:rPr lang="en-US" sz="3400" b="1" i="0" kern="1200" spc="-10" dirty="0">
                <a:solidFill>
                  <a:schemeClr val="tx1"/>
                </a:solidFill>
                <a:latin typeface="+mj-lt"/>
                <a:ea typeface="+mj-ea"/>
                <a:cs typeface="+mj-cs"/>
              </a:rPr>
              <a:t>ADMINISTRATION</a:t>
            </a:r>
            <a:endParaRPr lang="en-US" sz="3400" b="1" kern="1200" dirty="0">
              <a:solidFill>
                <a:schemeClr val="tx1"/>
              </a:solidFill>
              <a:latin typeface="+mj-lt"/>
              <a:ea typeface="+mj-ea"/>
              <a:cs typeface="+mj-cs"/>
            </a:endParaRPr>
          </a:p>
        </p:txBody>
      </p:sp>
      <p:sp>
        <p:nvSpPr>
          <p:cNvPr id="13"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p:nvPr/>
        </p:nvSpPr>
        <p:spPr>
          <a:xfrm>
            <a:off x="4538949" y="502920"/>
            <a:ext cx="7329962" cy="1463040"/>
          </a:xfrm>
          <a:prstGeom prst="rect">
            <a:avLst/>
          </a:prstGeom>
        </p:spPr>
        <p:txBody>
          <a:bodyPr vert="horz" lIns="91440" tIns="45720" rIns="91440" bIns="45720" rtlCol="0" anchor="ctr">
            <a:normAutofit/>
          </a:bodyPr>
          <a:lstStyle/>
          <a:p>
            <a:pPr>
              <a:lnSpc>
                <a:spcPct val="90000"/>
              </a:lnSpc>
              <a:spcBef>
                <a:spcPts val="95"/>
              </a:spcBef>
            </a:pPr>
            <a:r>
              <a:rPr lang="en-US" sz="2400" b="1" dirty="0"/>
              <a:t>Key</a:t>
            </a:r>
            <a:r>
              <a:rPr lang="en-US" sz="2400" b="1" spc="-85" dirty="0"/>
              <a:t> </a:t>
            </a:r>
            <a:r>
              <a:rPr lang="en-US" sz="2400" b="1" dirty="0"/>
              <a:t>performance</a:t>
            </a:r>
            <a:r>
              <a:rPr lang="en-US" sz="2400" b="1" spc="-60" dirty="0"/>
              <a:t> I</a:t>
            </a:r>
            <a:r>
              <a:rPr lang="en-US" sz="2400" b="1" dirty="0"/>
              <a:t>ndicators,</a:t>
            </a:r>
            <a:r>
              <a:rPr lang="en-US" sz="2400" b="1" spc="-60" dirty="0"/>
              <a:t> P</a:t>
            </a:r>
            <a:r>
              <a:rPr lang="en-US" sz="2400" b="1" dirty="0"/>
              <a:t>lanned</a:t>
            </a:r>
            <a:r>
              <a:rPr lang="en-US" sz="2400" b="1" spc="-60" dirty="0"/>
              <a:t> T</a:t>
            </a:r>
            <a:r>
              <a:rPr lang="en-US" sz="2400" b="1" dirty="0"/>
              <a:t>argets</a:t>
            </a:r>
            <a:r>
              <a:rPr lang="en-US" sz="2400" b="1" spc="-60" dirty="0"/>
              <a:t> </a:t>
            </a:r>
            <a:r>
              <a:rPr lang="en-US" sz="2400" b="1" dirty="0"/>
              <a:t>and</a:t>
            </a:r>
            <a:r>
              <a:rPr lang="en-US" sz="2400" b="1" spc="-70" dirty="0"/>
              <a:t> A</a:t>
            </a:r>
            <a:r>
              <a:rPr lang="en-US" sz="2400" b="1" dirty="0"/>
              <a:t>ctual</a:t>
            </a:r>
            <a:r>
              <a:rPr lang="en-US" sz="2400" b="1" spc="-70" dirty="0"/>
              <a:t> </a:t>
            </a:r>
            <a:r>
              <a:rPr lang="en-US" sz="2400" b="1" spc="-10" dirty="0"/>
              <a:t>Achievements</a:t>
            </a:r>
            <a:endParaRPr lang="en-US" sz="2400" dirty="0"/>
          </a:p>
        </p:txBody>
      </p:sp>
      <p:sp>
        <p:nvSpPr>
          <p:cNvPr id="5" name="object 5"/>
          <p:cNvSpPr txBox="1">
            <a:spLocks noGrp="1"/>
          </p:cNvSpPr>
          <p:nvPr>
            <p:ph type="sldNum" sz="quarter" idx="7"/>
          </p:nvPr>
        </p:nvSpPr>
        <p:spPr>
          <a:xfrm>
            <a:off x="8610600" y="6356350"/>
            <a:ext cx="2743200" cy="365125"/>
          </a:xfrm>
          <a:prstGeom prst="rect">
            <a:avLst/>
          </a:prstGeom>
        </p:spPr>
        <p:txBody>
          <a:bodyPr vert="horz" lIns="91440" tIns="45720" rIns="91440" bIns="45720" rtlCol="0" anchor="ctr">
            <a:normAutofit/>
          </a:bodyPr>
          <a:lstStyle>
            <a:defPPr>
              <a:defRPr kern="0"/>
            </a:defPPr>
            <a:lvl1pPr>
              <a:defRPr sz="1200" b="0" i="0">
                <a:solidFill>
                  <a:schemeClr val="tx1"/>
                </a:solidFill>
                <a:latin typeface="Arial"/>
                <a:cs typeface="Arial"/>
              </a:defRPr>
            </a:lvl1pPr>
          </a:lstStyle>
          <a:p>
            <a:pPr algn="r">
              <a:spcAft>
                <a:spcPts val="600"/>
              </a:spcAft>
            </a:pPr>
            <a:fld id="{81D60167-4931-47E6-BA6A-407CBD079E47}" type="slidenum">
              <a:rPr lang="en-US" spc="-5" smtClean="0">
                <a:solidFill>
                  <a:schemeClr val="tx1">
                    <a:tint val="75000"/>
                  </a:schemeClr>
                </a:solidFill>
                <a:latin typeface="+mn-lt"/>
                <a:cs typeface="+mn-cs"/>
              </a:rPr>
              <a:pPr algn="r">
                <a:spcAft>
                  <a:spcPts val="600"/>
                </a:spcAft>
              </a:pPr>
              <a:t>23</a:t>
            </a:fld>
            <a:endParaRPr lang="en-US" spc="-25">
              <a:solidFill>
                <a:schemeClr val="tx1">
                  <a:tint val="75000"/>
                </a:schemeClr>
              </a:solidFill>
              <a:latin typeface="+mn-lt"/>
              <a:cs typeface="+mn-cs"/>
            </a:endParaRPr>
          </a:p>
        </p:txBody>
      </p:sp>
      <p:graphicFrame>
        <p:nvGraphicFramePr>
          <p:cNvPr id="4" name="object 4"/>
          <p:cNvGraphicFramePr>
            <a:graphicFrameLocks noGrp="1"/>
          </p:cNvGraphicFramePr>
          <p:nvPr>
            <p:extLst>
              <p:ext uri="{D42A27DB-BD31-4B8C-83A1-F6EECF244321}">
                <p14:modId xmlns:p14="http://schemas.microsoft.com/office/powerpoint/2010/main" val="1615563476"/>
              </p:ext>
            </p:extLst>
          </p:nvPr>
        </p:nvGraphicFramePr>
        <p:xfrm>
          <a:off x="352540" y="2468880"/>
          <a:ext cx="11152815" cy="3462371"/>
        </p:xfrm>
        <a:graphic>
          <a:graphicData uri="http://schemas.openxmlformats.org/drawingml/2006/table">
            <a:tbl>
              <a:tblPr firstRow="1" bandRow="1">
                <a:tableStyleId>{2D5ABB26-0587-4C30-8999-92F81FD0307C}</a:tableStyleId>
              </a:tblPr>
              <a:tblGrid>
                <a:gridCol w="3687161">
                  <a:extLst>
                    <a:ext uri="{9D8B030D-6E8A-4147-A177-3AD203B41FA5}">
                      <a16:colId xmlns:a16="http://schemas.microsoft.com/office/drawing/2014/main" val="20000"/>
                    </a:ext>
                  </a:extLst>
                </a:gridCol>
                <a:gridCol w="1602561">
                  <a:extLst>
                    <a:ext uri="{9D8B030D-6E8A-4147-A177-3AD203B41FA5}">
                      <a16:colId xmlns:a16="http://schemas.microsoft.com/office/drawing/2014/main" val="20001"/>
                    </a:ext>
                  </a:extLst>
                </a:gridCol>
                <a:gridCol w="2091397">
                  <a:extLst>
                    <a:ext uri="{9D8B030D-6E8A-4147-A177-3AD203B41FA5}">
                      <a16:colId xmlns:a16="http://schemas.microsoft.com/office/drawing/2014/main" val="20002"/>
                    </a:ext>
                  </a:extLst>
                </a:gridCol>
                <a:gridCol w="3771696">
                  <a:extLst>
                    <a:ext uri="{9D8B030D-6E8A-4147-A177-3AD203B41FA5}">
                      <a16:colId xmlns:a16="http://schemas.microsoft.com/office/drawing/2014/main" val="20003"/>
                    </a:ext>
                  </a:extLst>
                </a:gridCol>
              </a:tblGrid>
              <a:tr h="1466034">
                <a:tc>
                  <a:txBody>
                    <a:bodyPr/>
                    <a:lstStyle/>
                    <a:p>
                      <a:pPr marL="68580" algn="ctr">
                        <a:lnSpc>
                          <a:spcPts val="2335"/>
                        </a:lnSpc>
                        <a:tabLst>
                          <a:tab pos="1238885" algn="l"/>
                        </a:tabLst>
                      </a:pPr>
                      <a:endParaRPr lang="en-GB" sz="2000" b="1" spc="-25" dirty="0">
                        <a:latin typeface="Calibri"/>
                        <a:cs typeface="Calibri"/>
                      </a:endParaRPr>
                    </a:p>
                    <a:p>
                      <a:pPr marL="68580" algn="ctr">
                        <a:lnSpc>
                          <a:spcPts val="2335"/>
                        </a:lnSpc>
                        <a:tabLst>
                          <a:tab pos="1238885" algn="l"/>
                        </a:tabLst>
                      </a:pPr>
                      <a:r>
                        <a:rPr sz="2000" b="1" spc="-25" dirty="0">
                          <a:latin typeface="Calibri"/>
                          <a:cs typeface="Calibri"/>
                        </a:rPr>
                        <a:t>KEY</a:t>
                      </a:r>
                      <a:r>
                        <a:rPr lang="en-US" sz="2000" b="1" spc="-25" dirty="0">
                          <a:latin typeface="Calibri"/>
                          <a:cs typeface="Calibri"/>
                        </a:rPr>
                        <a:t> </a:t>
                      </a:r>
                      <a:r>
                        <a:rPr sz="2000" b="1" spc="-10" dirty="0">
                          <a:latin typeface="Calibri"/>
                          <a:cs typeface="Calibri"/>
                        </a:rPr>
                        <a:t>PERFORMANCE</a:t>
                      </a:r>
                      <a:r>
                        <a:rPr lang="en-US" sz="2000" b="1" spc="-10" dirty="0">
                          <a:latin typeface="Calibri"/>
                          <a:cs typeface="Calibri"/>
                        </a:rPr>
                        <a:t> </a:t>
                      </a:r>
                      <a:r>
                        <a:rPr sz="2000" b="1" spc="-10" dirty="0">
                          <a:latin typeface="Calibri"/>
                          <a:cs typeface="Calibri"/>
                        </a:rPr>
                        <a:t>INDICATOR</a:t>
                      </a:r>
                      <a:endParaRPr sz="20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2"/>
                    </a:solidFill>
                  </a:tcPr>
                </a:tc>
                <a:tc>
                  <a:txBody>
                    <a:bodyPr/>
                    <a:lstStyle/>
                    <a:p>
                      <a:pPr marL="68580" algn="ctr">
                        <a:lnSpc>
                          <a:spcPts val="2335"/>
                        </a:lnSpc>
                      </a:pPr>
                      <a:endParaRPr lang="en-ZA" sz="2000" b="1" dirty="0">
                        <a:latin typeface="Calibri"/>
                        <a:cs typeface="Calibri"/>
                      </a:endParaRPr>
                    </a:p>
                    <a:p>
                      <a:pPr marL="68580" algn="ctr">
                        <a:lnSpc>
                          <a:spcPts val="2335"/>
                        </a:lnSpc>
                      </a:pPr>
                      <a:r>
                        <a:rPr sz="2000" b="1" dirty="0">
                          <a:latin typeface="Calibri"/>
                          <a:cs typeface="Calibri"/>
                        </a:rPr>
                        <a:t>PLANNED</a:t>
                      </a:r>
                      <a:r>
                        <a:rPr sz="2000" b="1" spc="-35" dirty="0">
                          <a:latin typeface="Calibri"/>
                          <a:cs typeface="Calibri"/>
                        </a:rPr>
                        <a:t> </a:t>
                      </a:r>
                      <a:r>
                        <a:rPr sz="2000" b="1" spc="-10" dirty="0">
                          <a:latin typeface="Calibri"/>
                          <a:cs typeface="Calibri"/>
                        </a:rPr>
                        <a:t>TARGET</a:t>
                      </a:r>
                      <a:endParaRPr sz="2000" dirty="0">
                        <a:latin typeface="Calibri"/>
                        <a:cs typeface="Calibri"/>
                      </a:endParaRPr>
                    </a:p>
                    <a:p>
                      <a:pPr marL="68580" algn="ctr">
                        <a:lnSpc>
                          <a:spcPct val="100000"/>
                        </a:lnSpc>
                        <a:spcBef>
                          <a:spcPts val="960"/>
                        </a:spcBef>
                      </a:pPr>
                      <a:r>
                        <a:rPr sz="2000" b="1" spc="-10" dirty="0">
                          <a:latin typeface="Calibri"/>
                          <a:cs typeface="Calibri"/>
                        </a:rPr>
                        <a:t>202</a:t>
                      </a:r>
                      <a:r>
                        <a:rPr lang="en-US" sz="2000" b="1" spc="-10" dirty="0">
                          <a:latin typeface="Calibri"/>
                          <a:cs typeface="Calibri"/>
                        </a:rPr>
                        <a:t>1</a:t>
                      </a:r>
                      <a:r>
                        <a:rPr sz="2000" b="1" spc="-10" dirty="0">
                          <a:latin typeface="Calibri"/>
                          <a:cs typeface="Calibri"/>
                        </a:rPr>
                        <a:t>/2</a:t>
                      </a:r>
                      <a:r>
                        <a:rPr lang="en-US" sz="2000" b="1" spc="-10" dirty="0">
                          <a:latin typeface="Calibri"/>
                          <a:cs typeface="Calibri"/>
                        </a:rPr>
                        <a:t>2</a:t>
                      </a:r>
                      <a:endParaRPr sz="20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2"/>
                    </a:solidFill>
                  </a:tcPr>
                </a:tc>
                <a:tc>
                  <a:txBody>
                    <a:bodyPr/>
                    <a:lstStyle/>
                    <a:p>
                      <a:pPr marL="69215" algn="ctr">
                        <a:lnSpc>
                          <a:spcPts val="2090"/>
                        </a:lnSpc>
                      </a:pPr>
                      <a:endParaRPr lang="en-GB" sz="2000" b="1" dirty="0">
                        <a:latin typeface="Calibri"/>
                        <a:cs typeface="Calibri"/>
                      </a:endParaRPr>
                    </a:p>
                    <a:p>
                      <a:pPr marL="69215" algn="ctr">
                        <a:lnSpc>
                          <a:spcPts val="2090"/>
                        </a:lnSpc>
                      </a:pPr>
                      <a:r>
                        <a:rPr sz="2000" b="1" dirty="0">
                          <a:latin typeface="Calibri"/>
                          <a:cs typeface="Calibri"/>
                        </a:rPr>
                        <a:t>ACTUAL</a:t>
                      </a:r>
                      <a:r>
                        <a:rPr sz="2000" b="1" spc="-85" dirty="0">
                          <a:latin typeface="Calibri"/>
                          <a:cs typeface="Calibri"/>
                        </a:rPr>
                        <a:t> </a:t>
                      </a:r>
                      <a:r>
                        <a:rPr sz="2000" b="1" spc="-10" dirty="0">
                          <a:latin typeface="Calibri"/>
                          <a:cs typeface="Calibri"/>
                        </a:rPr>
                        <a:t>ACHIEVEMENT</a:t>
                      </a:r>
                      <a:r>
                        <a:rPr lang="en-US" sz="2000" b="0" spc="0" dirty="0">
                          <a:latin typeface="Calibri"/>
                          <a:cs typeface="Calibri"/>
                        </a:rPr>
                        <a:t> </a:t>
                      </a:r>
                      <a:r>
                        <a:rPr sz="2000" b="1" spc="-10" dirty="0">
                          <a:latin typeface="Calibri"/>
                          <a:cs typeface="Calibri"/>
                        </a:rPr>
                        <a:t>202</a:t>
                      </a:r>
                      <a:r>
                        <a:rPr lang="en-US" sz="2000" b="1" spc="-10" dirty="0">
                          <a:latin typeface="Calibri"/>
                          <a:cs typeface="Calibri"/>
                        </a:rPr>
                        <a:t>1</a:t>
                      </a:r>
                      <a:r>
                        <a:rPr sz="2000" b="1" spc="-10" dirty="0">
                          <a:latin typeface="Calibri"/>
                          <a:cs typeface="Calibri"/>
                        </a:rPr>
                        <a:t>/2</a:t>
                      </a:r>
                      <a:r>
                        <a:rPr lang="en-US" sz="2000" b="1" spc="-10" dirty="0">
                          <a:latin typeface="Calibri"/>
                          <a:cs typeface="Calibri"/>
                        </a:rPr>
                        <a:t>2</a:t>
                      </a:r>
                      <a:endParaRPr sz="20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2"/>
                    </a:solidFill>
                  </a:tcPr>
                </a:tc>
                <a:tc>
                  <a:txBody>
                    <a:bodyPr/>
                    <a:lstStyle/>
                    <a:p>
                      <a:pPr marL="69215" algn="ctr">
                        <a:lnSpc>
                          <a:spcPts val="2090"/>
                        </a:lnSpc>
                        <a:tabLst>
                          <a:tab pos="1323975" algn="l"/>
                          <a:tab pos="2112010" algn="l"/>
                        </a:tabLst>
                      </a:pPr>
                      <a:endParaRPr lang="en-GB" sz="2000" b="1" spc="-10" dirty="0">
                        <a:latin typeface="Calibri"/>
                        <a:cs typeface="Calibri"/>
                      </a:endParaRPr>
                    </a:p>
                    <a:p>
                      <a:pPr marL="69215" algn="ctr">
                        <a:lnSpc>
                          <a:spcPts val="2090"/>
                        </a:lnSpc>
                        <a:tabLst>
                          <a:tab pos="1323975" algn="l"/>
                          <a:tab pos="2112010" algn="l"/>
                        </a:tabLst>
                      </a:pPr>
                      <a:r>
                        <a:rPr sz="2000" b="1" spc="-10" dirty="0">
                          <a:latin typeface="Calibri"/>
                          <a:cs typeface="Calibri"/>
                        </a:rPr>
                        <a:t>DEVIATION</a:t>
                      </a:r>
                      <a:r>
                        <a:rPr lang="en-US" sz="2000" b="1" spc="-10" dirty="0">
                          <a:latin typeface="Calibri"/>
                          <a:cs typeface="Calibri"/>
                        </a:rPr>
                        <a:t> FROM PLANNED </a:t>
                      </a:r>
                      <a:r>
                        <a:rPr sz="2000" b="1" spc="-10" dirty="0">
                          <a:latin typeface="Calibri"/>
                          <a:cs typeface="Calibri"/>
                        </a:rPr>
                        <a:t>TARGET</a:t>
                      </a:r>
                      <a:r>
                        <a:rPr lang="en-US" sz="2000" b="1" spc="-10" dirty="0">
                          <a:latin typeface="Calibri"/>
                          <a:cs typeface="Calibri"/>
                        </a:rPr>
                        <a:t> </a:t>
                      </a:r>
                      <a:r>
                        <a:rPr sz="2000" b="1" spc="-25" dirty="0">
                          <a:latin typeface="Calibri"/>
                          <a:cs typeface="Calibri"/>
                        </a:rPr>
                        <a:t>TO</a:t>
                      </a:r>
                      <a:r>
                        <a:rPr lang="en-US" sz="2000" b="1" spc="-25" dirty="0">
                          <a:latin typeface="Calibri"/>
                          <a:cs typeface="Calibri"/>
                        </a:rPr>
                        <a:t> </a:t>
                      </a:r>
                      <a:r>
                        <a:rPr sz="2000" b="1" spc="-25" dirty="0">
                          <a:latin typeface="Calibri"/>
                          <a:cs typeface="Calibri"/>
                        </a:rPr>
                        <a:t>ACTUAL </a:t>
                      </a:r>
                      <a:r>
                        <a:rPr sz="2000" b="1" dirty="0">
                          <a:latin typeface="Calibri"/>
                          <a:cs typeface="Calibri"/>
                        </a:rPr>
                        <a:t>ACHIEVEMENT</a:t>
                      </a:r>
                      <a:r>
                        <a:rPr sz="2000" b="1" spc="-80" dirty="0">
                          <a:latin typeface="Calibri"/>
                          <a:cs typeface="Calibri"/>
                        </a:rPr>
                        <a:t> </a:t>
                      </a:r>
                      <a:r>
                        <a:rPr sz="2000" b="1" spc="-10" dirty="0">
                          <a:latin typeface="Calibri"/>
                          <a:cs typeface="Calibri"/>
                        </a:rPr>
                        <a:t>202</a:t>
                      </a:r>
                      <a:r>
                        <a:rPr lang="en-US" sz="2000" b="1" spc="-10" dirty="0">
                          <a:latin typeface="Calibri"/>
                          <a:cs typeface="Calibri"/>
                        </a:rPr>
                        <a:t>1</a:t>
                      </a:r>
                      <a:r>
                        <a:rPr sz="2000" b="1" spc="-10" dirty="0">
                          <a:latin typeface="Calibri"/>
                          <a:cs typeface="Calibri"/>
                        </a:rPr>
                        <a:t>/2</a:t>
                      </a:r>
                      <a:r>
                        <a:rPr lang="en-US" sz="2000" b="1" spc="-10" dirty="0">
                          <a:latin typeface="Calibri"/>
                          <a:cs typeface="Calibri"/>
                        </a:rPr>
                        <a:t>2</a:t>
                      </a:r>
                      <a:endParaRPr sz="20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2"/>
                    </a:solidFill>
                  </a:tcPr>
                </a:tc>
                <a:extLst>
                  <a:ext uri="{0D108BD9-81ED-4DB2-BD59-A6C34878D82A}">
                    <a16:rowId xmlns:a16="http://schemas.microsoft.com/office/drawing/2014/main" val="10000"/>
                  </a:ext>
                </a:extLst>
              </a:tr>
              <a:tr h="1104300">
                <a:tc>
                  <a:txBody>
                    <a:bodyPr/>
                    <a:lstStyle/>
                    <a:p>
                      <a:pPr marL="67310">
                        <a:lnSpc>
                          <a:spcPct val="100000"/>
                        </a:lnSpc>
                        <a:spcBef>
                          <a:spcPts val="434"/>
                        </a:spcBef>
                      </a:pPr>
                      <a:r>
                        <a:rPr sz="2400" spc="-10">
                          <a:latin typeface="+mn-lt"/>
                          <a:cs typeface="Calibri"/>
                        </a:rPr>
                        <a:t>Percentage</a:t>
                      </a:r>
                      <a:r>
                        <a:rPr sz="2400" spc="-15">
                          <a:latin typeface="+mn-lt"/>
                          <a:cs typeface="Calibri"/>
                        </a:rPr>
                        <a:t> </a:t>
                      </a:r>
                      <a:r>
                        <a:rPr sz="2400">
                          <a:latin typeface="+mn-lt"/>
                          <a:cs typeface="Calibri"/>
                        </a:rPr>
                        <a:t>of </a:t>
                      </a:r>
                      <a:r>
                        <a:rPr sz="2400" spc="-10">
                          <a:latin typeface="+mn-lt"/>
                          <a:cs typeface="Calibri"/>
                        </a:rPr>
                        <a:t>invoices</a:t>
                      </a:r>
                      <a:endParaRPr sz="2400">
                        <a:latin typeface="+mn-lt"/>
                        <a:cs typeface="Calibri"/>
                      </a:endParaRPr>
                    </a:p>
                    <a:p>
                      <a:pPr marL="67310">
                        <a:lnSpc>
                          <a:spcPct val="100000"/>
                        </a:lnSpc>
                        <a:spcBef>
                          <a:spcPts val="1150"/>
                        </a:spcBef>
                      </a:pPr>
                      <a:r>
                        <a:rPr sz="2400">
                          <a:latin typeface="+mn-lt"/>
                          <a:cs typeface="Calibri"/>
                        </a:rPr>
                        <a:t>paid</a:t>
                      </a:r>
                      <a:r>
                        <a:rPr sz="2400" spc="-5">
                          <a:latin typeface="+mn-lt"/>
                          <a:cs typeface="Calibri"/>
                        </a:rPr>
                        <a:t> </a:t>
                      </a:r>
                      <a:r>
                        <a:rPr sz="2400">
                          <a:latin typeface="+mn-lt"/>
                          <a:cs typeface="Calibri"/>
                        </a:rPr>
                        <a:t>within</a:t>
                      </a:r>
                      <a:r>
                        <a:rPr sz="2400" spc="15">
                          <a:latin typeface="+mn-lt"/>
                          <a:cs typeface="Calibri"/>
                        </a:rPr>
                        <a:t> </a:t>
                      </a:r>
                      <a:r>
                        <a:rPr sz="2400">
                          <a:latin typeface="+mn-lt"/>
                          <a:cs typeface="Calibri"/>
                        </a:rPr>
                        <a:t>30</a:t>
                      </a:r>
                      <a:r>
                        <a:rPr sz="2400" spc="-10">
                          <a:latin typeface="+mn-lt"/>
                          <a:cs typeface="Calibri"/>
                        </a:rPr>
                        <a:t> </a:t>
                      </a:r>
                      <a:r>
                        <a:rPr sz="2400" spc="-20">
                          <a:latin typeface="+mn-lt"/>
                          <a:cs typeface="Calibri"/>
                        </a:rPr>
                        <a:t>days</a:t>
                      </a:r>
                      <a:endParaRPr sz="2400">
                        <a:latin typeface="+mn-lt"/>
                        <a:cs typeface="Calibri"/>
                      </a:endParaRPr>
                    </a:p>
                  </a:txBody>
                  <a:tcPr marL="0" marR="0" marT="73809"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9525" algn="ctr">
                        <a:lnSpc>
                          <a:spcPct val="100000"/>
                        </a:lnSpc>
                        <a:spcBef>
                          <a:spcPts val="440"/>
                        </a:spcBef>
                      </a:pPr>
                      <a:r>
                        <a:rPr sz="2400" b="1" spc="-20" dirty="0">
                          <a:latin typeface="+mn-lt"/>
                          <a:cs typeface="Calibri"/>
                        </a:rPr>
                        <a:t>100%</a:t>
                      </a:r>
                      <a:endParaRPr sz="2400" b="1" dirty="0">
                        <a:latin typeface="+mn-lt"/>
                        <a:cs typeface="Calibri"/>
                      </a:endParaRPr>
                    </a:p>
                  </a:txBody>
                  <a:tcPr marL="0" marR="0" marT="746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10160" algn="ctr">
                        <a:lnSpc>
                          <a:spcPct val="100000"/>
                        </a:lnSpc>
                        <a:spcBef>
                          <a:spcPts val="440"/>
                        </a:spcBef>
                      </a:pPr>
                      <a:r>
                        <a:rPr sz="2400" b="1" spc="-10" dirty="0">
                          <a:latin typeface="+mn-lt"/>
                          <a:cs typeface="Calibri"/>
                        </a:rPr>
                        <a:t>9</a:t>
                      </a:r>
                      <a:r>
                        <a:rPr lang="en-US" sz="2400" b="1" spc="-10" dirty="0">
                          <a:latin typeface="+mn-lt"/>
                          <a:cs typeface="Calibri"/>
                        </a:rPr>
                        <a:t>1</a:t>
                      </a:r>
                      <a:r>
                        <a:rPr sz="2400" b="1" spc="-10" dirty="0">
                          <a:latin typeface="+mn-lt"/>
                          <a:cs typeface="Calibri"/>
                        </a:rPr>
                        <a:t>%</a:t>
                      </a:r>
                      <a:endParaRPr sz="2400" b="1" dirty="0">
                        <a:latin typeface="+mn-lt"/>
                        <a:cs typeface="Calibri"/>
                      </a:endParaRPr>
                    </a:p>
                  </a:txBody>
                  <a:tcPr marL="0" marR="0" marT="7465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10160" algn="ctr">
                        <a:lnSpc>
                          <a:spcPct val="100000"/>
                        </a:lnSpc>
                        <a:spcBef>
                          <a:spcPts val="440"/>
                        </a:spcBef>
                      </a:pPr>
                      <a:r>
                        <a:rPr lang="en-US" sz="2400" b="1" spc="-10" dirty="0">
                          <a:latin typeface="+mn-lt"/>
                          <a:cs typeface="Calibri"/>
                        </a:rPr>
                        <a:t>-9</a:t>
                      </a:r>
                      <a:r>
                        <a:rPr sz="2400" b="1" spc="-20" dirty="0">
                          <a:latin typeface="+mn-lt"/>
                          <a:cs typeface="Calibri"/>
                        </a:rPr>
                        <a:t>%</a:t>
                      </a:r>
                      <a:endParaRPr sz="2400" b="1" dirty="0">
                        <a:latin typeface="+mn-lt"/>
                        <a:cs typeface="Calibri"/>
                      </a:endParaRPr>
                    </a:p>
                  </a:txBody>
                  <a:tcPr marL="0" marR="0" marT="74658"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0003"/>
                  </a:ext>
                </a:extLst>
              </a:tr>
              <a:tr h="892037">
                <a:tc>
                  <a:txBody>
                    <a:bodyPr/>
                    <a:lstStyle/>
                    <a:p>
                      <a:pPr marL="67310">
                        <a:lnSpc>
                          <a:spcPct val="100000"/>
                        </a:lnSpc>
                        <a:spcBef>
                          <a:spcPts val="434"/>
                        </a:spcBef>
                      </a:pPr>
                      <a:r>
                        <a:rPr lang="en-US" sz="2400" dirty="0">
                          <a:latin typeface="+mn-lt"/>
                          <a:cs typeface="Calibri"/>
                        </a:rPr>
                        <a:t>Percentage of Digitised system in a year</a:t>
                      </a:r>
                      <a:endParaRPr sz="2400" dirty="0">
                        <a:latin typeface="+mn-lt"/>
                        <a:cs typeface="Calibri"/>
                      </a:endParaRPr>
                    </a:p>
                  </a:txBody>
                  <a:tcPr marL="0" marR="0" marT="7380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0" algn="ctr">
                        <a:lnSpc>
                          <a:spcPct val="100000"/>
                        </a:lnSpc>
                        <a:spcBef>
                          <a:spcPts val="440"/>
                        </a:spcBef>
                      </a:pPr>
                      <a:r>
                        <a:rPr lang="en-US" sz="2400" b="1">
                          <a:latin typeface="+mn-lt"/>
                          <a:cs typeface="Calibri"/>
                        </a:rPr>
                        <a:t>60%</a:t>
                      </a:r>
                      <a:endParaRPr sz="2400" b="1">
                        <a:latin typeface="+mn-lt"/>
                        <a:cs typeface="Calibri"/>
                      </a:endParaRPr>
                    </a:p>
                  </a:txBody>
                  <a:tcPr marL="0" marR="0" marT="7465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985" algn="ctr">
                        <a:lnSpc>
                          <a:spcPct val="100000"/>
                        </a:lnSpc>
                        <a:spcBef>
                          <a:spcPts val="440"/>
                        </a:spcBef>
                      </a:pPr>
                      <a:r>
                        <a:rPr lang="en-US" sz="2400" b="1">
                          <a:latin typeface="+mn-lt"/>
                          <a:cs typeface="Calibri"/>
                        </a:rPr>
                        <a:t>40%</a:t>
                      </a:r>
                      <a:endParaRPr sz="2400" b="1">
                        <a:latin typeface="+mn-lt"/>
                        <a:cs typeface="Calibri"/>
                      </a:endParaRPr>
                    </a:p>
                  </a:txBody>
                  <a:tcPr marL="0" marR="0" marT="7465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7620" algn="ctr">
                        <a:lnSpc>
                          <a:spcPct val="100000"/>
                        </a:lnSpc>
                        <a:spcBef>
                          <a:spcPts val="440"/>
                        </a:spcBef>
                      </a:pPr>
                      <a:r>
                        <a:rPr sz="2400" b="1" dirty="0">
                          <a:latin typeface="+mn-lt"/>
                          <a:cs typeface="Calibri"/>
                        </a:rPr>
                        <a:t>-</a:t>
                      </a:r>
                      <a:r>
                        <a:rPr lang="en-US" sz="2400" b="1" dirty="0">
                          <a:latin typeface="+mn-lt"/>
                          <a:cs typeface="Calibri"/>
                        </a:rPr>
                        <a:t>20%</a:t>
                      </a:r>
                      <a:endParaRPr sz="2400" b="1" dirty="0">
                        <a:latin typeface="+mn-lt"/>
                        <a:cs typeface="Calibri"/>
                      </a:endParaRPr>
                    </a:p>
                  </a:txBody>
                  <a:tcPr marL="0" marR="0" marT="74658"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890338" y="640080"/>
            <a:ext cx="3734014" cy="3566160"/>
          </a:xfrm>
          <a:prstGeom prst="rect">
            <a:avLst/>
          </a:prstGeom>
        </p:spPr>
        <p:txBody>
          <a:bodyPr vert="horz" lIns="91440" tIns="45720" rIns="91440" bIns="45720" rtlCol="0" anchor="b">
            <a:normAutofit/>
          </a:bodyPr>
          <a:lstStyle/>
          <a:p>
            <a:endParaRPr lang="en-US" sz="3400"/>
          </a:p>
          <a:p>
            <a:pPr marL="790575"/>
            <a:r>
              <a:rPr lang="en-US" sz="3400" b="1" i="0"/>
              <a:t>PROGRAMME</a:t>
            </a:r>
            <a:r>
              <a:rPr lang="en-US" sz="3400" b="1" i="0" spc="-75"/>
              <a:t> </a:t>
            </a:r>
            <a:r>
              <a:rPr lang="en-US" sz="3400" b="1" i="0"/>
              <a:t>2</a:t>
            </a:r>
            <a:br>
              <a:rPr lang="en-US" sz="3400" b="1" i="0"/>
            </a:br>
            <a:r>
              <a:rPr lang="en-US" sz="3400" b="1" i="0"/>
              <a:t>PROFESSIONAL REGISTRATION</a:t>
            </a:r>
            <a:endParaRPr lang="en-US" sz="3400" b="1"/>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D913B88-37DC-512C-5C65-D2701063781E}"/>
              </a:ext>
            </a:extLst>
          </p:cNvPr>
          <p:cNvPicPr>
            <a:picLocks noChangeAspect="1"/>
          </p:cNvPicPr>
          <p:nvPr/>
        </p:nvPicPr>
        <p:blipFill rotWithShape="1">
          <a:blip r:embed="rId2"/>
          <a:srcRect b="2896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object 3"/>
          <p:cNvSpPr txBox="1">
            <a:spLocks noGrp="1"/>
          </p:cNvSpPr>
          <p:nvPr>
            <p:ph type="sldNum" sz="quarter" idx="7"/>
          </p:nvPr>
        </p:nvSpPr>
        <p:spPr>
          <a:xfrm>
            <a:off x="10591800" y="6356350"/>
            <a:ext cx="762000" cy="365125"/>
          </a:xfrm>
          <a:prstGeom prst="rect">
            <a:avLst/>
          </a:prstGeom>
        </p:spPr>
        <p:txBody>
          <a:bodyPr vert="horz" lIns="91440" tIns="45720" rIns="91440" bIns="45720" rtlCol="0" anchor="ctr">
            <a:normAutofit/>
          </a:bodyPr>
          <a:lstStyle>
            <a:defPPr>
              <a:defRPr kern="0"/>
            </a:defPPr>
            <a:lvl1pPr>
              <a:defRPr sz="1200" b="0" i="0">
                <a:solidFill>
                  <a:schemeClr val="tx1"/>
                </a:solidFill>
                <a:latin typeface="Arial"/>
                <a:cs typeface="Arial"/>
              </a:defRPr>
            </a:lvl1pPr>
          </a:lstStyle>
          <a:p>
            <a:pPr algn="r">
              <a:spcAft>
                <a:spcPts val="600"/>
              </a:spcAft>
              <a:defRPr/>
            </a:pPr>
            <a:fld id="{81D60167-4931-47E6-BA6A-407CBD079E47}" type="slidenum">
              <a:rPr lang="en-US">
                <a:solidFill>
                  <a:srgbClr val="FFFFFF"/>
                </a:solidFill>
                <a:latin typeface="Calibri" panose="020F0502020204030204"/>
                <a:cs typeface="+mn-cs"/>
              </a:rPr>
              <a:pPr algn="r">
                <a:spcAft>
                  <a:spcPts val="600"/>
                </a:spcAft>
                <a:defRPr/>
              </a:pPr>
              <a:t>24</a:t>
            </a:fld>
            <a:endParaRPr lang="en-US">
              <a:solidFill>
                <a:srgbClr val="FFFFFF"/>
              </a:solidFill>
              <a:latin typeface="Calibri" panose="020F0502020204030204"/>
              <a:cs typeface="+mn-cs"/>
            </a:endParaRPr>
          </a:p>
        </p:txBody>
      </p:sp>
    </p:spTree>
    <p:extLst>
      <p:ext uri="{BB962C8B-B14F-4D97-AF65-F5344CB8AC3E}">
        <p14:creationId xmlns:p14="http://schemas.microsoft.com/office/powerpoint/2010/main" val="396040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19A166-7571-4003-A6B8-B62034C3ED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txBox="1">
            <a:spLocks noGrp="1"/>
          </p:cNvSpPr>
          <p:nvPr>
            <p:ph type="title"/>
          </p:nvPr>
        </p:nvSpPr>
        <p:spPr>
          <a:xfrm>
            <a:off x="154236" y="620392"/>
            <a:ext cx="4178773" cy="5504688"/>
          </a:xfrm>
          <a:prstGeom prst="rect">
            <a:avLst/>
          </a:prstGeom>
        </p:spPr>
        <p:txBody>
          <a:bodyPr vert="horz" lIns="91440" tIns="45720" rIns="91440" bIns="45720" rtlCol="0" anchor="ctr">
            <a:normAutofit/>
          </a:bodyPr>
          <a:lstStyle/>
          <a:p>
            <a:pPr marL="12700">
              <a:tabLst>
                <a:tab pos="2893060" algn="l"/>
              </a:tabLst>
            </a:pPr>
            <a:r>
              <a:rPr lang="en-US" sz="4700" i="0" kern="1200" dirty="0">
                <a:solidFill>
                  <a:schemeClr val="bg1"/>
                </a:solidFill>
                <a:latin typeface="+mj-lt"/>
                <a:ea typeface="+mj-ea"/>
                <a:cs typeface="+mj-cs"/>
              </a:rPr>
              <a:t>PROGRAMME</a:t>
            </a:r>
            <a:r>
              <a:rPr lang="en-US" sz="4700" i="0" kern="1200" spc="-155" dirty="0">
                <a:solidFill>
                  <a:schemeClr val="bg1"/>
                </a:solidFill>
                <a:latin typeface="+mj-lt"/>
                <a:ea typeface="+mj-ea"/>
                <a:cs typeface="+mj-cs"/>
              </a:rPr>
              <a:t> </a:t>
            </a:r>
            <a:r>
              <a:rPr lang="en-US" sz="4700" i="0" kern="1200" spc="-25" dirty="0">
                <a:solidFill>
                  <a:schemeClr val="bg1"/>
                </a:solidFill>
                <a:latin typeface="+mj-lt"/>
                <a:ea typeface="+mj-ea"/>
                <a:cs typeface="+mj-cs"/>
              </a:rPr>
              <a:t>2: </a:t>
            </a:r>
            <a:r>
              <a:rPr lang="en-US" sz="4700" i="0" kern="1200" dirty="0">
                <a:solidFill>
                  <a:schemeClr val="bg1"/>
                </a:solidFill>
                <a:latin typeface="+mj-lt"/>
                <a:ea typeface="+mj-ea"/>
                <a:cs typeface="+mj-cs"/>
              </a:rPr>
              <a:t>PROFESSIONAL </a:t>
            </a:r>
            <a:r>
              <a:rPr lang="en-US" sz="4700" i="0" kern="1200" spc="-20" dirty="0">
                <a:solidFill>
                  <a:schemeClr val="bg1"/>
                </a:solidFill>
                <a:latin typeface="+mj-lt"/>
                <a:ea typeface="+mj-ea"/>
                <a:cs typeface="+mj-cs"/>
              </a:rPr>
              <a:t>REGISTRATION</a:t>
            </a:r>
            <a:endParaRPr lang="en-US" sz="4700" kern="1200" dirty="0">
              <a:solidFill>
                <a:schemeClr val="bg1"/>
              </a:solidFill>
              <a:latin typeface="+mj-lt"/>
              <a:ea typeface="+mj-ea"/>
              <a:cs typeface="+mj-cs"/>
            </a:endParaRPr>
          </a:p>
        </p:txBody>
      </p:sp>
      <p:sp>
        <p:nvSpPr>
          <p:cNvPr id="4" name="object 4"/>
          <p:cNvSpPr txBox="1">
            <a:spLocks noGrp="1"/>
          </p:cNvSpPr>
          <p:nvPr>
            <p:ph type="sldNum" sz="quarter" idx="7"/>
          </p:nvPr>
        </p:nvSpPr>
        <p:spPr>
          <a:xfrm>
            <a:off x="8610600" y="6356350"/>
            <a:ext cx="2743200" cy="365125"/>
          </a:xfrm>
          <a:prstGeom prst="rect">
            <a:avLst/>
          </a:prstGeom>
        </p:spPr>
        <p:txBody>
          <a:bodyPr vert="horz" lIns="91440" tIns="45720" rIns="91440" bIns="45720" rtlCol="0" anchor="ctr">
            <a:normAutofit/>
          </a:bodyPr>
          <a:lstStyle>
            <a:defPPr>
              <a:defRPr kern="0"/>
            </a:defPPr>
            <a:lvl1pPr>
              <a:defRPr sz="1200" b="0" i="0">
                <a:solidFill>
                  <a:schemeClr val="tx1"/>
                </a:solidFill>
                <a:latin typeface="Arial"/>
                <a:cs typeface="Arial"/>
              </a:defRPr>
            </a:lvl1pPr>
          </a:lstStyle>
          <a:p>
            <a:pPr algn="r">
              <a:spcAft>
                <a:spcPts val="600"/>
              </a:spcAft>
            </a:pPr>
            <a:fld id="{81D60167-4931-47E6-BA6A-407CBD079E47}" type="slidenum">
              <a:rPr lang="en-US" spc="-5" smtClean="0">
                <a:solidFill>
                  <a:schemeClr val="tx1">
                    <a:tint val="75000"/>
                  </a:schemeClr>
                </a:solidFill>
                <a:latin typeface="+mn-lt"/>
                <a:cs typeface="+mn-cs"/>
              </a:rPr>
              <a:pPr algn="r">
                <a:spcAft>
                  <a:spcPts val="600"/>
                </a:spcAft>
              </a:pPr>
              <a:t>25</a:t>
            </a:fld>
            <a:endParaRPr lang="en-US" spc="-25">
              <a:solidFill>
                <a:schemeClr val="tx1">
                  <a:tint val="75000"/>
                </a:schemeClr>
              </a:solidFill>
              <a:latin typeface="+mn-lt"/>
              <a:cs typeface="+mn-cs"/>
            </a:endParaRPr>
          </a:p>
        </p:txBody>
      </p:sp>
      <p:graphicFrame>
        <p:nvGraphicFramePr>
          <p:cNvPr id="6" name="object 3">
            <a:extLst>
              <a:ext uri="{FF2B5EF4-FFF2-40B4-BE49-F238E27FC236}">
                <a16:creationId xmlns:a16="http://schemas.microsoft.com/office/drawing/2014/main" id="{0A1BA3F9-06DD-5D54-EA4C-37E1134D4658}"/>
              </a:ext>
            </a:extLst>
          </p:cNvPr>
          <p:cNvGraphicFramePr/>
          <p:nvPr>
            <p:extLst>
              <p:ext uri="{D42A27DB-BD31-4B8C-83A1-F6EECF244321}">
                <p14:modId xmlns:p14="http://schemas.microsoft.com/office/powerpoint/2010/main" val="1804111754"/>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32AEEBC8-9D30-42EF-95F2-386C2653FB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447761" y="502920"/>
            <a:ext cx="3904782" cy="1463040"/>
          </a:xfrm>
          <a:prstGeom prst="rect">
            <a:avLst/>
          </a:prstGeom>
        </p:spPr>
        <p:txBody>
          <a:bodyPr vert="horz" lIns="91440" tIns="45720" rIns="91440" bIns="45720" rtlCol="0" anchor="ctr">
            <a:normAutofit/>
          </a:bodyPr>
          <a:lstStyle/>
          <a:p>
            <a:pPr marL="12700"/>
            <a:r>
              <a:rPr lang="en-US" sz="3200" b="1" i="0" kern="1200" dirty="0">
                <a:solidFill>
                  <a:schemeClr val="tx1"/>
                </a:solidFill>
                <a:latin typeface="+mj-lt"/>
                <a:ea typeface="+mj-ea"/>
                <a:cs typeface="+mj-cs"/>
              </a:rPr>
              <a:t>PROGRAMME</a:t>
            </a:r>
            <a:r>
              <a:rPr lang="en-US" sz="3200" b="1" i="0" kern="1200" spc="-100" dirty="0">
                <a:solidFill>
                  <a:schemeClr val="tx1"/>
                </a:solidFill>
                <a:latin typeface="+mj-lt"/>
                <a:ea typeface="+mj-ea"/>
                <a:cs typeface="+mj-cs"/>
              </a:rPr>
              <a:t> </a:t>
            </a:r>
            <a:r>
              <a:rPr lang="en-US" sz="3200" b="1" i="0" kern="1200" dirty="0">
                <a:solidFill>
                  <a:schemeClr val="tx1"/>
                </a:solidFill>
                <a:latin typeface="+mj-lt"/>
                <a:ea typeface="+mj-ea"/>
                <a:cs typeface="+mj-cs"/>
              </a:rPr>
              <a:t>2:</a:t>
            </a:r>
            <a:r>
              <a:rPr lang="en-US" sz="3200" b="1" i="0" kern="1200" spc="-90" dirty="0">
                <a:solidFill>
                  <a:schemeClr val="tx1"/>
                </a:solidFill>
                <a:latin typeface="+mj-lt"/>
                <a:ea typeface="+mj-ea"/>
                <a:cs typeface="+mj-cs"/>
              </a:rPr>
              <a:t> PROFESSIONAL </a:t>
            </a:r>
            <a:r>
              <a:rPr lang="en-US" sz="3200" b="1" i="0" kern="1200" spc="-10" dirty="0">
                <a:solidFill>
                  <a:schemeClr val="tx1"/>
                </a:solidFill>
                <a:latin typeface="+mj-lt"/>
                <a:ea typeface="+mj-ea"/>
                <a:cs typeface="+mj-cs"/>
              </a:rPr>
              <a:t>REGISTRATION</a:t>
            </a:r>
            <a:endParaRPr lang="en-US" sz="3200" b="1" kern="1200" dirty="0">
              <a:solidFill>
                <a:schemeClr val="tx1"/>
              </a:solidFill>
              <a:latin typeface="+mj-lt"/>
              <a:ea typeface="+mj-ea"/>
              <a:cs typeface="+mj-cs"/>
            </a:endParaRPr>
          </a:p>
        </p:txBody>
      </p:sp>
      <p:sp>
        <p:nvSpPr>
          <p:cNvPr id="15"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p:nvPr/>
        </p:nvSpPr>
        <p:spPr>
          <a:xfrm>
            <a:off x="4654295" y="502920"/>
            <a:ext cx="6894576" cy="1463040"/>
          </a:xfrm>
          <a:prstGeom prst="rect">
            <a:avLst/>
          </a:prstGeom>
        </p:spPr>
        <p:txBody>
          <a:bodyPr vert="horz" lIns="91440" tIns="45720" rIns="91440" bIns="45720" rtlCol="0" anchor="ctr">
            <a:normAutofit/>
          </a:bodyPr>
          <a:lstStyle/>
          <a:p>
            <a:pPr>
              <a:lnSpc>
                <a:spcPct val="90000"/>
              </a:lnSpc>
              <a:spcBef>
                <a:spcPts val="95"/>
              </a:spcBef>
            </a:pPr>
            <a:r>
              <a:rPr lang="en-US" sz="2800" b="1" dirty="0"/>
              <a:t>Key</a:t>
            </a:r>
            <a:r>
              <a:rPr lang="en-US" sz="2800" b="1" spc="-85" dirty="0"/>
              <a:t> </a:t>
            </a:r>
            <a:r>
              <a:rPr lang="en-US" sz="2800" b="1" dirty="0"/>
              <a:t>performance</a:t>
            </a:r>
            <a:r>
              <a:rPr lang="en-US" sz="2800" b="1" spc="-60" dirty="0"/>
              <a:t> I</a:t>
            </a:r>
            <a:r>
              <a:rPr lang="en-US" sz="2800" b="1" dirty="0"/>
              <a:t>ndicators,</a:t>
            </a:r>
            <a:r>
              <a:rPr lang="en-US" sz="2800" b="1" spc="-60" dirty="0"/>
              <a:t> P</a:t>
            </a:r>
            <a:r>
              <a:rPr lang="en-US" sz="2800" b="1" dirty="0"/>
              <a:t>lanned</a:t>
            </a:r>
            <a:r>
              <a:rPr lang="en-US" sz="2800" b="1" spc="-60" dirty="0"/>
              <a:t> T</a:t>
            </a:r>
            <a:r>
              <a:rPr lang="en-US" sz="2800" b="1" dirty="0"/>
              <a:t>argets</a:t>
            </a:r>
            <a:r>
              <a:rPr lang="en-US" sz="2800" b="1" spc="-60" dirty="0"/>
              <a:t> </a:t>
            </a:r>
            <a:r>
              <a:rPr lang="en-US" sz="2800" b="1" dirty="0"/>
              <a:t>and</a:t>
            </a:r>
            <a:r>
              <a:rPr lang="en-US" sz="2800" b="1" spc="-70" dirty="0"/>
              <a:t> A</a:t>
            </a:r>
            <a:r>
              <a:rPr lang="en-US" sz="2800" b="1" dirty="0"/>
              <a:t>ctual</a:t>
            </a:r>
            <a:r>
              <a:rPr lang="en-US" sz="2800" b="1" spc="-70" dirty="0"/>
              <a:t> </a:t>
            </a:r>
            <a:r>
              <a:rPr lang="en-US" sz="2800" b="1" spc="-10" dirty="0"/>
              <a:t>Achievements</a:t>
            </a:r>
            <a:endParaRPr lang="en-US" sz="2800" dirty="0"/>
          </a:p>
        </p:txBody>
      </p:sp>
      <p:sp>
        <p:nvSpPr>
          <p:cNvPr id="5" name="object 5"/>
          <p:cNvSpPr txBox="1">
            <a:spLocks noGrp="1"/>
          </p:cNvSpPr>
          <p:nvPr>
            <p:ph type="sldNum" sz="quarter" idx="7"/>
          </p:nvPr>
        </p:nvSpPr>
        <p:spPr>
          <a:xfrm>
            <a:off x="8610600" y="6356350"/>
            <a:ext cx="2743200" cy="365125"/>
          </a:xfrm>
          <a:prstGeom prst="rect">
            <a:avLst/>
          </a:prstGeom>
        </p:spPr>
        <p:txBody>
          <a:bodyPr vert="horz" lIns="91440" tIns="45720" rIns="91440" bIns="45720" rtlCol="0" anchor="ctr">
            <a:normAutofit/>
          </a:bodyPr>
          <a:lstStyle>
            <a:defPPr>
              <a:defRPr kern="0"/>
            </a:defPPr>
            <a:lvl1pPr>
              <a:defRPr sz="1200" b="0" i="0">
                <a:solidFill>
                  <a:schemeClr val="tx1"/>
                </a:solidFill>
                <a:latin typeface="Arial"/>
                <a:cs typeface="Arial"/>
              </a:defRPr>
            </a:lvl1pPr>
          </a:lstStyle>
          <a:p>
            <a:pPr algn="r">
              <a:spcAft>
                <a:spcPts val="600"/>
              </a:spcAft>
            </a:pPr>
            <a:fld id="{81D60167-4931-47E6-BA6A-407CBD079E47}" type="slidenum">
              <a:rPr lang="en-US" spc="-5" smtClean="0">
                <a:solidFill>
                  <a:schemeClr val="tx1">
                    <a:tint val="75000"/>
                  </a:schemeClr>
                </a:solidFill>
                <a:latin typeface="+mn-lt"/>
                <a:cs typeface="+mn-cs"/>
              </a:rPr>
              <a:pPr algn="r">
                <a:spcAft>
                  <a:spcPts val="600"/>
                </a:spcAft>
              </a:pPr>
              <a:t>26</a:t>
            </a:fld>
            <a:endParaRPr lang="en-US" spc="-25">
              <a:solidFill>
                <a:schemeClr val="tx1">
                  <a:tint val="75000"/>
                </a:schemeClr>
              </a:solidFill>
              <a:latin typeface="+mn-lt"/>
              <a:cs typeface="+mn-cs"/>
            </a:endParaRPr>
          </a:p>
        </p:txBody>
      </p:sp>
      <p:graphicFrame>
        <p:nvGraphicFramePr>
          <p:cNvPr id="4" name="object 4"/>
          <p:cNvGraphicFramePr>
            <a:graphicFrameLocks noGrp="1"/>
          </p:cNvGraphicFramePr>
          <p:nvPr>
            <p:extLst>
              <p:ext uri="{D42A27DB-BD31-4B8C-83A1-F6EECF244321}">
                <p14:modId xmlns:p14="http://schemas.microsoft.com/office/powerpoint/2010/main" val="289333479"/>
              </p:ext>
            </p:extLst>
          </p:nvPr>
        </p:nvGraphicFramePr>
        <p:xfrm>
          <a:off x="392897" y="2066465"/>
          <a:ext cx="11406205" cy="4708522"/>
        </p:xfrm>
        <a:graphic>
          <a:graphicData uri="http://schemas.openxmlformats.org/drawingml/2006/table">
            <a:tbl>
              <a:tblPr firstRow="1" bandRow="1">
                <a:tableStyleId>{2D5ABB26-0587-4C30-8999-92F81FD0307C}</a:tableStyleId>
              </a:tblPr>
              <a:tblGrid>
                <a:gridCol w="3426662">
                  <a:extLst>
                    <a:ext uri="{9D8B030D-6E8A-4147-A177-3AD203B41FA5}">
                      <a16:colId xmlns:a16="http://schemas.microsoft.com/office/drawing/2014/main" val="20000"/>
                    </a:ext>
                  </a:extLst>
                </a:gridCol>
                <a:gridCol w="2698811">
                  <a:extLst>
                    <a:ext uri="{9D8B030D-6E8A-4147-A177-3AD203B41FA5}">
                      <a16:colId xmlns:a16="http://schemas.microsoft.com/office/drawing/2014/main" val="20001"/>
                    </a:ext>
                  </a:extLst>
                </a:gridCol>
                <a:gridCol w="2052753">
                  <a:extLst>
                    <a:ext uri="{9D8B030D-6E8A-4147-A177-3AD203B41FA5}">
                      <a16:colId xmlns:a16="http://schemas.microsoft.com/office/drawing/2014/main" val="20002"/>
                    </a:ext>
                  </a:extLst>
                </a:gridCol>
                <a:gridCol w="3227979">
                  <a:extLst>
                    <a:ext uri="{9D8B030D-6E8A-4147-A177-3AD203B41FA5}">
                      <a16:colId xmlns:a16="http://schemas.microsoft.com/office/drawing/2014/main" val="20003"/>
                    </a:ext>
                  </a:extLst>
                </a:gridCol>
              </a:tblGrid>
              <a:tr h="758792">
                <a:tc>
                  <a:txBody>
                    <a:bodyPr/>
                    <a:lstStyle/>
                    <a:p>
                      <a:pPr marL="68580">
                        <a:lnSpc>
                          <a:spcPts val="2335"/>
                        </a:lnSpc>
                        <a:tabLst>
                          <a:tab pos="1238885" algn="l"/>
                        </a:tabLst>
                      </a:pPr>
                      <a:r>
                        <a:rPr sz="1800" b="1" spc="-25" dirty="0">
                          <a:latin typeface="Calibri"/>
                          <a:cs typeface="Calibri"/>
                        </a:rPr>
                        <a:t>KEY</a:t>
                      </a:r>
                      <a:r>
                        <a:rPr lang="en-US" sz="1800" b="1" spc="-25" dirty="0">
                          <a:latin typeface="Calibri"/>
                          <a:cs typeface="Calibri"/>
                        </a:rPr>
                        <a:t> </a:t>
                      </a:r>
                      <a:r>
                        <a:rPr sz="1800" b="1" spc="-10" dirty="0">
                          <a:latin typeface="Calibri"/>
                          <a:cs typeface="Calibri"/>
                        </a:rPr>
                        <a:t>PERFORMANCE</a:t>
                      </a:r>
                      <a:r>
                        <a:rPr lang="en-US" sz="1800" b="1" spc="-10" dirty="0">
                          <a:latin typeface="Calibri"/>
                          <a:cs typeface="Calibri"/>
                        </a:rPr>
                        <a:t> </a:t>
                      </a:r>
                      <a:r>
                        <a:rPr sz="1800" b="1" spc="-10" dirty="0">
                          <a:latin typeface="Calibri"/>
                          <a:cs typeface="Calibri"/>
                        </a:rPr>
                        <a:t>INDICATOR</a:t>
                      </a:r>
                      <a:endParaRPr sz="18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6">
                        <a:lumMod val="60000"/>
                        <a:lumOff val="40000"/>
                      </a:schemeClr>
                    </a:solidFill>
                  </a:tcPr>
                </a:tc>
                <a:tc>
                  <a:txBody>
                    <a:bodyPr/>
                    <a:lstStyle/>
                    <a:p>
                      <a:pPr marL="68580">
                        <a:lnSpc>
                          <a:spcPts val="2335"/>
                        </a:lnSpc>
                      </a:pPr>
                      <a:r>
                        <a:rPr sz="1800" b="1" dirty="0">
                          <a:latin typeface="Calibri"/>
                          <a:cs typeface="Calibri"/>
                        </a:rPr>
                        <a:t>PLANNED</a:t>
                      </a:r>
                      <a:r>
                        <a:rPr sz="1800" b="1" spc="-35" dirty="0">
                          <a:latin typeface="Calibri"/>
                          <a:cs typeface="Calibri"/>
                        </a:rPr>
                        <a:t> </a:t>
                      </a:r>
                      <a:r>
                        <a:rPr sz="1800" b="1" spc="-10" dirty="0">
                          <a:latin typeface="Calibri"/>
                          <a:cs typeface="Calibri"/>
                        </a:rPr>
                        <a:t>TARGET</a:t>
                      </a:r>
                      <a:endParaRPr sz="1800" dirty="0">
                        <a:latin typeface="Calibri"/>
                        <a:cs typeface="Calibri"/>
                      </a:endParaRPr>
                    </a:p>
                    <a:p>
                      <a:pPr marL="68580">
                        <a:lnSpc>
                          <a:spcPct val="100000"/>
                        </a:lnSpc>
                        <a:spcBef>
                          <a:spcPts val="960"/>
                        </a:spcBef>
                      </a:pPr>
                      <a:r>
                        <a:rPr sz="1800" b="1" spc="-10" dirty="0">
                          <a:latin typeface="Calibri"/>
                          <a:cs typeface="Calibri"/>
                        </a:rPr>
                        <a:t>202</a:t>
                      </a:r>
                      <a:r>
                        <a:rPr lang="en-US" sz="1800" b="1" spc="-10" dirty="0">
                          <a:latin typeface="Calibri"/>
                          <a:cs typeface="Calibri"/>
                        </a:rPr>
                        <a:t>1</a:t>
                      </a:r>
                      <a:r>
                        <a:rPr sz="1800" b="1" spc="-10" dirty="0">
                          <a:latin typeface="Calibri"/>
                          <a:cs typeface="Calibri"/>
                        </a:rPr>
                        <a:t>/2</a:t>
                      </a:r>
                      <a:r>
                        <a:rPr lang="en-US" sz="1800" b="1" spc="-10" dirty="0">
                          <a:latin typeface="Calibri"/>
                          <a:cs typeface="Calibri"/>
                        </a:rPr>
                        <a:t>2</a:t>
                      </a:r>
                      <a:endParaRPr sz="18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6">
                        <a:lumMod val="60000"/>
                        <a:lumOff val="40000"/>
                      </a:schemeClr>
                    </a:solidFill>
                  </a:tcPr>
                </a:tc>
                <a:tc>
                  <a:txBody>
                    <a:bodyPr/>
                    <a:lstStyle/>
                    <a:p>
                      <a:pPr marL="69215">
                        <a:lnSpc>
                          <a:spcPts val="2090"/>
                        </a:lnSpc>
                      </a:pPr>
                      <a:r>
                        <a:rPr sz="1600" b="1" dirty="0">
                          <a:latin typeface="Calibri"/>
                          <a:cs typeface="Calibri"/>
                        </a:rPr>
                        <a:t>ACTUAL</a:t>
                      </a:r>
                      <a:r>
                        <a:rPr sz="1600" b="1" spc="-85" dirty="0">
                          <a:latin typeface="Calibri"/>
                          <a:cs typeface="Calibri"/>
                        </a:rPr>
                        <a:t> </a:t>
                      </a:r>
                      <a:r>
                        <a:rPr sz="1600" b="1" spc="-10" dirty="0">
                          <a:latin typeface="Calibri"/>
                          <a:cs typeface="Calibri"/>
                        </a:rPr>
                        <a:t>ACHIEVEMENT</a:t>
                      </a:r>
                      <a:r>
                        <a:rPr lang="en-US" sz="1600" b="0" spc="0" dirty="0">
                          <a:latin typeface="Calibri"/>
                          <a:cs typeface="Calibri"/>
                        </a:rPr>
                        <a:t> </a:t>
                      </a:r>
                      <a:r>
                        <a:rPr sz="1600" b="1" spc="-10" dirty="0">
                          <a:latin typeface="Calibri"/>
                          <a:cs typeface="Calibri"/>
                        </a:rPr>
                        <a:t>202</a:t>
                      </a:r>
                      <a:r>
                        <a:rPr lang="en-US" sz="1600" b="1" spc="-10" dirty="0">
                          <a:latin typeface="Calibri"/>
                          <a:cs typeface="Calibri"/>
                        </a:rPr>
                        <a:t>1</a:t>
                      </a:r>
                      <a:r>
                        <a:rPr sz="1600" b="1" spc="-10" dirty="0">
                          <a:latin typeface="Calibri"/>
                          <a:cs typeface="Calibri"/>
                        </a:rPr>
                        <a:t>/2</a:t>
                      </a:r>
                      <a:r>
                        <a:rPr lang="en-US" sz="1600" b="1" spc="-10" dirty="0">
                          <a:latin typeface="Calibri"/>
                          <a:cs typeface="Calibri"/>
                        </a:rPr>
                        <a:t>2</a:t>
                      </a:r>
                      <a:endParaRPr sz="16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6">
                        <a:lumMod val="60000"/>
                        <a:lumOff val="40000"/>
                      </a:schemeClr>
                    </a:solidFill>
                  </a:tcPr>
                </a:tc>
                <a:tc>
                  <a:txBody>
                    <a:bodyPr/>
                    <a:lstStyle/>
                    <a:p>
                      <a:pPr marL="69215" algn="l">
                        <a:lnSpc>
                          <a:spcPts val="2090"/>
                        </a:lnSpc>
                        <a:tabLst>
                          <a:tab pos="1323975" algn="l"/>
                          <a:tab pos="2112010" algn="l"/>
                        </a:tabLst>
                      </a:pPr>
                      <a:r>
                        <a:rPr sz="1600" b="1" spc="-10" dirty="0">
                          <a:latin typeface="Calibri"/>
                          <a:cs typeface="Calibri"/>
                        </a:rPr>
                        <a:t>DEVIATION</a:t>
                      </a:r>
                      <a:r>
                        <a:rPr lang="en-US" sz="1600" b="1" spc="-10" dirty="0">
                          <a:latin typeface="Calibri"/>
                          <a:cs typeface="Calibri"/>
                        </a:rPr>
                        <a:t> FROM PLANNED </a:t>
                      </a:r>
                      <a:r>
                        <a:rPr sz="1600" b="1" spc="-10" dirty="0">
                          <a:latin typeface="Calibri"/>
                          <a:cs typeface="Calibri"/>
                        </a:rPr>
                        <a:t>TARGET</a:t>
                      </a:r>
                      <a:r>
                        <a:rPr lang="en-US" sz="1600" b="1" spc="-10" dirty="0">
                          <a:latin typeface="Calibri"/>
                          <a:cs typeface="Calibri"/>
                        </a:rPr>
                        <a:t> </a:t>
                      </a:r>
                      <a:r>
                        <a:rPr sz="1600" b="1" spc="-25" dirty="0">
                          <a:latin typeface="Calibri"/>
                          <a:cs typeface="Calibri"/>
                        </a:rPr>
                        <a:t>TO</a:t>
                      </a:r>
                      <a:r>
                        <a:rPr lang="en-US" sz="1600" b="1" spc="-25" dirty="0">
                          <a:latin typeface="Calibri"/>
                          <a:cs typeface="Calibri"/>
                        </a:rPr>
                        <a:t> </a:t>
                      </a:r>
                      <a:r>
                        <a:rPr sz="1600" b="1" spc="-25" dirty="0">
                          <a:latin typeface="Calibri"/>
                          <a:cs typeface="Calibri"/>
                        </a:rPr>
                        <a:t>ACTUAL </a:t>
                      </a:r>
                      <a:r>
                        <a:rPr sz="1600" b="1" dirty="0">
                          <a:latin typeface="Calibri"/>
                          <a:cs typeface="Calibri"/>
                        </a:rPr>
                        <a:t>ACHIEVEMENT</a:t>
                      </a:r>
                      <a:r>
                        <a:rPr sz="1600" b="1" spc="-80" dirty="0">
                          <a:latin typeface="Calibri"/>
                          <a:cs typeface="Calibri"/>
                        </a:rPr>
                        <a:t> </a:t>
                      </a:r>
                      <a:r>
                        <a:rPr sz="1600" b="1" spc="-10" dirty="0">
                          <a:latin typeface="Calibri"/>
                          <a:cs typeface="Calibri"/>
                        </a:rPr>
                        <a:t>202</a:t>
                      </a:r>
                      <a:r>
                        <a:rPr lang="en-US" sz="1600" b="1" spc="-10" dirty="0">
                          <a:latin typeface="Calibri"/>
                          <a:cs typeface="Calibri"/>
                        </a:rPr>
                        <a:t>1</a:t>
                      </a:r>
                      <a:r>
                        <a:rPr sz="1600" b="1" spc="-10" dirty="0">
                          <a:latin typeface="Calibri"/>
                          <a:cs typeface="Calibri"/>
                        </a:rPr>
                        <a:t>/2</a:t>
                      </a:r>
                      <a:r>
                        <a:rPr lang="en-US" sz="1600" b="1" spc="-10" dirty="0">
                          <a:latin typeface="Calibri"/>
                          <a:cs typeface="Calibri"/>
                        </a:rPr>
                        <a:t>2</a:t>
                      </a:r>
                      <a:endParaRPr sz="16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6">
                        <a:lumMod val="60000"/>
                        <a:lumOff val="40000"/>
                      </a:schemeClr>
                    </a:solidFill>
                  </a:tcPr>
                </a:tc>
                <a:extLst>
                  <a:ext uri="{0D108BD9-81ED-4DB2-BD59-A6C34878D82A}">
                    <a16:rowId xmlns:a16="http://schemas.microsoft.com/office/drawing/2014/main" val="10000"/>
                  </a:ext>
                </a:extLst>
              </a:tr>
              <a:tr h="640908">
                <a:tc>
                  <a:txBody>
                    <a:bodyPr/>
                    <a:lstStyle/>
                    <a:p>
                      <a:pPr marL="67945" marR="844550">
                        <a:lnSpc>
                          <a:spcPct val="107000"/>
                        </a:lnSpc>
                        <a:spcBef>
                          <a:spcPts val="270"/>
                        </a:spcBef>
                      </a:pPr>
                      <a:r>
                        <a:rPr lang="en-US" sz="2400" dirty="0">
                          <a:latin typeface="+mn-lt"/>
                          <a:cs typeface="Calibri"/>
                        </a:rPr>
                        <a:t>Number of educators </a:t>
                      </a:r>
                      <a:endParaRPr sz="2400" dirty="0">
                        <a:latin typeface="Calibri"/>
                        <a:cs typeface="Calibri"/>
                      </a:endParaRPr>
                    </a:p>
                  </a:txBody>
                  <a:tcPr marL="0" marR="0" marT="31098"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350" algn="ctr">
                        <a:lnSpc>
                          <a:spcPct val="100000"/>
                        </a:lnSpc>
                        <a:spcBef>
                          <a:spcPts val="565"/>
                        </a:spcBef>
                      </a:pPr>
                      <a:r>
                        <a:rPr lang="en-US" sz="2000" b="1" dirty="0">
                          <a:latin typeface="+mn-lt"/>
                          <a:cs typeface="Calibri"/>
                        </a:rPr>
                        <a:t>25 000</a:t>
                      </a:r>
                      <a:endParaRPr sz="2000" b="1" dirty="0">
                        <a:latin typeface="Calibri"/>
                        <a:cs typeface="Calibri"/>
                      </a:endParaRPr>
                    </a:p>
                  </a:txBody>
                  <a:tcPr marL="0" marR="0" marT="65075"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algn="ctr"/>
                      <a:r>
                        <a:rPr lang="en-US" sz="2000" b="1" i="0" u="none" strike="noStrike" baseline="0">
                          <a:solidFill>
                            <a:srgbClr val="000000"/>
                          </a:solidFill>
                          <a:latin typeface="Calibri" panose="020F0502020204030204" pitchFamily="34" charset="0"/>
                        </a:rPr>
                        <a:t>   43 326 	</a:t>
                      </a:r>
                    </a:p>
                  </a:txBody>
                  <a:tcPr marL="0" marR="0" marT="49526"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algn="ctr"/>
                      <a:r>
                        <a:rPr lang="en-US" sz="2000" b="1" i="0" u="none" strike="noStrike" baseline="0" dirty="0">
                          <a:solidFill>
                            <a:srgbClr val="000000"/>
                          </a:solidFill>
                          <a:latin typeface="Calibri" panose="020F0502020204030204" pitchFamily="34" charset="0"/>
                        </a:rPr>
                        <a:t>18326 	</a:t>
                      </a:r>
                    </a:p>
                  </a:txBody>
                  <a:tcPr marL="0" marR="0" marT="49526"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0001"/>
                  </a:ext>
                </a:extLst>
              </a:tr>
              <a:tr h="1232461">
                <a:tc>
                  <a:txBody>
                    <a:bodyPr/>
                    <a:lstStyle/>
                    <a:p>
                      <a:pPr marL="67945" marR="182880">
                        <a:lnSpc>
                          <a:spcPct val="107000"/>
                        </a:lnSpc>
                        <a:spcBef>
                          <a:spcPts val="270"/>
                        </a:spcBef>
                      </a:pPr>
                      <a:r>
                        <a:rPr lang="en-US" sz="2400" spc="-10" dirty="0">
                          <a:latin typeface="+mn-lt"/>
                          <a:cs typeface="Calibri"/>
                        </a:rPr>
                        <a:t>Percentage of educators applying through the online system for professional registration</a:t>
                      </a:r>
                      <a:endParaRPr sz="2400" dirty="0">
                        <a:latin typeface="Calibri"/>
                        <a:cs typeface="Calibri"/>
                      </a:endParaRPr>
                    </a:p>
                  </a:txBody>
                  <a:tcPr marL="0" marR="0" marT="31098"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R="38735" algn="ctr">
                        <a:lnSpc>
                          <a:spcPct val="100000"/>
                        </a:lnSpc>
                        <a:spcBef>
                          <a:spcPts val="434"/>
                        </a:spcBef>
                      </a:pPr>
                      <a:endParaRPr lang="en-US" sz="2000" b="1" dirty="0">
                        <a:latin typeface="+mn-lt"/>
                        <a:cs typeface="Calibri"/>
                      </a:endParaRPr>
                    </a:p>
                    <a:p>
                      <a:pPr marR="38735" algn="ctr">
                        <a:lnSpc>
                          <a:spcPct val="100000"/>
                        </a:lnSpc>
                        <a:spcBef>
                          <a:spcPts val="434"/>
                        </a:spcBef>
                      </a:pPr>
                      <a:r>
                        <a:rPr lang="en-US" sz="2000" b="1" dirty="0">
                          <a:latin typeface="+mn-lt"/>
                          <a:cs typeface="Calibri"/>
                        </a:rPr>
                        <a:t>50%</a:t>
                      </a:r>
                      <a:endParaRPr sz="2000" b="1" dirty="0">
                        <a:latin typeface="Calibri"/>
                        <a:cs typeface="Calibri"/>
                      </a:endParaRPr>
                    </a:p>
                  </a:txBody>
                  <a:tcPr marL="0" marR="0" marT="50101"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68580" algn="ctr">
                        <a:lnSpc>
                          <a:spcPct val="100000"/>
                        </a:lnSpc>
                        <a:spcBef>
                          <a:spcPts val="434"/>
                        </a:spcBef>
                      </a:pPr>
                      <a:r>
                        <a:rPr lang="en-US" sz="2000" b="1" dirty="0">
                          <a:latin typeface="+mn-lt"/>
                          <a:cs typeface="Calibri"/>
                        </a:rPr>
                        <a:t>28%</a:t>
                      </a:r>
                    </a:p>
                    <a:p>
                      <a:pPr marL="68580" algn="ctr">
                        <a:lnSpc>
                          <a:spcPct val="100000"/>
                        </a:lnSpc>
                        <a:spcBef>
                          <a:spcPts val="434"/>
                        </a:spcBef>
                      </a:pPr>
                      <a:r>
                        <a:rPr lang="en-US" sz="2000" b="1" dirty="0">
                          <a:latin typeface="+mn-lt"/>
                          <a:cs typeface="Calibri"/>
                        </a:rPr>
                        <a:t>(12 310/43 326 x 100)</a:t>
                      </a:r>
                      <a:endParaRPr sz="2000" b="1" dirty="0">
                        <a:latin typeface="Calibri"/>
                        <a:cs typeface="Calibri"/>
                      </a:endParaRPr>
                    </a:p>
                  </a:txBody>
                  <a:tcPr marL="0" marR="0" marT="50101"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algn="ctr"/>
                      <a:r>
                        <a:rPr lang="en-US" sz="2000" b="1" i="0" u="none" strike="noStrike" baseline="0" dirty="0">
                          <a:solidFill>
                            <a:srgbClr val="000000"/>
                          </a:solidFill>
                          <a:latin typeface="Calibri" panose="020F0502020204030204" pitchFamily="34" charset="0"/>
                        </a:rPr>
                        <a:t>-22% 	</a:t>
                      </a:r>
                    </a:p>
                  </a:txBody>
                  <a:tcPr marL="0" marR="0" marT="50101"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27193">
                <a:tc>
                  <a:txBody>
                    <a:bodyPr/>
                    <a:lstStyle/>
                    <a:p>
                      <a:pPr marL="67945" marR="182880">
                        <a:lnSpc>
                          <a:spcPct val="107000"/>
                        </a:lnSpc>
                        <a:spcBef>
                          <a:spcPts val="270"/>
                        </a:spcBef>
                      </a:pPr>
                      <a:r>
                        <a:rPr lang="en-US" sz="2400">
                          <a:latin typeface="+mn-lt"/>
                          <a:cs typeface="Calibri"/>
                        </a:rPr>
                        <a:t>Creation of additional</a:t>
                      </a:r>
                    </a:p>
                    <a:p>
                      <a:pPr marL="67945" marR="182880">
                        <a:lnSpc>
                          <a:spcPct val="107000"/>
                        </a:lnSpc>
                        <a:spcBef>
                          <a:spcPts val="270"/>
                        </a:spcBef>
                      </a:pPr>
                      <a:r>
                        <a:rPr lang="en-US" sz="2400">
                          <a:latin typeface="+mn-lt"/>
                          <a:cs typeface="Calibri"/>
                        </a:rPr>
                        <a:t>Specified categories for student educators.</a:t>
                      </a:r>
                      <a:endParaRPr sz="2400">
                        <a:latin typeface="Calibri"/>
                        <a:cs typeface="Calibri"/>
                      </a:endParaRPr>
                    </a:p>
                  </a:txBody>
                  <a:tcPr marL="0" marR="0" marT="31098"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marR="38735" algn="l">
                        <a:lnSpc>
                          <a:spcPct val="100000"/>
                        </a:lnSpc>
                        <a:spcBef>
                          <a:spcPts val="434"/>
                        </a:spcBef>
                      </a:pPr>
                      <a:r>
                        <a:rPr lang="en-US" sz="2000">
                          <a:latin typeface="+mn-lt"/>
                          <a:cs typeface="Calibri"/>
                        </a:rPr>
                        <a:t>Pilot five-year registration of first year student educators with 12 Universities</a:t>
                      </a:r>
                      <a:endParaRPr sz="2000">
                        <a:latin typeface="Calibri"/>
                        <a:cs typeface="Calibri"/>
                      </a:endParaRPr>
                    </a:p>
                  </a:txBody>
                  <a:tcPr marL="0" marR="0" marT="5010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marL="68580" algn="ctr">
                        <a:lnSpc>
                          <a:spcPct val="100000"/>
                        </a:lnSpc>
                        <a:spcBef>
                          <a:spcPts val="434"/>
                        </a:spcBef>
                      </a:pPr>
                      <a:r>
                        <a:rPr lang="en-US" sz="2000" dirty="0">
                          <a:latin typeface="Calibri"/>
                          <a:cs typeface="Calibri"/>
                        </a:rPr>
                        <a:t>Performance indicator was reviewed and removed from the APP.</a:t>
                      </a:r>
                      <a:endParaRPr sz="2000" dirty="0">
                        <a:latin typeface="Calibri"/>
                        <a:cs typeface="Calibri"/>
                      </a:endParaRPr>
                    </a:p>
                  </a:txBody>
                  <a:tcPr marL="0" marR="0" marT="5010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marL="68580" algn="l">
                        <a:lnSpc>
                          <a:spcPct val="100000"/>
                        </a:lnSpc>
                        <a:spcBef>
                          <a:spcPts val="434"/>
                        </a:spcBef>
                      </a:pPr>
                      <a:r>
                        <a:rPr lang="en-GB" sz="2000" dirty="0">
                          <a:latin typeface="+mn-lt"/>
                          <a:cs typeface="Calibri"/>
                        </a:rPr>
                        <a:t>Performance indicator was reviewed and removed from the APP.</a:t>
                      </a:r>
                    </a:p>
                  </a:txBody>
                  <a:tcPr marL="0" marR="0" marT="50101"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3080154074"/>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00EDD19-6802-4EC3-95CE-CFFAB042CF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838200" y="282693"/>
            <a:ext cx="10515600" cy="1407995"/>
          </a:xfrm>
          <a:prstGeom prst="rect">
            <a:avLst/>
          </a:prstGeom>
        </p:spPr>
        <p:txBody>
          <a:bodyPr vert="horz" lIns="91440" tIns="45720" rIns="91440" bIns="45720" rtlCol="0">
            <a:noAutofit/>
          </a:bodyPr>
          <a:lstStyle/>
          <a:p>
            <a:pPr marL="12700"/>
            <a:r>
              <a:rPr lang="en-US" sz="4000" b="1" kern="1200" dirty="0">
                <a:latin typeface="+mj-lt"/>
                <a:ea typeface="+mj-ea"/>
                <a:cs typeface="+mj-cs"/>
              </a:rPr>
              <a:t>REGISTRATION HIGHLIGHTS AND CHALLENGES…</a:t>
            </a:r>
          </a:p>
        </p:txBody>
      </p:sp>
      <p:sp>
        <p:nvSpPr>
          <p:cNvPr id="1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C851327A-1D35-C70D-48A9-125568400C6C}"/>
              </a:ext>
            </a:extLst>
          </p:cNvPr>
          <p:cNvSpPr>
            <a:spLocks noGrp="1"/>
          </p:cNvSpPr>
          <p:nvPr>
            <p:ph idx="1"/>
          </p:nvPr>
        </p:nvSpPr>
        <p:spPr>
          <a:xfrm>
            <a:off x="176270" y="1782128"/>
            <a:ext cx="11821099" cy="4939347"/>
          </a:xfrm>
        </p:spPr>
        <p:txBody>
          <a:bodyPr>
            <a:normAutofit fontScale="55000" lnSpcReduction="20000"/>
          </a:bodyPr>
          <a:lstStyle/>
          <a:p>
            <a:pPr algn="just"/>
            <a:r>
              <a:rPr lang="en-GB" sz="4400" b="1" dirty="0"/>
              <a:t>The following categories were registered, provisionally registered or conditionally registered following their screening of conduct through the SAPS and Department of Justice and Constitutional Development’s National Register of Sexual Offenders:</a:t>
            </a:r>
          </a:p>
          <a:p>
            <a:pPr lvl="1" algn="just"/>
            <a:r>
              <a:rPr lang="en-GB" sz="3600" b="1" dirty="0"/>
              <a:t>43 326 </a:t>
            </a:r>
            <a:r>
              <a:rPr lang="en-GB" sz="3800" dirty="0"/>
              <a:t>Newly Qualified Teachers  (Professionally qualified with BED or PGCE and first qualification</a:t>
            </a:r>
          </a:p>
          <a:p>
            <a:pPr lvl="1" algn="just"/>
            <a:r>
              <a:rPr lang="en-GB" sz="3800" b="1" dirty="0"/>
              <a:t>32 634 </a:t>
            </a:r>
            <a:r>
              <a:rPr lang="en-GB" sz="3800" dirty="0"/>
              <a:t>Final Year Student Teachers (Provisionally Registered)</a:t>
            </a:r>
          </a:p>
          <a:p>
            <a:pPr lvl="1" algn="just"/>
            <a:r>
              <a:rPr lang="en-GB" sz="3800" b="1" dirty="0"/>
              <a:t>3541</a:t>
            </a:r>
            <a:r>
              <a:rPr lang="en-GB" sz="3800" dirty="0"/>
              <a:t> ECD Practitioners with NQF Level 4 Qualifications</a:t>
            </a:r>
          </a:p>
          <a:p>
            <a:pPr lvl="1" algn="just"/>
            <a:r>
              <a:rPr lang="en-GB" sz="3800" b="1" dirty="0"/>
              <a:t>2952</a:t>
            </a:r>
            <a:r>
              <a:rPr lang="en-GB" sz="3800" dirty="0"/>
              <a:t> ECD Practitioners with NQF Level 5 Qualifications</a:t>
            </a:r>
          </a:p>
          <a:p>
            <a:pPr lvl="1" algn="just"/>
            <a:r>
              <a:rPr lang="en-ZA" sz="3800" b="1" dirty="0"/>
              <a:t>3270</a:t>
            </a:r>
            <a:r>
              <a:rPr lang="en-ZA" sz="3800" dirty="0"/>
              <a:t> Academically Qualified but Professionally Unqualified (conditional Registration with PGCE Requirement)</a:t>
            </a:r>
          </a:p>
          <a:p>
            <a:pPr algn="just"/>
            <a:r>
              <a:rPr lang="en-ZA" sz="4400" b="1" dirty="0">
                <a:latin typeface="+mn-lt"/>
                <a:cs typeface="Calibri"/>
              </a:rPr>
              <a:t>The analysis of the SACE annual professiona</a:t>
            </a:r>
            <a:r>
              <a:rPr lang="en-ZA" sz="4400" b="1" dirty="0">
                <a:cs typeface="Calibri"/>
              </a:rPr>
              <a:t>l registration data is important in contributing to the education sector’s discussions around teacher supply and demand in terms of</a:t>
            </a:r>
            <a:r>
              <a:rPr lang="en-ZA" sz="3800" dirty="0">
                <a:cs typeface="Calibri"/>
              </a:rPr>
              <a:t>:</a:t>
            </a:r>
          </a:p>
          <a:p>
            <a:pPr lvl="1" algn="just"/>
            <a:r>
              <a:rPr lang="en-ZA" sz="3800" dirty="0">
                <a:cs typeface="Calibri"/>
              </a:rPr>
              <a:t>absolute shortage projections of 50 000 to 70 000 by 2030, </a:t>
            </a:r>
          </a:p>
          <a:p>
            <a:pPr lvl="1" algn="just"/>
            <a:r>
              <a:rPr lang="en-ZA" sz="3800" dirty="0">
                <a:cs typeface="Calibri"/>
              </a:rPr>
              <a:t>quality and substance in specific subjects/areas of focus in need,   </a:t>
            </a:r>
            <a:r>
              <a:rPr lang="en-ZA" sz="3800" dirty="0">
                <a:latin typeface="+mn-lt"/>
                <a:cs typeface="Calibri"/>
              </a:rPr>
              <a:t> </a:t>
            </a:r>
          </a:p>
          <a:p>
            <a:pPr lvl="1" algn="just"/>
            <a:r>
              <a:rPr lang="en-ZA" sz="3800" dirty="0">
                <a:cs typeface="Calibri"/>
              </a:rPr>
              <a:t>Inadequate numbers of created teaching posts due to budgetary constraints,</a:t>
            </a:r>
          </a:p>
          <a:p>
            <a:pPr lvl="1" algn="just"/>
            <a:r>
              <a:rPr lang="en-ZA" sz="3800" dirty="0">
                <a:cs typeface="Calibri"/>
              </a:rPr>
              <a:t>number of newly qualified professionally registered teachers taking up posts in the schooling system or the country,</a:t>
            </a:r>
          </a:p>
          <a:p>
            <a:pPr lvl="1" algn="just"/>
            <a:r>
              <a:rPr lang="en-GB" sz="3800" dirty="0"/>
              <a:t>needs in the ECD sector, special needs </a:t>
            </a:r>
            <a:r>
              <a:rPr lang="en-GB" sz="3600" dirty="0"/>
              <a:t>education, three stream model, focus schools and rural schools</a:t>
            </a:r>
            <a:r>
              <a:rPr lang="en-GB" sz="2900" dirty="0"/>
              <a:t>.</a:t>
            </a:r>
            <a:endParaRPr lang="en-ZA" sz="2900" dirty="0">
              <a:cs typeface="Calibri"/>
            </a:endParaRPr>
          </a:p>
        </p:txBody>
      </p:sp>
      <p:sp>
        <p:nvSpPr>
          <p:cNvPr id="5" name="object 5"/>
          <p:cNvSpPr txBox="1">
            <a:spLocks noGrp="1"/>
          </p:cNvSpPr>
          <p:nvPr>
            <p:ph type="sldNum" sz="quarter" idx="12"/>
          </p:nvPr>
        </p:nvSpPr>
        <p:spPr>
          <a:xfrm>
            <a:off x="8610600" y="6356350"/>
            <a:ext cx="2743200" cy="365125"/>
          </a:xfrm>
          <a:prstGeom prst="rect">
            <a:avLst/>
          </a:prstGeom>
        </p:spPr>
        <p:txBody>
          <a:bodyPr vert="horz" lIns="91440" tIns="45720" rIns="91440" bIns="45720" rtlCol="0">
            <a:normAutofit/>
          </a:bodyPr>
          <a:lstStyle>
            <a:defPPr>
              <a:defRPr kern="0"/>
            </a:defPPr>
            <a:lvl1pPr>
              <a:defRPr sz="1200" b="0" i="0">
                <a:solidFill>
                  <a:schemeClr val="tx1"/>
                </a:solidFill>
                <a:latin typeface="Arial"/>
                <a:cs typeface="Arial"/>
              </a:defRPr>
            </a:lvl1pPr>
          </a:lstStyle>
          <a:p>
            <a:pPr>
              <a:spcAft>
                <a:spcPts val="600"/>
              </a:spcAft>
            </a:pPr>
            <a:fld id="{81D60167-4931-47E6-BA6A-407CBD079E47}" type="slidenum">
              <a:rPr lang="en-US" spc="-5" smtClean="0">
                <a:latin typeface="+mn-lt"/>
                <a:cs typeface="+mn-cs"/>
              </a:rPr>
              <a:pPr>
                <a:spcAft>
                  <a:spcPts val="600"/>
                </a:spcAft>
              </a:pPr>
              <a:t>27</a:t>
            </a:fld>
            <a:endParaRPr lang="en-US" spc="-25">
              <a:latin typeface="+mn-lt"/>
              <a:cs typeface="+mn-cs"/>
            </a:endParaRPr>
          </a:p>
        </p:txBody>
      </p:sp>
    </p:spTree>
    <p:extLst>
      <p:ext uri="{BB962C8B-B14F-4D97-AF65-F5344CB8AC3E}">
        <p14:creationId xmlns:p14="http://schemas.microsoft.com/office/powerpoint/2010/main" val="710983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95D899-D032-6065-6F90-4881BA5D8ECE}"/>
              </a:ext>
            </a:extLst>
          </p:cNvPr>
          <p:cNvSpPr>
            <a:spLocks noGrp="1"/>
          </p:cNvSpPr>
          <p:nvPr>
            <p:ph type="title"/>
          </p:nvPr>
        </p:nvSpPr>
        <p:spPr>
          <a:xfrm>
            <a:off x="838200" y="365125"/>
            <a:ext cx="10515600" cy="1325563"/>
          </a:xfrm>
        </p:spPr>
        <p:txBody>
          <a:bodyPr>
            <a:normAutofit/>
          </a:bodyPr>
          <a:lstStyle/>
          <a:p>
            <a:r>
              <a:rPr lang="en-US" sz="4200" b="1" kern="1200" dirty="0">
                <a:latin typeface="+mj-lt"/>
                <a:ea typeface="+mj-ea"/>
                <a:cs typeface="+mj-cs"/>
              </a:rPr>
              <a:t>REGISTRATION HIGHLIGHTS AND CHALLENGES…</a:t>
            </a:r>
            <a:endParaRPr lang="en-ZA" sz="42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6C7292D-25B6-161B-2B66-633EE42BA9E2}"/>
              </a:ext>
            </a:extLst>
          </p:cNvPr>
          <p:cNvSpPr>
            <a:spLocks noGrp="1"/>
          </p:cNvSpPr>
          <p:nvPr>
            <p:ph idx="1"/>
          </p:nvPr>
        </p:nvSpPr>
        <p:spPr>
          <a:xfrm>
            <a:off x="407624" y="1807549"/>
            <a:ext cx="11556693" cy="4928616"/>
          </a:xfrm>
        </p:spPr>
        <p:txBody>
          <a:bodyPr>
            <a:normAutofit/>
          </a:bodyPr>
          <a:lstStyle/>
          <a:p>
            <a:pPr algn="just"/>
            <a:r>
              <a:rPr lang="en-US" sz="2400" b="1" i="0" u="none" strike="noStrike" baseline="0" dirty="0">
                <a:latin typeface="Calibri" panose="020F0502020204030204" pitchFamily="34" charset="0"/>
              </a:rPr>
              <a:t>18 326</a:t>
            </a:r>
            <a:r>
              <a:rPr lang="en-US" sz="2400" b="0" i="0" u="none" strike="noStrike" baseline="0" dirty="0">
                <a:latin typeface="Calibri" panose="020F0502020204030204" pitchFamily="34" charset="0"/>
              </a:rPr>
              <a:t> more </a:t>
            </a:r>
            <a:r>
              <a:rPr lang="en-US" sz="2400" dirty="0">
                <a:latin typeface="Calibri" panose="020F0502020204030204" pitchFamily="34" charset="0"/>
              </a:rPr>
              <a:t>newly qualified educators were registered as compared to </a:t>
            </a:r>
            <a:r>
              <a:rPr lang="en-US" sz="2400" dirty="0">
                <a:latin typeface="Calibri"/>
                <a:cs typeface="Calibri"/>
              </a:rPr>
              <a:t> </a:t>
            </a:r>
            <a:r>
              <a:rPr lang="en-US" sz="2400" b="1" dirty="0">
                <a:latin typeface="Calibri"/>
                <a:cs typeface="Calibri"/>
              </a:rPr>
              <a:t>25 000 </a:t>
            </a:r>
            <a:r>
              <a:rPr lang="en-US" sz="2400" dirty="0">
                <a:latin typeface="Calibri"/>
                <a:cs typeface="Calibri"/>
              </a:rPr>
              <a:t>in 2021/2022 because most of them could not update their provisional to full registration status due to cancellations in their graduation and 2020 academic year that overlapped into the first quarter of 2021.</a:t>
            </a:r>
          </a:p>
          <a:p>
            <a:pPr algn="just"/>
            <a:r>
              <a:rPr lang="en-US" sz="2400" dirty="0">
                <a:latin typeface="Calibri"/>
                <a:cs typeface="Calibri"/>
              </a:rPr>
              <a:t>With the introduction of the POPI Act in July 2021, Council found itself in a position where it could not receive student teachers' information from Higher Education Institutions. Hence one indicator was dropped from the APP. It should be noted that this indicator was developed before the approval of the POPIA.</a:t>
            </a:r>
          </a:p>
          <a:p>
            <a:pPr algn="just"/>
            <a:r>
              <a:rPr lang="en-US" sz="2400" dirty="0">
                <a:latin typeface="Calibri"/>
                <a:cs typeface="Calibri"/>
              </a:rPr>
              <a:t>While the registration processes and turn around time improved significantly, there are still isolated incidents of delayed registration finalisation due to:</a:t>
            </a:r>
          </a:p>
          <a:p>
            <a:pPr lvl="1" algn="just"/>
            <a:r>
              <a:rPr lang="en-US" dirty="0">
                <a:latin typeface="Calibri"/>
                <a:cs typeface="Calibri"/>
              </a:rPr>
              <a:t>use of fraudulent agencies, </a:t>
            </a:r>
          </a:p>
          <a:p>
            <a:pPr lvl="1" algn="just"/>
            <a:r>
              <a:rPr lang="en-US" dirty="0">
                <a:latin typeface="Calibri"/>
                <a:cs typeface="Calibri"/>
              </a:rPr>
              <a:t>incomplete forms and online registration transactions and </a:t>
            </a:r>
          </a:p>
          <a:p>
            <a:pPr lvl="1" algn="just"/>
            <a:r>
              <a:rPr lang="en-US" dirty="0">
                <a:latin typeface="Calibri"/>
                <a:cs typeface="Calibri"/>
              </a:rPr>
              <a:t>more focus on walk-ins.</a:t>
            </a:r>
          </a:p>
          <a:p>
            <a:pPr algn="just"/>
            <a:endParaRPr lang="en-US" sz="2000" dirty="0">
              <a:latin typeface="Calibri"/>
              <a:cs typeface="Calibri"/>
            </a:endParaRPr>
          </a:p>
          <a:p>
            <a:pPr algn="just"/>
            <a:endParaRPr lang="en-ZA" sz="2000" dirty="0"/>
          </a:p>
        </p:txBody>
      </p:sp>
    </p:spTree>
    <p:extLst>
      <p:ext uri="{BB962C8B-B14F-4D97-AF65-F5344CB8AC3E}">
        <p14:creationId xmlns:p14="http://schemas.microsoft.com/office/powerpoint/2010/main" val="948555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890338" y="640080"/>
            <a:ext cx="3910262" cy="3566160"/>
          </a:xfrm>
          <a:prstGeom prst="rect">
            <a:avLst/>
          </a:prstGeom>
        </p:spPr>
        <p:txBody>
          <a:bodyPr vert="horz" lIns="91440" tIns="45720" rIns="91440" bIns="45720" rtlCol="0" anchor="b">
            <a:normAutofit/>
          </a:bodyPr>
          <a:lstStyle/>
          <a:p>
            <a:endParaRPr lang="en-US" sz="3400" dirty="0"/>
          </a:p>
          <a:p>
            <a:pPr marL="790575"/>
            <a:r>
              <a:rPr lang="en-US" sz="3400" b="1" i="0" dirty="0"/>
              <a:t>PROGRAMME</a:t>
            </a:r>
            <a:r>
              <a:rPr lang="en-US" sz="3400" b="1" i="0" spc="-75" dirty="0"/>
              <a:t> </a:t>
            </a:r>
            <a:r>
              <a:rPr lang="en-US" sz="3400" b="1" i="0" dirty="0"/>
              <a:t>3</a:t>
            </a:r>
            <a:br>
              <a:rPr lang="en-US" sz="3400" b="1" i="0" dirty="0"/>
            </a:br>
            <a:r>
              <a:rPr lang="en-US" sz="3400" b="1" i="0" dirty="0"/>
              <a:t>PROFESSIONAL ETHICS</a:t>
            </a:r>
            <a:endParaRPr lang="en-US" sz="3400" b="1" dirty="0"/>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D913B88-37DC-512C-5C65-D2701063781E}"/>
              </a:ext>
            </a:extLst>
          </p:cNvPr>
          <p:cNvPicPr>
            <a:picLocks noChangeAspect="1"/>
          </p:cNvPicPr>
          <p:nvPr/>
        </p:nvPicPr>
        <p:blipFill rotWithShape="1">
          <a:blip r:embed="rId2"/>
          <a:srcRect b="2896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object 3"/>
          <p:cNvSpPr txBox="1">
            <a:spLocks noGrp="1"/>
          </p:cNvSpPr>
          <p:nvPr>
            <p:ph type="sldNum" sz="quarter" idx="7"/>
          </p:nvPr>
        </p:nvSpPr>
        <p:spPr>
          <a:xfrm>
            <a:off x="10591800" y="6356350"/>
            <a:ext cx="762000" cy="365125"/>
          </a:xfrm>
          <a:prstGeom prst="rect">
            <a:avLst/>
          </a:prstGeom>
        </p:spPr>
        <p:txBody>
          <a:bodyPr vert="horz" lIns="91440" tIns="45720" rIns="91440" bIns="45720" rtlCol="0" anchor="ctr">
            <a:normAutofit/>
          </a:bodyPr>
          <a:lstStyle>
            <a:defPPr>
              <a:defRPr kern="0"/>
            </a:defPPr>
            <a:lvl1pPr>
              <a:defRPr sz="1200" b="0" i="0">
                <a:solidFill>
                  <a:schemeClr val="tx1"/>
                </a:solidFill>
                <a:latin typeface="Arial"/>
                <a:cs typeface="Arial"/>
              </a:defRPr>
            </a:lvl1pPr>
          </a:lstStyle>
          <a:p>
            <a:pPr algn="r">
              <a:spcAft>
                <a:spcPts val="600"/>
              </a:spcAft>
              <a:defRPr/>
            </a:pPr>
            <a:fld id="{81D60167-4931-47E6-BA6A-407CBD079E47}" type="slidenum">
              <a:rPr lang="en-US">
                <a:solidFill>
                  <a:srgbClr val="FFFFFF"/>
                </a:solidFill>
                <a:latin typeface="Calibri" panose="020F0502020204030204"/>
                <a:cs typeface="+mn-cs"/>
              </a:rPr>
              <a:pPr algn="r">
                <a:spcAft>
                  <a:spcPts val="600"/>
                </a:spcAft>
                <a:defRPr/>
              </a:pPr>
              <a:t>29</a:t>
            </a:fld>
            <a:endParaRPr lang="en-US">
              <a:solidFill>
                <a:srgbClr val="FFFFFF"/>
              </a:solidFill>
              <a:latin typeface="Calibri" panose="020F0502020204030204"/>
              <a:cs typeface="+mn-cs"/>
            </a:endParaRPr>
          </a:p>
        </p:txBody>
      </p:sp>
    </p:spTree>
    <p:extLst>
      <p:ext uri="{BB962C8B-B14F-4D97-AF65-F5344CB8AC3E}">
        <p14:creationId xmlns:p14="http://schemas.microsoft.com/office/powerpoint/2010/main" val="411255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ight bulb on a black surface&#10;&#10;Description automatically generated with low confidence">
            <a:extLst>
              <a:ext uri="{FF2B5EF4-FFF2-40B4-BE49-F238E27FC236}">
                <a16:creationId xmlns:a16="http://schemas.microsoft.com/office/drawing/2014/main" id="{D5A60CCA-CC21-E0F0-10B5-9DEA11D23AFE}"/>
              </a:ext>
            </a:extLst>
          </p:cNvPr>
          <p:cNvPicPr>
            <a:picLocks noChangeAspect="1"/>
          </p:cNvPicPr>
          <p:nvPr/>
        </p:nvPicPr>
        <p:blipFill rotWithShape="1">
          <a:blip r:embed="rId2"/>
          <a:srcRect t="8781"/>
          <a:stretch/>
        </p:blipFill>
        <p:spPr>
          <a:xfrm>
            <a:off x="2696792"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A0BAC8B-F75C-591F-B41B-A3309BC33FD9}"/>
              </a:ext>
            </a:extLst>
          </p:cNvPr>
          <p:cNvSpPr>
            <a:spLocks noGrp="1"/>
          </p:cNvSpPr>
          <p:nvPr>
            <p:ph type="title"/>
          </p:nvPr>
        </p:nvSpPr>
        <p:spPr>
          <a:xfrm>
            <a:off x="254306" y="0"/>
            <a:ext cx="6552062" cy="1899912"/>
          </a:xfrm>
        </p:spPr>
        <p:txBody>
          <a:bodyPr>
            <a:normAutofit/>
          </a:bodyPr>
          <a:lstStyle/>
          <a:p>
            <a:r>
              <a:rPr lang="en-US" b="1" i="0" spc="-20" dirty="0">
                <a:latin typeface="Calibri"/>
                <a:cs typeface="Calibri"/>
              </a:rPr>
              <a:t>PRESENTATION</a:t>
            </a:r>
            <a:r>
              <a:rPr lang="en-US" b="1" i="0" spc="-140" dirty="0">
                <a:latin typeface="Calibri"/>
                <a:cs typeface="Calibri"/>
              </a:rPr>
              <a:t> </a:t>
            </a:r>
            <a:r>
              <a:rPr lang="en-US" b="1" i="0" spc="-10" dirty="0">
                <a:latin typeface="Calibri"/>
                <a:cs typeface="Calibri"/>
              </a:rPr>
              <a:t>OUTLINE</a:t>
            </a:r>
            <a:endParaRPr lang="en-ZA" b="1" dirty="0"/>
          </a:p>
        </p:txBody>
      </p:sp>
      <p:sp>
        <p:nvSpPr>
          <p:cNvPr id="5" name="Content Placeholder 4">
            <a:extLst>
              <a:ext uri="{FF2B5EF4-FFF2-40B4-BE49-F238E27FC236}">
                <a16:creationId xmlns:a16="http://schemas.microsoft.com/office/drawing/2014/main" id="{989E07B9-FC6C-7794-2DC3-0CBCDA96F693}"/>
              </a:ext>
            </a:extLst>
          </p:cNvPr>
          <p:cNvSpPr>
            <a:spLocks noGrp="1"/>
          </p:cNvSpPr>
          <p:nvPr>
            <p:ph idx="1"/>
          </p:nvPr>
        </p:nvSpPr>
        <p:spPr>
          <a:xfrm>
            <a:off x="258218" y="1520318"/>
            <a:ext cx="5988346" cy="5337672"/>
          </a:xfrm>
        </p:spPr>
        <p:txBody>
          <a:bodyPr>
            <a:normAutofit lnSpcReduction="10000"/>
          </a:bodyPr>
          <a:lstStyle/>
          <a:p>
            <a:pPr marL="0" indent="0">
              <a:spcBef>
                <a:spcPts val="770"/>
              </a:spcBef>
              <a:buNone/>
            </a:pPr>
            <a:r>
              <a:rPr lang="en-ZA" sz="3200" b="1" spc="-50" dirty="0">
                <a:latin typeface="Calibri"/>
                <a:cs typeface="Calibri"/>
              </a:rPr>
              <a:t>PART</a:t>
            </a:r>
            <a:r>
              <a:rPr lang="en-ZA" sz="3200" b="1" spc="-85" dirty="0">
                <a:latin typeface="Calibri"/>
                <a:cs typeface="Calibri"/>
              </a:rPr>
              <a:t> </a:t>
            </a:r>
            <a:r>
              <a:rPr lang="en-ZA" sz="3200" b="1" spc="-50" dirty="0">
                <a:latin typeface="Calibri"/>
                <a:cs typeface="Calibri"/>
              </a:rPr>
              <a:t>A</a:t>
            </a:r>
            <a:endParaRPr lang="en-ZA" sz="3200" dirty="0">
              <a:latin typeface="Calibri"/>
              <a:cs typeface="Calibri"/>
            </a:endParaRPr>
          </a:p>
          <a:p>
            <a:pPr marL="12700">
              <a:spcBef>
                <a:spcPts val="670"/>
              </a:spcBef>
            </a:pPr>
            <a:r>
              <a:rPr lang="en-ZA" sz="3200" dirty="0">
                <a:latin typeface="Calibri"/>
                <a:cs typeface="Calibri"/>
              </a:rPr>
              <a:t>General Information </a:t>
            </a:r>
          </a:p>
          <a:p>
            <a:pPr marL="0" indent="0">
              <a:buNone/>
            </a:pPr>
            <a:r>
              <a:rPr lang="en-ZA" sz="3200" b="1" spc="-50" dirty="0">
                <a:latin typeface="Calibri"/>
                <a:cs typeface="Calibri"/>
              </a:rPr>
              <a:t>PART</a:t>
            </a:r>
            <a:r>
              <a:rPr lang="en-ZA" sz="3200" b="1" spc="-85" dirty="0">
                <a:latin typeface="Calibri"/>
                <a:cs typeface="Calibri"/>
              </a:rPr>
              <a:t> </a:t>
            </a:r>
            <a:r>
              <a:rPr lang="en-ZA" sz="3200" b="1" spc="-50" dirty="0">
                <a:latin typeface="Calibri"/>
                <a:cs typeface="Calibri"/>
              </a:rPr>
              <a:t>B</a:t>
            </a:r>
            <a:endParaRPr lang="en-ZA" sz="3200" dirty="0">
              <a:latin typeface="Calibri"/>
              <a:cs typeface="Calibri"/>
            </a:endParaRPr>
          </a:p>
          <a:p>
            <a:pPr marL="12700">
              <a:spcBef>
                <a:spcPts val="670"/>
              </a:spcBef>
            </a:pPr>
            <a:r>
              <a:rPr lang="en-ZA" sz="3200" spc="-10" dirty="0">
                <a:latin typeface="Calibri"/>
                <a:cs typeface="Calibri"/>
              </a:rPr>
              <a:t>Performance Information</a:t>
            </a:r>
            <a:endParaRPr lang="en-ZA" sz="3200" dirty="0">
              <a:latin typeface="Calibri"/>
              <a:cs typeface="Calibri"/>
            </a:endParaRPr>
          </a:p>
          <a:p>
            <a:pPr marL="0" indent="0">
              <a:buNone/>
            </a:pPr>
            <a:r>
              <a:rPr lang="en-ZA" sz="3200" b="1" spc="-45" dirty="0">
                <a:latin typeface="Calibri"/>
                <a:cs typeface="Calibri"/>
              </a:rPr>
              <a:t>PART</a:t>
            </a:r>
            <a:r>
              <a:rPr lang="en-ZA" sz="3200" b="1" spc="-100" dirty="0">
                <a:latin typeface="Calibri"/>
                <a:cs typeface="Calibri"/>
              </a:rPr>
              <a:t> </a:t>
            </a:r>
            <a:r>
              <a:rPr lang="en-ZA" sz="3200" b="1" spc="-50" dirty="0">
                <a:latin typeface="Calibri"/>
                <a:cs typeface="Calibri"/>
              </a:rPr>
              <a:t>C</a:t>
            </a:r>
          </a:p>
          <a:p>
            <a:pPr marL="12700"/>
            <a:r>
              <a:rPr lang="en-ZA" sz="3200" spc="-50" dirty="0">
                <a:latin typeface="Calibri"/>
                <a:cs typeface="Calibri"/>
              </a:rPr>
              <a:t>Governance</a:t>
            </a:r>
          </a:p>
          <a:p>
            <a:pPr marL="0" indent="0">
              <a:buNone/>
            </a:pPr>
            <a:r>
              <a:rPr lang="en-ZA" sz="3200" b="1" spc="-45" dirty="0">
                <a:latin typeface="Calibri"/>
                <a:cs typeface="Calibri"/>
              </a:rPr>
              <a:t>PART</a:t>
            </a:r>
            <a:r>
              <a:rPr lang="en-ZA" sz="3200" b="1" spc="-100" dirty="0">
                <a:latin typeface="Calibri"/>
                <a:cs typeface="Calibri"/>
              </a:rPr>
              <a:t> </a:t>
            </a:r>
            <a:r>
              <a:rPr lang="en-ZA" sz="3200" b="1" spc="-50" dirty="0">
                <a:latin typeface="Calibri"/>
                <a:cs typeface="Calibri"/>
              </a:rPr>
              <a:t>D</a:t>
            </a:r>
          </a:p>
          <a:p>
            <a:pPr marL="12700"/>
            <a:r>
              <a:rPr lang="en-ZA" sz="3200" dirty="0">
                <a:latin typeface="Calibri"/>
                <a:cs typeface="Calibri"/>
              </a:rPr>
              <a:t>Human Resource Management</a:t>
            </a:r>
          </a:p>
          <a:p>
            <a:pPr marL="0" indent="0">
              <a:buNone/>
            </a:pPr>
            <a:r>
              <a:rPr lang="en-ZA" sz="3200" b="1" spc="-45" dirty="0">
                <a:latin typeface="Calibri"/>
                <a:cs typeface="Calibri"/>
              </a:rPr>
              <a:t>PART</a:t>
            </a:r>
            <a:r>
              <a:rPr lang="en-ZA" sz="3200" b="1" spc="-100" dirty="0">
                <a:latin typeface="Calibri"/>
                <a:cs typeface="Calibri"/>
              </a:rPr>
              <a:t> </a:t>
            </a:r>
            <a:r>
              <a:rPr lang="en-ZA" sz="3200" b="1" spc="-50" dirty="0">
                <a:latin typeface="Calibri"/>
                <a:cs typeface="Calibri"/>
              </a:rPr>
              <a:t>E</a:t>
            </a:r>
          </a:p>
          <a:p>
            <a:pPr marL="12700"/>
            <a:r>
              <a:rPr lang="en-ZA" sz="3200" spc="-50" dirty="0">
                <a:latin typeface="Calibri"/>
                <a:cs typeface="Calibri"/>
              </a:rPr>
              <a:t>Financial Information</a:t>
            </a:r>
          </a:p>
          <a:p>
            <a:endParaRPr lang="en-ZA" sz="1700" dirty="0"/>
          </a:p>
        </p:txBody>
      </p:sp>
    </p:spTree>
    <p:extLst>
      <p:ext uri="{BB962C8B-B14F-4D97-AF65-F5344CB8AC3E}">
        <p14:creationId xmlns:p14="http://schemas.microsoft.com/office/powerpoint/2010/main" val="4096094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6271" y="418641"/>
            <a:ext cx="5177928" cy="6048260"/>
          </a:xfrm>
          <a:prstGeom prst="rect">
            <a:avLst/>
          </a:prstGeom>
          <a:solidFill>
            <a:schemeClr val="bg1">
              <a:lumMod val="75000"/>
            </a:schemeClr>
          </a:solidFill>
        </p:spPr>
        <p:txBody>
          <a:bodyPr vert="horz" lIns="91440" tIns="45720" rIns="91440" bIns="45720" rtlCol="0" anchor="ctr">
            <a:normAutofit/>
          </a:bodyPr>
          <a:lstStyle/>
          <a:p>
            <a:pPr marL="12700" algn="ctr"/>
            <a:r>
              <a:rPr lang="en-US" sz="4000" b="1" i="0" kern="1200" spc="-10" dirty="0">
                <a:solidFill>
                  <a:schemeClr val="bg1"/>
                </a:solidFill>
                <a:latin typeface="+mj-lt"/>
                <a:ea typeface="+mj-ea"/>
                <a:cs typeface="+mj-cs"/>
              </a:rPr>
              <a:t> </a:t>
            </a:r>
            <a:r>
              <a:rPr lang="en-US" sz="4800" b="1" i="0" kern="1200" spc="-10" dirty="0">
                <a:latin typeface="+mj-lt"/>
                <a:ea typeface="+mj-ea"/>
                <a:cs typeface="+mj-cs"/>
              </a:rPr>
              <a:t>PROGRAMME</a:t>
            </a:r>
            <a:r>
              <a:rPr lang="en-US" sz="4800" b="1" i="0" kern="1200" spc="-65" dirty="0">
                <a:latin typeface="+mj-lt"/>
                <a:ea typeface="+mj-ea"/>
                <a:cs typeface="+mj-cs"/>
              </a:rPr>
              <a:t> </a:t>
            </a:r>
            <a:r>
              <a:rPr lang="en-US" sz="4800" b="1" spc="-65" dirty="0"/>
              <a:t>3</a:t>
            </a:r>
            <a:r>
              <a:rPr lang="en-US" sz="4800" b="1" i="0" kern="1200" spc="-65" dirty="0">
                <a:latin typeface="+mj-lt"/>
                <a:ea typeface="+mj-ea"/>
                <a:cs typeface="+mj-cs"/>
              </a:rPr>
              <a:t> </a:t>
            </a:r>
            <a:r>
              <a:rPr lang="en-US" sz="4800" b="1" i="0" kern="1200" spc="-10" dirty="0">
                <a:latin typeface="+mj-lt"/>
                <a:ea typeface="+mj-ea"/>
                <a:cs typeface="+mj-cs"/>
              </a:rPr>
              <a:t>PROFESSIONAL ETHICS</a:t>
            </a:r>
            <a:endParaRPr lang="en-US" sz="4000" b="1" kern="1200" dirty="0">
              <a:latin typeface="+mj-lt"/>
              <a:ea typeface="+mj-ea"/>
              <a:cs typeface="+mj-cs"/>
            </a:endParaRPr>
          </a:p>
        </p:txBody>
      </p:sp>
      <p:sp>
        <p:nvSpPr>
          <p:cNvPr id="4" name="object 4"/>
          <p:cNvSpPr txBox="1">
            <a:spLocks noGrp="1"/>
          </p:cNvSpPr>
          <p:nvPr>
            <p:ph type="sldNum" sz="quarter" idx="7"/>
          </p:nvPr>
        </p:nvSpPr>
        <p:spPr>
          <a:xfrm>
            <a:off x="8610600" y="6356350"/>
            <a:ext cx="2743200" cy="365125"/>
          </a:xfrm>
          <a:prstGeom prst="rect">
            <a:avLst/>
          </a:prstGeom>
        </p:spPr>
        <p:txBody>
          <a:bodyPr vert="horz" lIns="91440" tIns="45720" rIns="91440" bIns="45720" rtlCol="0" anchor="ctr">
            <a:normAutofit/>
          </a:bodyPr>
          <a:lstStyle>
            <a:defPPr>
              <a:defRPr kern="0"/>
            </a:defPPr>
            <a:lvl1pPr>
              <a:defRPr sz="1200" b="0" i="0">
                <a:solidFill>
                  <a:schemeClr val="tx1"/>
                </a:solidFill>
                <a:latin typeface="Arial"/>
                <a:cs typeface="Arial"/>
              </a:defRPr>
            </a:lvl1pPr>
          </a:lstStyle>
          <a:p>
            <a:pPr algn="r">
              <a:spcAft>
                <a:spcPts val="600"/>
              </a:spcAft>
            </a:pPr>
            <a:fld id="{81D60167-4931-47E6-BA6A-407CBD079E47}" type="slidenum">
              <a:rPr lang="en-US" spc="-5" smtClean="0">
                <a:solidFill>
                  <a:schemeClr val="tx1">
                    <a:tint val="75000"/>
                  </a:schemeClr>
                </a:solidFill>
                <a:latin typeface="+mn-lt"/>
                <a:cs typeface="+mn-cs"/>
              </a:rPr>
              <a:pPr algn="r">
                <a:spcAft>
                  <a:spcPts val="600"/>
                </a:spcAft>
              </a:pPr>
              <a:t>30</a:t>
            </a:fld>
            <a:endParaRPr lang="en-US" spc="-25">
              <a:solidFill>
                <a:schemeClr val="tx1">
                  <a:tint val="75000"/>
                </a:schemeClr>
              </a:solidFill>
              <a:latin typeface="+mn-lt"/>
              <a:cs typeface="+mn-cs"/>
            </a:endParaRPr>
          </a:p>
        </p:txBody>
      </p:sp>
      <p:graphicFrame>
        <p:nvGraphicFramePr>
          <p:cNvPr id="6" name="object 3">
            <a:extLst>
              <a:ext uri="{FF2B5EF4-FFF2-40B4-BE49-F238E27FC236}">
                <a16:creationId xmlns:a16="http://schemas.microsoft.com/office/drawing/2014/main" id="{AA900217-369E-203B-3A8B-12E47E8DFCAE}"/>
              </a:ext>
            </a:extLst>
          </p:cNvPr>
          <p:cNvGraphicFramePr/>
          <p:nvPr>
            <p:extLst>
              <p:ext uri="{D42A27DB-BD31-4B8C-83A1-F6EECF244321}">
                <p14:modId xmlns:p14="http://schemas.microsoft.com/office/powerpoint/2010/main" val="1008771209"/>
              </p:ext>
            </p:extLst>
          </p:nvPr>
        </p:nvGraphicFramePr>
        <p:xfrm>
          <a:off x="5468388" y="220337"/>
          <a:ext cx="6547341" cy="63787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1421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1">
            <a:extLst>
              <a:ext uri="{FF2B5EF4-FFF2-40B4-BE49-F238E27FC236}">
                <a16:creationId xmlns:a16="http://schemas.microsoft.com/office/drawing/2014/main" id="{32AEEBC8-9D30-42EF-95F2-386C2653FB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370828" y="502920"/>
            <a:ext cx="3815582" cy="1463040"/>
          </a:xfrm>
          <a:prstGeom prst="rect">
            <a:avLst/>
          </a:prstGeom>
        </p:spPr>
        <p:txBody>
          <a:bodyPr vert="horz" lIns="91440" tIns="45720" rIns="91440" bIns="45720" rtlCol="0" anchor="ctr">
            <a:normAutofit/>
          </a:bodyPr>
          <a:lstStyle/>
          <a:p>
            <a:pPr marL="12700"/>
            <a:r>
              <a:rPr lang="en-US" sz="3000" b="1" i="0" kern="1200" dirty="0">
                <a:solidFill>
                  <a:schemeClr val="tx1"/>
                </a:solidFill>
                <a:latin typeface="+mj-lt"/>
                <a:ea typeface="+mj-ea"/>
                <a:cs typeface="+mj-cs"/>
              </a:rPr>
              <a:t>PROGRAMME</a:t>
            </a:r>
            <a:r>
              <a:rPr lang="en-US" sz="3000" b="1" i="0" kern="1200" spc="-100" dirty="0">
                <a:solidFill>
                  <a:schemeClr val="tx1"/>
                </a:solidFill>
                <a:latin typeface="+mj-lt"/>
                <a:ea typeface="+mj-ea"/>
                <a:cs typeface="+mj-cs"/>
              </a:rPr>
              <a:t> </a:t>
            </a:r>
            <a:r>
              <a:rPr lang="en-US" sz="3000" b="1" i="0" kern="1200" dirty="0">
                <a:solidFill>
                  <a:schemeClr val="tx1"/>
                </a:solidFill>
                <a:latin typeface="+mj-lt"/>
                <a:ea typeface="+mj-ea"/>
                <a:cs typeface="+mj-cs"/>
              </a:rPr>
              <a:t>3:</a:t>
            </a:r>
            <a:r>
              <a:rPr lang="en-US" sz="3000" b="1" i="0" kern="1200" spc="-90" dirty="0">
                <a:solidFill>
                  <a:schemeClr val="tx1"/>
                </a:solidFill>
                <a:latin typeface="+mj-lt"/>
                <a:ea typeface="+mj-ea"/>
                <a:cs typeface="+mj-cs"/>
              </a:rPr>
              <a:t> </a:t>
            </a:r>
            <a:r>
              <a:rPr lang="en-US" sz="3000" b="1" i="0" kern="1200" spc="-10" dirty="0">
                <a:solidFill>
                  <a:schemeClr val="tx1"/>
                </a:solidFill>
                <a:latin typeface="+mj-lt"/>
                <a:ea typeface="+mj-ea"/>
                <a:cs typeface="+mj-cs"/>
              </a:rPr>
              <a:t>ETHICAL STANDARDS</a:t>
            </a:r>
            <a:endParaRPr lang="en-US" sz="3000" b="1" kern="1200" dirty="0">
              <a:solidFill>
                <a:schemeClr val="tx1"/>
              </a:solidFill>
              <a:latin typeface="+mj-lt"/>
              <a:ea typeface="+mj-ea"/>
              <a:cs typeface="+mj-cs"/>
            </a:endParaRPr>
          </a:p>
        </p:txBody>
      </p:sp>
      <p:sp>
        <p:nvSpPr>
          <p:cNvPr id="17"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p:nvPr/>
        </p:nvSpPr>
        <p:spPr>
          <a:xfrm>
            <a:off x="4654294" y="502920"/>
            <a:ext cx="7166877" cy="1463040"/>
          </a:xfrm>
          <a:prstGeom prst="rect">
            <a:avLst/>
          </a:prstGeom>
        </p:spPr>
        <p:txBody>
          <a:bodyPr vert="horz" lIns="91440" tIns="45720" rIns="91440" bIns="45720" rtlCol="0" anchor="ctr">
            <a:normAutofit/>
          </a:bodyPr>
          <a:lstStyle/>
          <a:p>
            <a:pPr>
              <a:lnSpc>
                <a:spcPct val="90000"/>
              </a:lnSpc>
              <a:spcBef>
                <a:spcPts val="95"/>
              </a:spcBef>
            </a:pPr>
            <a:r>
              <a:rPr lang="en-US" sz="2800" b="1" dirty="0"/>
              <a:t>Key</a:t>
            </a:r>
            <a:r>
              <a:rPr lang="en-US" sz="2800" b="1" spc="-85" dirty="0"/>
              <a:t> </a:t>
            </a:r>
            <a:r>
              <a:rPr lang="en-US" sz="2800" b="1" dirty="0"/>
              <a:t>Performance</a:t>
            </a:r>
            <a:r>
              <a:rPr lang="en-US" sz="2800" b="1" spc="-60" dirty="0"/>
              <a:t> </a:t>
            </a:r>
            <a:r>
              <a:rPr lang="en-US" sz="2800" b="1" dirty="0"/>
              <a:t>Indicators,</a:t>
            </a:r>
            <a:r>
              <a:rPr lang="en-US" sz="2800" b="1" spc="-60" dirty="0"/>
              <a:t> </a:t>
            </a:r>
            <a:r>
              <a:rPr lang="en-US" sz="2800" b="1" dirty="0"/>
              <a:t>Planned</a:t>
            </a:r>
            <a:r>
              <a:rPr lang="en-US" sz="2800" b="1" spc="-60" dirty="0"/>
              <a:t> </a:t>
            </a:r>
            <a:r>
              <a:rPr lang="en-US" sz="2800" b="1" dirty="0"/>
              <a:t>Targets</a:t>
            </a:r>
            <a:r>
              <a:rPr lang="en-US" sz="2800" b="1" spc="-60" dirty="0"/>
              <a:t> </a:t>
            </a:r>
            <a:r>
              <a:rPr lang="en-US" sz="2800" b="1" dirty="0"/>
              <a:t>And</a:t>
            </a:r>
            <a:r>
              <a:rPr lang="en-US" sz="2800" b="1" spc="-70" dirty="0"/>
              <a:t> </a:t>
            </a:r>
            <a:r>
              <a:rPr lang="en-US" sz="2800" b="1" dirty="0"/>
              <a:t>Actual</a:t>
            </a:r>
            <a:r>
              <a:rPr lang="en-US" sz="2800" b="1" spc="-70" dirty="0"/>
              <a:t> </a:t>
            </a:r>
            <a:r>
              <a:rPr lang="en-US" sz="2800" b="1" spc="-10" dirty="0"/>
              <a:t>Achievements</a:t>
            </a:r>
            <a:endParaRPr lang="en-US" sz="2800" dirty="0"/>
          </a:p>
        </p:txBody>
      </p:sp>
      <p:sp>
        <p:nvSpPr>
          <p:cNvPr id="5" name="object 5"/>
          <p:cNvSpPr txBox="1">
            <a:spLocks noGrp="1"/>
          </p:cNvSpPr>
          <p:nvPr>
            <p:ph type="sldNum" sz="quarter" idx="7"/>
          </p:nvPr>
        </p:nvSpPr>
        <p:spPr>
          <a:xfrm>
            <a:off x="8610600" y="6356350"/>
            <a:ext cx="2743200" cy="365125"/>
          </a:xfrm>
          <a:prstGeom prst="rect">
            <a:avLst/>
          </a:prstGeom>
        </p:spPr>
        <p:txBody>
          <a:bodyPr vert="horz" lIns="91440" tIns="45720" rIns="91440" bIns="45720" rtlCol="0" anchor="ctr">
            <a:normAutofit/>
          </a:bodyPr>
          <a:lstStyle>
            <a:defPPr>
              <a:defRPr kern="0"/>
            </a:defPPr>
            <a:lvl1pPr>
              <a:defRPr sz="1200" b="0" i="0">
                <a:solidFill>
                  <a:schemeClr val="tx1"/>
                </a:solidFill>
                <a:latin typeface="Arial"/>
                <a:cs typeface="Arial"/>
              </a:defRPr>
            </a:lvl1pPr>
          </a:lstStyle>
          <a:p>
            <a:pPr algn="r">
              <a:spcAft>
                <a:spcPts val="600"/>
              </a:spcAft>
            </a:pPr>
            <a:fld id="{81D60167-4931-47E6-BA6A-407CBD079E47}" type="slidenum">
              <a:rPr lang="en-US" spc="-5" smtClean="0">
                <a:solidFill>
                  <a:schemeClr val="tx1">
                    <a:tint val="75000"/>
                  </a:schemeClr>
                </a:solidFill>
                <a:latin typeface="+mn-lt"/>
                <a:cs typeface="+mn-cs"/>
              </a:rPr>
              <a:pPr algn="r">
                <a:spcAft>
                  <a:spcPts val="600"/>
                </a:spcAft>
              </a:pPr>
              <a:t>31</a:t>
            </a:fld>
            <a:endParaRPr lang="en-US" spc="-25">
              <a:solidFill>
                <a:schemeClr val="tx1">
                  <a:tint val="75000"/>
                </a:schemeClr>
              </a:solidFill>
              <a:latin typeface="+mn-lt"/>
              <a:cs typeface="+mn-cs"/>
            </a:endParaRPr>
          </a:p>
        </p:txBody>
      </p:sp>
      <p:graphicFrame>
        <p:nvGraphicFramePr>
          <p:cNvPr id="7" name="object 6">
            <a:extLst>
              <a:ext uri="{FF2B5EF4-FFF2-40B4-BE49-F238E27FC236}">
                <a16:creationId xmlns:a16="http://schemas.microsoft.com/office/drawing/2014/main" id="{79CECE9F-2836-3EA3-9E6A-8E3D88FA359B}"/>
              </a:ext>
            </a:extLst>
          </p:cNvPr>
          <p:cNvGraphicFramePr>
            <a:graphicFrameLocks noGrp="1"/>
          </p:cNvGraphicFramePr>
          <p:nvPr>
            <p:extLst>
              <p:ext uri="{D42A27DB-BD31-4B8C-83A1-F6EECF244321}">
                <p14:modId xmlns:p14="http://schemas.microsoft.com/office/powerpoint/2010/main" val="1606434046"/>
              </p:ext>
            </p:extLst>
          </p:nvPr>
        </p:nvGraphicFramePr>
        <p:xfrm>
          <a:off x="253388" y="2108639"/>
          <a:ext cx="11567783" cy="4629704"/>
        </p:xfrm>
        <a:graphic>
          <a:graphicData uri="http://schemas.openxmlformats.org/drawingml/2006/table">
            <a:tbl>
              <a:tblPr firstRow="1" bandRow="1">
                <a:tableStyleId>{2D5ABB26-0587-4C30-8999-92F81FD0307C}</a:tableStyleId>
              </a:tblPr>
              <a:tblGrid>
                <a:gridCol w="3965053">
                  <a:extLst>
                    <a:ext uri="{9D8B030D-6E8A-4147-A177-3AD203B41FA5}">
                      <a16:colId xmlns:a16="http://schemas.microsoft.com/office/drawing/2014/main" val="20000"/>
                    </a:ext>
                  </a:extLst>
                </a:gridCol>
                <a:gridCol w="1959819">
                  <a:extLst>
                    <a:ext uri="{9D8B030D-6E8A-4147-A177-3AD203B41FA5}">
                      <a16:colId xmlns:a16="http://schemas.microsoft.com/office/drawing/2014/main" val="20001"/>
                    </a:ext>
                  </a:extLst>
                </a:gridCol>
                <a:gridCol w="2381791">
                  <a:extLst>
                    <a:ext uri="{9D8B030D-6E8A-4147-A177-3AD203B41FA5}">
                      <a16:colId xmlns:a16="http://schemas.microsoft.com/office/drawing/2014/main" val="20002"/>
                    </a:ext>
                  </a:extLst>
                </a:gridCol>
                <a:gridCol w="3261120">
                  <a:extLst>
                    <a:ext uri="{9D8B030D-6E8A-4147-A177-3AD203B41FA5}">
                      <a16:colId xmlns:a16="http://schemas.microsoft.com/office/drawing/2014/main" val="20003"/>
                    </a:ext>
                  </a:extLst>
                </a:gridCol>
              </a:tblGrid>
              <a:tr h="759464">
                <a:tc>
                  <a:txBody>
                    <a:bodyPr/>
                    <a:lstStyle/>
                    <a:p>
                      <a:pPr marL="68580">
                        <a:lnSpc>
                          <a:spcPts val="2335"/>
                        </a:lnSpc>
                        <a:tabLst>
                          <a:tab pos="1238885" algn="l"/>
                        </a:tabLst>
                      </a:pPr>
                      <a:r>
                        <a:rPr sz="2000" b="1" spc="-25">
                          <a:latin typeface="Calibri"/>
                          <a:cs typeface="Calibri"/>
                        </a:rPr>
                        <a:t>KEY</a:t>
                      </a:r>
                      <a:r>
                        <a:rPr lang="en-US" sz="2000" b="1" spc="-25">
                          <a:latin typeface="Calibri"/>
                          <a:cs typeface="Calibri"/>
                        </a:rPr>
                        <a:t> </a:t>
                      </a:r>
                      <a:r>
                        <a:rPr sz="2000" b="1" spc="-10">
                          <a:latin typeface="Calibri"/>
                          <a:cs typeface="Calibri"/>
                        </a:rPr>
                        <a:t>PERFORMANCE</a:t>
                      </a:r>
                      <a:r>
                        <a:rPr lang="en-US" sz="2000" b="1" spc="-10">
                          <a:latin typeface="Calibri"/>
                          <a:cs typeface="Calibri"/>
                        </a:rPr>
                        <a:t> </a:t>
                      </a:r>
                      <a:r>
                        <a:rPr sz="2000" b="1" spc="-10">
                          <a:latin typeface="Calibri"/>
                          <a:cs typeface="Calibri"/>
                        </a:rPr>
                        <a:t>INDICATOR</a:t>
                      </a:r>
                      <a:endParaRPr sz="20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00000"/>
                    </a:solidFill>
                  </a:tcPr>
                </a:tc>
                <a:tc>
                  <a:txBody>
                    <a:bodyPr/>
                    <a:lstStyle/>
                    <a:p>
                      <a:pPr marL="68580">
                        <a:lnSpc>
                          <a:spcPts val="2335"/>
                        </a:lnSpc>
                      </a:pPr>
                      <a:r>
                        <a:rPr sz="2000" b="1" dirty="0">
                          <a:latin typeface="Calibri"/>
                          <a:cs typeface="Calibri"/>
                        </a:rPr>
                        <a:t>PLANNED</a:t>
                      </a:r>
                      <a:r>
                        <a:rPr sz="2000" b="1" spc="-35" dirty="0">
                          <a:latin typeface="Calibri"/>
                          <a:cs typeface="Calibri"/>
                        </a:rPr>
                        <a:t> </a:t>
                      </a:r>
                      <a:r>
                        <a:rPr sz="2000" b="1" spc="-10" dirty="0">
                          <a:latin typeface="Calibri"/>
                          <a:cs typeface="Calibri"/>
                        </a:rPr>
                        <a:t>TARGET</a:t>
                      </a:r>
                      <a:endParaRPr sz="2000" dirty="0">
                        <a:latin typeface="Calibri"/>
                        <a:cs typeface="Calibri"/>
                      </a:endParaRPr>
                    </a:p>
                    <a:p>
                      <a:pPr marL="68580">
                        <a:lnSpc>
                          <a:spcPct val="100000"/>
                        </a:lnSpc>
                        <a:spcBef>
                          <a:spcPts val="960"/>
                        </a:spcBef>
                      </a:pPr>
                      <a:r>
                        <a:rPr sz="2000" b="1" spc="-10" dirty="0">
                          <a:latin typeface="Calibri"/>
                          <a:cs typeface="Calibri"/>
                        </a:rPr>
                        <a:t>202</a:t>
                      </a:r>
                      <a:r>
                        <a:rPr lang="en-US" sz="2000" b="1" spc="-10" dirty="0">
                          <a:latin typeface="Calibri"/>
                          <a:cs typeface="Calibri"/>
                        </a:rPr>
                        <a:t>1</a:t>
                      </a:r>
                      <a:r>
                        <a:rPr sz="2000" b="1" spc="-10" dirty="0">
                          <a:latin typeface="Calibri"/>
                          <a:cs typeface="Calibri"/>
                        </a:rPr>
                        <a:t>/2</a:t>
                      </a:r>
                      <a:r>
                        <a:rPr lang="en-US" sz="2000" b="1" spc="-10" dirty="0">
                          <a:latin typeface="Calibri"/>
                          <a:cs typeface="Calibri"/>
                        </a:rPr>
                        <a:t>2</a:t>
                      </a:r>
                      <a:endParaRPr sz="20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00000"/>
                    </a:solidFill>
                  </a:tcPr>
                </a:tc>
                <a:tc>
                  <a:txBody>
                    <a:bodyPr/>
                    <a:lstStyle/>
                    <a:p>
                      <a:pPr marL="69215">
                        <a:lnSpc>
                          <a:spcPts val="2090"/>
                        </a:lnSpc>
                      </a:pPr>
                      <a:r>
                        <a:rPr sz="2000" b="1">
                          <a:latin typeface="Calibri"/>
                          <a:cs typeface="Calibri"/>
                        </a:rPr>
                        <a:t>ACTUAL</a:t>
                      </a:r>
                      <a:r>
                        <a:rPr sz="2000" b="1" spc="-85">
                          <a:latin typeface="Calibri"/>
                          <a:cs typeface="Calibri"/>
                        </a:rPr>
                        <a:t> </a:t>
                      </a:r>
                      <a:r>
                        <a:rPr sz="2000" b="1" spc="-10">
                          <a:latin typeface="Calibri"/>
                          <a:cs typeface="Calibri"/>
                        </a:rPr>
                        <a:t>ACHIEVEMENT</a:t>
                      </a:r>
                      <a:r>
                        <a:rPr lang="en-US" sz="2000" b="0" spc="0">
                          <a:latin typeface="Calibri"/>
                          <a:cs typeface="Calibri"/>
                        </a:rPr>
                        <a:t> </a:t>
                      </a:r>
                      <a:r>
                        <a:rPr sz="2000" b="1" spc="-10">
                          <a:latin typeface="Calibri"/>
                          <a:cs typeface="Calibri"/>
                        </a:rPr>
                        <a:t>202</a:t>
                      </a:r>
                      <a:r>
                        <a:rPr lang="en-US" sz="2000" b="1" spc="-10">
                          <a:latin typeface="Calibri"/>
                          <a:cs typeface="Calibri"/>
                        </a:rPr>
                        <a:t>1</a:t>
                      </a:r>
                      <a:r>
                        <a:rPr sz="2000" b="1" spc="-10">
                          <a:latin typeface="Calibri"/>
                          <a:cs typeface="Calibri"/>
                        </a:rPr>
                        <a:t>/2</a:t>
                      </a:r>
                      <a:r>
                        <a:rPr lang="en-US" sz="2000" b="1" spc="-10">
                          <a:latin typeface="Calibri"/>
                          <a:cs typeface="Calibri"/>
                        </a:rPr>
                        <a:t>2</a:t>
                      </a:r>
                      <a:endParaRPr sz="20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00000"/>
                    </a:solidFill>
                  </a:tcPr>
                </a:tc>
                <a:tc>
                  <a:txBody>
                    <a:bodyPr/>
                    <a:lstStyle/>
                    <a:p>
                      <a:pPr marL="69215" algn="l">
                        <a:lnSpc>
                          <a:spcPts val="2090"/>
                        </a:lnSpc>
                        <a:tabLst>
                          <a:tab pos="1323975" algn="l"/>
                          <a:tab pos="2112010" algn="l"/>
                        </a:tabLst>
                      </a:pPr>
                      <a:r>
                        <a:rPr sz="2000" b="1" spc="-10" dirty="0">
                          <a:latin typeface="Calibri"/>
                          <a:cs typeface="Calibri"/>
                        </a:rPr>
                        <a:t>DEVIATION</a:t>
                      </a:r>
                      <a:r>
                        <a:rPr lang="en-US" sz="2000" b="1" spc="-10" dirty="0">
                          <a:latin typeface="Calibri"/>
                          <a:cs typeface="Calibri"/>
                        </a:rPr>
                        <a:t> FROM PLANNED </a:t>
                      </a:r>
                      <a:r>
                        <a:rPr sz="2000" b="1" spc="-10" dirty="0">
                          <a:latin typeface="Calibri"/>
                          <a:cs typeface="Calibri"/>
                        </a:rPr>
                        <a:t>TARGET</a:t>
                      </a:r>
                      <a:r>
                        <a:rPr lang="en-US" sz="2000" b="1" spc="-10" dirty="0">
                          <a:latin typeface="Calibri"/>
                          <a:cs typeface="Calibri"/>
                        </a:rPr>
                        <a:t> </a:t>
                      </a:r>
                      <a:r>
                        <a:rPr sz="2000" b="1" spc="-25" dirty="0">
                          <a:latin typeface="Calibri"/>
                          <a:cs typeface="Calibri"/>
                        </a:rPr>
                        <a:t>TO</a:t>
                      </a:r>
                      <a:r>
                        <a:rPr lang="en-US" sz="2000" b="1" spc="-25" dirty="0">
                          <a:latin typeface="Calibri"/>
                          <a:cs typeface="Calibri"/>
                        </a:rPr>
                        <a:t> </a:t>
                      </a:r>
                      <a:r>
                        <a:rPr sz="2000" b="1" spc="-25" dirty="0">
                          <a:latin typeface="Calibri"/>
                          <a:cs typeface="Calibri"/>
                        </a:rPr>
                        <a:t>ACTUAL </a:t>
                      </a:r>
                      <a:r>
                        <a:rPr sz="2000" b="1" dirty="0">
                          <a:latin typeface="Calibri"/>
                          <a:cs typeface="Calibri"/>
                        </a:rPr>
                        <a:t>ACHIEVEMENT</a:t>
                      </a:r>
                      <a:r>
                        <a:rPr sz="2000" b="1" spc="-80" dirty="0">
                          <a:latin typeface="Calibri"/>
                          <a:cs typeface="Calibri"/>
                        </a:rPr>
                        <a:t> </a:t>
                      </a:r>
                      <a:r>
                        <a:rPr sz="2000" b="1" spc="-10" dirty="0">
                          <a:latin typeface="Calibri"/>
                          <a:cs typeface="Calibri"/>
                        </a:rPr>
                        <a:t>202</a:t>
                      </a:r>
                      <a:r>
                        <a:rPr lang="en-US" sz="2000" b="1" spc="-10" dirty="0">
                          <a:latin typeface="Calibri"/>
                          <a:cs typeface="Calibri"/>
                        </a:rPr>
                        <a:t>1</a:t>
                      </a:r>
                      <a:r>
                        <a:rPr sz="2000" b="1" spc="-10" dirty="0">
                          <a:latin typeface="Calibri"/>
                          <a:cs typeface="Calibri"/>
                        </a:rPr>
                        <a:t>/2</a:t>
                      </a:r>
                      <a:r>
                        <a:rPr lang="en-US" sz="2000" b="1" spc="-10" dirty="0">
                          <a:latin typeface="Calibri"/>
                          <a:cs typeface="Calibri"/>
                        </a:rPr>
                        <a:t>2</a:t>
                      </a:r>
                      <a:endParaRPr sz="2000" dirty="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00000"/>
                    </a:solidFill>
                  </a:tcPr>
                </a:tc>
                <a:extLst>
                  <a:ext uri="{0D108BD9-81ED-4DB2-BD59-A6C34878D82A}">
                    <a16:rowId xmlns:a16="http://schemas.microsoft.com/office/drawing/2014/main" val="10000"/>
                  </a:ext>
                </a:extLst>
              </a:tr>
              <a:tr h="686130">
                <a:tc>
                  <a:txBody>
                    <a:bodyPr/>
                    <a:lstStyle/>
                    <a:p>
                      <a:pPr marL="67310">
                        <a:lnSpc>
                          <a:spcPct val="100000"/>
                        </a:lnSpc>
                        <a:spcBef>
                          <a:spcPts val="434"/>
                        </a:spcBef>
                      </a:pPr>
                      <a:r>
                        <a:rPr sz="2000" spc="-10">
                          <a:latin typeface="+mn-lt"/>
                          <a:cs typeface="Calibri"/>
                        </a:rPr>
                        <a:t>Percentage</a:t>
                      </a:r>
                      <a:r>
                        <a:rPr sz="2000" spc="-15">
                          <a:latin typeface="+mn-lt"/>
                          <a:cs typeface="Calibri"/>
                        </a:rPr>
                        <a:t> </a:t>
                      </a:r>
                      <a:r>
                        <a:rPr sz="2000">
                          <a:latin typeface="+mn-lt"/>
                          <a:cs typeface="Calibri"/>
                        </a:rPr>
                        <a:t>of</a:t>
                      </a:r>
                      <a:r>
                        <a:rPr sz="2000" spc="5">
                          <a:latin typeface="+mn-lt"/>
                          <a:cs typeface="Calibri"/>
                        </a:rPr>
                        <a:t> </a:t>
                      </a:r>
                      <a:r>
                        <a:rPr sz="2000" spc="-10">
                          <a:latin typeface="+mn-lt"/>
                          <a:cs typeface="Calibri"/>
                        </a:rPr>
                        <a:t>investigations</a:t>
                      </a:r>
                      <a:r>
                        <a:rPr sz="2000" spc="-20">
                          <a:latin typeface="+mn-lt"/>
                          <a:cs typeface="Calibri"/>
                        </a:rPr>
                        <a:t> </a:t>
                      </a:r>
                      <a:r>
                        <a:rPr sz="2000">
                          <a:latin typeface="+mn-lt"/>
                          <a:cs typeface="Calibri"/>
                        </a:rPr>
                        <a:t>on</a:t>
                      </a:r>
                      <a:r>
                        <a:rPr sz="2000" spc="-5">
                          <a:latin typeface="+mn-lt"/>
                          <a:cs typeface="Calibri"/>
                        </a:rPr>
                        <a:t> </a:t>
                      </a:r>
                      <a:r>
                        <a:rPr sz="2000">
                          <a:latin typeface="+mn-lt"/>
                          <a:cs typeface="Calibri"/>
                        </a:rPr>
                        <a:t>new</a:t>
                      </a:r>
                      <a:r>
                        <a:rPr sz="2000" spc="-5">
                          <a:latin typeface="+mn-lt"/>
                          <a:cs typeface="Calibri"/>
                        </a:rPr>
                        <a:t> </a:t>
                      </a:r>
                      <a:r>
                        <a:rPr sz="2000">
                          <a:latin typeface="+mn-lt"/>
                          <a:cs typeface="Calibri"/>
                        </a:rPr>
                        <a:t>cases</a:t>
                      </a:r>
                      <a:r>
                        <a:rPr sz="2000" spc="-15">
                          <a:latin typeface="+mn-lt"/>
                          <a:cs typeface="Calibri"/>
                        </a:rPr>
                        <a:t> </a:t>
                      </a:r>
                      <a:r>
                        <a:rPr sz="2000" spc="-10">
                          <a:latin typeface="+mn-lt"/>
                          <a:cs typeface="Calibri"/>
                        </a:rPr>
                        <a:t>finalised</a:t>
                      </a:r>
                      <a:endParaRPr sz="2000">
                        <a:latin typeface="+mn-lt"/>
                        <a:cs typeface="Calibri"/>
                      </a:endParaRPr>
                    </a:p>
                  </a:txBody>
                  <a:tcPr marL="0" marR="0" marT="48348"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0810" algn="ctr">
                        <a:lnSpc>
                          <a:spcPct val="100000"/>
                        </a:lnSpc>
                        <a:spcBef>
                          <a:spcPts val="450"/>
                        </a:spcBef>
                      </a:pPr>
                      <a:r>
                        <a:rPr lang="en-US" sz="2000" b="1" dirty="0">
                          <a:latin typeface="+mn-lt"/>
                          <a:cs typeface="Calibri"/>
                        </a:rPr>
                        <a:t>80%</a:t>
                      </a:r>
                      <a:endParaRPr sz="2000" b="1" dirty="0">
                        <a:latin typeface="+mn-lt"/>
                        <a:cs typeface="Calibri"/>
                      </a:endParaRPr>
                    </a:p>
                  </a:txBody>
                  <a:tcPr marL="0" marR="0" marT="500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215" marR="288925" algn="ctr">
                        <a:lnSpc>
                          <a:spcPct val="107200"/>
                        </a:lnSpc>
                        <a:spcBef>
                          <a:spcPts val="295"/>
                        </a:spcBef>
                      </a:pPr>
                      <a:r>
                        <a:rPr lang="en-US" sz="2000" b="1">
                          <a:latin typeface="+mn-lt"/>
                          <a:cs typeface="Calibri"/>
                        </a:rPr>
                        <a:t>44.4%</a:t>
                      </a:r>
                    </a:p>
                    <a:p>
                      <a:pPr marL="69215" marR="288925" algn="ctr">
                        <a:lnSpc>
                          <a:spcPct val="107200"/>
                        </a:lnSpc>
                        <a:spcBef>
                          <a:spcPts val="295"/>
                        </a:spcBef>
                      </a:pPr>
                      <a:r>
                        <a:rPr lang="en-US" sz="2000" b="1">
                          <a:latin typeface="+mn-lt"/>
                          <a:cs typeface="Calibri"/>
                        </a:rPr>
                        <a:t>(339/764 x 100)</a:t>
                      </a:r>
                      <a:endParaRPr sz="2000" b="1">
                        <a:latin typeface="+mn-lt"/>
                        <a:cs typeface="Calibri"/>
                      </a:endParaRPr>
                    </a:p>
                  </a:txBody>
                  <a:tcPr marL="0" marR="0" marT="3278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670" algn="ctr">
                        <a:lnSpc>
                          <a:spcPct val="100000"/>
                        </a:lnSpc>
                        <a:spcBef>
                          <a:spcPts val="450"/>
                        </a:spcBef>
                      </a:pPr>
                      <a:r>
                        <a:rPr lang="en-US" sz="2000" b="1">
                          <a:latin typeface="+mn-lt"/>
                          <a:cs typeface="Calibri"/>
                        </a:rPr>
                        <a:t>-35,6%</a:t>
                      </a:r>
                      <a:endParaRPr sz="2000" b="1">
                        <a:latin typeface="+mn-lt"/>
                        <a:cs typeface="Calibri"/>
                      </a:endParaRPr>
                    </a:p>
                  </a:txBody>
                  <a:tcPr marL="0" marR="0" marT="50016"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86130">
                <a:tc>
                  <a:txBody>
                    <a:bodyPr/>
                    <a:lstStyle/>
                    <a:p>
                      <a:pPr marL="67310">
                        <a:lnSpc>
                          <a:spcPct val="100000"/>
                        </a:lnSpc>
                        <a:spcBef>
                          <a:spcPts val="434"/>
                        </a:spcBef>
                      </a:pPr>
                      <a:r>
                        <a:rPr lang="en-US" sz="2000">
                          <a:latin typeface="+mn-lt"/>
                          <a:cs typeface="Calibri"/>
                        </a:rPr>
                        <a:t>Percentage of investigations on roll-over cases finalised</a:t>
                      </a:r>
                      <a:endParaRPr sz="2000">
                        <a:latin typeface="+mn-lt"/>
                        <a:cs typeface="Calibri"/>
                      </a:endParaRPr>
                    </a:p>
                  </a:txBody>
                  <a:tcPr marL="0" marR="0" marT="48348"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130810" algn="ctr">
                        <a:lnSpc>
                          <a:spcPct val="100000"/>
                        </a:lnSpc>
                        <a:spcBef>
                          <a:spcPts val="450"/>
                        </a:spcBef>
                      </a:pPr>
                      <a:r>
                        <a:rPr lang="en-US" sz="2000" b="1" dirty="0">
                          <a:latin typeface="+mn-lt"/>
                          <a:cs typeface="Calibri"/>
                        </a:rPr>
                        <a:t>80%</a:t>
                      </a:r>
                      <a:endParaRPr sz="2000" b="1" dirty="0">
                        <a:latin typeface="+mn-lt"/>
                        <a:cs typeface="Calibri"/>
                      </a:endParaRPr>
                    </a:p>
                  </a:txBody>
                  <a:tcPr marL="0" marR="0" marT="500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215" marR="288925" algn="ctr">
                        <a:lnSpc>
                          <a:spcPct val="107200"/>
                        </a:lnSpc>
                        <a:spcBef>
                          <a:spcPts val="295"/>
                        </a:spcBef>
                      </a:pPr>
                      <a:r>
                        <a:rPr lang="en-US" sz="2000" b="1">
                          <a:latin typeface="+mn-lt"/>
                          <a:cs typeface="Calibri"/>
                        </a:rPr>
                        <a:t>49%</a:t>
                      </a:r>
                    </a:p>
                    <a:p>
                      <a:pPr marL="69215" marR="288925" algn="ctr">
                        <a:lnSpc>
                          <a:spcPct val="107200"/>
                        </a:lnSpc>
                        <a:spcBef>
                          <a:spcPts val="295"/>
                        </a:spcBef>
                      </a:pPr>
                      <a:r>
                        <a:rPr lang="en-US" sz="2000" b="1">
                          <a:latin typeface="+mn-lt"/>
                          <a:cs typeface="Calibri"/>
                        </a:rPr>
                        <a:t>(275/563 x 100)</a:t>
                      </a:r>
                      <a:endParaRPr sz="2000" b="1">
                        <a:latin typeface="+mn-lt"/>
                        <a:cs typeface="Calibri"/>
                      </a:endParaRPr>
                    </a:p>
                  </a:txBody>
                  <a:tcPr marL="0" marR="0" marT="3278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670" algn="ctr">
                        <a:lnSpc>
                          <a:spcPct val="100000"/>
                        </a:lnSpc>
                        <a:spcBef>
                          <a:spcPts val="450"/>
                        </a:spcBef>
                      </a:pPr>
                      <a:r>
                        <a:rPr lang="en-US" sz="2000" b="1">
                          <a:latin typeface="+mn-lt"/>
                          <a:cs typeface="Calibri"/>
                        </a:rPr>
                        <a:t>-31%</a:t>
                      </a:r>
                      <a:endParaRPr sz="2000" b="1">
                        <a:latin typeface="+mn-lt"/>
                        <a:cs typeface="Calibri"/>
                      </a:endParaRPr>
                    </a:p>
                  </a:txBody>
                  <a:tcPr marL="0" marR="0" marT="50016"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398702"/>
                  </a:ext>
                </a:extLst>
              </a:tr>
              <a:tr h="686130">
                <a:tc>
                  <a:txBody>
                    <a:bodyPr/>
                    <a:lstStyle/>
                    <a:p>
                      <a:pPr marL="67310">
                        <a:lnSpc>
                          <a:spcPct val="100000"/>
                        </a:lnSpc>
                        <a:spcBef>
                          <a:spcPts val="434"/>
                        </a:spcBef>
                      </a:pPr>
                      <a:r>
                        <a:rPr lang="en-US" sz="2000" dirty="0">
                          <a:latin typeface="+mn-lt"/>
                          <a:cs typeface="Calibri"/>
                        </a:rPr>
                        <a:t>Percentage of disciplinary hearings on new cases finalized</a:t>
                      </a:r>
                      <a:endParaRPr sz="2000" dirty="0">
                        <a:latin typeface="+mn-lt"/>
                        <a:cs typeface="Calibri"/>
                      </a:endParaRPr>
                    </a:p>
                  </a:txBody>
                  <a:tcPr marL="0" marR="0" marT="48348"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130810" algn="ctr">
                        <a:lnSpc>
                          <a:spcPct val="100000"/>
                        </a:lnSpc>
                        <a:spcBef>
                          <a:spcPts val="450"/>
                        </a:spcBef>
                      </a:pPr>
                      <a:r>
                        <a:rPr lang="en-US" sz="2000" b="1" dirty="0">
                          <a:latin typeface="+mn-lt"/>
                          <a:cs typeface="Calibri"/>
                        </a:rPr>
                        <a:t>50%</a:t>
                      </a:r>
                      <a:endParaRPr sz="2000" b="1" dirty="0">
                        <a:latin typeface="+mn-lt"/>
                        <a:cs typeface="Calibri"/>
                      </a:endParaRPr>
                    </a:p>
                  </a:txBody>
                  <a:tcPr marL="0" marR="0" marT="500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215" marR="288925" algn="ctr">
                        <a:lnSpc>
                          <a:spcPct val="107200"/>
                        </a:lnSpc>
                        <a:spcBef>
                          <a:spcPts val="295"/>
                        </a:spcBef>
                      </a:pPr>
                      <a:r>
                        <a:rPr lang="en-US" sz="2000" b="1" dirty="0">
                          <a:latin typeface="+mn-lt"/>
                          <a:cs typeface="Calibri"/>
                        </a:rPr>
                        <a:t>24%</a:t>
                      </a:r>
                    </a:p>
                    <a:p>
                      <a:pPr marL="69215" marR="288925" algn="ctr">
                        <a:lnSpc>
                          <a:spcPct val="107200"/>
                        </a:lnSpc>
                        <a:spcBef>
                          <a:spcPts val="295"/>
                        </a:spcBef>
                      </a:pPr>
                      <a:r>
                        <a:rPr lang="en-US" sz="2000" b="1" dirty="0">
                          <a:latin typeface="+mn-lt"/>
                          <a:cs typeface="Calibri"/>
                        </a:rPr>
                        <a:t>(40/162 x 100)</a:t>
                      </a:r>
                      <a:endParaRPr sz="2000" b="1" dirty="0">
                        <a:latin typeface="+mn-lt"/>
                        <a:cs typeface="Calibri"/>
                      </a:endParaRPr>
                    </a:p>
                  </a:txBody>
                  <a:tcPr marL="0" marR="0" marT="3278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670" algn="ctr">
                        <a:lnSpc>
                          <a:spcPct val="100000"/>
                        </a:lnSpc>
                        <a:spcBef>
                          <a:spcPts val="450"/>
                        </a:spcBef>
                      </a:pPr>
                      <a:r>
                        <a:rPr lang="en-US" sz="2000" b="1">
                          <a:latin typeface="+mn-lt"/>
                          <a:cs typeface="Calibri"/>
                        </a:rPr>
                        <a:t>-26% </a:t>
                      </a:r>
                      <a:endParaRPr sz="2000" b="1">
                        <a:latin typeface="+mn-lt"/>
                        <a:cs typeface="Calibri"/>
                      </a:endParaRPr>
                    </a:p>
                  </a:txBody>
                  <a:tcPr marL="0" marR="0" marT="50016"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5812925"/>
                  </a:ext>
                </a:extLst>
              </a:tr>
              <a:tr h="686130">
                <a:tc>
                  <a:txBody>
                    <a:bodyPr/>
                    <a:lstStyle/>
                    <a:p>
                      <a:pPr marL="67310">
                        <a:lnSpc>
                          <a:spcPct val="100000"/>
                        </a:lnSpc>
                        <a:spcBef>
                          <a:spcPts val="434"/>
                        </a:spcBef>
                      </a:pPr>
                      <a:r>
                        <a:rPr lang="en-US" sz="2000">
                          <a:latin typeface="+mn-lt"/>
                          <a:cs typeface="Calibri"/>
                        </a:rPr>
                        <a:t>Percentage of disciplinary hearings on roll-over cases finalised</a:t>
                      </a:r>
                      <a:endParaRPr sz="2000">
                        <a:latin typeface="+mn-lt"/>
                        <a:cs typeface="Calibri"/>
                      </a:endParaRPr>
                    </a:p>
                  </a:txBody>
                  <a:tcPr marL="0" marR="0" marT="48348"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0810" algn="ctr">
                        <a:lnSpc>
                          <a:spcPct val="100000"/>
                        </a:lnSpc>
                        <a:spcBef>
                          <a:spcPts val="450"/>
                        </a:spcBef>
                      </a:pPr>
                      <a:r>
                        <a:rPr lang="en-US" sz="2000" b="1">
                          <a:latin typeface="+mn-lt"/>
                          <a:cs typeface="Calibri"/>
                        </a:rPr>
                        <a:t>60%</a:t>
                      </a:r>
                      <a:endParaRPr sz="2000" b="1">
                        <a:latin typeface="+mn-lt"/>
                        <a:cs typeface="Calibri"/>
                      </a:endParaRPr>
                    </a:p>
                  </a:txBody>
                  <a:tcPr marL="0" marR="0" marT="500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215" marR="288925" algn="ctr">
                        <a:lnSpc>
                          <a:spcPct val="107200"/>
                        </a:lnSpc>
                        <a:spcBef>
                          <a:spcPts val="295"/>
                        </a:spcBef>
                      </a:pPr>
                      <a:r>
                        <a:rPr lang="en-US" sz="2000" b="1" dirty="0">
                          <a:latin typeface="+mn-lt"/>
                          <a:cs typeface="Calibri"/>
                        </a:rPr>
                        <a:t>78%</a:t>
                      </a:r>
                    </a:p>
                    <a:p>
                      <a:pPr marL="69215" marR="288925" algn="ctr">
                        <a:lnSpc>
                          <a:spcPct val="107200"/>
                        </a:lnSpc>
                        <a:spcBef>
                          <a:spcPts val="295"/>
                        </a:spcBef>
                      </a:pPr>
                      <a:r>
                        <a:rPr lang="en-US" sz="2000" b="1" dirty="0">
                          <a:latin typeface="+mn-lt"/>
                          <a:cs typeface="Calibri"/>
                        </a:rPr>
                        <a:t>(68/87 x 100)</a:t>
                      </a:r>
                      <a:endParaRPr sz="2000" b="1" dirty="0">
                        <a:latin typeface="+mn-lt"/>
                        <a:cs typeface="Calibri"/>
                      </a:endParaRPr>
                    </a:p>
                  </a:txBody>
                  <a:tcPr marL="0" marR="0" marT="3278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670" algn="ctr">
                        <a:lnSpc>
                          <a:spcPct val="100000"/>
                        </a:lnSpc>
                        <a:spcBef>
                          <a:spcPts val="450"/>
                        </a:spcBef>
                      </a:pPr>
                      <a:r>
                        <a:rPr lang="en-US" sz="2000" b="1">
                          <a:latin typeface="+mn-lt"/>
                          <a:cs typeface="Calibri"/>
                        </a:rPr>
                        <a:t>+18%</a:t>
                      </a:r>
                      <a:endParaRPr sz="2000" b="1">
                        <a:latin typeface="+mn-lt"/>
                        <a:cs typeface="Calibri"/>
                      </a:endParaRPr>
                    </a:p>
                  </a:txBody>
                  <a:tcPr marL="0" marR="0" marT="50016"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9171849"/>
                  </a:ext>
                </a:extLst>
              </a:tr>
              <a:tr h="643227">
                <a:tc>
                  <a:txBody>
                    <a:bodyPr/>
                    <a:lstStyle/>
                    <a:p>
                      <a:pPr marL="67310" marR="529590">
                        <a:lnSpc>
                          <a:spcPct val="107200"/>
                        </a:lnSpc>
                        <a:spcBef>
                          <a:spcPts val="275"/>
                        </a:spcBef>
                      </a:pPr>
                      <a:r>
                        <a:rPr sz="2000">
                          <a:latin typeface="+mn-lt"/>
                          <a:cs typeface="Calibri"/>
                        </a:rPr>
                        <a:t>Number</a:t>
                      </a:r>
                      <a:r>
                        <a:rPr sz="2000" spc="-15">
                          <a:latin typeface="+mn-lt"/>
                          <a:cs typeface="Calibri"/>
                        </a:rPr>
                        <a:t> </a:t>
                      </a:r>
                      <a:r>
                        <a:rPr sz="2000">
                          <a:latin typeface="+mn-lt"/>
                          <a:cs typeface="Calibri"/>
                        </a:rPr>
                        <a:t>of</a:t>
                      </a:r>
                      <a:r>
                        <a:rPr sz="2000" spc="-5">
                          <a:latin typeface="+mn-lt"/>
                          <a:cs typeface="Calibri"/>
                        </a:rPr>
                        <a:t> </a:t>
                      </a:r>
                      <a:r>
                        <a:rPr sz="2000">
                          <a:latin typeface="+mn-lt"/>
                          <a:cs typeface="Calibri"/>
                        </a:rPr>
                        <a:t>analysis</a:t>
                      </a:r>
                      <a:r>
                        <a:rPr sz="2000" spc="-20">
                          <a:latin typeface="+mn-lt"/>
                          <a:cs typeface="Calibri"/>
                        </a:rPr>
                        <a:t> </a:t>
                      </a:r>
                      <a:r>
                        <a:rPr sz="2000" spc="-10">
                          <a:latin typeface="+mn-lt"/>
                          <a:cs typeface="Calibri"/>
                        </a:rPr>
                        <a:t>reports </a:t>
                      </a:r>
                      <a:r>
                        <a:rPr sz="2000">
                          <a:latin typeface="+mn-lt"/>
                          <a:cs typeface="Calibri"/>
                        </a:rPr>
                        <a:t>produced</a:t>
                      </a:r>
                      <a:r>
                        <a:rPr sz="2000" spc="-20">
                          <a:latin typeface="+mn-lt"/>
                          <a:cs typeface="Calibri"/>
                        </a:rPr>
                        <a:t> </a:t>
                      </a:r>
                      <a:r>
                        <a:rPr sz="2000">
                          <a:latin typeface="+mn-lt"/>
                          <a:cs typeface="Calibri"/>
                        </a:rPr>
                        <a:t>on</a:t>
                      </a:r>
                      <a:r>
                        <a:rPr sz="2000" spc="-20">
                          <a:latin typeface="+mn-lt"/>
                          <a:cs typeface="Calibri"/>
                        </a:rPr>
                        <a:t> </a:t>
                      </a:r>
                      <a:r>
                        <a:rPr sz="2000" spc="-10">
                          <a:latin typeface="+mn-lt"/>
                          <a:cs typeface="Calibri"/>
                        </a:rPr>
                        <a:t>sanctioned educators</a:t>
                      </a:r>
                      <a:endParaRPr sz="2000">
                        <a:latin typeface="+mn-lt"/>
                        <a:cs typeface="Calibri"/>
                      </a:endParaRPr>
                    </a:p>
                  </a:txBody>
                  <a:tcPr marL="0" marR="0" marT="30565"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24765" algn="ctr">
                        <a:lnSpc>
                          <a:spcPct val="100000"/>
                        </a:lnSpc>
                        <a:spcBef>
                          <a:spcPts val="450"/>
                        </a:spcBef>
                      </a:pPr>
                      <a:r>
                        <a:rPr sz="2000" b="1">
                          <a:latin typeface="+mn-lt"/>
                          <a:cs typeface="Calibri Light"/>
                        </a:rPr>
                        <a:t>2</a:t>
                      </a:r>
                    </a:p>
                  </a:txBody>
                  <a:tcPr marL="0" marR="0" marT="500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034" algn="ctr">
                        <a:lnSpc>
                          <a:spcPct val="100000"/>
                        </a:lnSpc>
                        <a:spcBef>
                          <a:spcPts val="450"/>
                        </a:spcBef>
                      </a:pPr>
                      <a:r>
                        <a:rPr lang="en-US" sz="2000" b="1" dirty="0">
                          <a:latin typeface="+mn-lt"/>
                          <a:cs typeface="Calibri Light"/>
                        </a:rPr>
                        <a:t>5</a:t>
                      </a:r>
                      <a:endParaRPr sz="2000" b="1" dirty="0">
                        <a:latin typeface="+mn-lt"/>
                        <a:cs typeface="Calibri Light"/>
                      </a:endParaRPr>
                    </a:p>
                  </a:txBody>
                  <a:tcPr marL="0" marR="0" marT="500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7305" algn="ctr">
                        <a:lnSpc>
                          <a:spcPct val="100000"/>
                        </a:lnSpc>
                        <a:spcBef>
                          <a:spcPts val="450"/>
                        </a:spcBef>
                      </a:pPr>
                      <a:r>
                        <a:rPr lang="en-US" sz="2000" b="1" spc="-10" dirty="0">
                          <a:latin typeface="+mn-lt"/>
                          <a:cs typeface="Calibri Light"/>
                        </a:rPr>
                        <a:t>+</a:t>
                      </a:r>
                      <a:r>
                        <a:rPr lang="en-US" sz="2000" b="1" spc="-50" dirty="0">
                          <a:latin typeface="+mn-lt"/>
                          <a:cs typeface="Calibri Light"/>
                        </a:rPr>
                        <a:t>3</a:t>
                      </a:r>
                      <a:endParaRPr sz="2000" b="1" dirty="0">
                        <a:latin typeface="+mn-lt"/>
                        <a:cs typeface="Calibri Light"/>
                      </a:endParaRPr>
                    </a:p>
                  </a:txBody>
                  <a:tcPr marL="0" marR="0" marT="50016"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4970346"/>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0F673-87C2-89D4-767F-01920D8F461B}"/>
              </a:ext>
            </a:extLst>
          </p:cNvPr>
          <p:cNvSpPr>
            <a:spLocks noGrp="1"/>
          </p:cNvSpPr>
          <p:nvPr>
            <p:ph type="title"/>
          </p:nvPr>
        </p:nvSpPr>
        <p:spPr>
          <a:xfrm>
            <a:off x="838200" y="77119"/>
            <a:ext cx="10515600" cy="517792"/>
          </a:xfrm>
        </p:spPr>
        <p:txBody>
          <a:bodyPr>
            <a:normAutofit fontScale="90000"/>
          </a:bodyPr>
          <a:lstStyle/>
          <a:p>
            <a:r>
              <a:rPr lang="en-ZA" sz="4800" b="1" dirty="0"/>
              <a:t>SUMMARY OF PROCESSED CASES</a:t>
            </a:r>
          </a:p>
        </p:txBody>
      </p:sp>
      <p:graphicFrame>
        <p:nvGraphicFramePr>
          <p:cNvPr id="4" name="Table 4">
            <a:extLst>
              <a:ext uri="{FF2B5EF4-FFF2-40B4-BE49-F238E27FC236}">
                <a16:creationId xmlns:a16="http://schemas.microsoft.com/office/drawing/2014/main" id="{8A224CB2-916C-D709-176A-5343CC620C3E}"/>
              </a:ext>
            </a:extLst>
          </p:cNvPr>
          <p:cNvGraphicFramePr>
            <a:graphicFrameLocks noGrp="1"/>
          </p:cNvGraphicFramePr>
          <p:nvPr>
            <p:ph idx="1"/>
            <p:extLst>
              <p:ext uri="{D42A27DB-BD31-4B8C-83A1-F6EECF244321}">
                <p14:modId xmlns:p14="http://schemas.microsoft.com/office/powerpoint/2010/main" val="3177842668"/>
              </p:ext>
            </p:extLst>
          </p:nvPr>
        </p:nvGraphicFramePr>
        <p:xfrm>
          <a:off x="209318" y="743905"/>
          <a:ext cx="11788051" cy="5767062"/>
        </p:xfrm>
        <a:graphic>
          <a:graphicData uri="http://schemas.openxmlformats.org/drawingml/2006/table">
            <a:tbl>
              <a:tblPr firstRow="1" bandRow="1">
                <a:tableStyleId>{21E4AEA4-8DFA-4A89-87EB-49C32662AFE0}</a:tableStyleId>
              </a:tblPr>
              <a:tblGrid>
                <a:gridCol w="3944421">
                  <a:extLst>
                    <a:ext uri="{9D8B030D-6E8A-4147-A177-3AD203B41FA5}">
                      <a16:colId xmlns:a16="http://schemas.microsoft.com/office/drawing/2014/main" val="927941503"/>
                    </a:ext>
                  </a:extLst>
                </a:gridCol>
                <a:gridCol w="1231925">
                  <a:extLst>
                    <a:ext uri="{9D8B030D-6E8A-4147-A177-3AD203B41FA5}">
                      <a16:colId xmlns:a16="http://schemas.microsoft.com/office/drawing/2014/main" val="1302555416"/>
                    </a:ext>
                  </a:extLst>
                </a:gridCol>
                <a:gridCol w="3130670">
                  <a:extLst>
                    <a:ext uri="{9D8B030D-6E8A-4147-A177-3AD203B41FA5}">
                      <a16:colId xmlns:a16="http://schemas.microsoft.com/office/drawing/2014/main" val="2305432884"/>
                    </a:ext>
                  </a:extLst>
                </a:gridCol>
                <a:gridCol w="1209321">
                  <a:extLst>
                    <a:ext uri="{9D8B030D-6E8A-4147-A177-3AD203B41FA5}">
                      <a16:colId xmlns:a16="http://schemas.microsoft.com/office/drawing/2014/main" val="1900145145"/>
                    </a:ext>
                  </a:extLst>
                </a:gridCol>
                <a:gridCol w="2271714">
                  <a:extLst>
                    <a:ext uri="{9D8B030D-6E8A-4147-A177-3AD203B41FA5}">
                      <a16:colId xmlns:a16="http://schemas.microsoft.com/office/drawing/2014/main" val="1309374840"/>
                    </a:ext>
                  </a:extLst>
                </a:gridCol>
              </a:tblGrid>
              <a:tr h="1099196">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800" dirty="0"/>
                        <a:t>PROCESSED CASES IN 2021/2022</a:t>
                      </a:r>
                    </a:p>
                    <a:p>
                      <a:endParaRPr lang="en-ZA" sz="1600" dirty="0"/>
                    </a:p>
                  </a:txBody>
                  <a:tcPr/>
                </a:tc>
                <a:tc hMerge="1">
                  <a:txBody>
                    <a:bodyPr/>
                    <a:lstStyle/>
                    <a:p>
                      <a:endParaRPr lang="en-ZA" sz="1600" dirty="0"/>
                    </a:p>
                  </a:txBody>
                  <a:tcPr/>
                </a:tc>
                <a:tc hMerge="1">
                  <a:txBody>
                    <a:bodyPr/>
                    <a:lstStyle/>
                    <a:p>
                      <a:endParaRPr lang="en-ZA" sz="1600" dirty="0"/>
                    </a:p>
                  </a:txBody>
                  <a:tcPr/>
                </a:tc>
                <a:tc hMerge="1">
                  <a:txBody>
                    <a:bodyPr/>
                    <a:lstStyle/>
                    <a:p>
                      <a:endParaRPr lang="en-ZA" sz="1600" dirty="0"/>
                    </a:p>
                  </a:txBody>
                  <a:tcPr/>
                </a:tc>
                <a:tc>
                  <a:txBody>
                    <a:bodyPr/>
                    <a:lstStyle/>
                    <a:p>
                      <a:r>
                        <a:rPr lang="en-ZA" sz="2800" dirty="0"/>
                        <a:t>TOTAL</a:t>
                      </a:r>
                    </a:p>
                  </a:txBody>
                  <a:tcPr/>
                </a:tc>
                <a:extLst>
                  <a:ext uri="{0D108BD9-81ED-4DB2-BD59-A6C34878D82A}">
                    <a16:rowId xmlns:a16="http://schemas.microsoft.com/office/drawing/2014/main" val="3758785903"/>
                  </a:ext>
                </a:extLst>
              </a:tr>
              <a:tr h="816877">
                <a:tc>
                  <a:txBody>
                    <a:bodyPr/>
                    <a:lstStyle/>
                    <a:p>
                      <a:r>
                        <a:rPr lang="en-ZA" sz="1800" dirty="0"/>
                        <a:t>Total Number of Cases Rolled Over From 2020/21 to 2021/22</a:t>
                      </a:r>
                    </a:p>
                  </a:txBody>
                  <a:tcPr/>
                </a:tc>
                <a:tc>
                  <a:txBody>
                    <a:bodyPr/>
                    <a:lstStyle/>
                    <a:p>
                      <a:r>
                        <a:rPr lang="en-ZA" sz="2000" b="1" dirty="0"/>
                        <a:t>563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t>New Cases Received in 2021/22</a:t>
                      </a:r>
                    </a:p>
                  </a:txBody>
                  <a:tcPr/>
                </a:tc>
                <a:tc>
                  <a:txBody>
                    <a:bodyPr/>
                    <a:lstStyle/>
                    <a:p>
                      <a:r>
                        <a:rPr lang="en-ZA" sz="2000" b="1" dirty="0"/>
                        <a:t>764</a:t>
                      </a:r>
                    </a:p>
                  </a:txBody>
                  <a:tcPr/>
                </a:tc>
                <a:tc>
                  <a:txBody>
                    <a:bodyPr/>
                    <a:lstStyle/>
                    <a:p>
                      <a:r>
                        <a:rPr lang="en-ZA" sz="2000" b="1" dirty="0"/>
                        <a:t>1 327</a:t>
                      </a:r>
                    </a:p>
                  </a:txBody>
                  <a:tcPr/>
                </a:tc>
                <a:extLst>
                  <a:ext uri="{0D108BD9-81ED-4DB2-BD59-A6C34878D82A}">
                    <a16:rowId xmlns:a16="http://schemas.microsoft.com/office/drawing/2014/main" val="1477004470"/>
                  </a:ext>
                </a:extLst>
              </a:tr>
              <a:tr h="1166966">
                <a:tc>
                  <a:txBody>
                    <a:bodyPr/>
                    <a:lstStyle/>
                    <a:p>
                      <a:r>
                        <a:rPr lang="en-ZA" sz="1800" dirty="0"/>
                        <a:t>Investigations conducted from the rolled over cases</a:t>
                      </a:r>
                    </a:p>
                  </a:txBody>
                  <a:tcPr/>
                </a:tc>
                <a:tc>
                  <a:txBody>
                    <a:bodyPr/>
                    <a:lstStyle/>
                    <a:p>
                      <a:r>
                        <a:rPr lang="en-ZA" sz="2000" b="1" dirty="0"/>
                        <a:t>275 (48.89%)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t>Investigations Conducted from the new cases received in 2021/2022</a:t>
                      </a:r>
                    </a:p>
                  </a:txBody>
                  <a:tcPr/>
                </a:tc>
                <a:tc>
                  <a:txBody>
                    <a:bodyPr/>
                    <a:lstStyle/>
                    <a:p>
                      <a:r>
                        <a:rPr lang="en-ZA" sz="2000" b="1" dirty="0"/>
                        <a:t>339</a:t>
                      </a:r>
                    </a:p>
                    <a:p>
                      <a:r>
                        <a:rPr lang="en-ZA" sz="2000" b="1" dirty="0"/>
                        <a:t>(44,3%)</a:t>
                      </a:r>
                    </a:p>
                  </a:txBody>
                  <a:tcPr/>
                </a:tc>
                <a:tc>
                  <a:txBody>
                    <a:bodyPr/>
                    <a:lstStyle/>
                    <a:p>
                      <a:r>
                        <a:rPr lang="en-ZA" sz="2000" b="1" dirty="0"/>
                        <a:t>614</a:t>
                      </a:r>
                    </a:p>
                    <a:p>
                      <a:r>
                        <a:rPr lang="en-ZA" sz="2000" b="1" dirty="0"/>
                        <a:t>(46,2%)</a:t>
                      </a:r>
                    </a:p>
                  </a:txBody>
                  <a:tcPr/>
                </a:tc>
                <a:extLst>
                  <a:ext uri="{0D108BD9-81ED-4DB2-BD59-A6C34878D82A}">
                    <a16:rowId xmlns:a16="http://schemas.microsoft.com/office/drawing/2014/main" val="3429455561"/>
                  </a:ext>
                </a:extLst>
              </a:tr>
              <a:tr h="1166966">
                <a:tc>
                  <a:txBody>
                    <a:bodyPr/>
                    <a:lstStyle/>
                    <a:p>
                      <a:r>
                        <a:rPr lang="en-ZA" sz="1800" dirty="0"/>
                        <a:t>Rolled over cases closed after </a:t>
                      </a:r>
                      <a:r>
                        <a:rPr lang="en-ZA" sz="1800" b="1" dirty="0"/>
                        <a:t>investigations</a:t>
                      </a:r>
                      <a:r>
                        <a:rPr lang="en-ZA" sz="1800" dirty="0"/>
                        <a:t> from the 2020/21 rolled over cases and withdrawn cases</a:t>
                      </a:r>
                    </a:p>
                  </a:txBody>
                  <a:tcPr/>
                </a:tc>
                <a:tc>
                  <a:txBody>
                    <a:bodyPr/>
                    <a:lstStyle/>
                    <a:p>
                      <a:r>
                        <a:rPr lang="en-ZA" sz="2000" b="1" dirty="0"/>
                        <a:t>169</a:t>
                      </a:r>
                    </a:p>
                  </a:txBody>
                  <a:tcPr/>
                </a:tc>
                <a:tc>
                  <a:txBody>
                    <a:bodyPr/>
                    <a:lstStyle/>
                    <a:p>
                      <a:r>
                        <a:rPr lang="en-ZA" sz="1800" dirty="0"/>
                        <a:t>Cases closed after </a:t>
                      </a:r>
                      <a:r>
                        <a:rPr lang="en-ZA" sz="1800" b="1" dirty="0"/>
                        <a:t>investigations</a:t>
                      </a:r>
                      <a:r>
                        <a:rPr lang="en-ZA" sz="1800" dirty="0"/>
                        <a:t> from the 2020/21 newly reported cases</a:t>
                      </a:r>
                    </a:p>
                  </a:txBody>
                  <a:tcPr/>
                </a:tc>
                <a:tc>
                  <a:txBody>
                    <a:bodyPr/>
                    <a:lstStyle/>
                    <a:p>
                      <a:r>
                        <a:rPr lang="en-ZA" sz="2000" b="1" dirty="0"/>
                        <a:t>141</a:t>
                      </a:r>
                    </a:p>
                  </a:txBody>
                  <a:tcPr/>
                </a:tc>
                <a:tc>
                  <a:txBody>
                    <a:bodyPr/>
                    <a:lstStyle/>
                    <a:p>
                      <a:r>
                        <a:rPr lang="en-ZA" sz="2000" b="1" dirty="0"/>
                        <a:t>310</a:t>
                      </a:r>
                    </a:p>
                  </a:txBody>
                  <a:tcPr/>
                </a:tc>
                <a:extLst>
                  <a:ext uri="{0D108BD9-81ED-4DB2-BD59-A6C34878D82A}">
                    <a16:rowId xmlns:a16="http://schemas.microsoft.com/office/drawing/2014/main" val="818827561"/>
                  </a:ext>
                </a:extLst>
              </a:tr>
              <a:tr h="1517057">
                <a:tc>
                  <a:txBody>
                    <a:bodyPr/>
                    <a:lstStyle/>
                    <a:p>
                      <a:r>
                        <a:rPr lang="en-GB" sz="1800" dirty="0"/>
                        <a:t>Rolled over investigated cases forwarded to disciplinary hearing process</a:t>
                      </a:r>
                      <a:endParaRPr lang="en-ZA" sz="1800" dirty="0"/>
                    </a:p>
                  </a:txBody>
                  <a:tcPr/>
                </a:tc>
                <a:tc>
                  <a:txBody>
                    <a:bodyPr/>
                    <a:lstStyle/>
                    <a:p>
                      <a:r>
                        <a:rPr lang="en-ZA" sz="2000" b="1" dirty="0"/>
                        <a:t>106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New cases forwarded to disciplinary hearing after investigations</a:t>
                      </a:r>
                      <a:endParaRPr lang="en-ZA" sz="1800" dirty="0"/>
                    </a:p>
                    <a:p>
                      <a:endParaRPr lang="en-ZA" sz="1800" dirty="0"/>
                    </a:p>
                  </a:txBody>
                  <a:tcPr/>
                </a:tc>
                <a:tc>
                  <a:txBody>
                    <a:bodyPr/>
                    <a:lstStyle/>
                    <a:p>
                      <a:r>
                        <a:rPr lang="en-ZA" sz="2000" b="1" dirty="0"/>
                        <a:t>198</a:t>
                      </a:r>
                    </a:p>
                  </a:txBody>
                  <a:tcPr/>
                </a:tc>
                <a:tc>
                  <a:txBody>
                    <a:bodyPr/>
                    <a:lstStyle/>
                    <a:p>
                      <a:r>
                        <a:rPr lang="en-ZA" sz="2000" b="1" dirty="0"/>
                        <a:t>304</a:t>
                      </a:r>
                    </a:p>
                  </a:txBody>
                  <a:tcPr/>
                </a:tc>
                <a:extLst>
                  <a:ext uri="{0D108BD9-81ED-4DB2-BD59-A6C34878D82A}">
                    <a16:rowId xmlns:a16="http://schemas.microsoft.com/office/drawing/2014/main" val="62626295"/>
                  </a:ext>
                </a:extLst>
              </a:tr>
            </a:tbl>
          </a:graphicData>
        </a:graphic>
      </p:graphicFrame>
    </p:spTree>
    <p:extLst>
      <p:ext uri="{BB962C8B-B14F-4D97-AF65-F5344CB8AC3E}">
        <p14:creationId xmlns:p14="http://schemas.microsoft.com/office/powerpoint/2010/main" val="12498586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0F673-87C2-89D4-767F-01920D8F461B}"/>
              </a:ext>
            </a:extLst>
          </p:cNvPr>
          <p:cNvSpPr>
            <a:spLocks noGrp="1"/>
          </p:cNvSpPr>
          <p:nvPr>
            <p:ph type="title"/>
          </p:nvPr>
        </p:nvSpPr>
        <p:spPr>
          <a:xfrm>
            <a:off x="838200" y="77119"/>
            <a:ext cx="10515600" cy="517792"/>
          </a:xfrm>
        </p:spPr>
        <p:txBody>
          <a:bodyPr>
            <a:noAutofit/>
          </a:bodyPr>
          <a:lstStyle/>
          <a:p>
            <a:r>
              <a:rPr lang="en-ZA" sz="3600" b="1" dirty="0"/>
              <a:t>SUMMARY OF PROCESSED CASES</a:t>
            </a:r>
          </a:p>
        </p:txBody>
      </p:sp>
      <p:graphicFrame>
        <p:nvGraphicFramePr>
          <p:cNvPr id="4" name="Table 4">
            <a:extLst>
              <a:ext uri="{FF2B5EF4-FFF2-40B4-BE49-F238E27FC236}">
                <a16:creationId xmlns:a16="http://schemas.microsoft.com/office/drawing/2014/main" id="{8A224CB2-916C-D709-176A-5343CC620C3E}"/>
              </a:ext>
            </a:extLst>
          </p:cNvPr>
          <p:cNvGraphicFramePr>
            <a:graphicFrameLocks noGrp="1"/>
          </p:cNvGraphicFramePr>
          <p:nvPr>
            <p:ph idx="1"/>
            <p:extLst>
              <p:ext uri="{D42A27DB-BD31-4B8C-83A1-F6EECF244321}">
                <p14:modId xmlns:p14="http://schemas.microsoft.com/office/powerpoint/2010/main" val="2526391501"/>
              </p:ext>
            </p:extLst>
          </p:nvPr>
        </p:nvGraphicFramePr>
        <p:xfrm>
          <a:off x="201974" y="594911"/>
          <a:ext cx="11788051" cy="5412996"/>
        </p:xfrm>
        <a:graphic>
          <a:graphicData uri="http://schemas.openxmlformats.org/drawingml/2006/table">
            <a:tbl>
              <a:tblPr firstRow="1" bandRow="1">
                <a:tableStyleId>{00A15C55-8517-42AA-B614-E9B94910E393}</a:tableStyleId>
              </a:tblPr>
              <a:tblGrid>
                <a:gridCol w="4546296">
                  <a:extLst>
                    <a:ext uri="{9D8B030D-6E8A-4147-A177-3AD203B41FA5}">
                      <a16:colId xmlns:a16="http://schemas.microsoft.com/office/drawing/2014/main" val="927941503"/>
                    </a:ext>
                  </a:extLst>
                </a:gridCol>
                <a:gridCol w="914400">
                  <a:extLst>
                    <a:ext uri="{9D8B030D-6E8A-4147-A177-3AD203B41FA5}">
                      <a16:colId xmlns:a16="http://schemas.microsoft.com/office/drawing/2014/main" val="1302555416"/>
                    </a:ext>
                  </a:extLst>
                </a:gridCol>
                <a:gridCol w="4109291">
                  <a:extLst>
                    <a:ext uri="{9D8B030D-6E8A-4147-A177-3AD203B41FA5}">
                      <a16:colId xmlns:a16="http://schemas.microsoft.com/office/drawing/2014/main" val="2305432884"/>
                    </a:ext>
                  </a:extLst>
                </a:gridCol>
                <a:gridCol w="859316">
                  <a:extLst>
                    <a:ext uri="{9D8B030D-6E8A-4147-A177-3AD203B41FA5}">
                      <a16:colId xmlns:a16="http://schemas.microsoft.com/office/drawing/2014/main" val="1900145145"/>
                    </a:ext>
                  </a:extLst>
                </a:gridCol>
                <a:gridCol w="1358748">
                  <a:extLst>
                    <a:ext uri="{9D8B030D-6E8A-4147-A177-3AD203B41FA5}">
                      <a16:colId xmlns:a16="http://schemas.microsoft.com/office/drawing/2014/main" val="1309374840"/>
                    </a:ext>
                  </a:extLst>
                </a:gridCol>
              </a:tblGrid>
              <a:tr h="512017">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800" dirty="0"/>
                        <a:t>PROCESSED </a:t>
                      </a:r>
                      <a:endParaRPr lang="en-ZA" sz="1600" dirty="0"/>
                    </a:p>
                  </a:txBody>
                  <a:tcPr/>
                </a:tc>
                <a:tc hMerge="1">
                  <a:txBody>
                    <a:bodyPr/>
                    <a:lstStyle/>
                    <a:p>
                      <a:endParaRPr lang="en-ZA" sz="1600" dirty="0"/>
                    </a:p>
                  </a:txBody>
                  <a:tcPr/>
                </a:tc>
                <a:tc hMerge="1">
                  <a:txBody>
                    <a:bodyPr/>
                    <a:lstStyle/>
                    <a:p>
                      <a:endParaRPr lang="en-ZA" sz="1600" dirty="0"/>
                    </a:p>
                  </a:txBody>
                  <a:tcPr/>
                </a:tc>
                <a:tc hMerge="1">
                  <a:txBody>
                    <a:bodyPr/>
                    <a:lstStyle/>
                    <a:p>
                      <a:endParaRPr lang="en-ZA" sz="1600" dirty="0"/>
                    </a:p>
                  </a:txBody>
                  <a:tcPr/>
                </a:tc>
                <a:tc>
                  <a:txBody>
                    <a:bodyPr/>
                    <a:lstStyle/>
                    <a:p>
                      <a:r>
                        <a:rPr lang="en-ZA" sz="2800" dirty="0"/>
                        <a:t>TOTAL</a:t>
                      </a:r>
                    </a:p>
                  </a:txBody>
                  <a:tcPr/>
                </a:tc>
                <a:extLst>
                  <a:ext uri="{0D108BD9-81ED-4DB2-BD59-A6C34878D82A}">
                    <a16:rowId xmlns:a16="http://schemas.microsoft.com/office/drawing/2014/main" val="3758785903"/>
                  </a:ext>
                </a:extLst>
              </a:tr>
              <a:tr h="748780">
                <a:tc>
                  <a:txBody>
                    <a:bodyPr/>
                    <a:lstStyle/>
                    <a:p>
                      <a:r>
                        <a:rPr lang="en-GB" sz="2000" dirty="0"/>
                        <a:t>Rolled over investigated cases forwarded to disciplinary hearing process</a:t>
                      </a:r>
                      <a:endParaRPr lang="en-ZA" sz="2000" dirty="0"/>
                    </a:p>
                  </a:txBody>
                  <a:tcPr/>
                </a:tc>
                <a:tc>
                  <a:txBody>
                    <a:bodyPr/>
                    <a:lstStyle/>
                    <a:p>
                      <a:pPr algn="ctr"/>
                      <a:r>
                        <a:rPr lang="en-ZA" sz="2400" b="1" dirty="0"/>
                        <a:t>106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New cases forwarded to disciplinary hearing after investigations</a:t>
                      </a:r>
                      <a:endParaRPr lang="en-ZA" sz="2000" dirty="0"/>
                    </a:p>
                  </a:txBody>
                  <a:tcPr/>
                </a:tc>
                <a:tc>
                  <a:txBody>
                    <a:bodyPr/>
                    <a:lstStyle/>
                    <a:p>
                      <a:pPr algn="ctr"/>
                      <a:r>
                        <a:rPr lang="en-ZA" sz="2400" b="1" dirty="0"/>
                        <a:t>198</a:t>
                      </a:r>
                    </a:p>
                  </a:txBody>
                  <a:tcPr/>
                </a:tc>
                <a:tc>
                  <a:txBody>
                    <a:bodyPr/>
                    <a:lstStyle/>
                    <a:p>
                      <a:pPr algn="ctr"/>
                      <a:r>
                        <a:rPr lang="en-ZA" sz="2400" b="1" dirty="0"/>
                        <a:t>304</a:t>
                      </a:r>
                    </a:p>
                  </a:txBody>
                  <a:tcPr/>
                </a:tc>
                <a:extLst>
                  <a:ext uri="{0D108BD9-81ED-4DB2-BD59-A6C34878D82A}">
                    <a16:rowId xmlns:a16="http://schemas.microsoft.com/office/drawing/2014/main" val="62626295"/>
                  </a:ext>
                </a:extLst>
              </a:tr>
              <a:tr h="823736">
                <a:tc>
                  <a:txBody>
                    <a:bodyPr/>
                    <a:lstStyle/>
                    <a:p>
                      <a:r>
                        <a:rPr lang="en-ZA" sz="2000" dirty="0"/>
                        <a:t>Cases withdrawn from the </a:t>
                      </a:r>
                      <a:r>
                        <a:rPr lang="en-ZA" sz="2000" b="1" dirty="0"/>
                        <a:t>106</a:t>
                      </a:r>
                      <a:r>
                        <a:rPr lang="en-ZA" sz="2000" dirty="0"/>
                        <a:t> cases forwarded to disciplinary hearings</a:t>
                      </a:r>
                    </a:p>
                  </a:txBody>
                  <a:tcPr/>
                </a:tc>
                <a:tc>
                  <a:txBody>
                    <a:bodyPr/>
                    <a:lstStyle/>
                    <a:p>
                      <a:pPr algn="ctr"/>
                      <a:r>
                        <a:rPr lang="en-ZA" sz="2400" b="1" dirty="0"/>
                        <a:t>5</a:t>
                      </a:r>
                    </a:p>
                  </a:txBody>
                  <a:tcPr/>
                </a:tc>
                <a:tc>
                  <a:txBody>
                    <a:bodyPr/>
                    <a:lstStyle/>
                    <a:p>
                      <a:r>
                        <a:rPr lang="en-GB" sz="2000" dirty="0"/>
                        <a:t>Cases withdrawn from the </a:t>
                      </a:r>
                      <a:r>
                        <a:rPr lang="en-GB" sz="2000" b="1" dirty="0"/>
                        <a:t>198</a:t>
                      </a:r>
                      <a:r>
                        <a:rPr lang="en-GB" sz="2000" dirty="0"/>
                        <a:t> cases forwarded to disciplinary hearings</a:t>
                      </a:r>
                      <a:endParaRPr lang="en-ZA" sz="2000" dirty="0"/>
                    </a:p>
                  </a:txBody>
                  <a:tcPr/>
                </a:tc>
                <a:tc>
                  <a:txBody>
                    <a:bodyPr/>
                    <a:lstStyle/>
                    <a:p>
                      <a:pPr algn="ctr"/>
                      <a:r>
                        <a:rPr lang="en-ZA" sz="2400" b="1" dirty="0"/>
                        <a:t>0</a:t>
                      </a:r>
                    </a:p>
                  </a:txBody>
                  <a:tcPr/>
                </a:tc>
                <a:tc>
                  <a:txBody>
                    <a:bodyPr/>
                    <a:lstStyle/>
                    <a:p>
                      <a:pPr algn="ctr"/>
                      <a:r>
                        <a:rPr lang="en-ZA" sz="2400" b="1" dirty="0"/>
                        <a:t>5</a:t>
                      </a:r>
                    </a:p>
                  </a:txBody>
                  <a:tcPr/>
                </a:tc>
                <a:extLst>
                  <a:ext uri="{0D108BD9-81ED-4DB2-BD59-A6C34878D82A}">
                    <a16:rowId xmlns:a16="http://schemas.microsoft.com/office/drawing/2014/main" val="2506765024"/>
                  </a:ext>
                </a:extLst>
              </a:tr>
              <a:tr h="631208">
                <a:tc>
                  <a:txBody>
                    <a:bodyPr/>
                    <a:lstStyle/>
                    <a:p>
                      <a:r>
                        <a:rPr lang="en-ZA" sz="2000" dirty="0"/>
                        <a:t>Educators not found guilty from the </a:t>
                      </a:r>
                      <a:r>
                        <a:rPr lang="en-ZA" sz="2000" b="1" dirty="0"/>
                        <a:t>106</a:t>
                      </a:r>
                      <a:r>
                        <a:rPr lang="en-ZA" sz="2000" dirty="0"/>
                        <a:t> cases forwarded to disciplinary hearings</a:t>
                      </a:r>
                    </a:p>
                  </a:txBody>
                  <a:tcPr/>
                </a:tc>
                <a:tc>
                  <a:txBody>
                    <a:bodyPr/>
                    <a:lstStyle/>
                    <a:p>
                      <a:pPr algn="ctr"/>
                      <a:r>
                        <a:rPr lang="en-ZA" sz="2400" b="1" dirty="0"/>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000" dirty="0"/>
                        <a:t>Educators not found guilty from the </a:t>
                      </a:r>
                      <a:r>
                        <a:rPr lang="en-ZA" sz="2000" b="1" dirty="0"/>
                        <a:t>198</a:t>
                      </a:r>
                      <a:r>
                        <a:rPr lang="en-ZA" sz="2000" dirty="0"/>
                        <a:t> cases forwarded to disciplinary hearings</a:t>
                      </a:r>
                    </a:p>
                    <a:p>
                      <a:endParaRPr lang="en-ZA" sz="2000" dirty="0"/>
                    </a:p>
                  </a:txBody>
                  <a:tcPr/>
                </a:tc>
                <a:tc>
                  <a:txBody>
                    <a:bodyPr/>
                    <a:lstStyle/>
                    <a:p>
                      <a:pPr algn="ctr"/>
                      <a:r>
                        <a:rPr lang="en-ZA" sz="2400" b="1" dirty="0"/>
                        <a:t>5</a:t>
                      </a:r>
                    </a:p>
                  </a:txBody>
                  <a:tcPr/>
                </a:tc>
                <a:tc>
                  <a:txBody>
                    <a:bodyPr/>
                    <a:lstStyle/>
                    <a:p>
                      <a:pPr algn="ctr"/>
                      <a:r>
                        <a:rPr lang="en-ZA" sz="2400" b="1" dirty="0"/>
                        <a:t>11</a:t>
                      </a:r>
                    </a:p>
                  </a:txBody>
                  <a:tcPr/>
                </a:tc>
                <a:extLst>
                  <a:ext uri="{0D108BD9-81ED-4DB2-BD59-A6C34878D82A}">
                    <a16:rowId xmlns:a16="http://schemas.microsoft.com/office/drawing/2014/main" val="3369920053"/>
                  </a:ext>
                </a:extLst>
              </a:tr>
              <a:tr h="971629">
                <a:tc>
                  <a:txBody>
                    <a:bodyPr/>
                    <a:lstStyle/>
                    <a:p>
                      <a:r>
                        <a:rPr lang="en-ZA" sz="2000" dirty="0"/>
                        <a:t>Disciplinary Hearings Concluded from the 2020/21 rolled over cases with guilty verdict </a:t>
                      </a:r>
                    </a:p>
                  </a:txBody>
                  <a:tcPr/>
                </a:tc>
                <a:tc>
                  <a:txBody>
                    <a:bodyPr/>
                    <a:lstStyle/>
                    <a:p>
                      <a:pPr algn="ctr"/>
                      <a:r>
                        <a:rPr lang="en-ZA" sz="2400" b="1" dirty="0"/>
                        <a:t>70</a:t>
                      </a:r>
                    </a:p>
                  </a:txBody>
                  <a:tcPr/>
                </a:tc>
                <a:tc>
                  <a:txBody>
                    <a:bodyPr/>
                    <a:lstStyle/>
                    <a:p>
                      <a:r>
                        <a:rPr lang="en-ZA" sz="2000" dirty="0"/>
                        <a:t>Disciplinary Hearings with guilty verdicts concluded from the 2021/22 reported cases.</a:t>
                      </a:r>
                    </a:p>
                  </a:txBody>
                  <a:tcPr/>
                </a:tc>
                <a:tc>
                  <a:txBody>
                    <a:bodyPr/>
                    <a:lstStyle/>
                    <a:p>
                      <a:pPr algn="ctr"/>
                      <a:r>
                        <a:rPr lang="en-ZA" sz="2400" b="1" dirty="0"/>
                        <a:t>16</a:t>
                      </a:r>
                    </a:p>
                  </a:txBody>
                  <a:tcPr/>
                </a:tc>
                <a:tc>
                  <a:txBody>
                    <a:bodyPr/>
                    <a:lstStyle/>
                    <a:p>
                      <a:pPr algn="ctr"/>
                      <a:r>
                        <a:rPr lang="en-ZA" sz="2400" b="1" dirty="0"/>
                        <a:t>102</a:t>
                      </a:r>
                    </a:p>
                  </a:txBody>
                  <a:tcPr/>
                </a:tc>
                <a:extLst>
                  <a:ext uri="{0D108BD9-81ED-4DB2-BD59-A6C34878D82A}">
                    <a16:rowId xmlns:a16="http://schemas.microsoft.com/office/drawing/2014/main" val="1697141565"/>
                  </a:ext>
                </a:extLst>
              </a:tr>
              <a:tr h="716321">
                <a:tc>
                  <a:txBody>
                    <a:bodyPr/>
                    <a:lstStyle/>
                    <a:p>
                      <a:r>
                        <a:rPr lang="en-ZA" sz="2000" dirty="0"/>
                        <a:t>Cases that could not be processed for the disciplinary hearing from 106 investigated cases</a:t>
                      </a:r>
                    </a:p>
                  </a:txBody>
                  <a:tcPr/>
                </a:tc>
                <a:tc>
                  <a:txBody>
                    <a:bodyPr/>
                    <a:lstStyle/>
                    <a:p>
                      <a:pPr algn="ctr"/>
                      <a:r>
                        <a:rPr lang="en-ZA" sz="2400" b="1" dirty="0"/>
                        <a:t>36</a:t>
                      </a:r>
                    </a:p>
                  </a:txBody>
                  <a:tcPr/>
                </a:tc>
                <a:tc>
                  <a:txBody>
                    <a:bodyPr/>
                    <a:lstStyle/>
                    <a:p>
                      <a:r>
                        <a:rPr lang="en-GB" sz="2000" dirty="0"/>
                        <a:t>Cases that could not be processed for the disciplinary hearing from 198 investigated cases</a:t>
                      </a:r>
                      <a:endParaRPr lang="en-ZA" sz="2000" dirty="0"/>
                    </a:p>
                  </a:txBody>
                  <a:tcPr/>
                </a:tc>
                <a:tc>
                  <a:txBody>
                    <a:bodyPr/>
                    <a:lstStyle/>
                    <a:p>
                      <a:pPr algn="ctr"/>
                      <a:r>
                        <a:rPr lang="en-ZA" sz="2400" b="1" dirty="0"/>
                        <a:t>177</a:t>
                      </a:r>
                    </a:p>
                  </a:txBody>
                  <a:tcPr/>
                </a:tc>
                <a:tc>
                  <a:txBody>
                    <a:bodyPr/>
                    <a:lstStyle/>
                    <a:p>
                      <a:pPr algn="ctr"/>
                      <a:r>
                        <a:rPr lang="en-ZA" sz="2400" b="1" dirty="0"/>
                        <a:t>213</a:t>
                      </a:r>
                    </a:p>
                  </a:txBody>
                  <a:tcPr/>
                </a:tc>
                <a:extLst>
                  <a:ext uri="{0D108BD9-81ED-4DB2-BD59-A6C34878D82A}">
                    <a16:rowId xmlns:a16="http://schemas.microsoft.com/office/drawing/2014/main" val="1784574119"/>
                  </a:ext>
                </a:extLst>
              </a:tr>
            </a:tbl>
          </a:graphicData>
        </a:graphic>
      </p:graphicFrame>
    </p:spTree>
    <p:extLst>
      <p:ext uri="{BB962C8B-B14F-4D97-AF65-F5344CB8AC3E}">
        <p14:creationId xmlns:p14="http://schemas.microsoft.com/office/powerpoint/2010/main" val="4098366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8D021B-3956-2839-A99F-787B031CD9CF}"/>
              </a:ext>
            </a:extLst>
          </p:cNvPr>
          <p:cNvSpPr>
            <a:spLocks noGrp="1"/>
          </p:cNvSpPr>
          <p:nvPr>
            <p:ph type="title"/>
          </p:nvPr>
        </p:nvSpPr>
        <p:spPr>
          <a:xfrm>
            <a:off x="0" y="154236"/>
            <a:ext cx="12192000" cy="1234067"/>
          </a:xfrm>
          <a:solidFill>
            <a:schemeClr val="accent6">
              <a:lumMod val="60000"/>
              <a:lumOff val="40000"/>
            </a:schemeClr>
          </a:solidFill>
        </p:spPr>
        <p:txBody>
          <a:bodyPr vert="horz" lIns="91440" tIns="45720" rIns="91440" bIns="45720" rtlCol="0" anchor="ctr">
            <a:normAutofit/>
          </a:bodyPr>
          <a:lstStyle/>
          <a:p>
            <a:pPr algn="ctr"/>
            <a:r>
              <a:rPr lang="en-US" b="1" i="0" kern="1200" dirty="0">
                <a:latin typeface="+mj-lt"/>
                <a:ea typeface="+mj-ea"/>
                <a:cs typeface="+mj-cs"/>
              </a:rPr>
              <a:t>SANCTIONS</a:t>
            </a:r>
          </a:p>
        </p:txBody>
      </p:sp>
      <p:graphicFrame>
        <p:nvGraphicFramePr>
          <p:cNvPr id="4" name="Table 3">
            <a:extLst>
              <a:ext uri="{FF2B5EF4-FFF2-40B4-BE49-F238E27FC236}">
                <a16:creationId xmlns:a16="http://schemas.microsoft.com/office/drawing/2014/main" id="{B11253B1-401C-9444-0A7B-6ADB961F4E38}"/>
              </a:ext>
            </a:extLst>
          </p:cNvPr>
          <p:cNvGraphicFramePr>
            <a:graphicFrameLocks noGrp="1"/>
          </p:cNvGraphicFramePr>
          <p:nvPr>
            <p:extLst>
              <p:ext uri="{D42A27DB-BD31-4B8C-83A1-F6EECF244321}">
                <p14:modId xmlns:p14="http://schemas.microsoft.com/office/powerpoint/2010/main" val="3232008476"/>
              </p:ext>
            </p:extLst>
          </p:nvPr>
        </p:nvGraphicFramePr>
        <p:xfrm>
          <a:off x="110169" y="1556720"/>
          <a:ext cx="11971662" cy="5301280"/>
        </p:xfrm>
        <a:graphic>
          <a:graphicData uri="http://schemas.openxmlformats.org/drawingml/2006/table">
            <a:tbl>
              <a:tblPr firstRow="1" firstCol="1" bandRow="1">
                <a:tableStyleId>{68D230F3-CF80-4859-8CE7-A43EE81993B5}</a:tableStyleId>
              </a:tblPr>
              <a:tblGrid>
                <a:gridCol w="5523627">
                  <a:extLst>
                    <a:ext uri="{9D8B030D-6E8A-4147-A177-3AD203B41FA5}">
                      <a16:colId xmlns:a16="http://schemas.microsoft.com/office/drawing/2014/main" val="878885323"/>
                    </a:ext>
                  </a:extLst>
                </a:gridCol>
                <a:gridCol w="3400911">
                  <a:extLst>
                    <a:ext uri="{9D8B030D-6E8A-4147-A177-3AD203B41FA5}">
                      <a16:colId xmlns:a16="http://schemas.microsoft.com/office/drawing/2014/main" val="3894767590"/>
                    </a:ext>
                  </a:extLst>
                </a:gridCol>
                <a:gridCol w="3047124">
                  <a:extLst>
                    <a:ext uri="{9D8B030D-6E8A-4147-A177-3AD203B41FA5}">
                      <a16:colId xmlns:a16="http://schemas.microsoft.com/office/drawing/2014/main" val="3715111639"/>
                    </a:ext>
                  </a:extLst>
                </a:gridCol>
              </a:tblGrid>
              <a:tr h="1661954">
                <a:tc>
                  <a:txBody>
                    <a:bodyPr/>
                    <a:lstStyle/>
                    <a:p>
                      <a:pPr>
                        <a:lnSpc>
                          <a:spcPct val="115000"/>
                        </a:lnSpc>
                        <a:spcAft>
                          <a:spcPts val="1000"/>
                        </a:spcAft>
                      </a:pP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84276" marR="84276" marT="0" marB="0"/>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ZA" sz="2000" b="1" dirty="0"/>
                        <a:t>Sanctions from the 70 Disciplinary Hearings Concluded from the 2020/21 rolled over cases with guilty verdict</a:t>
                      </a:r>
                      <a:endParaRPr lang="en-ZA"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84276" marR="84276" marT="0" marB="0"/>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ZA" sz="2000" b="1" dirty="0"/>
                        <a:t>Sanctions from the 16 Disciplinary Hearings Concluded from the 2020/21 rolled over cases with guilty verdict</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84276" marR="84276" marT="0" marB="0"/>
                </a:tc>
                <a:extLst>
                  <a:ext uri="{0D108BD9-81ED-4DB2-BD59-A6C34878D82A}">
                    <a16:rowId xmlns:a16="http://schemas.microsoft.com/office/drawing/2014/main" val="3685985020"/>
                  </a:ext>
                </a:extLst>
              </a:tr>
              <a:tr h="753641">
                <a:tc>
                  <a:txBody>
                    <a:bodyPr/>
                    <a:lstStyle/>
                    <a:p>
                      <a:pPr>
                        <a:lnSpc>
                          <a:spcPct val="115000"/>
                        </a:lnSpc>
                        <a:spcAft>
                          <a:spcPts val="1000"/>
                        </a:spcAft>
                      </a:pPr>
                      <a:r>
                        <a:rPr lang="en-ZA" sz="2000" dirty="0">
                          <a:effectLst/>
                        </a:rPr>
                        <a:t>Total number of educators whose names have been removed from the roll indefinitely.</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84276" marR="84276" marT="0" marB="0"/>
                </a:tc>
                <a:tc>
                  <a:txBody>
                    <a:bodyPr/>
                    <a:lstStyle/>
                    <a:p>
                      <a:pPr algn="ctr">
                        <a:lnSpc>
                          <a:spcPct val="115000"/>
                        </a:lnSpc>
                        <a:spcAft>
                          <a:spcPts val="1000"/>
                        </a:spcAft>
                      </a:pPr>
                      <a:r>
                        <a:rPr lang="en-US" sz="2400" b="1" dirty="0">
                          <a:effectLst/>
                        </a:rPr>
                        <a:t>15</a:t>
                      </a:r>
                      <a:endParaRPr lang="en-ZA"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84276" marR="84276" marT="0" marB="0"/>
                </a:tc>
                <a:tc>
                  <a:txBody>
                    <a:bodyPr/>
                    <a:lstStyle/>
                    <a:p>
                      <a:pPr algn="ctr">
                        <a:lnSpc>
                          <a:spcPct val="115000"/>
                        </a:lnSpc>
                        <a:spcAft>
                          <a:spcPts val="1000"/>
                        </a:spcAft>
                      </a:pPr>
                      <a:r>
                        <a:rPr lang="en-US" sz="2400" b="1" dirty="0">
                          <a:effectLst/>
                        </a:rPr>
                        <a:t>04 </a:t>
                      </a:r>
                      <a:endParaRPr lang="en-ZA"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84276" marR="84276" marT="0" marB="0"/>
                </a:tc>
                <a:extLst>
                  <a:ext uri="{0D108BD9-81ED-4DB2-BD59-A6C34878D82A}">
                    <a16:rowId xmlns:a16="http://schemas.microsoft.com/office/drawing/2014/main" val="861359478"/>
                  </a:ext>
                </a:extLst>
              </a:tr>
              <a:tr h="652937">
                <a:tc>
                  <a:txBody>
                    <a:bodyPr/>
                    <a:lstStyle/>
                    <a:p>
                      <a:pPr>
                        <a:lnSpc>
                          <a:spcPct val="115000"/>
                        </a:lnSpc>
                        <a:spcAft>
                          <a:spcPts val="1000"/>
                        </a:spcAft>
                      </a:pPr>
                      <a:r>
                        <a:rPr lang="en-ZA" sz="2000" dirty="0">
                          <a:effectLst/>
                        </a:rPr>
                        <a:t>Total number of educators whose names have been removed from the roll for a specified period.</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84276" marR="84276" marT="0" marB="0"/>
                </a:tc>
                <a:tc>
                  <a:txBody>
                    <a:bodyPr/>
                    <a:lstStyle/>
                    <a:p>
                      <a:pPr algn="ctr">
                        <a:lnSpc>
                          <a:spcPct val="115000"/>
                        </a:lnSpc>
                        <a:spcAft>
                          <a:spcPts val="1000"/>
                        </a:spcAft>
                      </a:pPr>
                      <a:r>
                        <a:rPr lang="en-US" sz="2400" b="1" dirty="0">
                          <a:effectLst/>
                        </a:rPr>
                        <a:t>03</a:t>
                      </a:r>
                      <a:endParaRPr lang="en-ZA"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84276" marR="84276" marT="0" marB="0"/>
                </a:tc>
                <a:tc>
                  <a:txBody>
                    <a:bodyPr/>
                    <a:lstStyle/>
                    <a:p>
                      <a:pPr algn="ctr">
                        <a:lnSpc>
                          <a:spcPct val="115000"/>
                        </a:lnSpc>
                        <a:spcAft>
                          <a:spcPts val="1000"/>
                        </a:spcAft>
                      </a:pPr>
                      <a:r>
                        <a:rPr lang="en-US" sz="2400" b="1" dirty="0">
                          <a:effectLst/>
                        </a:rPr>
                        <a:t>02</a:t>
                      </a:r>
                      <a:endParaRPr lang="en-ZA"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84276" marR="84276" marT="0" marB="0"/>
                </a:tc>
                <a:extLst>
                  <a:ext uri="{0D108BD9-81ED-4DB2-BD59-A6C34878D82A}">
                    <a16:rowId xmlns:a16="http://schemas.microsoft.com/office/drawing/2014/main" val="1301501840"/>
                  </a:ext>
                </a:extLst>
              </a:tr>
              <a:tr h="1325615">
                <a:tc>
                  <a:txBody>
                    <a:bodyPr/>
                    <a:lstStyle/>
                    <a:p>
                      <a:pPr>
                        <a:lnSpc>
                          <a:spcPct val="115000"/>
                        </a:lnSpc>
                        <a:spcAft>
                          <a:spcPts val="1000"/>
                        </a:spcAft>
                      </a:pPr>
                      <a:r>
                        <a:rPr lang="en-ZA" sz="2000" dirty="0">
                          <a:effectLst/>
                        </a:rPr>
                        <a:t>Total number of educators whose names have been removed for a certain period, but the removal is suspended for a certain period, including fines.</a:t>
                      </a:r>
                      <a:endParaRPr lang="en-ZA"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84276" marR="84276" marT="0" marB="0"/>
                </a:tc>
                <a:tc>
                  <a:txBody>
                    <a:bodyPr/>
                    <a:lstStyle/>
                    <a:p>
                      <a:pPr algn="ctr">
                        <a:lnSpc>
                          <a:spcPct val="115000"/>
                        </a:lnSpc>
                        <a:spcAft>
                          <a:spcPts val="1000"/>
                        </a:spcAft>
                      </a:pPr>
                      <a:r>
                        <a:rPr lang="en-US" sz="2400" b="1" dirty="0">
                          <a:effectLst/>
                        </a:rPr>
                        <a:t>52</a:t>
                      </a:r>
                      <a:endParaRPr lang="en-ZA"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84276" marR="84276" marT="0" marB="0"/>
                </a:tc>
                <a:tc>
                  <a:txBody>
                    <a:bodyPr/>
                    <a:lstStyle/>
                    <a:p>
                      <a:pPr algn="ctr">
                        <a:lnSpc>
                          <a:spcPct val="115000"/>
                        </a:lnSpc>
                        <a:spcAft>
                          <a:spcPts val="1000"/>
                        </a:spcAft>
                      </a:pPr>
                      <a:r>
                        <a:rPr lang="en-US" sz="2400" b="1" dirty="0">
                          <a:effectLst/>
                        </a:rPr>
                        <a:t>10</a:t>
                      </a:r>
                      <a:endParaRPr lang="en-ZA"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84276" marR="84276" marT="0" marB="0"/>
                </a:tc>
                <a:extLst>
                  <a:ext uri="{0D108BD9-81ED-4DB2-BD59-A6C34878D82A}">
                    <a16:rowId xmlns:a16="http://schemas.microsoft.com/office/drawing/2014/main" val="2900761682"/>
                  </a:ext>
                </a:extLst>
              </a:tr>
              <a:tr h="753641">
                <a:tc>
                  <a:txBody>
                    <a:bodyPr/>
                    <a:lstStyle/>
                    <a:p>
                      <a:pPr>
                        <a:lnSpc>
                          <a:spcPct val="115000"/>
                        </a:lnSpc>
                        <a:spcAft>
                          <a:spcPts val="1000"/>
                        </a:spcAft>
                      </a:pPr>
                      <a:r>
                        <a:rPr lang="en-ZA" sz="2800" b="1" dirty="0">
                          <a:effectLst/>
                        </a:rPr>
                        <a:t>TOTAL</a:t>
                      </a:r>
                      <a:endParaRPr lang="en-ZA"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84276" marR="84276" marT="0" marB="0"/>
                </a:tc>
                <a:tc>
                  <a:txBody>
                    <a:bodyPr/>
                    <a:lstStyle/>
                    <a:p>
                      <a:pPr algn="ctr">
                        <a:lnSpc>
                          <a:spcPct val="115000"/>
                        </a:lnSpc>
                        <a:spcAft>
                          <a:spcPts val="1000"/>
                        </a:spcAft>
                      </a:pPr>
                      <a:r>
                        <a:rPr lang="en-ZA" sz="2800" b="1" dirty="0">
                          <a:effectLst/>
                        </a:rPr>
                        <a:t>70</a:t>
                      </a:r>
                      <a:endParaRPr lang="en-ZA"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84276" marR="84276" marT="0" marB="0"/>
                </a:tc>
                <a:tc>
                  <a:txBody>
                    <a:bodyPr/>
                    <a:lstStyle/>
                    <a:p>
                      <a:pPr algn="ctr">
                        <a:lnSpc>
                          <a:spcPct val="115000"/>
                        </a:lnSpc>
                        <a:spcAft>
                          <a:spcPts val="1000"/>
                        </a:spcAft>
                      </a:pPr>
                      <a:r>
                        <a:rPr lang="en-ZA" sz="2800" b="1" dirty="0">
                          <a:effectLst/>
                        </a:rPr>
                        <a:t>16</a:t>
                      </a:r>
                      <a:endParaRPr lang="en-ZA"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84276" marR="84276" marT="0" marB="0"/>
                </a:tc>
                <a:extLst>
                  <a:ext uri="{0D108BD9-81ED-4DB2-BD59-A6C34878D82A}">
                    <a16:rowId xmlns:a16="http://schemas.microsoft.com/office/drawing/2014/main" val="3572612884"/>
                  </a:ext>
                </a:extLst>
              </a:tr>
            </a:tbl>
          </a:graphicData>
        </a:graphic>
      </p:graphicFrame>
    </p:spTree>
    <p:extLst>
      <p:ext uri="{BB962C8B-B14F-4D97-AF65-F5344CB8AC3E}">
        <p14:creationId xmlns:p14="http://schemas.microsoft.com/office/powerpoint/2010/main" val="3352126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298155-C54C-A3C0-0AEB-F2318A833728}"/>
              </a:ext>
            </a:extLst>
          </p:cNvPr>
          <p:cNvSpPr>
            <a:spLocks noGrp="1"/>
          </p:cNvSpPr>
          <p:nvPr>
            <p:ph type="title"/>
          </p:nvPr>
        </p:nvSpPr>
        <p:spPr>
          <a:xfrm>
            <a:off x="838200" y="365125"/>
            <a:ext cx="10515600" cy="1325563"/>
          </a:xfrm>
        </p:spPr>
        <p:txBody>
          <a:bodyPr>
            <a:normAutofit/>
          </a:bodyPr>
          <a:lstStyle/>
          <a:p>
            <a:r>
              <a:rPr lang="en-ZA" sz="5400" b="1"/>
              <a:t>HIGHLIGHTS AND CHALLENGES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C3A3F4-4150-695D-E161-61E1E591F7DF}"/>
              </a:ext>
            </a:extLst>
          </p:cNvPr>
          <p:cNvSpPr>
            <a:spLocks noGrp="1"/>
          </p:cNvSpPr>
          <p:nvPr>
            <p:ph idx="1"/>
          </p:nvPr>
        </p:nvSpPr>
        <p:spPr>
          <a:xfrm>
            <a:off x="286439" y="1745552"/>
            <a:ext cx="11501609" cy="4897838"/>
          </a:xfrm>
        </p:spPr>
        <p:txBody>
          <a:bodyPr>
            <a:noAutofit/>
          </a:bodyPr>
          <a:lstStyle/>
          <a:p>
            <a:pPr algn="just"/>
            <a:r>
              <a:rPr lang="en-ZA" sz="2400" b="1" dirty="0"/>
              <a:t>Unprecedented huge caseload during the period under review</a:t>
            </a:r>
            <a:r>
              <a:rPr lang="en-ZA" sz="2400" dirty="0"/>
              <a:t>:</a:t>
            </a:r>
          </a:p>
          <a:p>
            <a:pPr lvl="1" algn="just"/>
            <a:r>
              <a:rPr lang="en-ZA" sz="2000" dirty="0"/>
              <a:t>In 2021/2022 </a:t>
            </a:r>
            <a:r>
              <a:rPr lang="en-ZA" sz="2000" b="1" dirty="0"/>
              <a:t>764</a:t>
            </a:r>
            <a:r>
              <a:rPr lang="en-ZA" sz="2000" dirty="0"/>
              <a:t> new cases of educator misconduct cases reported as compared to </a:t>
            </a:r>
            <a:r>
              <a:rPr lang="en-ZA" sz="2000" b="1" dirty="0"/>
              <a:t>443</a:t>
            </a:r>
            <a:r>
              <a:rPr lang="en-ZA" sz="2000" dirty="0"/>
              <a:t> in 2020/2021 – Increase by </a:t>
            </a:r>
            <a:r>
              <a:rPr lang="en-ZA" sz="2000" b="1" dirty="0"/>
              <a:t>321 (41.9%) </a:t>
            </a:r>
          </a:p>
          <a:p>
            <a:pPr lvl="1" algn="just"/>
            <a:r>
              <a:rPr lang="en-ZA" sz="2000" dirty="0"/>
              <a:t>Plus</a:t>
            </a:r>
            <a:r>
              <a:rPr lang="en-ZA" sz="2000" b="1" dirty="0"/>
              <a:t> 563 </a:t>
            </a:r>
            <a:r>
              <a:rPr lang="en-ZA" sz="2000" dirty="0"/>
              <a:t>cases rolled  over from the previous financial year/s</a:t>
            </a:r>
          </a:p>
          <a:p>
            <a:pPr lvl="1" algn="just"/>
            <a:r>
              <a:rPr lang="en-ZA" sz="2000" dirty="0"/>
              <a:t>A total of </a:t>
            </a:r>
            <a:r>
              <a:rPr lang="en-ZA" sz="2000" b="1" dirty="0"/>
              <a:t>1 374 caseload</a:t>
            </a:r>
            <a:r>
              <a:rPr lang="en-ZA" sz="2000" dirty="0"/>
              <a:t> that is not in sync with R4m available/ allocated budget, 7 staff members and limited contracted panellists </a:t>
            </a:r>
          </a:p>
          <a:p>
            <a:pPr algn="just"/>
            <a:r>
              <a:rPr lang="en-ZA" sz="2400" b="1" dirty="0"/>
              <a:t>Top 5 Reported Cases in 2021/2022</a:t>
            </a:r>
          </a:p>
          <a:p>
            <a:pPr lvl="1" algn="just"/>
            <a:r>
              <a:rPr lang="en-ZA" sz="2000" dirty="0"/>
              <a:t>Assault / Corporal Punishment – </a:t>
            </a:r>
            <a:r>
              <a:rPr lang="en-ZA" sz="2000" b="1" dirty="0"/>
              <a:t>248</a:t>
            </a:r>
            <a:r>
              <a:rPr lang="en-ZA" sz="2000" dirty="0"/>
              <a:t> out of </a:t>
            </a:r>
            <a:r>
              <a:rPr lang="en-ZA" sz="2000" b="1" dirty="0"/>
              <a:t>764</a:t>
            </a:r>
            <a:r>
              <a:rPr lang="en-ZA" sz="2000" dirty="0"/>
              <a:t> (32.46%)</a:t>
            </a:r>
          </a:p>
          <a:p>
            <a:pPr lvl="1" algn="just"/>
            <a:r>
              <a:rPr lang="en-ZA" sz="2000" dirty="0"/>
              <a:t>Sexual Misconduct – </a:t>
            </a:r>
            <a:r>
              <a:rPr lang="en-ZA" sz="2000" b="1" dirty="0"/>
              <a:t>191</a:t>
            </a:r>
            <a:r>
              <a:rPr lang="en-ZA" sz="2000" dirty="0"/>
              <a:t> out of </a:t>
            </a:r>
            <a:r>
              <a:rPr lang="en-ZA" sz="2000" b="1" dirty="0"/>
              <a:t>764</a:t>
            </a:r>
            <a:r>
              <a:rPr lang="en-ZA" sz="2000" dirty="0"/>
              <a:t> (25%)</a:t>
            </a:r>
          </a:p>
          <a:p>
            <a:pPr lvl="1" algn="just"/>
            <a:r>
              <a:rPr lang="en-ZA" sz="2000" dirty="0"/>
              <a:t>Verbal Abuse / Intimidation / Victimisation – </a:t>
            </a:r>
            <a:r>
              <a:rPr lang="en-ZA" sz="2000" b="1" dirty="0"/>
              <a:t>127 </a:t>
            </a:r>
            <a:r>
              <a:rPr lang="en-ZA" sz="2000" dirty="0"/>
              <a:t>out of </a:t>
            </a:r>
            <a:r>
              <a:rPr lang="en-ZA" sz="2000" b="1" dirty="0"/>
              <a:t>764</a:t>
            </a:r>
            <a:r>
              <a:rPr lang="en-ZA" sz="2000" dirty="0"/>
              <a:t> (16.62%)</a:t>
            </a:r>
          </a:p>
          <a:p>
            <a:pPr lvl="1" algn="just"/>
            <a:r>
              <a:rPr lang="en-ZA" sz="2000" dirty="0"/>
              <a:t>Fraud / Mismanagement of Funds / Theft – </a:t>
            </a:r>
            <a:r>
              <a:rPr lang="en-ZA" sz="2000" b="1" dirty="0"/>
              <a:t>75</a:t>
            </a:r>
            <a:r>
              <a:rPr lang="en-ZA" sz="2000" dirty="0"/>
              <a:t> out of </a:t>
            </a:r>
            <a:r>
              <a:rPr lang="en-ZA" sz="2000" b="1" dirty="0"/>
              <a:t>764</a:t>
            </a:r>
            <a:r>
              <a:rPr lang="en-ZA" sz="2000" dirty="0"/>
              <a:t> (9.8%)</a:t>
            </a:r>
          </a:p>
          <a:p>
            <a:pPr lvl="1" algn="just"/>
            <a:r>
              <a:rPr lang="en-ZA" sz="2000" dirty="0"/>
              <a:t>Use of Improper Language / Alcoholism – </a:t>
            </a:r>
            <a:r>
              <a:rPr lang="en-ZA" sz="2000" b="1" dirty="0"/>
              <a:t>44</a:t>
            </a:r>
            <a:r>
              <a:rPr lang="en-ZA" sz="2000" dirty="0"/>
              <a:t> out of </a:t>
            </a:r>
            <a:r>
              <a:rPr lang="en-ZA" sz="2000" b="1" dirty="0"/>
              <a:t>764 </a:t>
            </a:r>
            <a:r>
              <a:rPr lang="en-ZA" sz="2000" dirty="0"/>
              <a:t>(5.7%)</a:t>
            </a:r>
          </a:p>
          <a:p>
            <a:pPr algn="just"/>
            <a:r>
              <a:rPr lang="en-ZA" sz="2000" dirty="0"/>
              <a:t>Other areas include Racism </a:t>
            </a:r>
            <a:r>
              <a:rPr lang="en-ZA" sz="2000" b="1" dirty="0"/>
              <a:t>(10 out of 764), </a:t>
            </a:r>
            <a:r>
              <a:rPr lang="en-ZA" sz="2000" dirty="0"/>
              <a:t>Threatening to Kill and Murder </a:t>
            </a:r>
            <a:r>
              <a:rPr lang="en-ZA" sz="2000" b="1" dirty="0"/>
              <a:t>(2 out of 764) </a:t>
            </a:r>
            <a:r>
              <a:rPr lang="en-ZA" sz="2000" dirty="0"/>
              <a:t>and others</a:t>
            </a:r>
            <a:r>
              <a:rPr lang="en-ZA" sz="2000" b="1" dirty="0"/>
              <a:t>.</a:t>
            </a:r>
          </a:p>
        </p:txBody>
      </p:sp>
    </p:spTree>
    <p:extLst>
      <p:ext uri="{BB962C8B-B14F-4D97-AF65-F5344CB8AC3E}">
        <p14:creationId xmlns:p14="http://schemas.microsoft.com/office/powerpoint/2010/main" val="28736372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298155-C54C-A3C0-0AEB-F2318A833728}"/>
              </a:ext>
            </a:extLst>
          </p:cNvPr>
          <p:cNvSpPr>
            <a:spLocks noGrp="1"/>
          </p:cNvSpPr>
          <p:nvPr>
            <p:ph type="title"/>
          </p:nvPr>
        </p:nvSpPr>
        <p:spPr>
          <a:xfrm>
            <a:off x="838200" y="365125"/>
            <a:ext cx="10515600" cy="1325563"/>
          </a:xfrm>
        </p:spPr>
        <p:txBody>
          <a:bodyPr>
            <a:normAutofit/>
          </a:bodyPr>
          <a:lstStyle/>
          <a:p>
            <a:r>
              <a:rPr lang="en-ZA" sz="5400" b="1" dirty="0"/>
              <a:t>HIGHLIGHTS AND CHALLENGES….</a:t>
            </a:r>
            <a:endParaRPr lang="en-ZA" sz="5400"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7C3A3F4-4150-695D-E161-61E1E591F7DF}"/>
              </a:ext>
            </a:extLst>
          </p:cNvPr>
          <p:cNvSpPr>
            <a:spLocks noGrp="1"/>
          </p:cNvSpPr>
          <p:nvPr>
            <p:ph idx="1"/>
          </p:nvPr>
        </p:nvSpPr>
        <p:spPr>
          <a:xfrm>
            <a:off x="838200" y="1929384"/>
            <a:ext cx="10515600" cy="4640414"/>
          </a:xfrm>
        </p:spPr>
        <p:txBody>
          <a:bodyPr>
            <a:normAutofit/>
          </a:bodyPr>
          <a:lstStyle/>
          <a:p>
            <a:pPr algn="just"/>
            <a:r>
              <a:rPr lang="en-ZA" dirty="0"/>
              <a:t>SACE does not have control over reported cases and period of  reporting – </a:t>
            </a:r>
            <a:r>
              <a:rPr lang="en-ZA" b="1" dirty="0"/>
              <a:t>Reactive Case Management Approach </a:t>
            </a:r>
          </a:p>
          <a:p>
            <a:pPr algn="just"/>
            <a:r>
              <a:rPr lang="en-ZA" dirty="0"/>
              <a:t>Continued case dumping to SACE by the Provincial Education Departments at the end of the financial year</a:t>
            </a:r>
          </a:p>
          <a:p>
            <a:pPr algn="just"/>
            <a:r>
              <a:rPr lang="en-ZA" dirty="0"/>
              <a:t>Prioritisation of sexual misconduct and assault/corporal punishment</a:t>
            </a:r>
          </a:p>
          <a:p>
            <a:pPr algn="just"/>
            <a:r>
              <a:rPr lang="en-ZA" dirty="0"/>
              <a:t>Dependent on parents' cooperation and availability of children as witnesses </a:t>
            </a:r>
          </a:p>
          <a:p>
            <a:pPr algn="just"/>
            <a:r>
              <a:rPr lang="en-ZA" dirty="0"/>
              <a:t>Inevitable recuring carry-over of cases to the new financial years</a:t>
            </a:r>
          </a:p>
        </p:txBody>
      </p:sp>
    </p:spTree>
    <p:extLst>
      <p:ext uri="{BB962C8B-B14F-4D97-AF65-F5344CB8AC3E}">
        <p14:creationId xmlns:p14="http://schemas.microsoft.com/office/powerpoint/2010/main" val="3091631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363557" y="640080"/>
            <a:ext cx="4260795" cy="3566160"/>
          </a:xfrm>
          <a:prstGeom prst="rect">
            <a:avLst/>
          </a:prstGeom>
        </p:spPr>
        <p:txBody>
          <a:bodyPr vert="horz" lIns="91440" tIns="45720" rIns="91440" bIns="45720" rtlCol="0" anchor="b">
            <a:normAutofit/>
          </a:bodyPr>
          <a:lstStyle/>
          <a:p>
            <a:endParaRPr lang="en-US" sz="3400" dirty="0"/>
          </a:p>
          <a:p>
            <a:pPr marL="790575"/>
            <a:r>
              <a:rPr lang="en-US" sz="3400" b="1" i="0" dirty="0"/>
              <a:t>PROGRAMME</a:t>
            </a:r>
            <a:r>
              <a:rPr lang="en-US" sz="3400" b="1" i="0" spc="-75" dirty="0"/>
              <a:t> </a:t>
            </a:r>
            <a:r>
              <a:rPr lang="en-US" sz="3400" b="1" dirty="0"/>
              <a:t>4</a:t>
            </a:r>
            <a:r>
              <a:rPr lang="en-US" sz="3400" b="1" i="0" dirty="0"/>
              <a:t/>
            </a:r>
            <a:br>
              <a:rPr lang="en-US" sz="3400" b="1" i="0" dirty="0"/>
            </a:br>
            <a:r>
              <a:rPr lang="en-US" sz="3400" b="1" i="0" dirty="0"/>
              <a:t>PROFESSIONAL </a:t>
            </a:r>
            <a:r>
              <a:rPr lang="en-US" sz="3400" b="1" dirty="0"/>
              <a:t>DEVELOPMENT</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D913B88-37DC-512C-5C65-D2701063781E}"/>
              </a:ext>
            </a:extLst>
          </p:cNvPr>
          <p:cNvPicPr>
            <a:picLocks noChangeAspect="1"/>
          </p:cNvPicPr>
          <p:nvPr/>
        </p:nvPicPr>
        <p:blipFill rotWithShape="1">
          <a:blip r:embed="rId2"/>
          <a:srcRect b="2896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object 3"/>
          <p:cNvSpPr txBox="1">
            <a:spLocks noGrp="1"/>
          </p:cNvSpPr>
          <p:nvPr>
            <p:ph type="sldNum" sz="quarter" idx="7"/>
          </p:nvPr>
        </p:nvSpPr>
        <p:spPr>
          <a:xfrm>
            <a:off x="10591800" y="6356350"/>
            <a:ext cx="762000" cy="365125"/>
          </a:xfrm>
          <a:prstGeom prst="rect">
            <a:avLst/>
          </a:prstGeom>
        </p:spPr>
        <p:txBody>
          <a:bodyPr vert="horz" lIns="91440" tIns="45720" rIns="91440" bIns="45720" rtlCol="0" anchor="ctr">
            <a:normAutofit/>
          </a:bodyPr>
          <a:lstStyle>
            <a:defPPr>
              <a:defRPr kern="0"/>
            </a:defPPr>
            <a:lvl1pPr>
              <a:defRPr sz="1200" b="0" i="0">
                <a:solidFill>
                  <a:schemeClr val="tx1"/>
                </a:solidFill>
                <a:latin typeface="Arial"/>
                <a:cs typeface="Arial"/>
              </a:defRPr>
            </a:lvl1pPr>
          </a:lstStyle>
          <a:p>
            <a:pPr algn="r">
              <a:spcAft>
                <a:spcPts val="600"/>
              </a:spcAft>
              <a:defRPr/>
            </a:pPr>
            <a:fld id="{81D60167-4931-47E6-BA6A-407CBD079E47}" type="slidenum">
              <a:rPr lang="en-US">
                <a:solidFill>
                  <a:srgbClr val="FFFFFF"/>
                </a:solidFill>
                <a:latin typeface="Calibri" panose="020F0502020204030204"/>
                <a:cs typeface="+mn-cs"/>
              </a:rPr>
              <a:pPr algn="r">
                <a:spcAft>
                  <a:spcPts val="600"/>
                </a:spcAft>
                <a:defRPr/>
              </a:pPr>
              <a:t>37</a:t>
            </a:fld>
            <a:endParaRPr lang="en-US">
              <a:solidFill>
                <a:srgbClr val="FFFFFF"/>
              </a:solidFill>
              <a:latin typeface="Calibri" panose="020F0502020204030204"/>
              <a:cs typeface="+mn-cs"/>
            </a:endParaRPr>
          </a:p>
        </p:txBody>
      </p:sp>
    </p:spTree>
    <p:extLst>
      <p:ext uri="{BB962C8B-B14F-4D97-AF65-F5344CB8AC3E}">
        <p14:creationId xmlns:p14="http://schemas.microsoft.com/office/powerpoint/2010/main" val="383751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19A166-7571-4003-A6B8-B62034C3ED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BE287AA8-3DB6-EFC1-7D86-C78253AB9418}"/>
              </a:ext>
            </a:extLst>
          </p:cNvPr>
          <p:cNvSpPr>
            <a:spLocks noGrp="1"/>
          </p:cNvSpPr>
          <p:nvPr>
            <p:ph type="title"/>
          </p:nvPr>
        </p:nvSpPr>
        <p:spPr>
          <a:xfrm>
            <a:off x="524741" y="620392"/>
            <a:ext cx="3808268" cy="5504688"/>
          </a:xfrm>
        </p:spPr>
        <p:txBody>
          <a:bodyPr vert="horz" lIns="91440" tIns="45720" rIns="91440" bIns="45720" rtlCol="0" anchor="ctr">
            <a:normAutofit/>
          </a:bodyPr>
          <a:lstStyle/>
          <a:p>
            <a:r>
              <a:rPr lang="en-US" sz="4200" b="1" i="0" kern="1200" spc="-10" dirty="0">
                <a:solidFill>
                  <a:schemeClr val="bg1"/>
                </a:solidFill>
                <a:latin typeface="+mj-lt"/>
                <a:ea typeface="+mj-ea"/>
                <a:cs typeface="+mj-cs"/>
              </a:rPr>
              <a:t>PROGRAMME</a:t>
            </a:r>
            <a:r>
              <a:rPr lang="en-US" sz="4200" b="1" i="0" kern="1200" spc="-140" dirty="0">
                <a:solidFill>
                  <a:schemeClr val="bg1"/>
                </a:solidFill>
                <a:latin typeface="+mj-lt"/>
                <a:ea typeface="+mj-ea"/>
                <a:cs typeface="+mj-cs"/>
              </a:rPr>
              <a:t> 4 </a:t>
            </a:r>
            <a:r>
              <a:rPr lang="en-US" sz="4200" b="1" i="0" kern="1200" spc="-10" dirty="0">
                <a:solidFill>
                  <a:schemeClr val="bg1"/>
                </a:solidFill>
                <a:latin typeface="+mj-lt"/>
                <a:ea typeface="+mj-ea"/>
                <a:cs typeface="+mj-cs"/>
              </a:rPr>
              <a:t>PROFESSIONAL</a:t>
            </a:r>
            <a:r>
              <a:rPr lang="en-US" sz="4200" b="1" i="0" kern="1200" spc="-110" dirty="0">
                <a:solidFill>
                  <a:schemeClr val="bg1"/>
                </a:solidFill>
                <a:latin typeface="+mj-lt"/>
                <a:ea typeface="+mj-ea"/>
                <a:cs typeface="+mj-cs"/>
              </a:rPr>
              <a:t> </a:t>
            </a:r>
            <a:r>
              <a:rPr lang="en-US" sz="4200" b="1" i="0" kern="1200" spc="-10" dirty="0">
                <a:solidFill>
                  <a:schemeClr val="bg1"/>
                </a:solidFill>
                <a:latin typeface="+mj-lt"/>
                <a:ea typeface="+mj-ea"/>
                <a:cs typeface="+mj-cs"/>
              </a:rPr>
              <a:t>DEVELOPMENT</a:t>
            </a:r>
            <a:r>
              <a:rPr lang="en-US" sz="4200" b="1" i="0" kern="1200" spc="-100" dirty="0">
                <a:solidFill>
                  <a:schemeClr val="bg1"/>
                </a:solidFill>
                <a:latin typeface="+mj-lt"/>
                <a:ea typeface="+mj-ea"/>
                <a:cs typeface="+mj-cs"/>
              </a:rPr>
              <a:t> </a:t>
            </a:r>
            <a:r>
              <a:rPr lang="en-US" sz="4200" i="0" kern="1200" dirty="0">
                <a:solidFill>
                  <a:schemeClr val="bg1"/>
                </a:solidFill>
                <a:latin typeface="+mj-lt"/>
                <a:ea typeface="+mj-ea"/>
                <a:cs typeface="+mj-cs"/>
              </a:rPr>
              <a:t/>
            </a:r>
            <a:br>
              <a:rPr lang="en-US" sz="4200" i="0" kern="1200" dirty="0">
                <a:solidFill>
                  <a:schemeClr val="bg1"/>
                </a:solidFill>
                <a:latin typeface="+mj-lt"/>
                <a:ea typeface="+mj-ea"/>
                <a:cs typeface="+mj-cs"/>
              </a:rPr>
            </a:br>
            <a:endParaRPr lang="en-US" sz="4200" i="0" kern="1200" dirty="0">
              <a:solidFill>
                <a:schemeClr val="bg1"/>
              </a:solidFill>
              <a:latin typeface="+mj-lt"/>
              <a:ea typeface="+mj-ea"/>
              <a:cs typeface="+mj-cs"/>
            </a:endParaRPr>
          </a:p>
        </p:txBody>
      </p:sp>
      <p:sp>
        <p:nvSpPr>
          <p:cNvPr id="6" name="object 6"/>
          <p:cNvSpPr txBox="1">
            <a:spLocks noGrp="1"/>
          </p:cNvSpPr>
          <p:nvPr>
            <p:ph type="sldNum" sz="quarter" idx="7"/>
          </p:nvPr>
        </p:nvSpPr>
        <p:spPr>
          <a:xfrm>
            <a:off x="8610600" y="6356350"/>
            <a:ext cx="2743200" cy="365125"/>
          </a:xfrm>
          <a:prstGeom prst="rect">
            <a:avLst/>
          </a:prstGeom>
        </p:spPr>
        <p:txBody>
          <a:bodyPr vert="horz" lIns="91440" tIns="45720" rIns="91440" bIns="45720" rtlCol="0" anchor="ctr">
            <a:normAutofit/>
          </a:bodyPr>
          <a:lstStyle>
            <a:defPPr>
              <a:defRPr kern="0"/>
            </a:defPPr>
            <a:lvl1pPr>
              <a:defRPr sz="1200" b="0" i="0">
                <a:solidFill>
                  <a:schemeClr val="tx1"/>
                </a:solidFill>
                <a:latin typeface="Arial"/>
                <a:cs typeface="Arial"/>
              </a:defRPr>
            </a:lvl1pPr>
          </a:lstStyle>
          <a:p>
            <a:pPr algn="r">
              <a:spcAft>
                <a:spcPts val="600"/>
              </a:spcAft>
            </a:pPr>
            <a:fld id="{81D60167-4931-47E6-BA6A-407CBD079E47}" type="slidenum">
              <a:rPr lang="en-US" spc="-5" smtClean="0">
                <a:solidFill>
                  <a:schemeClr val="tx1">
                    <a:tint val="75000"/>
                  </a:schemeClr>
                </a:solidFill>
                <a:latin typeface="+mn-lt"/>
                <a:cs typeface="+mn-cs"/>
              </a:rPr>
              <a:pPr algn="r">
                <a:spcAft>
                  <a:spcPts val="600"/>
                </a:spcAft>
              </a:pPr>
              <a:t>38</a:t>
            </a:fld>
            <a:endParaRPr lang="en-US" spc="-25">
              <a:solidFill>
                <a:schemeClr val="tx1">
                  <a:tint val="75000"/>
                </a:schemeClr>
              </a:solidFill>
              <a:latin typeface="+mn-lt"/>
              <a:cs typeface="+mn-cs"/>
            </a:endParaRPr>
          </a:p>
        </p:txBody>
      </p:sp>
      <p:graphicFrame>
        <p:nvGraphicFramePr>
          <p:cNvPr id="10" name="object 5">
            <a:extLst>
              <a:ext uri="{FF2B5EF4-FFF2-40B4-BE49-F238E27FC236}">
                <a16:creationId xmlns:a16="http://schemas.microsoft.com/office/drawing/2014/main" id="{D10C5428-C1C7-E89B-BB65-AA05B0864F69}"/>
              </a:ext>
            </a:extLst>
          </p:cNvPr>
          <p:cNvGraphicFramePr/>
          <p:nvPr>
            <p:extLst>
              <p:ext uri="{D42A27DB-BD31-4B8C-83A1-F6EECF244321}">
                <p14:modId xmlns:p14="http://schemas.microsoft.com/office/powerpoint/2010/main" val="341913160"/>
              </p:ext>
            </p:extLst>
          </p:nvPr>
        </p:nvGraphicFramePr>
        <p:xfrm>
          <a:off x="5468389" y="136525"/>
          <a:ext cx="6263640" cy="59885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4800" y="762000"/>
            <a:ext cx="10186670" cy="391160"/>
          </a:xfrm>
          <a:prstGeom prst="rect">
            <a:avLst/>
          </a:prstGeom>
        </p:spPr>
        <p:txBody>
          <a:bodyPr vert="horz" wrap="square" lIns="0" tIns="12700" rIns="0" bIns="0" rtlCol="0">
            <a:spAutoFit/>
          </a:bodyPr>
          <a:lstStyle/>
          <a:p>
            <a:pPr marL="12700" algn="ctr">
              <a:lnSpc>
                <a:spcPct val="100000"/>
              </a:lnSpc>
              <a:spcBef>
                <a:spcPts val="100"/>
              </a:spcBef>
            </a:pPr>
            <a:r>
              <a:rPr sz="2400" b="1" dirty="0">
                <a:latin typeface="Arial"/>
                <a:cs typeface="Arial"/>
              </a:rPr>
              <a:t>Key</a:t>
            </a:r>
            <a:r>
              <a:rPr sz="2400" b="1" spc="-5" dirty="0">
                <a:latin typeface="Arial"/>
                <a:cs typeface="Arial"/>
              </a:rPr>
              <a:t> </a:t>
            </a:r>
            <a:r>
              <a:rPr sz="2400" b="1" dirty="0">
                <a:latin typeface="Arial"/>
                <a:cs typeface="Arial"/>
              </a:rPr>
              <a:t>performance</a:t>
            </a:r>
            <a:r>
              <a:rPr sz="2400" b="1" spc="-5" dirty="0">
                <a:latin typeface="Arial"/>
                <a:cs typeface="Arial"/>
              </a:rPr>
              <a:t> </a:t>
            </a:r>
            <a:r>
              <a:rPr sz="2400" b="1" dirty="0">
                <a:latin typeface="Arial"/>
                <a:cs typeface="Arial"/>
              </a:rPr>
              <a:t>indicators</a:t>
            </a:r>
            <a:r>
              <a:rPr sz="2400" b="1" spc="-35" dirty="0">
                <a:latin typeface="Arial"/>
                <a:cs typeface="Arial"/>
              </a:rPr>
              <a:t> </a:t>
            </a:r>
            <a:r>
              <a:rPr sz="2400" b="1" dirty="0">
                <a:latin typeface="Arial"/>
                <a:cs typeface="Arial"/>
              </a:rPr>
              <a:t>planned</a:t>
            </a:r>
            <a:r>
              <a:rPr sz="2400" b="1" spc="-25" dirty="0">
                <a:latin typeface="Arial"/>
                <a:cs typeface="Arial"/>
              </a:rPr>
              <a:t> </a:t>
            </a:r>
            <a:r>
              <a:rPr sz="2400" b="1" dirty="0">
                <a:latin typeface="Arial"/>
                <a:cs typeface="Arial"/>
              </a:rPr>
              <a:t>targets</a:t>
            </a:r>
            <a:r>
              <a:rPr sz="2400" b="1" spc="-5" dirty="0">
                <a:latin typeface="Arial"/>
                <a:cs typeface="Arial"/>
              </a:rPr>
              <a:t> </a:t>
            </a:r>
            <a:r>
              <a:rPr sz="2400" b="1" dirty="0">
                <a:latin typeface="Arial"/>
                <a:cs typeface="Arial"/>
              </a:rPr>
              <a:t>and</a:t>
            </a:r>
            <a:r>
              <a:rPr sz="2400" b="1" spc="-25" dirty="0">
                <a:latin typeface="Arial"/>
                <a:cs typeface="Arial"/>
              </a:rPr>
              <a:t> </a:t>
            </a:r>
            <a:r>
              <a:rPr sz="2400" b="1" dirty="0">
                <a:latin typeface="Arial"/>
                <a:cs typeface="Arial"/>
              </a:rPr>
              <a:t>actual</a:t>
            </a:r>
            <a:r>
              <a:rPr sz="2400" b="1" spc="-15" dirty="0">
                <a:latin typeface="Arial"/>
                <a:cs typeface="Arial"/>
              </a:rPr>
              <a:t> </a:t>
            </a:r>
            <a:r>
              <a:rPr sz="2400" b="1" spc="-10" dirty="0">
                <a:latin typeface="Arial"/>
                <a:cs typeface="Arial"/>
              </a:rPr>
              <a:t>achievements</a:t>
            </a:r>
            <a:endParaRPr sz="2400" dirty="0">
              <a:latin typeface="Arial"/>
              <a:cs typeface="Arial"/>
            </a:endParaRPr>
          </a:p>
        </p:txBody>
      </p:sp>
      <p:sp>
        <p:nvSpPr>
          <p:cNvPr id="3" name="object 3"/>
          <p:cNvSpPr txBox="1">
            <a:spLocks noGrp="1"/>
          </p:cNvSpPr>
          <p:nvPr>
            <p:ph type="title"/>
          </p:nvPr>
        </p:nvSpPr>
        <p:spPr>
          <a:xfrm>
            <a:off x="70359" y="185115"/>
            <a:ext cx="12051283" cy="536044"/>
          </a:xfrm>
          <a:prstGeom prst="rect">
            <a:avLst/>
          </a:prstGeom>
        </p:spPr>
        <p:txBody>
          <a:bodyPr vert="horz" wrap="square" lIns="0" tIns="12700" rIns="0" bIns="0" rtlCol="0">
            <a:spAutoFit/>
          </a:bodyPr>
          <a:lstStyle/>
          <a:p>
            <a:pPr marL="12700" algn="ctr">
              <a:lnSpc>
                <a:spcPct val="100000"/>
              </a:lnSpc>
              <a:spcBef>
                <a:spcPts val="100"/>
              </a:spcBef>
              <a:tabLst>
                <a:tab pos="1931670" algn="l"/>
              </a:tabLst>
            </a:pPr>
            <a:r>
              <a:rPr lang="en-US" sz="3400" b="1" i="0" dirty="0">
                <a:latin typeface="Calibri"/>
                <a:cs typeface="Calibri"/>
              </a:rPr>
              <a:t>PROGRAMME 4</a:t>
            </a:r>
            <a:r>
              <a:rPr lang="en-US" sz="3400" b="1" i="0" spc="-130" dirty="0">
                <a:latin typeface="Calibri"/>
                <a:cs typeface="Calibri"/>
              </a:rPr>
              <a:t> </a:t>
            </a:r>
            <a:r>
              <a:rPr lang="en-US" sz="3400" b="1" i="0" dirty="0">
                <a:latin typeface="Calibri"/>
                <a:cs typeface="Calibri"/>
              </a:rPr>
              <a:t>PROFESSIONAL</a:t>
            </a:r>
            <a:r>
              <a:rPr lang="en-US" sz="3400" b="1" i="0" spc="-100" dirty="0">
                <a:latin typeface="Calibri"/>
                <a:cs typeface="Calibri"/>
              </a:rPr>
              <a:t> </a:t>
            </a:r>
            <a:r>
              <a:rPr lang="en-US" sz="3400" b="1" i="0" dirty="0">
                <a:latin typeface="Calibri"/>
                <a:cs typeface="Calibri"/>
              </a:rPr>
              <a:t>DEVELOPMENT</a:t>
            </a:r>
            <a:endParaRPr lang="en-US" sz="3400" b="1" dirty="0">
              <a:latin typeface="Calibri"/>
              <a:cs typeface="Calibri"/>
            </a:endParaRPr>
          </a:p>
        </p:txBody>
      </p:sp>
      <p:sp>
        <p:nvSpPr>
          <p:cNvPr id="4" name="object 4"/>
          <p:cNvSpPr/>
          <p:nvPr/>
        </p:nvSpPr>
        <p:spPr>
          <a:xfrm>
            <a:off x="244627" y="5254891"/>
            <a:ext cx="11625580" cy="956944"/>
          </a:xfrm>
          <a:custGeom>
            <a:avLst/>
            <a:gdLst/>
            <a:ahLst/>
            <a:cxnLst/>
            <a:rect l="l" t="t" r="r" b="b"/>
            <a:pathLst>
              <a:path w="11625580" h="956945">
                <a:moveTo>
                  <a:pt x="11625174" y="0"/>
                </a:moveTo>
                <a:lnTo>
                  <a:pt x="11625174" y="0"/>
                </a:lnTo>
                <a:lnTo>
                  <a:pt x="0" y="0"/>
                </a:lnTo>
                <a:lnTo>
                  <a:pt x="0" y="956335"/>
                </a:lnTo>
                <a:lnTo>
                  <a:pt x="11625174" y="956335"/>
                </a:lnTo>
                <a:lnTo>
                  <a:pt x="11625174" y="0"/>
                </a:lnTo>
                <a:close/>
              </a:path>
            </a:pathLst>
          </a:custGeom>
          <a:solidFill>
            <a:srgbClr val="FFFFFF"/>
          </a:solidFill>
        </p:spPr>
        <p:txBody>
          <a:bodyPr wrap="square" lIns="0" tIns="0" rIns="0" bIns="0" rtlCol="0"/>
          <a:lstStyle/>
          <a:p>
            <a:endParaRPr/>
          </a:p>
        </p:txBody>
      </p:sp>
      <p:graphicFrame>
        <p:nvGraphicFramePr>
          <p:cNvPr id="5" name="object 5"/>
          <p:cNvGraphicFramePr>
            <a:graphicFrameLocks noGrp="1"/>
          </p:cNvGraphicFramePr>
          <p:nvPr>
            <p:extLst>
              <p:ext uri="{D42A27DB-BD31-4B8C-83A1-F6EECF244321}">
                <p14:modId xmlns:p14="http://schemas.microsoft.com/office/powerpoint/2010/main" val="4060303516"/>
              </p:ext>
            </p:extLst>
          </p:nvPr>
        </p:nvGraphicFramePr>
        <p:xfrm>
          <a:off x="152400" y="1143000"/>
          <a:ext cx="11792862" cy="5295113"/>
        </p:xfrm>
        <a:graphic>
          <a:graphicData uri="http://schemas.openxmlformats.org/drawingml/2006/table">
            <a:tbl>
              <a:tblPr firstRow="1" bandRow="1">
                <a:tableStyleId>{2D5ABB26-0587-4C30-8999-92F81FD0307C}</a:tableStyleId>
              </a:tblPr>
              <a:tblGrid>
                <a:gridCol w="4241721">
                  <a:extLst>
                    <a:ext uri="{9D8B030D-6E8A-4147-A177-3AD203B41FA5}">
                      <a16:colId xmlns:a16="http://schemas.microsoft.com/office/drawing/2014/main" val="20000"/>
                    </a:ext>
                  </a:extLst>
                </a:gridCol>
                <a:gridCol w="2009818">
                  <a:extLst>
                    <a:ext uri="{9D8B030D-6E8A-4147-A177-3AD203B41FA5}">
                      <a16:colId xmlns:a16="http://schemas.microsoft.com/office/drawing/2014/main" val="20001"/>
                    </a:ext>
                  </a:extLst>
                </a:gridCol>
                <a:gridCol w="2550923">
                  <a:extLst>
                    <a:ext uri="{9D8B030D-6E8A-4147-A177-3AD203B41FA5}">
                      <a16:colId xmlns:a16="http://schemas.microsoft.com/office/drawing/2014/main" val="20002"/>
                    </a:ext>
                  </a:extLst>
                </a:gridCol>
                <a:gridCol w="2990400">
                  <a:extLst>
                    <a:ext uri="{9D8B030D-6E8A-4147-A177-3AD203B41FA5}">
                      <a16:colId xmlns:a16="http://schemas.microsoft.com/office/drawing/2014/main" val="20003"/>
                    </a:ext>
                  </a:extLst>
                </a:gridCol>
              </a:tblGrid>
              <a:tr h="669382">
                <a:tc>
                  <a:txBody>
                    <a:bodyPr/>
                    <a:lstStyle/>
                    <a:p>
                      <a:pPr marL="68580" algn="ctr">
                        <a:lnSpc>
                          <a:spcPts val="2335"/>
                        </a:lnSpc>
                        <a:tabLst>
                          <a:tab pos="1238885" algn="l"/>
                        </a:tabLst>
                      </a:pPr>
                      <a:r>
                        <a:rPr sz="1800" b="1" spc="-25" dirty="0">
                          <a:latin typeface="+mn-lt"/>
                          <a:cs typeface="Calibri"/>
                        </a:rPr>
                        <a:t>KEY</a:t>
                      </a:r>
                      <a:r>
                        <a:rPr lang="en-US" sz="1800" b="1" spc="-25" dirty="0">
                          <a:latin typeface="+mn-lt"/>
                          <a:cs typeface="Calibri"/>
                        </a:rPr>
                        <a:t> </a:t>
                      </a:r>
                      <a:r>
                        <a:rPr sz="1800" b="1" spc="-10" dirty="0">
                          <a:latin typeface="+mn-lt"/>
                          <a:cs typeface="Calibri"/>
                        </a:rPr>
                        <a:t>PERFORMANCE</a:t>
                      </a:r>
                      <a:r>
                        <a:rPr lang="en-US" sz="1800" b="1" spc="-10" dirty="0">
                          <a:latin typeface="+mn-lt"/>
                          <a:cs typeface="Calibri"/>
                        </a:rPr>
                        <a:t> </a:t>
                      </a:r>
                      <a:r>
                        <a:rPr sz="1800" b="1" spc="-10" dirty="0">
                          <a:latin typeface="+mn-lt"/>
                          <a:cs typeface="Calibri"/>
                        </a:rPr>
                        <a:t>INDICATOR</a:t>
                      </a:r>
                      <a:endParaRPr sz="1800" dirty="0">
                        <a:latin typeface="+mn-lt"/>
                        <a:cs typeface="Calibri"/>
                      </a:endParaRPr>
                    </a:p>
                  </a:txBody>
                  <a:tcPr marL="0" marR="0" marT="0"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solidFill>
                      <a:schemeClr val="accent1"/>
                    </a:solidFill>
                  </a:tcPr>
                </a:tc>
                <a:tc>
                  <a:txBody>
                    <a:bodyPr/>
                    <a:lstStyle/>
                    <a:p>
                      <a:pPr marL="68580" algn="ctr">
                        <a:lnSpc>
                          <a:spcPts val="2335"/>
                        </a:lnSpc>
                      </a:pPr>
                      <a:r>
                        <a:rPr sz="1800" b="1" dirty="0">
                          <a:latin typeface="+mn-lt"/>
                          <a:cs typeface="Calibri"/>
                        </a:rPr>
                        <a:t>PLANNED</a:t>
                      </a:r>
                      <a:r>
                        <a:rPr sz="1800" b="1" spc="-35" dirty="0">
                          <a:latin typeface="+mn-lt"/>
                          <a:cs typeface="Calibri"/>
                        </a:rPr>
                        <a:t> </a:t>
                      </a:r>
                      <a:r>
                        <a:rPr sz="1800" b="1" spc="-10" dirty="0">
                          <a:latin typeface="+mn-lt"/>
                          <a:cs typeface="Calibri"/>
                        </a:rPr>
                        <a:t>TARGET</a:t>
                      </a:r>
                      <a:endParaRPr sz="1800" dirty="0">
                        <a:latin typeface="+mn-lt"/>
                        <a:cs typeface="Calibri"/>
                      </a:endParaRPr>
                    </a:p>
                    <a:p>
                      <a:pPr marL="68580" algn="ctr">
                        <a:lnSpc>
                          <a:spcPct val="100000"/>
                        </a:lnSpc>
                        <a:spcBef>
                          <a:spcPts val="960"/>
                        </a:spcBef>
                      </a:pPr>
                      <a:r>
                        <a:rPr sz="1800" b="1" spc="-10" dirty="0">
                          <a:latin typeface="+mn-lt"/>
                          <a:cs typeface="Calibri"/>
                        </a:rPr>
                        <a:t>202</a:t>
                      </a:r>
                      <a:r>
                        <a:rPr lang="en-US" sz="1800" b="1" spc="-10" dirty="0">
                          <a:latin typeface="+mn-lt"/>
                          <a:cs typeface="Calibri"/>
                        </a:rPr>
                        <a:t>1</a:t>
                      </a:r>
                      <a:r>
                        <a:rPr sz="1800" b="1" spc="-10" dirty="0">
                          <a:latin typeface="+mn-lt"/>
                          <a:cs typeface="Calibri"/>
                        </a:rPr>
                        <a:t>/2</a:t>
                      </a:r>
                      <a:r>
                        <a:rPr lang="en-US" sz="1800" b="1" spc="-10" dirty="0">
                          <a:latin typeface="+mn-lt"/>
                          <a:cs typeface="Calibri"/>
                        </a:rPr>
                        <a:t>2</a:t>
                      </a:r>
                      <a:endParaRPr sz="1800" dirty="0">
                        <a:latin typeface="+mn-lt"/>
                        <a:cs typeface="Calibri"/>
                      </a:endParaRPr>
                    </a:p>
                  </a:txBody>
                  <a:tcPr marL="0" marR="0" marT="0"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solidFill>
                      <a:schemeClr val="accent1"/>
                    </a:solidFill>
                  </a:tcPr>
                </a:tc>
                <a:tc>
                  <a:txBody>
                    <a:bodyPr/>
                    <a:lstStyle/>
                    <a:p>
                      <a:pPr marL="69215" algn="ctr">
                        <a:lnSpc>
                          <a:spcPts val="2090"/>
                        </a:lnSpc>
                      </a:pPr>
                      <a:r>
                        <a:rPr sz="1800" b="1" dirty="0">
                          <a:latin typeface="+mn-lt"/>
                          <a:cs typeface="Calibri"/>
                        </a:rPr>
                        <a:t>ACTUAL</a:t>
                      </a:r>
                      <a:r>
                        <a:rPr sz="1800" b="1" spc="-85" dirty="0">
                          <a:latin typeface="+mn-lt"/>
                          <a:cs typeface="Calibri"/>
                        </a:rPr>
                        <a:t> </a:t>
                      </a:r>
                      <a:r>
                        <a:rPr sz="1800" b="1" spc="-10" dirty="0">
                          <a:latin typeface="+mn-lt"/>
                          <a:cs typeface="Calibri"/>
                        </a:rPr>
                        <a:t>ACHIEVEMENT</a:t>
                      </a:r>
                      <a:r>
                        <a:rPr lang="en-US" sz="1800" b="0" spc="0" dirty="0">
                          <a:latin typeface="+mn-lt"/>
                          <a:cs typeface="Calibri"/>
                        </a:rPr>
                        <a:t> </a:t>
                      </a:r>
                      <a:r>
                        <a:rPr sz="1800" b="1" spc="-10" dirty="0">
                          <a:latin typeface="+mn-lt"/>
                          <a:cs typeface="Calibri"/>
                        </a:rPr>
                        <a:t>202</a:t>
                      </a:r>
                      <a:r>
                        <a:rPr lang="en-US" sz="1800" b="1" spc="-10" dirty="0">
                          <a:latin typeface="+mn-lt"/>
                          <a:cs typeface="Calibri"/>
                        </a:rPr>
                        <a:t>1</a:t>
                      </a:r>
                      <a:r>
                        <a:rPr sz="1800" b="1" spc="-10" dirty="0">
                          <a:latin typeface="+mn-lt"/>
                          <a:cs typeface="Calibri"/>
                        </a:rPr>
                        <a:t>/2</a:t>
                      </a:r>
                      <a:r>
                        <a:rPr lang="en-US" sz="1800" b="1" spc="-10" dirty="0">
                          <a:latin typeface="+mn-lt"/>
                          <a:cs typeface="Calibri"/>
                        </a:rPr>
                        <a:t>2</a:t>
                      </a:r>
                      <a:endParaRPr sz="1800" dirty="0">
                        <a:latin typeface="+mn-lt"/>
                        <a:cs typeface="Calibri"/>
                      </a:endParaRPr>
                    </a:p>
                  </a:txBody>
                  <a:tcPr marL="0" marR="0" marT="0"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solidFill>
                      <a:schemeClr val="accent1"/>
                    </a:solidFill>
                  </a:tcPr>
                </a:tc>
                <a:tc>
                  <a:txBody>
                    <a:bodyPr/>
                    <a:lstStyle/>
                    <a:p>
                      <a:pPr marL="69215" algn="ctr">
                        <a:lnSpc>
                          <a:spcPts val="2090"/>
                        </a:lnSpc>
                        <a:tabLst>
                          <a:tab pos="1323975" algn="l"/>
                          <a:tab pos="2112010" algn="l"/>
                        </a:tabLst>
                      </a:pPr>
                      <a:r>
                        <a:rPr sz="1800" b="1" spc="-10" dirty="0">
                          <a:latin typeface="+mn-lt"/>
                          <a:cs typeface="Calibri"/>
                        </a:rPr>
                        <a:t>DEVIATION</a:t>
                      </a:r>
                      <a:r>
                        <a:rPr lang="en-US" sz="1800" b="1" spc="-10" dirty="0">
                          <a:latin typeface="+mn-lt"/>
                          <a:cs typeface="Calibri"/>
                        </a:rPr>
                        <a:t> FROM PLANNED </a:t>
                      </a:r>
                      <a:r>
                        <a:rPr sz="1800" b="1" spc="-10" dirty="0">
                          <a:latin typeface="+mn-lt"/>
                          <a:cs typeface="Calibri"/>
                        </a:rPr>
                        <a:t>TARGET</a:t>
                      </a:r>
                      <a:r>
                        <a:rPr lang="en-US" sz="1800" b="1" spc="-10" dirty="0">
                          <a:latin typeface="+mn-lt"/>
                          <a:cs typeface="Calibri"/>
                        </a:rPr>
                        <a:t> </a:t>
                      </a:r>
                      <a:r>
                        <a:rPr sz="1800" b="1" spc="-25" dirty="0">
                          <a:latin typeface="+mn-lt"/>
                          <a:cs typeface="Calibri"/>
                        </a:rPr>
                        <a:t>TO</a:t>
                      </a:r>
                      <a:r>
                        <a:rPr lang="en-US" sz="1800" b="1" spc="-25" dirty="0">
                          <a:latin typeface="+mn-lt"/>
                          <a:cs typeface="Calibri"/>
                        </a:rPr>
                        <a:t> </a:t>
                      </a:r>
                      <a:r>
                        <a:rPr sz="1800" b="1" spc="-25" dirty="0">
                          <a:latin typeface="+mn-lt"/>
                          <a:cs typeface="Calibri"/>
                        </a:rPr>
                        <a:t>ACTUAL </a:t>
                      </a:r>
                      <a:r>
                        <a:rPr sz="1800" b="1" dirty="0">
                          <a:latin typeface="+mn-lt"/>
                          <a:cs typeface="Calibri"/>
                        </a:rPr>
                        <a:t>ACHIEVEMENT</a:t>
                      </a:r>
                      <a:r>
                        <a:rPr sz="1800" b="1" spc="-80" dirty="0">
                          <a:latin typeface="+mn-lt"/>
                          <a:cs typeface="Calibri"/>
                        </a:rPr>
                        <a:t> </a:t>
                      </a:r>
                      <a:r>
                        <a:rPr sz="1800" b="1" spc="-10" dirty="0">
                          <a:latin typeface="+mn-lt"/>
                          <a:cs typeface="Calibri"/>
                        </a:rPr>
                        <a:t>202</a:t>
                      </a:r>
                      <a:r>
                        <a:rPr lang="en-US" sz="1800" b="1" spc="-10" dirty="0">
                          <a:latin typeface="+mn-lt"/>
                          <a:cs typeface="Calibri"/>
                        </a:rPr>
                        <a:t>1</a:t>
                      </a:r>
                      <a:r>
                        <a:rPr sz="1800" b="1" spc="-10" dirty="0">
                          <a:latin typeface="+mn-lt"/>
                          <a:cs typeface="Calibri"/>
                        </a:rPr>
                        <a:t>/2</a:t>
                      </a:r>
                      <a:r>
                        <a:rPr lang="en-US" sz="1800" b="1" spc="-10" dirty="0">
                          <a:latin typeface="+mn-lt"/>
                          <a:cs typeface="Calibri"/>
                        </a:rPr>
                        <a:t>2</a:t>
                      </a:r>
                      <a:endParaRPr sz="1800" dirty="0">
                        <a:latin typeface="+mn-lt"/>
                        <a:cs typeface="Calibri"/>
                      </a:endParaRPr>
                    </a:p>
                  </a:txBody>
                  <a:tcPr marL="0" marR="0" marT="0"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solidFill>
                      <a:schemeClr val="accent1"/>
                    </a:solidFill>
                  </a:tcPr>
                </a:tc>
                <a:extLst>
                  <a:ext uri="{0D108BD9-81ED-4DB2-BD59-A6C34878D82A}">
                    <a16:rowId xmlns:a16="http://schemas.microsoft.com/office/drawing/2014/main" val="10000"/>
                  </a:ext>
                </a:extLst>
              </a:tr>
              <a:tr h="558000">
                <a:tc>
                  <a:txBody>
                    <a:bodyPr/>
                    <a:lstStyle/>
                    <a:p>
                      <a:pPr marL="68580" algn="ctr">
                        <a:lnSpc>
                          <a:spcPct val="100000"/>
                        </a:lnSpc>
                        <a:spcBef>
                          <a:spcPts val="60"/>
                        </a:spcBef>
                      </a:pPr>
                      <a:r>
                        <a:rPr lang="en-US" sz="1800" dirty="0">
                          <a:latin typeface="+mn-lt"/>
                          <a:cs typeface="Calibri"/>
                        </a:rPr>
                        <a:t>Percentage of selected practicing signed-up educators verified for the continuing professional development uptake</a:t>
                      </a:r>
                    </a:p>
                  </a:txBody>
                  <a:tcPr marL="0" marR="0" marT="7620" marB="0">
                    <a:lnL w="12700">
                      <a:solidFill>
                        <a:srgbClr val="FFD966"/>
                      </a:solidFill>
                      <a:prstDash val="solid"/>
                    </a:lnL>
                    <a:lnR w="12700">
                      <a:solidFill>
                        <a:srgbClr val="FFD966"/>
                      </a:solidFill>
                      <a:prstDash val="solid"/>
                    </a:lnR>
                    <a:lnT w="12700" cap="flat" cmpd="sng" algn="ctr">
                      <a:solidFill>
                        <a:srgbClr val="FFD966"/>
                      </a:solidFill>
                      <a:prstDash val="solid"/>
                      <a:round/>
                      <a:headEnd type="none" w="med" len="med"/>
                      <a:tailEnd type="none" w="med" len="med"/>
                    </a:lnT>
                    <a:lnB w="12700">
                      <a:solidFill>
                        <a:srgbClr val="FFD966"/>
                      </a:solidFill>
                      <a:prstDash val="solid"/>
                    </a:lnB>
                  </a:tcPr>
                </a:tc>
                <a:tc>
                  <a:txBody>
                    <a:bodyPr/>
                    <a:lstStyle/>
                    <a:p>
                      <a:pPr algn="ctr">
                        <a:lnSpc>
                          <a:spcPct val="100000"/>
                        </a:lnSpc>
                        <a:spcBef>
                          <a:spcPts val="445"/>
                        </a:spcBef>
                      </a:pPr>
                      <a:r>
                        <a:rPr lang="en-US" sz="1800" b="1" dirty="0">
                          <a:latin typeface="+mn-lt"/>
                          <a:cs typeface="Calibri Light"/>
                        </a:rPr>
                        <a:t>30%</a:t>
                      </a:r>
                      <a:endParaRPr sz="1800" b="1" dirty="0">
                        <a:latin typeface="+mn-lt"/>
                        <a:cs typeface="Calibri Light"/>
                      </a:endParaRPr>
                    </a:p>
                  </a:txBody>
                  <a:tcPr marL="0" marR="0" marT="56515" marB="0">
                    <a:lnL w="12700">
                      <a:solidFill>
                        <a:srgbClr val="FFD966"/>
                      </a:solidFill>
                      <a:prstDash val="solid"/>
                    </a:lnL>
                    <a:lnR w="12700">
                      <a:solidFill>
                        <a:srgbClr val="FFD966"/>
                      </a:solidFill>
                      <a:prstDash val="solid"/>
                    </a:lnR>
                    <a:lnT w="12700" cap="flat" cmpd="sng" algn="ctr">
                      <a:solidFill>
                        <a:srgbClr val="FFD966"/>
                      </a:solidFill>
                      <a:prstDash val="solid"/>
                      <a:round/>
                      <a:headEnd type="none" w="med" len="med"/>
                      <a:tailEnd type="none" w="med" len="med"/>
                    </a:lnT>
                    <a:lnB w="12700">
                      <a:solidFill>
                        <a:srgbClr val="FFD966"/>
                      </a:solidFill>
                      <a:prstDash val="solid"/>
                    </a:lnB>
                  </a:tcPr>
                </a:tc>
                <a:tc>
                  <a:txBody>
                    <a:bodyPr/>
                    <a:lstStyle/>
                    <a:p>
                      <a:pPr marL="68580" algn="ctr">
                        <a:lnSpc>
                          <a:spcPct val="100000"/>
                        </a:lnSpc>
                        <a:spcBef>
                          <a:spcPts val="445"/>
                        </a:spcBef>
                      </a:pPr>
                      <a:r>
                        <a:rPr lang="en-US" sz="1800" b="1" dirty="0">
                          <a:latin typeface="+mn-lt"/>
                          <a:cs typeface="Calibri Light"/>
                        </a:rPr>
                        <a:t>11%</a:t>
                      </a:r>
                    </a:p>
                    <a:p>
                      <a:pPr marL="68580" algn="ctr">
                        <a:lnSpc>
                          <a:spcPct val="100000"/>
                        </a:lnSpc>
                        <a:spcBef>
                          <a:spcPts val="445"/>
                        </a:spcBef>
                      </a:pPr>
                      <a:r>
                        <a:rPr lang="en-US" sz="1800" b="1" dirty="0">
                          <a:latin typeface="+mn-lt"/>
                          <a:cs typeface="Calibri Light"/>
                        </a:rPr>
                        <a:t> (2 288/20 908 x 100)</a:t>
                      </a:r>
                      <a:endParaRPr sz="1800" b="1" dirty="0">
                        <a:latin typeface="+mn-lt"/>
                        <a:cs typeface="Calibri Light"/>
                      </a:endParaRPr>
                    </a:p>
                  </a:txBody>
                  <a:tcPr marL="0" marR="0" marT="56515" marB="0">
                    <a:lnL w="12700">
                      <a:solidFill>
                        <a:srgbClr val="FFD966"/>
                      </a:solidFill>
                      <a:prstDash val="solid"/>
                    </a:lnL>
                    <a:lnR w="12700">
                      <a:solidFill>
                        <a:srgbClr val="FFD966"/>
                      </a:solidFill>
                      <a:prstDash val="solid"/>
                    </a:lnR>
                    <a:lnT w="12700" cap="flat" cmpd="sng" algn="ctr">
                      <a:solidFill>
                        <a:srgbClr val="FFD966"/>
                      </a:solidFill>
                      <a:prstDash val="solid"/>
                      <a:round/>
                      <a:headEnd type="none" w="med" len="med"/>
                      <a:tailEnd type="none" w="med" len="med"/>
                    </a:lnT>
                    <a:lnB w="12700">
                      <a:solidFill>
                        <a:srgbClr val="FFD966"/>
                      </a:solidFill>
                      <a:prstDash val="solid"/>
                    </a:lnB>
                  </a:tcPr>
                </a:tc>
                <a:tc>
                  <a:txBody>
                    <a:bodyPr/>
                    <a:lstStyle/>
                    <a:p>
                      <a:pPr marL="1195705" algn="l">
                        <a:lnSpc>
                          <a:spcPct val="100000"/>
                        </a:lnSpc>
                        <a:spcBef>
                          <a:spcPts val="580"/>
                        </a:spcBef>
                      </a:pPr>
                      <a:r>
                        <a:rPr lang="en-US" sz="1800" b="1" dirty="0">
                          <a:latin typeface="+mn-lt"/>
                          <a:cs typeface="Calibri Light"/>
                        </a:rPr>
                        <a:t>-19%</a:t>
                      </a:r>
                      <a:endParaRPr sz="1800" b="1" dirty="0">
                        <a:latin typeface="+mn-lt"/>
                        <a:cs typeface="Calibri Light"/>
                      </a:endParaRPr>
                    </a:p>
                  </a:txBody>
                  <a:tcPr marL="0" marR="0" marT="73660" marB="0" anchor="ctr">
                    <a:lnL w="12700">
                      <a:solidFill>
                        <a:srgbClr val="FFD966"/>
                      </a:solidFill>
                      <a:prstDash val="solid"/>
                    </a:lnL>
                    <a:lnR w="12700">
                      <a:solidFill>
                        <a:srgbClr val="FFD966"/>
                      </a:solidFill>
                      <a:prstDash val="solid"/>
                    </a:lnR>
                    <a:lnT w="12700" cap="flat" cmpd="sng" algn="ctr">
                      <a:solidFill>
                        <a:srgbClr val="FFD966"/>
                      </a:solidFill>
                      <a:prstDash val="solid"/>
                      <a:round/>
                      <a:headEnd type="none" w="med" len="med"/>
                      <a:tailEnd type="none" w="med" len="med"/>
                    </a:lnT>
                    <a:lnB w="12700">
                      <a:solidFill>
                        <a:srgbClr val="FFD966"/>
                      </a:solidFill>
                      <a:prstDash val="solid"/>
                    </a:lnB>
                  </a:tcPr>
                </a:tc>
                <a:extLst>
                  <a:ext uri="{0D108BD9-81ED-4DB2-BD59-A6C34878D82A}">
                    <a16:rowId xmlns:a16="http://schemas.microsoft.com/office/drawing/2014/main" val="10001"/>
                  </a:ext>
                </a:extLst>
              </a:tr>
              <a:tr h="591033">
                <a:tc>
                  <a:txBody>
                    <a:bodyPr/>
                    <a:lstStyle/>
                    <a:p>
                      <a:pPr marL="68580" algn="ctr">
                        <a:lnSpc>
                          <a:spcPct val="100000"/>
                        </a:lnSpc>
                        <a:spcBef>
                          <a:spcPts val="65"/>
                        </a:spcBef>
                      </a:pPr>
                      <a:r>
                        <a:rPr lang="en-US" sz="1800" dirty="0">
                          <a:latin typeface="+mn-lt"/>
                          <a:cs typeface="Calibri"/>
                        </a:rPr>
                        <a:t>Percentage of signed-up final-year initial teacher education students</a:t>
                      </a:r>
                    </a:p>
                  </a:txBody>
                  <a:tcPr marL="0" marR="0" marT="8255"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tcPr>
                </a:tc>
                <a:tc>
                  <a:txBody>
                    <a:bodyPr/>
                    <a:lstStyle/>
                    <a:p>
                      <a:pPr algn="ctr">
                        <a:lnSpc>
                          <a:spcPct val="100000"/>
                        </a:lnSpc>
                        <a:spcBef>
                          <a:spcPts val="445"/>
                        </a:spcBef>
                      </a:pPr>
                      <a:r>
                        <a:rPr lang="en-US" sz="1800" b="1" dirty="0">
                          <a:latin typeface="+mn-lt"/>
                          <a:cs typeface="Calibri Light"/>
                        </a:rPr>
                        <a:t>55%</a:t>
                      </a:r>
                      <a:endParaRPr sz="1800" b="1" dirty="0">
                        <a:latin typeface="+mn-lt"/>
                        <a:cs typeface="Calibri Light"/>
                      </a:endParaRPr>
                    </a:p>
                  </a:txBody>
                  <a:tcPr marL="0" marR="0" marT="56515"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tcPr>
                </a:tc>
                <a:tc>
                  <a:txBody>
                    <a:bodyPr/>
                    <a:lstStyle/>
                    <a:p>
                      <a:pPr marL="68580" algn="ctr">
                        <a:lnSpc>
                          <a:spcPct val="100000"/>
                        </a:lnSpc>
                        <a:spcBef>
                          <a:spcPts val="445"/>
                        </a:spcBef>
                      </a:pPr>
                      <a:r>
                        <a:rPr lang="en-US" sz="1800" b="1" dirty="0">
                          <a:latin typeface="+mn-lt"/>
                          <a:cs typeface="Calibri Light"/>
                        </a:rPr>
                        <a:t>0%</a:t>
                      </a:r>
                      <a:endParaRPr sz="1800" b="1" dirty="0">
                        <a:latin typeface="+mn-lt"/>
                        <a:cs typeface="Calibri Light"/>
                      </a:endParaRPr>
                    </a:p>
                  </a:txBody>
                  <a:tcPr marL="0" marR="0" marT="56515"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tcPr>
                </a:tc>
                <a:tc>
                  <a:txBody>
                    <a:bodyPr/>
                    <a:lstStyle/>
                    <a:p>
                      <a:pPr marL="1221105" algn="l">
                        <a:lnSpc>
                          <a:spcPct val="100000"/>
                        </a:lnSpc>
                        <a:spcBef>
                          <a:spcPts val="580"/>
                        </a:spcBef>
                      </a:pPr>
                      <a:r>
                        <a:rPr lang="en-US" sz="1800" b="1" dirty="0">
                          <a:latin typeface="+mn-lt"/>
                          <a:cs typeface="Calibri Light"/>
                        </a:rPr>
                        <a:t>-55%</a:t>
                      </a:r>
                      <a:endParaRPr sz="1800" b="1" dirty="0">
                        <a:latin typeface="+mn-lt"/>
                        <a:cs typeface="Calibri Light"/>
                      </a:endParaRPr>
                    </a:p>
                  </a:txBody>
                  <a:tcPr marL="0" marR="0" marT="73660" marB="0" anchor="ctr">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tcPr>
                </a:tc>
                <a:extLst>
                  <a:ext uri="{0D108BD9-81ED-4DB2-BD59-A6C34878D82A}">
                    <a16:rowId xmlns:a16="http://schemas.microsoft.com/office/drawing/2014/main" val="10002"/>
                  </a:ext>
                </a:extLst>
              </a:tr>
              <a:tr h="572786">
                <a:tc>
                  <a:txBody>
                    <a:bodyPr/>
                    <a:lstStyle/>
                    <a:p>
                      <a:pPr marL="68580" algn="ctr">
                        <a:lnSpc>
                          <a:spcPct val="100000"/>
                        </a:lnSpc>
                        <a:spcBef>
                          <a:spcPts val="65"/>
                        </a:spcBef>
                      </a:pPr>
                      <a:r>
                        <a:rPr sz="1800" dirty="0">
                          <a:latin typeface="+mn-lt"/>
                          <a:cs typeface="Calibri"/>
                        </a:rPr>
                        <a:t>Number</a:t>
                      </a:r>
                      <a:r>
                        <a:rPr sz="1800" spc="-40" dirty="0">
                          <a:latin typeface="+mn-lt"/>
                          <a:cs typeface="Calibri"/>
                        </a:rPr>
                        <a:t> </a:t>
                      </a:r>
                      <a:r>
                        <a:rPr sz="1800" dirty="0">
                          <a:latin typeface="+mn-lt"/>
                          <a:cs typeface="Calibri"/>
                        </a:rPr>
                        <a:t>of</a:t>
                      </a:r>
                      <a:r>
                        <a:rPr sz="1800" spc="-30" dirty="0">
                          <a:latin typeface="+mn-lt"/>
                          <a:cs typeface="Calibri"/>
                        </a:rPr>
                        <a:t> </a:t>
                      </a:r>
                      <a:r>
                        <a:rPr sz="1800" dirty="0">
                          <a:latin typeface="+mn-lt"/>
                          <a:cs typeface="Calibri"/>
                        </a:rPr>
                        <a:t>educators</a:t>
                      </a:r>
                      <a:r>
                        <a:rPr sz="1800" spc="-35" dirty="0">
                          <a:latin typeface="+mn-lt"/>
                          <a:cs typeface="Calibri"/>
                        </a:rPr>
                        <a:t> </a:t>
                      </a:r>
                      <a:r>
                        <a:rPr sz="1800" spc="-10" dirty="0">
                          <a:latin typeface="+mn-lt"/>
                          <a:cs typeface="Calibri"/>
                        </a:rPr>
                        <a:t>supported</a:t>
                      </a:r>
                      <a:endParaRPr sz="1800" dirty="0">
                        <a:latin typeface="+mn-lt"/>
                        <a:cs typeface="Calibri"/>
                      </a:endParaRPr>
                    </a:p>
                    <a:p>
                      <a:pPr marL="68580" algn="ctr">
                        <a:lnSpc>
                          <a:spcPct val="100000"/>
                        </a:lnSpc>
                        <a:spcBef>
                          <a:spcPts val="325"/>
                        </a:spcBef>
                      </a:pPr>
                      <a:r>
                        <a:rPr sz="1800" dirty="0">
                          <a:latin typeface="+mn-lt"/>
                          <a:cs typeface="Calibri"/>
                        </a:rPr>
                        <a:t>on</a:t>
                      </a:r>
                      <a:r>
                        <a:rPr sz="1800" spc="10" dirty="0">
                          <a:latin typeface="+mn-lt"/>
                          <a:cs typeface="Calibri"/>
                        </a:rPr>
                        <a:t> </a:t>
                      </a:r>
                      <a:r>
                        <a:rPr sz="1800" spc="-10" dirty="0">
                          <a:latin typeface="+mn-lt"/>
                          <a:cs typeface="Calibri"/>
                        </a:rPr>
                        <a:t>professional</a:t>
                      </a:r>
                      <a:r>
                        <a:rPr sz="1800" dirty="0">
                          <a:latin typeface="+mn-lt"/>
                          <a:cs typeface="Calibri"/>
                        </a:rPr>
                        <a:t> </a:t>
                      </a:r>
                      <a:r>
                        <a:rPr sz="1800" spc="-10" dirty="0">
                          <a:latin typeface="+mn-lt"/>
                          <a:cs typeface="Calibri"/>
                        </a:rPr>
                        <a:t>matters</a:t>
                      </a:r>
                      <a:endParaRPr sz="1800" dirty="0">
                        <a:latin typeface="+mn-lt"/>
                        <a:cs typeface="Calibri"/>
                      </a:endParaRPr>
                    </a:p>
                  </a:txBody>
                  <a:tcPr marL="0" marR="0" marT="8255"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tcPr>
                </a:tc>
                <a:tc>
                  <a:txBody>
                    <a:bodyPr/>
                    <a:lstStyle/>
                    <a:p>
                      <a:pPr algn="ctr">
                        <a:lnSpc>
                          <a:spcPct val="100000"/>
                        </a:lnSpc>
                        <a:spcBef>
                          <a:spcPts val="450"/>
                        </a:spcBef>
                      </a:pPr>
                      <a:r>
                        <a:rPr lang="en-US" sz="1800" b="1" dirty="0">
                          <a:latin typeface="+mn-lt"/>
                          <a:cs typeface="Calibri Light"/>
                        </a:rPr>
                        <a:t>20 000</a:t>
                      </a:r>
                      <a:endParaRPr sz="1800" b="1" dirty="0">
                        <a:latin typeface="+mn-lt"/>
                        <a:cs typeface="Calibri Light"/>
                      </a:endParaRPr>
                    </a:p>
                  </a:txBody>
                  <a:tcPr marL="0" marR="0" marT="57150"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tcPr>
                </a:tc>
                <a:tc>
                  <a:txBody>
                    <a:bodyPr/>
                    <a:lstStyle/>
                    <a:p>
                      <a:pPr algn="ctr">
                        <a:lnSpc>
                          <a:spcPct val="100000"/>
                        </a:lnSpc>
                        <a:spcBef>
                          <a:spcPts val="450"/>
                        </a:spcBef>
                      </a:pPr>
                      <a:r>
                        <a:rPr lang="en-US" sz="1800" b="1" dirty="0">
                          <a:latin typeface="+mn-lt"/>
                          <a:cs typeface="Calibri Light"/>
                        </a:rPr>
                        <a:t>26 804</a:t>
                      </a:r>
                      <a:endParaRPr sz="1800" b="1" dirty="0">
                        <a:latin typeface="+mn-lt"/>
                        <a:cs typeface="Calibri Light"/>
                      </a:endParaRPr>
                    </a:p>
                  </a:txBody>
                  <a:tcPr marL="0" marR="0" marT="57150"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tcPr>
                </a:tc>
                <a:tc>
                  <a:txBody>
                    <a:bodyPr/>
                    <a:lstStyle/>
                    <a:p>
                      <a:pPr marL="23495" algn="ctr">
                        <a:lnSpc>
                          <a:spcPct val="100000"/>
                        </a:lnSpc>
                        <a:spcBef>
                          <a:spcPts val="580"/>
                        </a:spcBef>
                      </a:pPr>
                      <a:r>
                        <a:rPr lang="en-US" sz="1800" b="1" dirty="0">
                          <a:latin typeface="+mn-lt"/>
                          <a:cs typeface="Calibri Light"/>
                        </a:rPr>
                        <a:t>+6 804</a:t>
                      </a:r>
                      <a:endParaRPr sz="1800" b="1" dirty="0">
                        <a:latin typeface="+mn-lt"/>
                        <a:cs typeface="Calibri Light"/>
                      </a:endParaRPr>
                    </a:p>
                  </a:txBody>
                  <a:tcPr marL="0" marR="0" marT="73660" marB="0" anchor="ctr">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tcPr>
                </a:tc>
                <a:extLst>
                  <a:ext uri="{0D108BD9-81ED-4DB2-BD59-A6C34878D82A}">
                    <a16:rowId xmlns:a16="http://schemas.microsoft.com/office/drawing/2014/main" val="10003"/>
                  </a:ext>
                </a:extLst>
              </a:tr>
              <a:tr h="536108">
                <a:tc>
                  <a:txBody>
                    <a:bodyPr/>
                    <a:lstStyle/>
                    <a:p>
                      <a:pPr marL="68580" algn="ctr">
                        <a:lnSpc>
                          <a:spcPct val="100000"/>
                        </a:lnSpc>
                        <a:spcBef>
                          <a:spcPts val="65"/>
                        </a:spcBef>
                      </a:pPr>
                      <a:r>
                        <a:rPr lang="en-US" sz="1800" dirty="0">
                          <a:latin typeface="+mn-lt"/>
                          <a:cs typeface="Calibri"/>
                        </a:rPr>
                        <a:t>Percentage of professional development providers approved</a:t>
                      </a:r>
                      <a:endParaRPr sz="1800" dirty="0">
                        <a:latin typeface="+mn-lt"/>
                        <a:cs typeface="Calibri"/>
                      </a:endParaRPr>
                    </a:p>
                  </a:txBody>
                  <a:tcPr marL="0" marR="0" marT="8255" marB="0">
                    <a:lnL w="12700">
                      <a:solidFill>
                        <a:srgbClr val="FFD966"/>
                      </a:solidFill>
                      <a:prstDash val="solid"/>
                    </a:lnL>
                    <a:lnR w="12700">
                      <a:solidFill>
                        <a:srgbClr val="FFD966"/>
                      </a:solidFill>
                      <a:prstDash val="solid"/>
                    </a:lnR>
                    <a:lnT w="12700">
                      <a:solidFill>
                        <a:srgbClr val="FFD966"/>
                      </a:solidFill>
                      <a:prstDash val="solid"/>
                    </a:lnT>
                    <a:lnB w="12700" cap="flat" cmpd="sng" algn="ctr">
                      <a:solidFill>
                        <a:srgbClr val="FFD966"/>
                      </a:solidFill>
                      <a:prstDash val="solid"/>
                      <a:round/>
                      <a:headEnd type="none" w="med" len="med"/>
                      <a:tailEnd type="none" w="med" len="med"/>
                    </a:lnB>
                  </a:tcPr>
                </a:tc>
                <a:tc>
                  <a:txBody>
                    <a:bodyPr/>
                    <a:lstStyle/>
                    <a:p>
                      <a:pPr algn="ctr">
                        <a:lnSpc>
                          <a:spcPct val="100000"/>
                        </a:lnSpc>
                        <a:spcBef>
                          <a:spcPts val="459"/>
                        </a:spcBef>
                      </a:pPr>
                      <a:r>
                        <a:rPr lang="en-US" sz="1800" b="1" dirty="0">
                          <a:latin typeface="+mn-lt"/>
                          <a:cs typeface="Calibri Light"/>
                        </a:rPr>
                        <a:t>75%</a:t>
                      </a:r>
                      <a:endParaRPr sz="1800" b="1" dirty="0">
                        <a:latin typeface="+mn-lt"/>
                        <a:cs typeface="Calibri Light"/>
                      </a:endParaRPr>
                    </a:p>
                  </a:txBody>
                  <a:tcPr marL="0" marR="0" marT="58419" marB="0">
                    <a:lnL w="12700">
                      <a:solidFill>
                        <a:srgbClr val="FFD966"/>
                      </a:solidFill>
                      <a:prstDash val="solid"/>
                    </a:lnL>
                    <a:lnR w="12700">
                      <a:solidFill>
                        <a:srgbClr val="FFD966"/>
                      </a:solidFill>
                      <a:prstDash val="solid"/>
                    </a:lnR>
                    <a:lnT w="12700">
                      <a:solidFill>
                        <a:srgbClr val="FFD966"/>
                      </a:solidFill>
                      <a:prstDash val="solid"/>
                    </a:lnT>
                    <a:lnB w="12700" cap="flat" cmpd="sng" algn="ctr">
                      <a:solidFill>
                        <a:srgbClr val="FFD966"/>
                      </a:solidFill>
                      <a:prstDash val="solid"/>
                      <a:round/>
                      <a:headEnd type="none" w="med" len="med"/>
                      <a:tailEnd type="none" w="med" len="med"/>
                    </a:lnB>
                  </a:tcPr>
                </a:tc>
                <a:tc>
                  <a:txBody>
                    <a:bodyPr/>
                    <a:lstStyle/>
                    <a:p>
                      <a:pPr marL="68580" algn="ctr">
                        <a:lnSpc>
                          <a:spcPct val="100000"/>
                        </a:lnSpc>
                        <a:spcBef>
                          <a:spcPts val="1085"/>
                        </a:spcBef>
                      </a:pPr>
                      <a:r>
                        <a:rPr lang="en-US" sz="1800" b="1" dirty="0">
                          <a:latin typeface="+mn-lt"/>
                          <a:cs typeface="Calibri Light"/>
                        </a:rPr>
                        <a:t>100% </a:t>
                      </a:r>
                    </a:p>
                    <a:p>
                      <a:pPr marL="68580" algn="ctr">
                        <a:lnSpc>
                          <a:spcPct val="100000"/>
                        </a:lnSpc>
                        <a:spcBef>
                          <a:spcPts val="1085"/>
                        </a:spcBef>
                      </a:pPr>
                      <a:r>
                        <a:rPr lang="en-US" sz="1800" b="1" dirty="0">
                          <a:latin typeface="+mn-lt"/>
                          <a:cs typeface="Calibri Light"/>
                        </a:rPr>
                        <a:t>(64/64 x 100)</a:t>
                      </a:r>
                      <a:endParaRPr sz="1800" b="1" dirty="0">
                        <a:latin typeface="+mn-lt"/>
                        <a:cs typeface="Calibri Light"/>
                      </a:endParaRPr>
                    </a:p>
                  </a:txBody>
                  <a:tcPr marL="0" marR="0" marT="137795" marB="0">
                    <a:lnL w="12700">
                      <a:solidFill>
                        <a:srgbClr val="FFD966"/>
                      </a:solidFill>
                      <a:prstDash val="solid"/>
                    </a:lnL>
                    <a:lnR w="12700">
                      <a:solidFill>
                        <a:srgbClr val="FFD966"/>
                      </a:solidFill>
                      <a:prstDash val="solid"/>
                    </a:lnR>
                    <a:lnT w="12700">
                      <a:solidFill>
                        <a:srgbClr val="FFD966"/>
                      </a:solidFill>
                      <a:prstDash val="solid"/>
                    </a:lnT>
                    <a:lnB w="12700" cap="flat" cmpd="sng" algn="ctr">
                      <a:solidFill>
                        <a:srgbClr val="FFD966"/>
                      </a:solidFill>
                      <a:prstDash val="solid"/>
                      <a:round/>
                      <a:headEnd type="none" w="med" len="med"/>
                      <a:tailEnd type="none" w="med" len="med"/>
                    </a:lnB>
                  </a:tcPr>
                </a:tc>
                <a:tc>
                  <a:txBody>
                    <a:bodyPr/>
                    <a:lstStyle/>
                    <a:p>
                      <a:pPr marL="138430" algn="ctr">
                        <a:lnSpc>
                          <a:spcPct val="100000"/>
                        </a:lnSpc>
                        <a:spcBef>
                          <a:spcPts val="580"/>
                        </a:spcBef>
                      </a:pPr>
                      <a:r>
                        <a:rPr lang="en-US" sz="1800" b="1" dirty="0">
                          <a:latin typeface="+mn-lt"/>
                          <a:cs typeface="Calibri Light"/>
                        </a:rPr>
                        <a:t>+25%</a:t>
                      </a:r>
                      <a:endParaRPr sz="1800" b="1" dirty="0">
                        <a:latin typeface="+mn-lt"/>
                        <a:cs typeface="Calibri Light"/>
                      </a:endParaRPr>
                    </a:p>
                  </a:txBody>
                  <a:tcPr marL="0" marR="0" marT="73660" marB="0" anchor="ctr">
                    <a:lnL w="12700">
                      <a:solidFill>
                        <a:srgbClr val="FFD966"/>
                      </a:solidFill>
                      <a:prstDash val="solid"/>
                    </a:lnL>
                    <a:lnR w="12700">
                      <a:solidFill>
                        <a:srgbClr val="FFD966"/>
                      </a:solidFill>
                      <a:prstDash val="solid"/>
                    </a:lnR>
                    <a:lnT w="12700">
                      <a:solidFill>
                        <a:srgbClr val="FFD966"/>
                      </a:solidFill>
                      <a:prstDash val="solid"/>
                    </a:lnT>
                    <a:lnB w="12700" cap="flat" cmpd="sng" algn="ctr">
                      <a:solidFill>
                        <a:srgbClr val="FFD966"/>
                      </a:solidFill>
                      <a:prstDash val="solid"/>
                      <a:round/>
                      <a:headEnd type="none" w="med" len="med"/>
                      <a:tailEnd type="none" w="med" len="med"/>
                    </a:lnB>
                  </a:tcPr>
                </a:tc>
                <a:extLst>
                  <a:ext uri="{0D108BD9-81ED-4DB2-BD59-A6C34878D82A}">
                    <a16:rowId xmlns:a16="http://schemas.microsoft.com/office/drawing/2014/main" val="10004"/>
                  </a:ext>
                </a:extLst>
              </a:tr>
              <a:tr h="536108">
                <a:tc>
                  <a:txBody>
                    <a:bodyPr/>
                    <a:lstStyle/>
                    <a:p>
                      <a:pPr marL="68580" algn="ctr">
                        <a:lnSpc>
                          <a:spcPct val="100000"/>
                        </a:lnSpc>
                        <a:spcBef>
                          <a:spcPts val="65"/>
                        </a:spcBef>
                      </a:pPr>
                      <a:r>
                        <a:rPr lang="en-US" sz="1800" dirty="0">
                          <a:latin typeface="+mn-lt"/>
                          <a:cs typeface="Calibri"/>
                        </a:rPr>
                        <a:t>Percentage of professional development activities endorsed</a:t>
                      </a:r>
                      <a:endParaRPr sz="1800" dirty="0">
                        <a:latin typeface="+mn-lt"/>
                        <a:cs typeface="Calibri"/>
                      </a:endParaRPr>
                    </a:p>
                  </a:txBody>
                  <a:tcPr marL="0" marR="0" marT="8255" marB="0">
                    <a:lnL w="12700">
                      <a:solidFill>
                        <a:srgbClr val="FFD966"/>
                      </a:solidFill>
                      <a:prstDash val="solid"/>
                    </a:lnL>
                    <a:lnR w="12700" cap="flat" cmpd="sng" algn="ctr">
                      <a:solidFill>
                        <a:srgbClr val="FFD966"/>
                      </a:solidFill>
                      <a:prstDash val="solid"/>
                      <a:round/>
                      <a:headEnd type="none" w="med" len="med"/>
                      <a:tailEnd type="none" w="med" len="med"/>
                    </a:lnR>
                    <a:lnT w="12700">
                      <a:solidFill>
                        <a:srgbClr val="FFD966"/>
                      </a:solidFill>
                      <a:prstDash val="solid"/>
                    </a:lnT>
                    <a:lnB w="12700" cap="flat" cmpd="sng" algn="ctr">
                      <a:solidFill>
                        <a:srgbClr val="FFD966"/>
                      </a:solidFill>
                      <a:prstDash val="solid"/>
                      <a:round/>
                      <a:headEnd type="none" w="med" len="med"/>
                      <a:tailEnd type="none" w="med" len="med"/>
                    </a:lnB>
                  </a:tcPr>
                </a:tc>
                <a:tc>
                  <a:txBody>
                    <a:bodyPr/>
                    <a:lstStyle/>
                    <a:p>
                      <a:pPr algn="ctr">
                        <a:lnSpc>
                          <a:spcPct val="100000"/>
                        </a:lnSpc>
                        <a:spcBef>
                          <a:spcPts val="459"/>
                        </a:spcBef>
                      </a:pPr>
                      <a:r>
                        <a:rPr lang="en-US" sz="1800" b="1" dirty="0">
                          <a:latin typeface="+mn-lt"/>
                          <a:cs typeface="Calibri Light"/>
                        </a:rPr>
                        <a:t>85%</a:t>
                      </a:r>
                      <a:endParaRPr sz="1800" b="1" dirty="0">
                        <a:latin typeface="+mn-lt"/>
                        <a:cs typeface="Calibri Light"/>
                      </a:endParaRPr>
                    </a:p>
                  </a:txBody>
                  <a:tcPr marL="0" marR="0" marT="58419"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a:solidFill>
                        <a:srgbClr val="FFD966"/>
                      </a:solidFill>
                      <a:prstDash val="solid"/>
                    </a:lnT>
                    <a:lnB w="12700" cap="flat" cmpd="sng" algn="ctr">
                      <a:solidFill>
                        <a:srgbClr val="FFD966"/>
                      </a:solidFill>
                      <a:prstDash val="solid"/>
                      <a:round/>
                      <a:headEnd type="none" w="med" len="med"/>
                      <a:tailEnd type="none" w="med" len="med"/>
                    </a:lnB>
                  </a:tcPr>
                </a:tc>
                <a:tc>
                  <a:txBody>
                    <a:bodyPr/>
                    <a:lstStyle/>
                    <a:p>
                      <a:pPr marL="68580" algn="ctr">
                        <a:lnSpc>
                          <a:spcPct val="100000"/>
                        </a:lnSpc>
                        <a:spcBef>
                          <a:spcPts val="1085"/>
                        </a:spcBef>
                      </a:pPr>
                      <a:r>
                        <a:rPr lang="en-US" sz="1800" b="1" dirty="0">
                          <a:latin typeface="+mn-lt"/>
                          <a:cs typeface="Calibri Light"/>
                        </a:rPr>
                        <a:t>100% </a:t>
                      </a:r>
                    </a:p>
                    <a:p>
                      <a:pPr marL="68580" algn="ctr">
                        <a:lnSpc>
                          <a:spcPct val="100000"/>
                        </a:lnSpc>
                        <a:spcBef>
                          <a:spcPts val="1085"/>
                        </a:spcBef>
                      </a:pPr>
                      <a:r>
                        <a:rPr lang="en-US" sz="1800" b="1" dirty="0">
                          <a:latin typeface="+mn-lt"/>
                          <a:cs typeface="Calibri Light"/>
                        </a:rPr>
                        <a:t>(1062/1062 x100)</a:t>
                      </a:r>
                      <a:endParaRPr sz="1800" b="1" dirty="0">
                        <a:latin typeface="+mn-lt"/>
                        <a:cs typeface="Calibri Light"/>
                      </a:endParaRPr>
                    </a:p>
                  </a:txBody>
                  <a:tcPr marL="0" marR="0" marT="137795"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a:solidFill>
                        <a:srgbClr val="FFD966"/>
                      </a:solidFill>
                      <a:prstDash val="solid"/>
                    </a:lnT>
                    <a:lnB w="12700" cap="flat" cmpd="sng" algn="ctr">
                      <a:solidFill>
                        <a:srgbClr val="FFD966"/>
                      </a:solidFill>
                      <a:prstDash val="solid"/>
                      <a:round/>
                      <a:headEnd type="none" w="med" len="med"/>
                      <a:tailEnd type="none" w="med" len="med"/>
                    </a:lnB>
                  </a:tcPr>
                </a:tc>
                <a:tc>
                  <a:txBody>
                    <a:bodyPr/>
                    <a:lstStyle/>
                    <a:p>
                      <a:pPr marL="138430" algn="ctr">
                        <a:lnSpc>
                          <a:spcPct val="100000"/>
                        </a:lnSpc>
                        <a:spcBef>
                          <a:spcPts val="580"/>
                        </a:spcBef>
                      </a:pPr>
                      <a:r>
                        <a:rPr lang="en-US" sz="1800" b="1" dirty="0">
                          <a:latin typeface="+mn-lt"/>
                          <a:cs typeface="Calibri Light"/>
                        </a:rPr>
                        <a:t>+15%</a:t>
                      </a:r>
                      <a:endParaRPr sz="1800" b="1" dirty="0">
                        <a:latin typeface="+mn-lt"/>
                        <a:cs typeface="Calibri Light"/>
                      </a:endParaRPr>
                    </a:p>
                  </a:txBody>
                  <a:tcPr marL="0" marR="0" marT="73660" marB="0" anchor="ctr">
                    <a:lnL w="12700" cap="flat" cmpd="sng" algn="ctr">
                      <a:solidFill>
                        <a:srgbClr val="FFD966"/>
                      </a:solidFill>
                      <a:prstDash val="solid"/>
                      <a:round/>
                      <a:headEnd type="none" w="med" len="med"/>
                      <a:tailEnd type="none" w="med" len="med"/>
                    </a:lnL>
                    <a:lnR w="12700">
                      <a:solidFill>
                        <a:srgbClr val="FFD966"/>
                      </a:solidFill>
                      <a:prstDash val="solid"/>
                    </a:lnR>
                    <a:lnT w="12700">
                      <a:solidFill>
                        <a:srgbClr val="FFD966"/>
                      </a:solidFill>
                      <a:prstDash val="solid"/>
                    </a:lnT>
                    <a:lnB w="12700" cap="flat" cmpd="sng" algn="ctr">
                      <a:solidFill>
                        <a:srgbClr val="FFD966"/>
                      </a:solidFill>
                      <a:prstDash val="solid"/>
                      <a:round/>
                      <a:headEnd type="none" w="med" len="med"/>
                      <a:tailEnd type="none" w="med" len="med"/>
                    </a:lnB>
                  </a:tcPr>
                </a:tc>
                <a:extLst>
                  <a:ext uri="{0D108BD9-81ED-4DB2-BD59-A6C34878D82A}">
                    <a16:rowId xmlns:a16="http://schemas.microsoft.com/office/drawing/2014/main" val="2439375607"/>
                  </a:ext>
                </a:extLst>
              </a:tr>
              <a:tr h="803191">
                <a:tc>
                  <a:txBody>
                    <a:bodyPr/>
                    <a:lstStyle/>
                    <a:p>
                      <a:pPr marL="68580" algn="ctr">
                        <a:lnSpc>
                          <a:spcPct val="100000"/>
                        </a:lnSpc>
                        <a:spcBef>
                          <a:spcPts val="65"/>
                        </a:spcBef>
                      </a:pPr>
                      <a:r>
                        <a:rPr lang="en-US" sz="1800" dirty="0">
                          <a:latin typeface="+mn-lt"/>
                          <a:cs typeface="Calibri"/>
                        </a:rPr>
                        <a:t>Percentage of endorsed activities monitored</a:t>
                      </a:r>
                      <a:endParaRPr sz="1800" dirty="0">
                        <a:latin typeface="+mn-lt"/>
                        <a:cs typeface="Calibri"/>
                      </a:endParaRPr>
                    </a:p>
                  </a:txBody>
                  <a:tcPr marL="0" marR="0" marT="8255" marB="0">
                    <a:lnL w="12700">
                      <a:solidFill>
                        <a:srgbClr val="FFD966"/>
                      </a:solidFill>
                      <a:prstDash val="solid"/>
                    </a:lnL>
                    <a:lnR w="12700" cap="flat" cmpd="sng" algn="ctr">
                      <a:solidFill>
                        <a:srgbClr val="FFD966"/>
                      </a:solidFill>
                      <a:prstDash val="solid"/>
                      <a:round/>
                      <a:headEnd type="none" w="med" len="med"/>
                      <a:tailEnd type="none" w="med" len="med"/>
                    </a:lnR>
                    <a:lnT w="12700">
                      <a:solidFill>
                        <a:srgbClr val="FFD966"/>
                      </a:solidFill>
                      <a:prstDash val="solid"/>
                    </a:lnT>
                    <a:lnB w="12700">
                      <a:solidFill>
                        <a:srgbClr val="FFD966"/>
                      </a:solidFill>
                      <a:prstDash val="solid"/>
                    </a:lnB>
                  </a:tcPr>
                </a:tc>
                <a:tc>
                  <a:txBody>
                    <a:bodyPr/>
                    <a:lstStyle/>
                    <a:p>
                      <a:pPr algn="ctr">
                        <a:lnSpc>
                          <a:spcPct val="100000"/>
                        </a:lnSpc>
                        <a:spcBef>
                          <a:spcPts val="459"/>
                        </a:spcBef>
                      </a:pPr>
                      <a:r>
                        <a:rPr lang="en-US" sz="1800" b="1" dirty="0">
                          <a:latin typeface="+mn-lt"/>
                          <a:cs typeface="Calibri Light"/>
                        </a:rPr>
                        <a:t>10%</a:t>
                      </a:r>
                      <a:endParaRPr sz="1800" b="1" dirty="0">
                        <a:latin typeface="+mn-lt"/>
                        <a:cs typeface="Calibri Light"/>
                      </a:endParaRPr>
                    </a:p>
                  </a:txBody>
                  <a:tcPr marL="0" marR="0" marT="58419"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a:solidFill>
                        <a:srgbClr val="FFD966"/>
                      </a:solidFill>
                      <a:prstDash val="solid"/>
                    </a:lnT>
                    <a:lnB w="12700">
                      <a:solidFill>
                        <a:srgbClr val="FFD966"/>
                      </a:solidFill>
                      <a:prstDash val="solid"/>
                    </a:lnB>
                  </a:tcPr>
                </a:tc>
                <a:tc>
                  <a:txBody>
                    <a:bodyPr/>
                    <a:lstStyle/>
                    <a:p>
                      <a:pPr marL="68580" algn="ctr">
                        <a:lnSpc>
                          <a:spcPct val="100000"/>
                        </a:lnSpc>
                        <a:spcBef>
                          <a:spcPts val="1085"/>
                        </a:spcBef>
                      </a:pPr>
                      <a:r>
                        <a:rPr lang="en-US" sz="1800" b="1" dirty="0">
                          <a:latin typeface="+mn-lt"/>
                          <a:cs typeface="Calibri Light"/>
                        </a:rPr>
                        <a:t>100% </a:t>
                      </a:r>
                    </a:p>
                    <a:p>
                      <a:pPr marL="68580" algn="ctr">
                        <a:lnSpc>
                          <a:spcPct val="100000"/>
                        </a:lnSpc>
                        <a:spcBef>
                          <a:spcPts val="1085"/>
                        </a:spcBef>
                      </a:pPr>
                      <a:r>
                        <a:rPr lang="en-US" sz="1800" b="1" dirty="0">
                          <a:latin typeface="+mn-lt"/>
                          <a:cs typeface="Calibri Light"/>
                        </a:rPr>
                        <a:t>(50/50 x 100)</a:t>
                      </a:r>
                      <a:endParaRPr sz="1800" b="1" dirty="0">
                        <a:latin typeface="+mn-lt"/>
                        <a:cs typeface="Calibri Light"/>
                      </a:endParaRPr>
                    </a:p>
                  </a:txBody>
                  <a:tcPr marL="0" marR="0" marT="137795" marB="0">
                    <a:lnL w="12700" cap="flat" cmpd="sng" algn="ctr">
                      <a:solidFill>
                        <a:srgbClr val="FFD966"/>
                      </a:solidFill>
                      <a:prstDash val="solid"/>
                      <a:round/>
                      <a:headEnd type="none" w="med" len="med"/>
                      <a:tailEnd type="none" w="med" len="med"/>
                    </a:lnL>
                    <a:lnR w="12700" cap="flat" cmpd="sng" algn="ctr">
                      <a:solidFill>
                        <a:srgbClr val="FFD966"/>
                      </a:solidFill>
                      <a:prstDash val="solid"/>
                      <a:round/>
                      <a:headEnd type="none" w="med" len="med"/>
                      <a:tailEnd type="none" w="med" len="med"/>
                    </a:lnR>
                    <a:lnT w="12700">
                      <a:solidFill>
                        <a:srgbClr val="FFD966"/>
                      </a:solidFill>
                      <a:prstDash val="solid"/>
                    </a:lnT>
                    <a:lnB w="12700">
                      <a:solidFill>
                        <a:srgbClr val="FFD966"/>
                      </a:solidFill>
                      <a:prstDash val="solid"/>
                    </a:lnB>
                  </a:tcPr>
                </a:tc>
                <a:tc>
                  <a:txBody>
                    <a:bodyPr/>
                    <a:lstStyle/>
                    <a:p>
                      <a:pPr marL="138430" algn="ctr">
                        <a:lnSpc>
                          <a:spcPct val="100000"/>
                        </a:lnSpc>
                        <a:spcBef>
                          <a:spcPts val="580"/>
                        </a:spcBef>
                      </a:pPr>
                      <a:r>
                        <a:rPr lang="en-US" sz="1800" b="1" dirty="0">
                          <a:latin typeface="+mn-lt"/>
                          <a:cs typeface="Calibri Light"/>
                        </a:rPr>
                        <a:t>+90%</a:t>
                      </a:r>
                      <a:endParaRPr sz="1800" b="1" dirty="0">
                        <a:latin typeface="+mn-lt"/>
                        <a:cs typeface="Calibri Light"/>
                      </a:endParaRPr>
                    </a:p>
                  </a:txBody>
                  <a:tcPr marL="0" marR="0" marT="73660" marB="0" anchor="ctr">
                    <a:lnL w="12700" cap="flat" cmpd="sng" algn="ctr">
                      <a:solidFill>
                        <a:srgbClr val="FFD966"/>
                      </a:solidFill>
                      <a:prstDash val="solid"/>
                      <a:round/>
                      <a:headEnd type="none" w="med" len="med"/>
                      <a:tailEnd type="none" w="med" len="med"/>
                    </a:lnL>
                    <a:lnR w="12700">
                      <a:solidFill>
                        <a:srgbClr val="FFD966"/>
                      </a:solidFill>
                      <a:prstDash val="solid"/>
                    </a:lnR>
                    <a:lnT w="12700">
                      <a:solidFill>
                        <a:srgbClr val="FFD966"/>
                      </a:solidFill>
                      <a:prstDash val="solid"/>
                    </a:lnT>
                    <a:lnB w="12700">
                      <a:solidFill>
                        <a:srgbClr val="FFD966"/>
                      </a:solidFill>
                      <a:prstDash val="solid"/>
                    </a:lnB>
                  </a:tcPr>
                </a:tc>
                <a:extLst>
                  <a:ext uri="{0D108BD9-81ED-4DB2-BD59-A6C34878D82A}">
                    <a16:rowId xmlns:a16="http://schemas.microsoft.com/office/drawing/2014/main" val="909104056"/>
                  </a:ext>
                </a:extLst>
              </a:tr>
            </a:tbl>
          </a:graphicData>
        </a:graphic>
      </p:graphicFrame>
      <p:sp>
        <p:nvSpPr>
          <p:cNvPr id="6" name="object 6"/>
          <p:cNvSpPr txBox="1">
            <a:spLocks noGrp="1"/>
          </p:cNvSpPr>
          <p:nvPr>
            <p:ph type="sldNum" sz="quarter" idx="7"/>
          </p:nvPr>
        </p:nvSpPr>
        <p:spPr>
          <a:xfrm>
            <a:off x="11861927" y="6446122"/>
            <a:ext cx="259715" cy="196215"/>
          </a:xfrm>
          <a:prstGeom prst="rect">
            <a:avLst/>
          </a:prstGeom>
        </p:spPr>
        <p:txBody>
          <a:bodyPr vert="horz" wrap="square" lIns="0" tIns="0" rIns="0" bIns="0" rtlCol="0">
            <a:spAutoFit/>
          </a:bodyPr>
          <a:lstStyle>
            <a:defPPr>
              <a:defRPr kern="0"/>
            </a:defPPr>
            <a:lvl1pPr>
              <a:defRPr sz="1200" b="0" i="0">
                <a:solidFill>
                  <a:schemeClr val="tx1"/>
                </a:solidFill>
                <a:latin typeface="Arial"/>
                <a:cs typeface="Arial"/>
              </a:defRPr>
            </a:lvl1pPr>
          </a:lstStyle>
          <a:p>
            <a:pPr marL="123189">
              <a:lnSpc>
                <a:spcPts val="1425"/>
              </a:lnSpc>
            </a:pPr>
            <a:fld id="{81D60167-4931-47E6-BA6A-407CBD079E47}" type="slidenum">
              <a:rPr lang="en-ZA" spc="-5" smtClean="0"/>
              <a:pPr marL="123189">
                <a:lnSpc>
                  <a:spcPts val="1425"/>
                </a:lnSpc>
              </a:pPr>
              <a:t>39</a:t>
            </a:fld>
            <a:endParaRPr spc="-25"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55098-6DB1-D560-BD44-0EBA982B2D84}"/>
              </a:ext>
            </a:extLst>
          </p:cNvPr>
          <p:cNvSpPr>
            <a:spLocks noGrp="1"/>
          </p:cNvSpPr>
          <p:nvPr>
            <p:ph type="title"/>
          </p:nvPr>
        </p:nvSpPr>
        <p:spPr>
          <a:xfrm>
            <a:off x="4605051" y="0"/>
            <a:ext cx="3833868" cy="857250"/>
          </a:xfrm>
        </p:spPr>
        <p:txBody>
          <a:bodyPr>
            <a:normAutofit/>
          </a:bodyPr>
          <a:lstStyle/>
          <a:p>
            <a:r>
              <a:rPr lang="en-US" sz="5400" b="1" i="0" spc="-10" dirty="0">
                <a:uFill>
                  <a:solidFill>
                    <a:srgbClr val="FFC000"/>
                  </a:solidFill>
                </a:uFill>
                <a:latin typeface="Calibri"/>
                <a:cs typeface="Calibri"/>
              </a:rPr>
              <a:t>PURPOSE</a:t>
            </a:r>
            <a:endParaRPr lang="en-ZA" sz="5400" b="1" dirty="0"/>
          </a:p>
        </p:txBody>
      </p:sp>
      <p:sp>
        <p:nvSpPr>
          <p:cNvPr id="21" name="Picture Placeholder 4">
            <a:extLst>
              <a:ext uri="{FF2B5EF4-FFF2-40B4-BE49-F238E27FC236}">
                <a16:creationId xmlns:a16="http://schemas.microsoft.com/office/drawing/2014/main" id="{62939020-4C47-5193-D3A7-6E9A21A665A4}"/>
              </a:ext>
            </a:extLst>
          </p:cNvPr>
          <p:cNvSpPr>
            <a:spLocks noGrp="1"/>
          </p:cNvSpPr>
          <p:nvPr>
            <p:ph type="pic" idx="1"/>
          </p:nvPr>
        </p:nvSpPr>
        <p:spPr>
          <a:xfrm>
            <a:off x="7072828" y="987425"/>
            <a:ext cx="5130361" cy="4873625"/>
          </a:xfrm>
        </p:spPr>
      </p:sp>
      <p:pic>
        <p:nvPicPr>
          <p:cNvPr id="4" name="Picture 3">
            <a:extLst>
              <a:ext uri="{FF2B5EF4-FFF2-40B4-BE49-F238E27FC236}">
                <a16:creationId xmlns:a16="http://schemas.microsoft.com/office/drawing/2014/main" id="{95E8CB67-F8CC-EE6E-B587-CEB6192CAFFA}"/>
              </a:ext>
            </a:extLst>
          </p:cNvPr>
          <p:cNvPicPr>
            <a:picLocks noChangeAspect="1"/>
          </p:cNvPicPr>
          <p:nvPr/>
        </p:nvPicPr>
        <p:blipFill>
          <a:blip r:embed="rId2"/>
          <a:stretch>
            <a:fillRect/>
          </a:stretch>
        </p:blipFill>
        <p:spPr>
          <a:xfrm>
            <a:off x="7072828" y="996950"/>
            <a:ext cx="5130362" cy="4864100"/>
          </a:xfrm>
          <a:prstGeom prst="rect">
            <a:avLst/>
          </a:prstGeom>
        </p:spPr>
      </p:pic>
      <p:graphicFrame>
        <p:nvGraphicFramePr>
          <p:cNvPr id="7" name="Content Placeholder 2">
            <a:extLst>
              <a:ext uri="{FF2B5EF4-FFF2-40B4-BE49-F238E27FC236}">
                <a16:creationId xmlns:a16="http://schemas.microsoft.com/office/drawing/2014/main" id="{9E95EA3D-CA0A-CA9D-7602-A9DFE5DD3A8D}"/>
              </a:ext>
            </a:extLst>
          </p:cNvPr>
          <p:cNvGraphicFramePr/>
          <p:nvPr>
            <p:extLst>
              <p:ext uri="{D42A27DB-BD31-4B8C-83A1-F6EECF244321}">
                <p14:modId xmlns:p14="http://schemas.microsoft.com/office/powerpoint/2010/main" val="2981252219"/>
              </p:ext>
            </p:extLst>
          </p:nvPr>
        </p:nvGraphicFramePr>
        <p:xfrm>
          <a:off x="0" y="857250"/>
          <a:ext cx="6852492" cy="5690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609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0EDD19-6802-4EC3-95CE-CFFAB042CF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350261F-12D1-5003-A5DC-A1D516E192FB}"/>
              </a:ext>
            </a:extLst>
          </p:cNvPr>
          <p:cNvSpPr>
            <a:spLocks noGrp="1"/>
          </p:cNvSpPr>
          <p:nvPr>
            <p:ph type="title"/>
          </p:nvPr>
        </p:nvSpPr>
        <p:spPr>
          <a:xfrm>
            <a:off x="838200" y="365125"/>
            <a:ext cx="10515600" cy="1325563"/>
          </a:xfrm>
        </p:spPr>
        <p:txBody>
          <a:bodyPr>
            <a:normAutofit/>
          </a:bodyPr>
          <a:lstStyle/>
          <a:p>
            <a:r>
              <a:rPr lang="en-GB" sz="4200" b="1" dirty="0"/>
              <a:t>PROGRAMME 4 HIGHLIGHTS AND CHALLENGES</a:t>
            </a:r>
            <a:endParaRPr lang="en-ZA" sz="4200" dirty="0"/>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589EA69A-60B4-9B62-7D55-55DE7D41E536}"/>
              </a:ext>
            </a:extLst>
          </p:cNvPr>
          <p:cNvSpPr>
            <a:spLocks noGrp="1"/>
          </p:cNvSpPr>
          <p:nvPr>
            <p:ph idx="1"/>
          </p:nvPr>
        </p:nvSpPr>
        <p:spPr>
          <a:xfrm>
            <a:off x="374573" y="1929384"/>
            <a:ext cx="11413475" cy="4823956"/>
          </a:xfrm>
        </p:spPr>
        <p:txBody>
          <a:bodyPr>
            <a:normAutofit/>
          </a:bodyPr>
          <a:lstStyle/>
          <a:p>
            <a:pPr algn="just"/>
            <a:r>
              <a:rPr lang="en-ZA" sz="2400" dirty="0">
                <a:cs typeface="Calibri"/>
              </a:rPr>
              <a:t>Notwithstanding the Programme performance information misstatements in Programme 4, the performance audit opinion shifted from disclaimer in 2020/2021 to qualification in 2021/2022.</a:t>
            </a:r>
          </a:p>
          <a:p>
            <a:pPr algn="just"/>
            <a:r>
              <a:rPr lang="en-ZA" sz="2400" dirty="0">
                <a:cs typeface="Calibri"/>
              </a:rPr>
              <a:t>In October 2021 (third quarter of the financial year) we reported the implementation of the remedial action plan for Programme 4 to the Portfolio committee following the programme performance information disclaimer audit opinion</a:t>
            </a:r>
          </a:p>
          <a:p>
            <a:pPr algn="just"/>
            <a:r>
              <a:rPr lang="en-ZA" sz="2400" dirty="0">
                <a:cs typeface="Calibri"/>
              </a:rPr>
              <a:t>In real terms, the remedial action plan commenced in October 2021 with more impact on last quarter of the financial year.</a:t>
            </a:r>
          </a:p>
          <a:p>
            <a:pPr algn="just"/>
            <a:r>
              <a:rPr lang="en-ZA" sz="2400" dirty="0">
                <a:cs typeface="Calibri"/>
              </a:rPr>
              <a:t>While Programme 4 achieved more numbers than any other years, it fell short in terms of management focusing more on performance information at number counting and verifying levels only and not quality assuring the teachers’ self-completed data in the collected records and attendance registers. </a:t>
            </a:r>
          </a:p>
          <a:p>
            <a:pPr algn="just"/>
            <a:endParaRPr lang="en-ZA" sz="2200" dirty="0">
              <a:cs typeface="Calibri"/>
            </a:endParaRPr>
          </a:p>
          <a:p>
            <a:pPr algn="just"/>
            <a:endParaRPr lang="en-ZA" sz="2200" dirty="0"/>
          </a:p>
        </p:txBody>
      </p:sp>
    </p:spTree>
    <p:extLst>
      <p:ext uri="{BB962C8B-B14F-4D97-AF65-F5344CB8AC3E}">
        <p14:creationId xmlns:p14="http://schemas.microsoft.com/office/powerpoint/2010/main" val="337567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0EDD19-6802-4EC3-95CE-CFFAB042CF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350261F-12D1-5003-A5DC-A1D516E192FB}"/>
              </a:ext>
            </a:extLst>
          </p:cNvPr>
          <p:cNvSpPr>
            <a:spLocks noGrp="1"/>
          </p:cNvSpPr>
          <p:nvPr>
            <p:ph type="title"/>
          </p:nvPr>
        </p:nvSpPr>
        <p:spPr>
          <a:xfrm>
            <a:off x="188259" y="365125"/>
            <a:ext cx="11165541" cy="1325563"/>
          </a:xfrm>
        </p:spPr>
        <p:txBody>
          <a:bodyPr>
            <a:normAutofit/>
          </a:bodyPr>
          <a:lstStyle/>
          <a:p>
            <a:pPr algn="ctr"/>
            <a:r>
              <a:rPr lang="en-GB" sz="4400" b="1" dirty="0"/>
              <a:t>PROGRAMME 4 HIGHLIGHTS AND CHALLENGES</a:t>
            </a:r>
            <a:endParaRPr lang="en-ZA" dirty="0"/>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589EA69A-60B4-9B62-7D55-55DE7D41E536}"/>
              </a:ext>
            </a:extLst>
          </p:cNvPr>
          <p:cNvSpPr>
            <a:spLocks noGrp="1"/>
          </p:cNvSpPr>
          <p:nvPr>
            <p:ph idx="1"/>
          </p:nvPr>
        </p:nvSpPr>
        <p:spPr>
          <a:xfrm>
            <a:off x="374573" y="1929384"/>
            <a:ext cx="11380425" cy="4910328"/>
          </a:xfrm>
        </p:spPr>
        <p:txBody>
          <a:bodyPr>
            <a:normAutofit/>
          </a:bodyPr>
          <a:lstStyle/>
          <a:p>
            <a:pPr marL="0" indent="0" algn="just">
              <a:buNone/>
            </a:pPr>
            <a:r>
              <a:rPr lang="en-ZA" b="1" dirty="0">
                <a:cs typeface="Calibri"/>
              </a:rPr>
              <a:t>The required additional remedial work for Programme 4’s 2021/22 audit findings is in progress in terms of:</a:t>
            </a:r>
          </a:p>
          <a:p>
            <a:pPr lvl="1" algn="just"/>
            <a:r>
              <a:rPr lang="en-ZA" sz="2800" dirty="0">
                <a:cs typeface="Calibri"/>
              </a:rPr>
              <a:t>Consequence management on not rewarding failure of the concerned management;</a:t>
            </a:r>
          </a:p>
          <a:p>
            <a:pPr lvl="1" algn="just"/>
            <a:r>
              <a:rPr lang="en-ZA" sz="2800" dirty="0">
                <a:cs typeface="Calibri"/>
              </a:rPr>
              <a:t>Dedicated data clean up, information management and quality assurance systems and processes, as well as capacity building sessions in the area;</a:t>
            </a:r>
          </a:p>
          <a:p>
            <a:pPr lvl="1" algn="just"/>
            <a:r>
              <a:rPr lang="en-ZA" sz="2800" dirty="0">
                <a:cs typeface="Calibri"/>
              </a:rPr>
              <a:t>Mandatory Monitoring and Evaluation part and full qualifications by Programme Managers; </a:t>
            </a:r>
          </a:p>
          <a:p>
            <a:pPr lvl="1" algn="just"/>
            <a:r>
              <a:rPr lang="en-GB" sz="2800" dirty="0">
                <a:latin typeface="Calibri"/>
                <a:cs typeface="Calibri"/>
              </a:rPr>
              <a:t>Heighten</a:t>
            </a:r>
            <a:r>
              <a:rPr lang="en-GB" sz="2800" spc="190" dirty="0">
                <a:latin typeface="Calibri"/>
                <a:cs typeface="Calibri"/>
              </a:rPr>
              <a:t> </a:t>
            </a:r>
            <a:r>
              <a:rPr lang="en-GB" sz="2800" dirty="0">
                <a:latin typeface="Calibri"/>
                <a:cs typeface="Calibri"/>
              </a:rPr>
              <a:t>systems</a:t>
            </a:r>
            <a:r>
              <a:rPr lang="en-GB" sz="2800" spc="204" dirty="0">
                <a:latin typeface="Calibri"/>
                <a:cs typeface="Calibri"/>
              </a:rPr>
              <a:t> </a:t>
            </a:r>
            <a:r>
              <a:rPr lang="en-GB" sz="2800" dirty="0">
                <a:latin typeface="Calibri"/>
                <a:cs typeface="Calibri"/>
              </a:rPr>
              <a:t>and</a:t>
            </a:r>
            <a:r>
              <a:rPr lang="en-GB" sz="2800" spc="200" dirty="0">
                <a:latin typeface="Calibri"/>
                <a:cs typeface="Calibri"/>
              </a:rPr>
              <a:t> </a:t>
            </a:r>
            <a:r>
              <a:rPr lang="en-GB" sz="2800" dirty="0">
                <a:latin typeface="Calibri"/>
                <a:cs typeface="Calibri"/>
              </a:rPr>
              <a:t>processes</a:t>
            </a:r>
            <a:r>
              <a:rPr lang="en-GB" sz="2800" spc="204" dirty="0">
                <a:latin typeface="Calibri"/>
                <a:cs typeface="Calibri"/>
              </a:rPr>
              <a:t> </a:t>
            </a:r>
            <a:r>
              <a:rPr lang="en-GB" sz="2800" dirty="0">
                <a:latin typeface="Calibri"/>
                <a:cs typeface="Calibri"/>
              </a:rPr>
              <a:t>for</a:t>
            </a:r>
            <a:r>
              <a:rPr lang="en-GB" sz="2800" spc="195" dirty="0">
                <a:latin typeface="Calibri"/>
                <a:cs typeface="Calibri"/>
              </a:rPr>
              <a:t> </a:t>
            </a:r>
            <a:r>
              <a:rPr lang="en-GB" sz="2800" dirty="0">
                <a:latin typeface="Calibri"/>
                <a:cs typeface="Calibri"/>
              </a:rPr>
              <a:t>credible</a:t>
            </a:r>
            <a:r>
              <a:rPr lang="en-GB" sz="2800" spc="204" dirty="0">
                <a:latin typeface="Calibri"/>
                <a:cs typeface="Calibri"/>
              </a:rPr>
              <a:t> </a:t>
            </a:r>
            <a:r>
              <a:rPr lang="en-GB" sz="2800" dirty="0">
                <a:latin typeface="Calibri"/>
                <a:cs typeface="Calibri"/>
              </a:rPr>
              <a:t>and</a:t>
            </a:r>
            <a:r>
              <a:rPr lang="en-GB" sz="2800" spc="200" dirty="0">
                <a:latin typeface="Calibri"/>
                <a:cs typeface="Calibri"/>
              </a:rPr>
              <a:t> </a:t>
            </a:r>
            <a:r>
              <a:rPr lang="en-GB" sz="2800" dirty="0">
                <a:latin typeface="Calibri"/>
                <a:cs typeface="Calibri"/>
              </a:rPr>
              <a:t>reliable</a:t>
            </a:r>
            <a:r>
              <a:rPr lang="en-GB" sz="2800" spc="204" dirty="0">
                <a:latin typeface="Calibri"/>
                <a:cs typeface="Calibri"/>
              </a:rPr>
              <a:t> </a:t>
            </a:r>
            <a:r>
              <a:rPr lang="en-GB" sz="2800" dirty="0">
                <a:latin typeface="Calibri"/>
                <a:cs typeface="Calibri"/>
              </a:rPr>
              <a:t>performance</a:t>
            </a:r>
            <a:r>
              <a:rPr lang="en-GB" sz="2800" spc="210" dirty="0">
                <a:latin typeface="Calibri"/>
                <a:cs typeface="Calibri"/>
              </a:rPr>
              <a:t> </a:t>
            </a:r>
            <a:r>
              <a:rPr lang="en-GB" sz="2800" spc="-10" dirty="0">
                <a:latin typeface="Calibri"/>
                <a:cs typeface="Calibri"/>
              </a:rPr>
              <a:t>information </a:t>
            </a:r>
            <a:r>
              <a:rPr lang="en-GB" sz="2800" dirty="0">
                <a:latin typeface="Calibri"/>
                <a:cs typeface="Calibri"/>
              </a:rPr>
              <a:t>in</a:t>
            </a:r>
            <a:r>
              <a:rPr lang="en-GB" sz="2800" spc="-40" dirty="0">
                <a:latin typeface="Calibri"/>
                <a:cs typeface="Calibri"/>
              </a:rPr>
              <a:t> </a:t>
            </a:r>
            <a:r>
              <a:rPr lang="en-GB" sz="2800" dirty="0">
                <a:latin typeface="Calibri"/>
                <a:cs typeface="Calibri"/>
              </a:rPr>
              <a:t>line</a:t>
            </a:r>
            <a:r>
              <a:rPr lang="en-GB" sz="2800" spc="-30" dirty="0">
                <a:latin typeface="Calibri"/>
                <a:cs typeface="Calibri"/>
              </a:rPr>
              <a:t> </a:t>
            </a:r>
            <a:r>
              <a:rPr lang="en-GB" sz="2800" dirty="0">
                <a:latin typeface="Calibri"/>
                <a:cs typeface="Calibri"/>
              </a:rPr>
              <a:t>with</a:t>
            </a:r>
            <a:r>
              <a:rPr lang="en-GB" sz="2800" spc="-25" dirty="0">
                <a:latin typeface="Calibri"/>
                <a:cs typeface="Calibri"/>
              </a:rPr>
              <a:t> </a:t>
            </a:r>
            <a:r>
              <a:rPr lang="en-GB" sz="2800" dirty="0">
                <a:latin typeface="Calibri"/>
                <a:cs typeface="Calibri"/>
              </a:rPr>
              <a:t>the</a:t>
            </a:r>
            <a:r>
              <a:rPr lang="en-GB" sz="2800" spc="-30" dirty="0">
                <a:latin typeface="Calibri"/>
                <a:cs typeface="Calibri"/>
              </a:rPr>
              <a:t> </a:t>
            </a:r>
            <a:r>
              <a:rPr lang="en-GB" sz="2800" dirty="0">
                <a:latin typeface="Calibri"/>
                <a:cs typeface="Calibri"/>
              </a:rPr>
              <a:t>DPME</a:t>
            </a:r>
            <a:r>
              <a:rPr lang="en-GB" sz="2800" spc="-30" dirty="0">
                <a:latin typeface="Calibri"/>
                <a:cs typeface="Calibri"/>
              </a:rPr>
              <a:t> </a:t>
            </a:r>
            <a:r>
              <a:rPr lang="en-GB" sz="2800" dirty="0">
                <a:latin typeface="Calibri"/>
                <a:cs typeface="Calibri"/>
              </a:rPr>
              <a:t>/</a:t>
            </a:r>
            <a:r>
              <a:rPr lang="en-GB" sz="2800" spc="-30" dirty="0">
                <a:latin typeface="Calibri"/>
                <a:cs typeface="Calibri"/>
              </a:rPr>
              <a:t> </a:t>
            </a:r>
            <a:r>
              <a:rPr lang="en-GB" sz="2800" dirty="0">
                <a:latin typeface="Calibri"/>
                <a:cs typeface="Calibri"/>
              </a:rPr>
              <a:t>National</a:t>
            </a:r>
            <a:r>
              <a:rPr lang="en-GB" sz="2800" spc="-35" dirty="0">
                <a:latin typeface="Calibri"/>
                <a:cs typeface="Calibri"/>
              </a:rPr>
              <a:t> </a:t>
            </a:r>
            <a:r>
              <a:rPr lang="en-GB" sz="2800" spc="-10" dirty="0">
                <a:latin typeface="Calibri"/>
                <a:cs typeface="Calibri"/>
              </a:rPr>
              <a:t>Treasury</a:t>
            </a:r>
            <a:r>
              <a:rPr lang="en-GB" sz="2800" spc="-15" dirty="0">
                <a:latin typeface="Calibri"/>
                <a:cs typeface="Calibri"/>
              </a:rPr>
              <a:t> </a:t>
            </a:r>
            <a:r>
              <a:rPr lang="en-GB" sz="2800" spc="-10" dirty="0">
                <a:latin typeface="Calibri"/>
                <a:cs typeface="Calibri"/>
              </a:rPr>
              <a:t>Frameworks;</a:t>
            </a:r>
            <a:endParaRPr lang="en-GB" sz="2800" dirty="0">
              <a:latin typeface="Calibri"/>
              <a:cs typeface="Calibri"/>
            </a:endParaRPr>
          </a:p>
          <a:p>
            <a:pPr marL="457200" lvl="1" indent="0" algn="just">
              <a:buNone/>
            </a:pPr>
            <a:endParaRPr lang="en-ZA" sz="2800" dirty="0">
              <a:cs typeface="Calibri"/>
            </a:endParaRPr>
          </a:p>
          <a:p>
            <a:pPr lvl="1" algn="just"/>
            <a:endParaRPr lang="en-ZA" sz="2200" dirty="0">
              <a:cs typeface="Calibri"/>
            </a:endParaRPr>
          </a:p>
        </p:txBody>
      </p:sp>
    </p:spTree>
    <p:extLst>
      <p:ext uri="{BB962C8B-B14F-4D97-AF65-F5344CB8AC3E}">
        <p14:creationId xmlns:p14="http://schemas.microsoft.com/office/powerpoint/2010/main" val="410913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0EDD19-6802-4EC3-95CE-CFFAB042CF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350261F-12D1-5003-A5DC-A1D516E192FB}"/>
              </a:ext>
            </a:extLst>
          </p:cNvPr>
          <p:cNvSpPr>
            <a:spLocks noGrp="1"/>
          </p:cNvSpPr>
          <p:nvPr>
            <p:ph type="title"/>
          </p:nvPr>
        </p:nvSpPr>
        <p:spPr>
          <a:xfrm>
            <a:off x="838200" y="365125"/>
            <a:ext cx="10515600" cy="1060263"/>
          </a:xfrm>
        </p:spPr>
        <p:txBody>
          <a:bodyPr>
            <a:normAutofit fontScale="90000"/>
          </a:bodyPr>
          <a:lstStyle/>
          <a:p>
            <a:pPr algn="ctr"/>
            <a:r>
              <a:rPr lang="en-GB" b="1" dirty="0"/>
              <a:t>PROGRAMME 4 HIGHLIGHTS AND CHALLENGES</a:t>
            </a:r>
            <a:endParaRPr lang="en-ZA" dirty="0"/>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589EA69A-60B4-9B62-7D55-55DE7D41E536}"/>
              </a:ext>
            </a:extLst>
          </p:cNvPr>
          <p:cNvSpPr>
            <a:spLocks noGrp="1"/>
          </p:cNvSpPr>
          <p:nvPr>
            <p:ph idx="1"/>
          </p:nvPr>
        </p:nvSpPr>
        <p:spPr>
          <a:xfrm>
            <a:off x="271695" y="1714231"/>
            <a:ext cx="11380424" cy="4805668"/>
          </a:xfrm>
        </p:spPr>
        <p:txBody>
          <a:bodyPr>
            <a:normAutofit fontScale="92500" lnSpcReduction="20000"/>
          </a:bodyPr>
          <a:lstStyle/>
          <a:p>
            <a:pPr lvl="1" algn="just"/>
            <a:r>
              <a:rPr lang="en-ZA" sz="2800" dirty="0">
                <a:cs typeface="Calibri"/>
              </a:rPr>
              <a:t>Mandatory Monthly and quarterly performance information review sessions by management; </a:t>
            </a:r>
          </a:p>
          <a:p>
            <a:pPr lvl="1" algn="just"/>
            <a:r>
              <a:rPr lang="en-ZA" sz="2800" dirty="0">
                <a:cs typeface="Calibri"/>
              </a:rPr>
              <a:t>Quarterly Executive Committee performance oversight and accountability sessions;</a:t>
            </a:r>
          </a:p>
          <a:p>
            <a:pPr lvl="1" algn="just"/>
            <a:r>
              <a:rPr lang="en-ZA" sz="2800" dirty="0">
                <a:cs typeface="Calibri"/>
              </a:rPr>
              <a:t>Strengthened role of Internal Audit Unit in certifying quarterly performance information;</a:t>
            </a:r>
          </a:p>
          <a:p>
            <a:pPr lvl="1" algn="just"/>
            <a:r>
              <a:rPr lang="en-GB" sz="2800" dirty="0">
                <a:latin typeface="Calibri"/>
                <a:cs typeface="Calibri"/>
              </a:rPr>
              <a:t>Use</a:t>
            </a:r>
            <a:r>
              <a:rPr lang="en-GB" sz="2800" spc="-30" dirty="0">
                <a:latin typeface="Calibri"/>
                <a:cs typeface="Calibri"/>
              </a:rPr>
              <a:t> of </a:t>
            </a:r>
            <a:r>
              <a:rPr lang="en-GB" sz="2800" dirty="0">
                <a:latin typeface="Calibri"/>
                <a:cs typeface="Calibri"/>
              </a:rPr>
              <a:t>the</a:t>
            </a:r>
            <a:r>
              <a:rPr lang="en-GB" sz="2800" spc="-30" dirty="0">
                <a:latin typeface="Calibri"/>
                <a:cs typeface="Calibri"/>
              </a:rPr>
              <a:t> audit </a:t>
            </a:r>
            <a:r>
              <a:rPr lang="en-GB" sz="2800" dirty="0">
                <a:latin typeface="Calibri"/>
                <a:cs typeface="Calibri"/>
              </a:rPr>
              <a:t>lessons</a:t>
            </a:r>
            <a:r>
              <a:rPr lang="en-GB" sz="2800" spc="-40" dirty="0">
                <a:latin typeface="Calibri"/>
                <a:cs typeface="Calibri"/>
              </a:rPr>
              <a:t> </a:t>
            </a:r>
            <a:r>
              <a:rPr lang="en-GB" sz="2800" dirty="0">
                <a:latin typeface="Calibri"/>
                <a:cs typeface="Calibri"/>
              </a:rPr>
              <a:t>to</a:t>
            </a:r>
            <a:r>
              <a:rPr lang="en-GB" sz="2800" spc="-35" dirty="0">
                <a:latin typeface="Calibri"/>
                <a:cs typeface="Calibri"/>
              </a:rPr>
              <a:t> </a:t>
            </a:r>
            <a:r>
              <a:rPr lang="en-GB" sz="2800" dirty="0">
                <a:latin typeface="Calibri"/>
                <a:cs typeface="Calibri"/>
              </a:rPr>
              <a:t>review</a:t>
            </a:r>
            <a:r>
              <a:rPr lang="en-GB" sz="2800" spc="-35" dirty="0">
                <a:latin typeface="Calibri"/>
                <a:cs typeface="Calibri"/>
              </a:rPr>
              <a:t> </a:t>
            </a:r>
            <a:r>
              <a:rPr lang="en-GB" sz="2800" dirty="0">
                <a:latin typeface="Calibri"/>
                <a:cs typeface="Calibri"/>
              </a:rPr>
              <a:t>the</a:t>
            </a:r>
            <a:r>
              <a:rPr lang="en-GB" sz="2800" spc="-35" dirty="0">
                <a:latin typeface="Calibri"/>
                <a:cs typeface="Calibri"/>
              </a:rPr>
              <a:t> </a:t>
            </a:r>
            <a:r>
              <a:rPr lang="en-GB" sz="2800" dirty="0">
                <a:latin typeface="Calibri"/>
                <a:cs typeface="Calibri"/>
              </a:rPr>
              <a:t>APP</a:t>
            </a:r>
            <a:r>
              <a:rPr lang="en-GB" sz="2800" spc="-50" dirty="0">
                <a:latin typeface="Calibri"/>
                <a:cs typeface="Calibri"/>
              </a:rPr>
              <a:t> </a:t>
            </a:r>
            <a:r>
              <a:rPr lang="en-GB" sz="2800" dirty="0">
                <a:latin typeface="Calibri"/>
                <a:cs typeface="Calibri"/>
              </a:rPr>
              <a:t>2022/23</a:t>
            </a:r>
            <a:r>
              <a:rPr lang="en-GB" sz="2800" spc="-25" dirty="0">
                <a:latin typeface="Calibri"/>
                <a:cs typeface="Calibri"/>
              </a:rPr>
              <a:t> </a:t>
            </a:r>
            <a:r>
              <a:rPr lang="en-GB" sz="2800" dirty="0">
                <a:latin typeface="Calibri"/>
                <a:cs typeface="Calibri"/>
              </a:rPr>
              <a:t>and</a:t>
            </a:r>
            <a:r>
              <a:rPr lang="en-GB" sz="2800" spc="-35" dirty="0">
                <a:latin typeface="Calibri"/>
                <a:cs typeface="Calibri"/>
              </a:rPr>
              <a:t> </a:t>
            </a:r>
            <a:r>
              <a:rPr lang="en-GB" sz="2800" dirty="0">
                <a:latin typeface="Calibri"/>
                <a:cs typeface="Calibri"/>
              </a:rPr>
              <a:t>develop</a:t>
            </a:r>
            <a:r>
              <a:rPr lang="en-GB" sz="2800" spc="-25" dirty="0">
                <a:latin typeface="Calibri"/>
                <a:cs typeface="Calibri"/>
              </a:rPr>
              <a:t> </a:t>
            </a:r>
            <a:r>
              <a:rPr lang="en-GB" sz="2800" dirty="0">
                <a:latin typeface="Calibri"/>
                <a:cs typeface="Calibri"/>
              </a:rPr>
              <a:t>the</a:t>
            </a:r>
            <a:r>
              <a:rPr lang="en-GB" sz="2800" spc="-40" dirty="0">
                <a:latin typeface="Calibri"/>
                <a:cs typeface="Calibri"/>
              </a:rPr>
              <a:t> </a:t>
            </a:r>
            <a:r>
              <a:rPr lang="en-GB" sz="2800" dirty="0">
                <a:latin typeface="Calibri"/>
                <a:cs typeface="Calibri"/>
              </a:rPr>
              <a:t>2023/24</a:t>
            </a:r>
            <a:r>
              <a:rPr lang="en-GB" sz="2800" spc="-35" dirty="0">
                <a:latin typeface="Calibri"/>
                <a:cs typeface="Calibri"/>
              </a:rPr>
              <a:t> </a:t>
            </a:r>
            <a:r>
              <a:rPr lang="en-GB" sz="2800" spc="-25" dirty="0">
                <a:latin typeface="Calibri"/>
                <a:cs typeface="Calibri"/>
              </a:rPr>
              <a:t>APP</a:t>
            </a:r>
          </a:p>
          <a:p>
            <a:pPr lvl="1" algn="just"/>
            <a:r>
              <a:rPr lang="en-GB" sz="2800" dirty="0">
                <a:latin typeface="Calibri"/>
                <a:cs typeface="Calibri"/>
              </a:rPr>
              <a:t>Quarterly Bi-lateral meetings with the DBE Branch T on SACE mandates, quarterly performance reports and the CPTD system.</a:t>
            </a:r>
          </a:p>
          <a:p>
            <a:pPr lvl="1" algn="just"/>
            <a:r>
              <a:rPr lang="en-ZA" sz="2800" dirty="0">
                <a:cs typeface="Calibri"/>
              </a:rPr>
              <a:t>Organisational Job evaluation process that will assist to review management in the programme and others; and</a:t>
            </a:r>
          </a:p>
          <a:p>
            <a:pPr lvl="1" algn="just"/>
            <a:r>
              <a:rPr lang="en-ZA" sz="2800" dirty="0">
                <a:cs typeface="Calibri"/>
              </a:rPr>
              <a:t>SACE review and repositioning programme that will also inform the job review process, as well as the positioning of management according to their internal capacity and quality effectiveness.</a:t>
            </a:r>
          </a:p>
          <a:p>
            <a:pPr lvl="1" algn="just"/>
            <a:endParaRPr lang="en-ZA" sz="2200" dirty="0">
              <a:cs typeface="Calibri"/>
            </a:endParaRPr>
          </a:p>
        </p:txBody>
      </p:sp>
    </p:spTree>
    <p:extLst>
      <p:ext uri="{BB962C8B-B14F-4D97-AF65-F5344CB8AC3E}">
        <p14:creationId xmlns:p14="http://schemas.microsoft.com/office/powerpoint/2010/main" val="37507625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00EDD19-6802-4EC3-95CE-CFFAB042CF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p:nvPr/>
        </p:nvSpPr>
        <p:spPr>
          <a:xfrm>
            <a:off x="838200" y="365125"/>
            <a:ext cx="11170024" cy="1325563"/>
          </a:xfrm>
          <a:prstGeom prst="rect">
            <a:avLst/>
          </a:prstGeom>
        </p:spPr>
        <p:txBody>
          <a:bodyPr vert="horz" lIns="91440" tIns="45720" rIns="91440" bIns="45720" rtlCol="0" anchor="ctr">
            <a:normAutofit/>
          </a:bodyPr>
          <a:lstStyle/>
          <a:p>
            <a:pPr marL="12700" algn="ctr">
              <a:lnSpc>
                <a:spcPct val="90000"/>
              </a:lnSpc>
              <a:spcBef>
                <a:spcPct val="0"/>
              </a:spcBef>
              <a:spcAft>
                <a:spcPts val="600"/>
              </a:spcAft>
              <a:tabLst>
                <a:tab pos="2413000" algn="l"/>
              </a:tabLst>
            </a:pPr>
            <a:r>
              <a:rPr lang="en-GB" sz="4400" dirty="0"/>
              <a:t>PROGRAMME 4 HIGHLIGHTS AND CHALLENGES</a:t>
            </a:r>
            <a:endParaRPr lang="en-US" sz="4400" kern="1200" dirty="0">
              <a:solidFill>
                <a:schemeClr val="tx1"/>
              </a:solidFill>
              <a:latin typeface="+mj-lt"/>
              <a:ea typeface="+mj-ea"/>
              <a:cs typeface="+mj-cs"/>
            </a:endParaRPr>
          </a:p>
        </p:txBody>
      </p:sp>
      <p:sp>
        <p:nvSpPr>
          <p:cNvPr id="1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331F155-DAAA-C29D-721D-24122364C80E}"/>
              </a:ext>
            </a:extLst>
          </p:cNvPr>
          <p:cNvSpPr txBox="1"/>
          <p:nvPr/>
        </p:nvSpPr>
        <p:spPr>
          <a:xfrm>
            <a:off x="198304" y="1836071"/>
            <a:ext cx="11556694" cy="5021929"/>
          </a:xfrm>
          <a:prstGeom prst="rect">
            <a:avLst/>
          </a:prstGeom>
        </p:spPr>
        <p:txBody>
          <a:bodyPr vert="horz" lIns="91440" tIns="45720" rIns="91440" bIns="45720" rtlCol="0">
            <a:normAutofit lnSpcReduction="10000"/>
          </a:bodyPr>
          <a:lstStyle/>
          <a:p>
            <a:pPr marL="291465" indent="-228600" algn="just">
              <a:lnSpc>
                <a:spcPct val="90000"/>
              </a:lnSpc>
              <a:spcAft>
                <a:spcPts val="20"/>
              </a:spcAft>
              <a:buFont typeface="Arial" panose="020B0604020202020204" pitchFamily="34" charset="0"/>
              <a:buChar char="•"/>
            </a:pPr>
            <a:r>
              <a:rPr lang="en-US" sz="2800" b="1" dirty="0">
                <a:effectLst/>
              </a:rPr>
              <a:t>26 804 </a:t>
            </a:r>
            <a:r>
              <a:rPr lang="en-US" sz="2800" dirty="0">
                <a:effectLst/>
              </a:rPr>
              <a:t>educators across the provinces, we</a:t>
            </a:r>
            <a:r>
              <a:rPr lang="en-US" sz="2800" dirty="0"/>
              <a:t>re capacitated and supported on participation in the CPTD system, as well as various professional matters.</a:t>
            </a:r>
          </a:p>
          <a:p>
            <a:pPr marL="291465" indent="-228600" algn="just">
              <a:lnSpc>
                <a:spcPct val="90000"/>
              </a:lnSpc>
              <a:spcAft>
                <a:spcPts val="20"/>
              </a:spcAft>
              <a:buFont typeface="Arial" panose="020B0604020202020204" pitchFamily="34" charset="0"/>
              <a:buChar char="•"/>
            </a:pPr>
            <a:r>
              <a:rPr lang="en-US" sz="2800" dirty="0"/>
              <a:t>From the </a:t>
            </a:r>
            <a:r>
              <a:rPr lang="en-US" sz="2800" b="1" dirty="0"/>
              <a:t>26 804, 14 567 </a:t>
            </a:r>
            <a:r>
              <a:rPr lang="en-US" sz="2800" dirty="0"/>
              <a:t>were supported online through SACE’s Mondays and Wednesdays online webinars that take place through direct invitations to educators as part of promoting learning anywhere, anytime, while </a:t>
            </a:r>
            <a:r>
              <a:rPr lang="en-US" sz="2800" b="1" dirty="0"/>
              <a:t>12 237 </a:t>
            </a:r>
            <a:r>
              <a:rPr lang="en-US" sz="2800" dirty="0"/>
              <a:t>took place face-to-face in collaboration with education districts located in the rural areas;</a:t>
            </a:r>
          </a:p>
          <a:p>
            <a:pPr marL="291465" indent="-228600" algn="just">
              <a:lnSpc>
                <a:spcPct val="90000"/>
              </a:lnSpc>
              <a:spcAft>
                <a:spcPts val="20"/>
              </a:spcAft>
              <a:buFont typeface="Arial" panose="020B0604020202020204" pitchFamily="34" charset="0"/>
              <a:buChar char="•"/>
            </a:pPr>
            <a:r>
              <a:rPr lang="en-US" sz="2800" dirty="0">
                <a:effectLst/>
              </a:rPr>
              <a:t>Also, </a:t>
            </a:r>
            <a:r>
              <a:rPr lang="en-US" sz="2800" b="1" dirty="0">
                <a:effectLst/>
              </a:rPr>
              <a:t>5% </a:t>
            </a:r>
            <a:r>
              <a:rPr lang="en-US" sz="2800" dirty="0">
                <a:effectLst/>
              </a:rPr>
              <a:t>of selected educators </a:t>
            </a:r>
            <a:r>
              <a:rPr lang="en-US" sz="2800" b="1" dirty="0">
                <a:effectLst/>
              </a:rPr>
              <a:t>(2880) </a:t>
            </a:r>
            <a:r>
              <a:rPr lang="en-US" sz="2800" dirty="0">
                <a:effectLst/>
              </a:rPr>
              <a:t>were given support in reporting their participation in the Continuing Professional Teacher Development Management System (CPTD MS), and Developing Professional Development Portfolios; and</a:t>
            </a:r>
          </a:p>
          <a:p>
            <a:pPr marL="291465" indent="-228600" algn="just">
              <a:lnSpc>
                <a:spcPct val="90000"/>
              </a:lnSpc>
              <a:spcAft>
                <a:spcPts val="20"/>
              </a:spcAft>
              <a:buFont typeface="Arial" panose="020B0604020202020204" pitchFamily="34" charset="0"/>
              <a:buChar char="•"/>
            </a:pPr>
            <a:r>
              <a:rPr lang="en-US" sz="3200" b="1" dirty="0">
                <a:latin typeface="+mn-lt"/>
                <a:cs typeface="Calibri Light"/>
              </a:rPr>
              <a:t>1062</a:t>
            </a:r>
            <a:r>
              <a:rPr lang="en-US" sz="2800" dirty="0">
                <a:latin typeface="+mn-lt"/>
                <a:cs typeface="Calibri Light"/>
              </a:rPr>
              <a:t> professional development activities and </a:t>
            </a:r>
            <a:r>
              <a:rPr lang="en-US" sz="2800" dirty="0" err="1">
                <a:latin typeface="+mn-lt"/>
                <a:cs typeface="Calibri Light"/>
              </a:rPr>
              <a:t>programmes</a:t>
            </a:r>
            <a:r>
              <a:rPr lang="en-US" sz="2800" dirty="0">
                <a:latin typeface="+mn-lt"/>
                <a:cs typeface="Calibri Light"/>
              </a:rPr>
              <a:t> were endorsed, and 64 providers approved. However, the spread of these </a:t>
            </a:r>
            <a:r>
              <a:rPr lang="en-US" sz="2800" dirty="0" err="1">
                <a:latin typeface="+mn-lt"/>
                <a:cs typeface="Calibri Light"/>
              </a:rPr>
              <a:t>programmes</a:t>
            </a:r>
            <a:r>
              <a:rPr lang="en-US" sz="2800" dirty="0">
                <a:latin typeface="+mn-lt"/>
                <a:cs typeface="Calibri Light"/>
              </a:rPr>
              <a:t> and providers continue to be in big cities only.</a:t>
            </a:r>
            <a:endParaRPr lang="en-US" sz="2800" dirty="0">
              <a:effectLst/>
            </a:endParaRPr>
          </a:p>
          <a:p>
            <a:pPr marL="291465" indent="-228600" algn="just">
              <a:lnSpc>
                <a:spcPct val="90000"/>
              </a:lnSpc>
              <a:spcAft>
                <a:spcPts val="20"/>
              </a:spcAft>
              <a:buFont typeface="Arial" panose="020B0604020202020204" pitchFamily="34" charset="0"/>
              <a:buChar char="•"/>
            </a:pPr>
            <a:endParaRPr lang="en-US" sz="2200" dirty="0">
              <a:effectLst/>
            </a:endParaRPr>
          </a:p>
        </p:txBody>
      </p:sp>
      <p:sp>
        <p:nvSpPr>
          <p:cNvPr id="3" name="object 3"/>
          <p:cNvSpPr txBox="1">
            <a:spLocks noGrp="1"/>
          </p:cNvSpPr>
          <p:nvPr>
            <p:ph type="sldNum" sz="quarter" idx="7"/>
          </p:nvPr>
        </p:nvSpPr>
        <p:spPr>
          <a:xfrm>
            <a:off x="8610600" y="6356350"/>
            <a:ext cx="2743200" cy="365125"/>
          </a:xfrm>
          <a:prstGeom prst="rect">
            <a:avLst/>
          </a:prstGeom>
        </p:spPr>
        <p:txBody>
          <a:bodyPr vert="horz" lIns="91440" tIns="45720" rIns="91440" bIns="45720" rtlCol="0" anchor="ctr">
            <a:normAutofit/>
          </a:bodyPr>
          <a:lstStyle>
            <a:defPPr>
              <a:defRPr kern="0"/>
            </a:defPPr>
            <a:lvl1pPr>
              <a:defRPr sz="1200" b="0" i="0">
                <a:solidFill>
                  <a:schemeClr val="tx1"/>
                </a:solidFill>
                <a:latin typeface="Arial"/>
                <a:cs typeface="Arial"/>
              </a:defRPr>
            </a:lvl1pPr>
          </a:lstStyle>
          <a:p>
            <a:pPr algn="r">
              <a:spcAft>
                <a:spcPts val="600"/>
              </a:spcAft>
              <a:defRPr/>
            </a:pPr>
            <a:fld id="{81D60167-4931-47E6-BA6A-407CBD079E47}" type="slidenum">
              <a:rPr lang="en-US" smtClean="0">
                <a:solidFill>
                  <a:schemeClr val="tx1">
                    <a:tint val="75000"/>
                  </a:schemeClr>
                </a:solidFill>
                <a:latin typeface="+mn-lt"/>
                <a:cs typeface="+mn-cs"/>
              </a:rPr>
              <a:pPr algn="r">
                <a:spcAft>
                  <a:spcPts val="600"/>
                </a:spcAft>
                <a:defRPr/>
              </a:pPr>
              <a:t>43</a:t>
            </a:fld>
            <a:endParaRPr lang="en-US">
              <a:solidFill>
                <a:schemeClr val="tx1">
                  <a:tint val="75000"/>
                </a:schemeClr>
              </a:solidFill>
              <a:latin typeface="+mn-lt"/>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3557" y="640079"/>
            <a:ext cx="4260795" cy="3744633"/>
          </a:xfrm>
          <a:prstGeom prst="rect">
            <a:avLst/>
          </a:prstGeom>
        </p:spPr>
        <p:txBody>
          <a:bodyPr vert="horz" lIns="91440" tIns="45720" rIns="91440" bIns="45720" rtlCol="0" anchor="b">
            <a:normAutofit/>
          </a:bodyPr>
          <a:lstStyle/>
          <a:p>
            <a:endParaRPr lang="en-US" sz="3400" dirty="0"/>
          </a:p>
          <a:p>
            <a:pPr marL="790575"/>
            <a:r>
              <a:rPr lang="en-US" sz="3600" b="1" i="0" dirty="0"/>
              <a:t>PROGRAMME</a:t>
            </a:r>
            <a:r>
              <a:rPr lang="en-US" sz="3600" b="1" i="0" spc="-75" dirty="0"/>
              <a:t> </a:t>
            </a:r>
            <a:r>
              <a:rPr lang="en-US" sz="3600" b="1" dirty="0"/>
              <a:t>5</a:t>
            </a:r>
            <a:r>
              <a:rPr lang="en-US" sz="3600" b="1" i="0" dirty="0"/>
              <a:t/>
            </a:r>
            <a:br>
              <a:rPr lang="en-US" sz="3600" b="1" i="0" dirty="0"/>
            </a:br>
            <a:r>
              <a:rPr lang="en-US" sz="3600" b="1" i="0" dirty="0"/>
              <a:t>PROFESSIONAL </a:t>
            </a:r>
            <a:r>
              <a:rPr lang="en-US" sz="3600" b="1" dirty="0"/>
              <a:t>DEVELOPMENT</a:t>
            </a:r>
          </a:p>
        </p:txBody>
      </p:sp>
      <p:pic>
        <p:nvPicPr>
          <p:cNvPr id="5" name="Picture 4">
            <a:extLst>
              <a:ext uri="{FF2B5EF4-FFF2-40B4-BE49-F238E27FC236}">
                <a16:creationId xmlns:a16="http://schemas.microsoft.com/office/drawing/2014/main" id="{2D913B88-37DC-512C-5C65-D2701063781E}"/>
              </a:ext>
            </a:extLst>
          </p:cNvPr>
          <p:cNvPicPr>
            <a:picLocks noChangeAspect="1"/>
          </p:cNvPicPr>
          <p:nvPr/>
        </p:nvPicPr>
        <p:blipFill rotWithShape="1">
          <a:blip r:embed="rId2"/>
          <a:srcRect b="2896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object 3"/>
          <p:cNvSpPr txBox="1">
            <a:spLocks noGrp="1"/>
          </p:cNvSpPr>
          <p:nvPr>
            <p:ph type="sldNum" sz="quarter" idx="7"/>
          </p:nvPr>
        </p:nvSpPr>
        <p:spPr>
          <a:xfrm>
            <a:off x="10591800" y="6356350"/>
            <a:ext cx="762000" cy="365125"/>
          </a:xfrm>
          <a:prstGeom prst="rect">
            <a:avLst/>
          </a:prstGeom>
        </p:spPr>
        <p:txBody>
          <a:bodyPr vert="horz" lIns="91440" tIns="45720" rIns="91440" bIns="45720" rtlCol="0" anchor="ctr">
            <a:normAutofit/>
          </a:bodyPr>
          <a:lstStyle>
            <a:defPPr>
              <a:defRPr kern="0"/>
            </a:defPPr>
            <a:lvl1pPr>
              <a:defRPr sz="1200" b="0" i="0">
                <a:solidFill>
                  <a:schemeClr val="tx1"/>
                </a:solidFill>
                <a:latin typeface="Arial"/>
                <a:cs typeface="Arial"/>
              </a:defRPr>
            </a:lvl1pPr>
          </a:lstStyle>
          <a:p>
            <a:pPr algn="r">
              <a:spcAft>
                <a:spcPts val="600"/>
              </a:spcAft>
              <a:defRPr/>
            </a:pPr>
            <a:fld id="{81D60167-4931-47E6-BA6A-407CBD079E47}" type="slidenum">
              <a:rPr lang="en-US">
                <a:solidFill>
                  <a:srgbClr val="FFFFFF"/>
                </a:solidFill>
                <a:latin typeface="Calibri" panose="020F0502020204030204"/>
                <a:cs typeface="+mn-cs"/>
              </a:rPr>
              <a:pPr algn="r">
                <a:spcAft>
                  <a:spcPts val="600"/>
                </a:spcAft>
                <a:defRPr/>
              </a:pPr>
              <a:t>44</a:t>
            </a:fld>
            <a:endParaRPr lang="en-US">
              <a:solidFill>
                <a:srgbClr val="FFFFFF"/>
              </a:solidFill>
              <a:latin typeface="Calibri" panose="020F0502020204030204"/>
              <a:cs typeface="+mn-cs"/>
            </a:endParaRPr>
          </a:p>
        </p:txBody>
      </p:sp>
    </p:spTree>
    <p:extLst>
      <p:ext uri="{BB962C8B-B14F-4D97-AF65-F5344CB8AC3E}">
        <p14:creationId xmlns:p14="http://schemas.microsoft.com/office/powerpoint/2010/main" val="29073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819A166-7571-4003-A6B8-B62034C3ED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txBox="1">
            <a:spLocks noGrp="1"/>
          </p:cNvSpPr>
          <p:nvPr>
            <p:ph type="title"/>
          </p:nvPr>
        </p:nvSpPr>
        <p:spPr>
          <a:xfrm>
            <a:off x="524741" y="620392"/>
            <a:ext cx="3808268" cy="5504688"/>
          </a:xfrm>
          <a:prstGeom prst="rect">
            <a:avLst/>
          </a:prstGeom>
        </p:spPr>
        <p:txBody>
          <a:bodyPr vert="horz" lIns="91440" tIns="45720" rIns="91440" bIns="45720" rtlCol="0" anchor="ctr">
            <a:normAutofit/>
          </a:bodyPr>
          <a:lstStyle/>
          <a:p>
            <a:pPr marL="12700">
              <a:tabLst>
                <a:tab pos="2413000" algn="l"/>
              </a:tabLst>
            </a:pPr>
            <a:r>
              <a:rPr lang="en-US" sz="4000" b="1" i="0" kern="1200" dirty="0">
                <a:solidFill>
                  <a:schemeClr val="bg1"/>
                </a:solidFill>
                <a:latin typeface="+mj-lt"/>
                <a:ea typeface="+mj-ea"/>
                <a:cs typeface="+mj-cs"/>
              </a:rPr>
              <a:t>PROGRAMME</a:t>
            </a:r>
            <a:r>
              <a:rPr lang="en-US" sz="4000" b="1" i="0" kern="1200" spc="-145" dirty="0">
                <a:solidFill>
                  <a:schemeClr val="bg1"/>
                </a:solidFill>
                <a:latin typeface="+mj-lt"/>
                <a:ea typeface="+mj-ea"/>
                <a:cs typeface="+mj-cs"/>
              </a:rPr>
              <a:t> </a:t>
            </a:r>
            <a:r>
              <a:rPr lang="en-US" sz="4000" b="1" i="0" kern="1200" spc="-25" dirty="0">
                <a:solidFill>
                  <a:schemeClr val="bg1"/>
                </a:solidFill>
                <a:latin typeface="+mj-lt"/>
                <a:ea typeface="+mj-ea"/>
                <a:cs typeface="+mj-cs"/>
              </a:rPr>
              <a:t>5:</a:t>
            </a:r>
            <a:r>
              <a:rPr lang="en-US" sz="4000" b="1" i="0" kern="1200" dirty="0">
                <a:solidFill>
                  <a:schemeClr val="bg1"/>
                </a:solidFill>
                <a:latin typeface="+mj-lt"/>
                <a:ea typeface="+mj-ea"/>
                <a:cs typeface="+mj-cs"/>
              </a:rPr>
              <a:t>	</a:t>
            </a:r>
            <a:r>
              <a:rPr lang="en-US" sz="4000" b="1" i="0" kern="1200" spc="-130" dirty="0">
                <a:solidFill>
                  <a:schemeClr val="bg1"/>
                </a:solidFill>
                <a:latin typeface="+mj-lt"/>
                <a:ea typeface="+mj-ea"/>
                <a:cs typeface="+mj-cs"/>
              </a:rPr>
              <a:t> </a:t>
            </a:r>
            <a:r>
              <a:rPr lang="en-US" sz="4000" b="1" i="0" kern="1200" spc="-10" dirty="0">
                <a:solidFill>
                  <a:schemeClr val="bg1"/>
                </a:solidFill>
                <a:latin typeface="+mj-lt"/>
                <a:ea typeface="+mj-ea"/>
                <a:cs typeface="+mj-cs"/>
              </a:rPr>
              <a:t>PROFESSIONAL TEACHING STANDARDS</a:t>
            </a:r>
            <a:endParaRPr lang="en-US" sz="4000" b="1" kern="1200" dirty="0">
              <a:solidFill>
                <a:schemeClr val="bg1"/>
              </a:solidFill>
              <a:latin typeface="+mj-lt"/>
              <a:ea typeface="+mj-ea"/>
              <a:cs typeface="+mj-cs"/>
            </a:endParaRPr>
          </a:p>
        </p:txBody>
      </p:sp>
      <p:sp>
        <p:nvSpPr>
          <p:cNvPr id="4" name="object 4"/>
          <p:cNvSpPr txBox="1">
            <a:spLocks noGrp="1"/>
          </p:cNvSpPr>
          <p:nvPr>
            <p:ph type="sldNum" sz="quarter" idx="7"/>
          </p:nvPr>
        </p:nvSpPr>
        <p:spPr>
          <a:xfrm>
            <a:off x="8610600" y="6356350"/>
            <a:ext cx="2743200" cy="365125"/>
          </a:xfrm>
          <a:prstGeom prst="rect">
            <a:avLst/>
          </a:prstGeom>
        </p:spPr>
        <p:txBody>
          <a:bodyPr vert="horz" lIns="91440" tIns="45720" rIns="91440" bIns="45720" rtlCol="0" anchor="ctr">
            <a:normAutofit/>
          </a:bodyPr>
          <a:lstStyle>
            <a:defPPr>
              <a:defRPr kern="0"/>
            </a:defPPr>
            <a:lvl1pPr>
              <a:defRPr sz="1200" b="0" i="0">
                <a:solidFill>
                  <a:schemeClr val="tx1"/>
                </a:solidFill>
                <a:latin typeface="Arial"/>
                <a:cs typeface="Arial"/>
              </a:defRPr>
            </a:lvl1pPr>
          </a:lstStyle>
          <a:p>
            <a:pPr algn="r">
              <a:spcAft>
                <a:spcPts val="600"/>
              </a:spcAft>
            </a:pPr>
            <a:fld id="{81D60167-4931-47E6-BA6A-407CBD079E47}" type="slidenum">
              <a:rPr lang="en-US" spc="-5">
                <a:solidFill>
                  <a:schemeClr val="tx1">
                    <a:tint val="75000"/>
                  </a:schemeClr>
                </a:solidFill>
                <a:latin typeface="+mn-lt"/>
                <a:cs typeface="+mn-cs"/>
              </a:rPr>
              <a:pPr algn="r">
                <a:spcAft>
                  <a:spcPts val="600"/>
                </a:spcAft>
              </a:pPr>
              <a:t>45</a:t>
            </a:fld>
            <a:endParaRPr lang="en-US" spc="-25">
              <a:solidFill>
                <a:schemeClr val="tx1">
                  <a:tint val="75000"/>
                </a:schemeClr>
              </a:solidFill>
              <a:latin typeface="+mn-lt"/>
              <a:cs typeface="+mn-cs"/>
            </a:endParaRPr>
          </a:p>
        </p:txBody>
      </p:sp>
      <p:graphicFrame>
        <p:nvGraphicFramePr>
          <p:cNvPr id="20" name="object 3">
            <a:extLst>
              <a:ext uri="{FF2B5EF4-FFF2-40B4-BE49-F238E27FC236}">
                <a16:creationId xmlns:a16="http://schemas.microsoft.com/office/drawing/2014/main" id="{80E377CE-7AD2-1896-DF0E-DC3DFC859A18}"/>
              </a:ext>
            </a:extLst>
          </p:cNvPr>
          <p:cNvGraphicFramePr/>
          <p:nvPr>
            <p:extLst>
              <p:ext uri="{D42A27DB-BD31-4B8C-83A1-F6EECF244321}">
                <p14:modId xmlns:p14="http://schemas.microsoft.com/office/powerpoint/2010/main" val="2654173418"/>
              </p:ext>
            </p:extLst>
          </p:nvPr>
        </p:nvGraphicFramePr>
        <p:xfrm>
          <a:off x="5468389" y="136525"/>
          <a:ext cx="6374744" cy="6363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8778" y="723137"/>
            <a:ext cx="11732895" cy="0"/>
          </a:xfrm>
          <a:custGeom>
            <a:avLst/>
            <a:gdLst/>
            <a:ahLst/>
            <a:cxnLst/>
            <a:rect l="l" t="t" r="r" b="b"/>
            <a:pathLst>
              <a:path w="11732895">
                <a:moveTo>
                  <a:pt x="0" y="0"/>
                </a:moveTo>
                <a:lnTo>
                  <a:pt x="11732514" y="0"/>
                </a:lnTo>
              </a:path>
            </a:pathLst>
          </a:custGeom>
          <a:ln w="28575">
            <a:solidFill>
              <a:srgbClr val="FFC000"/>
            </a:solidFill>
          </a:ln>
        </p:spPr>
        <p:txBody>
          <a:bodyPr wrap="square" lIns="0" tIns="0" rIns="0" bIns="0" rtlCol="0"/>
          <a:lstStyle/>
          <a:p>
            <a:endParaRPr/>
          </a:p>
        </p:txBody>
      </p:sp>
      <p:sp>
        <p:nvSpPr>
          <p:cNvPr id="3" name="object 3"/>
          <p:cNvSpPr txBox="1"/>
          <p:nvPr/>
        </p:nvSpPr>
        <p:spPr>
          <a:xfrm>
            <a:off x="299353" y="6473630"/>
            <a:ext cx="3773170" cy="133350"/>
          </a:xfrm>
          <a:prstGeom prst="rect">
            <a:avLst/>
          </a:prstGeom>
        </p:spPr>
        <p:txBody>
          <a:bodyPr vert="horz" wrap="square" lIns="0" tIns="0" rIns="0" bIns="0" rtlCol="0">
            <a:spAutoFit/>
          </a:bodyPr>
          <a:lstStyle/>
          <a:p>
            <a:pPr>
              <a:lnSpc>
                <a:spcPts val="1025"/>
              </a:lnSpc>
            </a:pPr>
            <a:r>
              <a:rPr sz="900" dirty="0">
                <a:latin typeface="Arial"/>
                <a:cs typeface="Arial"/>
              </a:rPr>
              <a:t>rofessional</a:t>
            </a:r>
            <a:r>
              <a:rPr sz="900" spc="175" dirty="0">
                <a:latin typeface="Arial"/>
                <a:cs typeface="Arial"/>
              </a:rPr>
              <a:t> </a:t>
            </a:r>
            <a:r>
              <a:rPr sz="900" dirty="0">
                <a:latin typeface="Arial"/>
                <a:cs typeface="Arial"/>
              </a:rPr>
              <a:t>Teaching</a:t>
            </a:r>
            <a:r>
              <a:rPr sz="900" spc="185" dirty="0">
                <a:latin typeface="Arial"/>
                <a:cs typeface="Arial"/>
              </a:rPr>
              <a:t> </a:t>
            </a:r>
            <a:r>
              <a:rPr sz="900" dirty="0">
                <a:latin typeface="Arial"/>
                <a:cs typeface="Arial"/>
              </a:rPr>
              <a:t>Standards</a:t>
            </a:r>
            <a:r>
              <a:rPr sz="900" spc="175" dirty="0">
                <a:latin typeface="Arial"/>
                <a:cs typeface="Arial"/>
              </a:rPr>
              <a:t> </a:t>
            </a:r>
            <a:r>
              <a:rPr sz="900" dirty="0">
                <a:latin typeface="Arial"/>
                <a:cs typeface="Arial"/>
              </a:rPr>
              <a:t>-</a:t>
            </a:r>
            <a:r>
              <a:rPr sz="900" spc="114" dirty="0">
                <a:latin typeface="Arial"/>
                <a:cs typeface="Arial"/>
              </a:rPr>
              <a:t> </a:t>
            </a:r>
            <a:r>
              <a:rPr sz="900" dirty="0">
                <a:latin typeface="Arial"/>
                <a:cs typeface="Arial"/>
              </a:rPr>
              <a:t>DRAFT</a:t>
            </a:r>
            <a:r>
              <a:rPr sz="900" spc="120" dirty="0">
                <a:latin typeface="Arial"/>
                <a:cs typeface="Arial"/>
              </a:rPr>
              <a:t> </a:t>
            </a:r>
            <a:r>
              <a:rPr sz="900" dirty="0">
                <a:latin typeface="Arial"/>
                <a:cs typeface="Arial"/>
              </a:rPr>
              <a:t>FOR</a:t>
            </a:r>
            <a:r>
              <a:rPr sz="900" spc="105" dirty="0">
                <a:latin typeface="Arial"/>
                <a:cs typeface="Arial"/>
              </a:rPr>
              <a:t> </a:t>
            </a:r>
            <a:r>
              <a:rPr sz="900" dirty="0">
                <a:latin typeface="Arial"/>
                <a:cs typeface="Arial"/>
              </a:rPr>
              <a:t>CONSULTATION</a:t>
            </a:r>
            <a:r>
              <a:rPr sz="900" spc="125" dirty="0">
                <a:latin typeface="Arial"/>
                <a:cs typeface="Arial"/>
              </a:rPr>
              <a:t> </a:t>
            </a:r>
            <a:r>
              <a:rPr sz="900" spc="-20" dirty="0">
                <a:latin typeface="Arial"/>
                <a:cs typeface="Arial"/>
              </a:rPr>
              <a:t>WITH</a:t>
            </a:r>
            <a:endParaRPr sz="900">
              <a:latin typeface="Arial"/>
              <a:cs typeface="Arial"/>
            </a:endParaRPr>
          </a:p>
        </p:txBody>
      </p:sp>
      <p:sp>
        <p:nvSpPr>
          <p:cNvPr id="4" name="object 4"/>
          <p:cNvSpPr txBox="1"/>
          <p:nvPr/>
        </p:nvSpPr>
        <p:spPr>
          <a:xfrm>
            <a:off x="4102244" y="6473630"/>
            <a:ext cx="2445385" cy="133350"/>
          </a:xfrm>
          <a:prstGeom prst="rect">
            <a:avLst/>
          </a:prstGeom>
        </p:spPr>
        <p:txBody>
          <a:bodyPr vert="horz" wrap="square" lIns="0" tIns="0" rIns="0" bIns="0" rtlCol="0">
            <a:spAutoFit/>
          </a:bodyPr>
          <a:lstStyle/>
          <a:p>
            <a:pPr>
              <a:lnSpc>
                <a:spcPts val="1025"/>
              </a:lnSpc>
            </a:pPr>
            <a:r>
              <a:rPr sz="900" dirty="0">
                <a:latin typeface="Arial"/>
                <a:cs typeface="Arial"/>
              </a:rPr>
              <a:t>TEACHERS</a:t>
            </a:r>
            <a:r>
              <a:rPr sz="900" spc="125" dirty="0">
                <a:latin typeface="Arial"/>
                <a:cs typeface="Arial"/>
              </a:rPr>
              <a:t> </a:t>
            </a:r>
            <a:r>
              <a:rPr sz="900" dirty="0">
                <a:latin typeface="Arial"/>
                <a:cs typeface="Arial"/>
              </a:rPr>
              <a:t>&amp;</a:t>
            </a:r>
            <a:r>
              <a:rPr sz="900" spc="95" dirty="0">
                <a:latin typeface="Arial"/>
                <a:cs typeface="Arial"/>
              </a:rPr>
              <a:t> </a:t>
            </a:r>
            <a:r>
              <a:rPr sz="900" dirty="0">
                <a:latin typeface="Arial"/>
                <a:cs typeface="Arial"/>
              </a:rPr>
              <a:t>SUBJECT</a:t>
            </a:r>
            <a:r>
              <a:rPr sz="900" spc="100" dirty="0">
                <a:latin typeface="Arial"/>
                <a:cs typeface="Arial"/>
              </a:rPr>
              <a:t> </a:t>
            </a:r>
            <a:r>
              <a:rPr sz="900" dirty="0">
                <a:latin typeface="Arial"/>
                <a:cs typeface="Arial"/>
              </a:rPr>
              <a:t>AND</a:t>
            </a:r>
            <a:r>
              <a:rPr sz="900" spc="90" dirty="0">
                <a:latin typeface="Arial"/>
                <a:cs typeface="Arial"/>
              </a:rPr>
              <a:t> </a:t>
            </a:r>
            <a:r>
              <a:rPr sz="900" dirty="0">
                <a:latin typeface="Arial"/>
                <a:cs typeface="Arial"/>
              </a:rPr>
              <a:t>PHASE</a:t>
            </a:r>
            <a:r>
              <a:rPr sz="900" spc="105" dirty="0">
                <a:latin typeface="Arial"/>
                <a:cs typeface="Arial"/>
              </a:rPr>
              <a:t> </a:t>
            </a:r>
            <a:r>
              <a:rPr sz="900" spc="-20" dirty="0">
                <a:latin typeface="Arial"/>
                <a:cs typeface="Arial"/>
              </a:rPr>
              <a:t>SPECI</a:t>
            </a:r>
            <a:endParaRPr sz="900">
              <a:latin typeface="Arial"/>
              <a:cs typeface="Arial"/>
            </a:endParaRPr>
          </a:p>
        </p:txBody>
      </p:sp>
      <p:sp>
        <p:nvSpPr>
          <p:cNvPr id="5" name="object 5"/>
          <p:cNvSpPr txBox="1"/>
          <p:nvPr/>
        </p:nvSpPr>
        <p:spPr>
          <a:xfrm>
            <a:off x="6547798" y="6473630"/>
            <a:ext cx="408940" cy="133350"/>
          </a:xfrm>
          <a:prstGeom prst="rect">
            <a:avLst/>
          </a:prstGeom>
        </p:spPr>
        <p:txBody>
          <a:bodyPr vert="horz" wrap="square" lIns="0" tIns="0" rIns="0" bIns="0" rtlCol="0">
            <a:spAutoFit/>
          </a:bodyPr>
          <a:lstStyle/>
          <a:p>
            <a:pPr>
              <a:lnSpc>
                <a:spcPts val="1025"/>
              </a:lnSpc>
            </a:pPr>
            <a:r>
              <a:rPr sz="900" spc="-10" dirty="0">
                <a:latin typeface="Arial"/>
                <a:cs typeface="Arial"/>
              </a:rPr>
              <a:t>ALISTS</a:t>
            </a:r>
            <a:endParaRPr sz="900">
              <a:latin typeface="Arial"/>
              <a:cs typeface="Arial"/>
            </a:endParaRPr>
          </a:p>
        </p:txBody>
      </p:sp>
      <p:pic>
        <p:nvPicPr>
          <p:cNvPr id="6" name="object 6"/>
          <p:cNvPicPr/>
          <p:nvPr/>
        </p:nvPicPr>
        <p:blipFill>
          <a:blip r:embed="rId2" cstate="print"/>
          <a:stretch>
            <a:fillRect/>
          </a:stretch>
        </p:blipFill>
        <p:spPr>
          <a:xfrm>
            <a:off x="0" y="5940551"/>
            <a:ext cx="12191999" cy="917446"/>
          </a:xfrm>
          <a:prstGeom prst="rect">
            <a:avLst/>
          </a:prstGeom>
        </p:spPr>
      </p:pic>
      <p:pic>
        <p:nvPicPr>
          <p:cNvPr id="7" name="object 7"/>
          <p:cNvPicPr/>
          <p:nvPr/>
        </p:nvPicPr>
        <p:blipFill>
          <a:blip r:embed="rId3" cstate="print"/>
          <a:stretch>
            <a:fillRect/>
          </a:stretch>
        </p:blipFill>
        <p:spPr>
          <a:xfrm>
            <a:off x="365759" y="6486142"/>
            <a:ext cx="2761488" cy="284988"/>
          </a:xfrm>
          <a:prstGeom prst="rect">
            <a:avLst/>
          </a:prstGeom>
        </p:spPr>
      </p:pic>
      <p:sp>
        <p:nvSpPr>
          <p:cNvPr id="8" name="object 8"/>
          <p:cNvSpPr txBox="1"/>
          <p:nvPr/>
        </p:nvSpPr>
        <p:spPr>
          <a:xfrm>
            <a:off x="192735" y="680720"/>
            <a:ext cx="10186670" cy="391160"/>
          </a:xfrm>
          <a:prstGeom prst="rect">
            <a:avLst/>
          </a:prstGeom>
        </p:spPr>
        <p:txBody>
          <a:bodyPr vert="horz" wrap="square" lIns="0" tIns="12700" rIns="0" bIns="0" rtlCol="0">
            <a:spAutoFit/>
          </a:bodyPr>
          <a:lstStyle/>
          <a:p>
            <a:pPr marL="12700">
              <a:lnSpc>
                <a:spcPct val="100000"/>
              </a:lnSpc>
              <a:spcBef>
                <a:spcPts val="100"/>
              </a:spcBef>
            </a:pPr>
            <a:r>
              <a:rPr sz="2400" b="1" dirty="0">
                <a:latin typeface="Arial"/>
                <a:cs typeface="Arial"/>
              </a:rPr>
              <a:t>Key</a:t>
            </a:r>
            <a:r>
              <a:rPr sz="2400" b="1" spc="-5" dirty="0">
                <a:latin typeface="Arial"/>
                <a:cs typeface="Arial"/>
              </a:rPr>
              <a:t> </a:t>
            </a:r>
            <a:r>
              <a:rPr sz="2400" b="1" dirty="0">
                <a:latin typeface="Arial"/>
                <a:cs typeface="Arial"/>
              </a:rPr>
              <a:t>performance</a:t>
            </a:r>
            <a:r>
              <a:rPr sz="2400" b="1" spc="-5" dirty="0">
                <a:latin typeface="Arial"/>
                <a:cs typeface="Arial"/>
              </a:rPr>
              <a:t> </a:t>
            </a:r>
            <a:r>
              <a:rPr sz="2400" b="1" dirty="0">
                <a:latin typeface="Arial"/>
                <a:cs typeface="Arial"/>
              </a:rPr>
              <a:t>indicators,</a:t>
            </a:r>
            <a:r>
              <a:rPr sz="2400" b="1" spc="-35" dirty="0">
                <a:latin typeface="Arial"/>
                <a:cs typeface="Arial"/>
              </a:rPr>
              <a:t> </a:t>
            </a:r>
            <a:r>
              <a:rPr sz="2400" b="1" dirty="0">
                <a:latin typeface="Arial"/>
                <a:cs typeface="Arial"/>
              </a:rPr>
              <a:t>planned</a:t>
            </a:r>
            <a:r>
              <a:rPr sz="2400" b="1" spc="-25" dirty="0">
                <a:latin typeface="Arial"/>
                <a:cs typeface="Arial"/>
              </a:rPr>
              <a:t> </a:t>
            </a:r>
            <a:r>
              <a:rPr sz="2400" b="1" dirty="0">
                <a:latin typeface="Arial"/>
                <a:cs typeface="Arial"/>
              </a:rPr>
              <a:t>targets</a:t>
            </a:r>
            <a:r>
              <a:rPr sz="2400" b="1" spc="-5" dirty="0">
                <a:latin typeface="Arial"/>
                <a:cs typeface="Arial"/>
              </a:rPr>
              <a:t> </a:t>
            </a:r>
            <a:r>
              <a:rPr sz="2400" b="1" dirty="0">
                <a:latin typeface="Arial"/>
                <a:cs typeface="Arial"/>
              </a:rPr>
              <a:t>and</a:t>
            </a:r>
            <a:r>
              <a:rPr sz="2400" b="1" spc="-25" dirty="0">
                <a:latin typeface="Arial"/>
                <a:cs typeface="Arial"/>
              </a:rPr>
              <a:t> </a:t>
            </a:r>
            <a:r>
              <a:rPr sz="2400" b="1" dirty="0">
                <a:latin typeface="Arial"/>
                <a:cs typeface="Arial"/>
              </a:rPr>
              <a:t>actual</a:t>
            </a:r>
            <a:r>
              <a:rPr sz="2400" b="1" spc="-15" dirty="0">
                <a:latin typeface="Arial"/>
                <a:cs typeface="Arial"/>
              </a:rPr>
              <a:t> </a:t>
            </a:r>
            <a:r>
              <a:rPr sz="2400" b="1" spc="-10" dirty="0">
                <a:latin typeface="Arial"/>
                <a:cs typeface="Arial"/>
              </a:rPr>
              <a:t>achievements</a:t>
            </a:r>
            <a:endParaRPr sz="2400">
              <a:latin typeface="Arial"/>
              <a:cs typeface="Arial"/>
            </a:endParaRPr>
          </a:p>
        </p:txBody>
      </p:sp>
      <p:sp>
        <p:nvSpPr>
          <p:cNvPr id="9" name="object 9"/>
          <p:cNvSpPr txBox="1">
            <a:spLocks noGrp="1"/>
          </p:cNvSpPr>
          <p:nvPr>
            <p:ph type="title"/>
          </p:nvPr>
        </p:nvSpPr>
        <p:spPr>
          <a:xfrm>
            <a:off x="667308" y="151587"/>
            <a:ext cx="10305492" cy="504625"/>
          </a:xfrm>
          <a:prstGeom prst="rect">
            <a:avLst/>
          </a:prstGeom>
        </p:spPr>
        <p:txBody>
          <a:bodyPr vert="horz" wrap="square" lIns="0" tIns="12065" rIns="0" bIns="0" rtlCol="0">
            <a:spAutoFit/>
          </a:bodyPr>
          <a:lstStyle/>
          <a:p>
            <a:pPr marL="12700" algn="ctr">
              <a:lnSpc>
                <a:spcPct val="100000"/>
              </a:lnSpc>
              <a:spcBef>
                <a:spcPts val="95"/>
              </a:spcBef>
              <a:tabLst>
                <a:tab pos="2257425" algn="l"/>
              </a:tabLst>
            </a:pPr>
            <a:r>
              <a:rPr lang="en-US" sz="3200" i="0" spc="-20" dirty="0">
                <a:latin typeface="Calibri"/>
                <a:cs typeface="Calibri"/>
              </a:rPr>
              <a:t>PROGRAMME</a:t>
            </a:r>
            <a:r>
              <a:rPr lang="en-US" sz="3200" i="0" spc="-65" dirty="0">
                <a:latin typeface="Calibri"/>
                <a:cs typeface="Calibri"/>
              </a:rPr>
              <a:t> </a:t>
            </a:r>
            <a:r>
              <a:rPr lang="en-US" sz="3200" i="0" spc="-25" dirty="0">
                <a:latin typeface="Calibri"/>
                <a:cs typeface="Calibri"/>
              </a:rPr>
              <a:t>5: </a:t>
            </a:r>
            <a:r>
              <a:rPr lang="en-US" sz="3200" i="0" spc="-10" dirty="0">
                <a:latin typeface="Calibri"/>
                <a:cs typeface="Calibri"/>
              </a:rPr>
              <a:t>PROFESSIONAL TEACHING </a:t>
            </a:r>
            <a:r>
              <a:rPr lang="en-US" sz="3200" i="0" spc="-130" dirty="0">
                <a:latin typeface="Calibri"/>
                <a:cs typeface="Calibri"/>
              </a:rPr>
              <a:t> </a:t>
            </a:r>
            <a:r>
              <a:rPr lang="en-US" sz="3200" i="0" spc="-10" dirty="0">
                <a:latin typeface="Calibri"/>
                <a:cs typeface="Calibri"/>
              </a:rPr>
              <a:t>STANDARDS</a:t>
            </a:r>
            <a:endParaRPr lang="en-US" sz="3200" dirty="0">
              <a:latin typeface="Calibri"/>
              <a:cs typeface="Calibri"/>
            </a:endParaRPr>
          </a:p>
        </p:txBody>
      </p:sp>
      <p:sp>
        <p:nvSpPr>
          <p:cNvPr id="10" name="object 10"/>
          <p:cNvSpPr txBox="1"/>
          <p:nvPr/>
        </p:nvSpPr>
        <p:spPr>
          <a:xfrm>
            <a:off x="11887327" y="6431686"/>
            <a:ext cx="196215" cy="208279"/>
          </a:xfrm>
          <a:prstGeom prst="rect">
            <a:avLst/>
          </a:prstGeom>
        </p:spPr>
        <p:txBody>
          <a:bodyPr vert="horz" wrap="square" lIns="0" tIns="12700" rIns="0" bIns="0" rtlCol="0">
            <a:spAutoFit/>
          </a:bodyPr>
          <a:lstStyle/>
          <a:p>
            <a:pPr marL="12700">
              <a:lnSpc>
                <a:spcPct val="100000"/>
              </a:lnSpc>
              <a:spcBef>
                <a:spcPts val="100"/>
              </a:spcBef>
            </a:pPr>
            <a:r>
              <a:rPr sz="1200" spc="-25" dirty="0">
                <a:latin typeface="Arial"/>
                <a:cs typeface="Arial"/>
              </a:rPr>
              <a:t>50</a:t>
            </a:r>
            <a:endParaRPr sz="1200">
              <a:latin typeface="Arial"/>
              <a:cs typeface="Arial"/>
            </a:endParaRPr>
          </a:p>
        </p:txBody>
      </p:sp>
      <p:sp>
        <p:nvSpPr>
          <p:cNvPr id="11" name="object 11"/>
          <p:cNvSpPr/>
          <p:nvPr/>
        </p:nvSpPr>
        <p:spPr>
          <a:xfrm>
            <a:off x="244627" y="5870600"/>
            <a:ext cx="11625580" cy="929640"/>
          </a:xfrm>
          <a:custGeom>
            <a:avLst/>
            <a:gdLst/>
            <a:ahLst/>
            <a:cxnLst/>
            <a:rect l="l" t="t" r="r" b="b"/>
            <a:pathLst>
              <a:path w="11625580" h="929640">
                <a:moveTo>
                  <a:pt x="3848354" y="0"/>
                </a:moveTo>
                <a:lnTo>
                  <a:pt x="0" y="0"/>
                </a:lnTo>
                <a:lnTo>
                  <a:pt x="0" y="929576"/>
                </a:lnTo>
                <a:lnTo>
                  <a:pt x="3848354" y="929576"/>
                </a:lnTo>
                <a:lnTo>
                  <a:pt x="3848354" y="0"/>
                </a:lnTo>
                <a:close/>
              </a:path>
              <a:path w="11625580" h="929640">
                <a:moveTo>
                  <a:pt x="11625174" y="0"/>
                </a:moveTo>
                <a:lnTo>
                  <a:pt x="8995131" y="0"/>
                </a:lnTo>
                <a:lnTo>
                  <a:pt x="6306921" y="0"/>
                </a:lnTo>
                <a:lnTo>
                  <a:pt x="6306794" y="0"/>
                </a:lnTo>
                <a:lnTo>
                  <a:pt x="3848455" y="0"/>
                </a:lnTo>
                <a:lnTo>
                  <a:pt x="3848455" y="929576"/>
                </a:lnTo>
                <a:lnTo>
                  <a:pt x="6306794" y="929576"/>
                </a:lnTo>
                <a:lnTo>
                  <a:pt x="6306921" y="929576"/>
                </a:lnTo>
                <a:lnTo>
                  <a:pt x="8995131" y="929576"/>
                </a:lnTo>
                <a:lnTo>
                  <a:pt x="11625174" y="929576"/>
                </a:lnTo>
                <a:lnTo>
                  <a:pt x="11625174" y="0"/>
                </a:lnTo>
                <a:close/>
              </a:path>
            </a:pathLst>
          </a:custGeom>
          <a:solidFill>
            <a:srgbClr val="FFFFFF"/>
          </a:solidFill>
        </p:spPr>
        <p:txBody>
          <a:bodyPr wrap="square" lIns="0" tIns="0" rIns="0" bIns="0" rtlCol="0"/>
          <a:lstStyle/>
          <a:p>
            <a:endParaRPr/>
          </a:p>
        </p:txBody>
      </p:sp>
      <p:graphicFrame>
        <p:nvGraphicFramePr>
          <p:cNvPr id="12" name="object 12"/>
          <p:cNvGraphicFramePr>
            <a:graphicFrameLocks noGrp="1"/>
          </p:cNvGraphicFramePr>
          <p:nvPr>
            <p:extLst>
              <p:ext uri="{D42A27DB-BD31-4B8C-83A1-F6EECF244321}">
                <p14:modId xmlns:p14="http://schemas.microsoft.com/office/powerpoint/2010/main" val="16088640"/>
              </p:ext>
            </p:extLst>
          </p:nvPr>
        </p:nvGraphicFramePr>
        <p:xfrm>
          <a:off x="128779" y="1145413"/>
          <a:ext cx="11954762" cy="5560998"/>
        </p:xfrm>
        <a:graphic>
          <a:graphicData uri="http://schemas.openxmlformats.org/drawingml/2006/table">
            <a:tbl>
              <a:tblPr firstRow="1" bandRow="1">
                <a:tableStyleId>{2D5ABB26-0587-4C30-8999-92F81FD0307C}</a:tableStyleId>
              </a:tblPr>
              <a:tblGrid>
                <a:gridCol w="4776023">
                  <a:extLst>
                    <a:ext uri="{9D8B030D-6E8A-4147-A177-3AD203B41FA5}">
                      <a16:colId xmlns:a16="http://schemas.microsoft.com/office/drawing/2014/main" val="20000"/>
                    </a:ext>
                  </a:extLst>
                </a:gridCol>
                <a:gridCol w="4000102">
                  <a:extLst>
                    <a:ext uri="{9D8B030D-6E8A-4147-A177-3AD203B41FA5}">
                      <a16:colId xmlns:a16="http://schemas.microsoft.com/office/drawing/2014/main" val="20001"/>
                    </a:ext>
                  </a:extLst>
                </a:gridCol>
                <a:gridCol w="3178637">
                  <a:extLst>
                    <a:ext uri="{9D8B030D-6E8A-4147-A177-3AD203B41FA5}">
                      <a16:colId xmlns:a16="http://schemas.microsoft.com/office/drawing/2014/main" val="20002"/>
                    </a:ext>
                  </a:extLst>
                </a:gridCol>
              </a:tblGrid>
              <a:tr h="934313">
                <a:tc>
                  <a:txBody>
                    <a:bodyPr/>
                    <a:lstStyle/>
                    <a:p>
                      <a:pPr marL="68580">
                        <a:lnSpc>
                          <a:spcPts val="2335"/>
                        </a:lnSpc>
                        <a:tabLst>
                          <a:tab pos="1238885" algn="l"/>
                        </a:tabLst>
                      </a:pPr>
                      <a:r>
                        <a:rPr sz="1800" b="1" spc="-25" dirty="0">
                          <a:latin typeface="+mn-lt"/>
                          <a:cs typeface="Calibri"/>
                        </a:rPr>
                        <a:t>KEY</a:t>
                      </a:r>
                      <a:r>
                        <a:rPr lang="en-US" sz="1800" b="1" spc="-25" dirty="0">
                          <a:latin typeface="+mn-lt"/>
                          <a:cs typeface="Calibri"/>
                        </a:rPr>
                        <a:t> </a:t>
                      </a:r>
                      <a:r>
                        <a:rPr sz="1800" b="1" spc="-10" dirty="0">
                          <a:latin typeface="+mn-lt"/>
                          <a:cs typeface="Calibri"/>
                        </a:rPr>
                        <a:t>PERFORMANCE</a:t>
                      </a:r>
                      <a:r>
                        <a:rPr lang="en-US" sz="1800" b="1" spc="-10" dirty="0">
                          <a:latin typeface="+mn-lt"/>
                          <a:cs typeface="Calibri"/>
                        </a:rPr>
                        <a:t> </a:t>
                      </a:r>
                      <a:r>
                        <a:rPr sz="1800" b="1" spc="-10" dirty="0">
                          <a:latin typeface="+mn-lt"/>
                          <a:cs typeface="Calibri"/>
                        </a:rPr>
                        <a:t>INDICATOR</a:t>
                      </a:r>
                      <a:endParaRPr sz="1800" dirty="0">
                        <a:latin typeface="+mn-lt"/>
                        <a:cs typeface="Calibri"/>
                      </a:endParaRPr>
                    </a:p>
                  </a:txBody>
                  <a:tcPr marL="0" marR="0" marT="0"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solidFill>
                      <a:schemeClr val="bg2">
                        <a:lumMod val="50000"/>
                      </a:schemeClr>
                    </a:solidFill>
                  </a:tcPr>
                </a:tc>
                <a:tc>
                  <a:txBody>
                    <a:bodyPr/>
                    <a:lstStyle/>
                    <a:p>
                      <a:pPr marL="68580">
                        <a:lnSpc>
                          <a:spcPts val="2335"/>
                        </a:lnSpc>
                      </a:pPr>
                      <a:r>
                        <a:rPr sz="1800" b="1" dirty="0">
                          <a:latin typeface="+mn-lt"/>
                          <a:cs typeface="Calibri"/>
                        </a:rPr>
                        <a:t>PLANNED</a:t>
                      </a:r>
                      <a:r>
                        <a:rPr sz="1800" b="1" spc="-35" dirty="0">
                          <a:latin typeface="+mn-lt"/>
                          <a:cs typeface="Calibri"/>
                        </a:rPr>
                        <a:t> </a:t>
                      </a:r>
                      <a:r>
                        <a:rPr sz="1800" b="1" spc="-10" dirty="0">
                          <a:latin typeface="+mn-lt"/>
                          <a:cs typeface="Calibri"/>
                        </a:rPr>
                        <a:t>TARGET</a:t>
                      </a:r>
                      <a:r>
                        <a:rPr lang="en-GB" sz="1800" b="0" spc="0" dirty="0">
                          <a:latin typeface="+mn-lt"/>
                          <a:cs typeface="Calibri"/>
                        </a:rPr>
                        <a:t> </a:t>
                      </a:r>
                      <a:r>
                        <a:rPr sz="1800" b="1" spc="-10" dirty="0">
                          <a:latin typeface="+mn-lt"/>
                          <a:cs typeface="Calibri"/>
                        </a:rPr>
                        <a:t>202</a:t>
                      </a:r>
                      <a:r>
                        <a:rPr lang="en-US" sz="1800" b="1" spc="-10" dirty="0">
                          <a:latin typeface="+mn-lt"/>
                          <a:cs typeface="Calibri"/>
                        </a:rPr>
                        <a:t>1</a:t>
                      </a:r>
                      <a:r>
                        <a:rPr sz="1800" b="1" spc="-10" dirty="0">
                          <a:latin typeface="+mn-lt"/>
                          <a:cs typeface="Calibri"/>
                        </a:rPr>
                        <a:t>/2</a:t>
                      </a:r>
                      <a:r>
                        <a:rPr lang="en-US" sz="1800" b="1" spc="-10" dirty="0">
                          <a:latin typeface="+mn-lt"/>
                          <a:cs typeface="Calibri"/>
                        </a:rPr>
                        <a:t>2</a:t>
                      </a:r>
                      <a:endParaRPr sz="1800" dirty="0">
                        <a:latin typeface="+mn-lt"/>
                        <a:cs typeface="Calibri"/>
                      </a:endParaRPr>
                    </a:p>
                  </a:txBody>
                  <a:tcPr marL="0" marR="0" marT="0"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solidFill>
                      <a:schemeClr val="bg2">
                        <a:lumMod val="50000"/>
                      </a:schemeClr>
                    </a:solidFill>
                  </a:tcPr>
                </a:tc>
                <a:tc>
                  <a:txBody>
                    <a:bodyPr/>
                    <a:lstStyle/>
                    <a:p>
                      <a:pPr marL="69215">
                        <a:lnSpc>
                          <a:spcPts val="2090"/>
                        </a:lnSpc>
                      </a:pPr>
                      <a:r>
                        <a:rPr sz="1800" b="1" dirty="0">
                          <a:latin typeface="+mn-lt"/>
                          <a:cs typeface="Calibri"/>
                        </a:rPr>
                        <a:t>ACTUAL</a:t>
                      </a:r>
                      <a:r>
                        <a:rPr sz="1800" b="1" spc="-85" dirty="0">
                          <a:latin typeface="+mn-lt"/>
                          <a:cs typeface="Calibri"/>
                        </a:rPr>
                        <a:t> </a:t>
                      </a:r>
                      <a:r>
                        <a:rPr sz="1800" b="1" spc="-10" dirty="0">
                          <a:latin typeface="+mn-lt"/>
                          <a:cs typeface="Calibri"/>
                        </a:rPr>
                        <a:t>ACHIEVEMENT</a:t>
                      </a:r>
                      <a:r>
                        <a:rPr lang="en-US" sz="1800" b="0" spc="0" dirty="0">
                          <a:latin typeface="+mn-lt"/>
                          <a:cs typeface="Calibri"/>
                        </a:rPr>
                        <a:t> </a:t>
                      </a:r>
                      <a:r>
                        <a:rPr sz="1800" b="1" spc="-10" dirty="0">
                          <a:latin typeface="+mn-lt"/>
                          <a:cs typeface="Calibri"/>
                        </a:rPr>
                        <a:t>202</a:t>
                      </a:r>
                      <a:r>
                        <a:rPr lang="en-US" sz="1800" b="1" spc="-10" dirty="0">
                          <a:latin typeface="+mn-lt"/>
                          <a:cs typeface="Calibri"/>
                        </a:rPr>
                        <a:t>1</a:t>
                      </a:r>
                      <a:r>
                        <a:rPr sz="1800" b="1" spc="-10" dirty="0">
                          <a:latin typeface="+mn-lt"/>
                          <a:cs typeface="Calibri"/>
                        </a:rPr>
                        <a:t>/2</a:t>
                      </a:r>
                      <a:r>
                        <a:rPr lang="en-US" sz="1800" b="1" spc="-10" dirty="0">
                          <a:latin typeface="+mn-lt"/>
                          <a:cs typeface="Calibri"/>
                        </a:rPr>
                        <a:t>2</a:t>
                      </a:r>
                      <a:endParaRPr sz="1800" dirty="0">
                        <a:latin typeface="+mn-lt"/>
                        <a:cs typeface="Calibri"/>
                      </a:endParaRPr>
                    </a:p>
                  </a:txBody>
                  <a:tcPr marL="0" marR="0" marT="0"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solidFill>
                      <a:schemeClr val="bg2">
                        <a:lumMod val="50000"/>
                      </a:schemeClr>
                    </a:solidFill>
                  </a:tcPr>
                </a:tc>
                <a:extLst>
                  <a:ext uri="{0D108BD9-81ED-4DB2-BD59-A6C34878D82A}">
                    <a16:rowId xmlns:a16="http://schemas.microsoft.com/office/drawing/2014/main" val="10000"/>
                  </a:ext>
                </a:extLst>
              </a:tr>
              <a:tr h="692820">
                <a:tc>
                  <a:txBody>
                    <a:bodyPr/>
                    <a:lstStyle/>
                    <a:p>
                      <a:pPr marL="67945" marR="1471930">
                        <a:lnSpc>
                          <a:spcPct val="107500"/>
                        </a:lnSpc>
                        <a:spcBef>
                          <a:spcPts val="295"/>
                        </a:spcBef>
                      </a:pPr>
                      <a:r>
                        <a:rPr lang="en-US" sz="1800" dirty="0">
                          <a:latin typeface="+mn-lt"/>
                          <a:cs typeface="Calibri Light"/>
                        </a:rPr>
                        <a:t>Development of the teacher professionalisation policy</a:t>
                      </a:r>
                      <a:endParaRPr sz="1800" dirty="0">
                        <a:latin typeface="+mn-lt"/>
                        <a:cs typeface="Calibri Light"/>
                      </a:endParaRPr>
                    </a:p>
                  </a:txBody>
                  <a:tcPr marL="0" marR="0" marT="37465" marB="0">
                    <a:lnL w="12700">
                      <a:solidFill>
                        <a:srgbClr val="FFD966"/>
                      </a:solidFill>
                      <a:prstDash val="solid"/>
                    </a:lnL>
                    <a:lnR w="12700">
                      <a:solidFill>
                        <a:srgbClr val="FFD966"/>
                      </a:solidFill>
                      <a:prstDash val="solid"/>
                    </a:lnR>
                    <a:lnT w="12700" cap="flat" cmpd="sng" algn="ctr">
                      <a:solidFill>
                        <a:srgbClr val="FFD966"/>
                      </a:solidFill>
                      <a:prstDash val="solid"/>
                      <a:round/>
                      <a:headEnd type="none" w="med" len="med"/>
                      <a:tailEnd type="none" w="med" len="med"/>
                    </a:lnT>
                    <a:lnB w="12700">
                      <a:solidFill>
                        <a:srgbClr val="FFD966"/>
                      </a:solidFill>
                      <a:prstDash val="solid"/>
                    </a:lnB>
                  </a:tcPr>
                </a:tc>
                <a:tc>
                  <a:txBody>
                    <a:bodyPr/>
                    <a:lstStyle/>
                    <a:p>
                      <a:pPr marL="67945">
                        <a:lnSpc>
                          <a:spcPct val="100000"/>
                        </a:lnSpc>
                        <a:spcBef>
                          <a:spcPts val="560"/>
                        </a:spcBef>
                      </a:pPr>
                      <a:r>
                        <a:rPr lang="en-US" sz="1800" dirty="0">
                          <a:latin typeface="+mn-lt"/>
                          <a:cs typeface="Calibri Light"/>
                        </a:rPr>
                        <a:t>Approved Teacher Professionalisation policy</a:t>
                      </a:r>
                      <a:endParaRPr sz="1800" dirty="0">
                        <a:latin typeface="+mn-lt"/>
                        <a:cs typeface="Calibri Light"/>
                      </a:endParaRPr>
                    </a:p>
                  </a:txBody>
                  <a:tcPr marL="0" marR="0" marT="71120" marB="0">
                    <a:lnL w="12700">
                      <a:solidFill>
                        <a:srgbClr val="FFD966"/>
                      </a:solidFill>
                      <a:prstDash val="solid"/>
                    </a:lnL>
                    <a:lnR w="12700">
                      <a:solidFill>
                        <a:srgbClr val="FFD966"/>
                      </a:solidFill>
                      <a:prstDash val="solid"/>
                    </a:lnR>
                    <a:lnT w="12700" cap="flat" cmpd="sng" algn="ctr">
                      <a:solidFill>
                        <a:srgbClr val="FFD966"/>
                      </a:solidFill>
                      <a:prstDash val="solid"/>
                      <a:round/>
                      <a:headEnd type="none" w="med" len="med"/>
                      <a:tailEnd type="none" w="med" len="med"/>
                    </a:lnT>
                    <a:lnB w="12700">
                      <a:solidFill>
                        <a:srgbClr val="FFD966"/>
                      </a:solidFill>
                      <a:prstDash val="solid"/>
                    </a:lnB>
                  </a:tcPr>
                </a:tc>
                <a:tc>
                  <a:txBody>
                    <a:bodyPr/>
                    <a:lstStyle/>
                    <a:p>
                      <a:pPr marL="68580" marR="200660" algn="l">
                        <a:lnSpc>
                          <a:spcPct val="107200"/>
                        </a:lnSpc>
                        <a:spcBef>
                          <a:spcPts val="295"/>
                        </a:spcBef>
                      </a:pPr>
                      <a:r>
                        <a:rPr lang="en-US" sz="1800">
                          <a:latin typeface="+mn-lt"/>
                          <a:cs typeface="Calibri Light"/>
                        </a:rPr>
                        <a:t>Approved Policy</a:t>
                      </a:r>
                      <a:endParaRPr sz="1800" dirty="0">
                        <a:latin typeface="+mn-lt"/>
                        <a:cs typeface="Calibri Light"/>
                      </a:endParaRPr>
                    </a:p>
                  </a:txBody>
                  <a:tcPr marL="0" marR="0" marT="37465" marB="0">
                    <a:lnL w="12700">
                      <a:solidFill>
                        <a:srgbClr val="FFD966"/>
                      </a:solidFill>
                      <a:prstDash val="solid"/>
                    </a:lnL>
                    <a:lnR w="12700">
                      <a:solidFill>
                        <a:srgbClr val="FFD966"/>
                      </a:solidFill>
                      <a:prstDash val="solid"/>
                    </a:lnR>
                    <a:lnT w="12700" cap="flat" cmpd="sng" algn="ctr">
                      <a:solidFill>
                        <a:srgbClr val="FFD966"/>
                      </a:solidFill>
                      <a:prstDash val="solid"/>
                      <a:round/>
                      <a:headEnd type="none" w="med" len="med"/>
                      <a:tailEnd type="none" w="med" len="med"/>
                    </a:lnT>
                    <a:lnB w="12700">
                      <a:solidFill>
                        <a:srgbClr val="FFD966"/>
                      </a:solidFill>
                      <a:prstDash val="solid"/>
                    </a:lnB>
                  </a:tcPr>
                </a:tc>
                <a:extLst>
                  <a:ext uri="{0D108BD9-81ED-4DB2-BD59-A6C34878D82A}">
                    <a16:rowId xmlns:a16="http://schemas.microsoft.com/office/drawing/2014/main" val="10001"/>
                  </a:ext>
                </a:extLst>
              </a:tr>
              <a:tr h="1012327">
                <a:tc>
                  <a:txBody>
                    <a:bodyPr/>
                    <a:lstStyle/>
                    <a:p>
                      <a:pPr marL="67945" marR="795020">
                        <a:lnSpc>
                          <a:spcPct val="107500"/>
                        </a:lnSpc>
                        <a:spcBef>
                          <a:spcPts val="295"/>
                        </a:spcBef>
                      </a:pPr>
                      <a:r>
                        <a:rPr lang="en-US" sz="1800" dirty="0">
                          <a:latin typeface="+mn-lt"/>
                          <a:cs typeface="Calibri Light"/>
                        </a:rPr>
                        <a:t>Policy framework registering student educators from year one</a:t>
                      </a:r>
                      <a:endParaRPr sz="1800" dirty="0">
                        <a:latin typeface="+mn-lt"/>
                        <a:cs typeface="Calibri Light"/>
                      </a:endParaRPr>
                    </a:p>
                  </a:txBody>
                  <a:tcPr marL="0" marR="0" marT="37465"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tcPr>
                </a:tc>
                <a:tc>
                  <a:txBody>
                    <a:bodyPr/>
                    <a:lstStyle/>
                    <a:p>
                      <a:pPr marL="67945" marR="321945">
                        <a:lnSpc>
                          <a:spcPct val="107200"/>
                        </a:lnSpc>
                        <a:spcBef>
                          <a:spcPts val="300"/>
                        </a:spcBef>
                      </a:pPr>
                      <a:r>
                        <a:rPr lang="en-US" sz="1800" dirty="0">
                          <a:latin typeface="+mn-lt"/>
                          <a:cs typeface="Calibri Light"/>
                        </a:rPr>
                        <a:t>Approved policy framework registering student educators from first year of study</a:t>
                      </a:r>
                      <a:endParaRPr sz="1800" dirty="0">
                        <a:latin typeface="+mn-lt"/>
                        <a:cs typeface="Calibri Light"/>
                      </a:endParaRPr>
                    </a:p>
                  </a:txBody>
                  <a:tcPr marL="0" marR="0" marT="38100"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tcPr>
                </a:tc>
                <a:tc>
                  <a:txBody>
                    <a:bodyPr/>
                    <a:lstStyle/>
                    <a:p>
                      <a:pPr marL="68580" marR="330835" algn="l">
                        <a:lnSpc>
                          <a:spcPct val="107200"/>
                        </a:lnSpc>
                        <a:spcBef>
                          <a:spcPts val="300"/>
                        </a:spcBef>
                      </a:pPr>
                      <a:r>
                        <a:rPr lang="en-US" sz="1800" dirty="0">
                          <a:latin typeface="+mn-lt"/>
                          <a:cs typeface="Calibri Light"/>
                        </a:rPr>
                        <a:t>Approved Policy</a:t>
                      </a:r>
                      <a:endParaRPr sz="1800" dirty="0">
                        <a:latin typeface="+mn-lt"/>
                        <a:cs typeface="Calibri Light"/>
                      </a:endParaRPr>
                    </a:p>
                  </a:txBody>
                  <a:tcPr marL="0" marR="0" marT="38100"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tcPr>
                </a:tc>
                <a:extLst>
                  <a:ext uri="{0D108BD9-81ED-4DB2-BD59-A6C34878D82A}">
                    <a16:rowId xmlns:a16="http://schemas.microsoft.com/office/drawing/2014/main" val="10002"/>
                  </a:ext>
                </a:extLst>
              </a:tr>
              <a:tr h="1013037">
                <a:tc>
                  <a:txBody>
                    <a:bodyPr/>
                    <a:lstStyle/>
                    <a:p>
                      <a:pPr marL="67945" marR="71120">
                        <a:lnSpc>
                          <a:spcPct val="107200"/>
                        </a:lnSpc>
                        <a:spcBef>
                          <a:spcPts val="305"/>
                        </a:spcBef>
                      </a:pPr>
                      <a:r>
                        <a:rPr lang="en-US" sz="1800" dirty="0">
                          <a:latin typeface="+mn-lt"/>
                          <a:cs typeface="Calibri Light"/>
                        </a:rPr>
                        <a:t>Development of a Professional Certification Framework and Policy for educators registering with Council</a:t>
                      </a:r>
                      <a:endParaRPr sz="1800" dirty="0">
                        <a:latin typeface="+mn-lt"/>
                        <a:cs typeface="Calibri Light"/>
                      </a:endParaRPr>
                    </a:p>
                  </a:txBody>
                  <a:tcPr marL="0" marR="0" marT="38735"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tcPr>
                </a:tc>
                <a:tc>
                  <a:txBody>
                    <a:bodyPr/>
                    <a:lstStyle/>
                    <a:p>
                      <a:pPr marL="67945" marR="97790">
                        <a:lnSpc>
                          <a:spcPct val="107500"/>
                        </a:lnSpc>
                        <a:spcBef>
                          <a:spcPts val="300"/>
                        </a:spcBef>
                      </a:pPr>
                      <a:r>
                        <a:rPr lang="en-US" sz="1800" dirty="0">
                          <a:latin typeface="+mn-lt"/>
                          <a:cs typeface="Calibri Light"/>
                        </a:rPr>
                        <a:t>Draft professional certification framework and policy consulted on</a:t>
                      </a:r>
                      <a:endParaRPr sz="1800" dirty="0">
                        <a:latin typeface="+mn-lt"/>
                        <a:cs typeface="Calibri Light"/>
                      </a:endParaRPr>
                    </a:p>
                  </a:txBody>
                  <a:tcPr marL="0" marR="0" marT="38100"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tcPr>
                </a:tc>
                <a:tc>
                  <a:txBody>
                    <a:bodyPr/>
                    <a:lstStyle/>
                    <a:p>
                      <a:pPr marL="68580" marR="561975" algn="l">
                        <a:lnSpc>
                          <a:spcPct val="107500"/>
                        </a:lnSpc>
                        <a:spcBef>
                          <a:spcPts val="300"/>
                        </a:spcBef>
                      </a:pPr>
                      <a:r>
                        <a:rPr lang="en-US" sz="1800" dirty="0">
                          <a:latin typeface="+mn-lt"/>
                          <a:cs typeface="Calibri Light"/>
                        </a:rPr>
                        <a:t>Draft framework and policy Consultation reports</a:t>
                      </a:r>
                      <a:endParaRPr sz="1800" dirty="0">
                        <a:latin typeface="+mn-lt"/>
                        <a:cs typeface="Calibri Light"/>
                      </a:endParaRPr>
                    </a:p>
                  </a:txBody>
                  <a:tcPr marL="0" marR="0" marT="38100"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tcPr>
                </a:tc>
                <a:extLst>
                  <a:ext uri="{0D108BD9-81ED-4DB2-BD59-A6C34878D82A}">
                    <a16:rowId xmlns:a16="http://schemas.microsoft.com/office/drawing/2014/main" val="10003"/>
                  </a:ext>
                </a:extLst>
              </a:tr>
              <a:tr h="983152">
                <a:tc>
                  <a:txBody>
                    <a:bodyPr/>
                    <a:lstStyle/>
                    <a:p>
                      <a:pPr marL="67945">
                        <a:lnSpc>
                          <a:spcPct val="100000"/>
                        </a:lnSpc>
                        <a:spcBef>
                          <a:spcPts val="445"/>
                        </a:spcBef>
                      </a:pPr>
                      <a:r>
                        <a:rPr lang="en-US" sz="1800" dirty="0">
                          <a:latin typeface="+mn-lt"/>
                          <a:cs typeface="Calibri Light"/>
                        </a:rPr>
                        <a:t>Development of the teacher designation</a:t>
                      </a:r>
                      <a:endParaRPr sz="1800" dirty="0">
                        <a:latin typeface="+mn-lt"/>
                        <a:cs typeface="Calibri Light"/>
                      </a:endParaRPr>
                    </a:p>
                  </a:txBody>
                  <a:tcPr marL="0" marR="0" marT="56515"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tcPr>
                </a:tc>
                <a:tc>
                  <a:txBody>
                    <a:bodyPr/>
                    <a:lstStyle/>
                    <a:p>
                      <a:pPr marL="67945">
                        <a:lnSpc>
                          <a:spcPct val="100000"/>
                        </a:lnSpc>
                        <a:spcBef>
                          <a:spcPts val="445"/>
                        </a:spcBef>
                      </a:pPr>
                      <a:r>
                        <a:rPr lang="en-US" sz="1800" dirty="0">
                          <a:latin typeface="+mn-lt"/>
                          <a:cs typeface="Calibri Light"/>
                        </a:rPr>
                        <a:t>Teacher Designation Communication Strategy and Plans implemented</a:t>
                      </a:r>
                      <a:endParaRPr sz="1800" dirty="0">
                        <a:latin typeface="+mn-lt"/>
                        <a:cs typeface="Calibri Light"/>
                      </a:endParaRPr>
                    </a:p>
                  </a:txBody>
                  <a:tcPr marL="0" marR="0" marT="56515"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tcPr>
                </a:tc>
                <a:tc>
                  <a:txBody>
                    <a:bodyPr/>
                    <a:lstStyle/>
                    <a:p>
                      <a:pPr marL="68580" algn="l">
                        <a:lnSpc>
                          <a:spcPct val="100000"/>
                        </a:lnSpc>
                        <a:spcBef>
                          <a:spcPts val="445"/>
                        </a:spcBef>
                      </a:pPr>
                      <a:r>
                        <a:rPr lang="en-US" sz="1800" dirty="0">
                          <a:latin typeface="+mn-lt"/>
                          <a:cs typeface="Calibri Light"/>
                        </a:rPr>
                        <a:t>Report on teacher designation communication strategy implementation</a:t>
                      </a:r>
                      <a:endParaRPr sz="1800" dirty="0">
                        <a:latin typeface="+mn-lt"/>
                        <a:cs typeface="Calibri Light"/>
                      </a:endParaRPr>
                    </a:p>
                  </a:txBody>
                  <a:tcPr marL="0" marR="0" marT="56515"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tcPr>
                </a:tc>
                <a:extLst>
                  <a:ext uri="{0D108BD9-81ED-4DB2-BD59-A6C34878D82A}">
                    <a16:rowId xmlns:a16="http://schemas.microsoft.com/office/drawing/2014/main" val="10004"/>
                  </a:ext>
                </a:extLst>
              </a:tr>
              <a:tr h="925349">
                <a:tc>
                  <a:txBody>
                    <a:bodyPr/>
                    <a:lstStyle/>
                    <a:p>
                      <a:pPr>
                        <a:lnSpc>
                          <a:spcPct val="100000"/>
                        </a:lnSpc>
                        <a:spcBef>
                          <a:spcPts val="30"/>
                        </a:spcBef>
                      </a:pPr>
                      <a:r>
                        <a:rPr lang="en-US" sz="1800" dirty="0">
                          <a:latin typeface="+mn-lt"/>
                          <a:cs typeface="Times New Roman"/>
                        </a:rPr>
                        <a:t>Development of re-certification framework</a:t>
                      </a:r>
                      <a:endParaRPr sz="1800" dirty="0">
                        <a:latin typeface="+mn-lt"/>
                        <a:cs typeface="Times New Roman"/>
                      </a:endParaRPr>
                    </a:p>
                    <a:p>
                      <a:pPr>
                        <a:lnSpc>
                          <a:spcPct val="100000"/>
                        </a:lnSpc>
                      </a:pPr>
                      <a:endParaRPr sz="1800" dirty="0">
                        <a:latin typeface="+mn-lt"/>
                        <a:cs typeface="Arial"/>
                      </a:endParaRPr>
                    </a:p>
                  </a:txBody>
                  <a:tcPr marL="0" marR="0" marT="56515" marB="0" anchor="ctr">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tcPr>
                </a:tc>
                <a:tc>
                  <a:txBody>
                    <a:bodyPr/>
                    <a:lstStyle/>
                    <a:p>
                      <a:pPr marL="67945">
                        <a:lnSpc>
                          <a:spcPct val="100000"/>
                        </a:lnSpc>
                        <a:spcBef>
                          <a:spcPts val="445"/>
                        </a:spcBef>
                      </a:pPr>
                      <a:r>
                        <a:rPr lang="en-US" sz="1800" dirty="0">
                          <a:latin typeface="+mn-lt"/>
                          <a:cs typeface="Calibri Light"/>
                        </a:rPr>
                        <a:t>Extensive consultation</a:t>
                      </a:r>
                      <a:endParaRPr sz="1800" dirty="0">
                        <a:latin typeface="+mn-lt"/>
                        <a:cs typeface="Calibri Light"/>
                      </a:endParaRPr>
                    </a:p>
                  </a:txBody>
                  <a:tcPr marL="0" marR="0" marT="56515" marB="0" anchor="ctr">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tcPr>
                </a:tc>
                <a:tc>
                  <a:txBody>
                    <a:bodyPr/>
                    <a:lstStyle/>
                    <a:p>
                      <a:pPr marL="68580" algn="l">
                        <a:lnSpc>
                          <a:spcPct val="100000"/>
                        </a:lnSpc>
                        <a:spcBef>
                          <a:spcPts val="1345"/>
                        </a:spcBef>
                      </a:pPr>
                      <a:r>
                        <a:rPr lang="en-US" sz="1800" dirty="0">
                          <a:latin typeface="+mn-lt"/>
                          <a:cs typeface="Calibri Light"/>
                        </a:rPr>
                        <a:t>Consultation report</a:t>
                      </a:r>
                      <a:endParaRPr sz="1800" dirty="0">
                        <a:latin typeface="+mn-lt"/>
                        <a:cs typeface="Calibri Light"/>
                      </a:endParaRPr>
                    </a:p>
                  </a:txBody>
                  <a:tcPr marL="0" marR="0" marT="170815"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890338" y="640080"/>
            <a:ext cx="3734014" cy="3566160"/>
          </a:xfrm>
          <a:prstGeom prst="rect">
            <a:avLst/>
          </a:prstGeom>
        </p:spPr>
        <p:txBody>
          <a:bodyPr vert="horz" lIns="91440" tIns="45720" rIns="91440" bIns="45720" rtlCol="0" anchor="b">
            <a:normAutofit/>
          </a:bodyPr>
          <a:lstStyle/>
          <a:p>
            <a:endParaRPr lang="en-US" sz="3400" dirty="0"/>
          </a:p>
          <a:p>
            <a:pPr marL="790575"/>
            <a:r>
              <a:rPr lang="en-US" sz="3400" b="1" i="0" dirty="0"/>
              <a:t>PROGRAMME</a:t>
            </a:r>
            <a:r>
              <a:rPr lang="en-US" sz="3400" b="1" i="0" spc="-75" dirty="0"/>
              <a:t> </a:t>
            </a:r>
            <a:r>
              <a:rPr lang="en-US" sz="3400" b="1" dirty="0"/>
              <a:t>6</a:t>
            </a:r>
            <a:r>
              <a:rPr lang="en-US" sz="3400" b="1" i="0" dirty="0"/>
              <a:t/>
            </a:r>
            <a:br>
              <a:rPr lang="en-US" sz="3400" b="1" i="0" dirty="0"/>
            </a:br>
            <a:r>
              <a:rPr lang="en-US" sz="3400" b="1" i="0" dirty="0"/>
              <a:t>PROFESSIONAL </a:t>
            </a:r>
            <a:r>
              <a:rPr lang="en-US" sz="3400" b="1" dirty="0"/>
              <a:t>DEVELOPMENT</a:t>
            </a:r>
          </a:p>
        </p:txBody>
      </p:sp>
      <p:sp>
        <p:nvSpPr>
          <p:cNvPr id="1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D913B88-37DC-512C-5C65-D2701063781E}"/>
              </a:ext>
            </a:extLst>
          </p:cNvPr>
          <p:cNvPicPr>
            <a:picLocks noChangeAspect="1"/>
          </p:cNvPicPr>
          <p:nvPr/>
        </p:nvPicPr>
        <p:blipFill rotWithShape="1">
          <a:blip r:embed="rId2"/>
          <a:srcRect b="2896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object 3"/>
          <p:cNvSpPr txBox="1">
            <a:spLocks noGrp="1"/>
          </p:cNvSpPr>
          <p:nvPr>
            <p:ph type="sldNum" sz="quarter" idx="7"/>
          </p:nvPr>
        </p:nvSpPr>
        <p:spPr>
          <a:xfrm>
            <a:off x="10591800" y="6356350"/>
            <a:ext cx="762000" cy="365125"/>
          </a:xfrm>
          <a:prstGeom prst="rect">
            <a:avLst/>
          </a:prstGeom>
        </p:spPr>
        <p:txBody>
          <a:bodyPr vert="horz" lIns="91440" tIns="45720" rIns="91440" bIns="45720" rtlCol="0" anchor="ctr">
            <a:normAutofit/>
          </a:bodyPr>
          <a:lstStyle>
            <a:defPPr>
              <a:defRPr kern="0"/>
            </a:defPPr>
            <a:lvl1pPr>
              <a:defRPr sz="1200" b="0" i="0">
                <a:solidFill>
                  <a:schemeClr val="tx1"/>
                </a:solidFill>
                <a:latin typeface="Arial"/>
                <a:cs typeface="Arial"/>
              </a:defRPr>
            </a:lvl1pPr>
          </a:lstStyle>
          <a:p>
            <a:pPr algn="r">
              <a:spcAft>
                <a:spcPts val="600"/>
              </a:spcAft>
              <a:defRPr/>
            </a:pPr>
            <a:fld id="{81D60167-4931-47E6-BA6A-407CBD079E47}" type="slidenum">
              <a:rPr lang="en-US">
                <a:solidFill>
                  <a:srgbClr val="FFFFFF"/>
                </a:solidFill>
                <a:latin typeface="Calibri" panose="020F0502020204030204"/>
                <a:cs typeface="+mn-cs"/>
              </a:rPr>
              <a:pPr algn="r">
                <a:spcAft>
                  <a:spcPts val="600"/>
                </a:spcAft>
                <a:defRPr/>
              </a:pPr>
              <a:t>47</a:t>
            </a:fld>
            <a:endParaRPr lang="en-US">
              <a:solidFill>
                <a:srgbClr val="FFFFFF"/>
              </a:solidFill>
              <a:latin typeface="Calibri" panose="020F0502020204030204"/>
              <a:cs typeface="+mn-cs"/>
            </a:endParaRPr>
          </a:p>
        </p:txBody>
      </p:sp>
    </p:spTree>
    <p:extLst>
      <p:ext uri="{BB962C8B-B14F-4D97-AF65-F5344CB8AC3E}">
        <p14:creationId xmlns:p14="http://schemas.microsoft.com/office/powerpoint/2010/main" val="86454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4236" y="620392"/>
            <a:ext cx="4836405" cy="5504688"/>
          </a:xfrm>
          <a:prstGeom prst="rect">
            <a:avLst/>
          </a:prstGeom>
        </p:spPr>
        <p:txBody>
          <a:bodyPr vert="horz" lIns="91440" tIns="45720" rIns="91440" bIns="45720" rtlCol="0" anchor="ctr">
            <a:normAutofit/>
          </a:bodyPr>
          <a:lstStyle/>
          <a:p>
            <a:pPr marL="12700">
              <a:tabLst>
                <a:tab pos="2893060" algn="l"/>
              </a:tabLst>
            </a:pPr>
            <a:r>
              <a:rPr lang="en-US" sz="4700" b="1" i="0" kern="1200">
                <a:latin typeface="+mj-lt"/>
                <a:ea typeface="+mj-ea"/>
                <a:cs typeface="+mj-cs"/>
              </a:rPr>
              <a:t>PROGRAMME</a:t>
            </a:r>
            <a:r>
              <a:rPr lang="en-US" sz="4700" b="1" i="0" kern="1200" spc="-155">
                <a:latin typeface="+mj-lt"/>
                <a:ea typeface="+mj-ea"/>
                <a:cs typeface="+mj-cs"/>
              </a:rPr>
              <a:t> </a:t>
            </a:r>
            <a:r>
              <a:rPr lang="en-US" sz="4700" b="1" spc="-25"/>
              <a:t>6</a:t>
            </a:r>
            <a:r>
              <a:rPr lang="en-US" sz="4700" b="1" i="0" kern="1200" spc="-25">
                <a:latin typeface="+mj-lt"/>
                <a:ea typeface="+mj-ea"/>
                <a:cs typeface="+mj-cs"/>
              </a:rPr>
              <a:t>: </a:t>
            </a:r>
            <a:r>
              <a:rPr lang="en-US" sz="4700" b="1" i="0" kern="1200">
                <a:latin typeface="+mj-lt"/>
                <a:ea typeface="+mj-ea"/>
                <a:cs typeface="+mj-cs"/>
              </a:rPr>
              <a:t>PROFESSIONAL </a:t>
            </a:r>
            <a:r>
              <a:rPr lang="en-US" sz="4700" b="1" i="0" kern="1200" spc="-20">
                <a:latin typeface="+mj-lt"/>
                <a:ea typeface="+mj-ea"/>
                <a:cs typeface="+mj-cs"/>
              </a:rPr>
              <a:t>RESEARCH</a:t>
            </a:r>
            <a:endParaRPr lang="en-US" sz="4700" b="1" kern="1200" dirty="0">
              <a:latin typeface="+mj-lt"/>
              <a:ea typeface="+mj-ea"/>
              <a:cs typeface="+mj-cs"/>
            </a:endParaRPr>
          </a:p>
        </p:txBody>
      </p:sp>
      <p:sp>
        <p:nvSpPr>
          <p:cNvPr id="4" name="object 4"/>
          <p:cNvSpPr txBox="1">
            <a:spLocks noGrp="1"/>
          </p:cNvSpPr>
          <p:nvPr>
            <p:ph type="sldNum" sz="quarter" idx="7"/>
          </p:nvPr>
        </p:nvSpPr>
        <p:spPr>
          <a:xfrm>
            <a:off x="8610600" y="6356350"/>
            <a:ext cx="2743200" cy="365125"/>
          </a:xfrm>
          <a:prstGeom prst="rect">
            <a:avLst/>
          </a:prstGeom>
        </p:spPr>
        <p:txBody>
          <a:bodyPr vert="horz" lIns="91440" tIns="45720" rIns="91440" bIns="45720" rtlCol="0" anchor="ctr">
            <a:normAutofit/>
          </a:bodyPr>
          <a:lstStyle>
            <a:defPPr>
              <a:defRPr kern="0"/>
            </a:defPPr>
            <a:lvl1pPr>
              <a:defRPr sz="1200" b="0" i="0">
                <a:solidFill>
                  <a:schemeClr val="tx1"/>
                </a:solidFill>
                <a:latin typeface="Arial"/>
                <a:cs typeface="Arial"/>
              </a:defRPr>
            </a:lvl1pPr>
          </a:lstStyle>
          <a:p>
            <a:pPr algn="r">
              <a:spcAft>
                <a:spcPts val="600"/>
              </a:spcAft>
            </a:pPr>
            <a:fld id="{81D60167-4931-47E6-BA6A-407CBD079E47}" type="slidenum">
              <a:rPr lang="en-US" spc="-5" smtClean="0">
                <a:solidFill>
                  <a:schemeClr val="tx1">
                    <a:tint val="75000"/>
                  </a:schemeClr>
                </a:solidFill>
                <a:latin typeface="+mn-lt"/>
                <a:cs typeface="+mn-cs"/>
              </a:rPr>
              <a:pPr algn="r">
                <a:spcAft>
                  <a:spcPts val="600"/>
                </a:spcAft>
              </a:pPr>
              <a:t>48</a:t>
            </a:fld>
            <a:endParaRPr lang="en-US" spc="-25">
              <a:solidFill>
                <a:schemeClr val="tx1">
                  <a:tint val="75000"/>
                </a:schemeClr>
              </a:solidFill>
              <a:latin typeface="+mn-lt"/>
              <a:cs typeface="+mn-cs"/>
            </a:endParaRPr>
          </a:p>
        </p:txBody>
      </p:sp>
      <p:graphicFrame>
        <p:nvGraphicFramePr>
          <p:cNvPr id="6" name="object 3">
            <a:extLst>
              <a:ext uri="{FF2B5EF4-FFF2-40B4-BE49-F238E27FC236}">
                <a16:creationId xmlns:a16="http://schemas.microsoft.com/office/drawing/2014/main" id="{0A1BA3F9-06DD-5D54-EA4C-37E1134D4658}"/>
              </a:ext>
            </a:extLst>
          </p:cNvPr>
          <p:cNvGraphicFramePr/>
          <p:nvPr>
            <p:extLst>
              <p:ext uri="{D42A27DB-BD31-4B8C-83A1-F6EECF244321}">
                <p14:modId xmlns:p14="http://schemas.microsoft.com/office/powerpoint/2010/main" val="2830999119"/>
              </p:ext>
            </p:extLst>
          </p:nvPr>
        </p:nvGraphicFramePr>
        <p:xfrm>
          <a:off x="4395730" y="0"/>
          <a:ext cx="7546554" cy="6721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53843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8778" y="723137"/>
            <a:ext cx="11732895" cy="0"/>
          </a:xfrm>
          <a:custGeom>
            <a:avLst/>
            <a:gdLst/>
            <a:ahLst/>
            <a:cxnLst/>
            <a:rect l="l" t="t" r="r" b="b"/>
            <a:pathLst>
              <a:path w="11732895">
                <a:moveTo>
                  <a:pt x="0" y="0"/>
                </a:moveTo>
                <a:lnTo>
                  <a:pt x="11732514" y="0"/>
                </a:lnTo>
              </a:path>
            </a:pathLst>
          </a:custGeom>
          <a:ln w="28575">
            <a:solidFill>
              <a:srgbClr val="FFC000"/>
            </a:solidFill>
          </a:ln>
        </p:spPr>
        <p:txBody>
          <a:bodyPr wrap="square" lIns="0" tIns="0" rIns="0" bIns="0" rtlCol="0"/>
          <a:lstStyle/>
          <a:p>
            <a:endParaRPr/>
          </a:p>
        </p:txBody>
      </p:sp>
      <p:sp>
        <p:nvSpPr>
          <p:cNvPr id="8" name="object 8"/>
          <p:cNvSpPr txBox="1"/>
          <p:nvPr/>
        </p:nvSpPr>
        <p:spPr>
          <a:xfrm>
            <a:off x="192735" y="680720"/>
            <a:ext cx="10186670" cy="391160"/>
          </a:xfrm>
          <a:prstGeom prst="rect">
            <a:avLst/>
          </a:prstGeom>
        </p:spPr>
        <p:txBody>
          <a:bodyPr vert="horz" wrap="square" lIns="0" tIns="12700" rIns="0" bIns="0" rtlCol="0">
            <a:spAutoFit/>
          </a:bodyPr>
          <a:lstStyle/>
          <a:p>
            <a:pPr marL="12700">
              <a:lnSpc>
                <a:spcPct val="100000"/>
              </a:lnSpc>
              <a:spcBef>
                <a:spcPts val="100"/>
              </a:spcBef>
            </a:pPr>
            <a:r>
              <a:rPr sz="2400" b="1" dirty="0">
                <a:latin typeface="Arial"/>
                <a:cs typeface="Arial"/>
              </a:rPr>
              <a:t>Key</a:t>
            </a:r>
            <a:r>
              <a:rPr sz="2400" b="1" spc="-5" dirty="0">
                <a:latin typeface="Arial"/>
                <a:cs typeface="Arial"/>
              </a:rPr>
              <a:t> </a:t>
            </a:r>
            <a:r>
              <a:rPr sz="2400" b="1" dirty="0">
                <a:latin typeface="Arial"/>
                <a:cs typeface="Arial"/>
              </a:rPr>
              <a:t>performance</a:t>
            </a:r>
            <a:r>
              <a:rPr sz="2400" b="1" spc="-5" dirty="0">
                <a:latin typeface="Arial"/>
                <a:cs typeface="Arial"/>
              </a:rPr>
              <a:t> </a:t>
            </a:r>
            <a:r>
              <a:rPr sz="2400" b="1" dirty="0">
                <a:latin typeface="Arial"/>
                <a:cs typeface="Arial"/>
              </a:rPr>
              <a:t>indicators,</a:t>
            </a:r>
            <a:r>
              <a:rPr sz="2400" b="1" spc="-35" dirty="0">
                <a:latin typeface="Arial"/>
                <a:cs typeface="Arial"/>
              </a:rPr>
              <a:t> </a:t>
            </a:r>
            <a:r>
              <a:rPr sz="2400" b="1" dirty="0">
                <a:latin typeface="Arial"/>
                <a:cs typeface="Arial"/>
              </a:rPr>
              <a:t>planned</a:t>
            </a:r>
            <a:r>
              <a:rPr sz="2400" b="1" spc="-25" dirty="0">
                <a:latin typeface="Arial"/>
                <a:cs typeface="Arial"/>
              </a:rPr>
              <a:t> </a:t>
            </a:r>
            <a:r>
              <a:rPr sz="2400" b="1" dirty="0">
                <a:latin typeface="Arial"/>
                <a:cs typeface="Arial"/>
              </a:rPr>
              <a:t>targets</a:t>
            </a:r>
            <a:r>
              <a:rPr sz="2400" b="1" spc="-5" dirty="0">
                <a:latin typeface="Arial"/>
                <a:cs typeface="Arial"/>
              </a:rPr>
              <a:t> </a:t>
            </a:r>
            <a:r>
              <a:rPr sz="2400" b="1" dirty="0">
                <a:latin typeface="Arial"/>
                <a:cs typeface="Arial"/>
              </a:rPr>
              <a:t>and</a:t>
            </a:r>
            <a:r>
              <a:rPr sz="2400" b="1" spc="-25" dirty="0">
                <a:latin typeface="Arial"/>
                <a:cs typeface="Arial"/>
              </a:rPr>
              <a:t> </a:t>
            </a:r>
            <a:r>
              <a:rPr sz="2400" b="1" dirty="0">
                <a:latin typeface="Arial"/>
                <a:cs typeface="Arial"/>
              </a:rPr>
              <a:t>actual</a:t>
            </a:r>
            <a:r>
              <a:rPr sz="2400" b="1" spc="-15" dirty="0">
                <a:latin typeface="Arial"/>
                <a:cs typeface="Arial"/>
              </a:rPr>
              <a:t> </a:t>
            </a:r>
            <a:r>
              <a:rPr sz="2400" b="1" spc="-10" dirty="0">
                <a:latin typeface="Arial"/>
                <a:cs typeface="Arial"/>
              </a:rPr>
              <a:t>achievements</a:t>
            </a:r>
            <a:endParaRPr sz="2400" dirty="0">
              <a:latin typeface="Arial"/>
              <a:cs typeface="Arial"/>
            </a:endParaRPr>
          </a:p>
        </p:txBody>
      </p:sp>
      <p:sp>
        <p:nvSpPr>
          <p:cNvPr id="9" name="object 9"/>
          <p:cNvSpPr txBox="1">
            <a:spLocks noGrp="1"/>
          </p:cNvSpPr>
          <p:nvPr>
            <p:ph type="title"/>
          </p:nvPr>
        </p:nvSpPr>
        <p:spPr>
          <a:xfrm>
            <a:off x="667308" y="94557"/>
            <a:ext cx="5628005" cy="566181"/>
          </a:xfrm>
          <a:prstGeom prst="rect">
            <a:avLst/>
          </a:prstGeom>
        </p:spPr>
        <p:txBody>
          <a:bodyPr vert="horz" wrap="square" lIns="0" tIns="12065" rIns="0" bIns="0" rtlCol="0">
            <a:spAutoFit/>
          </a:bodyPr>
          <a:lstStyle/>
          <a:p>
            <a:pPr marL="12700">
              <a:lnSpc>
                <a:spcPct val="100000"/>
              </a:lnSpc>
              <a:spcBef>
                <a:spcPts val="95"/>
              </a:spcBef>
              <a:tabLst>
                <a:tab pos="2257425" algn="l"/>
              </a:tabLst>
            </a:pPr>
            <a:r>
              <a:rPr lang="en-US" sz="3600" b="1" i="0" spc="-20" dirty="0">
                <a:solidFill>
                  <a:schemeClr val="accent5"/>
                </a:solidFill>
                <a:latin typeface="Calibri"/>
                <a:cs typeface="Calibri"/>
              </a:rPr>
              <a:t>PROGRAMME</a:t>
            </a:r>
            <a:r>
              <a:rPr lang="en-US" sz="3600" b="1" i="0" spc="-65" dirty="0">
                <a:solidFill>
                  <a:schemeClr val="accent5"/>
                </a:solidFill>
                <a:latin typeface="Calibri"/>
                <a:cs typeface="Calibri"/>
              </a:rPr>
              <a:t> </a:t>
            </a:r>
            <a:r>
              <a:rPr lang="en-US" sz="3600" b="1" i="0" spc="-25" dirty="0">
                <a:solidFill>
                  <a:schemeClr val="accent5"/>
                </a:solidFill>
                <a:latin typeface="Calibri"/>
                <a:cs typeface="Calibri"/>
              </a:rPr>
              <a:t>6:</a:t>
            </a:r>
            <a:r>
              <a:rPr lang="en-US" sz="3600" b="1" i="0" dirty="0">
                <a:solidFill>
                  <a:schemeClr val="accent5"/>
                </a:solidFill>
                <a:latin typeface="Calibri"/>
                <a:cs typeface="Calibri"/>
              </a:rPr>
              <a:t>	RESEARCH </a:t>
            </a:r>
            <a:endParaRPr lang="en-US" sz="3600" b="1" dirty="0">
              <a:solidFill>
                <a:schemeClr val="accent5"/>
              </a:solidFill>
              <a:latin typeface="Calibri"/>
              <a:cs typeface="Calibri"/>
            </a:endParaRPr>
          </a:p>
        </p:txBody>
      </p:sp>
      <p:sp>
        <p:nvSpPr>
          <p:cNvPr id="10" name="object 10"/>
          <p:cNvSpPr txBox="1"/>
          <p:nvPr/>
        </p:nvSpPr>
        <p:spPr>
          <a:xfrm>
            <a:off x="11887327" y="6431686"/>
            <a:ext cx="196215" cy="208279"/>
          </a:xfrm>
          <a:prstGeom prst="rect">
            <a:avLst/>
          </a:prstGeom>
        </p:spPr>
        <p:txBody>
          <a:bodyPr vert="horz" wrap="square" lIns="0" tIns="12700" rIns="0" bIns="0" rtlCol="0">
            <a:spAutoFit/>
          </a:bodyPr>
          <a:lstStyle/>
          <a:p>
            <a:pPr marL="12700">
              <a:lnSpc>
                <a:spcPct val="100000"/>
              </a:lnSpc>
              <a:spcBef>
                <a:spcPts val="100"/>
              </a:spcBef>
            </a:pPr>
            <a:r>
              <a:rPr sz="1200" spc="-25" dirty="0">
                <a:latin typeface="Arial"/>
                <a:cs typeface="Arial"/>
              </a:rPr>
              <a:t>50</a:t>
            </a:r>
            <a:endParaRPr sz="1200">
              <a:latin typeface="Arial"/>
              <a:cs typeface="Arial"/>
            </a:endParaRPr>
          </a:p>
        </p:txBody>
      </p:sp>
      <p:graphicFrame>
        <p:nvGraphicFramePr>
          <p:cNvPr id="12" name="object 12"/>
          <p:cNvGraphicFramePr>
            <a:graphicFrameLocks noGrp="1"/>
          </p:cNvGraphicFramePr>
          <p:nvPr>
            <p:extLst>
              <p:ext uri="{D42A27DB-BD31-4B8C-83A1-F6EECF244321}">
                <p14:modId xmlns:p14="http://schemas.microsoft.com/office/powerpoint/2010/main" val="1167829138"/>
              </p:ext>
            </p:extLst>
          </p:nvPr>
        </p:nvGraphicFramePr>
        <p:xfrm>
          <a:off x="165133" y="1211854"/>
          <a:ext cx="11953722" cy="4513391"/>
        </p:xfrm>
        <a:graphic>
          <a:graphicData uri="http://schemas.openxmlformats.org/drawingml/2006/table">
            <a:tbl>
              <a:tblPr firstRow="1" bandRow="1">
                <a:tableStyleId>{2D5ABB26-0587-4C30-8999-92F81FD0307C}</a:tableStyleId>
              </a:tblPr>
              <a:tblGrid>
                <a:gridCol w="4638523">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gridCol w="2514599">
                  <a:extLst>
                    <a:ext uri="{9D8B030D-6E8A-4147-A177-3AD203B41FA5}">
                      <a16:colId xmlns:a16="http://schemas.microsoft.com/office/drawing/2014/main" val="20003"/>
                    </a:ext>
                  </a:extLst>
                </a:gridCol>
              </a:tblGrid>
              <a:tr h="1074145">
                <a:tc>
                  <a:txBody>
                    <a:bodyPr/>
                    <a:lstStyle/>
                    <a:p>
                      <a:pPr marL="68580" algn="ctr">
                        <a:lnSpc>
                          <a:spcPts val="2335"/>
                        </a:lnSpc>
                        <a:tabLst>
                          <a:tab pos="1238885" algn="l"/>
                        </a:tabLst>
                      </a:pPr>
                      <a:r>
                        <a:rPr sz="1800" b="1" spc="-25" dirty="0">
                          <a:latin typeface="+mn-lt"/>
                          <a:cs typeface="Calibri"/>
                        </a:rPr>
                        <a:t>KEY</a:t>
                      </a:r>
                      <a:r>
                        <a:rPr lang="en-US" sz="1800" b="1" spc="-25" dirty="0">
                          <a:latin typeface="+mn-lt"/>
                          <a:cs typeface="Calibri"/>
                        </a:rPr>
                        <a:t> </a:t>
                      </a:r>
                      <a:r>
                        <a:rPr sz="1800" b="1" spc="-10" dirty="0">
                          <a:latin typeface="+mn-lt"/>
                          <a:cs typeface="Calibri"/>
                        </a:rPr>
                        <a:t>PERFORMANCE</a:t>
                      </a:r>
                      <a:r>
                        <a:rPr lang="en-US" sz="1800" b="1" spc="-10" dirty="0">
                          <a:latin typeface="+mn-lt"/>
                          <a:cs typeface="Calibri"/>
                        </a:rPr>
                        <a:t> </a:t>
                      </a:r>
                      <a:r>
                        <a:rPr sz="1800" b="1" spc="-10" dirty="0">
                          <a:latin typeface="+mn-lt"/>
                          <a:cs typeface="Calibri"/>
                        </a:rPr>
                        <a:t>INDICATOR</a:t>
                      </a:r>
                      <a:endParaRPr sz="1800" dirty="0">
                        <a:latin typeface="+mn-lt"/>
                        <a:cs typeface="Calibri"/>
                      </a:endParaRPr>
                    </a:p>
                  </a:txBody>
                  <a:tcPr marL="0" marR="0" marT="0"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solidFill>
                      <a:schemeClr val="accent5">
                        <a:lumMod val="60000"/>
                        <a:lumOff val="40000"/>
                      </a:schemeClr>
                    </a:solidFill>
                  </a:tcPr>
                </a:tc>
                <a:tc>
                  <a:txBody>
                    <a:bodyPr/>
                    <a:lstStyle/>
                    <a:p>
                      <a:pPr marL="68580" algn="ctr">
                        <a:lnSpc>
                          <a:spcPts val="2335"/>
                        </a:lnSpc>
                      </a:pPr>
                      <a:r>
                        <a:rPr sz="1800" b="1" dirty="0">
                          <a:latin typeface="+mn-lt"/>
                          <a:cs typeface="Calibri"/>
                        </a:rPr>
                        <a:t>PLANNED</a:t>
                      </a:r>
                      <a:r>
                        <a:rPr sz="1800" b="1" spc="-35" dirty="0">
                          <a:latin typeface="+mn-lt"/>
                          <a:cs typeface="Calibri"/>
                        </a:rPr>
                        <a:t> </a:t>
                      </a:r>
                      <a:r>
                        <a:rPr sz="1800" b="1" spc="-10" dirty="0">
                          <a:latin typeface="+mn-lt"/>
                          <a:cs typeface="Calibri"/>
                        </a:rPr>
                        <a:t>TARGET</a:t>
                      </a:r>
                      <a:endParaRPr sz="1800" dirty="0">
                        <a:latin typeface="+mn-lt"/>
                        <a:cs typeface="Calibri"/>
                      </a:endParaRPr>
                    </a:p>
                    <a:p>
                      <a:pPr marL="68580" algn="ctr">
                        <a:lnSpc>
                          <a:spcPct val="100000"/>
                        </a:lnSpc>
                        <a:spcBef>
                          <a:spcPts val="960"/>
                        </a:spcBef>
                      </a:pPr>
                      <a:r>
                        <a:rPr sz="1800" b="1" spc="-10" dirty="0">
                          <a:latin typeface="+mn-lt"/>
                          <a:cs typeface="Calibri"/>
                        </a:rPr>
                        <a:t>202</a:t>
                      </a:r>
                      <a:r>
                        <a:rPr lang="en-US" sz="1800" b="1" spc="-10" dirty="0">
                          <a:latin typeface="+mn-lt"/>
                          <a:cs typeface="Calibri"/>
                        </a:rPr>
                        <a:t>1</a:t>
                      </a:r>
                      <a:r>
                        <a:rPr sz="1800" b="1" spc="-10" dirty="0">
                          <a:latin typeface="+mn-lt"/>
                          <a:cs typeface="Calibri"/>
                        </a:rPr>
                        <a:t>/2</a:t>
                      </a:r>
                      <a:r>
                        <a:rPr lang="en-US" sz="1800" b="1" spc="-10" dirty="0">
                          <a:latin typeface="+mn-lt"/>
                          <a:cs typeface="Calibri"/>
                        </a:rPr>
                        <a:t>2</a:t>
                      </a:r>
                      <a:endParaRPr sz="1800" dirty="0">
                        <a:latin typeface="+mn-lt"/>
                        <a:cs typeface="Calibri"/>
                      </a:endParaRPr>
                    </a:p>
                  </a:txBody>
                  <a:tcPr marL="0" marR="0" marT="0"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solidFill>
                      <a:schemeClr val="accent5">
                        <a:lumMod val="60000"/>
                        <a:lumOff val="40000"/>
                      </a:schemeClr>
                    </a:solidFill>
                  </a:tcPr>
                </a:tc>
                <a:tc>
                  <a:txBody>
                    <a:bodyPr/>
                    <a:lstStyle/>
                    <a:p>
                      <a:pPr marL="69215" algn="ctr">
                        <a:lnSpc>
                          <a:spcPts val="2090"/>
                        </a:lnSpc>
                      </a:pPr>
                      <a:r>
                        <a:rPr sz="1800" b="1" dirty="0">
                          <a:latin typeface="+mn-lt"/>
                          <a:cs typeface="Calibri"/>
                        </a:rPr>
                        <a:t>ACTUAL</a:t>
                      </a:r>
                      <a:r>
                        <a:rPr sz="1800" b="1" spc="-85" dirty="0">
                          <a:latin typeface="+mn-lt"/>
                          <a:cs typeface="Calibri"/>
                        </a:rPr>
                        <a:t> </a:t>
                      </a:r>
                      <a:r>
                        <a:rPr sz="1800" b="1" spc="-10" dirty="0">
                          <a:latin typeface="+mn-lt"/>
                          <a:cs typeface="Calibri"/>
                        </a:rPr>
                        <a:t>ACHIEVEMENT</a:t>
                      </a:r>
                      <a:r>
                        <a:rPr lang="en-US" sz="1800" b="0" spc="0" dirty="0">
                          <a:latin typeface="+mn-lt"/>
                          <a:cs typeface="Calibri"/>
                        </a:rPr>
                        <a:t> </a:t>
                      </a:r>
                      <a:r>
                        <a:rPr sz="1800" b="1" spc="-10" dirty="0">
                          <a:latin typeface="+mn-lt"/>
                          <a:cs typeface="Calibri"/>
                        </a:rPr>
                        <a:t>202</a:t>
                      </a:r>
                      <a:r>
                        <a:rPr lang="en-US" sz="1800" b="1" spc="-10" dirty="0">
                          <a:latin typeface="+mn-lt"/>
                          <a:cs typeface="Calibri"/>
                        </a:rPr>
                        <a:t>1</a:t>
                      </a:r>
                      <a:r>
                        <a:rPr sz="1800" b="1" spc="-10" dirty="0">
                          <a:latin typeface="+mn-lt"/>
                          <a:cs typeface="Calibri"/>
                        </a:rPr>
                        <a:t>/2</a:t>
                      </a:r>
                      <a:r>
                        <a:rPr lang="en-US" sz="1800" b="1" spc="-10" dirty="0">
                          <a:latin typeface="+mn-lt"/>
                          <a:cs typeface="Calibri"/>
                        </a:rPr>
                        <a:t>2</a:t>
                      </a:r>
                      <a:endParaRPr sz="1800" dirty="0">
                        <a:latin typeface="+mn-lt"/>
                        <a:cs typeface="Calibri"/>
                      </a:endParaRPr>
                    </a:p>
                  </a:txBody>
                  <a:tcPr marL="0" marR="0" marT="0"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solidFill>
                      <a:schemeClr val="accent5">
                        <a:lumMod val="60000"/>
                        <a:lumOff val="40000"/>
                      </a:schemeClr>
                    </a:solidFill>
                  </a:tcPr>
                </a:tc>
                <a:tc>
                  <a:txBody>
                    <a:bodyPr/>
                    <a:lstStyle/>
                    <a:p>
                      <a:pPr marL="69215" algn="ctr">
                        <a:lnSpc>
                          <a:spcPts val="2090"/>
                        </a:lnSpc>
                        <a:tabLst>
                          <a:tab pos="1323975" algn="l"/>
                          <a:tab pos="2112010" algn="l"/>
                        </a:tabLst>
                      </a:pPr>
                      <a:r>
                        <a:rPr sz="1800" b="1" spc="-10" dirty="0">
                          <a:latin typeface="+mn-lt"/>
                          <a:cs typeface="Calibri"/>
                        </a:rPr>
                        <a:t>DEVIATION</a:t>
                      </a:r>
                      <a:r>
                        <a:rPr lang="en-US" sz="1800" b="1" spc="-10" dirty="0">
                          <a:latin typeface="+mn-lt"/>
                          <a:cs typeface="Calibri"/>
                        </a:rPr>
                        <a:t> FROM PLANNED </a:t>
                      </a:r>
                      <a:r>
                        <a:rPr sz="1800" b="1" spc="-10" dirty="0">
                          <a:latin typeface="+mn-lt"/>
                          <a:cs typeface="Calibri"/>
                        </a:rPr>
                        <a:t>TARGET</a:t>
                      </a:r>
                      <a:r>
                        <a:rPr lang="en-US" sz="1800" b="1" spc="-10" dirty="0">
                          <a:latin typeface="+mn-lt"/>
                          <a:cs typeface="Calibri"/>
                        </a:rPr>
                        <a:t> </a:t>
                      </a:r>
                      <a:r>
                        <a:rPr sz="1800" b="1" spc="-25" dirty="0">
                          <a:latin typeface="+mn-lt"/>
                          <a:cs typeface="Calibri"/>
                        </a:rPr>
                        <a:t>TO</a:t>
                      </a:r>
                      <a:r>
                        <a:rPr lang="en-US" sz="1800" b="1" spc="-25" dirty="0">
                          <a:latin typeface="+mn-lt"/>
                          <a:cs typeface="Calibri"/>
                        </a:rPr>
                        <a:t> </a:t>
                      </a:r>
                      <a:r>
                        <a:rPr sz="1800" b="1" spc="-25" dirty="0">
                          <a:latin typeface="+mn-lt"/>
                          <a:cs typeface="Calibri"/>
                        </a:rPr>
                        <a:t>ACTUAL </a:t>
                      </a:r>
                      <a:r>
                        <a:rPr sz="1800" b="1" dirty="0">
                          <a:latin typeface="+mn-lt"/>
                          <a:cs typeface="Calibri"/>
                        </a:rPr>
                        <a:t>ACHIEVEMENT</a:t>
                      </a:r>
                      <a:r>
                        <a:rPr sz="1800" b="1" spc="-80" dirty="0">
                          <a:latin typeface="+mn-lt"/>
                          <a:cs typeface="Calibri"/>
                        </a:rPr>
                        <a:t> </a:t>
                      </a:r>
                      <a:r>
                        <a:rPr sz="1800" b="1" spc="-10" dirty="0">
                          <a:latin typeface="+mn-lt"/>
                          <a:cs typeface="Calibri"/>
                        </a:rPr>
                        <a:t>202</a:t>
                      </a:r>
                      <a:r>
                        <a:rPr lang="en-US" sz="1800" b="1" spc="-10" dirty="0">
                          <a:latin typeface="+mn-lt"/>
                          <a:cs typeface="Calibri"/>
                        </a:rPr>
                        <a:t>1</a:t>
                      </a:r>
                      <a:r>
                        <a:rPr sz="1800" b="1" spc="-10" dirty="0">
                          <a:latin typeface="+mn-lt"/>
                          <a:cs typeface="Calibri"/>
                        </a:rPr>
                        <a:t>/2</a:t>
                      </a:r>
                      <a:r>
                        <a:rPr lang="en-US" sz="1800" b="1" spc="-10" dirty="0">
                          <a:latin typeface="+mn-lt"/>
                          <a:cs typeface="Calibri"/>
                        </a:rPr>
                        <a:t>2</a:t>
                      </a:r>
                      <a:endParaRPr sz="1800" dirty="0">
                        <a:latin typeface="+mn-lt"/>
                        <a:cs typeface="Calibri"/>
                      </a:endParaRPr>
                    </a:p>
                  </a:txBody>
                  <a:tcPr marL="0" marR="0" marT="0" marB="0">
                    <a:lnL w="12700" cap="flat" cmpd="sng" algn="ctr">
                      <a:solidFill>
                        <a:srgbClr val="FFD966"/>
                      </a:solidFill>
                      <a:prstDash val="solid"/>
                      <a:round/>
                      <a:headEnd type="none" w="med" len="med"/>
                      <a:tailEnd type="none" w="med" len="med"/>
                    </a:lnL>
                    <a:lnR w="12700">
                      <a:solidFill>
                        <a:srgbClr val="FFD966"/>
                      </a:solidFill>
                      <a:prstDash val="solid"/>
                    </a:lnR>
                    <a:lnT w="12700">
                      <a:solidFill>
                        <a:srgbClr val="FFD966"/>
                      </a:solidFill>
                      <a:prstDash val="solid"/>
                    </a:lnT>
                    <a:lnB w="12700" cap="flat" cmpd="sng" algn="ctr">
                      <a:solidFill>
                        <a:srgbClr val="FFD966"/>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0"/>
                  </a:ext>
                </a:extLst>
              </a:tr>
              <a:tr h="604599">
                <a:tc>
                  <a:txBody>
                    <a:bodyPr/>
                    <a:lstStyle/>
                    <a:p>
                      <a:pPr marL="67945" marR="1471930">
                        <a:lnSpc>
                          <a:spcPct val="107500"/>
                        </a:lnSpc>
                        <a:spcBef>
                          <a:spcPts val="295"/>
                        </a:spcBef>
                      </a:pPr>
                      <a:r>
                        <a:rPr lang="en-US" sz="2000" dirty="0">
                          <a:latin typeface="+mn-lt"/>
                          <a:cs typeface="Calibri Light"/>
                        </a:rPr>
                        <a:t>Number of Research reports produced</a:t>
                      </a:r>
                      <a:endParaRPr sz="2000" dirty="0">
                        <a:latin typeface="+mn-lt"/>
                        <a:cs typeface="Calibri Light"/>
                      </a:endParaRPr>
                    </a:p>
                  </a:txBody>
                  <a:tcPr marL="0" marR="0" marT="37465" marB="0">
                    <a:lnL w="12700">
                      <a:solidFill>
                        <a:srgbClr val="FFD966"/>
                      </a:solidFill>
                      <a:prstDash val="solid"/>
                    </a:lnL>
                    <a:lnR w="12700">
                      <a:solidFill>
                        <a:srgbClr val="FFD966"/>
                      </a:solidFill>
                      <a:prstDash val="solid"/>
                    </a:lnR>
                    <a:lnT w="12700" cap="flat" cmpd="sng" algn="ctr">
                      <a:solidFill>
                        <a:srgbClr val="FFD966"/>
                      </a:solidFill>
                      <a:prstDash val="solid"/>
                      <a:round/>
                      <a:headEnd type="none" w="med" len="med"/>
                      <a:tailEnd type="none" w="med" len="med"/>
                    </a:lnT>
                    <a:lnB w="12700">
                      <a:solidFill>
                        <a:srgbClr val="FFD966"/>
                      </a:solidFill>
                      <a:prstDash val="solid"/>
                    </a:lnB>
                  </a:tcPr>
                </a:tc>
                <a:tc>
                  <a:txBody>
                    <a:bodyPr/>
                    <a:lstStyle/>
                    <a:p>
                      <a:pPr marL="67945" algn="ctr">
                        <a:lnSpc>
                          <a:spcPct val="100000"/>
                        </a:lnSpc>
                        <a:spcBef>
                          <a:spcPts val="560"/>
                        </a:spcBef>
                      </a:pPr>
                      <a:r>
                        <a:rPr lang="en-US" sz="2000" dirty="0">
                          <a:latin typeface="+mn-lt"/>
                          <a:cs typeface="Calibri Light"/>
                        </a:rPr>
                        <a:t> 3</a:t>
                      </a:r>
                      <a:endParaRPr sz="2000" dirty="0">
                        <a:latin typeface="+mn-lt"/>
                        <a:cs typeface="Calibri Light"/>
                      </a:endParaRPr>
                    </a:p>
                  </a:txBody>
                  <a:tcPr marL="0" marR="0" marT="71120" marB="0">
                    <a:lnL w="12700">
                      <a:solidFill>
                        <a:srgbClr val="FFD966"/>
                      </a:solidFill>
                      <a:prstDash val="solid"/>
                    </a:lnL>
                    <a:lnR w="12700">
                      <a:solidFill>
                        <a:srgbClr val="FFD966"/>
                      </a:solidFill>
                      <a:prstDash val="solid"/>
                    </a:lnR>
                    <a:lnT w="12700" cap="flat" cmpd="sng" algn="ctr">
                      <a:solidFill>
                        <a:srgbClr val="FFD966"/>
                      </a:solidFill>
                      <a:prstDash val="solid"/>
                      <a:round/>
                      <a:headEnd type="none" w="med" len="med"/>
                      <a:tailEnd type="none" w="med" len="med"/>
                    </a:lnT>
                    <a:lnB w="12700">
                      <a:solidFill>
                        <a:srgbClr val="FFD966"/>
                      </a:solidFill>
                      <a:prstDash val="solid"/>
                    </a:lnB>
                  </a:tcPr>
                </a:tc>
                <a:tc>
                  <a:txBody>
                    <a:bodyPr/>
                    <a:lstStyle/>
                    <a:p>
                      <a:pPr marL="68580" marR="200660" algn="ctr">
                        <a:lnSpc>
                          <a:spcPct val="107200"/>
                        </a:lnSpc>
                        <a:spcBef>
                          <a:spcPts val="295"/>
                        </a:spcBef>
                      </a:pPr>
                      <a:r>
                        <a:rPr lang="en-US" sz="2000" dirty="0">
                          <a:latin typeface="+mn-lt"/>
                          <a:cs typeface="Calibri Light"/>
                        </a:rPr>
                        <a:t>3</a:t>
                      </a:r>
                      <a:endParaRPr sz="2000" dirty="0">
                        <a:latin typeface="+mn-lt"/>
                        <a:cs typeface="Calibri Light"/>
                      </a:endParaRPr>
                    </a:p>
                  </a:txBody>
                  <a:tcPr marL="0" marR="0" marT="37465" marB="0">
                    <a:lnL w="12700">
                      <a:solidFill>
                        <a:srgbClr val="FFD966"/>
                      </a:solidFill>
                      <a:prstDash val="solid"/>
                    </a:lnL>
                    <a:lnR w="12700">
                      <a:solidFill>
                        <a:srgbClr val="FFD966"/>
                      </a:solidFill>
                      <a:prstDash val="solid"/>
                    </a:lnR>
                    <a:lnT w="12700" cap="flat" cmpd="sng" algn="ctr">
                      <a:solidFill>
                        <a:srgbClr val="FFD966"/>
                      </a:solidFill>
                      <a:prstDash val="solid"/>
                      <a:round/>
                      <a:headEnd type="none" w="med" len="med"/>
                      <a:tailEnd type="none" w="med" len="med"/>
                    </a:lnT>
                    <a:lnB w="12700">
                      <a:solidFill>
                        <a:srgbClr val="FFD966"/>
                      </a:solidFill>
                      <a:prstDash val="solid"/>
                    </a:lnB>
                  </a:tcPr>
                </a:tc>
                <a:tc>
                  <a:txBody>
                    <a:bodyPr/>
                    <a:lstStyle/>
                    <a:p>
                      <a:pPr marL="1288415" lvl="0" algn="l">
                        <a:lnSpc>
                          <a:spcPct val="100000"/>
                        </a:lnSpc>
                        <a:spcBef>
                          <a:spcPts val="560"/>
                        </a:spcBef>
                      </a:pPr>
                      <a:r>
                        <a:rPr lang="en-US" sz="2000" dirty="0">
                          <a:latin typeface="+mn-lt"/>
                          <a:cs typeface="Calibri Light"/>
                        </a:rPr>
                        <a:t>0</a:t>
                      </a:r>
                      <a:endParaRPr sz="2000" dirty="0">
                        <a:latin typeface="+mn-lt"/>
                        <a:cs typeface="Calibri Light"/>
                      </a:endParaRPr>
                    </a:p>
                  </a:txBody>
                  <a:tcPr marL="0" marR="0" marT="71120" marB="0" anchor="ctr">
                    <a:lnL w="12700" cap="flat" cmpd="sng" algn="ctr">
                      <a:solidFill>
                        <a:srgbClr val="FFD966"/>
                      </a:solidFill>
                      <a:prstDash val="solid"/>
                      <a:round/>
                      <a:headEnd type="none" w="med" len="med"/>
                      <a:tailEnd type="none" w="med" len="med"/>
                    </a:lnL>
                    <a:lnR w="12700">
                      <a:solidFill>
                        <a:srgbClr val="FFD966"/>
                      </a:solidFill>
                      <a:prstDash val="soli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tcPr>
                </a:tc>
                <a:extLst>
                  <a:ext uri="{0D108BD9-81ED-4DB2-BD59-A6C34878D82A}">
                    <a16:rowId xmlns:a16="http://schemas.microsoft.com/office/drawing/2014/main" val="10001"/>
                  </a:ext>
                </a:extLst>
              </a:tr>
              <a:tr h="883421">
                <a:tc>
                  <a:txBody>
                    <a:bodyPr/>
                    <a:lstStyle/>
                    <a:p>
                      <a:pPr marL="67945" marR="795020">
                        <a:lnSpc>
                          <a:spcPct val="107500"/>
                        </a:lnSpc>
                        <a:spcBef>
                          <a:spcPts val="295"/>
                        </a:spcBef>
                      </a:pPr>
                      <a:r>
                        <a:rPr lang="en-US" sz="2000" dirty="0">
                          <a:latin typeface="+mn-lt"/>
                          <a:cs typeface="Calibri Light"/>
                        </a:rPr>
                        <a:t>Number of statistical reports produced on the status of the profession</a:t>
                      </a:r>
                      <a:endParaRPr sz="2000" dirty="0">
                        <a:latin typeface="+mn-lt"/>
                        <a:cs typeface="Calibri Light"/>
                      </a:endParaRPr>
                    </a:p>
                  </a:txBody>
                  <a:tcPr marL="0" marR="0" marT="37465"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tcPr>
                </a:tc>
                <a:tc>
                  <a:txBody>
                    <a:bodyPr/>
                    <a:lstStyle/>
                    <a:p>
                      <a:pPr marL="67945" marR="321945" algn="ctr">
                        <a:lnSpc>
                          <a:spcPct val="107200"/>
                        </a:lnSpc>
                        <a:spcBef>
                          <a:spcPts val="300"/>
                        </a:spcBef>
                      </a:pPr>
                      <a:r>
                        <a:rPr lang="en-US" sz="2000" dirty="0">
                          <a:latin typeface="+mn-lt"/>
                          <a:cs typeface="Calibri Light"/>
                        </a:rPr>
                        <a:t>      2</a:t>
                      </a:r>
                      <a:endParaRPr sz="2000" dirty="0">
                        <a:latin typeface="+mn-lt"/>
                        <a:cs typeface="Calibri Light"/>
                      </a:endParaRPr>
                    </a:p>
                  </a:txBody>
                  <a:tcPr marL="0" marR="0" marT="38100"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tcPr>
                </a:tc>
                <a:tc>
                  <a:txBody>
                    <a:bodyPr/>
                    <a:lstStyle/>
                    <a:p>
                      <a:pPr marL="68580" marR="330835" algn="ctr">
                        <a:lnSpc>
                          <a:spcPct val="107200"/>
                        </a:lnSpc>
                        <a:spcBef>
                          <a:spcPts val="300"/>
                        </a:spcBef>
                      </a:pPr>
                      <a:r>
                        <a:rPr lang="en-US" sz="2000" dirty="0">
                          <a:latin typeface="+mn-lt"/>
                          <a:cs typeface="Calibri Light"/>
                        </a:rPr>
                        <a:t>   2</a:t>
                      </a:r>
                      <a:endParaRPr sz="2000" dirty="0">
                        <a:latin typeface="+mn-lt"/>
                        <a:cs typeface="Calibri Light"/>
                      </a:endParaRPr>
                    </a:p>
                  </a:txBody>
                  <a:tcPr marL="0" marR="0" marT="38100"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tcPr>
                </a:tc>
                <a:tc>
                  <a:txBody>
                    <a:bodyPr/>
                    <a:lstStyle/>
                    <a:p>
                      <a:pPr marL="1288415" algn="l">
                        <a:lnSpc>
                          <a:spcPct val="100000"/>
                        </a:lnSpc>
                        <a:spcBef>
                          <a:spcPts val="560"/>
                        </a:spcBef>
                      </a:pPr>
                      <a:r>
                        <a:rPr lang="en-US" sz="2000" dirty="0">
                          <a:latin typeface="+mn-lt"/>
                          <a:cs typeface="Calibri Light"/>
                        </a:rPr>
                        <a:t>0   </a:t>
                      </a:r>
                      <a:endParaRPr sz="2000" dirty="0">
                        <a:latin typeface="+mn-lt"/>
                        <a:cs typeface="Calibri Light"/>
                      </a:endParaRPr>
                    </a:p>
                  </a:txBody>
                  <a:tcPr marL="0" marR="0" marT="71120" marB="0" anchor="ctr">
                    <a:lnL w="12700" cap="flat" cmpd="sng" algn="ctr">
                      <a:solidFill>
                        <a:srgbClr val="FFD966"/>
                      </a:solidFill>
                      <a:prstDash val="solid"/>
                      <a:round/>
                      <a:headEnd type="none" w="med" len="med"/>
                      <a:tailEnd type="none" w="med" len="med"/>
                    </a:lnL>
                    <a:lnR w="12700">
                      <a:solidFill>
                        <a:srgbClr val="FFD966"/>
                      </a:solidFill>
                      <a:prstDash val="soli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tcPr>
                </a:tc>
                <a:extLst>
                  <a:ext uri="{0D108BD9-81ED-4DB2-BD59-A6C34878D82A}">
                    <a16:rowId xmlns:a16="http://schemas.microsoft.com/office/drawing/2014/main" val="10002"/>
                  </a:ext>
                </a:extLst>
              </a:tr>
              <a:tr h="890916">
                <a:tc>
                  <a:txBody>
                    <a:bodyPr/>
                    <a:lstStyle/>
                    <a:p>
                      <a:pPr marL="67945" marR="71120">
                        <a:lnSpc>
                          <a:spcPct val="107200"/>
                        </a:lnSpc>
                        <a:spcBef>
                          <a:spcPts val="305"/>
                        </a:spcBef>
                      </a:pPr>
                      <a:r>
                        <a:rPr lang="en-US" sz="2000" dirty="0">
                          <a:latin typeface="+mn-lt"/>
                          <a:cs typeface="Calibri Light"/>
                        </a:rPr>
                        <a:t>Number of SACE journal Magazines produced</a:t>
                      </a:r>
                      <a:endParaRPr sz="2000" dirty="0">
                        <a:latin typeface="+mn-lt"/>
                        <a:cs typeface="Calibri Light"/>
                      </a:endParaRPr>
                    </a:p>
                  </a:txBody>
                  <a:tcPr marL="0" marR="0" marT="38735"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tcPr>
                </a:tc>
                <a:tc>
                  <a:txBody>
                    <a:bodyPr/>
                    <a:lstStyle/>
                    <a:p>
                      <a:pPr marL="67945" marR="97790" algn="ctr">
                        <a:lnSpc>
                          <a:spcPct val="107500"/>
                        </a:lnSpc>
                        <a:spcBef>
                          <a:spcPts val="300"/>
                        </a:spcBef>
                      </a:pPr>
                      <a:r>
                        <a:rPr lang="en-US" sz="2000" dirty="0">
                          <a:latin typeface="+mn-lt"/>
                          <a:cs typeface="Calibri Light"/>
                        </a:rPr>
                        <a:t>  2</a:t>
                      </a:r>
                      <a:endParaRPr sz="2000" dirty="0">
                        <a:latin typeface="+mn-lt"/>
                        <a:cs typeface="Calibri Light"/>
                      </a:endParaRPr>
                    </a:p>
                  </a:txBody>
                  <a:tcPr marL="0" marR="0" marT="38100"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tcPr>
                </a:tc>
                <a:tc>
                  <a:txBody>
                    <a:bodyPr/>
                    <a:lstStyle/>
                    <a:p>
                      <a:pPr marL="68580" marR="561975" algn="ctr">
                        <a:lnSpc>
                          <a:spcPct val="107500"/>
                        </a:lnSpc>
                        <a:spcBef>
                          <a:spcPts val="300"/>
                        </a:spcBef>
                      </a:pPr>
                      <a:r>
                        <a:rPr lang="en-US" sz="2000" dirty="0">
                          <a:latin typeface="+mn-lt"/>
                          <a:cs typeface="Calibri Light"/>
                        </a:rPr>
                        <a:t>        2</a:t>
                      </a:r>
                      <a:endParaRPr sz="2000" dirty="0">
                        <a:latin typeface="+mn-lt"/>
                        <a:cs typeface="Calibri Light"/>
                      </a:endParaRPr>
                    </a:p>
                  </a:txBody>
                  <a:tcPr marL="0" marR="0" marT="38100"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tcPr>
                </a:tc>
                <a:tc>
                  <a:txBody>
                    <a:bodyPr/>
                    <a:lstStyle/>
                    <a:p>
                      <a:pPr marL="1288415" algn="l">
                        <a:lnSpc>
                          <a:spcPct val="100000"/>
                        </a:lnSpc>
                        <a:spcBef>
                          <a:spcPts val="560"/>
                        </a:spcBef>
                      </a:pPr>
                      <a:r>
                        <a:rPr lang="en-US" sz="2000" dirty="0">
                          <a:latin typeface="+mn-lt"/>
                          <a:cs typeface="Calibri Light"/>
                        </a:rPr>
                        <a:t>0    </a:t>
                      </a:r>
                      <a:endParaRPr sz="2000" dirty="0">
                        <a:latin typeface="+mn-lt"/>
                        <a:cs typeface="Calibri Light"/>
                      </a:endParaRPr>
                    </a:p>
                  </a:txBody>
                  <a:tcPr marL="0" marR="0" marT="71120" marB="0" anchor="ctr">
                    <a:lnL w="12700" cap="flat" cmpd="sng" algn="ctr">
                      <a:solidFill>
                        <a:srgbClr val="FFD966"/>
                      </a:solidFill>
                      <a:prstDash val="solid"/>
                      <a:round/>
                      <a:headEnd type="none" w="med" len="med"/>
                      <a:tailEnd type="none" w="med" len="med"/>
                    </a:lnL>
                    <a:lnR w="12700">
                      <a:solidFill>
                        <a:srgbClr val="FFD966"/>
                      </a:solidFill>
                      <a:prstDash val="soli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tcPr>
                </a:tc>
                <a:extLst>
                  <a:ext uri="{0D108BD9-81ED-4DB2-BD59-A6C34878D82A}">
                    <a16:rowId xmlns:a16="http://schemas.microsoft.com/office/drawing/2014/main" val="10003"/>
                  </a:ext>
                </a:extLst>
              </a:tr>
              <a:tr h="857960">
                <a:tc>
                  <a:txBody>
                    <a:bodyPr/>
                    <a:lstStyle/>
                    <a:p>
                      <a:pPr marL="67945">
                        <a:lnSpc>
                          <a:spcPct val="100000"/>
                        </a:lnSpc>
                        <a:spcBef>
                          <a:spcPts val="445"/>
                        </a:spcBef>
                      </a:pPr>
                      <a:r>
                        <a:rPr lang="en-US" sz="2000" dirty="0">
                          <a:latin typeface="+mn-lt"/>
                          <a:cs typeface="Calibri Light"/>
                        </a:rPr>
                        <a:t>Percentage of visits by educators to the virtual library</a:t>
                      </a:r>
                      <a:endParaRPr sz="2000" dirty="0">
                        <a:latin typeface="+mn-lt"/>
                        <a:cs typeface="Calibri Light"/>
                      </a:endParaRPr>
                    </a:p>
                  </a:txBody>
                  <a:tcPr marL="0" marR="0" marT="56515" marB="0">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tcPr>
                </a:tc>
                <a:tc>
                  <a:txBody>
                    <a:bodyPr/>
                    <a:lstStyle/>
                    <a:p>
                      <a:pPr marL="67945" algn="ctr">
                        <a:lnSpc>
                          <a:spcPct val="100000"/>
                        </a:lnSpc>
                        <a:spcBef>
                          <a:spcPts val="445"/>
                        </a:spcBef>
                      </a:pPr>
                      <a:r>
                        <a:rPr lang="en-US" sz="2000" dirty="0">
                          <a:latin typeface="+mn-lt"/>
                          <a:cs typeface="Calibri Light"/>
                        </a:rPr>
                        <a:t>10%</a:t>
                      </a:r>
                      <a:endParaRPr sz="2000" dirty="0">
                        <a:latin typeface="+mn-lt"/>
                        <a:cs typeface="Calibri Light"/>
                      </a:endParaRPr>
                    </a:p>
                  </a:txBody>
                  <a:tcPr marL="0" marR="0" marT="56515" marB="0" anchor="ctr">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tcPr>
                </a:tc>
                <a:tc>
                  <a:txBody>
                    <a:bodyPr/>
                    <a:lstStyle/>
                    <a:p>
                      <a:pPr marL="68580" algn="ctr">
                        <a:lnSpc>
                          <a:spcPct val="100000"/>
                        </a:lnSpc>
                        <a:spcBef>
                          <a:spcPts val="445"/>
                        </a:spcBef>
                      </a:pPr>
                      <a:r>
                        <a:rPr lang="en-US" sz="2000" dirty="0">
                          <a:latin typeface="+mn-lt"/>
                          <a:cs typeface="Calibri Light"/>
                        </a:rPr>
                        <a:t>11%</a:t>
                      </a:r>
                      <a:endParaRPr sz="2000" dirty="0">
                        <a:latin typeface="+mn-lt"/>
                        <a:cs typeface="Calibri Light"/>
                      </a:endParaRPr>
                    </a:p>
                  </a:txBody>
                  <a:tcPr marL="0" marR="0" marT="56515" marB="0" anchor="ctr">
                    <a:lnL w="12700">
                      <a:solidFill>
                        <a:srgbClr val="FFD966"/>
                      </a:solidFill>
                      <a:prstDash val="solid"/>
                    </a:lnL>
                    <a:lnR w="12700">
                      <a:solidFill>
                        <a:srgbClr val="FFD966"/>
                      </a:solidFill>
                      <a:prstDash val="solid"/>
                    </a:lnR>
                    <a:lnT w="12700">
                      <a:solidFill>
                        <a:srgbClr val="FFD966"/>
                      </a:solidFill>
                      <a:prstDash val="solid"/>
                    </a:lnT>
                    <a:lnB w="12700">
                      <a:solidFill>
                        <a:srgbClr val="FFD966"/>
                      </a:solidFill>
                      <a:prstDash val="solid"/>
                    </a:lnB>
                  </a:tcPr>
                </a:tc>
                <a:tc>
                  <a:txBody>
                    <a:bodyPr/>
                    <a:lstStyle/>
                    <a:p>
                      <a:pPr marL="1288415" algn="l">
                        <a:lnSpc>
                          <a:spcPct val="100000"/>
                        </a:lnSpc>
                        <a:spcBef>
                          <a:spcPts val="560"/>
                        </a:spcBef>
                      </a:pPr>
                      <a:r>
                        <a:rPr lang="en-US" sz="2000" dirty="0">
                          <a:latin typeface="+mn-lt"/>
                          <a:cs typeface="Calibri Light"/>
                        </a:rPr>
                        <a:t>+1%</a:t>
                      </a:r>
                      <a:endParaRPr sz="2000" dirty="0">
                        <a:latin typeface="+mn-lt"/>
                        <a:cs typeface="Calibri Light"/>
                      </a:endParaRPr>
                    </a:p>
                  </a:txBody>
                  <a:tcPr marL="0" marR="0" marT="71120" marB="0" anchor="ctr">
                    <a:lnL w="12700" cap="flat" cmpd="sng" algn="ctr">
                      <a:solidFill>
                        <a:srgbClr val="FFD966"/>
                      </a:solidFill>
                      <a:prstDash val="solid"/>
                      <a:round/>
                      <a:headEnd type="none" w="med" len="med"/>
                      <a:tailEnd type="none" w="med" len="med"/>
                    </a:lnL>
                    <a:lnR w="12700">
                      <a:solidFill>
                        <a:srgbClr val="FFD966"/>
                      </a:solidFill>
                      <a:prstDash val="solid"/>
                    </a:lnR>
                    <a:lnT w="12700" cap="flat" cmpd="sng" algn="ctr">
                      <a:solidFill>
                        <a:srgbClr val="FFD966"/>
                      </a:solidFill>
                      <a:prstDash val="solid"/>
                      <a:round/>
                      <a:headEnd type="none" w="med" len="med"/>
                      <a:tailEnd type="none" w="med" len="med"/>
                    </a:lnT>
                    <a:lnB w="12700" cap="flat" cmpd="sng" algn="ctr">
                      <a:solidFill>
                        <a:srgbClr val="FFD96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70703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9"/>
        <p:cNvGrpSpPr/>
        <p:nvPr/>
      </p:nvGrpSpPr>
      <p:grpSpPr>
        <a:xfrm>
          <a:off x="0" y="0"/>
          <a:ext cx="0" cy="0"/>
          <a:chOff x="0" y="0"/>
          <a:chExt cx="0" cy="0"/>
        </a:xfrm>
      </p:grpSpPr>
      <p:sp useBgFill="1">
        <p:nvSpPr>
          <p:cNvPr id="262" name="Rectangle 251">
            <a:extLst>
              <a:ext uri="{FF2B5EF4-FFF2-40B4-BE49-F238E27FC236}">
                <a16:creationId xmlns:a16="http://schemas.microsoft.com/office/drawing/2014/main" id="{665DBBEF-238B-476B-96AB-8AAC3224EC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Shape 220"/>
          <p:cNvSpPr txBox="1">
            <a:spLocks noGrp="1"/>
          </p:cNvSpPr>
          <p:nvPr>
            <p:ph type="title"/>
          </p:nvPr>
        </p:nvSpPr>
        <p:spPr>
          <a:xfrm>
            <a:off x="638882" y="639193"/>
            <a:ext cx="3571810" cy="3573516"/>
          </a:xfrm>
          <a:prstGeom prst="rect">
            <a:avLst/>
          </a:prstGeom>
        </p:spPr>
        <p:txBody>
          <a:bodyPr vert="horz" lIns="91440" tIns="45720" rIns="91440" bIns="45720" rtlCol="0" anchor="b" anchorCtr="0">
            <a:normAutofit/>
          </a:bodyPr>
          <a:lstStyle/>
          <a:p>
            <a:pPr marL="0" marR="0" lvl="0" indent="0" algn="l">
              <a:lnSpc>
                <a:spcPct val="90000"/>
              </a:lnSpc>
              <a:spcBef>
                <a:spcPct val="0"/>
              </a:spcBef>
            </a:pPr>
            <a:r>
              <a:rPr lang="en-US" sz="6600" kern="1200">
                <a:solidFill>
                  <a:schemeClr val="tx1"/>
                </a:solidFill>
                <a:latin typeface="+mj-lt"/>
                <a:ea typeface="+mj-ea"/>
                <a:cs typeface="+mj-cs"/>
              </a:rPr>
              <a:t>PART A</a:t>
            </a:r>
            <a:br>
              <a:rPr lang="en-US" sz="6600" kern="1200">
                <a:solidFill>
                  <a:schemeClr val="tx1"/>
                </a:solidFill>
                <a:latin typeface="+mj-lt"/>
                <a:ea typeface="+mj-ea"/>
                <a:cs typeface="+mj-cs"/>
              </a:rPr>
            </a:br>
            <a:r>
              <a:rPr lang="en-US" sz="6600" kern="1200">
                <a:solidFill>
                  <a:schemeClr val="tx1"/>
                </a:solidFill>
                <a:latin typeface="+mj-lt"/>
                <a:ea typeface="+mj-ea"/>
                <a:cs typeface="+mj-cs"/>
              </a:rPr>
              <a:t>GENERAL</a:t>
            </a:r>
          </a:p>
        </p:txBody>
      </p:sp>
      <p:sp>
        <p:nvSpPr>
          <p:cNvPr id="26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0B317C3-CA93-9D77-493F-ECA0F8CEAC1A}"/>
              </a:ext>
            </a:extLst>
          </p:cNvPr>
          <p:cNvPicPr>
            <a:picLocks noChangeAspect="1"/>
          </p:cNvPicPr>
          <p:nvPr/>
        </p:nvPicPr>
        <p:blipFill rotWithShape="1">
          <a:blip r:embed="rId3"/>
          <a:srcRect l="31754" t="20989" r="37122" b="6582"/>
          <a:stretch/>
        </p:blipFill>
        <p:spPr>
          <a:xfrm>
            <a:off x="6213513" y="-32230"/>
            <a:ext cx="5978487" cy="6902887"/>
          </a:xfrm>
          <a:prstGeom prst="rect">
            <a:avLst/>
          </a:prstGeom>
        </p:spPr>
      </p:pic>
      <p:sp>
        <p:nvSpPr>
          <p:cNvPr id="221" name="Shape 221"/>
          <p:cNvSpPr txBox="1">
            <a:spLocks noGrp="1"/>
          </p:cNvSpPr>
          <p:nvPr>
            <p:ph type="sldNum" idx="12"/>
          </p:nvPr>
        </p:nvSpPr>
        <p:spPr>
          <a:xfrm>
            <a:off x="8610600" y="6356350"/>
            <a:ext cx="2743200" cy="365125"/>
          </a:xfrm>
          <a:prstGeom prst="rect">
            <a:avLst/>
          </a:prstGeom>
        </p:spPr>
        <p:txBody>
          <a:bodyPr vert="horz" lIns="91440" tIns="45720" rIns="91440" bIns="45720" rtlCol="0" anchor="ctr" anchorCtr="0">
            <a:normAutofit/>
          </a:bodyPr>
          <a:lstStyle/>
          <a:p>
            <a:pPr lvl="0">
              <a:spcBef>
                <a:spcPts val="0"/>
              </a:spcBef>
              <a:spcAft>
                <a:spcPts val="600"/>
              </a:spcAft>
              <a:buNone/>
            </a:pPr>
            <a:fld id="{00000000-1234-1234-1234-123412341234}" type="slidenum">
              <a:rPr lang="en-US" smtClean="0"/>
              <a:pPr lvl="0">
                <a:spcBef>
                  <a:spcPts val="0"/>
                </a:spcBef>
                <a:spcAft>
                  <a:spcPts val="600"/>
                </a:spcAft>
                <a:buNone/>
              </a:pPr>
              <a:t>5</a:t>
            </a:fld>
            <a:endParaRPr lang="en-US"/>
          </a:p>
        </p:txBody>
      </p:sp>
    </p:spTree>
    <p:extLst>
      <p:ext uri="{BB962C8B-B14F-4D97-AF65-F5344CB8AC3E}">
        <p14:creationId xmlns:p14="http://schemas.microsoft.com/office/powerpoint/2010/main" val="133172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20"/>
                                        </p:tgtEl>
                                        <p:attrNameLst>
                                          <p:attrName>style.visibility</p:attrName>
                                        </p:attrNameLst>
                                      </p:cBhvr>
                                      <p:to>
                                        <p:strVal val="visible"/>
                                      </p:to>
                                    </p:set>
                                    <p:animEffect transition="in" filter="fade">
                                      <p:cBhvr>
                                        <p:cTn id="7" dur="7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00EDD19-6802-4EC3-95CE-CFFAB042CF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p:nvPr/>
        </p:nvSpPr>
        <p:spPr>
          <a:xfrm>
            <a:off x="838200" y="365125"/>
            <a:ext cx="10515600" cy="1325563"/>
          </a:xfrm>
          <a:prstGeom prst="rect">
            <a:avLst/>
          </a:prstGeom>
        </p:spPr>
        <p:txBody>
          <a:bodyPr vert="horz" lIns="91440" tIns="45720" rIns="91440" bIns="45720" rtlCol="0" anchor="ctr">
            <a:normAutofit/>
          </a:bodyPr>
          <a:lstStyle/>
          <a:p>
            <a:pPr marL="12700">
              <a:lnSpc>
                <a:spcPct val="90000"/>
              </a:lnSpc>
              <a:spcBef>
                <a:spcPct val="0"/>
              </a:spcBef>
              <a:spcAft>
                <a:spcPts val="600"/>
              </a:spcAft>
              <a:tabLst>
                <a:tab pos="2413000" algn="l"/>
              </a:tabLst>
            </a:pPr>
            <a:r>
              <a:rPr lang="en-US" sz="5000" b="1" kern="1200">
                <a:solidFill>
                  <a:schemeClr val="tx1"/>
                </a:solidFill>
                <a:latin typeface="+mj-lt"/>
                <a:ea typeface="+mj-ea"/>
                <a:cs typeface="+mj-cs"/>
              </a:rPr>
              <a:t>PROGRAMME</a:t>
            </a:r>
            <a:r>
              <a:rPr lang="en-US" sz="5000" b="1" kern="1200" spc="-145">
                <a:solidFill>
                  <a:schemeClr val="tx1"/>
                </a:solidFill>
                <a:latin typeface="+mj-lt"/>
                <a:ea typeface="+mj-ea"/>
                <a:cs typeface="+mj-cs"/>
              </a:rPr>
              <a:t> </a:t>
            </a:r>
            <a:r>
              <a:rPr lang="en-US" sz="5000" b="1" kern="1200" spc="-25">
                <a:solidFill>
                  <a:schemeClr val="tx1"/>
                </a:solidFill>
                <a:latin typeface="+mj-lt"/>
                <a:ea typeface="+mj-ea"/>
                <a:cs typeface="+mj-cs"/>
              </a:rPr>
              <a:t>6:</a:t>
            </a:r>
            <a:r>
              <a:rPr lang="en-US" sz="5000" b="1" kern="1200">
                <a:solidFill>
                  <a:schemeClr val="tx1"/>
                </a:solidFill>
                <a:latin typeface="+mj-lt"/>
                <a:ea typeface="+mj-ea"/>
                <a:cs typeface="+mj-cs"/>
              </a:rPr>
              <a:t>NARRATIVE HIGHLIGHTS</a:t>
            </a:r>
            <a:r>
              <a:rPr lang="en-US" sz="5000" b="1" kern="1200" spc="-65">
                <a:solidFill>
                  <a:schemeClr val="tx1"/>
                </a:solidFill>
                <a:latin typeface="+mj-lt"/>
                <a:ea typeface="+mj-ea"/>
                <a:cs typeface="+mj-cs"/>
              </a:rPr>
              <a:t> </a:t>
            </a:r>
            <a:endParaRPr lang="en-US" sz="5000" kern="1200">
              <a:solidFill>
                <a:schemeClr val="tx1"/>
              </a:solidFill>
              <a:latin typeface="+mj-lt"/>
              <a:ea typeface="+mj-ea"/>
              <a:cs typeface="+mj-cs"/>
            </a:endParaRPr>
          </a:p>
        </p:txBody>
      </p:sp>
      <p:sp>
        <p:nvSpPr>
          <p:cNvPr id="2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3A32441-BD3E-D54F-EC32-A6952FCD9377}"/>
              </a:ext>
            </a:extLst>
          </p:cNvPr>
          <p:cNvSpPr txBox="1"/>
          <p:nvPr/>
        </p:nvSpPr>
        <p:spPr>
          <a:xfrm>
            <a:off x="385591" y="1929384"/>
            <a:ext cx="11306536" cy="4928616"/>
          </a:xfrm>
          <a:prstGeom prst="rect">
            <a:avLst/>
          </a:prstGeom>
        </p:spPr>
        <p:txBody>
          <a:bodyPr vert="horz" lIns="91440" tIns="45720" rIns="91440" bIns="45720" rtlCol="0">
            <a:normAutofit/>
          </a:bodyPr>
          <a:lstStyle/>
          <a:p>
            <a:pPr marL="342900" indent="-228600" algn="just">
              <a:lnSpc>
                <a:spcPct val="90000"/>
              </a:lnSpc>
              <a:spcAft>
                <a:spcPts val="600"/>
              </a:spcAft>
              <a:buFont typeface="Arial" panose="020B0604020202020204" pitchFamily="34" charset="0"/>
              <a:buChar char="•"/>
            </a:pPr>
            <a:r>
              <a:rPr lang="en-US" sz="2000" dirty="0">
                <a:effectLst/>
              </a:rPr>
              <a:t>Given the number of SACE-endorsed professional development </a:t>
            </a:r>
            <a:r>
              <a:rPr lang="en-US" sz="2000" dirty="0" err="1">
                <a:effectLst/>
              </a:rPr>
              <a:t>programmes</a:t>
            </a:r>
            <a:r>
              <a:rPr lang="en-US" sz="2000" dirty="0">
                <a:effectLst/>
              </a:rPr>
              <a:t> and activities, Council conducted a research study the uptake of the endorsed professional development activities by teachers and their relevance and effectiveness in schools.</a:t>
            </a:r>
          </a:p>
          <a:p>
            <a:pPr marL="342900" indent="-228600" algn="just">
              <a:lnSpc>
                <a:spcPct val="90000"/>
              </a:lnSpc>
              <a:spcAft>
                <a:spcPts val="600"/>
              </a:spcAft>
              <a:buFont typeface="Arial" panose="020B0604020202020204" pitchFamily="34" charset="0"/>
              <a:buChar char="•"/>
            </a:pPr>
            <a:r>
              <a:rPr lang="en-US" sz="2000" dirty="0"/>
              <a:t>A</a:t>
            </a:r>
            <a:r>
              <a:rPr lang="en-US" sz="2000" dirty="0">
                <a:effectLst/>
              </a:rPr>
              <a:t>nalysis of sexual misconduct cases received in the 2020/2021 financial year </a:t>
            </a:r>
          </a:p>
          <a:p>
            <a:pPr marL="342900" indent="-228600" algn="just">
              <a:lnSpc>
                <a:spcPct val="90000"/>
              </a:lnSpc>
              <a:spcAft>
                <a:spcPts val="600"/>
              </a:spcAft>
              <a:buFont typeface="Arial" panose="020B0604020202020204" pitchFamily="34" charset="0"/>
              <a:buChar char="•"/>
            </a:pPr>
            <a:r>
              <a:rPr lang="en-US" sz="2000" dirty="0"/>
              <a:t>A</a:t>
            </a:r>
            <a:r>
              <a:rPr lang="en-US" sz="2000" dirty="0">
                <a:effectLst/>
              </a:rPr>
              <a:t>nalysis of the randomly sampled educators who are signed up in the CPTD information system and would be further supported in their professional development journey and in </a:t>
            </a:r>
            <a:r>
              <a:rPr lang="en-US" sz="2000" dirty="0" err="1">
                <a:effectLst/>
              </a:rPr>
              <a:t>utilising</a:t>
            </a:r>
            <a:r>
              <a:rPr lang="en-US" sz="2000" dirty="0">
                <a:effectLst/>
              </a:rPr>
              <a:t> the system. </a:t>
            </a:r>
          </a:p>
          <a:p>
            <a:pPr marL="342900" indent="-228600" algn="just">
              <a:lnSpc>
                <a:spcPct val="90000"/>
              </a:lnSpc>
              <a:spcAft>
                <a:spcPts val="600"/>
              </a:spcAft>
              <a:buFont typeface="Arial" panose="020B0604020202020204" pitchFamily="34" charset="0"/>
              <a:buChar char="•"/>
            </a:pPr>
            <a:r>
              <a:rPr lang="en-US" sz="2000" dirty="0">
                <a:effectLst/>
              </a:rPr>
              <a:t>For both, analysis gaps were identified in the data-capturing processes of the Council, which could not provide a clear picture of the state of the profession.</a:t>
            </a:r>
          </a:p>
          <a:p>
            <a:pPr marL="342900" indent="-228600" algn="just">
              <a:lnSpc>
                <a:spcPct val="90000"/>
              </a:lnSpc>
              <a:spcAft>
                <a:spcPts val="600"/>
              </a:spcAft>
              <a:buFont typeface="Arial" panose="020B0604020202020204" pitchFamily="34" charset="0"/>
              <a:buChar char="•"/>
            </a:pPr>
            <a:r>
              <a:rPr lang="en-US" sz="2000" dirty="0"/>
              <a:t>Produced policy brief to the Minister on Teachers’ Safety and Security in Schools.</a:t>
            </a:r>
            <a:endParaRPr lang="en-US" sz="2000" dirty="0">
              <a:effectLst/>
            </a:endParaRPr>
          </a:p>
          <a:p>
            <a:pPr marL="342900" indent="-228600" algn="just">
              <a:lnSpc>
                <a:spcPct val="90000"/>
              </a:lnSpc>
              <a:spcAft>
                <a:spcPts val="600"/>
              </a:spcAft>
              <a:buFont typeface="Arial" panose="020B0604020202020204" pitchFamily="34" charset="0"/>
              <a:buChar char="•"/>
            </a:pPr>
            <a:r>
              <a:rPr lang="en-US" sz="2000" dirty="0"/>
              <a:t>Continue with supporting teachers’ reading through the SACE virtual library which has 50 000 titles.</a:t>
            </a:r>
          </a:p>
          <a:p>
            <a:pPr marL="342900" indent="-228600" algn="just">
              <a:lnSpc>
                <a:spcPct val="90000"/>
              </a:lnSpc>
              <a:spcAft>
                <a:spcPts val="600"/>
              </a:spcAft>
              <a:buFont typeface="Arial" panose="020B0604020202020204" pitchFamily="34" charset="0"/>
              <a:buChar char="•"/>
            </a:pPr>
            <a:r>
              <a:rPr lang="en-US" sz="2000" dirty="0">
                <a:effectLst/>
              </a:rPr>
              <a:t>Conceptualization</a:t>
            </a:r>
            <a:r>
              <a:rPr lang="en-US" sz="2000" dirty="0"/>
              <a:t> of a model to work collaboratively with districts. A pilot has been implemented with 10 out of the 12 districts in KZN. </a:t>
            </a:r>
          </a:p>
          <a:p>
            <a:pPr marL="342900" indent="-228600" algn="just">
              <a:lnSpc>
                <a:spcPct val="90000"/>
              </a:lnSpc>
              <a:spcAft>
                <a:spcPts val="600"/>
              </a:spcAft>
              <a:buFont typeface="Arial" panose="020B0604020202020204" pitchFamily="34" charset="0"/>
              <a:buChar char="•"/>
            </a:pPr>
            <a:r>
              <a:rPr lang="en-US" sz="2000" dirty="0"/>
              <a:t>Conceptualization of a </a:t>
            </a:r>
            <a:r>
              <a:rPr lang="en-US" sz="2000" dirty="0" err="1"/>
              <a:t>programme</a:t>
            </a:r>
            <a:r>
              <a:rPr lang="en-US" sz="2000" dirty="0"/>
              <a:t> on women in leadership and management,</a:t>
            </a:r>
            <a:r>
              <a:rPr lang="en-US" sz="2000" dirty="0">
                <a:effectLst/>
              </a:rPr>
              <a:t>. The DBE EMGD Directorate has been supportive in many of the SACE sessions for the capacitation and empowerment of these wome</a:t>
            </a:r>
            <a:r>
              <a:rPr lang="en-US" sz="2000" dirty="0"/>
              <a:t>n.</a:t>
            </a:r>
            <a:endParaRPr lang="en-US" sz="2000" dirty="0">
              <a:effectLst/>
            </a:endParaRPr>
          </a:p>
          <a:p>
            <a:pPr indent="-228600" algn="just">
              <a:lnSpc>
                <a:spcPct val="90000"/>
              </a:lnSpc>
              <a:spcAft>
                <a:spcPts val="600"/>
              </a:spcAft>
              <a:buFont typeface="Arial" panose="020B0604020202020204" pitchFamily="34" charset="0"/>
              <a:buChar char="•"/>
            </a:pPr>
            <a:endParaRPr lang="en-US" sz="1700" dirty="0">
              <a:effectLst/>
            </a:endParaRPr>
          </a:p>
        </p:txBody>
      </p:sp>
      <p:sp>
        <p:nvSpPr>
          <p:cNvPr id="3" name="object 3"/>
          <p:cNvSpPr txBox="1">
            <a:spLocks noGrp="1"/>
          </p:cNvSpPr>
          <p:nvPr>
            <p:ph type="sldNum" sz="quarter" idx="7"/>
          </p:nvPr>
        </p:nvSpPr>
        <p:spPr>
          <a:xfrm>
            <a:off x="8610600" y="6356350"/>
            <a:ext cx="2743200" cy="365125"/>
          </a:xfrm>
          <a:prstGeom prst="rect">
            <a:avLst/>
          </a:prstGeom>
        </p:spPr>
        <p:txBody>
          <a:bodyPr vert="horz" lIns="91440" tIns="45720" rIns="91440" bIns="45720" rtlCol="0" anchor="ctr">
            <a:normAutofit/>
          </a:bodyPr>
          <a:lstStyle>
            <a:defPPr>
              <a:defRPr kern="0"/>
            </a:defPPr>
            <a:lvl1pPr>
              <a:defRPr sz="1200" b="0" i="0">
                <a:solidFill>
                  <a:schemeClr val="tx1"/>
                </a:solidFill>
                <a:latin typeface="Arial"/>
                <a:cs typeface="Arial"/>
              </a:defRPr>
            </a:lvl1pPr>
          </a:lstStyle>
          <a:p>
            <a:pPr algn="r">
              <a:spcAft>
                <a:spcPts val="600"/>
              </a:spcAft>
            </a:pPr>
            <a:fld id="{81D60167-4931-47E6-BA6A-407CBD079E47}" type="slidenum">
              <a:rPr lang="en-US" spc="-5">
                <a:solidFill>
                  <a:schemeClr val="tx1">
                    <a:tint val="75000"/>
                  </a:schemeClr>
                </a:solidFill>
                <a:latin typeface="+mn-lt"/>
                <a:cs typeface="+mn-cs"/>
              </a:rPr>
              <a:pPr algn="r">
                <a:spcAft>
                  <a:spcPts val="600"/>
                </a:spcAft>
              </a:pPr>
              <a:t>50</a:t>
            </a:fld>
            <a:endParaRPr lang="en-US" spc="-25">
              <a:solidFill>
                <a:schemeClr val="tx1">
                  <a:tint val="75000"/>
                </a:schemeClr>
              </a:solidFill>
              <a:latin typeface="+mn-lt"/>
              <a:cs typeface="+mn-cs"/>
            </a:endParaRPr>
          </a:p>
        </p:txBody>
      </p:sp>
    </p:spTree>
    <p:extLst>
      <p:ext uri="{BB962C8B-B14F-4D97-AF65-F5344CB8AC3E}">
        <p14:creationId xmlns:p14="http://schemas.microsoft.com/office/powerpoint/2010/main" val="5124455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6" name="Rectangle 1032">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1"/>
            <a:ext cx="7058307" cy="2595329"/>
          </a:xfrm>
          <a:prstGeom prst="rect">
            <a:avLst/>
          </a:prstGeom>
          <a:solidFill>
            <a:srgbClr val="6F6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bject 2"/>
          <p:cNvSpPr txBox="1"/>
          <p:nvPr/>
        </p:nvSpPr>
        <p:spPr>
          <a:xfrm>
            <a:off x="524256" y="491260"/>
            <a:ext cx="6594189" cy="2147344"/>
          </a:xfrm>
          <a:prstGeom prst="rect">
            <a:avLst/>
          </a:prstGeom>
        </p:spPr>
        <p:txBody>
          <a:bodyPr vert="horz" lIns="91440" tIns="45720" rIns="91440" bIns="45720" rtlCol="0" anchor="ctr">
            <a:normAutofit/>
          </a:bodyPr>
          <a:lstStyle/>
          <a:p>
            <a:pPr marL="12700">
              <a:lnSpc>
                <a:spcPct val="90000"/>
              </a:lnSpc>
              <a:spcBef>
                <a:spcPct val="0"/>
              </a:spcBef>
              <a:spcAft>
                <a:spcPts val="600"/>
              </a:spcAft>
              <a:tabLst>
                <a:tab pos="2413000" algn="l"/>
              </a:tabLst>
            </a:pPr>
            <a:r>
              <a:rPr lang="en-US" sz="4400" b="1">
                <a:solidFill>
                  <a:srgbClr val="FFFFFF"/>
                </a:solidFill>
                <a:latin typeface="+mj-lt"/>
                <a:ea typeface="+mj-ea"/>
                <a:cs typeface="+mj-cs"/>
              </a:rPr>
              <a:t>PROGRAMME</a:t>
            </a:r>
            <a:r>
              <a:rPr lang="en-US" sz="4400" b="1" spc="-145">
                <a:solidFill>
                  <a:srgbClr val="FFFFFF"/>
                </a:solidFill>
                <a:latin typeface="+mj-lt"/>
                <a:ea typeface="+mj-ea"/>
                <a:cs typeface="+mj-cs"/>
              </a:rPr>
              <a:t> </a:t>
            </a:r>
            <a:r>
              <a:rPr lang="en-US" sz="4400" b="1" spc="-25">
                <a:solidFill>
                  <a:srgbClr val="FFFFFF"/>
                </a:solidFill>
                <a:latin typeface="+mj-lt"/>
                <a:ea typeface="+mj-ea"/>
                <a:cs typeface="+mj-cs"/>
              </a:rPr>
              <a:t>6:</a:t>
            </a:r>
            <a:r>
              <a:rPr lang="en-US" sz="4400" b="1">
                <a:solidFill>
                  <a:srgbClr val="FFFFFF"/>
                </a:solidFill>
                <a:latin typeface="+mj-lt"/>
                <a:ea typeface="+mj-ea"/>
                <a:cs typeface="+mj-cs"/>
              </a:rPr>
              <a:t>NARRATIVE HIGHLIGHTS</a:t>
            </a:r>
            <a:r>
              <a:rPr lang="en-US" sz="4400" b="1" spc="-65">
                <a:solidFill>
                  <a:srgbClr val="FFFFFF"/>
                </a:solidFill>
                <a:latin typeface="+mj-lt"/>
                <a:ea typeface="+mj-ea"/>
                <a:cs typeface="+mj-cs"/>
              </a:rPr>
              <a:t> </a:t>
            </a:r>
            <a:endParaRPr lang="en-US" sz="4400">
              <a:solidFill>
                <a:srgbClr val="FFFFFF"/>
              </a:solidFill>
              <a:latin typeface="+mj-lt"/>
              <a:ea typeface="+mj-ea"/>
              <a:cs typeface="+mj-cs"/>
            </a:endParaRPr>
          </a:p>
        </p:txBody>
      </p:sp>
      <p:sp>
        <p:nvSpPr>
          <p:cNvPr id="1035" name="Rectangle 1034">
            <a:extLst>
              <a:ext uri="{FF2B5EF4-FFF2-40B4-BE49-F238E27FC236}">
                <a16:creationId xmlns:a16="http://schemas.microsoft.com/office/drawing/2014/main" id="{392E632E-3F30-4018-960F-EE3228045D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3085476"/>
            <a:ext cx="3998237" cy="3449681"/>
          </a:xfrm>
          <a:prstGeom prst="rect">
            <a:avLst/>
          </a:prstGeom>
          <a:solidFill>
            <a:srgbClr val="5960E3">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28" name="Picture 4" descr="Image preview">
            <a:extLst>
              <a:ext uri="{FF2B5EF4-FFF2-40B4-BE49-F238E27FC236}">
                <a16:creationId xmlns:a16="http://schemas.microsoft.com/office/drawing/2014/main" id="{2EFC184E-C388-AEA7-D840-410B623A444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2807" y="3546686"/>
            <a:ext cx="3590988" cy="2540624"/>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0015B939-F527-4117-B775-533A401685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8848" y="3090672"/>
            <a:ext cx="2889504" cy="1636776"/>
          </a:xfrm>
          <a:prstGeom prst="rect">
            <a:avLst/>
          </a:prstGeom>
          <a:solidFill>
            <a:srgbClr val="5960E3">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26" name="Picture 2" descr="Image preview">
            <a:extLst>
              <a:ext uri="{FF2B5EF4-FFF2-40B4-BE49-F238E27FC236}">
                <a16:creationId xmlns:a16="http://schemas.microsoft.com/office/drawing/2014/main" id="{8FB532AA-7752-BB24-348A-AC843D4F606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tretch>
            <a:fillRect/>
          </a:stretch>
        </p:blipFill>
        <p:spPr bwMode="auto">
          <a:xfrm>
            <a:off x="4734335" y="3236090"/>
            <a:ext cx="2418528" cy="1360422"/>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1038">
            <a:extLst>
              <a:ext uri="{FF2B5EF4-FFF2-40B4-BE49-F238E27FC236}">
                <a16:creationId xmlns:a16="http://schemas.microsoft.com/office/drawing/2014/main" id="{522BCFB4-3880-430A-9E42-4D844E8F65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8848" y="4901184"/>
            <a:ext cx="2889504" cy="1636776"/>
          </a:xfrm>
          <a:prstGeom prst="rect">
            <a:avLst/>
          </a:prstGeom>
          <a:solidFill>
            <a:srgbClr val="5960E3">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group of people posing for a photo&#10;&#10;Description automatically generated">
            <a:extLst>
              <a:ext uri="{FF2B5EF4-FFF2-40B4-BE49-F238E27FC236}">
                <a16:creationId xmlns:a16="http://schemas.microsoft.com/office/drawing/2014/main" id="{C5B01341-8DF8-D9EF-68C2-E5A01289607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735180" y="5038435"/>
            <a:ext cx="2416837" cy="1359471"/>
          </a:xfrm>
          <a:prstGeom prst="rect">
            <a:avLst/>
          </a:prstGeom>
        </p:spPr>
      </p:pic>
      <p:sp>
        <p:nvSpPr>
          <p:cNvPr id="1041" name="Rectangle 1040">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3A32441-BD3E-D54F-EC32-A6952FCD9377}"/>
              </a:ext>
            </a:extLst>
          </p:cNvPr>
          <p:cNvSpPr txBox="1"/>
          <p:nvPr/>
        </p:nvSpPr>
        <p:spPr>
          <a:xfrm>
            <a:off x="7957972" y="763523"/>
            <a:ext cx="3754415" cy="5330952"/>
          </a:xfrm>
          <a:prstGeom prst="rect">
            <a:avLst/>
          </a:prstGeom>
        </p:spPr>
        <p:txBody>
          <a:bodyPr vert="horz" lIns="91440" tIns="45720" rIns="91440" bIns="45720" rtlCol="0" anchor="ctr">
            <a:normAutofit/>
          </a:bodyPr>
          <a:lstStyle/>
          <a:p>
            <a:pPr marL="342900" indent="-228600" algn="just">
              <a:lnSpc>
                <a:spcPct val="90000"/>
              </a:lnSpc>
              <a:spcAft>
                <a:spcPts val="600"/>
              </a:spcAft>
              <a:buFont typeface="Arial" panose="020B0604020202020204" pitchFamily="34" charset="0"/>
              <a:buChar char="•"/>
            </a:pPr>
            <a:r>
              <a:rPr lang="en-US" sz="2200" dirty="0">
                <a:solidFill>
                  <a:srgbClr val="FFFFFF"/>
                </a:solidFill>
                <a:effectLst/>
              </a:rPr>
              <a:t>These women school leaders have started a process of writing a book by women for women in the teaching profession with the support of KZN Women Authors Forum.</a:t>
            </a:r>
          </a:p>
          <a:p>
            <a:pPr marL="342900" indent="-228600" algn="just">
              <a:lnSpc>
                <a:spcPct val="90000"/>
              </a:lnSpc>
              <a:spcAft>
                <a:spcPts val="600"/>
              </a:spcAft>
              <a:buFont typeface="Arial" panose="020B0604020202020204" pitchFamily="34" charset="0"/>
              <a:buChar char="•"/>
            </a:pPr>
            <a:r>
              <a:rPr lang="en-US" sz="2200" b="1" dirty="0">
                <a:solidFill>
                  <a:srgbClr val="FFFFFF"/>
                </a:solidFill>
              </a:rPr>
              <a:t>It covers gender-based violence on women in the profession, their struggles and strategies to overcome them, as well as their successes.</a:t>
            </a:r>
          </a:p>
          <a:p>
            <a:pPr marL="342900" indent="-228600" algn="just">
              <a:lnSpc>
                <a:spcPct val="90000"/>
              </a:lnSpc>
              <a:spcAft>
                <a:spcPts val="600"/>
              </a:spcAft>
              <a:buFont typeface="Arial" panose="020B0604020202020204" pitchFamily="34" charset="0"/>
              <a:buChar char="•"/>
            </a:pPr>
            <a:endParaRPr lang="en-US" sz="2200" dirty="0">
              <a:solidFill>
                <a:srgbClr val="FFFFFF"/>
              </a:solidFill>
              <a:effectLst/>
            </a:endParaRPr>
          </a:p>
          <a:p>
            <a:pPr indent="-228600" algn="just">
              <a:lnSpc>
                <a:spcPct val="90000"/>
              </a:lnSpc>
              <a:spcAft>
                <a:spcPts val="600"/>
              </a:spcAft>
              <a:buFont typeface="Arial" panose="020B0604020202020204" pitchFamily="34" charset="0"/>
              <a:buChar char="•"/>
            </a:pPr>
            <a:endParaRPr lang="en-US" sz="2200" dirty="0">
              <a:solidFill>
                <a:srgbClr val="FFFFFF"/>
              </a:solidFill>
              <a:effectLst/>
            </a:endParaRPr>
          </a:p>
        </p:txBody>
      </p:sp>
      <p:sp>
        <p:nvSpPr>
          <p:cNvPr id="3" name="object 3"/>
          <p:cNvSpPr txBox="1">
            <a:spLocks noGrp="1"/>
          </p:cNvSpPr>
          <p:nvPr>
            <p:ph type="sldNum" sz="quarter" idx="7"/>
          </p:nvPr>
        </p:nvSpPr>
        <p:spPr>
          <a:xfrm>
            <a:off x="10751306" y="6535157"/>
            <a:ext cx="717963" cy="274320"/>
          </a:xfrm>
          <a:prstGeom prst="rect">
            <a:avLst/>
          </a:prstGeom>
        </p:spPr>
        <p:txBody>
          <a:bodyPr vert="horz" lIns="91440" tIns="45720" rIns="91440" bIns="45720" rtlCol="0" anchor="ctr">
            <a:normAutofit/>
          </a:bodyPr>
          <a:lstStyle>
            <a:defPPr>
              <a:defRPr kern="0"/>
            </a:defPPr>
            <a:lvl1pPr>
              <a:defRPr sz="1200" b="0" i="0">
                <a:solidFill>
                  <a:schemeClr val="tx1"/>
                </a:solidFill>
                <a:latin typeface="Arial"/>
                <a:cs typeface="Arial"/>
              </a:defRPr>
            </a:lvl1pPr>
          </a:lstStyle>
          <a:p>
            <a:pPr algn="r">
              <a:spcAft>
                <a:spcPts val="600"/>
              </a:spcAft>
            </a:pPr>
            <a:fld id="{81D60167-4931-47E6-BA6A-407CBD079E47}" type="slidenum">
              <a:rPr lang="en-US" sz="1050" spc="-5">
                <a:solidFill>
                  <a:schemeClr val="tx1">
                    <a:lumMod val="50000"/>
                    <a:lumOff val="50000"/>
                  </a:schemeClr>
                </a:solidFill>
                <a:latin typeface="+mn-lt"/>
                <a:cs typeface="+mn-cs"/>
              </a:rPr>
              <a:pPr algn="r">
                <a:spcAft>
                  <a:spcPts val="600"/>
                </a:spcAft>
              </a:pPr>
              <a:t>51</a:t>
            </a:fld>
            <a:endParaRPr lang="en-US" sz="1050" spc="-25">
              <a:solidFill>
                <a:schemeClr val="tx1">
                  <a:lumMod val="50000"/>
                  <a:lumOff val="50000"/>
                </a:schemeClr>
              </a:solidFill>
              <a:latin typeface="+mn-lt"/>
              <a:cs typeface="+mn-cs"/>
            </a:endParaRPr>
          </a:p>
        </p:txBody>
      </p:sp>
    </p:spTree>
    <p:extLst>
      <p:ext uri="{BB962C8B-B14F-4D97-AF65-F5344CB8AC3E}">
        <p14:creationId xmlns:p14="http://schemas.microsoft.com/office/powerpoint/2010/main" val="21735658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9"/>
        <p:cNvGrpSpPr/>
        <p:nvPr/>
      </p:nvGrpSpPr>
      <p:grpSpPr>
        <a:xfrm>
          <a:off x="0" y="0"/>
          <a:ext cx="0" cy="0"/>
          <a:chOff x="0" y="0"/>
          <a:chExt cx="0" cy="0"/>
        </a:xfrm>
      </p:grpSpPr>
      <p:sp useBgFill="1">
        <p:nvSpPr>
          <p:cNvPr id="233" name="Rectangle 232">
            <a:extLst>
              <a:ext uri="{FF2B5EF4-FFF2-40B4-BE49-F238E27FC236}">
                <a16:creationId xmlns:a16="http://schemas.microsoft.com/office/drawing/2014/main" id="{665DBBEF-238B-476B-96AB-8AAC3224EC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Shape 220"/>
          <p:cNvSpPr txBox="1">
            <a:spLocks noGrp="1"/>
          </p:cNvSpPr>
          <p:nvPr>
            <p:ph type="title"/>
          </p:nvPr>
        </p:nvSpPr>
        <p:spPr>
          <a:xfrm>
            <a:off x="638882" y="639193"/>
            <a:ext cx="3571810" cy="3573516"/>
          </a:xfrm>
          <a:prstGeom prst="rect">
            <a:avLst/>
          </a:prstGeom>
        </p:spPr>
        <p:txBody>
          <a:bodyPr vert="horz" lIns="91440" tIns="45720" rIns="91440" bIns="45720" rtlCol="0" anchor="b" anchorCtr="0">
            <a:normAutofit/>
          </a:bodyPr>
          <a:lstStyle/>
          <a:p>
            <a:pPr marL="0" marR="0" lvl="0" indent="0" algn="l">
              <a:lnSpc>
                <a:spcPct val="90000"/>
              </a:lnSpc>
              <a:spcBef>
                <a:spcPct val="0"/>
              </a:spcBef>
            </a:pPr>
            <a:r>
              <a:rPr lang="en-US" sz="4600" kern="1200" dirty="0">
                <a:solidFill>
                  <a:schemeClr val="tx1"/>
                </a:solidFill>
                <a:latin typeface="+mj-lt"/>
                <a:ea typeface="+mj-ea"/>
                <a:cs typeface="+mj-cs"/>
              </a:rPr>
              <a:t>PART E</a:t>
            </a:r>
            <a:br>
              <a:rPr lang="en-US" sz="4600" kern="1200" dirty="0">
                <a:solidFill>
                  <a:schemeClr val="tx1"/>
                </a:solidFill>
                <a:latin typeface="+mj-lt"/>
                <a:ea typeface="+mj-ea"/>
                <a:cs typeface="+mj-cs"/>
              </a:rPr>
            </a:br>
            <a:r>
              <a:rPr lang="en-US" sz="4600" kern="1200" dirty="0">
                <a:solidFill>
                  <a:schemeClr val="tx1"/>
                </a:solidFill>
                <a:latin typeface="+mj-lt"/>
                <a:ea typeface="+mj-ea"/>
                <a:cs typeface="+mj-cs"/>
              </a:rPr>
              <a:t>FINANCIAL  INFORMATION </a:t>
            </a:r>
          </a:p>
        </p:txBody>
      </p:sp>
      <p:sp>
        <p:nvSpPr>
          <p:cNvPr id="23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Shape 221"/>
          <p:cNvSpPr txBox="1">
            <a:spLocks noGrp="1"/>
          </p:cNvSpPr>
          <p:nvPr>
            <p:ph type="sldNum" idx="12"/>
          </p:nvPr>
        </p:nvSpPr>
        <p:spPr>
          <a:xfrm>
            <a:off x="8610600" y="6356350"/>
            <a:ext cx="2743200" cy="365125"/>
          </a:xfrm>
          <a:prstGeom prst="rect">
            <a:avLst/>
          </a:prstGeom>
        </p:spPr>
        <p:txBody>
          <a:bodyPr vert="horz" lIns="91440" tIns="45720" rIns="91440" bIns="45720" rtlCol="0" anchor="ctr" anchorCtr="0">
            <a:normAutofit/>
          </a:bodyPr>
          <a:lstStyle/>
          <a:p>
            <a:pPr>
              <a:spcAft>
                <a:spcPts val="600"/>
              </a:spcAft>
              <a:defRPr/>
            </a:pPr>
            <a:fld id="{00000000-1234-1234-1234-123412341234}" type="slidenum">
              <a:rPr lang="en-US"/>
              <a:pPr>
                <a:spcAft>
                  <a:spcPts val="600"/>
                </a:spcAft>
                <a:defRPr/>
              </a:pPr>
              <a:t>52</a:t>
            </a:fld>
            <a:endParaRPr lang="en-US"/>
          </a:p>
        </p:txBody>
      </p:sp>
      <p:pic>
        <p:nvPicPr>
          <p:cNvPr id="3" name="Picture 2">
            <a:extLst>
              <a:ext uri="{FF2B5EF4-FFF2-40B4-BE49-F238E27FC236}">
                <a16:creationId xmlns:a16="http://schemas.microsoft.com/office/drawing/2014/main" id="{95CFC42A-E3DD-5C2B-EF60-86C193A09D4F}"/>
              </a:ext>
            </a:extLst>
          </p:cNvPr>
          <p:cNvPicPr>
            <a:picLocks noChangeAspect="1"/>
          </p:cNvPicPr>
          <p:nvPr/>
        </p:nvPicPr>
        <p:blipFill rotWithShape="1">
          <a:blip r:embed="rId3"/>
          <a:srcRect l="3498" r="14104" b="5795"/>
          <a:stretch/>
        </p:blipFill>
        <p:spPr>
          <a:xfrm>
            <a:off x="6020973" y="0"/>
            <a:ext cx="6171028" cy="6858000"/>
          </a:xfrm>
          <a:prstGeom prst="rect">
            <a:avLst/>
          </a:prstGeom>
        </p:spPr>
      </p:pic>
    </p:spTree>
    <p:extLst>
      <p:ext uri="{BB962C8B-B14F-4D97-AF65-F5344CB8AC3E}">
        <p14:creationId xmlns:p14="http://schemas.microsoft.com/office/powerpoint/2010/main" val="195783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20"/>
                                        </p:tgtEl>
                                        <p:attrNameLst>
                                          <p:attrName>style.visibility</p:attrName>
                                        </p:attrNameLst>
                                      </p:cBhvr>
                                      <p:to>
                                        <p:strVal val="visible"/>
                                      </p:to>
                                    </p:set>
                                    <p:animEffect transition="in" filter="fade">
                                      <p:cBhvr>
                                        <p:cTn id="7" dur="4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7365" y="21081"/>
            <a:ext cx="11777268" cy="592983"/>
          </a:xfrm>
          <a:prstGeom prst="rect">
            <a:avLst/>
          </a:prstGeom>
        </p:spPr>
        <p:txBody>
          <a:bodyPr vert="horz" wrap="square" lIns="0" tIns="99568" rIns="0" bIns="0" rtlCol="0">
            <a:spAutoFit/>
          </a:bodyPr>
          <a:lstStyle/>
          <a:p>
            <a:pPr marL="12700" algn="ctr">
              <a:lnSpc>
                <a:spcPct val="100000"/>
              </a:lnSpc>
              <a:spcBef>
                <a:spcPts val="100"/>
              </a:spcBef>
            </a:pPr>
            <a:r>
              <a:rPr lang="en-GB" sz="3200" b="1" i="0" dirty="0">
                <a:solidFill>
                  <a:schemeClr val="tx1"/>
                </a:solidFill>
                <a:latin typeface="+mn-lt"/>
              </a:rPr>
              <a:t>STATEMENT</a:t>
            </a:r>
            <a:r>
              <a:rPr lang="en-GB" sz="3200" b="1" i="0" spc="-50" dirty="0">
                <a:solidFill>
                  <a:schemeClr val="tx1"/>
                </a:solidFill>
                <a:latin typeface="+mn-lt"/>
              </a:rPr>
              <a:t> </a:t>
            </a:r>
            <a:r>
              <a:rPr lang="en-GB" sz="3200" b="1" i="0" dirty="0">
                <a:solidFill>
                  <a:schemeClr val="tx1"/>
                </a:solidFill>
                <a:latin typeface="+mn-lt"/>
              </a:rPr>
              <a:t>OF</a:t>
            </a:r>
            <a:r>
              <a:rPr lang="en-GB" sz="3200" b="1" i="0" spc="-30" dirty="0">
                <a:solidFill>
                  <a:schemeClr val="tx1"/>
                </a:solidFill>
                <a:latin typeface="+mn-lt"/>
              </a:rPr>
              <a:t> </a:t>
            </a:r>
            <a:r>
              <a:rPr lang="en-GB" sz="3200" b="1" i="0" dirty="0">
                <a:solidFill>
                  <a:schemeClr val="tx1"/>
                </a:solidFill>
                <a:latin typeface="+mn-lt"/>
              </a:rPr>
              <a:t>FINANCIAL</a:t>
            </a:r>
            <a:r>
              <a:rPr lang="en-GB" sz="3200" b="1" i="0" spc="-45" dirty="0">
                <a:solidFill>
                  <a:schemeClr val="tx1"/>
                </a:solidFill>
                <a:latin typeface="+mn-lt"/>
              </a:rPr>
              <a:t> </a:t>
            </a:r>
            <a:r>
              <a:rPr lang="en-GB" sz="3200" b="1" i="0" dirty="0">
                <a:solidFill>
                  <a:schemeClr val="tx1"/>
                </a:solidFill>
                <a:latin typeface="+mn-lt"/>
              </a:rPr>
              <a:t>POSITION</a:t>
            </a:r>
            <a:r>
              <a:rPr lang="en-GB" sz="3200" b="1" i="0" spc="-50" dirty="0">
                <a:solidFill>
                  <a:schemeClr val="tx1"/>
                </a:solidFill>
                <a:latin typeface="+mn-lt"/>
              </a:rPr>
              <a:t> </a:t>
            </a:r>
            <a:r>
              <a:rPr lang="en-GB" sz="3200" b="1" i="0" dirty="0">
                <a:solidFill>
                  <a:schemeClr val="tx1"/>
                </a:solidFill>
                <a:latin typeface="+mn-lt"/>
              </a:rPr>
              <a:t>AS</a:t>
            </a:r>
            <a:r>
              <a:rPr lang="en-GB" sz="3200" b="1" i="0" spc="-45" dirty="0">
                <a:solidFill>
                  <a:schemeClr val="tx1"/>
                </a:solidFill>
                <a:latin typeface="+mn-lt"/>
              </a:rPr>
              <a:t> </a:t>
            </a:r>
            <a:r>
              <a:rPr lang="en-GB" sz="3200" b="1" i="0" dirty="0">
                <a:solidFill>
                  <a:schemeClr val="tx1"/>
                </a:solidFill>
                <a:latin typeface="+mn-lt"/>
              </a:rPr>
              <a:t>AT</a:t>
            </a:r>
            <a:r>
              <a:rPr lang="en-GB" sz="3200" b="1" i="0" spc="-15" dirty="0">
                <a:solidFill>
                  <a:schemeClr val="tx1"/>
                </a:solidFill>
                <a:latin typeface="+mn-lt"/>
              </a:rPr>
              <a:t> </a:t>
            </a:r>
            <a:r>
              <a:rPr lang="en-GB" sz="3200" b="1" i="0" dirty="0">
                <a:solidFill>
                  <a:schemeClr val="tx1"/>
                </a:solidFill>
                <a:latin typeface="+mn-lt"/>
              </a:rPr>
              <a:t>31</a:t>
            </a:r>
            <a:r>
              <a:rPr lang="en-GB" sz="3200" b="1" i="0" spc="-20" dirty="0">
                <a:solidFill>
                  <a:schemeClr val="tx1"/>
                </a:solidFill>
                <a:latin typeface="+mn-lt"/>
              </a:rPr>
              <a:t> </a:t>
            </a:r>
            <a:r>
              <a:rPr lang="en-GB" sz="3200" b="1" i="0" dirty="0">
                <a:solidFill>
                  <a:schemeClr val="tx1"/>
                </a:solidFill>
                <a:latin typeface="+mn-lt"/>
              </a:rPr>
              <a:t>MARCH</a:t>
            </a:r>
            <a:r>
              <a:rPr lang="en-GB" sz="3200" b="1" i="0" spc="-40" dirty="0">
                <a:solidFill>
                  <a:schemeClr val="tx1"/>
                </a:solidFill>
                <a:latin typeface="+mn-lt"/>
              </a:rPr>
              <a:t> </a:t>
            </a:r>
            <a:r>
              <a:rPr lang="en-GB" sz="3200" b="1" i="0" spc="-20" dirty="0">
                <a:solidFill>
                  <a:schemeClr val="tx1"/>
                </a:solidFill>
                <a:latin typeface="+mn-lt"/>
              </a:rPr>
              <a:t>2022</a:t>
            </a:r>
            <a:endParaRPr lang="en-GB" sz="3200" b="1" i="0" dirty="0">
              <a:solidFill>
                <a:schemeClr val="tx1"/>
              </a:solidFill>
              <a:latin typeface="+mn-lt"/>
            </a:endParaRPr>
          </a:p>
        </p:txBody>
      </p:sp>
      <p:pic>
        <p:nvPicPr>
          <p:cNvPr id="6" name="Picture 5">
            <a:extLst>
              <a:ext uri="{FF2B5EF4-FFF2-40B4-BE49-F238E27FC236}">
                <a16:creationId xmlns:a16="http://schemas.microsoft.com/office/drawing/2014/main" id="{EBC1D518-98F1-C1FF-E7D3-298BFBC19081}"/>
              </a:ext>
            </a:extLst>
          </p:cNvPr>
          <p:cNvPicPr>
            <a:picLocks noChangeAspect="1"/>
          </p:cNvPicPr>
          <p:nvPr/>
        </p:nvPicPr>
        <p:blipFill>
          <a:blip r:embed="rId2"/>
          <a:stretch>
            <a:fillRect/>
          </a:stretch>
        </p:blipFill>
        <p:spPr>
          <a:xfrm>
            <a:off x="-26858" y="728663"/>
            <a:ext cx="12218858" cy="6129337"/>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2493" y="238539"/>
            <a:ext cx="11018520" cy="1434415"/>
          </a:xfrm>
          <a:prstGeom prst="rect">
            <a:avLst/>
          </a:prstGeom>
        </p:spPr>
        <p:txBody>
          <a:bodyPr vert="horz" lIns="91440" tIns="45720" rIns="91440" bIns="45720" rtlCol="0" anchor="b">
            <a:normAutofit/>
          </a:bodyPr>
          <a:lstStyle/>
          <a:p>
            <a:pPr marL="90805"/>
            <a:r>
              <a:rPr lang="en-US" sz="5400" b="1" i="0" dirty="0"/>
              <a:t>NOTES:</a:t>
            </a:r>
            <a:r>
              <a:rPr lang="en-US" sz="5400" b="1" i="0" spc="-55" dirty="0"/>
              <a:t> </a:t>
            </a:r>
            <a:r>
              <a:rPr lang="en-US" sz="5400" b="1" i="0" dirty="0"/>
              <a:t>FINANCIAL</a:t>
            </a:r>
            <a:r>
              <a:rPr lang="en-US" sz="5400" b="1" i="0" spc="-35" dirty="0"/>
              <a:t> </a:t>
            </a:r>
            <a:r>
              <a:rPr lang="en-US" sz="5400" b="1" i="0" spc="-10" dirty="0"/>
              <a:t>POSITION</a:t>
            </a:r>
            <a:endParaRPr lang="en-US" sz="5400" b="1" dirty="0"/>
          </a:p>
        </p:txBody>
      </p:sp>
      <p:sp>
        <p:nvSpPr>
          <p:cNvPr id="3" name="Content Placeholder 4">
            <a:extLst>
              <a:ext uri="{FF2B5EF4-FFF2-40B4-BE49-F238E27FC236}">
                <a16:creationId xmlns:a16="http://schemas.microsoft.com/office/drawing/2014/main" id="{F254266A-FEB7-F2B7-F521-AE879D7D408A}"/>
              </a:ext>
            </a:extLst>
          </p:cNvPr>
          <p:cNvSpPr txBox="1">
            <a:spLocks/>
          </p:cNvSpPr>
          <p:nvPr/>
        </p:nvSpPr>
        <p:spPr>
          <a:xfrm>
            <a:off x="187287" y="1772985"/>
            <a:ext cx="7370284" cy="5048439"/>
          </a:xfrm>
          <a:prstGeom prst="rect">
            <a:avLst/>
          </a:prstGeom>
        </p:spPr>
        <p:txBody>
          <a:bodyPr vert="horz" lIns="91440" tIns="45720" rIns="91440" bIns="45720" rtlCol="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667" kern="1200">
                <a:solidFill>
                  <a:schemeClr val="tx1">
                    <a:lumMod val="65000"/>
                    <a:lumOff val="35000"/>
                  </a:schemeClr>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panose="020B0604020202020204" pitchFamily="34" charset="0"/>
              <a:buChar char="•"/>
              <a:defRPr sz="2133" kern="1200">
                <a:solidFill>
                  <a:schemeClr val="tx1">
                    <a:lumMod val="65000"/>
                    <a:lumOff val="35000"/>
                  </a:schemeClr>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867" kern="1200">
                <a:solidFill>
                  <a:schemeClr val="tx1">
                    <a:lumMod val="65000"/>
                    <a:lumOff val="35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600" defTabSz="914400" fontAlgn="auto">
              <a:spcBef>
                <a:spcPts val="1000"/>
              </a:spcBef>
              <a:spcAft>
                <a:spcPts val="0"/>
              </a:spcAft>
              <a:buClrTx/>
              <a:buSzTx/>
              <a:tabLst/>
              <a:defRPr/>
            </a:pPr>
            <a:r>
              <a:rPr kumimoji="0" lang="en-US" sz="2400" b="1" i="0" u="none" strike="noStrike" cap="none" spc="0" normalizeH="0" baseline="0" noProof="0" dirty="0">
                <a:ln>
                  <a:noFill/>
                </a:ln>
                <a:solidFill>
                  <a:schemeClr val="tx1"/>
                </a:solidFill>
                <a:effectLst/>
                <a:uLnTx/>
                <a:uFillTx/>
                <a:latin typeface="+mn-lt"/>
                <a:ea typeface="+mn-ea"/>
                <a:cs typeface="+mn-cs"/>
              </a:rPr>
              <a:t>Total assets increased by 10% -</a:t>
            </a:r>
          </a:p>
          <a:p>
            <a:pPr lvl="1" indent="-228600" defTabSz="914400"/>
            <a:r>
              <a:rPr kumimoji="0" lang="en-US" sz="2400" b="0" i="0" u="none" strike="noStrike" cap="none" spc="0" normalizeH="0" baseline="0" noProof="0" dirty="0">
                <a:ln>
                  <a:noFill/>
                </a:ln>
                <a:solidFill>
                  <a:schemeClr val="tx1"/>
                </a:solidFill>
                <a:effectLst/>
                <a:uLnTx/>
                <a:uFillTx/>
                <a:latin typeface="+mn-lt"/>
                <a:ea typeface="+mn-ea"/>
                <a:cs typeface="+mn-cs"/>
              </a:rPr>
              <a:t>property, plant and equipment</a:t>
            </a:r>
          </a:p>
          <a:p>
            <a:pPr lvl="1" indent="-228600" defTabSz="914400"/>
            <a:r>
              <a:rPr kumimoji="0" lang="en-US" sz="2400" b="0" i="0" u="none" strike="noStrike" cap="none" spc="0" normalizeH="0" baseline="0" noProof="0" dirty="0">
                <a:ln>
                  <a:noFill/>
                </a:ln>
                <a:solidFill>
                  <a:schemeClr val="tx1"/>
                </a:solidFill>
                <a:effectLst/>
                <a:uLnTx/>
                <a:uFillTx/>
                <a:latin typeface="+mn-lt"/>
                <a:ea typeface="+mn-ea"/>
                <a:cs typeface="+mn-cs"/>
              </a:rPr>
              <a:t>Receivables from exchange transactions</a:t>
            </a:r>
          </a:p>
          <a:p>
            <a:pPr marL="228594" marR="0" lvl="0" indent="-228600" defTabSz="914400" fontAlgn="auto">
              <a:spcBef>
                <a:spcPts val="1000"/>
              </a:spcBef>
              <a:spcAft>
                <a:spcPts val="0"/>
              </a:spcAft>
              <a:buClrTx/>
              <a:buSzTx/>
              <a:tabLst/>
              <a:defRPr/>
            </a:pPr>
            <a:r>
              <a:rPr kumimoji="0" lang="en-US" sz="2400" b="1" i="0" u="none" strike="noStrike" cap="none" spc="0" normalizeH="0" baseline="0" noProof="0" dirty="0">
                <a:ln>
                  <a:noFill/>
                </a:ln>
                <a:solidFill>
                  <a:schemeClr val="tx1"/>
                </a:solidFill>
                <a:effectLst/>
                <a:uLnTx/>
                <a:uFillTx/>
                <a:latin typeface="+mn-lt"/>
                <a:ea typeface="+mn-ea"/>
                <a:cs typeface="+mn-cs"/>
              </a:rPr>
              <a:t> Non-current assets increased by 22% </a:t>
            </a:r>
          </a:p>
          <a:p>
            <a:pPr lvl="1" indent="-228600" defTabSz="914400"/>
            <a:r>
              <a:rPr kumimoji="0" lang="en-US" sz="2400" b="0" i="0" u="none" strike="noStrike" cap="none" spc="0" normalizeH="0" baseline="0" noProof="0" dirty="0">
                <a:ln>
                  <a:noFill/>
                </a:ln>
                <a:solidFill>
                  <a:schemeClr val="tx1"/>
                </a:solidFill>
                <a:effectLst/>
                <a:uLnTx/>
                <a:uFillTx/>
                <a:latin typeface="+mn-lt"/>
                <a:ea typeface="+mn-ea"/>
                <a:cs typeface="+mn-cs"/>
              </a:rPr>
              <a:t>acquisition of eastern cape; western cape  and free state offices</a:t>
            </a:r>
          </a:p>
          <a:p>
            <a:pPr marL="228594" marR="0" lvl="0" indent="-228600" defTabSz="914400" fontAlgn="auto">
              <a:spcBef>
                <a:spcPts val="1000"/>
              </a:spcBef>
              <a:spcAft>
                <a:spcPts val="0"/>
              </a:spcAft>
              <a:buClrTx/>
              <a:buSzTx/>
              <a:tabLst/>
              <a:defRPr/>
            </a:pPr>
            <a:r>
              <a:rPr kumimoji="0" lang="en-US" sz="2400" b="1" i="0" u="none" strike="noStrike" cap="none" spc="0" normalizeH="0" baseline="0" noProof="0" dirty="0">
                <a:ln>
                  <a:noFill/>
                </a:ln>
                <a:solidFill>
                  <a:schemeClr val="tx1"/>
                </a:solidFill>
                <a:effectLst/>
                <a:uLnTx/>
                <a:uFillTx/>
                <a:latin typeface="+mn-lt"/>
                <a:ea typeface="+mn-ea"/>
                <a:cs typeface="+mn-cs"/>
              </a:rPr>
              <a:t>Current liabilities decrease of 105%</a:t>
            </a:r>
            <a:endParaRPr kumimoji="0" lang="en-US" sz="2400" b="0" i="0" u="none" strike="noStrike" cap="none" spc="0" normalizeH="0" baseline="0" noProof="0" dirty="0">
              <a:ln>
                <a:noFill/>
              </a:ln>
              <a:solidFill>
                <a:schemeClr val="tx1"/>
              </a:solidFill>
              <a:effectLst/>
              <a:uLnTx/>
              <a:uFillTx/>
              <a:latin typeface="+mn-lt"/>
              <a:ea typeface="+mn-ea"/>
              <a:cs typeface="+mn-cs"/>
            </a:endParaRPr>
          </a:p>
          <a:p>
            <a:pPr lvl="1" indent="-228600" defTabSz="914400"/>
            <a:r>
              <a:rPr kumimoji="0" lang="en-US" sz="2400" b="0" i="0" u="none" strike="noStrike" cap="none" spc="0" normalizeH="0" baseline="0" noProof="0" dirty="0">
                <a:ln>
                  <a:noFill/>
                </a:ln>
                <a:solidFill>
                  <a:schemeClr val="tx1"/>
                </a:solidFill>
                <a:effectLst/>
                <a:uLnTx/>
                <a:uFillTx/>
                <a:latin typeface="+mn-lt"/>
                <a:ea typeface="+mn-ea"/>
                <a:cs typeface="+mn-cs"/>
              </a:rPr>
              <a:t>Change of policy on leave management</a:t>
            </a:r>
          </a:p>
          <a:p>
            <a:pPr marL="228594" marR="0" lvl="0" indent="-228600" defTabSz="914400" fontAlgn="auto">
              <a:spcBef>
                <a:spcPts val="1000"/>
              </a:spcBef>
              <a:spcAft>
                <a:spcPts val="0"/>
              </a:spcAft>
              <a:buClrTx/>
              <a:buSzTx/>
              <a:tabLst/>
              <a:defRPr/>
            </a:pPr>
            <a:r>
              <a:rPr kumimoji="0" lang="en-US" sz="2400" b="1" i="0" u="none" strike="noStrike" cap="none" spc="0" normalizeH="0" baseline="0" noProof="0" dirty="0">
                <a:ln>
                  <a:noFill/>
                </a:ln>
                <a:solidFill>
                  <a:schemeClr val="tx1"/>
                </a:solidFill>
                <a:effectLst/>
                <a:uLnTx/>
                <a:uFillTx/>
                <a:latin typeface="+mn-lt"/>
                <a:ea typeface="+mn-ea"/>
                <a:cs typeface="+mn-cs"/>
              </a:rPr>
              <a:t>Accumulated surplus increase of 2% </a:t>
            </a:r>
          </a:p>
          <a:p>
            <a:pPr lvl="1" indent="-228600" defTabSz="914400"/>
            <a:r>
              <a:rPr kumimoji="0" lang="en-US" sz="2400" b="0" i="0" u="none" strike="noStrike" cap="none" spc="0" normalizeH="0" baseline="0" noProof="0" dirty="0">
                <a:ln>
                  <a:noFill/>
                </a:ln>
                <a:solidFill>
                  <a:schemeClr val="tx1"/>
                </a:solidFill>
                <a:effectLst/>
                <a:uLnTx/>
                <a:uFillTx/>
                <a:latin typeface="+mn-lt"/>
                <a:ea typeface="+mn-ea"/>
                <a:cs typeface="+mn-cs"/>
              </a:rPr>
              <a:t>Unspent CPTD grant</a:t>
            </a:r>
          </a:p>
          <a:p>
            <a:pPr lvl="1" indent="-228600" defTabSz="914400"/>
            <a:r>
              <a:rPr kumimoji="0" lang="en-US" sz="2400" b="0" i="0" u="none" strike="noStrike" cap="none" spc="0" normalizeH="0" baseline="0" noProof="0" dirty="0">
                <a:ln>
                  <a:noFill/>
                </a:ln>
                <a:solidFill>
                  <a:schemeClr val="tx1"/>
                </a:solidFill>
                <a:effectLst/>
                <a:uLnTx/>
                <a:uFillTx/>
                <a:latin typeface="+mn-lt"/>
                <a:ea typeface="+mn-ea"/>
                <a:cs typeface="+mn-cs"/>
              </a:rPr>
              <a:t>Unspent  operating expenses</a:t>
            </a:r>
          </a:p>
          <a:p>
            <a:pPr marL="228594" marR="0" lvl="0" indent="-228600" defTabSz="914400" fontAlgn="auto">
              <a:spcBef>
                <a:spcPts val="1000"/>
              </a:spcBef>
              <a:spcAft>
                <a:spcPts val="0"/>
              </a:spcAft>
              <a:buClrTx/>
              <a:buSzTx/>
              <a:tabLst/>
              <a:defRPr/>
            </a:pPr>
            <a:r>
              <a:rPr kumimoji="0" lang="en-US" sz="2400" b="1" i="0" u="none" strike="noStrike" cap="none" spc="0" normalizeH="0" baseline="0" noProof="0" dirty="0">
                <a:ln>
                  <a:noFill/>
                </a:ln>
                <a:solidFill>
                  <a:schemeClr val="tx1"/>
                </a:solidFill>
                <a:effectLst/>
                <a:uLnTx/>
                <a:uFillTx/>
                <a:latin typeface="+mn-lt"/>
                <a:ea typeface="+mn-ea"/>
                <a:cs typeface="+mn-cs"/>
              </a:rPr>
              <a:t>Financial position of SACE is favorable – going concern</a:t>
            </a:r>
            <a:r>
              <a:rPr kumimoji="0" lang="en-US" sz="2000" b="1" i="0" u="none" strike="noStrike" cap="none" spc="0" normalizeH="0" baseline="0" noProof="0" dirty="0">
                <a:ln>
                  <a:noFill/>
                </a:ln>
                <a:solidFill>
                  <a:schemeClr val="tx1"/>
                </a:solidFill>
                <a:effectLst/>
                <a:uLnTx/>
                <a:uFillTx/>
                <a:latin typeface="+mn-lt"/>
                <a:ea typeface="+mn-ea"/>
                <a:cs typeface="+mn-cs"/>
              </a:rPr>
              <a:t>.</a:t>
            </a:r>
          </a:p>
          <a:p>
            <a:pPr marL="228594" marR="0" lvl="0" indent="-228600" defTabSz="914400" fontAlgn="auto">
              <a:spcBef>
                <a:spcPts val="1000"/>
              </a:spcBef>
              <a:spcAft>
                <a:spcPts val="0"/>
              </a:spcAft>
              <a:buClrTx/>
              <a:buSzTx/>
              <a:tabLst/>
              <a:defRPr/>
            </a:pPr>
            <a:endParaRPr kumimoji="0" lang="en-US" sz="1900" b="0" i="0" u="none" strike="noStrike" cap="none" spc="0" normalizeH="0" baseline="0" noProof="0" dirty="0">
              <a:ln>
                <a:noFill/>
              </a:ln>
              <a:solidFill>
                <a:schemeClr val="tx1"/>
              </a:solidFill>
              <a:effectLst/>
              <a:uLnTx/>
              <a:uFillTx/>
              <a:latin typeface="+mn-lt"/>
              <a:ea typeface="+mn-ea"/>
              <a:cs typeface="+mn-cs"/>
            </a:endParaRPr>
          </a:p>
        </p:txBody>
      </p:sp>
      <p:pic>
        <p:nvPicPr>
          <p:cNvPr id="5" name="Picture 4">
            <a:extLst>
              <a:ext uri="{FF2B5EF4-FFF2-40B4-BE49-F238E27FC236}">
                <a16:creationId xmlns:a16="http://schemas.microsoft.com/office/drawing/2014/main" id="{3B701E19-BC4D-3623-998F-020BCCCEF85D}"/>
              </a:ext>
            </a:extLst>
          </p:cNvPr>
          <p:cNvPicPr>
            <a:picLocks noChangeAspect="1"/>
          </p:cNvPicPr>
          <p:nvPr/>
        </p:nvPicPr>
        <p:blipFill rotWithShape="1">
          <a:blip r:embed="rId2"/>
          <a:srcRect l="23977" r="28160" b="-2"/>
          <a:stretch/>
        </p:blipFill>
        <p:spPr>
          <a:xfrm>
            <a:off x="7557571" y="1971231"/>
            <a:ext cx="4059151" cy="4219257"/>
          </a:xfrm>
          <a:prstGeom prst="rect">
            <a:avLst/>
          </a:prstGeom>
        </p:spPr>
      </p:pic>
    </p:spTree>
    <p:extLst>
      <p:ext uri="{BB962C8B-B14F-4D97-AF65-F5344CB8AC3E}">
        <p14:creationId xmlns:p14="http://schemas.microsoft.com/office/powerpoint/2010/main" val="28405347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07365" y="21081"/>
            <a:ext cx="11777268" cy="566181"/>
          </a:xfrm>
          <a:prstGeom prst="rect">
            <a:avLst/>
          </a:prstGeom>
        </p:spPr>
        <p:txBody>
          <a:bodyPr vert="horz" wrap="square" lIns="0" tIns="12065" rIns="0" bIns="0" rtlCol="0">
            <a:spAutoFit/>
          </a:bodyPr>
          <a:lstStyle/>
          <a:p>
            <a:pPr marL="847090" algn="ctr">
              <a:lnSpc>
                <a:spcPct val="100000"/>
              </a:lnSpc>
              <a:spcBef>
                <a:spcPts val="95"/>
              </a:spcBef>
            </a:pPr>
            <a:r>
              <a:rPr lang="en-ZA" sz="3600" i="0" dirty="0">
                <a:solidFill>
                  <a:schemeClr val="tx1"/>
                </a:solidFill>
                <a:latin typeface="+mn-lt"/>
              </a:rPr>
              <a:t>STATEMENT</a:t>
            </a:r>
            <a:r>
              <a:rPr lang="en-ZA" sz="3600" i="0" spc="-125" dirty="0">
                <a:solidFill>
                  <a:schemeClr val="tx1"/>
                </a:solidFill>
                <a:latin typeface="+mn-lt"/>
              </a:rPr>
              <a:t> </a:t>
            </a:r>
            <a:r>
              <a:rPr lang="en-ZA" sz="3600" i="0" dirty="0">
                <a:solidFill>
                  <a:schemeClr val="tx1"/>
                </a:solidFill>
                <a:latin typeface="+mn-lt"/>
              </a:rPr>
              <a:t>OF</a:t>
            </a:r>
            <a:r>
              <a:rPr lang="en-ZA" sz="3600" i="0" spc="-140" dirty="0">
                <a:solidFill>
                  <a:schemeClr val="tx1"/>
                </a:solidFill>
                <a:latin typeface="+mn-lt"/>
              </a:rPr>
              <a:t> </a:t>
            </a:r>
            <a:r>
              <a:rPr lang="en-ZA" sz="3600" i="0" dirty="0">
                <a:solidFill>
                  <a:schemeClr val="tx1"/>
                </a:solidFill>
                <a:latin typeface="+mn-lt"/>
              </a:rPr>
              <a:t>FINANCIAL</a:t>
            </a:r>
            <a:r>
              <a:rPr lang="en-ZA" sz="3600" i="0" spc="-145" dirty="0">
                <a:solidFill>
                  <a:schemeClr val="tx1"/>
                </a:solidFill>
                <a:latin typeface="+mn-lt"/>
              </a:rPr>
              <a:t> </a:t>
            </a:r>
            <a:r>
              <a:rPr lang="en-ZA" sz="3600" i="0" spc="-10" dirty="0">
                <a:solidFill>
                  <a:schemeClr val="tx1"/>
                </a:solidFill>
                <a:latin typeface="+mn-lt"/>
              </a:rPr>
              <a:t>PERFORMANCE</a:t>
            </a:r>
          </a:p>
        </p:txBody>
      </p:sp>
      <p:pic>
        <p:nvPicPr>
          <p:cNvPr id="6" name="Picture 5">
            <a:extLst>
              <a:ext uri="{FF2B5EF4-FFF2-40B4-BE49-F238E27FC236}">
                <a16:creationId xmlns:a16="http://schemas.microsoft.com/office/drawing/2014/main" id="{9A928AE5-03E6-C1B7-BE1D-24876E51EDA1}"/>
              </a:ext>
            </a:extLst>
          </p:cNvPr>
          <p:cNvPicPr>
            <a:picLocks noChangeAspect="1"/>
          </p:cNvPicPr>
          <p:nvPr/>
        </p:nvPicPr>
        <p:blipFill>
          <a:blip r:embed="rId2"/>
          <a:stretch>
            <a:fillRect/>
          </a:stretch>
        </p:blipFill>
        <p:spPr>
          <a:xfrm>
            <a:off x="140464" y="710042"/>
            <a:ext cx="11911070" cy="6038741"/>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572493" y="238539"/>
            <a:ext cx="11018520" cy="1434415"/>
          </a:xfrm>
          <a:prstGeom prst="rect">
            <a:avLst/>
          </a:prstGeom>
        </p:spPr>
        <p:txBody>
          <a:bodyPr vert="horz" lIns="91440" tIns="45720" rIns="91440" bIns="45720" rtlCol="0" anchor="b">
            <a:normAutofit/>
          </a:bodyPr>
          <a:lstStyle/>
          <a:p>
            <a:pPr marL="91440"/>
            <a:r>
              <a:rPr lang="en-US" sz="5400" b="1" i="0" dirty="0"/>
              <a:t>NOTES:</a:t>
            </a:r>
            <a:r>
              <a:rPr lang="en-US" sz="5400" b="1" i="0" spc="-25" dirty="0"/>
              <a:t> </a:t>
            </a:r>
            <a:r>
              <a:rPr lang="en-US" sz="5400" b="1" i="0" dirty="0"/>
              <a:t>FINANCIAL</a:t>
            </a:r>
            <a:r>
              <a:rPr lang="en-US" sz="5400" b="1" i="0" spc="-25" dirty="0"/>
              <a:t> </a:t>
            </a:r>
            <a:r>
              <a:rPr lang="en-US" sz="5400" b="1" i="0" spc="-10" dirty="0"/>
              <a:t>PERFORMANCE</a:t>
            </a:r>
            <a:endParaRPr lang="en-US" sz="5400" b="1" dirty="0"/>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C644953-EBAB-09F3-442D-A5C4412775AF}"/>
              </a:ext>
            </a:extLst>
          </p:cNvPr>
          <p:cNvSpPr txBox="1">
            <a:spLocks/>
          </p:cNvSpPr>
          <p:nvPr/>
        </p:nvSpPr>
        <p:spPr>
          <a:xfrm>
            <a:off x="220336" y="1791273"/>
            <a:ext cx="7455321" cy="4929015"/>
          </a:xfrm>
          <a:prstGeom prst="rect">
            <a:avLst/>
          </a:prstGeom>
        </p:spPr>
        <p:txBody>
          <a:bodyPr vert="horz" lIns="91440" tIns="45720" rIns="91440" bIns="45720" rtlCol="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667" kern="1200">
                <a:solidFill>
                  <a:schemeClr val="tx1">
                    <a:lumMod val="65000"/>
                    <a:lumOff val="35000"/>
                  </a:schemeClr>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panose="020B0604020202020204" pitchFamily="34" charset="0"/>
              <a:buChar char="•"/>
              <a:defRPr sz="2133" kern="1200">
                <a:solidFill>
                  <a:schemeClr val="tx1">
                    <a:lumMod val="65000"/>
                    <a:lumOff val="35000"/>
                  </a:schemeClr>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867" kern="1200">
                <a:solidFill>
                  <a:schemeClr val="tx1">
                    <a:lumMod val="65000"/>
                    <a:lumOff val="35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600" defTabSz="914400" fontAlgn="auto">
              <a:spcBef>
                <a:spcPts val="1000"/>
              </a:spcBef>
              <a:spcAft>
                <a:spcPts val="0"/>
              </a:spcAft>
              <a:buClrTx/>
              <a:buSzTx/>
              <a:tabLst/>
              <a:defRPr/>
            </a:pPr>
            <a:r>
              <a:rPr kumimoji="0" lang="en-US" sz="2400" b="1" i="0" u="none" strike="noStrike" cap="none" spc="0" normalizeH="0" baseline="0" noProof="0" dirty="0">
                <a:ln>
                  <a:noFill/>
                </a:ln>
                <a:solidFill>
                  <a:schemeClr val="tx1"/>
                </a:solidFill>
                <a:effectLst/>
                <a:uLnTx/>
                <a:uFillTx/>
                <a:latin typeface="+mn-lt"/>
                <a:ea typeface="+mn-ea"/>
                <a:cs typeface="+mn-cs"/>
              </a:rPr>
              <a:t>Revenue from Operating Transactions increased by 58%</a:t>
            </a:r>
          </a:p>
          <a:p>
            <a:pPr lvl="1" indent="-228600" defTabSz="914400"/>
            <a:r>
              <a:rPr kumimoji="0" lang="en-US" sz="2400" b="0" i="0" u="none" strike="noStrike" cap="none" spc="0" normalizeH="0" baseline="0" noProof="0" dirty="0">
                <a:ln>
                  <a:noFill/>
                </a:ln>
                <a:solidFill>
                  <a:schemeClr val="tx1"/>
                </a:solidFill>
                <a:effectLst/>
                <a:uLnTx/>
                <a:uFillTx/>
                <a:latin typeface="+mn-lt"/>
                <a:ea typeface="+mn-ea"/>
                <a:cs typeface="+mn-cs"/>
              </a:rPr>
              <a:t>Increase in registration-related revenue</a:t>
            </a:r>
          </a:p>
          <a:p>
            <a:pPr marL="228594" marR="0" lvl="0" indent="-228600" defTabSz="914400" fontAlgn="auto">
              <a:spcBef>
                <a:spcPts val="1000"/>
              </a:spcBef>
              <a:spcAft>
                <a:spcPts val="0"/>
              </a:spcAft>
              <a:buClrTx/>
              <a:buSzTx/>
              <a:tabLst/>
              <a:defRPr/>
            </a:pPr>
            <a:r>
              <a:rPr lang="en-US" sz="2400" b="1" dirty="0">
                <a:solidFill>
                  <a:schemeClr val="tx1"/>
                </a:solidFill>
                <a:latin typeface="+mn-lt"/>
                <a:ea typeface="+mn-ea"/>
                <a:cs typeface="+mn-cs"/>
              </a:rPr>
              <a:t>An </a:t>
            </a:r>
            <a:r>
              <a:rPr lang="en-US" sz="2400" b="1" dirty="0" err="1">
                <a:solidFill>
                  <a:schemeClr val="tx1"/>
                </a:solidFill>
                <a:latin typeface="+mn-lt"/>
                <a:ea typeface="+mn-ea"/>
                <a:cs typeface="+mn-cs"/>
              </a:rPr>
              <a:t>i</a:t>
            </a:r>
            <a:r>
              <a:rPr kumimoji="0" lang="en-US" sz="2400" b="1" i="0" u="none" strike="noStrike" cap="none" spc="0" normalizeH="0" baseline="0" noProof="0" dirty="0" err="1">
                <a:ln>
                  <a:noFill/>
                </a:ln>
                <a:solidFill>
                  <a:schemeClr val="tx1"/>
                </a:solidFill>
                <a:effectLst/>
                <a:uLnTx/>
                <a:uFillTx/>
                <a:latin typeface="+mn-lt"/>
                <a:ea typeface="+mn-ea"/>
                <a:cs typeface="+mn-cs"/>
              </a:rPr>
              <a:t>ncrease</a:t>
            </a:r>
            <a:r>
              <a:rPr kumimoji="0" lang="en-US" sz="2400" b="1" i="0" u="none" strike="noStrike" cap="none" spc="0" normalizeH="0" baseline="0" noProof="0" dirty="0">
                <a:ln>
                  <a:noFill/>
                </a:ln>
                <a:solidFill>
                  <a:schemeClr val="tx1"/>
                </a:solidFill>
                <a:effectLst/>
                <a:uLnTx/>
                <a:uFillTx/>
                <a:latin typeface="+mn-lt"/>
                <a:ea typeface="+mn-ea"/>
                <a:cs typeface="+mn-cs"/>
              </a:rPr>
              <a:t> of 46% on CPTD subsidy spending</a:t>
            </a:r>
          </a:p>
          <a:p>
            <a:pPr marL="685783" marR="0" lvl="1" indent="-228600" defTabSz="914400" fontAlgn="auto">
              <a:spcBef>
                <a:spcPts val="500"/>
              </a:spcBef>
              <a:spcAft>
                <a:spcPts val="0"/>
              </a:spcAft>
              <a:buClrTx/>
              <a:buSzTx/>
              <a:tabLst/>
              <a:defRPr/>
            </a:pPr>
            <a:r>
              <a:rPr kumimoji="0" lang="en-US" sz="2400" b="0" i="0" u="none" strike="noStrike" cap="none" spc="0" normalizeH="0" baseline="0" noProof="0" dirty="0">
                <a:ln>
                  <a:noFill/>
                </a:ln>
                <a:solidFill>
                  <a:schemeClr val="tx1"/>
                </a:solidFill>
                <a:effectLst/>
                <a:uLnTx/>
                <a:uFillTx/>
                <a:latin typeface="+mn-lt"/>
                <a:ea typeface="+mn-ea"/>
                <a:cs typeface="+mn-cs"/>
              </a:rPr>
              <a:t> improved contacts and interaction with the educators</a:t>
            </a:r>
          </a:p>
          <a:p>
            <a:pPr marL="228594" marR="0" lvl="0" indent="-228600" defTabSz="914400" fontAlgn="auto">
              <a:spcBef>
                <a:spcPts val="1000"/>
              </a:spcBef>
              <a:spcAft>
                <a:spcPts val="0"/>
              </a:spcAft>
              <a:buClrTx/>
              <a:buSzTx/>
              <a:tabLst/>
              <a:defRPr/>
            </a:pPr>
            <a:r>
              <a:rPr kumimoji="0" lang="en-US" sz="2400" b="1" i="0" u="none" strike="noStrike" cap="none" spc="0" normalizeH="0" baseline="0" noProof="0" dirty="0">
                <a:ln>
                  <a:noFill/>
                </a:ln>
                <a:solidFill>
                  <a:schemeClr val="tx1"/>
                </a:solidFill>
                <a:effectLst/>
                <a:uLnTx/>
                <a:uFillTx/>
                <a:latin typeface="+mn-lt"/>
                <a:ea typeface="+mn-ea"/>
                <a:cs typeface="+mn-cs"/>
              </a:rPr>
              <a:t>Total Revenue  increase of 14%</a:t>
            </a:r>
          </a:p>
          <a:p>
            <a:pPr lvl="1" indent="-228600" defTabSz="914400"/>
            <a:r>
              <a:rPr kumimoji="0" lang="en-US" sz="2400" b="0" i="0" u="none" strike="noStrike" cap="none" spc="0" normalizeH="0" baseline="0" noProof="0" dirty="0">
                <a:ln>
                  <a:noFill/>
                </a:ln>
                <a:solidFill>
                  <a:schemeClr val="tx1"/>
                </a:solidFill>
                <a:effectLst/>
                <a:uLnTx/>
                <a:uFillTx/>
                <a:latin typeface="+mn-lt"/>
                <a:ea typeface="+mn-ea"/>
                <a:cs typeface="+mn-cs"/>
              </a:rPr>
              <a:t>CPTD spending</a:t>
            </a:r>
          </a:p>
          <a:p>
            <a:pPr lvl="1" indent="-228600" defTabSz="914400"/>
            <a:r>
              <a:rPr kumimoji="0" lang="en-US" sz="2400" b="0" i="0" u="none" strike="noStrike" cap="none" spc="0" normalizeH="0" baseline="0" noProof="0" dirty="0">
                <a:ln>
                  <a:noFill/>
                </a:ln>
                <a:solidFill>
                  <a:schemeClr val="tx1"/>
                </a:solidFill>
                <a:effectLst/>
                <a:uLnTx/>
                <a:uFillTx/>
                <a:latin typeface="+mn-lt"/>
                <a:ea typeface="+mn-ea"/>
                <a:cs typeface="+mn-cs"/>
              </a:rPr>
              <a:t>Increased registration activities </a:t>
            </a:r>
          </a:p>
          <a:p>
            <a:pPr marL="228594" marR="0" lvl="0" indent="-228600" defTabSz="914400" fontAlgn="auto">
              <a:spcBef>
                <a:spcPts val="1000"/>
              </a:spcBef>
              <a:spcAft>
                <a:spcPts val="0"/>
              </a:spcAft>
              <a:buClrTx/>
              <a:buSzTx/>
              <a:tabLst/>
              <a:defRPr/>
            </a:pPr>
            <a:r>
              <a:rPr kumimoji="0" lang="en-US" sz="2400" b="1" i="0" u="none" strike="noStrike" cap="none" spc="0" normalizeH="0" baseline="0" noProof="0" dirty="0">
                <a:ln>
                  <a:noFill/>
                </a:ln>
                <a:solidFill>
                  <a:schemeClr val="tx1"/>
                </a:solidFill>
                <a:effectLst/>
                <a:uLnTx/>
                <a:uFillTx/>
                <a:latin typeface="+mn-lt"/>
                <a:ea typeface="+mn-ea"/>
                <a:cs typeface="+mn-cs"/>
              </a:rPr>
              <a:t>Personnel Expenditure increased by 20%</a:t>
            </a:r>
            <a:endParaRPr kumimoji="0" lang="en-US" sz="2400" b="0" i="0" u="none" strike="noStrike" cap="none" spc="0" normalizeH="0" baseline="0" noProof="0" dirty="0">
              <a:ln>
                <a:noFill/>
              </a:ln>
              <a:solidFill>
                <a:schemeClr val="tx1"/>
              </a:solidFill>
              <a:effectLst/>
              <a:uLnTx/>
              <a:uFillTx/>
              <a:latin typeface="+mn-lt"/>
              <a:ea typeface="+mn-ea"/>
              <a:cs typeface="+mn-cs"/>
            </a:endParaRPr>
          </a:p>
          <a:p>
            <a:pPr lvl="1" indent="-228600" defTabSz="914400"/>
            <a:r>
              <a:rPr kumimoji="0" lang="en-US" sz="2400" b="0" i="0" u="none" strike="noStrike" cap="none" spc="0" normalizeH="0" baseline="0" noProof="0" dirty="0">
                <a:ln>
                  <a:noFill/>
                </a:ln>
                <a:solidFill>
                  <a:schemeClr val="tx1"/>
                </a:solidFill>
                <a:effectLst/>
                <a:uLnTx/>
                <a:uFillTx/>
                <a:latin typeface="+mn-lt"/>
                <a:ea typeface="+mn-ea"/>
                <a:cs typeface="+mn-cs"/>
              </a:rPr>
              <a:t> Inflation-related increase and filling of vacant posts</a:t>
            </a:r>
          </a:p>
          <a:p>
            <a:pPr lvl="1" indent="-228600" defTabSz="914400"/>
            <a:r>
              <a:rPr kumimoji="0" lang="en-US" sz="2400" b="0" i="0" u="none" strike="noStrike" cap="none" spc="0" normalizeH="0" baseline="0" noProof="0" dirty="0">
                <a:ln>
                  <a:noFill/>
                </a:ln>
                <a:solidFill>
                  <a:schemeClr val="tx1"/>
                </a:solidFill>
                <a:effectLst/>
                <a:uLnTx/>
                <a:uFillTx/>
                <a:latin typeface="+mn-lt"/>
                <a:ea typeface="+mn-ea"/>
                <a:cs typeface="+mn-cs"/>
              </a:rPr>
              <a:t>Change of leave policy</a:t>
            </a:r>
          </a:p>
        </p:txBody>
      </p:sp>
      <p:pic>
        <p:nvPicPr>
          <p:cNvPr id="5" name="Picture 4">
            <a:extLst>
              <a:ext uri="{FF2B5EF4-FFF2-40B4-BE49-F238E27FC236}">
                <a16:creationId xmlns:a16="http://schemas.microsoft.com/office/drawing/2014/main" id="{CF2751EE-2133-7633-3C5E-3B2392929CA7}"/>
              </a:ext>
            </a:extLst>
          </p:cNvPr>
          <p:cNvPicPr>
            <a:picLocks noChangeAspect="1"/>
          </p:cNvPicPr>
          <p:nvPr/>
        </p:nvPicPr>
        <p:blipFill rotWithShape="1">
          <a:blip r:embed="rId2"/>
          <a:srcRect r="16785" b="3"/>
          <a:stretch/>
        </p:blipFill>
        <p:spPr>
          <a:xfrm>
            <a:off x="7675658" y="2093976"/>
            <a:ext cx="3941064" cy="4096512"/>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10426D6-37C7-62EB-C8D4-6145C38203A9}"/>
              </a:ext>
            </a:extLst>
          </p:cNvPr>
          <p:cNvSpPr txBox="1"/>
          <p:nvPr/>
        </p:nvSpPr>
        <p:spPr>
          <a:xfrm>
            <a:off x="572493" y="238539"/>
            <a:ext cx="11018520" cy="1434415"/>
          </a:xfrm>
          <a:prstGeom prst="rect">
            <a:avLst/>
          </a:prstGeom>
        </p:spPr>
        <p:txBody>
          <a:bodyPr vert="horz" lIns="91440" tIns="45720" rIns="91440" bIns="45720" rtlCol="0" anchor="b">
            <a:normAutofit/>
          </a:bodyPr>
          <a:lstStyle/>
          <a:p>
            <a:pPr marL="140970">
              <a:lnSpc>
                <a:spcPct val="90000"/>
              </a:lnSpc>
              <a:spcBef>
                <a:spcPct val="0"/>
              </a:spcBef>
              <a:spcAft>
                <a:spcPts val="600"/>
              </a:spcAft>
            </a:pPr>
            <a:r>
              <a:rPr lang="en-US" sz="5000" b="1">
                <a:latin typeface="+mj-lt"/>
                <a:ea typeface="+mj-ea"/>
                <a:cs typeface="+mj-cs"/>
              </a:rPr>
              <a:t>NOTES:</a:t>
            </a:r>
            <a:r>
              <a:rPr lang="en-US" sz="5000" b="1" spc="-50">
                <a:latin typeface="+mj-lt"/>
                <a:ea typeface="+mj-ea"/>
                <a:cs typeface="+mj-cs"/>
              </a:rPr>
              <a:t> </a:t>
            </a:r>
            <a:r>
              <a:rPr lang="en-US" sz="5000" b="1">
                <a:latin typeface="+mj-lt"/>
                <a:ea typeface="+mj-ea"/>
                <a:cs typeface="+mj-cs"/>
              </a:rPr>
              <a:t>FINANCIAL</a:t>
            </a:r>
            <a:r>
              <a:rPr lang="en-US" sz="5000" b="1" spc="-30">
                <a:latin typeface="+mj-lt"/>
                <a:ea typeface="+mj-ea"/>
                <a:cs typeface="+mj-cs"/>
              </a:rPr>
              <a:t> </a:t>
            </a:r>
            <a:r>
              <a:rPr lang="en-US" sz="5000" b="1" spc="-10">
                <a:latin typeface="+mj-lt"/>
                <a:ea typeface="+mj-ea"/>
                <a:cs typeface="+mj-cs"/>
              </a:rPr>
              <a:t>PERFORMANCE CONT…</a:t>
            </a:r>
            <a:endParaRPr lang="en-US" sz="5000">
              <a:latin typeface="+mj-lt"/>
              <a:ea typeface="+mj-ea"/>
              <a:cs typeface="+mj-cs"/>
            </a:endParaRP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9D4C5A5E-4CB0-43DB-349D-96BF39190A30}"/>
              </a:ext>
            </a:extLst>
          </p:cNvPr>
          <p:cNvSpPr txBox="1">
            <a:spLocks/>
          </p:cNvSpPr>
          <p:nvPr/>
        </p:nvSpPr>
        <p:spPr>
          <a:xfrm>
            <a:off x="220336" y="1814037"/>
            <a:ext cx="7455321" cy="5052553"/>
          </a:xfrm>
          <a:prstGeom prst="rect">
            <a:avLst/>
          </a:prstGeom>
        </p:spPr>
        <p:txBody>
          <a:bodyPr vert="horz" lIns="91440" tIns="45720" rIns="91440" bIns="45720" rtlCol="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667" kern="1200">
                <a:solidFill>
                  <a:schemeClr val="tx1">
                    <a:lumMod val="65000"/>
                    <a:lumOff val="35000"/>
                  </a:schemeClr>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panose="020B0604020202020204" pitchFamily="34" charset="0"/>
              <a:buChar char="•"/>
              <a:defRPr sz="2133" kern="1200">
                <a:solidFill>
                  <a:schemeClr val="tx1">
                    <a:lumMod val="65000"/>
                    <a:lumOff val="35000"/>
                  </a:schemeClr>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867" kern="1200">
                <a:solidFill>
                  <a:schemeClr val="tx1">
                    <a:lumMod val="65000"/>
                    <a:lumOff val="35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600" defTabSz="914400" fontAlgn="auto">
              <a:spcBef>
                <a:spcPts val="1000"/>
              </a:spcBef>
              <a:spcAft>
                <a:spcPts val="0"/>
              </a:spcAft>
              <a:buClrTx/>
              <a:buSzTx/>
              <a:tabLst/>
              <a:defRPr/>
            </a:pPr>
            <a:r>
              <a:rPr kumimoji="0" lang="en-US" sz="2000" b="1" i="0" u="none" strike="noStrike" cap="none" spc="0" normalizeH="0" baseline="0" noProof="0" dirty="0">
                <a:ln>
                  <a:noFill/>
                </a:ln>
                <a:solidFill>
                  <a:schemeClr val="tx1"/>
                </a:solidFill>
                <a:effectLst/>
                <a:uLnTx/>
                <a:uFillTx/>
                <a:latin typeface="+mn-lt"/>
                <a:ea typeface="+mn-ea"/>
                <a:cs typeface="+mn-cs"/>
              </a:rPr>
              <a:t>Operating Expenditure increased by 58%</a:t>
            </a:r>
          </a:p>
          <a:p>
            <a:pPr lvl="1" indent="-228600" defTabSz="914400"/>
            <a:r>
              <a:rPr kumimoji="0" lang="en-US" sz="2000" b="0" i="0" u="none" strike="noStrike" cap="none" spc="0" normalizeH="0" baseline="0" noProof="0" dirty="0">
                <a:ln>
                  <a:noFill/>
                </a:ln>
                <a:solidFill>
                  <a:schemeClr val="tx1"/>
                </a:solidFill>
                <a:effectLst/>
                <a:uLnTx/>
                <a:uFillTx/>
                <a:latin typeface="+mn-lt"/>
                <a:ea typeface="+mn-ea"/>
                <a:cs typeface="+mn-cs"/>
              </a:rPr>
              <a:t>Adjustment of business operation</a:t>
            </a:r>
          </a:p>
          <a:p>
            <a:pPr lvl="1" indent="-228600" defTabSz="914400"/>
            <a:r>
              <a:rPr kumimoji="0" lang="en-US" sz="2000" b="0" i="0" u="none" strike="noStrike" cap="none" spc="0" normalizeH="0" baseline="0" noProof="0" dirty="0">
                <a:ln>
                  <a:noFill/>
                </a:ln>
                <a:solidFill>
                  <a:schemeClr val="tx1"/>
                </a:solidFill>
                <a:effectLst/>
                <a:uLnTx/>
                <a:uFillTx/>
                <a:latin typeface="+mn-lt"/>
                <a:ea typeface="+mn-ea"/>
                <a:cs typeface="+mn-cs"/>
              </a:rPr>
              <a:t>Improved interaction with the educators and ultimately improved delivery</a:t>
            </a:r>
          </a:p>
          <a:p>
            <a:pPr marL="228594" marR="0" lvl="0" indent="-228600" defTabSz="914400" fontAlgn="auto">
              <a:spcBef>
                <a:spcPts val="1000"/>
              </a:spcBef>
              <a:spcAft>
                <a:spcPts val="0"/>
              </a:spcAft>
              <a:buClrTx/>
              <a:buSzTx/>
              <a:tabLst/>
              <a:defRPr/>
            </a:pPr>
            <a:r>
              <a:rPr kumimoji="0" lang="en-US" sz="2000" b="1" i="0" u="none" strike="noStrike" cap="none" spc="0" normalizeH="0" baseline="0" noProof="0" dirty="0">
                <a:ln>
                  <a:noFill/>
                </a:ln>
                <a:solidFill>
                  <a:schemeClr val="tx1"/>
                </a:solidFill>
                <a:effectLst/>
                <a:uLnTx/>
                <a:uFillTx/>
                <a:latin typeface="+mn-lt"/>
                <a:ea typeface="+mn-ea"/>
                <a:cs typeface="+mn-cs"/>
              </a:rPr>
              <a:t>Total Expenditure increased by 31%</a:t>
            </a:r>
          </a:p>
          <a:p>
            <a:pPr lvl="1" indent="-228600" defTabSz="914400"/>
            <a:r>
              <a:rPr kumimoji="0" lang="en-US" sz="2000" b="0" i="0" u="none" strike="noStrike" cap="none" spc="0" normalizeH="0" baseline="0" noProof="0" dirty="0">
                <a:ln>
                  <a:noFill/>
                </a:ln>
                <a:solidFill>
                  <a:schemeClr val="tx1"/>
                </a:solidFill>
                <a:effectLst/>
                <a:uLnTx/>
                <a:uFillTx/>
                <a:latin typeface="+mn-lt"/>
                <a:ea typeface="+mn-ea"/>
                <a:cs typeface="+mn-cs"/>
              </a:rPr>
              <a:t>Improved operation activities</a:t>
            </a:r>
          </a:p>
          <a:p>
            <a:pPr lvl="1" indent="-228600" defTabSz="914400"/>
            <a:r>
              <a:rPr kumimoji="0" lang="en-US" sz="2000" b="0" i="0" u="none" strike="noStrike" cap="none" spc="0" normalizeH="0" baseline="0" noProof="0" dirty="0">
                <a:ln>
                  <a:noFill/>
                </a:ln>
                <a:solidFill>
                  <a:schemeClr val="tx1"/>
                </a:solidFill>
                <a:effectLst/>
                <a:uLnTx/>
                <a:uFillTx/>
                <a:latin typeface="+mn-lt"/>
                <a:ea typeface="+mn-ea"/>
                <a:cs typeface="+mn-cs"/>
              </a:rPr>
              <a:t>Improvement in surplus by 381%</a:t>
            </a:r>
            <a:endParaRPr kumimoji="0" lang="en-US" sz="2000" b="1" i="0" u="none" strike="noStrike" cap="none" spc="0" normalizeH="0" baseline="0" noProof="0" dirty="0">
              <a:ln>
                <a:noFill/>
              </a:ln>
              <a:solidFill>
                <a:schemeClr val="tx1"/>
              </a:solidFill>
              <a:effectLst/>
              <a:uLnTx/>
              <a:uFillTx/>
              <a:latin typeface="+mn-lt"/>
              <a:ea typeface="+mn-ea"/>
              <a:cs typeface="+mn-cs"/>
            </a:endParaRPr>
          </a:p>
          <a:p>
            <a:pPr marL="228594" marR="0" lvl="0" indent="-228600" defTabSz="914400" fontAlgn="auto">
              <a:spcBef>
                <a:spcPts val="1000"/>
              </a:spcBef>
              <a:spcAft>
                <a:spcPts val="0"/>
              </a:spcAft>
              <a:buClrTx/>
              <a:buSzTx/>
              <a:tabLst/>
              <a:defRPr/>
            </a:pPr>
            <a:r>
              <a:rPr kumimoji="0" lang="en-US" sz="2000" b="1" i="0" u="none" strike="noStrike" cap="none" spc="0" normalizeH="0" baseline="0" noProof="0" dirty="0">
                <a:ln>
                  <a:noFill/>
                </a:ln>
                <a:solidFill>
                  <a:schemeClr val="tx1"/>
                </a:solidFill>
                <a:effectLst/>
                <a:uLnTx/>
                <a:uFillTx/>
                <a:latin typeface="+mn-lt"/>
                <a:ea typeface="+mn-ea"/>
                <a:cs typeface="+mn-cs"/>
              </a:rPr>
              <a:t>SACE operated within its approved budget </a:t>
            </a:r>
          </a:p>
          <a:p>
            <a:pPr marL="228594" marR="0" lvl="0" indent="-228600" defTabSz="914400" fontAlgn="auto">
              <a:spcBef>
                <a:spcPts val="1000"/>
              </a:spcBef>
              <a:spcAft>
                <a:spcPts val="0"/>
              </a:spcAft>
              <a:buClrTx/>
              <a:buSzTx/>
              <a:tabLst/>
              <a:defRPr/>
            </a:pPr>
            <a:r>
              <a:rPr kumimoji="0" lang="en-US" sz="2000" b="1" i="0" u="none" strike="noStrike" cap="none" spc="0" normalizeH="0" baseline="0" noProof="0" dirty="0">
                <a:ln>
                  <a:noFill/>
                </a:ln>
                <a:solidFill>
                  <a:schemeClr val="tx1"/>
                </a:solidFill>
                <a:effectLst/>
                <a:uLnTx/>
                <a:uFillTx/>
                <a:latin typeface="+mn-lt"/>
                <a:ea typeface="+mn-ea"/>
                <a:cs typeface="+mn-cs"/>
              </a:rPr>
              <a:t>Surplus of R3.3 million realized</a:t>
            </a:r>
          </a:p>
          <a:p>
            <a:pPr lvl="1" indent="-228600" defTabSz="914400"/>
            <a:r>
              <a:rPr kumimoji="0" lang="en-US" sz="2000" b="0" i="0" u="none" strike="noStrike" cap="none" spc="0" normalizeH="0" baseline="0" noProof="0" dirty="0">
                <a:ln>
                  <a:noFill/>
                </a:ln>
                <a:solidFill>
                  <a:schemeClr val="tx1"/>
                </a:solidFill>
                <a:effectLst/>
                <a:uLnTx/>
                <a:uFillTx/>
                <a:latin typeface="+mn-lt"/>
                <a:ea typeface="+mn-ea"/>
                <a:cs typeface="+mn-cs"/>
              </a:rPr>
              <a:t>Approval has been obtained to retain surplus for contingency and improving operating infrastructure.</a:t>
            </a:r>
          </a:p>
          <a:p>
            <a:pPr lvl="1" indent="-228600" defTabSz="914400"/>
            <a:r>
              <a:rPr kumimoji="0" lang="en-US" sz="2000" b="0" i="0" u="none" strike="noStrike" cap="none" spc="0" normalizeH="0" baseline="0" noProof="0" dirty="0">
                <a:ln>
                  <a:noFill/>
                </a:ln>
                <a:solidFill>
                  <a:schemeClr val="tx1"/>
                </a:solidFill>
                <a:effectLst/>
                <a:uLnTx/>
                <a:uFillTx/>
                <a:latin typeface="+mn-lt"/>
                <a:ea typeface="+mn-ea"/>
                <a:cs typeface="+mn-cs"/>
              </a:rPr>
              <a:t>Improvement of 381% from the previous year </a:t>
            </a:r>
          </a:p>
        </p:txBody>
      </p:sp>
      <p:pic>
        <p:nvPicPr>
          <p:cNvPr id="6" name="Picture 5">
            <a:extLst>
              <a:ext uri="{FF2B5EF4-FFF2-40B4-BE49-F238E27FC236}">
                <a16:creationId xmlns:a16="http://schemas.microsoft.com/office/drawing/2014/main" id="{8F5A2866-3651-3537-A786-4BA6FF7DF378}"/>
              </a:ext>
            </a:extLst>
          </p:cNvPr>
          <p:cNvPicPr>
            <a:picLocks noChangeAspect="1"/>
          </p:cNvPicPr>
          <p:nvPr/>
        </p:nvPicPr>
        <p:blipFill rotWithShape="1">
          <a:blip r:embed="rId2"/>
          <a:srcRect l="15821" r="-3" b="-3"/>
          <a:stretch/>
        </p:blipFill>
        <p:spPr>
          <a:xfrm>
            <a:off x="7675658" y="2093976"/>
            <a:ext cx="3941064" cy="4096512"/>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10426D6-37C7-62EB-C8D4-6145C38203A9}"/>
              </a:ext>
            </a:extLst>
          </p:cNvPr>
          <p:cNvSpPr txBox="1"/>
          <p:nvPr/>
        </p:nvSpPr>
        <p:spPr>
          <a:xfrm>
            <a:off x="990600" y="76200"/>
            <a:ext cx="8570842" cy="646331"/>
          </a:xfrm>
          <a:prstGeom prst="rect">
            <a:avLst/>
          </a:prstGeom>
          <a:noFill/>
        </p:spPr>
        <p:txBody>
          <a:bodyPr wrap="square">
            <a:spAutoFit/>
          </a:bodyPr>
          <a:lstStyle/>
          <a:p>
            <a:pPr marL="140970" algn="ctr">
              <a:lnSpc>
                <a:spcPct val="100000"/>
              </a:lnSpc>
              <a:spcBef>
                <a:spcPts val="1680"/>
              </a:spcBef>
            </a:pPr>
            <a:r>
              <a:rPr lang="en-ZA" sz="3600" b="1" dirty="0">
                <a:solidFill>
                  <a:schemeClr val="tx1"/>
                </a:solidFill>
                <a:latin typeface="+mn-lt"/>
                <a:cs typeface="Calibri"/>
              </a:rPr>
              <a:t>CASH FLOW STATEMENT</a:t>
            </a:r>
            <a:endParaRPr lang="en-ZA" sz="3600" dirty="0">
              <a:solidFill>
                <a:schemeClr val="tx1"/>
              </a:solidFill>
              <a:latin typeface="+mn-lt"/>
              <a:cs typeface="Calibri"/>
            </a:endParaRPr>
          </a:p>
        </p:txBody>
      </p:sp>
      <p:sp>
        <p:nvSpPr>
          <p:cNvPr id="7" name="Content Placeholder 2">
            <a:extLst>
              <a:ext uri="{FF2B5EF4-FFF2-40B4-BE49-F238E27FC236}">
                <a16:creationId xmlns:a16="http://schemas.microsoft.com/office/drawing/2014/main" id="{9D4C5A5E-4CB0-43DB-349D-96BF39190A30}"/>
              </a:ext>
            </a:extLst>
          </p:cNvPr>
          <p:cNvSpPr txBox="1">
            <a:spLocks/>
          </p:cNvSpPr>
          <p:nvPr/>
        </p:nvSpPr>
        <p:spPr>
          <a:xfrm>
            <a:off x="228599" y="845489"/>
            <a:ext cx="6553201" cy="5402911"/>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667" kern="1200">
                <a:solidFill>
                  <a:schemeClr val="tx1">
                    <a:lumMod val="65000"/>
                    <a:lumOff val="35000"/>
                  </a:schemeClr>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panose="020B0604020202020204" pitchFamily="34" charset="0"/>
              <a:buChar char="•"/>
              <a:defRPr sz="2133" kern="1200">
                <a:solidFill>
                  <a:schemeClr val="tx1">
                    <a:lumMod val="65000"/>
                    <a:lumOff val="35000"/>
                  </a:schemeClr>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867" kern="1200">
                <a:solidFill>
                  <a:schemeClr val="tx1">
                    <a:lumMod val="65000"/>
                    <a:lumOff val="35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just"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ZA" sz="2400" b="0" i="0" u="none" strike="noStrike" kern="1200" cap="none" spc="0" normalizeH="0" baseline="0" noProof="0" dirty="0">
              <a:ln>
                <a:noFill/>
              </a:ln>
              <a:solidFill>
                <a:schemeClr val="tx1"/>
              </a:solidFill>
              <a:effectLst/>
              <a:uLnTx/>
              <a:uFillTx/>
              <a:latin typeface="+mn-lt"/>
              <a:cs typeface="Arial" charset="0"/>
            </a:endParaRPr>
          </a:p>
        </p:txBody>
      </p:sp>
      <p:pic>
        <p:nvPicPr>
          <p:cNvPr id="2" name="Picture 1">
            <a:extLst>
              <a:ext uri="{FF2B5EF4-FFF2-40B4-BE49-F238E27FC236}">
                <a16:creationId xmlns:a16="http://schemas.microsoft.com/office/drawing/2014/main" id="{FADDCA76-8D26-F047-16A9-F3B7A5096685}"/>
              </a:ext>
            </a:extLst>
          </p:cNvPr>
          <p:cNvPicPr>
            <a:picLocks noChangeAspect="1"/>
          </p:cNvPicPr>
          <p:nvPr/>
        </p:nvPicPr>
        <p:blipFill>
          <a:blip r:embed="rId2"/>
          <a:stretch>
            <a:fillRect/>
          </a:stretch>
        </p:blipFill>
        <p:spPr>
          <a:xfrm>
            <a:off x="1" y="722531"/>
            <a:ext cx="12192000" cy="5927351"/>
          </a:xfrm>
          <a:prstGeom prst="rect">
            <a:avLst/>
          </a:prstGeom>
        </p:spPr>
      </p:pic>
    </p:spTree>
    <p:extLst>
      <p:ext uri="{BB962C8B-B14F-4D97-AF65-F5344CB8AC3E}">
        <p14:creationId xmlns:p14="http://schemas.microsoft.com/office/powerpoint/2010/main" val="36135700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10426D6-37C7-62EB-C8D4-6145C38203A9}"/>
              </a:ext>
            </a:extLst>
          </p:cNvPr>
          <p:cNvSpPr txBox="1"/>
          <p:nvPr/>
        </p:nvSpPr>
        <p:spPr>
          <a:xfrm>
            <a:off x="572493" y="238539"/>
            <a:ext cx="11018520" cy="1434415"/>
          </a:xfrm>
          <a:prstGeom prst="rect">
            <a:avLst/>
          </a:prstGeom>
        </p:spPr>
        <p:txBody>
          <a:bodyPr vert="horz" lIns="91440" tIns="45720" rIns="91440" bIns="45720" rtlCol="0" anchor="b">
            <a:normAutofit/>
          </a:bodyPr>
          <a:lstStyle/>
          <a:p>
            <a:pPr marL="140970">
              <a:lnSpc>
                <a:spcPct val="90000"/>
              </a:lnSpc>
              <a:spcBef>
                <a:spcPct val="0"/>
              </a:spcBef>
              <a:spcAft>
                <a:spcPts val="600"/>
              </a:spcAft>
            </a:pPr>
            <a:r>
              <a:rPr lang="en-US" sz="5400" b="1">
                <a:latin typeface="+mj-lt"/>
                <a:ea typeface="+mj-ea"/>
                <a:cs typeface="+mj-cs"/>
              </a:rPr>
              <a:t>NOTES: CASH FLOW</a:t>
            </a:r>
            <a:endParaRPr lang="en-US" sz="5400">
              <a:latin typeface="+mj-lt"/>
              <a:ea typeface="+mj-ea"/>
              <a:cs typeface="+mj-cs"/>
            </a:endParaRP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36AE2C-82C8-849B-3CE4-03502DCF89AE}"/>
              </a:ext>
            </a:extLst>
          </p:cNvPr>
          <p:cNvSpPr txBox="1">
            <a:spLocks/>
          </p:cNvSpPr>
          <p:nvPr/>
        </p:nvSpPr>
        <p:spPr>
          <a:xfrm>
            <a:off x="319490" y="1847089"/>
            <a:ext cx="7356168" cy="4772371"/>
          </a:xfrm>
          <a:prstGeom prst="rect">
            <a:avLst/>
          </a:prstGeom>
        </p:spPr>
        <p:txBody>
          <a:bodyPr vert="horz" lIns="91440" tIns="45720" rIns="91440" bIns="45720" rtlCol="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667" kern="1200">
                <a:solidFill>
                  <a:schemeClr val="tx1">
                    <a:lumMod val="65000"/>
                    <a:lumOff val="35000"/>
                  </a:schemeClr>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panose="020B0604020202020204" pitchFamily="34" charset="0"/>
              <a:buChar char="•"/>
              <a:defRPr sz="2133" kern="1200">
                <a:solidFill>
                  <a:schemeClr val="tx1">
                    <a:lumMod val="65000"/>
                    <a:lumOff val="35000"/>
                  </a:schemeClr>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867" kern="1200">
                <a:solidFill>
                  <a:schemeClr val="tx1">
                    <a:lumMod val="65000"/>
                    <a:lumOff val="35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600" defTabSz="914400" fontAlgn="auto">
              <a:spcBef>
                <a:spcPts val="1000"/>
              </a:spcBef>
              <a:spcAft>
                <a:spcPts val="0"/>
              </a:spcAft>
              <a:buClrTx/>
              <a:buSzTx/>
              <a:tabLst/>
              <a:defRPr/>
            </a:pPr>
            <a:r>
              <a:rPr kumimoji="0" lang="en-US" sz="2800" b="0" i="0" u="none" strike="noStrike" cap="none" spc="0" normalizeH="0" baseline="0" noProof="0" dirty="0">
                <a:ln>
                  <a:noFill/>
                </a:ln>
                <a:solidFill>
                  <a:schemeClr val="tx1"/>
                </a:solidFill>
                <a:effectLst/>
                <a:uLnTx/>
                <a:uFillTx/>
                <a:latin typeface="+mn-lt"/>
                <a:ea typeface="+mn-ea"/>
                <a:cs typeface="+mn-cs"/>
              </a:rPr>
              <a:t>Cash inflow into SACE increased by 12%</a:t>
            </a:r>
          </a:p>
          <a:p>
            <a:pPr lvl="1" indent="-228600" defTabSz="914400"/>
            <a:r>
              <a:rPr kumimoji="0" lang="en-US" sz="2800" b="0" i="0" u="none" strike="noStrike" cap="none" spc="0" normalizeH="0" baseline="0" noProof="0" dirty="0">
                <a:ln>
                  <a:noFill/>
                </a:ln>
                <a:solidFill>
                  <a:schemeClr val="tx1"/>
                </a:solidFill>
                <a:effectLst/>
                <a:uLnTx/>
                <a:uFillTx/>
                <a:latin typeface="+mn-lt"/>
                <a:ea typeface="+mn-ea"/>
                <a:cs typeface="+mn-cs"/>
              </a:rPr>
              <a:t>increase in CPTD subsidy spending</a:t>
            </a:r>
          </a:p>
          <a:p>
            <a:pPr lvl="1" indent="-228600" defTabSz="914400"/>
            <a:r>
              <a:rPr kumimoji="0" lang="en-US" sz="2800" b="0" i="0" u="none" strike="noStrike" cap="none" spc="0" normalizeH="0" baseline="0" noProof="0" dirty="0">
                <a:ln>
                  <a:noFill/>
                </a:ln>
                <a:solidFill>
                  <a:schemeClr val="tx1"/>
                </a:solidFill>
                <a:effectLst/>
                <a:uLnTx/>
                <a:uFillTx/>
                <a:latin typeface="+mn-lt"/>
                <a:ea typeface="+mn-ea"/>
                <a:cs typeface="+mn-cs"/>
              </a:rPr>
              <a:t>increase of collection of subscription and registration fees </a:t>
            </a:r>
          </a:p>
          <a:p>
            <a:pPr marL="228594" marR="0" lvl="0" indent="-228600" defTabSz="914400" fontAlgn="auto">
              <a:spcBef>
                <a:spcPts val="1000"/>
              </a:spcBef>
              <a:spcAft>
                <a:spcPts val="0"/>
              </a:spcAft>
              <a:buClrTx/>
              <a:buSzTx/>
              <a:tabLst/>
              <a:defRPr/>
            </a:pPr>
            <a:r>
              <a:rPr kumimoji="0" lang="en-US" sz="2800" b="0" i="0" u="none" strike="noStrike" cap="none" spc="0" normalizeH="0" baseline="0" noProof="0" dirty="0">
                <a:ln>
                  <a:noFill/>
                </a:ln>
                <a:solidFill>
                  <a:schemeClr val="tx1"/>
                </a:solidFill>
                <a:effectLst/>
                <a:uLnTx/>
                <a:uFillTx/>
                <a:latin typeface="+mn-lt"/>
                <a:ea typeface="+mn-ea"/>
                <a:cs typeface="+mn-cs"/>
              </a:rPr>
              <a:t>Net cash flows from operations increased by 43% - increase in revenue(inflow).</a:t>
            </a:r>
          </a:p>
          <a:p>
            <a:pPr marL="228594" marR="0" lvl="0" indent="-228600" defTabSz="914400" fontAlgn="auto">
              <a:spcBef>
                <a:spcPts val="1000"/>
              </a:spcBef>
              <a:spcAft>
                <a:spcPts val="0"/>
              </a:spcAft>
              <a:buClrTx/>
              <a:buSzTx/>
              <a:tabLst/>
              <a:defRPr/>
            </a:pPr>
            <a:r>
              <a:rPr kumimoji="0" lang="en-US" sz="2800" b="0" i="0" u="none" strike="noStrike" cap="none" spc="0" normalizeH="0" baseline="0" noProof="0" dirty="0">
                <a:ln>
                  <a:noFill/>
                </a:ln>
                <a:solidFill>
                  <a:schemeClr val="tx1"/>
                </a:solidFill>
                <a:effectLst/>
                <a:uLnTx/>
                <a:uFillTx/>
                <a:latin typeface="+mn-lt"/>
                <a:ea typeface="+mn-ea"/>
                <a:cs typeface="+mn-cs"/>
              </a:rPr>
              <a:t>Cash and Cash equivalents on the 31</a:t>
            </a:r>
            <a:r>
              <a:rPr kumimoji="0" lang="en-US" sz="2800" b="0" i="0" u="none" strike="noStrike" cap="none" spc="0" normalizeH="0" baseline="30000" noProof="0" dirty="0">
                <a:ln>
                  <a:noFill/>
                </a:ln>
                <a:solidFill>
                  <a:schemeClr val="tx1"/>
                </a:solidFill>
                <a:effectLst/>
                <a:uLnTx/>
                <a:uFillTx/>
                <a:latin typeface="+mn-lt"/>
                <a:ea typeface="+mn-ea"/>
                <a:cs typeface="+mn-cs"/>
              </a:rPr>
              <a:t>st</a:t>
            </a:r>
            <a:r>
              <a:rPr kumimoji="0" lang="en-US" sz="2800" b="0" i="0" u="none" strike="noStrike" cap="none" spc="0" normalizeH="0" baseline="0" noProof="0" dirty="0">
                <a:ln>
                  <a:noFill/>
                </a:ln>
                <a:solidFill>
                  <a:schemeClr val="tx1"/>
                </a:solidFill>
                <a:effectLst/>
                <a:uLnTx/>
                <a:uFillTx/>
                <a:latin typeface="+mn-lt"/>
                <a:ea typeface="+mn-ea"/>
                <a:cs typeface="+mn-cs"/>
              </a:rPr>
              <a:t>  March 2022 remained at R106 mil – necessary approval has been obtained.</a:t>
            </a:r>
          </a:p>
          <a:p>
            <a:pPr marL="228594" marR="0" lvl="0" indent="-228600" defTabSz="914400" fontAlgn="auto">
              <a:spcBef>
                <a:spcPts val="1000"/>
              </a:spcBef>
              <a:spcAft>
                <a:spcPts val="0"/>
              </a:spcAft>
              <a:buClrTx/>
              <a:buSzTx/>
              <a:tabLst/>
              <a:defRPr/>
            </a:pPr>
            <a:endParaRPr kumimoji="0" lang="en-US" sz="2200" b="0" i="0" u="none" strike="noStrike" cap="none" spc="0" normalizeH="0" baseline="0" noProof="0" dirty="0">
              <a:ln>
                <a:noFill/>
              </a:ln>
              <a:solidFill>
                <a:schemeClr val="tx1"/>
              </a:solidFill>
              <a:effectLst/>
              <a:uLnTx/>
              <a:uFillTx/>
              <a:latin typeface="+mn-lt"/>
              <a:ea typeface="+mn-ea"/>
              <a:cs typeface="+mn-cs"/>
            </a:endParaRPr>
          </a:p>
        </p:txBody>
      </p:sp>
      <p:pic>
        <p:nvPicPr>
          <p:cNvPr id="6" name="Picture 5">
            <a:extLst>
              <a:ext uri="{FF2B5EF4-FFF2-40B4-BE49-F238E27FC236}">
                <a16:creationId xmlns:a16="http://schemas.microsoft.com/office/drawing/2014/main" id="{3858469E-CAD4-9251-1BFB-4F79118349A1}"/>
              </a:ext>
            </a:extLst>
          </p:cNvPr>
          <p:cNvPicPr>
            <a:picLocks noChangeAspect="1"/>
          </p:cNvPicPr>
          <p:nvPr/>
        </p:nvPicPr>
        <p:blipFill rotWithShape="1">
          <a:blip r:embed="rId2"/>
          <a:srcRect l="29713" r="25791" b="-1"/>
          <a:stretch/>
        </p:blipFill>
        <p:spPr>
          <a:xfrm>
            <a:off x="7675658" y="2093976"/>
            <a:ext cx="3941064" cy="4096512"/>
          </a:xfrm>
          <a:prstGeom prst="rect">
            <a:avLst/>
          </a:prstGeom>
        </p:spPr>
      </p:pic>
      <p:sp>
        <p:nvSpPr>
          <p:cNvPr id="7" name="Content Placeholder 2">
            <a:extLst>
              <a:ext uri="{FF2B5EF4-FFF2-40B4-BE49-F238E27FC236}">
                <a16:creationId xmlns:a16="http://schemas.microsoft.com/office/drawing/2014/main" id="{9D4C5A5E-4CB0-43DB-349D-96BF39190A30}"/>
              </a:ext>
            </a:extLst>
          </p:cNvPr>
          <p:cNvSpPr txBox="1">
            <a:spLocks/>
          </p:cNvSpPr>
          <p:nvPr/>
        </p:nvSpPr>
        <p:spPr>
          <a:xfrm>
            <a:off x="228599" y="845489"/>
            <a:ext cx="6553201" cy="5402911"/>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667" kern="1200">
                <a:solidFill>
                  <a:schemeClr val="tx1">
                    <a:lumMod val="65000"/>
                    <a:lumOff val="35000"/>
                  </a:schemeClr>
                </a:solidFill>
                <a:latin typeface="Arial" charset="0"/>
                <a:ea typeface="Arial" charset="0"/>
                <a:cs typeface="Arial" charset="0"/>
              </a:defRPr>
            </a:lvl1pPr>
            <a:lvl2pPr marL="685783" indent="-228594" algn="l" defTabSz="914377" rtl="0" eaLnBrk="1" latinLnBrk="0" hangingPunct="1">
              <a:lnSpc>
                <a:spcPct val="90000"/>
              </a:lnSpc>
              <a:spcBef>
                <a:spcPts val="500"/>
              </a:spcBef>
              <a:buFont typeface="Arial" panose="020B0604020202020204" pitchFamily="34" charset="0"/>
              <a:buChar char="•"/>
              <a:defRPr sz="2133" kern="1200">
                <a:solidFill>
                  <a:schemeClr val="tx1">
                    <a:lumMod val="65000"/>
                    <a:lumOff val="35000"/>
                  </a:schemeClr>
                </a:solidFill>
                <a:latin typeface="Arial" charset="0"/>
                <a:ea typeface="Arial" charset="0"/>
                <a:cs typeface="Arial"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867" kern="1200">
                <a:solidFill>
                  <a:schemeClr val="tx1">
                    <a:lumMod val="65000"/>
                    <a:lumOff val="35000"/>
                  </a:schemeClr>
                </a:solidFill>
                <a:latin typeface="Arial" charset="0"/>
                <a:ea typeface="Arial" charset="0"/>
                <a:cs typeface="Arial"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Arial" charset="0"/>
                <a:ea typeface="Arial" charset="0"/>
                <a:cs typeface="Arial"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Arial" charset="0"/>
                <a:ea typeface="Arial" charset="0"/>
                <a:cs typeface="Arial"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marR="0" lvl="0" indent="-228594" algn="just"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ZA" sz="2400" b="0" i="0" u="none" strike="noStrike" kern="1200" cap="none" spc="0" normalizeH="0" baseline="0" noProof="0" dirty="0">
              <a:ln>
                <a:noFill/>
              </a:ln>
              <a:solidFill>
                <a:schemeClr val="tx1"/>
              </a:solidFill>
              <a:effectLst/>
              <a:uLnTx/>
              <a:uFillTx/>
              <a:latin typeface="+mn-lt"/>
              <a:cs typeface="Arial" charset="0"/>
            </a:endParaRPr>
          </a:p>
        </p:txBody>
      </p:sp>
    </p:spTree>
    <p:extLst>
      <p:ext uri="{BB962C8B-B14F-4D97-AF65-F5344CB8AC3E}">
        <p14:creationId xmlns:p14="http://schemas.microsoft.com/office/powerpoint/2010/main" val="2870286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4D2FAC7-099A-4298-86F3-198856EAD9D9}"/>
              </a:ext>
            </a:extLst>
          </p:cNvPr>
          <p:cNvSpPr>
            <a:spLocks noGrp="1"/>
          </p:cNvSpPr>
          <p:nvPr>
            <p:ph type="title"/>
          </p:nvPr>
        </p:nvSpPr>
        <p:spPr>
          <a:xfrm>
            <a:off x="722376" y="1381441"/>
            <a:ext cx="10713411" cy="5483059"/>
          </a:xfrm>
        </p:spPr>
        <p:txBody>
          <a:bodyPr vert="horz" lIns="91440" tIns="45720" rIns="91440" bIns="45720" rtlCol="0" anchor="b">
            <a:normAutofit fontScale="90000"/>
          </a:bodyPr>
          <a:lstStyle/>
          <a:p>
            <a:r>
              <a:rPr lang="en-US" sz="2700" b="1" dirty="0"/>
              <a:t/>
            </a:r>
            <a:br>
              <a:rPr lang="en-US" sz="2700" b="1" dirty="0"/>
            </a:br>
            <a:r>
              <a:rPr lang="en-US" sz="2700" b="1" kern="1200" dirty="0">
                <a:solidFill>
                  <a:schemeClr val="tx1"/>
                </a:solidFill>
                <a:latin typeface="+mj-lt"/>
                <a:ea typeface="+mj-ea"/>
                <a:cs typeface="+mj-cs"/>
              </a:rPr>
              <a:t> </a:t>
            </a:r>
            <a:r>
              <a:rPr lang="en-US" sz="4900" b="1" dirty="0"/>
              <a:t>LEGISLATIVE AND POLICY ENVIRONMENT</a:t>
            </a:r>
            <a:r>
              <a:rPr lang="en-US" b="1" dirty="0"/>
              <a:t/>
            </a:r>
            <a:br>
              <a:rPr lang="en-US" b="1" dirty="0"/>
            </a:br>
            <a:r>
              <a:rPr lang="en-US" b="1" dirty="0"/>
              <a:t/>
            </a:r>
            <a:br>
              <a:rPr lang="en-US" b="1" dirty="0"/>
            </a:br>
            <a:r>
              <a:rPr lang="en-US" sz="4900" b="1" dirty="0"/>
              <a:t>SACE ACT, 2000</a:t>
            </a:r>
            <a:r>
              <a:rPr lang="en-US" b="1" dirty="0"/>
              <a:t/>
            </a:r>
            <a:br>
              <a:rPr lang="en-US" b="1" dirty="0"/>
            </a:br>
            <a:r>
              <a:rPr lang="en-US" sz="2000" b="1" kern="1200" dirty="0">
                <a:solidFill>
                  <a:schemeClr val="tx1"/>
                </a:solidFill>
                <a:latin typeface="+mj-lt"/>
                <a:ea typeface="+mj-ea"/>
                <a:cs typeface="+mj-cs"/>
              </a:rPr>
              <a:t/>
            </a:r>
            <a:br>
              <a:rPr lang="en-US" sz="2000" b="1" kern="1200" dirty="0">
                <a:solidFill>
                  <a:schemeClr val="tx1"/>
                </a:solidFill>
                <a:latin typeface="+mj-lt"/>
                <a:ea typeface="+mj-ea"/>
                <a:cs typeface="+mj-cs"/>
              </a:rPr>
            </a:br>
            <a:r>
              <a:rPr lang="en-US" sz="3600" b="1" kern="1200" dirty="0">
                <a:solidFill>
                  <a:schemeClr val="tx1"/>
                </a:solidFill>
                <a:latin typeface="+mj-lt"/>
                <a:ea typeface="+mj-ea"/>
                <a:cs typeface="+mj-cs"/>
              </a:rPr>
              <a:t/>
            </a:r>
            <a:br>
              <a:rPr lang="en-US" sz="3600" b="1" kern="1200" dirty="0">
                <a:solidFill>
                  <a:schemeClr val="tx1"/>
                </a:solidFill>
                <a:latin typeface="+mj-lt"/>
                <a:ea typeface="+mj-ea"/>
                <a:cs typeface="+mj-cs"/>
              </a:rPr>
            </a:br>
            <a:r>
              <a:rPr lang="en-US" sz="3600" b="1" kern="1200" dirty="0">
                <a:solidFill>
                  <a:schemeClr val="tx1"/>
                </a:solidFill>
                <a:latin typeface="+mj-lt"/>
                <a:ea typeface="+mj-ea"/>
                <a:cs typeface="+mj-cs"/>
              </a:rPr>
              <a:t>The objects of the SACE Act are:</a:t>
            </a:r>
            <a:br>
              <a:rPr lang="en-US" sz="3600" b="1" kern="1200" dirty="0">
                <a:solidFill>
                  <a:schemeClr val="tx1"/>
                </a:solidFill>
                <a:latin typeface="+mj-lt"/>
                <a:ea typeface="+mj-ea"/>
                <a:cs typeface="+mj-cs"/>
              </a:rPr>
            </a:br>
            <a:r>
              <a:rPr lang="en-US" sz="3600" kern="1200" dirty="0">
                <a:solidFill>
                  <a:schemeClr val="tx1"/>
                </a:solidFill>
                <a:latin typeface="+mj-lt"/>
                <a:ea typeface="+mj-ea"/>
                <a:cs typeface="+mj-cs"/>
              </a:rPr>
              <a:t/>
            </a: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(a) 	to </a:t>
            </a:r>
            <a:r>
              <a:rPr lang="en-US" sz="3600" b="1" kern="1200" dirty="0">
                <a:solidFill>
                  <a:schemeClr val="tx1"/>
                </a:solidFill>
                <a:latin typeface="+mj-lt"/>
                <a:ea typeface="+mj-ea"/>
                <a:cs typeface="+mj-cs"/>
              </a:rPr>
              <a:t>provide </a:t>
            </a:r>
            <a:r>
              <a:rPr lang="en-US" sz="3600" kern="1200" dirty="0">
                <a:solidFill>
                  <a:schemeClr val="tx1"/>
                </a:solidFill>
                <a:latin typeface="+mj-lt"/>
                <a:ea typeface="+mj-ea"/>
                <a:cs typeface="+mj-cs"/>
              </a:rPr>
              <a:t>for the </a:t>
            </a:r>
            <a:r>
              <a:rPr lang="en-US" sz="3600" b="1" kern="1200" dirty="0">
                <a:solidFill>
                  <a:schemeClr val="tx1"/>
                </a:solidFill>
                <a:latin typeface="+mj-lt"/>
                <a:ea typeface="+mj-ea"/>
                <a:cs typeface="+mj-cs"/>
              </a:rPr>
              <a:t>registration</a:t>
            </a:r>
            <a:r>
              <a:rPr lang="en-US" sz="3600" kern="1200" dirty="0">
                <a:solidFill>
                  <a:schemeClr val="tx1"/>
                </a:solidFill>
                <a:latin typeface="+mj-lt"/>
                <a:ea typeface="+mj-ea"/>
                <a:cs typeface="+mj-cs"/>
              </a:rPr>
              <a:t> of educators;</a:t>
            </a:r>
            <a:br>
              <a:rPr lang="en-US" sz="3600" kern="1200" dirty="0">
                <a:solidFill>
                  <a:schemeClr val="tx1"/>
                </a:solidFill>
                <a:latin typeface="+mj-lt"/>
                <a:ea typeface="+mj-ea"/>
                <a:cs typeface="+mj-cs"/>
              </a:rPr>
            </a:br>
            <a:r>
              <a:rPr lang="en-US" sz="3600" i="1" kern="1200" dirty="0">
                <a:solidFill>
                  <a:schemeClr val="tx1"/>
                </a:solidFill>
                <a:latin typeface="+mj-lt"/>
                <a:ea typeface="+mj-ea"/>
                <a:cs typeface="+mj-cs"/>
              </a:rPr>
              <a:t>(b) 	</a:t>
            </a:r>
            <a:r>
              <a:rPr lang="en-US" sz="3600" kern="1200" dirty="0">
                <a:solidFill>
                  <a:schemeClr val="tx1"/>
                </a:solidFill>
                <a:latin typeface="+mj-lt"/>
                <a:ea typeface="+mj-ea"/>
                <a:cs typeface="+mj-cs"/>
              </a:rPr>
              <a:t>to </a:t>
            </a:r>
            <a:r>
              <a:rPr lang="en-US" sz="3600" b="1" kern="1200" dirty="0">
                <a:solidFill>
                  <a:schemeClr val="tx1"/>
                </a:solidFill>
                <a:latin typeface="+mj-lt"/>
                <a:ea typeface="+mj-ea"/>
                <a:cs typeface="+mj-cs"/>
              </a:rPr>
              <a:t>promote</a:t>
            </a:r>
            <a:r>
              <a:rPr lang="en-US" sz="3600" kern="1200" dirty="0">
                <a:solidFill>
                  <a:schemeClr val="tx1"/>
                </a:solidFill>
                <a:latin typeface="+mj-lt"/>
                <a:ea typeface="+mj-ea"/>
                <a:cs typeface="+mj-cs"/>
              </a:rPr>
              <a:t> the </a:t>
            </a:r>
            <a:r>
              <a:rPr lang="en-US" sz="3600" b="1" kern="1200" dirty="0">
                <a:solidFill>
                  <a:schemeClr val="tx1"/>
                </a:solidFill>
                <a:latin typeface="+mj-lt"/>
                <a:ea typeface="+mj-ea"/>
                <a:cs typeface="+mj-cs"/>
              </a:rPr>
              <a:t>professional development </a:t>
            </a:r>
            <a:r>
              <a:rPr lang="en-US" sz="3600" kern="1200" dirty="0">
                <a:solidFill>
                  <a:schemeClr val="tx1"/>
                </a:solidFill>
                <a:latin typeface="+mj-lt"/>
                <a:ea typeface="+mj-ea"/>
                <a:cs typeface="+mj-cs"/>
              </a:rPr>
              <a:t>of educators; 	and</a:t>
            </a: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(c) 	to </a:t>
            </a:r>
            <a:r>
              <a:rPr lang="en-US" sz="3600" b="1" kern="1200" dirty="0">
                <a:solidFill>
                  <a:schemeClr val="tx1"/>
                </a:solidFill>
                <a:latin typeface="+mj-lt"/>
                <a:ea typeface="+mj-ea"/>
                <a:cs typeface="+mj-cs"/>
              </a:rPr>
              <a:t>set, maintain and protect ethical and professional 	standards</a:t>
            </a:r>
            <a:r>
              <a:rPr lang="en-US" sz="3600" kern="1200" dirty="0">
                <a:solidFill>
                  <a:schemeClr val="tx1"/>
                </a:solidFill>
                <a:latin typeface="+mj-lt"/>
                <a:ea typeface="+mj-ea"/>
                <a:cs typeface="+mj-cs"/>
              </a:rPr>
              <a:t> for educators, by 	means of the functioning of 	the council.</a:t>
            </a:r>
            <a:br>
              <a:rPr lang="en-US" sz="3600" kern="1200" dirty="0">
                <a:solidFill>
                  <a:schemeClr val="tx1"/>
                </a:solidFill>
                <a:latin typeface="+mj-lt"/>
                <a:ea typeface="+mj-ea"/>
                <a:cs typeface="+mj-cs"/>
              </a:rPr>
            </a:br>
            <a:r>
              <a:rPr lang="en-US" sz="3600" kern="1200" dirty="0">
                <a:solidFill>
                  <a:schemeClr val="tx1"/>
                </a:solidFill>
                <a:latin typeface="+mj-lt"/>
                <a:ea typeface="+mj-ea"/>
                <a:cs typeface="+mj-cs"/>
              </a:rPr>
              <a:t/>
            </a:r>
            <a:br>
              <a:rPr lang="en-US" sz="3600" kern="1200" dirty="0">
                <a:solidFill>
                  <a:schemeClr val="tx1"/>
                </a:solidFill>
                <a:latin typeface="+mj-lt"/>
                <a:ea typeface="+mj-ea"/>
                <a:cs typeface="+mj-cs"/>
              </a:rPr>
            </a:br>
            <a:endParaRPr lang="en-US" sz="2200" kern="1200" dirty="0">
              <a:solidFill>
                <a:schemeClr val="tx1"/>
              </a:solidFill>
              <a:latin typeface="+mj-lt"/>
              <a:ea typeface="+mj-ea"/>
              <a:cs typeface="+mj-cs"/>
            </a:endParaRPr>
          </a:p>
        </p:txBody>
      </p:sp>
      <p:sp>
        <p:nvSpPr>
          <p:cNvPr id="7" name="Slide Number Placeholder 6">
            <a:extLst>
              <a:ext uri="{FF2B5EF4-FFF2-40B4-BE49-F238E27FC236}">
                <a16:creationId xmlns:a16="http://schemas.microsoft.com/office/drawing/2014/main" id="{D3387063-5A14-4235-9CE0-88623B2758B1}"/>
              </a:ext>
            </a:extLst>
          </p:cNvPr>
          <p:cNvSpPr>
            <a:spLocks noGrp="1"/>
          </p:cNvSpPr>
          <p:nvPr>
            <p:ph type="sldNum" sz="quarter" idx="12"/>
          </p:nvPr>
        </p:nvSpPr>
        <p:spPr>
          <a:xfrm>
            <a:off x="0" y="978408"/>
            <a:ext cx="722376" cy="603504"/>
          </a:xfrm>
        </p:spPr>
        <p:txBody>
          <a:bodyPr vert="horz" lIns="91440" tIns="45720" rIns="91440" bIns="45720" rtlCol="0" anchor="ctr">
            <a:normAutofit/>
          </a:bodyPr>
          <a:lstStyle/>
          <a:p>
            <a:pPr>
              <a:spcAft>
                <a:spcPts val="600"/>
              </a:spcAft>
            </a:pPr>
            <a:fld id="{079A6B83-E2CC-41D5-82B0-6AD0E805378A}" type="slidenum">
              <a:rPr lang="en-US" sz="3200" smtClean="0">
                <a:solidFill>
                  <a:srgbClr val="FFFFFF"/>
                </a:solidFill>
              </a:rPr>
              <a:pPr>
                <a:spcAft>
                  <a:spcPts val="600"/>
                </a:spcAft>
              </a:pPr>
              <a:t>6</a:t>
            </a:fld>
            <a:endParaRPr lang="en-US" sz="3200">
              <a:solidFill>
                <a:srgbClr val="FFFFFF"/>
              </a:solidFill>
            </a:endParaRPr>
          </a:p>
        </p:txBody>
      </p:sp>
    </p:spTree>
    <p:extLst>
      <p:ext uri="{BB962C8B-B14F-4D97-AF65-F5344CB8AC3E}">
        <p14:creationId xmlns:p14="http://schemas.microsoft.com/office/powerpoint/2010/main" val="298075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0"/>
            <a:ext cx="9496425" cy="541174"/>
          </a:xfrm>
          <a:prstGeom prst="rect">
            <a:avLst/>
          </a:prstGeom>
          <a:ln w="6350">
            <a:solidFill>
              <a:srgbClr val="FFC000"/>
            </a:solidFill>
          </a:ln>
        </p:spPr>
        <p:txBody>
          <a:bodyPr vert="horz" wrap="square" lIns="0" tIns="78740" rIns="0" bIns="0" rtlCol="0">
            <a:spAutoFit/>
          </a:bodyPr>
          <a:lstStyle/>
          <a:p>
            <a:pPr marL="91440" algn="ctr">
              <a:lnSpc>
                <a:spcPct val="100000"/>
              </a:lnSpc>
              <a:spcBef>
                <a:spcPts val="620"/>
              </a:spcBef>
            </a:pPr>
            <a:r>
              <a:rPr lang="en-ZA" sz="3000" b="1">
                <a:solidFill>
                  <a:schemeClr val="tx1"/>
                </a:solidFill>
                <a:latin typeface="Arial"/>
                <a:cs typeface="Arial"/>
              </a:rPr>
              <a:t>AUDITORS</a:t>
            </a:r>
            <a:r>
              <a:rPr lang="en-ZA" sz="3000" b="1" spc="-35">
                <a:solidFill>
                  <a:schemeClr val="tx1"/>
                </a:solidFill>
                <a:latin typeface="Arial"/>
                <a:cs typeface="Arial"/>
              </a:rPr>
              <a:t> </a:t>
            </a:r>
            <a:r>
              <a:rPr lang="en-ZA" sz="3000" b="1" spc="-10">
                <a:solidFill>
                  <a:schemeClr val="tx1"/>
                </a:solidFill>
                <a:latin typeface="Arial"/>
                <a:cs typeface="Arial"/>
              </a:rPr>
              <a:t>REPORT</a:t>
            </a:r>
            <a:endParaRPr lang="en-ZA" sz="3000" dirty="0">
              <a:solidFill>
                <a:schemeClr val="tx1"/>
              </a:solidFill>
              <a:latin typeface="Arial"/>
              <a:cs typeface="Arial"/>
            </a:endParaRPr>
          </a:p>
        </p:txBody>
      </p:sp>
      <p:sp>
        <p:nvSpPr>
          <p:cNvPr id="3" name="object 3"/>
          <p:cNvSpPr txBox="1"/>
          <p:nvPr/>
        </p:nvSpPr>
        <p:spPr>
          <a:xfrm>
            <a:off x="152400" y="685800"/>
            <a:ext cx="8000999" cy="4041299"/>
          </a:xfrm>
          <a:prstGeom prst="rect">
            <a:avLst/>
          </a:prstGeom>
        </p:spPr>
        <p:txBody>
          <a:bodyPr vert="horz" wrap="square" lIns="0" tIns="75565" rIns="0" bIns="0" rtlCol="0">
            <a:spAutoFit/>
          </a:bodyPr>
          <a:lstStyle/>
          <a:p>
            <a:pPr marL="285750" indent="-285750" algn="just">
              <a:lnSpc>
                <a:spcPct val="107000"/>
              </a:lnSpc>
              <a:spcAft>
                <a:spcPts val="800"/>
              </a:spcAft>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SACE received unqualified audit opinion for 2021/22.</a:t>
            </a:r>
          </a:p>
          <a:p>
            <a:pPr marL="285750" indent="-285750" algn="just">
              <a:lnSpc>
                <a:spcPct val="107000"/>
              </a:lnSpc>
              <a:spcAft>
                <a:spcPts val="800"/>
              </a:spcAft>
              <a:buFont typeface="Arial" panose="020B0604020202020204" pitchFamily="34" charset="0"/>
              <a:buChar char="•"/>
            </a:pPr>
            <a:r>
              <a:rPr lang="en-GB" sz="1800" dirty="0">
                <a:latin typeface="Calibri" panose="020F0502020204030204" pitchFamily="34" charset="0"/>
                <a:cs typeface="Calibri" panose="020F0502020204030204" pitchFamily="34" charset="0"/>
              </a:rPr>
              <a:t>Improvement was made in terms of compliance to legislations and relevant standards.</a:t>
            </a:r>
          </a:p>
          <a:p>
            <a:pPr marL="285750" indent="-285750" algn="just">
              <a:lnSpc>
                <a:spcPct val="107000"/>
              </a:lnSpc>
              <a:spcAft>
                <a:spcPts val="800"/>
              </a:spcAft>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Material misstatements were raised on reported performance information regarding Professional Development for the following indicators:</a:t>
            </a:r>
          </a:p>
          <a:p>
            <a:pPr marL="285750" lvl="2" indent="-285750" algn="just">
              <a:lnSpc>
                <a:spcPct val="107000"/>
              </a:lnSpc>
              <a:spcAft>
                <a:spcPts val="800"/>
              </a:spcAft>
              <a:buFont typeface="Arial" panose="020B0604020202020204" pitchFamily="34" charset="0"/>
              <a:buChar char="•"/>
            </a:pPr>
            <a:r>
              <a:rPr lang="en-GB" dirty="0">
                <a:latin typeface="Calibri"/>
                <a:cs typeface="Calibri"/>
              </a:rPr>
              <a:t>4.2.1 Number of educators supported on professional matters;</a:t>
            </a:r>
          </a:p>
          <a:p>
            <a:pPr marL="285750" lvl="2" indent="-285750" algn="just">
              <a:lnSpc>
                <a:spcPct val="107000"/>
              </a:lnSpc>
              <a:spcAft>
                <a:spcPts val="800"/>
              </a:spcAft>
              <a:buFont typeface="Arial" panose="020B0604020202020204" pitchFamily="34" charset="0"/>
              <a:buChar char="•"/>
            </a:pPr>
            <a:r>
              <a:rPr lang="en-GB" dirty="0">
                <a:latin typeface="Calibri"/>
                <a:cs typeface="Calibri"/>
              </a:rPr>
              <a:t>4.3.1 Percentage of Professional Development providers approved; and</a:t>
            </a:r>
          </a:p>
          <a:p>
            <a:pPr marL="285750" lvl="2" indent="-285750" algn="just">
              <a:lnSpc>
                <a:spcPct val="107000"/>
              </a:lnSpc>
              <a:spcAft>
                <a:spcPts val="800"/>
              </a:spcAft>
              <a:buFont typeface="Arial" panose="020B0604020202020204" pitchFamily="34" charset="0"/>
              <a:buChar char="•"/>
            </a:pPr>
            <a:r>
              <a:rPr lang="en-GB" dirty="0">
                <a:latin typeface="Calibri"/>
                <a:cs typeface="Calibri"/>
              </a:rPr>
              <a:t>4.3.2 Percentage of Professional Development activities endorsed.</a:t>
            </a:r>
          </a:p>
          <a:p>
            <a:pPr marL="285750" lvl="2" indent="-285750" algn="just">
              <a:lnSpc>
                <a:spcPct val="107000"/>
              </a:lnSpc>
              <a:spcAft>
                <a:spcPts val="800"/>
              </a:spcAft>
              <a:buFont typeface="Arial" panose="020B0604020202020204" pitchFamily="34" charset="0"/>
              <a:buChar char="•"/>
            </a:pPr>
            <a:r>
              <a:rPr lang="en-GB" sz="1800" dirty="0">
                <a:latin typeface="Calibri" panose="020F0502020204030204" pitchFamily="34" charset="0"/>
                <a:cs typeface="Calibri" panose="020F0502020204030204" pitchFamily="34" charset="0"/>
              </a:rPr>
              <a:t>Remedial actions being implemented in line with the information highlighte</a:t>
            </a:r>
            <a:r>
              <a:rPr lang="en-GB" dirty="0">
                <a:latin typeface="Calibri" panose="020F0502020204030204" pitchFamily="34" charset="0"/>
                <a:cs typeface="Calibri" panose="020F0502020204030204" pitchFamily="34" charset="0"/>
              </a:rPr>
              <a:t>d in Programme 4 slides.</a:t>
            </a:r>
            <a:endParaRPr lang="en-GB" sz="1800" dirty="0">
              <a:latin typeface="Calibri" panose="020F0502020204030204" pitchFamily="34" charset="0"/>
              <a:cs typeface="Calibri" panose="020F0502020204030204" pitchFamily="34" charset="0"/>
            </a:endParaRPr>
          </a:p>
          <a:p>
            <a:pPr marL="285750" lvl="2" indent="-285750" algn="just">
              <a:lnSpc>
                <a:spcPct val="107000"/>
              </a:lnSpc>
              <a:spcAft>
                <a:spcPts val="800"/>
              </a:spcAft>
              <a:buFont typeface="Arial" panose="020B0604020202020204" pitchFamily="34" charset="0"/>
              <a:buChar char="•"/>
            </a:pPr>
            <a:endParaRPr lang="en-GB" dirty="0">
              <a:latin typeface="Calibri"/>
              <a:cs typeface="Calibri"/>
            </a:endParaRPr>
          </a:p>
        </p:txBody>
      </p:sp>
      <p:graphicFrame>
        <p:nvGraphicFramePr>
          <p:cNvPr id="5" name="Table 4">
            <a:extLst>
              <a:ext uri="{FF2B5EF4-FFF2-40B4-BE49-F238E27FC236}">
                <a16:creationId xmlns:a16="http://schemas.microsoft.com/office/drawing/2014/main" id="{AB777FF6-F98D-1DF6-7282-6A77BDF3E106}"/>
              </a:ext>
            </a:extLst>
          </p:cNvPr>
          <p:cNvGraphicFramePr>
            <a:graphicFrameLocks noGrp="1"/>
          </p:cNvGraphicFramePr>
          <p:nvPr>
            <p:extLst>
              <p:ext uri="{D42A27DB-BD31-4B8C-83A1-F6EECF244321}">
                <p14:modId xmlns:p14="http://schemas.microsoft.com/office/powerpoint/2010/main" val="1974533089"/>
              </p:ext>
            </p:extLst>
          </p:nvPr>
        </p:nvGraphicFramePr>
        <p:xfrm>
          <a:off x="228600" y="4800600"/>
          <a:ext cx="7481338" cy="1252336"/>
        </p:xfrm>
        <a:graphic>
          <a:graphicData uri="http://schemas.openxmlformats.org/drawingml/2006/table">
            <a:tbl>
              <a:tblPr firstRow="1" firstCol="1" lastRow="1" lastCol="1" bandRow="1" bandCol="1"/>
              <a:tblGrid>
                <a:gridCol w="3281477">
                  <a:extLst>
                    <a:ext uri="{9D8B030D-6E8A-4147-A177-3AD203B41FA5}">
                      <a16:colId xmlns:a16="http://schemas.microsoft.com/office/drawing/2014/main" val="1392640833"/>
                    </a:ext>
                  </a:extLst>
                </a:gridCol>
                <a:gridCol w="1935126">
                  <a:extLst>
                    <a:ext uri="{9D8B030D-6E8A-4147-A177-3AD203B41FA5}">
                      <a16:colId xmlns:a16="http://schemas.microsoft.com/office/drawing/2014/main" val="150792459"/>
                    </a:ext>
                  </a:extLst>
                </a:gridCol>
                <a:gridCol w="1073888">
                  <a:extLst>
                    <a:ext uri="{9D8B030D-6E8A-4147-A177-3AD203B41FA5}">
                      <a16:colId xmlns:a16="http://schemas.microsoft.com/office/drawing/2014/main" val="3326674178"/>
                    </a:ext>
                  </a:extLst>
                </a:gridCol>
                <a:gridCol w="1190847">
                  <a:extLst>
                    <a:ext uri="{9D8B030D-6E8A-4147-A177-3AD203B41FA5}">
                      <a16:colId xmlns:a16="http://schemas.microsoft.com/office/drawing/2014/main" val="2388633510"/>
                    </a:ext>
                  </a:extLst>
                </a:gridCol>
              </a:tblGrid>
              <a:tr h="637379">
                <a:tc>
                  <a:txBody>
                    <a:bodyPr/>
                    <a:lstStyle/>
                    <a:p>
                      <a:pPr marL="1108075" marR="1102360" algn="ctr">
                        <a:spcBef>
                          <a:spcPts val="595"/>
                        </a:spcBef>
                        <a:spcAft>
                          <a:spcPts val="0"/>
                        </a:spcAft>
                      </a:pPr>
                      <a:r>
                        <a:rPr lang="en-US" sz="1600" b="1" dirty="0" err="1">
                          <a:solidFill>
                            <a:srgbClr val="000000"/>
                          </a:solidFill>
                          <a:effectLst/>
                          <a:latin typeface="+mn-lt"/>
                          <a:ea typeface="Arial" panose="020B0604020202020204" pitchFamily="34" charset="0"/>
                          <a:cs typeface="Times New Roman" panose="02020603050405020304" pitchFamily="18" charset="0"/>
                        </a:rPr>
                        <a:t>Programme</a:t>
                      </a:r>
                      <a:endParaRPr lang="en-ZA" sz="1600" dirty="0">
                        <a:effectLst/>
                        <a:latin typeface="+mn-lt"/>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140335" marR="133985" indent="102235" algn="ctr">
                        <a:lnSpc>
                          <a:spcPct val="115000"/>
                        </a:lnSpc>
                        <a:spcBef>
                          <a:spcPts val="595"/>
                        </a:spcBef>
                        <a:spcAft>
                          <a:spcPts val="0"/>
                        </a:spcAft>
                      </a:pPr>
                      <a:r>
                        <a:rPr lang="en-US" sz="1600" b="1">
                          <a:solidFill>
                            <a:srgbClr val="000000"/>
                          </a:solidFill>
                          <a:effectLst/>
                          <a:latin typeface="+mn-lt"/>
                          <a:ea typeface="Arial" panose="020B0604020202020204" pitchFamily="34" charset="0"/>
                          <a:cs typeface="Times New Roman" panose="02020603050405020304" pitchFamily="18" charset="0"/>
                        </a:rPr>
                        <a:t>Pages in annual</a:t>
                      </a:r>
                      <a:r>
                        <a:rPr lang="en-US" sz="1600" b="1" spc="5">
                          <a:solidFill>
                            <a:srgbClr val="000000"/>
                          </a:solidFill>
                          <a:effectLst/>
                          <a:latin typeface="+mn-lt"/>
                          <a:ea typeface="Arial" panose="020B0604020202020204" pitchFamily="34" charset="0"/>
                          <a:cs typeface="Times New Roman" panose="02020603050405020304" pitchFamily="18" charset="0"/>
                        </a:rPr>
                        <a:t> </a:t>
                      </a:r>
                      <a:r>
                        <a:rPr lang="en-US" sz="1600" b="1" spc="-5">
                          <a:solidFill>
                            <a:srgbClr val="000000"/>
                          </a:solidFill>
                          <a:effectLst/>
                          <a:latin typeface="+mn-lt"/>
                          <a:ea typeface="Arial" panose="020B0604020202020204" pitchFamily="34" charset="0"/>
                          <a:cs typeface="Times New Roman" panose="02020603050405020304" pitchFamily="18" charset="0"/>
                        </a:rPr>
                        <a:t>performance</a:t>
                      </a:r>
                      <a:r>
                        <a:rPr lang="en-US" sz="1600" b="1" spc="-45">
                          <a:solidFill>
                            <a:srgbClr val="000000"/>
                          </a:solidFill>
                          <a:effectLst/>
                          <a:latin typeface="+mn-lt"/>
                          <a:ea typeface="Arial" panose="020B0604020202020204" pitchFamily="34" charset="0"/>
                          <a:cs typeface="Times New Roman" panose="02020603050405020304" pitchFamily="18" charset="0"/>
                        </a:rPr>
                        <a:t> </a:t>
                      </a:r>
                      <a:r>
                        <a:rPr lang="en-US" sz="1600" b="1">
                          <a:solidFill>
                            <a:srgbClr val="000000"/>
                          </a:solidFill>
                          <a:effectLst/>
                          <a:latin typeface="+mn-lt"/>
                          <a:ea typeface="Arial" panose="020B0604020202020204" pitchFamily="34" charset="0"/>
                          <a:cs typeface="Times New Roman" panose="02020603050405020304" pitchFamily="18" charset="0"/>
                        </a:rPr>
                        <a:t>report</a:t>
                      </a:r>
                      <a:endParaRPr lang="en-ZA" sz="1600" dirty="0">
                        <a:effectLst/>
                        <a:latin typeface="+mn-lt"/>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122555" marR="114935" algn="ctr">
                        <a:spcBef>
                          <a:spcPts val="595"/>
                        </a:spcBef>
                        <a:spcAft>
                          <a:spcPts val="0"/>
                        </a:spcAft>
                      </a:pPr>
                      <a:r>
                        <a:rPr lang="en-US" sz="1600" b="1">
                          <a:solidFill>
                            <a:srgbClr val="000000"/>
                          </a:solidFill>
                          <a:effectLst/>
                          <a:latin typeface="+mn-lt"/>
                          <a:ea typeface="Arial" panose="020B0604020202020204" pitchFamily="34" charset="0"/>
                          <a:cs typeface="Times New Roman" panose="02020603050405020304" pitchFamily="18" charset="0"/>
                        </a:rPr>
                        <a:t>Opinion</a:t>
                      </a:r>
                      <a:endParaRPr lang="en-ZA" sz="1600" dirty="0">
                        <a:effectLst/>
                        <a:latin typeface="+mn-lt"/>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133350">
                        <a:spcBef>
                          <a:spcPts val="595"/>
                        </a:spcBef>
                        <a:spcAft>
                          <a:spcPts val="0"/>
                        </a:spcAft>
                      </a:pPr>
                      <a:r>
                        <a:rPr lang="en-US" sz="1600" b="1">
                          <a:solidFill>
                            <a:srgbClr val="000000"/>
                          </a:solidFill>
                          <a:effectLst/>
                          <a:latin typeface="+mn-lt"/>
                          <a:ea typeface="Arial" panose="020B0604020202020204" pitchFamily="34" charset="0"/>
                          <a:cs typeface="Times New Roman" panose="02020603050405020304" pitchFamily="18" charset="0"/>
                        </a:rPr>
                        <a:t>Movement</a:t>
                      </a:r>
                      <a:endParaRPr lang="en-ZA" sz="1600" dirty="0">
                        <a:effectLst/>
                        <a:latin typeface="+mn-lt"/>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1359267167"/>
                  </a:ext>
                </a:extLst>
              </a:tr>
              <a:tr h="614957">
                <a:tc>
                  <a:txBody>
                    <a:bodyPr/>
                    <a:lstStyle/>
                    <a:p>
                      <a:pPr marL="69850">
                        <a:spcBef>
                          <a:spcPts val="295"/>
                        </a:spcBef>
                        <a:spcAft>
                          <a:spcPts val="0"/>
                        </a:spcAft>
                      </a:pPr>
                      <a:r>
                        <a:rPr lang="en-US" sz="1600">
                          <a:effectLst/>
                          <a:latin typeface="+mn-lt"/>
                          <a:ea typeface="Arial" panose="020B0604020202020204" pitchFamily="34" charset="0"/>
                          <a:cs typeface="Times New Roman" panose="02020603050405020304" pitchFamily="18" charset="0"/>
                        </a:rPr>
                        <a:t>Programme 4–</a:t>
                      </a:r>
                      <a:r>
                        <a:rPr lang="en-US" sz="1600" spc="-20">
                          <a:effectLst/>
                          <a:latin typeface="+mn-lt"/>
                          <a:ea typeface="Arial" panose="020B0604020202020204" pitchFamily="34" charset="0"/>
                          <a:cs typeface="Times New Roman" panose="02020603050405020304" pitchFamily="18" charset="0"/>
                        </a:rPr>
                        <a:t> </a:t>
                      </a:r>
                      <a:r>
                        <a:rPr lang="en-US" sz="1600">
                          <a:effectLst/>
                          <a:latin typeface="+mn-lt"/>
                          <a:ea typeface="Arial" panose="020B0604020202020204" pitchFamily="34" charset="0"/>
                          <a:cs typeface="Times New Roman" panose="02020603050405020304" pitchFamily="18" charset="0"/>
                        </a:rPr>
                        <a:t>Professional</a:t>
                      </a:r>
                      <a:r>
                        <a:rPr lang="en-US" sz="1600" spc="-20">
                          <a:effectLst/>
                          <a:latin typeface="+mn-lt"/>
                          <a:ea typeface="Arial" panose="020B0604020202020204" pitchFamily="34" charset="0"/>
                          <a:cs typeface="Times New Roman" panose="02020603050405020304" pitchFamily="18" charset="0"/>
                        </a:rPr>
                        <a:t> </a:t>
                      </a:r>
                      <a:r>
                        <a:rPr lang="en-US" sz="1600">
                          <a:effectLst/>
                          <a:latin typeface="+mn-lt"/>
                          <a:ea typeface="Arial" panose="020B0604020202020204" pitchFamily="34" charset="0"/>
                          <a:cs typeface="Times New Roman" panose="02020603050405020304" pitchFamily="18" charset="0"/>
                        </a:rPr>
                        <a:t>Development</a:t>
                      </a:r>
                      <a:endParaRPr lang="en-ZA" sz="1600" dirty="0">
                        <a:effectLst/>
                        <a:latin typeface="+mn-lt"/>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92455" marR="586105" algn="ctr">
                        <a:spcBef>
                          <a:spcPts val="485"/>
                        </a:spcBef>
                        <a:spcAft>
                          <a:spcPts val="0"/>
                        </a:spcAft>
                      </a:pPr>
                      <a:r>
                        <a:rPr lang="en-US" sz="1600" spc="5">
                          <a:effectLst/>
                          <a:latin typeface="+mn-lt"/>
                          <a:ea typeface="Arial" panose="020B0604020202020204" pitchFamily="34" charset="0"/>
                          <a:cs typeface="Times New Roman" panose="02020603050405020304" pitchFamily="18" charset="0"/>
                        </a:rPr>
                        <a:t>43 </a:t>
                      </a:r>
                      <a:r>
                        <a:rPr lang="en-US" sz="1600">
                          <a:effectLst/>
                          <a:latin typeface="+mn-lt"/>
                          <a:ea typeface="Arial" panose="020B0604020202020204" pitchFamily="34" charset="0"/>
                          <a:cs typeface="Times New Roman" panose="02020603050405020304" pitchFamily="18" charset="0"/>
                        </a:rPr>
                        <a:t>–</a:t>
                      </a:r>
                      <a:r>
                        <a:rPr lang="en-US" sz="1600" spc="-10">
                          <a:effectLst/>
                          <a:latin typeface="+mn-lt"/>
                          <a:ea typeface="Arial" panose="020B0604020202020204" pitchFamily="34" charset="0"/>
                          <a:cs typeface="Times New Roman" panose="02020603050405020304" pitchFamily="18" charset="0"/>
                        </a:rPr>
                        <a:t> 49</a:t>
                      </a:r>
                      <a:endParaRPr lang="en-ZA" sz="1600" dirty="0">
                        <a:effectLst/>
                        <a:latin typeface="+mn-lt"/>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2555" marR="111760" algn="ctr">
                        <a:spcBef>
                          <a:spcPts val="485"/>
                        </a:spcBef>
                        <a:spcAft>
                          <a:spcPts val="0"/>
                        </a:spcAft>
                      </a:pPr>
                      <a:r>
                        <a:rPr lang="en-US" sz="1600">
                          <a:effectLst/>
                          <a:latin typeface="+mn-lt"/>
                          <a:ea typeface="Arial" panose="020B0604020202020204" pitchFamily="34" charset="0"/>
                          <a:cs typeface="Times New Roman" panose="02020603050405020304" pitchFamily="18" charset="0"/>
                        </a:rPr>
                        <a:t>Qualified</a:t>
                      </a:r>
                      <a:endParaRPr lang="en-ZA" sz="1600" dirty="0">
                        <a:effectLst/>
                        <a:latin typeface="+mn-lt"/>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600" dirty="0">
                          <a:effectLst/>
                          <a:latin typeface="+mn-lt"/>
                          <a:ea typeface="Arial" panose="020B0604020202020204" pitchFamily="34" charset="0"/>
                          <a:cs typeface="Times New Roman" panose="02020603050405020304" pitchFamily="18" charset="0"/>
                        </a:rPr>
                        <a:t> </a:t>
                      </a:r>
                      <a:endParaRPr lang="en-ZA" sz="1600" dirty="0">
                        <a:effectLst/>
                        <a:latin typeface="+mn-lt"/>
                        <a:ea typeface="Arial" panose="020B060402020202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3508417"/>
                  </a:ext>
                </a:extLst>
              </a:tr>
            </a:tbl>
          </a:graphicData>
        </a:graphic>
      </p:graphicFrame>
      <p:pic>
        <p:nvPicPr>
          <p:cNvPr id="6" name="Picture 5">
            <a:extLst>
              <a:ext uri="{FF2B5EF4-FFF2-40B4-BE49-F238E27FC236}">
                <a16:creationId xmlns:a16="http://schemas.microsoft.com/office/drawing/2014/main" id="{A3C9DA8B-3BE8-2ED8-89CD-C24252A5ED7D}"/>
              </a:ext>
            </a:extLst>
          </p:cNvPr>
          <p:cNvPicPr>
            <a:picLocks noChangeAspect="1"/>
          </p:cNvPicPr>
          <p:nvPr/>
        </p:nvPicPr>
        <p:blipFill>
          <a:blip r:embed="rId2"/>
          <a:stretch>
            <a:fillRect/>
          </a:stretch>
        </p:blipFill>
        <p:spPr>
          <a:xfrm>
            <a:off x="7924800" y="4724400"/>
            <a:ext cx="3858840" cy="1524000"/>
          </a:xfrm>
          <a:prstGeom prst="rect">
            <a:avLst/>
          </a:prstGeom>
        </p:spPr>
      </p:pic>
      <p:pic>
        <p:nvPicPr>
          <p:cNvPr id="7" name="image47.png">
            <a:extLst>
              <a:ext uri="{FF2B5EF4-FFF2-40B4-BE49-F238E27FC236}">
                <a16:creationId xmlns:a16="http://schemas.microsoft.com/office/drawing/2014/main" id="{882C7FED-5BAE-3E06-06F5-EFA882482630}"/>
              </a:ext>
            </a:extLst>
          </p:cNvPr>
          <p:cNvPicPr>
            <a:picLocks noChangeAspect="1"/>
          </p:cNvPicPr>
          <p:nvPr/>
        </p:nvPicPr>
        <p:blipFill>
          <a:blip r:embed="rId3" cstate="print"/>
          <a:stretch>
            <a:fillRect/>
          </a:stretch>
        </p:blipFill>
        <p:spPr>
          <a:xfrm>
            <a:off x="6906064" y="5622388"/>
            <a:ext cx="298960" cy="298960"/>
          </a:xfrm>
          <a:prstGeom prst="rect">
            <a:avLst/>
          </a:prstGeom>
        </p:spPr>
      </p:pic>
      <p:pic>
        <p:nvPicPr>
          <p:cNvPr id="4" name="Picture 3">
            <a:extLst>
              <a:ext uri="{FF2B5EF4-FFF2-40B4-BE49-F238E27FC236}">
                <a16:creationId xmlns:a16="http://schemas.microsoft.com/office/drawing/2014/main" id="{88FFC24D-A253-82E6-822A-22E6ED8DD361}"/>
              </a:ext>
            </a:extLst>
          </p:cNvPr>
          <p:cNvPicPr>
            <a:picLocks noChangeAspect="1"/>
          </p:cNvPicPr>
          <p:nvPr/>
        </p:nvPicPr>
        <p:blipFill>
          <a:blip r:embed="rId4"/>
          <a:stretch>
            <a:fillRect/>
          </a:stretch>
        </p:blipFill>
        <p:spPr>
          <a:xfrm>
            <a:off x="8214132" y="990599"/>
            <a:ext cx="3749268" cy="334025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094" y="-85159"/>
            <a:ext cx="11707812" cy="858884"/>
          </a:xfrm>
        </p:spPr>
        <p:txBody>
          <a:bodyPr>
            <a:normAutofit/>
          </a:bodyPr>
          <a:lstStyle/>
          <a:p>
            <a:pPr algn="ctr"/>
            <a:r>
              <a:rPr lang="en-ZA" altLang="en-US" sz="4000" b="1" i="0" dirty="0">
                <a:latin typeface="+mn-lt"/>
                <a:cs typeface="Calibri" panose="020F0502020204030204" pitchFamily="34" charset="0"/>
              </a:rPr>
              <a:t>OTHER SUPPORTING LEGISLATION AND POLICIES</a:t>
            </a:r>
            <a:endParaRPr lang="en-ZA" altLang="en-US" sz="4000" i="0" dirty="0">
              <a:latin typeface="+mn-lt"/>
              <a:cs typeface="Arial" panose="020B0604020202020204" pitchFamily="34" charset="0"/>
            </a:endParaRPr>
          </a:p>
        </p:txBody>
      </p:sp>
      <p:sp>
        <p:nvSpPr>
          <p:cNvPr id="7" name="Rectangle 6"/>
          <p:cNvSpPr/>
          <p:nvPr/>
        </p:nvSpPr>
        <p:spPr>
          <a:xfrm>
            <a:off x="331788" y="514256"/>
            <a:ext cx="11357105" cy="858884"/>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defTabSz="914354">
              <a:defRPr/>
            </a:pPr>
            <a:r>
              <a:rPr lang="en-US" sz="3200" b="1" dirty="0">
                <a:solidFill>
                  <a:prstClr val="black"/>
                </a:solidFill>
              </a:rPr>
              <a:t>NDP: Vision 2030</a:t>
            </a:r>
          </a:p>
        </p:txBody>
      </p:sp>
      <p:sp>
        <p:nvSpPr>
          <p:cNvPr id="8" name="Rectangle 7"/>
          <p:cNvSpPr/>
          <p:nvPr/>
        </p:nvSpPr>
        <p:spPr>
          <a:xfrm>
            <a:off x="331786" y="1959236"/>
            <a:ext cx="11397135" cy="1251076"/>
          </a:xfrm>
          <a:prstGeom prst="rect">
            <a:avLst/>
          </a:prstGeom>
          <a:solidFill>
            <a:srgbClr val="FFCF65"/>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4">
              <a:defRPr/>
            </a:pPr>
            <a:r>
              <a:rPr lang="en-GB" sz="2400" b="1" dirty="0">
                <a:solidFill>
                  <a:prstClr val="black"/>
                </a:solidFill>
              </a:rPr>
              <a:t>ISPFTED, 2011</a:t>
            </a:r>
          </a:p>
          <a:p>
            <a:pPr algn="ctr" defTabSz="914354">
              <a:defRPr/>
            </a:pPr>
            <a:r>
              <a:rPr lang="en-GB" sz="2400" dirty="0">
                <a:solidFill>
                  <a:prstClr val="black"/>
                </a:solidFill>
              </a:rPr>
              <a:t> Integrated Strategic Planning Framework for Teacher Education and Development in South Africa, 2011–2025</a:t>
            </a:r>
            <a:endParaRPr lang="en-US" sz="2400" dirty="0">
              <a:solidFill>
                <a:prstClr val="black"/>
              </a:solidFill>
            </a:endParaRPr>
          </a:p>
        </p:txBody>
      </p:sp>
      <p:sp>
        <p:nvSpPr>
          <p:cNvPr id="10" name="Rectangle 9"/>
          <p:cNvSpPr/>
          <p:nvPr/>
        </p:nvSpPr>
        <p:spPr>
          <a:xfrm>
            <a:off x="331787" y="3180169"/>
            <a:ext cx="11397134" cy="935039"/>
          </a:xfrm>
          <a:prstGeom prst="rect">
            <a:avLst/>
          </a:prstGeom>
          <a:ln/>
        </p:spPr>
        <p:style>
          <a:lnRef idx="1">
            <a:schemeClr val="accent3"/>
          </a:lnRef>
          <a:fillRef idx="2">
            <a:schemeClr val="accent3"/>
          </a:fillRef>
          <a:effectRef idx="1">
            <a:schemeClr val="accent3"/>
          </a:effectRef>
          <a:fontRef idx="minor">
            <a:schemeClr val="dk1"/>
          </a:fontRef>
        </p:style>
        <p:txBody>
          <a:bodyPr anchor="ctr"/>
          <a:lstStyle/>
          <a:p>
            <a:pPr algn="ctr" defTabSz="914354">
              <a:defRPr/>
            </a:pPr>
            <a:r>
              <a:rPr lang="en-GB" sz="2400" b="1" dirty="0">
                <a:solidFill>
                  <a:prstClr val="black"/>
                </a:solidFill>
              </a:rPr>
              <a:t>Employment of Educators Act, 1998</a:t>
            </a:r>
          </a:p>
        </p:txBody>
      </p:sp>
      <p:sp>
        <p:nvSpPr>
          <p:cNvPr id="11" name="Rectangle 10"/>
          <p:cNvSpPr/>
          <p:nvPr/>
        </p:nvSpPr>
        <p:spPr>
          <a:xfrm>
            <a:off x="331782" y="4091734"/>
            <a:ext cx="11442767" cy="2766266"/>
          </a:xfrm>
          <a:prstGeom prst="rect">
            <a:avLst/>
          </a:prstGeom>
          <a:ln/>
        </p:spPr>
        <p:style>
          <a:lnRef idx="1">
            <a:schemeClr val="accent4"/>
          </a:lnRef>
          <a:fillRef idx="2">
            <a:schemeClr val="accent4"/>
          </a:fillRef>
          <a:effectRef idx="1">
            <a:schemeClr val="accent4"/>
          </a:effectRef>
          <a:fontRef idx="minor">
            <a:schemeClr val="dk1"/>
          </a:fontRef>
        </p:style>
        <p:txBody>
          <a:bodyPr anchor="ctr"/>
          <a:lstStyle/>
          <a:p>
            <a:pPr algn="ctr" defTabSz="914354">
              <a:defRPr/>
            </a:pPr>
            <a:r>
              <a:rPr lang="en-US" sz="2400" dirty="0">
                <a:solidFill>
                  <a:prstClr val="black"/>
                </a:solidFill>
              </a:rPr>
              <a:t>National Qualifications Framework Act, 2008</a:t>
            </a:r>
          </a:p>
          <a:p>
            <a:pPr algn="ctr" defTabSz="914354">
              <a:defRPr/>
            </a:pPr>
            <a:r>
              <a:rPr lang="en-GB" sz="2400" b="1" dirty="0">
                <a:solidFill>
                  <a:prstClr val="black"/>
                </a:solidFill>
              </a:rPr>
              <a:t>South African Schools Act, 1996</a:t>
            </a:r>
          </a:p>
          <a:p>
            <a:pPr algn="ctr" defTabSz="914354">
              <a:defRPr/>
            </a:pPr>
            <a:r>
              <a:rPr lang="en-GB" sz="2000" dirty="0">
                <a:solidFill>
                  <a:prstClr val="black"/>
                </a:solidFill>
              </a:rPr>
              <a:t>The Revised Policy On The Minimum Requirements For Teacher Education Qualifications, 2015</a:t>
            </a:r>
          </a:p>
          <a:p>
            <a:pPr algn="ctr" defTabSz="914354">
              <a:defRPr/>
            </a:pPr>
            <a:r>
              <a:rPr lang="en-GB" sz="2000" b="1" dirty="0">
                <a:solidFill>
                  <a:prstClr val="black"/>
                </a:solidFill>
              </a:rPr>
              <a:t>Policy on Minimum Requirements for Programmes Leading to Qualifications in Higher Education for Early Childhood Development Educators, 2017 </a:t>
            </a:r>
          </a:p>
          <a:p>
            <a:pPr algn="ctr" defTabSz="914354">
              <a:defRPr/>
            </a:pPr>
            <a:r>
              <a:rPr lang="en-GB" sz="2000" dirty="0">
                <a:solidFill>
                  <a:prstClr val="black"/>
                </a:solidFill>
              </a:rPr>
              <a:t>Relevant Education Labour Relations Council Resolutions </a:t>
            </a:r>
          </a:p>
          <a:p>
            <a:pPr algn="ctr" defTabSz="914354">
              <a:defRPr/>
            </a:pPr>
            <a:r>
              <a:rPr lang="en-GB" sz="2400" b="1" dirty="0">
                <a:solidFill>
                  <a:prstClr val="black"/>
                </a:solidFill>
              </a:rPr>
              <a:t>Children’s Act, Equality Act</a:t>
            </a:r>
          </a:p>
          <a:p>
            <a:pPr algn="ctr" defTabSz="914354">
              <a:defRPr/>
            </a:pPr>
            <a:r>
              <a:rPr lang="en-GB" sz="2400" dirty="0">
                <a:solidFill>
                  <a:prstClr val="black"/>
                </a:solidFill>
              </a:rPr>
              <a:t>Criminal Law (Sexual Offences and Related Matters) Act, As Amended 2021</a:t>
            </a:r>
            <a:endParaRPr lang="en-GB" sz="2800" dirty="0">
              <a:solidFill>
                <a:prstClr val="black"/>
              </a:solidFill>
            </a:endParaRPr>
          </a:p>
        </p:txBody>
      </p:sp>
      <p:sp>
        <p:nvSpPr>
          <p:cNvPr id="12" name="Rectangle 11"/>
          <p:cNvSpPr/>
          <p:nvPr/>
        </p:nvSpPr>
        <p:spPr>
          <a:xfrm>
            <a:off x="331784" y="1150435"/>
            <a:ext cx="11397137" cy="808801"/>
          </a:xfrm>
          <a:prstGeom prst="rect">
            <a:avLst/>
          </a:prstGeom>
          <a:ln/>
        </p:spPr>
        <p:style>
          <a:lnRef idx="1">
            <a:schemeClr val="accent3"/>
          </a:lnRef>
          <a:fillRef idx="2">
            <a:schemeClr val="accent3"/>
          </a:fillRef>
          <a:effectRef idx="1">
            <a:schemeClr val="accent3"/>
          </a:effectRef>
          <a:fontRef idx="minor">
            <a:schemeClr val="dk1"/>
          </a:fontRef>
        </p:style>
        <p:txBody>
          <a:bodyPr anchor="ctr"/>
          <a:lstStyle/>
          <a:p>
            <a:pPr algn="ctr" defTabSz="914354">
              <a:defRPr/>
            </a:pPr>
            <a:r>
              <a:rPr lang="en-ZA" sz="2400" b="1" dirty="0">
                <a:solidFill>
                  <a:prstClr val="black"/>
                </a:solidFill>
              </a:rPr>
              <a:t>NPFTED, 2007 </a:t>
            </a:r>
          </a:p>
          <a:p>
            <a:pPr algn="ctr" defTabSz="914354">
              <a:defRPr/>
            </a:pPr>
            <a:r>
              <a:rPr lang="en-GB" sz="2400" dirty="0">
                <a:solidFill>
                  <a:prstClr val="black"/>
                </a:solidFill>
              </a:rPr>
              <a:t>National Policy Framework for Teacher Education and Development South Africa</a:t>
            </a:r>
            <a:endParaRPr lang="en-US" sz="2400" dirty="0">
              <a:solidFill>
                <a:prstClr val="black"/>
              </a:solidFill>
            </a:endParaRPr>
          </a:p>
        </p:txBody>
      </p:sp>
    </p:spTree>
    <p:extLst>
      <p:ext uri="{BB962C8B-B14F-4D97-AF65-F5344CB8AC3E}">
        <p14:creationId xmlns:p14="http://schemas.microsoft.com/office/powerpoint/2010/main" val="606270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43CAA20-3569-4189-9E48-239A229A86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71F40-20F6-A5AB-78DF-35813A4BC880}"/>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3600" b="1" kern="1200" dirty="0">
                <a:solidFill>
                  <a:schemeClr val="tx1"/>
                </a:solidFill>
                <a:latin typeface="+mj-lt"/>
                <a:ea typeface="+mj-ea"/>
                <a:cs typeface="+mj-cs"/>
              </a:rPr>
              <a:t>VISION 2025</a:t>
            </a:r>
            <a:br>
              <a:rPr lang="en-US" sz="3600" b="1" kern="1200" dirty="0">
                <a:solidFill>
                  <a:schemeClr val="tx1"/>
                </a:solidFill>
                <a:latin typeface="+mj-lt"/>
                <a:ea typeface="+mj-ea"/>
                <a:cs typeface="+mj-cs"/>
              </a:rPr>
            </a:br>
            <a:r>
              <a:rPr lang="en-US" sz="3600" b="1" kern="1200" dirty="0">
                <a:solidFill>
                  <a:schemeClr val="tx1"/>
                </a:solidFill>
                <a:latin typeface="+mj-lt"/>
                <a:ea typeface="+mj-ea"/>
                <a:cs typeface="+mj-cs"/>
              </a:rPr>
              <a:t>Inspiring a Credible Teaching Profession</a:t>
            </a:r>
            <a:br>
              <a:rPr lang="en-US" sz="3600" b="1" kern="1200" dirty="0">
                <a:solidFill>
                  <a:schemeClr val="tx1"/>
                </a:solidFill>
                <a:latin typeface="+mj-lt"/>
                <a:ea typeface="+mj-ea"/>
                <a:cs typeface="+mj-cs"/>
              </a:rPr>
            </a:br>
            <a:r>
              <a:rPr lang="en-US" sz="3600" b="1" kern="1200" dirty="0">
                <a:solidFill>
                  <a:schemeClr val="tx1"/>
                </a:solidFill>
                <a:latin typeface="+mj-lt"/>
                <a:ea typeface="+mj-ea"/>
                <a:cs typeface="+mj-cs"/>
              </a:rPr>
              <a:t/>
            </a:r>
            <a:br>
              <a:rPr lang="en-US" sz="3600" b="1" kern="1200" dirty="0">
                <a:solidFill>
                  <a:schemeClr val="tx1"/>
                </a:solidFill>
                <a:latin typeface="+mj-lt"/>
                <a:ea typeface="+mj-ea"/>
                <a:cs typeface="+mj-cs"/>
              </a:rPr>
            </a:br>
            <a:r>
              <a:rPr lang="en-US" sz="3600" b="1" kern="1200" dirty="0">
                <a:solidFill>
                  <a:schemeClr val="tx1"/>
                </a:solidFill>
                <a:latin typeface="+mj-lt"/>
                <a:ea typeface="+mj-ea"/>
                <a:cs typeface="+mj-cs"/>
              </a:rPr>
              <a:t>MISSION</a:t>
            </a:r>
            <a:br>
              <a:rPr lang="en-US" sz="3600" b="1" kern="1200" dirty="0">
                <a:solidFill>
                  <a:schemeClr val="tx1"/>
                </a:solidFill>
                <a:latin typeface="+mj-lt"/>
                <a:ea typeface="+mj-ea"/>
                <a:cs typeface="+mj-cs"/>
              </a:rPr>
            </a:br>
            <a:r>
              <a:rPr lang="en-US" sz="3600" b="1" kern="1200" dirty="0">
                <a:solidFill>
                  <a:schemeClr val="tx1"/>
                </a:solidFill>
                <a:latin typeface="+mj-lt"/>
                <a:ea typeface="+mj-ea"/>
                <a:cs typeface="+mj-cs"/>
              </a:rPr>
              <a:t>To protect the integrity of the teaching profession through the maintenance of the professional and ethical standards.</a:t>
            </a:r>
            <a:br>
              <a:rPr lang="en-US" sz="3600" b="1" kern="1200" dirty="0">
                <a:solidFill>
                  <a:schemeClr val="tx1"/>
                </a:solidFill>
                <a:latin typeface="+mj-lt"/>
                <a:ea typeface="+mj-ea"/>
                <a:cs typeface="+mj-cs"/>
              </a:rPr>
            </a:br>
            <a:endParaRPr lang="en-US" sz="3600" kern="1200" dirty="0">
              <a:solidFill>
                <a:schemeClr val="tx1"/>
              </a:solidFill>
              <a:latin typeface="+mj-lt"/>
              <a:ea typeface="+mj-ea"/>
              <a:cs typeface="+mj-cs"/>
            </a:endParaRPr>
          </a:p>
        </p:txBody>
      </p:sp>
      <p:sp>
        <p:nvSpPr>
          <p:cNvPr id="3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81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25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DAEC725-D093-F775-A6DA-FD7C4AB9B07E}"/>
              </a:ext>
            </a:extLst>
          </p:cNvPr>
          <p:cNvSpPr txBox="1"/>
          <p:nvPr/>
        </p:nvSpPr>
        <p:spPr>
          <a:xfrm>
            <a:off x="470313" y="222408"/>
            <a:ext cx="11237975" cy="1015663"/>
          </a:xfrm>
          <a:prstGeom prst="rect">
            <a:avLst/>
          </a:prstGeom>
          <a:noFill/>
        </p:spPr>
        <p:txBody>
          <a:bodyPr wrap="square" rtlCol="0">
            <a:spAutoFit/>
          </a:bodyPr>
          <a:lstStyle/>
          <a:p>
            <a:pPr algn="ctr"/>
            <a:r>
              <a:rPr lang="en-GB" sz="6000" dirty="0"/>
              <a:t>SACE VALUES</a:t>
            </a:r>
            <a:endParaRPr lang="en-ZA" sz="6000" dirty="0"/>
          </a:p>
        </p:txBody>
      </p:sp>
      <p:pic>
        <p:nvPicPr>
          <p:cNvPr id="6" name="Picture 4" descr="Image preview">
            <a:extLst>
              <a:ext uri="{FF2B5EF4-FFF2-40B4-BE49-F238E27FC236}">
                <a16:creationId xmlns:a16="http://schemas.microsoft.com/office/drawing/2014/main" id="{9E0BDE8D-C70E-002D-4854-E8A8B89D96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702" t="75984" r="13110"/>
          <a:stretch/>
        </p:blipFill>
        <p:spPr bwMode="auto">
          <a:xfrm>
            <a:off x="826265" y="1319403"/>
            <a:ext cx="10455007" cy="50669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9318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1102</TotalTime>
  <Words>4392</Words>
  <Application>Microsoft Office PowerPoint</Application>
  <PresentationFormat>Widescreen</PresentationFormat>
  <Paragraphs>631</Paragraphs>
  <Slides>60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Calibri Light</vt:lpstr>
      <vt:lpstr>Times New Roman</vt:lpstr>
      <vt:lpstr>Office Theme</vt:lpstr>
      <vt:lpstr>ANNUAL REPORT PRESENTATION TO THE PORTFOLIO COMMITTEE ON BASIC EDUCATION</vt:lpstr>
      <vt:lpstr>PowerPoint Presentation</vt:lpstr>
      <vt:lpstr>PRESENTATION OUTLINE</vt:lpstr>
      <vt:lpstr>PURPOSE</vt:lpstr>
      <vt:lpstr>PART A GENERAL</vt:lpstr>
      <vt:lpstr>  LEGISLATIVE AND POLICY ENVIRONMENT  SACE ACT, 2000   The objects of the SACE Act are:  (a)  to provide for the registration of educators; (b)  to promote the professional development of educators;  and (c)  to set, maintain and protect ethical and professional  standards for educators, by  means of the functioning of  the council.  </vt:lpstr>
      <vt:lpstr>OTHER SUPPORTING LEGISLATION AND POLICIES</vt:lpstr>
      <vt:lpstr>VISION 2025 Inspiring a Credible Teaching Profession  MISSION To protect the integrity of the teaching profession through the maintenance of the professional and ethical standards. </vt:lpstr>
      <vt:lpstr>PowerPoint Presentation</vt:lpstr>
      <vt:lpstr>REPORTING PERIOD OVERVIEW</vt:lpstr>
      <vt:lpstr>REPORTING PERIOD OVERVIEW….</vt:lpstr>
      <vt:lpstr>REPORTING PERIOD OVERVIEW….</vt:lpstr>
      <vt:lpstr>PART B PERFORMANCE INFORMATION </vt:lpstr>
      <vt:lpstr>PowerPoint Presentation</vt:lpstr>
      <vt:lpstr>SUMMARY OF YEAR-ON-YEAR PERFORMANCE</vt:lpstr>
      <vt:lpstr>SUMMARY OF OUTPUT PERFORMANCE INDICATORS NOT ACHIEVED</vt:lpstr>
      <vt:lpstr>SUMMARY OF OUTPUT PERFORMANCE INDICATORS NOT ACHIEVED</vt:lpstr>
      <vt:lpstr>SUMMARY OF OUTPUT PERFORMANCE INDICATORS NOT ACHIEVED</vt:lpstr>
      <vt:lpstr>SUMMARY OF OUTPUT PERFORMANCE INDICATORS NOT ACHIEVED</vt:lpstr>
      <vt:lpstr> PROGRAMME 1 ADMINISTRATION</vt:lpstr>
      <vt:lpstr> PROGRAMME 1 ADMINISTRATION</vt:lpstr>
      <vt:lpstr>PROGRAMME 1: ADMINISTRATION</vt:lpstr>
      <vt:lpstr>PROGRAMME 1 ADMINISTRATION</vt:lpstr>
      <vt:lpstr> PROGRAMME 2 PROFESSIONAL REGISTRATION</vt:lpstr>
      <vt:lpstr>PROGRAMME 2: PROFESSIONAL REGISTRATION</vt:lpstr>
      <vt:lpstr>PROGRAMME 2: PROFESSIONAL REGISTRATION</vt:lpstr>
      <vt:lpstr>REGISTRATION HIGHLIGHTS AND CHALLENGES…</vt:lpstr>
      <vt:lpstr>REGISTRATION HIGHLIGHTS AND CHALLENGES…</vt:lpstr>
      <vt:lpstr> PROGRAMME 3 PROFESSIONAL ETHICS</vt:lpstr>
      <vt:lpstr> PROGRAMME 3 PROFESSIONAL ETHICS</vt:lpstr>
      <vt:lpstr>PROGRAMME 3: ETHICAL STANDARDS</vt:lpstr>
      <vt:lpstr>SUMMARY OF PROCESSED CASES</vt:lpstr>
      <vt:lpstr>SUMMARY OF PROCESSED CASES</vt:lpstr>
      <vt:lpstr>SANCTIONS</vt:lpstr>
      <vt:lpstr>HIGHLIGHTS AND CHALLENGES</vt:lpstr>
      <vt:lpstr>HIGHLIGHTS AND CHALLENGES….</vt:lpstr>
      <vt:lpstr> PROGRAMME 4 PROFESSIONAL DEVELOPMENT</vt:lpstr>
      <vt:lpstr>PROGRAMME 4 PROFESSIONAL DEVELOPMENT  </vt:lpstr>
      <vt:lpstr>PROGRAMME 4 PROFESSIONAL DEVELOPMENT</vt:lpstr>
      <vt:lpstr>PROGRAMME 4 HIGHLIGHTS AND CHALLENGES</vt:lpstr>
      <vt:lpstr>PROGRAMME 4 HIGHLIGHTS AND CHALLENGES</vt:lpstr>
      <vt:lpstr>PROGRAMME 4 HIGHLIGHTS AND CHALLENGES</vt:lpstr>
      <vt:lpstr>PowerPoint Presentation</vt:lpstr>
      <vt:lpstr> PROGRAMME 5 PROFESSIONAL DEVELOPMENT</vt:lpstr>
      <vt:lpstr>PROGRAMME 5:  PROFESSIONAL TEACHING STANDARDS</vt:lpstr>
      <vt:lpstr>PROGRAMME 5: PROFESSIONAL TEACHING  STANDARDS</vt:lpstr>
      <vt:lpstr> PROGRAMME 6 PROFESSIONAL DEVELOPMENT</vt:lpstr>
      <vt:lpstr>PROGRAMME 6: PROFESSIONAL RESEARCH</vt:lpstr>
      <vt:lpstr>PROGRAMME 6: RESEARCH </vt:lpstr>
      <vt:lpstr>PowerPoint Presentation</vt:lpstr>
      <vt:lpstr>PowerPoint Presentation</vt:lpstr>
      <vt:lpstr>PART E FINANCIAL  INFORMATION </vt:lpstr>
      <vt:lpstr>STATEMENT OF FINANCIAL POSITION AS AT 31 MARCH 2022</vt:lpstr>
      <vt:lpstr>NOTES: FINANCIAL POSITION</vt:lpstr>
      <vt:lpstr>STATEMENT OF FINANCIAL PERFORMANCE</vt:lpstr>
      <vt:lpstr>NOTES: FINANCIAL PERFORMANCE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REPORT PRESENTATION TO THE PORTFOLIO COMMITTEE ON BASIC EDUCATION</dc:title>
  <dc:creator>Ella Mokgalane</dc:creator>
  <cp:lastModifiedBy>Llewellyn Brown</cp:lastModifiedBy>
  <cp:revision>130</cp:revision>
  <dcterms:created xsi:type="dcterms:W3CDTF">2022-10-12T17:42:12Z</dcterms:created>
  <dcterms:modified xsi:type="dcterms:W3CDTF">2022-10-14T17:26:26Z</dcterms:modified>
</cp:coreProperties>
</file>